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71" r:id="rId9"/>
    <p:sldId id="272" r:id="rId10"/>
    <p:sldId id="267" r:id="rId11"/>
    <p:sldId id="269" r:id="rId12"/>
    <p:sldId id="27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902A8C7-EC58-42F0-8326-1135C1F4836F}">
          <p14:sldIdLst>
            <p14:sldId id="256"/>
            <p14:sldId id="257"/>
            <p14:sldId id="259"/>
            <p14:sldId id="260"/>
            <p14:sldId id="261"/>
            <p14:sldId id="262"/>
            <p14:sldId id="265"/>
            <p14:sldId id="271"/>
          </p14:sldIdLst>
        </p14:section>
        <p14:section name="Раздел без заголовка" id="{E1396D6B-B9AA-4EE7-82F2-4CD36862ED0C}">
          <p14:sldIdLst>
            <p14:sldId id="272"/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637041-A237-4BD2-9B35-7D433F4FFA7C}">
  <a:tblStyle styleId="{1D637041-A237-4BD2-9B35-7D433F4FF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92de69e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92de69e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8116054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8116054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f3214be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f3214be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92de69e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92de69e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92de69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92de69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92de69e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92de69e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e92de69e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e92de69e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e92de69e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e92de69e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e92de69e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e92de69e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4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e92de69e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e92de69e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65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>
                <a:solidFill>
                  <a:srgbClr val="4C5D6E"/>
                </a:solidFill>
              </a:rPr>
              <a:t>Парсинг </a:t>
            </a:r>
            <a:r>
              <a:rPr lang="ru" sz="4000" dirty="0" smtClean="0">
                <a:solidFill>
                  <a:srgbClr val="4C5D6E"/>
                </a:solidFill>
              </a:rPr>
              <a:t>HTML</a:t>
            </a:r>
            <a:r>
              <a:rPr lang="en-US" sz="4000" dirty="0" smtClean="0">
                <a:solidFill>
                  <a:srgbClr val="4C5D6E"/>
                </a:solidFill>
              </a:rPr>
              <a:t/>
            </a:r>
            <a:br>
              <a:rPr lang="en-US" sz="4000" dirty="0" smtClean="0">
                <a:solidFill>
                  <a:srgbClr val="4C5D6E"/>
                </a:solidFill>
              </a:rPr>
            </a:br>
            <a:r>
              <a:rPr lang="en-US" sz="4000" dirty="0" smtClean="0">
                <a:solidFill>
                  <a:srgbClr val="4C5D6E"/>
                </a:solidFill>
              </a:rPr>
              <a:t>Beautiful Soup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ABB1B9"/>
                </a:solidFill>
              </a:rPr>
              <a:t>Краткий обзор технологий для понимания сбора и обработки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Методы сбора и обработки данных при помощи Python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en-US" sz="2000" b="1" dirty="0" smtClean="0">
                <a:solidFill>
                  <a:srgbClr val="4C5D6E"/>
                </a:solidFill>
              </a:rPr>
              <a:t>2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"/>
          <p:cNvSpPr txBox="1">
            <a:spLocks noGrp="1"/>
          </p:cNvSpPr>
          <p:nvPr>
            <p:ph type="ctrTitle"/>
          </p:nvPr>
        </p:nvSpPr>
        <p:spPr>
          <a:xfrm>
            <a:off x="1430400" y="20002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Парсинг HTML в Python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5" name="Google Shape;455;p2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"/>
          <p:cNvSpPr txBox="1">
            <a:spLocks noGrp="1"/>
          </p:cNvSpPr>
          <p:nvPr>
            <p:ph type="ctrTitle"/>
          </p:nvPr>
        </p:nvSpPr>
        <p:spPr>
          <a:xfrm>
            <a:off x="856773" y="-216863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496" name="Google Shape;496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3" name="Google Shape;523;p2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58820" y="837542"/>
            <a:ext cx="85964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1) Необходимо собрать информацию о вакансиях на вводимую должность (используем </a:t>
            </a:r>
            <a:r>
              <a:rPr lang="ru-RU" sz="1800" dirty="0" err="1"/>
              <a:t>input</a:t>
            </a:r>
            <a:r>
              <a:rPr lang="ru-RU" sz="1800" dirty="0"/>
              <a:t> или через аргументы) с сайта superjob.ru и hh.ru. Приложение должно анализировать несколько страниц сайта(также вводим через </a:t>
            </a:r>
            <a:r>
              <a:rPr lang="ru-RU" sz="1800" dirty="0" err="1"/>
              <a:t>input</a:t>
            </a:r>
            <a:r>
              <a:rPr lang="ru-RU" sz="1800" dirty="0"/>
              <a:t> или аргументы). Получившийся список должен содержать в себе минимум:</a:t>
            </a:r>
          </a:p>
          <a:p>
            <a:endParaRPr lang="ru-RU" sz="1800" dirty="0"/>
          </a:p>
          <a:p>
            <a:r>
              <a:rPr lang="ru-RU" sz="1800" dirty="0"/>
              <a:t>        *Наименование вакансии</a:t>
            </a:r>
          </a:p>
          <a:p>
            <a:r>
              <a:rPr lang="ru-RU" sz="1800" dirty="0"/>
              <a:t>        *Предлагаемую зарплату (отдельно мин. </a:t>
            </a:r>
            <a:r>
              <a:rPr lang="ru-RU" sz="1800" dirty="0" smtClean="0"/>
              <a:t>и </a:t>
            </a:r>
            <a:r>
              <a:rPr lang="ru-RU" sz="1800" dirty="0"/>
              <a:t>отдельно макс.)</a:t>
            </a:r>
          </a:p>
          <a:p>
            <a:r>
              <a:rPr lang="ru-RU" sz="1800" dirty="0"/>
              <a:t>        *Ссылку на саму вакансию        </a:t>
            </a:r>
          </a:p>
          <a:p>
            <a:r>
              <a:rPr lang="ru-RU" sz="1800" dirty="0"/>
              <a:t>        *Сайт откуда собрана вакансия</a:t>
            </a:r>
          </a:p>
          <a:p>
            <a:r>
              <a:rPr lang="ru-RU" sz="1800" dirty="0"/>
              <a:t>По своему желанию можно добавить еще работодателя и расположение. Данная структура должна быть одинаковая для вакансий с обоих сайтов. Общий результат можно вывести с помощью </a:t>
            </a:r>
            <a:r>
              <a:rPr lang="ru-RU" sz="1800" dirty="0" err="1"/>
              <a:t>dataFrame</a:t>
            </a:r>
            <a:r>
              <a:rPr lang="ru-RU" sz="1800" dirty="0"/>
              <a:t> через </a:t>
            </a:r>
            <a:r>
              <a:rPr lang="ru-RU" sz="1800" dirty="0" err="1"/>
              <a:t>pandas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Ваши вопросы?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6" name="Google Shape;556;p2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086850" y="1384675"/>
            <a:ext cx="6854400" cy="3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HTML.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Структура страницы HTML.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>
                <a:solidFill>
                  <a:srgbClr val="2C2D30"/>
                </a:solidFill>
              </a:rPr>
              <a:t>DOM.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 dirty="0" smtClean="0">
                <a:solidFill>
                  <a:srgbClr val="2C2D30"/>
                </a:solidFill>
              </a:rPr>
              <a:t>Скрэпинг </a:t>
            </a:r>
            <a:r>
              <a:rPr lang="ru" sz="1600" dirty="0">
                <a:solidFill>
                  <a:srgbClr val="2C2D30"/>
                </a:solidFill>
              </a:rPr>
              <a:t>HTML в Python.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Структура страницы HTML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ctrTitle"/>
          </p:nvPr>
        </p:nvSpPr>
        <p:spPr>
          <a:xfrm>
            <a:off x="1142400" y="1580725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ru" sz="1400" dirty="0">
                <a:solidFill>
                  <a:srgbClr val="2C2D30"/>
                </a:solidFill>
              </a:rPr>
              <a:t>&lt;!DOCTYPE html&gt; (&lt;!DOCTYPE HTML PUBLIC "-//W3C//DTD HTML);</a:t>
            </a:r>
            <a:endParaRPr sz="1400" dirty="0">
              <a:solidFill>
                <a:srgbClr val="2C2D3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ru" sz="1400" dirty="0">
                <a:solidFill>
                  <a:srgbClr val="2C2D30"/>
                </a:solidFill>
              </a:rPr>
              <a:t>html;</a:t>
            </a:r>
            <a:endParaRPr sz="1400" dirty="0">
              <a:solidFill>
                <a:srgbClr val="2C2D3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ru" sz="1400" dirty="0">
                <a:solidFill>
                  <a:srgbClr val="2C2D30"/>
                </a:solidFill>
              </a:rPr>
              <a:t>head;</a:t>
            </a:r>
            <a:endParaRPr sz="1400" dirty="0">
              <a:solidFill>
                <a:srgbClr val="2C2D3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ru" sz="1400" dirty="0">
                <a:solidFill>
                  <a:srgbClr val="2C2D30"/>
                </a:solidFill>
              </a:rPr>
              <a:t>body;</a:t>
            </a:r>
            <a:endParaRPr sz="1400" dirty="0">
              <a:solidFill>
                <a:srgbClr val="2C2D3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ru" sz="1400" dirty="0">
                <a:solidFill>
                  <a:srgbClr val="2C2D30"/>
                </a:solidFill>
              </a:rPr>
              <a:t>header;</a:t>
            </a:r>
            <a:endParaRPr sz="1400" dirty="0">
              <a:solidFill>
                <a:srgbClr val="2C2D30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Структура страницы HTML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 txBox="1">
            <a:spLocks noGrp="1"/>
          </p:cNvSpPr>
          <p:nvPr>
            <p:ph type="ctrTitle"/>
          </p:nvPr>
        </p:nvSpPr>
        <p:spPr>
          <a:xfrm>
            <a:off x="1142400" y="1580725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ru" sz="1400" dirty="0" smtClean="0">
                <a:solidFill>
                  <a:srgbClr val="2C2D30"/>
                </a:solidFill>
              </a:rPr>
              <a:t>h1 </a:t>
            </a:r>
            <a:r>
              <a:rPr lang="ru" sz="1400" dirty="0">
                <a:solidFill>
                  <a:srgbClr val="2C2D30"/>
                </a:solidFill>
              </a:rPr>
              <a:t>– заголовок, где X – число от 1 до 6 (по стандарту);</a:t>
            </a:r>
            <a:endParaRPr sz="1400" dirty="0">
              <a:solidFill>
                <a:srgbClr val="2C2D3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ru" sz="1400" dirty="0">
                <a:solidFill>
                  <a:srgbClr val="2C2D30"/>
                </a:solidFill>
              </a:rPr>
              <a:t>nav;</a:t>
            </a:r>
            <a:endParaRPr sz="1400" dirty="0">
              <a:solidFill>
                <a:srgbClr val="2C2D3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ru" sz="1400" dirty="0">
                <a:solidFill>
                  <a:srgbClr val="2C2D30"/>
                </a:solidFill>
              </a:rPr>
              <a:t>section;</a:t>
            </a:r>
            <a:endParaRPr sz="1400" dirty="0">
              <a:solidFill>
                <a:srgbClr val="2C2D3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 sz="1400" dirty="0" smtClean="0">
                <a:solidFill>
                  <a:srgbClr val="2C2D30"/>
                </a:solidFill>
              </a:rPr>
              <a:t>article</a:t>
            </a:r>
            <a:r>
              <a:rPr lang="ru" sz="1400" dirty="0" smtClean="0">
                <a:solidFill>
                  <a:srgbClr val="2C2D30"/>
                </a:solidFill>
              </a:rPr>
              <a:t>;</a:t>
            </a:r>
            <a:endParaRPr sz="1400" dirty="0">
              <a:solidFill>
                <a:srgbClr val="2C2D3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ru" sz="1400" dirty="0">
                <a:solidFill>
                  <a:srgbClr val="2C2D30"/>
                </a:solidFill>
              </a:rPr>
              <a:t>p;</a:t>
            </a:r>
            <a:endParaRPr sz="1400" dirty="0">
              <a:solidFill>
                <a:srgbClr val="2C2D3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ru" sz="1400" dirty="0">
                <a:solidFill>
                  <a:srgbClr val="2C2D30"/>
                </a:solidFill>
              </a:rPr>
              <a:t>footer.</a:t>
            </a:r>
            <a:endParaRPr sz="1400" dirty="0">
              <a:solidFill>
                <a:srgbClr val="2C2D30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DOM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1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3" name="Google Shape;253;p18"/>
          <p:cNvGraphicFramePr/>
          <p:nvPr/>
        </p:nvGraphicFramePr>
        <p:xfrm>
          <a:off x="1499775" y="2286000"/>
          <a:ext cx="6019950" cy="1451275"/>
        </p:xfrm>
        <a:graphic>
          <a:graphicData uri="http://schemas.openxmlformats.org/drawingml/2006/table">
            <a:tbl>
              <a:tblPr>
                <a:noFill/>
                <a:tableStyleId>{1D637041-A237-4BD2-9B35-7D433F4FFA7C}</a:tableStyleId>
              </a:tblPr>
              <a:tblGrid>
                <a:gridCol w="601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obj = document.getElementById("nav-container")</a:t>
                      </a:r>
                      <a:endParaRPr>
                        <a:solidFill>
                          <a:srgbClr val="2C2D3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rgbClr val="2C2D3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obj_list = document.getElementByClass("nav-item")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>
            <a:spLocks noGrp="1"/>
          </p:cNvSpPr>
          <p:nvPr>
            <p:ph type="ctrTitle"/>
          </p:nvPr>
        </p:nvSpPr>
        <p:spPr>
          <a:xfrm>
            <a:off x="1144799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DOM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Google Shape;285;p1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1266825" y="1485900"/>
            <a:ext cx="67323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lnSpc>
                <a:spcPct val="115000"/>
              </a:lnSpc>
              <a:spcBef>
                <a:spcPts val="1000"/>
              </a:spcBef>
              <a:buClr>
                <a:srgbClr val="2C2D30"/>
              </a:buClr>
              <a:buSzPts val="1800"/>
            </a:pPr>
            <a:endParaRPr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443" y="1073955"/>
            <a:ext cx="5605112" cy="4069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ctrTitle"/>
          </p:nvPr>
        </p:nvSpPr>
        <p:spPr>
          <a:xfrm>
            <a:off x="1144800" y="2857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DOM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1"/>
            <a:ext cx="9493321" cy="52929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ctrTitle"/>
          </p:nvPr>
        </p:nvSpPr>
        <p:spPr>
          <a:xfrm>
            <a:off x="1144799" y="-22499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Связи между объектами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20" y="755605"/>
            <a:ext cx="7171157" cy="416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Свойства и методы </a:t>
            </a:r>
            <a:r>
              <a:rPr lang="en-US" sz="3200" dirty="0" err="1" smtClean="0">
                <a:solidFill>
                  <a:srgbClr val="4C5D6E"/>
                </a:solidFill>
              </a:rPr>
              <a:t>BeautifulSoup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 smtClean="0"/>
              <a:t>Методы:</a:t>
            </a:r>
          </a:p>
          <a:p>
            <a:pPr marL="139700" indent="0">
              <a:buNone/>
            </a:pPr>
            <a:r>
              <a:rPr lang="en-US" sz="2000" dirty="0" smtClean="0"/>
              <a:t>find</a:t>
            </a:r>
          </a:p>
          <a:p>
            <a:pPr marL="139700" indent="0">
              <a:buNone/>
            </a:pPr>
            <a:r>
              <a:rPr lang="en-US" sz="2000" dirty="0" err="1" smtClean="0"/>
              <a:t>find_all</a:t>
            </a:r>
            <a:endParaRPr lang="en-US" sz="2000" dirty="0" smtClean="0"/>
          </a:p>
          <a:p>
            <a:pPr marL="139700" indent="0">
              <a:buNone/>
            </a:pPr>
            <a:r>
              <a:rPr lang="en-US" sz="2000" dirty="0" err="1" smtClean="0"/>
              <a:t>find_parent</a:t>
            </a:r>
            <a:r>
              <a:rPr lang="en-US" sz="2000" dirty="0" smtClean="0"/>
              <a:t>(s)</a:t>
            </a:r>
          </a:p>
          <a:p>
            <a:pPr marL="139700" indent="0">
              <a:buNone/>
            </a:pPr>
            <a:r>
              <a:rPr lang="en-US" sz="2000" dirty="0" err="1" smtClean="0"/>
              <a:t>find_child</a:t>
            </a:r>
            <a:endParaRPr lang="en-US" sz="2000" dirty="0" smtClean="0"/>
          </a:p>
          <a:p>
            <a:pPr marL="139700" indent="0">
              <a:buNone/>
            </a:pPr>
            <a:r>
              <a:rPr lang="en-US" sz="2000" dirty="0" err="1" smtClean="0"/>
              <a:t>find_children</a:t>
            </a:r>
            <a:endParaRPr lang="en-US" sz="2000" dirty="0" smtClean="0"/>
          </a:p>
          <a:p>
            <a:pPr marL="139700" indent="0">
              <a:buNone/>
            </a:pPr>
            <a:r>
              <a:rPr lang="en-US" sz="2000" dirty="0" err="1" smtClean="0"/>
              <a:t>next_sibling</a:t>
            </a:r>
            <a:endParaRPr lang="en-US" sz="2000" dirty="0" smtClean="0"/>
          </a:p>
          <a:p>
            <a:pPr marL="139700" indent="0">
              <a:buNone/>
            </a:pPr>
            <a:r>
              <a:rPr lang="en-US" sz="2000" dirty="0" err="1" smtClean="0"/>
              <a:t>lastSibling</a:t>
            </a:r>
            <a:endParaRPr lang="en-US" sz="2000" dirty="0" smtClean="0"/>
          </a:p>
          <a:p>
            <a:pPr marL="139700" indent="0">
              <a:buNone/>
            </a:pPr>
            <a:r>
              <a:rPr lang="en-US" sz="2000" dirty="0" err="1" smtClean="0"/>
              <a:t>getText</a:t>
            </a:r>
            <a:endParaRPr lang="en-US" sz="2000" dirty="0" smtClean="0"/>
          </a:p>
          <a:p>
            <a:pPr marL="139700" indent="0">
              <a:buNone/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sz="2000" dirty="0" smtClean="0"/>
              <a:t>Свойства</a:t>
            </a:r>
          </a:p>
          <a:p>
            <a:pPr marL="139700" indent="0">
              <a:buNone/>
            </a:pPr>
            <a:r>
              <a:rPr lang="en-US" sz="2000" dirty="0" smtClean="0"/>
              <a:t>string</a:t>
            </a:r>
          </a:p>
          <a:p>
            <a:pPr marL="139700" indent="0">
              <a:buNone/>
            </a:pPr>
            <a:r>
              <a:rPr lang="en-US" sz="2000" dirty="0" smtClean="0"/>
              <a:t>text</a:t>
            </a:r>
          </a:p>
          <a:p>
            <a:pPr marL="139700" indent="0">
              <a:buNone/>
            </a:pPr>
            <a:r>
              <a:rPr lang="en-US" sz="2000" dirty="0" smtClean="0"/>
              <a:t>children</a:t>
            </a:r>
            <a:endParaRPr lang="ru-RU" sz="2000" dirty="0"/>
          </a:p>
        </p:txBody>
      </p:sp>
      <p:sp>
        <p:nvSpPr>
          <p:cNvPr id="361" name="Google Shape;36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25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252</Words>
  <Application>Microsoft Office PowerPoint</Application>
  <PresentationFormat>Экран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Simple Light</vt:lpstr>
      <vt:lpstr>Парсинг HTML Beautiful Soup</vt:lpstr>
      <vt:lpstr>План урока</vt:lpstr>
      <vt:lpstr>Структура страницы HTML</vt:lpstr>
      <vt:lpstr>Структура страницы HTML</vt:lpstr>
      <vt:lpstr>DOM</vt:lpstr>
      <vt:lpstr>DOM</vt:lpstr>
      <vt:lpstr>DOM</vt:lpstr>
      <vt:lpstr>Связи между объектами</vt:lpstr>
      <vt:lpstr>Свойства и методы BeautifulSoup</vt:lpstr>
      <vt:lpstr>Парсинг HTML в Python</vt:lpstr>
      <vt:lpstr>Домашнее задание</vt:lpstr>
      <vt:lpstr>Ваши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HTML</dc:title>
  <cp:lastModifiedBy>Пользователь</cp:lastModifiedBy>
  <cp:revision>19</cp:revision>
  <dcterms:modified xsi:type="dcterms:W3CDTF">2020-01-30T19:24:15Z</dcterms:modified>
</cp:coreProperties>
</file>