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945" autoAdjust="0"/>
  </p:normalViewPr>
  <p:slideViewPr>
    <p:cSldViewPr snapToGrid="0">
      <p:cViewPr varScale="1">
        <p:scale>
          <a:sx n="140" d="100"/>
          <a:sy n="140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  <p:pic>
        <p:nvPicPr>
          <p:cNvPr id="36" name="Рисунок 35"/>
          <p:cNvPicPr/>
          <p:nvPr/>
        </p:nvPicPr>
        <p:blipFill>
          <a:blip r:embed="rId2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E5DF-FEB9-4DB4-A8A9-E393CDC93713}" type="datetimeFigureOut">
              <a:rPr lang="ru-RU" smtClean="0"/>
              <a:t>пт 17.04.20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67C3-40BD-4C51-997C-0AC9E7062E5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429360" y="1714680"/>
            <a:ext cx="5137920" cy="17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4000" strike="noStrike" spc="-1" dirty="0" err="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Парсинг</a:t>
            </a:r>
            <a:r>
              <a:rPr lang="ru-RU" sz="4000" strike="noStrike" spc="-1" dirty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4000" strike="noStrike" spc="-1" dirty="0" smtClean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endParaRPr lang="en-US" sz="4000" strike="noStrike" spc="-1" dirty="0" smtClean="0">
              <a:solidFill>
                <a:srgbClr val="4C5D6E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XPath</a:t>
            </a:r>
            <a:endParaRPr dirty="0"/>
          </a:p>
        </p:txBody>
      </p:sp>
      <p:pic>
        <p:nvPicPr>
          <p:cNvPr id="38" name="Google Shape;55;p13"/>
          <p:cNvPicPr/>
          <p:nvPr/>
        </p:nvPicPr>
        <p:blipFill>
          <a:blip r:embed="rId2"/>
          <a:stretch/>
        </p:blipFill>
        <p:spPr>
          <a:xfrm>
            <a:off x="1141920" y="1714320"/>
            <a:ext cx="1713960" cy="171396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3429360" y="3429000"/>
            <a:ext cx="45669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5000"/>
              </a:lnSpc>
            </a:pPr>
            <a:r>
              <a:rPr lang="ru-RU" sz="1600" strike="noStrike" spc="-1">
                <a:solidFill>
                  <a:srgbClr val="ABB1B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Краткий обзор технологий для понимания сбора и обработки данных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3429360" y="571320"/>
            <a:ext cx="456696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600" strike="noStrike" spc="-1">
                <a:solidFill>
                  <a:srgbClr val="BDC2C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Методы сбора и обработки данных при помощи Python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7" name="CustomShape 10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3427200" y="1143000"/>
            <a:ext cx="456696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Урок </a:t>
            </a:r>
            <a:r>
              <a:rPr lang="en-US" sz="2000" b="1" strike="noStrike" spc="-1" dirty="0" smtClean="0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75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5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96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28"/>
          <p:cNvSpPr/>
          <p:nvPr/>
        </p:nvSpPr>
        <p:spPr>
          <a:xfrm>
            <a:off x="381960" y="2858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398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91440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06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6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427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8"/>
          <p:cNvSpPr/>
          <p:nvPr/>
        </p:nvSpPr>
        <p:spPr>
          <a:xfrm>
            <a:off x="381960" y="2858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429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0" name="Рисунок 3"/>
          <p:cNvPicPr/>
          <p:nvPr/>
        </p:nvPicPr>
        <p:blipFill>
          <a:blip r:embed="rId3"/>
          <a:stretch/>
        </p:blipFill>
        <p:spPr>
          <a:xfrm>
            <a:off x="2520" y="688320"/>
            <a:ext cx="9143280" cy="398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37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7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458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381960" y="40500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460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1" name="Рисунок 1"/>
          <p:cNvPicPr/>
          <p:nvPr/>
        </p:nvPicPr>
        <p:blipFill>
          <a:blip r:embed="rId3"/>
          <a:stretch/>
        </p:blipFill>
        <p:spPr>
          <a:xfrm>
            <a:off x="381960" y="1617120"/>
            <a:ext cx="8569800" cy="181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68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8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489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8"/>
          <p:cNvSpPr/>
          <p:nvPr/>
        </p:nvSpPr>
        <p:spPr>
          <a:xfrm>
            <a:off x="402120" y="6044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 и python</a:t>
            </a:r>
            <a:endParaRPr/>
          </a:p>
        </p:txBody>
      </p:sp>
      <p:sp>
        <p:nvSpPr>
          <p:cNvPr id="491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30"/>
          <p:cNvSpPr/>
          <p:nvPr/>
        </p:nvSpPr>
        <p:spPr>
          <a:xfrm>
            <a:off x="571320" y="1468800"/>
            <a:ext cx="5071320" cy="54864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1000" strike="noStrike" spc="-1">
                <a:solidFill>
                  <a:srgbClr val="CC783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from </a:t>
            </a: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lxml </a:t>
            </a:r>
            <a:r>
              <a:rPr lang="ru-RU" sz="1000" strike="noStrike" spc="-1">
                <a:solidFill>
                  <a:srgbClr val="CC783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import </a:t>
            </a: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html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links = html.fromstring(html_page).xpath(</a:t>
            </a:r>
            <a:r>
              <a:rPr lang="ru-RU" sz="1000" strike="noStrike" spc="-1">
                <a:solidFill>
                  <a:srgbClr val="6A87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'//ul[28]//li/a/@href'</a:t>
            </a:r>
            <a:r>
              <a:rPr lang="ru-RU" sz="1000" strike="noStrike" spc="-1">
                <a:solidFill>
                  <a:srgbClr val="A9B7C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1142280" y="57168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/>
          </a:p>
        </p:txBody>
      </p:sp>
      <p:sp>
        <p:nvSpPr>
          <p:cNvPr id="494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500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27"/>
          <p:cNvSpPr/>
          <p:nvPr/>
        </p:nvSpPr>
        <p:spPr>
          <a:xfrm>
            <a:off x="1142280" y="2000160"/>
            <a:ext cx="6853680" cy="285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ru-RU" sz="1600" strike="noStrike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1)Написать приложение, которое собирает основные новости с сайтов </a:t>
            </a:r>
            <a:r>
              <a:rPr lang="en-US" sz="1600" strike="noStrike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news.mail.ru</a:t>
            </a:r>
            <a:r>
              <a:rPr lang="en-US" sz="1600" strike="noStrike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lenta.ru</a:t>
            </a:r>
            <a:r>
              <a:rPr lang="en-US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spc="-1" dirty="0" err="1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yandex.news</a:t>
            </a:r>
            <a:endParaRPr lang="en-US" sz="1600" spc="-1" dirty="0" smtClean="0">
              <a:solidFill>
                <a:srgbClr val="2C2D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</a:t>
            </a:r>
            <a:r>
              <a:rPr lang="ru-RU" sz="1600" spc="-1" dirty="0" err="1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парсинга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использовать </a:t>
            </a:r>
            <a:r>
              <a:rPr lang="en-US" sz="1600" spc="-1" dirty="0" err="1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xpath</a:t>
            </a:r>
            <a:r>
              <a:rPr lang="en-US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данных должна содержать: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название источника,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наименование </a:t>
            </a:r>
            <a:r>
              <a:rPr lang="ru-RU" sz="1600" spc="-1" dirty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новости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ссылку на новость,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ата публикации</a:t>
            </a:r>
            <a:endParaRPr lang="en-US" sz="1600" spc="-1" dirty="0" smtClean="0">
              <a:solidFill>
                <a:srgbClr val="2C2D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00" spc="-1" dirty="0">
              <a:solidFill>
                <a:srgbClr val="2C2D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r>
              <a:rPr lang="ru-RU" sz="1600" spc="-1" dirty="0" smtClean="0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Сложить все новости в БД</a:t>
            </a:r>
            <a:endParaRPr dirty="0"/>
          </a:p>
          <a:p>
            <a:endParaRPr dirty="0"/>
          </a:p>
          <a:p>
            <a:endParaRPr dirty="0"/>
          </a:p>
          <a:p>
            <a:pPr marL="139680">
              <a:lnSpc>
                <a:spcPct val="115000"/>
              </a:lnSpc>
            </a:pPr>
            <a:endParaRPr dirty="0"/>
          </a:p>
        </p:txBody>
      </p:sp>
      <p:sp>
        <p:nvSpPr>
          <p:cNvPr id="520" name="CustomShape 28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1" name="Google Shape;523;p26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522" name="CustomShape 29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142280" y="571680"/>
            <a:ext cx="6856200" cy="39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Ваши вопросы?</a:t>
            </a:r>
            <a:endParaRPr/>
          </a:p>
        </p:txBody>
      </p:sp>
      <p:sp>
        <p:nvSpPr>
          <p:cNvPr id="524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530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0" name="Google Shape;556;p27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551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142280" y="57168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План урока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1086840" y="1384560"/>
            <a:ext cx="6853680" cy="31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ru-RU" sz="1600" strike="noStrike" spc="-1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 Структура страницы HTML - DOM</a:t>
            </a:r>
            <a:endParaRPr/>
          </a:p>
          <a:p>
            <a:pPr>
              <a:lnSpc>
                <a:spcPct val="115000"/>
              </a:lnSpc>
            </a:pPr>
            <a:r>
              <a:rPr lang="ru-RU" sz="1600" strike="noStrike" spc="-1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 Язык запросов Xpath</a:t>
            </a:r>
            <a:endParaRPr/>
          </a:p>
          <a:p>
            <a:pPr>
              <a:lnSpc>
                <a:spcPct val="115000"/>
              </a:lnSpc>
            </a:pPr>
            <a:r>
              <a:rPr lang="ru-RU" sz="1600" strike="noStrike" spc="-1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3) Парсинг HTML в Python – библиотека lxml</a:t>
            </a:r>
            <a:endParaRPr/>
          </a:p>
        </p:txBody>
      </p:sp>
      <p:sp>
        <p:nvSpPr>
          <p:cNvPr id="69" name="CustomShape 3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5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8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75" name="CustomShape 9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1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2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3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5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7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18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19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0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1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2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3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4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5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6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7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8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Google Shape;116;p14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96" name="CustomShape 29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56800" y="22536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Структура страницы HTML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Google Shape;184;p16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155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9"/>
          <p:cNvSpPr/>
          <p:nvPr/>
        </p:nvSpPr>
        <p:spPr>
          <a:xfrm>
            <a:off x="200160" y="1413360"/>
            <a:ext cx="817164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endParaRPr dirty="0"/>
          </a:p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(от англ. </a:t>
            </a:r>
            <a:r>
              <a:rPr lang="ru-RU" sz="1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r>
              <a:rPr lang="ru-RU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1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</a:t>
            </a:r>
            <a:r>
              <a:rPr lang="ru-RU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1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— «объектная модель документа») —программный интерфейс, позволяющий программам и скриптам получить доступ к содержимому HTML-документов, а также изменять их содержимое, структуру и оформление таких документов.</a:t>
            </a:r>
            <a:endParaRPr dirty="0"/>
          </a:p>
        </p:txBody>
      </p:sp>
      <p:sp>
        <p:nvSpPr>
          <p:cNvPr id="157" name="CustomShape 30"/>
          <p:cNvSpPr/>
          <p:nvPr/>
        </p:nvSpPr>
        <p:spPr>
          <a:xfrm>
            <a:off x="381960" y="142236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DOM</a:t>
            </a:r>
            <a:endParaRPr/>
          </a:p>
        </p:txBody>
      </p:sp>
      <p:sp>
        <p:nvSpPr>
          <p:cNvPr id="158" name="CustomShape 31"/>
          <p:cNvSpPr/>
          <p:nvPr/>
        </p:nvSpPr>
        <p:spPr>
          <a:xfrm>
            <a:off x="3782160" y="2642400"/>
            <a:ext cx="1134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159" name="CustomShape 32"/>
          <p:cNvSpPr/>
          <p:nvPr/>
        </p:nvSpPr>
        <p:spPr>
          <a:xfrm>
            <a:off x="1656360" y="2909160"/>
            <a:ext cx="114228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head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160" name="CustomShape 33"/>
          <p:cNvSpPr/>
          <p:nvPr/>
        </p:nvSpPr>
        <p:spPr>
          <a:xfrm>
            <a:off x="6167520" y="2909160"/>
            <a:ext cx="936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161" name="CustomShape 34"/>
          <p:cNvSpPr/>
          <p:nvPr/>
        </p:nvSpPr>
        <p:spPr>
          <a:xfrm rot="5400000">
            <a:off x="3497040" y="2166120"/>
            <a:ext cx="155520" cy="154980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5"/>
          <p:cNvSpPr/>
          <p:nvPr/>
        </p:nvSpPr>
        <p:spPr>
          <a:xfrm rot="16200000" flipH="1">
            <a:off x="5179680" y="2033640"/>
            <a:ext cx="155520" cy="181656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6"/>
          <p:cNvSpPr/>
          <p:nvPr/>
        </p:nvSpPr>
        <p:spPr>
          <a:xfrm>
            <a:off x="696240" y="3465360"/>
            <a:ext cx="114984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&lt;meta&gt;</a:t>
            </a:r>
            <a:endParaRPr/>
          </a:p>
        </p:txBody>
      </p:sp>
      <p:sp>
        <p:nvSpPr>
          <p:cNvPr id="164" name="CustomShape 37"/>
          <p:cNvSpPr/>
          <p:nvPr/>
        </p:nvSpPr>
        <p:spPr>
          <a:xfrm>
            <a:off x="2684880" y="3465360"/>
            <a:ext cx="106596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&lt;script&gt;</a:t>
            </a:r>
            <a:endParaRPr/>
          </a:p>
        </p:txBody>
      </p:sp>
      <p:sp>
        <p:nvSpPr>
          <p:cNvPr id="165" name="CustomShape 38"/>
          <p:cNvSpPr/>
          <p:nvPr/>
        </p:nvSpPr>
        <p:spPr>
          <a:xfrm rot="5400000">
            <a:off x="1582560" y="2819520"/>
            <a:ext cx="334440" cy="955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9"/>
          <p:cNvSpPr/>
          <p:nvPr/>
        </p:nvSpPr>
        <p:spPr>
          <a:xfrm rot="16200000" flipH="1">
            <a:off x="2554560" y="2802960"/>
            <a:ext cx="334440" cy="990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0"/>
          <p:cNvSpPr/>
          <p:nvPr/>
        </p:nvSpPr>
        <p:spPr>
          <a:xfrm>
            <a:off x="5321520" y="3404520"/>
            <a:ext cx="563040" cy="235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&lt;p&gt;</a:t>
            </a:r>
            <a:endParaRPr/>
          </a:p>
        </p:txBody>
      </p:sp>
      <p:sp>
        <p:nvSpPr>
          <p:cNvPr id="168" name="CustomShape 41"/>
          <p:cNvSpPr/>
          <p:nvPr/>
        </p:nvSpPr>
        <p:spPr>
          <a:xfrm>
            <a:off x="5748120" y="3991320"/>
            <a:ext cx="1058400" cy="243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&lt;input&gt;</a:t>
            </a:r>
            <a:endParaRPr/>
          </a:p>
        </p:txBody>
      </p:sp>
      <p:sp>
        <p:nvSpPr>
          <p:cNvPr id="169" name="CustomShape 42"/>
          <p:cNvSpPr/>
          <p:nvPr/>
        </p:nvSpPr>
        <p:spPr>
          <a:xfrm>
            <a:off x="6921720" y="3419640"/>
            <a:ext cx="121860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&lt;button&gt;</a:t>
            </a:r>
            <a:endParaRPr/>
          </a:p>
        </p:txBody>
      </p:sp>
      <p:sp>
        <p:nvSpPr>
          <p:cNvPr id="170" name="CustomShape 43"/>
          <p:cNvSpPr/>
          <p:nvPr/>
        </p:nvSpPr>
        <p:spPr>
          <a:xfrm rot="5400000">
            <a:off x="5983200" y="2751120"/>
            <a:ext cx="273600" cy="1031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4"/>
          <p:cNvSpPr/>
          <p:nvPr/>
        </p:nvSpPr>
        <p:spPr>
          <a:xfrm rot="16200000" flipH="1">
            <a:off x="6937920" y="2827800"/>
            <a:ext cx="288720" cy="894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5"/>
          <p:cNvSpPr/>
          <p:nvPr/>
        </p:nvSpPr>
        <p:spPr>
          <a:xfrm rot="16200000" flipH="1">
            <a:off x="5764320" y="3479400"/>
            <a:ext cx="349920" cy="673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6"/>
          <p:cNvSpPr/>
          <p:nvPr/>
        </p:nvSpPr>
        <p:spPr>
          <a:xfrm>
            <a:off x="6175080" y="4516920"/>
            <a:ext cx="197280" cy="20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174" name="CustomShape 47"/>
          <p:cNvSpPr/>
          <p:nvPr/>
        </p:nvSpPr>
        <p:spPr>
          <a:xfrm>
            <a:off x="7447680" y="3846240"/>
            <a:ext cx="18216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175" name="CustomShape 48"/>
          <p:cNvSpPr/>
          <p:nvPr/>
        </p:nvSpPr>
        <p:spPr>
          <a:xfrm rot="5400000">
            <a:off x="6135840" y="4374000"/>
            <a:ext cx="281160" cy="3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9"/>
          <p:cNvSpPr/>
          <p:nvPr/>
        </p:nvSpPr>
        <p:spPr>
          <a:xfrm rot="16200000" flipH="1">
            <a:off x="7427520" y="3736440"/>
            <a:ext cx="2127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56960" y="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Структура страницы HTML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84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218;p17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205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9"/>
          <p:cNvSpPr/>
          <p:nvPr/>
        </p:nvSpPr>
        <p:spPr>
          <a:xfrm>
            <a:off x="449640" y="2811960"/>
            <a:ext cx="7606080" cy="24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0"/>
          <p:cNvSpPr/>
          <p:nvPr/>
        </p:nvSpPr>
        <p:spPr>
          <a:xfrm>
            <a:off x="249480" y="959040"/>
            <a:ext cx="40154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DOM, как дерево тэгов</a:t>
            </a:r>
            <a:endParaRPr/>
          </a:p>
        </p:txBody>
      </p:sp>
      <p:sp>
        <p:nvSpPr>
          <p:cNvPr id="208" name="CustomShape 31"/>
          <p:cNvSpPr/>
          <p:nvPr/>
        </p:nvSpPr>
        <p:spPr>
          <a:xfrm>
            <a:off x="3703320" y="2110680"/>
            <a:ext cx="1134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&lt;html&gt;</a:t>
            </a:r>
            <a:endParaRPr/>
          </a:p>
        </p:txBody>
      </p:sp>
      <p:sp>
        <p:nvSpPr>
          <p:cNvPr id="209" name="CustomShape 32"/>
          <p:cNvSpPr/>
          <p:nvPr/>
        </p:nvSpPr>
        <p:spPr>
          <a:xfrm>
            <a:off x="1905120" y="2438280"/>
            <a:ext cx="114228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&lt;head&gt;</a:t>
            </a:r>
            <a:endParaRPr/>
          </a:p>
        </p:txBody>
      </p:sp>
      <p:sp>
        <p:nvSpPr>
          <p:cNvPr id="210" name="CustomShape 33"/>
          <p:cNvSpPr/>
          <p:nvPr/>
        </p:nvSpPr>
        <p:spPr>
          <a:xfrm>
            <a:off x="6256080" y="2438280"/>
            <a:ext cx="936720" cy="220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</a:t>
            </a:r>
            <a:r>
              <a:rPr lang="ru-RU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211" name="CustomShape 34"/>
          <p:cNvSpPr/>
          <p:nvPr/>
        </p:nvSpPr>
        <p:spPr>
          <a:xfrm rot="5400000">
            <a:off x="3551760" y="1828800"/>
            <a:ext cx="216360" cy="122220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5"/>
          <p:cNvSpPr/>
          <p:nvPr/>
        </p:nvSpPr>
        <p:spPr>
          <a:xfrm rot="16200000" flipH="1">
            <a:off x="5154120" y="1448280"/>
            <a:ext cx="216360" cy="1984320"/>
          </a:xfrm>
          <a:prstGeom prst="bentConnector2">
            <a:avLst/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6"/>
          <p:cNvSpPr/>
          <p:nvPr/>
        </p:nvSpPr>
        <p:spPr>
          <a:xfrm>
            <a:off x="876240" y="2880360"/>
            <a:ext cx="114228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&lt;meta&gt;</a:t>
            </a:r>
            <a:endParaRPr/>
          </a:p>
        </p:txBody>
      </p:sp>
      <p:sp>
        <p:nvSpPr>
          <p:cNvPr id="214" name="CustomShape 37"/>
          <p:cNvSpPr/>
          <p:nvPr/>
        </p:nvSpPr>
        <p:spPr>
          <a:xfrm>
            <a:off x="2887920" y="2872800"/>
            <a:ext cx="1065960" cy="227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&lt;script&gt;</a:t>
            </a:r>
            <a:endParaRPr/>
          </a:p>
        </p:txBody>
      </p:sp>
      <p:sp>
        <p:nvSpPr>
          <p:cNvPr id="215" name="CustomShape 38"/>
          <p:cNvSpPr/>
          <p:nvPr/>
        </p:nvSpPr>
        <p:spPr>
          <a:xfrm rot="5400000">
            <a:off x="1852200" y="2255400"/>
            <a:ext cx="220320" cy="1028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9"/>
          <p:cNvSpPr/>
          <p:nvPr/>
        </p:nvSpPr>
        <p:spPr>
          <a:xfrm rot="16200000" flipH="1">
            <a:off x="2841480" y="2294280"/>
            <a:ext cx="212760" cy="944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0"/>
          <p:cNvSpPr/>
          <p:nvPr/>
        </p:nvSpPr>
        <p:spPr>
          <a:xfrm>
            <a:off x="5524560" y="2887920"/>
            <a:ext cx="563040" cy="235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&lt;p&gt;</a:t>
            </a:r>
            <a:endParaRPr/>
          </a:p>
        </p:txBody>
      </p:sp>
      <p:sp>
        <p:nvSpPr>
          <p:cNvPr id="218" name="CustomShape 41"/>
          <p:cNvSpPr/>
          <p:nvPr/>
        </p:nvSpPr>
        <p:spPr>
          <a:xfrm>
            <a:off x="5280840" y="3291840"/>
            <a:ext cx="1058400" cy="243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&lt;input&gt;</a:t>
            </a:r>
            <a:endParaRPr/>
          </a:p>
        </p:txBody>
      </p:sp>
      <p:sp>
        <p:nvSpPr>
          <p:cNvPr id="219" name="CustomShape 42"/>
          <p:cNvSpPr/>
          <p:nvPr/>
        </p:nvSpPr>
        <p:spPr>
          <a:xfrm>
            <a:off x="7033320" y="2880360"/>
            <a:ext cx="121860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&lt;button&gt;</a:t>
            </a:r>
            <a:endParaRPr/>
          </a:p>
        </p:txBody>
      </p:sp>
      <p:sp>
        <p:nvSpPr>
          <p:cNvPr id="220" name="CustomShape 43"/>
          <p:cNvSpPr/>
          <p:nvPr/>
        </p:nvSpPr>
        <p:spPr>
          <a:xfrm rot="5400000">
            <a:off x="6152040" y="2314440"/>
            <a:ext cx="227880" cy="917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4"/>
          <p:cNvSpPr/>
          <p:nvPr/>
        </p:nvSpPr>
        <p:spPr>
          <a:xfrm rot="16200000" flipH="1">
            <a:off x="7072560" y="2311200"/>
            <a:ext cx="220320" cy="917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5"/>
          <p:cNvSpPr/>
          <p:nvPr/>
        </p:nvSpPr>
        <p:spPr>
          <a:xfrm rot="16200000" flipH="1">
            <a:off x="5723640" y="3206520"/>
            <a:ext cx="167040" cy="3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6"/>
          <p:cNvSpPr/>
          <p:nvPr/>
        </p:nvSpPr>
        <p:spPr>
          <a:xfrm>
            <a:off x="5707440" y="3726360"/>
            <a:ext cx="197280" cy="20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224" name="CustomShape 47"/>
          <p:cNvSpPr/>
          <p:nvPr/>
        </p:nvSpPr>
        <p:spPr>
          <a:xfrm>
            <a:off x="7558920" y="3246120"/>
            <a:ext cx="182160" cy="212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</a:t>
            </a:r>
            <a:endParaRPr/>
          </a:p>
        </p:txBody>
      </p:sp>
      <p:sp>
        <p:nvSpPr>
          <p:cNvPr id="225" name="CustomShape 48"/>
          <p:cNvSpPr/>
          <p:nvPr/>
        </p:nvSpPr>
        <p:spPr>
          <a:xfrm rot="5400000">
            <a:off x="5713920" y="3628800"/>
            <a:ext cx="189720" cy="3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9"/>
          <p:cNvSpPr/>
          <p:nvPr/>
        </p:nvSpPr>
        <p:spPr>
          <a:xfrm rot="16200000" flipH="1">
            <a:off x="7569720" y="3166920"/>
            <a:ext cx="1515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50"/>
          <p:cNvSpPr/>
          <p:nvPr/>
        </p:nvSpPr>
        <p:spPr>
          <a:xfrm>
            <a:off x="3528000" y="1554480"/>
            <a:ext cx="1485360" cy="311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dirty="0"/>
          </a:p>
        </p:txBody>
      </p:sp>
      <p:sp>
        <p:nvSpPr>
          <p:cNvPr id="228" name="CustomShape 51"/>
          <p:cNvSpPr/>
          <p:nvPr/>
        </p:nvSpPr>
        <p:spPr>
          <a:xfrm rot="5400000">
            <a:off x="4149720" y="1988640"/>
            <a:ext cx="2430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2"/>
          <p:cNvSpPr/>
          <p:nvPr/>
        </p:nvSpPr>
        <p:spPr>
          <a:xfrm>
            <a:off x="1378800" y="3445920"/>
            <a:ext cx="207972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Типы узлов: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документ</a:t>
            </a: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элементы</a:t>
            </a: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текстовые узлы</a:t>
            </a:r>
            <a:endParaRPr dirty="0"/>
          </a:p>
          <a:p>
            <a:pPr marL="216000" indent="-215640">
              <a:lnSpc>
                <a:spcPct val="100000"/>
              </a:lnSpc>
              <a:buFont typeface="Arial"/>
              <a:buChar char="•"/>
            </a:pPr>
            <a:r>
              <a:rPr lang="ru-RU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комментарии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1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32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28"/>
          <p:cNvSpPr/>
          <p:nvPr/>
        </p:nvSpPr>
        <p:spPr>
          <a:xfrm>
            <a:off x="334620" y="75942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endParaRPr lang="en-US" sz="2600" b="1" spc="-1" dirty="0">
              <a:solidFill>
                <a:srgbClr val="2E2F38"/>
              </a:solidFill>
              <a:uFill>
                <a:solidFill>
                  <a:srgbClr val="FFFFFF"/>
                </a:solidFill>
              </a:uFill>
              <a:latin typeface="Roboto Medium"/>
            </a:endParaRPr>
          </a:p>
          <a:p>
            <a:pPr>
              <a:lnSpc>
                <a:spcPts val="311"/>
              </a:lnSpc>
            </a:pPr>
            <a:r>
              <a:rPr lang="en-US" sz="2600" b="1" spc="-1" dirty="0" smtClean="0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</a:rPr>
              <a:t>7 </a:t>
            </a:r>
            <a:r>
              <a:rPr lang="ru-RU" sz="2600" b="1" spc="-1" dirty="0" smtClean="0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</a:rPr>
              <a:t>типов узлов</a:t>
            </a:r>
            <a:endParaRPr dirty="0"/>
          </a:p>
        </p:txBody>
      </p:sp>
      <p:sp>
        <p:nvSpPr>
          <p:cNvPr id="334" name="CustomShape 29"/>
          <p:cNvSpPr/>
          <p:nvPr/>
        </p:nvSpPr>
        <p:spPr>
          <a:xfrm>
            <a:off x="287820" y="2213280"/>
            <a:ext cx="817164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Атрибут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Текст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Пространство имен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Инструкция обработки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Комментарии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Узлы документа</a:t>
            </a:r>
            <a:endParaRPr dirty="0"/>
          </a:p>
        </p:txBody>
      </p:sp>
      <p:sp>
        <p:nvSpPr>
          <p:cNvPr id="336" name="CustomShape 30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96011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800" y="-22320"/>
            <a:ext cx="6853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3200" strike="noStrike" spc="-1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Связи между объектами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6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7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237" name="CustomShape 8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9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1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2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3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4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5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6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7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8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9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0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1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2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3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4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5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6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7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7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258" name="CustomShape 28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9" name="Рисунок 2"/>
          <p:cNvPicPr/>
          <p:nvPr/>
        </p:nvPicPr>
        <p:blipFill>
          <a:blip r:embed="rId3"/>
          <a:stretch/>
        </p:blipFill>
        <p:spPr>
          <a:xfrm>
            <a:off x="1271880" y="755640"/>
            <a:ext cx="7170480" cy="416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266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6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287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8"/>
          <p:cNvSpPr/>
          <p:nvPr/>
        </p:nvSpPr>
        <p:spPr>
          <a:xfrm>
            <a:off x="318960" y="15696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Навигация по DOM</a:t>
            </a:r>
            <a:endParaRPr/>
          </a:p>
        </p:txBody>
      </p:sp>
      <p:pic>
        <p:nvPicPr>
          <p:cNvPr id="289" name="Picture 2"/>
          <p:cNvPicPr/>
          <p:nvPr/>
        </p:nvPicPr>
        <p:blipFill>
          <a:blip r:embed="rId3"/>
          <a:srcRect l="14118" r="2942"/>
          <a:stretch/>
        </p:blipFill>
        <p:spPr>
          <a:xfrm>
            <a:off x="1170720" y="763560"/>
            <a:ext cx="6242400" cy="355680"/>
          </a:xfrm>
          <a:prstGeom prst="rect">
            <a:avLst/>
          </a:prstGeom>
          <a:ln>
            <a:noFill/>
          </a:ln>
        </p:spPr>
      </p:pic>
      <p:sp>
        <p:nvSpPr>
          <p:cNvPr id="290" name="CustomShape 29"/>
          <p:cNvSpPr/>
          <p:nvPr/>
        </p:nvSpPr>
        <p:spPr>
          <a:xfrm>
            <a:off x="2666520" y="1242000"/>
            <a:ext cx="2193840" cy="410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/>
          </a:p>
        </p:txBody>
      </p:sp>
      <p:sp>
        <p:nvSpPr>
          <p:cNvPr id="291" name="CustomShape 30"/>
          <p:cNvSpPr/>
          <p:nvPr/>
        </p:nvSpPr>
        <p:spPr>
          <a:xfrm>
            <a:off x="2971440" y="2087640"/>
            <a:ext cx="1584000" cy="37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childNodes[0]</a:t>
            </a:r>
            <a:endParaRPr/>
          </a:p>
        </p:txBody>
      </p:sp>
      <p:sp>
        <p:nvSpPr>
          <p:cNvPr id="292" name="CustomShape 31"/>
          <p:cNvSpPr/>
          <p:nvPr/>
        </p:nvSpPr>
        <p:spPr>
          <a:xfrm flipH="1">
            <a:off x="3762360" y="1653480"/>
            <a:ext cx="36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2"/>
          <p:cNvSpPr/>
          <p:nvPr/>
        </p:nvSpPr>
        <p:spPr>
          <a:xfrm>
            <a:off x="4862520" y="2095560"/>
            <a:ext cx="7246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&lt;html&gt;</a:t>
            </a:r>
            <a:endParaRPr/>
          </a:p>
        </p:txBody>
      </p:sp>
      <p:sp>
        <p:nvSpPr>
          <p:cNvPr id="294" name="CustomShape 33"/>
          <p:cNvSpPr/>
          <p:nvPr/>
        </p:nvSpPr>
        <p:spPr>
          <a:xfrm>
            <a:off x="3763800" y="2460960"/>
            <a:ext cx="360" cy="34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4"/>
          <p:cNvSpPr/>
          <p:nvPr/>
        </p:nvSpPr>
        <p:spPr>
          <a:xfrm>
            <a:off x="2883600" y="2804040"/>
            <a:ext cx="1759680" cy="349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childNodes[2]</a:t>
            </a:r>
            <a:endParaRPr/>
          </a:p>
        </p:txBody>
      </p:sp>
      <p:sp>
        <p:nvSpPr>
          <p:cNvPr id="296" name="CustomShape 35"/>
          <p:cNvSpPr/>
          <p:nvPr/>
        </p:nvSpPr>
        <p:spPr>
          <a:xfrm>
            <a:off x="4933800" y="2811600"/>
            <a:ext cx="772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&lt;body&gt;</a:t>
            </a:r>
            <a:endParaRPr/>
          </a:p>
        </p:txBody>
      </p:sp>
      <p:sp>
        <p:nvSpPr>
          <p:cNvPr id="297" name="CustomShape 36"/>
          <p:cNvSpPr/>
          <p:nvPr/>
        </p:nvSpPr>
        <p:spPr>
          <a:xfrm>
            <a:off x="2883600" y="3375360"/>
            <a:ext cx="1759680" cy="388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childNodes[1]</a:t>
            </a:r>
            <a:endParaRPr/>
          </a:p>
        </p:txBody>
      </p:sp>
      <p:sp>
        <p:nvSpPr>
          <p:cNvPr id="298" name="CustomShape 37"/>
          <p:cNvSpPr/>
          <p:nvPr/>
        </p:nvSpPr>
        <p:spPr>
          <a:xfrm>
            <a:off x="2847240" y="4046040"/>
            <a:ext cx="1832040" cy="319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childNodes[0]</a:t>
            </a:r>
            <a:endParaRPr/>
          </a:p>
        </p:txBody>
      </p:sp>
      <p:sp>
        <p:nvSpPr>
          <p:cNvPr id="299" name="CustomShape 38"/>
          <p:cNvSpPr/>
          <p:nvPr/>
        </p:nvSpPr>
        <p:spPr>
          <a:xfrm>
            <a:off x="3763800" y="3154680"/>
            <a:ext cx="360" cy="22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39"/>
          <p:cNvSpPr/>
          <p:nvPr/>
        </p:nvSpPr>
        <p:spPr>
          <a:xfrm>
            <a:off x="3763800" y="3764160"/>
            <a:ext cx="360" cy="28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40"/>
          <p:cNvSpPr/>
          <p:nvPr/>
        </p:nvSpPr>
        <p:spPr>
          <a:xfrm>
            <a:off x="3196440" y="4640400"/>
            <a:ext cx="1134720" cy="258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value</a:t>
            </a:r>
            <a:endParaRPr/>
          </a:p>
        </p:txBody>
      </p:sp>
      <p:sp>
        <p:nvSpPr>
          <p:cNvPr id="302" name="CustomShape 41"/>
          <p:cNvSpPr/>
          <p:nvPr/>
        </p:nvSpPr>
        <p:spPr>
          <a:xfrm>
            <a:off x="3763800" y="4366080"/>
            <a:ext cx="36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2"/>
          <p:cNvSpPr/>
          <p:nvPr/>
        </p:nvSpPr>
        <p:spPr>
          <a:xfrm>
            <a:off x="4861080" y="3394800"/>
            <a:ext cx="803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&lt;p&gt;</a:t>
            </a:r>
            <a:endParaRPr/>
          </a:p>
        </p:txBody>
      </p:sp>
      <p:sp>
        <p:nvSpPr>
          <p:cNvPr id="304" name="CustomShape 43"/>
          <p:cNvSpPr/>
          <p:nvPr/>
        </p:nvSpPr>
        <p:spPr>
          <a:xfrm>
            <a:off x="4903560" y="4046040"/>
            <a:ext cx="10126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1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32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28"/>
          <p:cNvSpPr/>
          <p:nvPr/>
        </p:nvSpPr>
        <p:spPr>
          <a:xfrm>
            <a:off x="263160" y="50670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 dirty="0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</a:t>
            </a:r>
            <a:r>
              <a:rPr lang="ru-RU" sz="2600" b="1" strike="noStrike" spc="-1" dirty="0" err="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XPath</a:t>
            </a:r>
            <a:endParaRPr dirty="0"/>
          </a:p>
        </p:txBody>
      </p:sp>
      <p:sp>
        <p:nvSpPr>
          <p:cNvPr id="334" name="CustomShape 29"/>
          <p:cNvSpPr/>
          <p:nvPr/>
        </p:nvSpPr>
        <p:spPr>
          <a:xfrm>
            <a:off x="263160" y="662760"/>
            <a:ext cx="817164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endParaRPr/>
          </a:p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XPath</a:t>
            </a: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(XML Path Language) — язык запросов к элементам XML-документа. Разработан для организации доступа к частям документа XML в файлах трансформации XSLT и является стандартом консорциума W3C. XPath призван реализовать навигацию по DOM в XML. В XPath используется компактный синтаксис, отличный от принятого в XML.</a:t>
            </a:r>
            <a:endParaRPr/>
          </a:p>
        </p:txBody>
      </p:sp>
      <p:pic>
        <p:nvPicPr>
          <p:cNvPr id="335" name="Рисунок 1"/>
          <p:cNvPicPr/>
          <p:nvPr/>
        </p:nvPicPr>
        <p:blipFill>
          <a:blip r:embed="rId3"/>
          <a:stretch/>
        </p:blipFill>
        <p:spPr>
          <a:xfrm>
            <a:off x="288000" y="1762200"/>
            <a:ext cx="4914360" cy="2809080"/>
          </a:xfrm>
          <a:prstGeom prst="rect">
            <a:avLst/>
          </a:prstGeom>
          <a:ln>
            <a:noFill/>
          </a:ln>
        </p:spPr>
      </p:pic>
      <p:sp>
        <p:nvSpPr>
          <p:cNvPr id="336" name="CustomShape 30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1"/>
          <p:cNvSpPr/>
          <p:nvPr/>
        </p:nvSpPr>
        <p:spPr>
          <a:xfrm>
            <a:off x="5175360" y="2001960"/>
            <a:ext cx="3602880" cy="1005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100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XPath-путь </a:t>
            </a:r>
            <a:r>
              <a:rPr lang="ru-RU" sz="1000" b="1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/html/body/*/span[@class]</a:t>
            </a:r>
            <a:r>
              <a:rPr lang="ru-RU" sz="100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будет соответствовать в нём двум элементам исходного документа — </a:t>
            </a:r>
            <a:r>
              <a:rPr lang="ru-RU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&lt;span class="text"&gt;первый блок в третьем слое&lt;/span&gt;</a:t>
            </a:r>
            <a:r>
              <a:rPr lang="ru-RU" sz="100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и </a:t>
            </a:r>
            <a:r>
              <a:rPr lang="ru-RU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&lt;span class="text"&gt;второй блок в третьем слое&lt;/span&gt;</a:t>
            </a:r>
            <a:r>
              <a:rPr lang="ru-RU" sz="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-799920" y="1714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"/>
          <p:cNvSpPr/>
          <p:nvPr/>
        </p:nvSpPr>
        <p:spPr>
          <a:xfrm>
            <a:off x="-799920" y="2286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-799920" y="2857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-799920" y="3429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5"/>
          <p:cNvSpPr/>
          <p:nvPr/>
        </p:nvSpPr>
        <p:spPr>
          <a:xfrm>
            <a:off x="-799920" y="4000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6"/>
          <p:cNvSpPr/>
          <p:nvPr/>
        </p:nvSpPr>
        <p:spPr>
          <a:xfrm>
            <a:off x="-799920" y="457200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ru-RU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44" name="CustomShape 7"/>
          <p:cNvSpPr/>
          <p:nvPr/>
        </p:nvSpPr>
        <p:spPr>
          <a:xfrm>
            <a:off x="-799920" y="114300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8"/>
          <p:cNvSpPr/>
          <p:nvPr/>
        </p:nvSpPr>
        <p:spPr>
          <a:xfrm>
            <a:off x="-799920" y="5716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9"/>
          <p:cNvSpPr/>
          <p:nvPr/>
        </p:nvSpPr>
        <p:spPr>
          <a:xfrm>
            <a:off x="-799920" y="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10"/>
          <p:cNvSpPr/>
          <p:nvPr/>
        </p:nvSpPr>
        <p:spPr>
          <a:xfrm>
            <a:off x="2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1"/>
          <p:cNvSpPr/>
          <p:nvPr/>
        </p:nvSpPr>
        <p:spPr>
          <a:xfrm>
            <a:off x="57348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2"/>
          <p:cNvSpPr/>
          <p:nvPr/>
        </p:nvSpPr>
        <p:spPr>
          <a:xfrm>
            <a:off x="11448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3"/>
          <p:cNvSpPr/>
          <p:nvPr/>
        </p:nvSpPr>
        <p:spPr>
          <a:xfrm>
            <a:off x="17161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4"/>
          <p:cNvSpPr/>
          <p:nvPr/>
        </p:nvSpPr>
        <p:spPr>
          <a:xfrm>
            <a:off x="22870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5"/>
          <p:cNvSpPr/>
          <p:nvPr/>
        </p:nvSpPr>
        <p:spPr>
          <a:xfrm>
            <a:off x="28584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16"/>
          <p:cNvSpPr/>
          <p:nvPr/>
        </p:nvSpPr>
        <p:spPr>
          <a:xfrm>
            <a:off x="34297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17"/>
          <p:cNvSpPr/>
          <p:nvPr/>
        </p:nvSpPr>
        <p:spPr>
          <a:xfrm>
            <a:off x="40006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18"/>
          <p:cNvSpPr/>
          <p:nvPr/>
        </p:nvSpPr>
        <p:spPr>
          <a:xfrm>
            <a:off x="45720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19"/>
          <p:cNvSpPr/>
          <p:nvPr/>
        </p:nvSpPr>
        <p:spPr>
          <a:xfrm>
            <a:off x="51433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0"/>
          <p:cNvSpPr/>
          <p:nvPr/>
        </p:nvSpPr>
        <p:spPr>
          <a:xfrm>
            <a:off x="57142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1"/>
          <p:cNvSpPr/>
          <p:nvPr/>
        </p:nvSpPr>
        <p:spPr>
          <a:xfrm>
            <a:off x="628560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22"/>
          <p:cNvSpPr/>
          <p:nvPr/>
        </p:nvSpPr>
        <p:spPr>
          <a:xfrm>
            <a:off x="685692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23"/>
          <p:cNvSpPr/>
          <p:nvPr/>
        </p:nvSpPr>
        <p:spPr>
          <a:xfrm>
            <a:off x="7427880" y="-800280"/>
            <a:ext cx="570600" cy="57096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24"/>
          <p:cNvSpPr/>
          <p:nvPr/>
        </p:nvSpPr>
        <p:spPr>
          <a:xfrm>
            <a:off x="799920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25"/>
          <p:cNvSpPr/>
          <p:nvPr/>
        </p:nvSpPr>
        <p:spPr>
          <a:xfrm>
            <a:off x="8570520" y="-800280"/>
            <a:ext cx="570600" cy="57096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6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4" name="Google Shape;387;p22"/>
          <p:cNvPicPr/>
          <p:nvPr/>
        </p:nvPicPr>
        <p:blipFill>
          <a:blip r:embed="rId2"/>
          <a:srcRect l="-19017" t="-14486" r="-19041" b="-14486"/>
          <a:stretch/>
        </p:blipFill>
        <p:spPr>
          <a:xfrm>
            <a:off x="571320" y="4572000"/>
            <a:ext cx="570600" cy="570960"/>
          </a:xfrm>
          <a:prstGeom prst="rect">
            <a:avLst/>
          </a:prstGeom>
          <a:ln>
            <a:noFill/>
          </a:ln>
        </p:spPr>
      </p:pic>
      <p:sp>
        <p:nvSpPr>
          <p:cNvPr id="365" name="CustomShape 27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28"/>
          <p:cNvSpPr/>
          <p:nvPr/>
        </p:nvSpPr>
        <p:spPr>
          <a:xfrm>
            <a:off x="381960" y="285840"/>
            <a:ext cx="8473320" cy="5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11"/>
              </a:lnSpc>
            </a:pPr>
            <a:r>
              <a:rPr lang="ru-RU" sz="2600" b="1" strike="noStrike" spc="-1">
                <a:solidFill>
                  <a:srgbClr val="2E2F38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Язык запросов XPath</a:t>
            </a:r>
            <a:endParaRPr/>
          </a:p>
        </p:txBody>
      </p:sp>
      <p:sp>
        <p:nvSpPr>
          <p:cNvPr id="367" name="CustomShape 29"/>
          <p:cNvSpPr/>
          <p:nvPr/>
        </p:nvSpPr>
        <p:spPr>
          <a:xfrm>
            <a:off x="5714280" y="2571840"/>
            <a:ext cx="12578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8" name="Рисунок 3"/>
          <p:cNvPicPr/>
          <p:nvPr/>
        </p:nvPicPr>
        <p:blipFill>
          <a:blip r:embed="rId3"/>
          <a:stretch/>
        </p:blipFill>
        <p:spPr>
          <a:xfrm>
            <a:off x="158040" y="1318680"/>
            <a:ext cx="8827560" cy="25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265</Words>
  <Application>Microsoft Office PowerPoint</Application>
  <PresentationFormat>Экран (16:9)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HTML</dc:title>
  <dc:creator>Anastasia Volnova</dc:creator>
  <cp:lastModifiedBy>Пользователь</cp:lastModifiedBy>
  <cp:revision>26</cp:revision>
  <dcterms:modified xsi:type="dcterms:W3CDTF">2020-04-17T16:54:29Z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