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61" r:id="rId2"/>
    <p:sldId id="329" r:id="rId3"/>
    <p:sldId id="324" r:id="rId4"/>
    <p:sldId id="330" r:id="rId5"/>
    <p:sldId id="325" r:id="rId6"/>
    <p:sldId id="285" r:id="rId7"/>
    <p:sldId id="286" r:id="rId8"/>
    <p:sldId id="288" r:id="rId9"/>
    <p:sldId id="289" r:id="rId10"/>
    <p:sldId id="294" r:id="rId11"/>
    <p:sldId id="331" r:id="rId12"/>
    <p:sldId id="326" r:id="rId13"/>
    <p:sldId id="270" r:id="rId14"/>
    <p:sldId id="301" r:id="rId15"/>
    <p:sldId id="332" r:id="rId16"/>
    <p:sldId id="327" r:id="rId17"/>
    <p:sldId id="333" r:id="rId18"/>
    <p:sldId id="274" r:id="rId19"/>
    <p:sldId id="295" r:id="rId20"/>
    <p:sldId id="308" r:id="rId21"/>
    <p:sldId id="262" r:id="rId22"/>
    <p:sldId id="264" r:id="rId23"/>
    <p:sldId id="297" r:id="rId24"/>
    <p:sldId id="298" r:id="rId25"/>
    <p:sldId id="302" r:id="rId26"/>
    <p:sldId id="282" r:id="rId27"/>
    <p:sldId id="280" r:id="rId28"/>
    <p:sldId id="314" r:id="rId29"/>
    <p:sldId id="303" r:id="rId30"/>
    <p:sldId id="310" r:id="rId31"/>
    <p:sldId id="311" r:id="rId32"/>
    <p:sldId id="312" r:id="rId33"/>
    <p:sldId id="313" r:id="rId34"/>
    <p:sldId id="315" r:id="rId35"/>
    <p:sldId id="316" r:id="rId36"/>
    <p:sldId id="318" r:id="rId37"/>
    <p:sldId id="321" r:id="rId38"/>
    <p:sldId id="319" r:id="rId39"/>
    <p:sldId id="334" r:id="rId40"/>
    <p:sldId id="335" r:id="rId41"/>
    <p:sldId id="336" r:id="rId42"/>
    <p:sldId id="338" r:id="rId43"/>
    <p:sldId id="337" r:id="rId44"/>
    <p:sldId id="328" r:id="rId45"/>
    <p:sldId id="273" r:id="rId46"/>
    <p:sldId id="278" r:id="rId47"/>
    <p:sldId id="307" r:id="rId4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5377" autoAdjust="0"/>
  </p:normalViewPr>
  <p:slideViewPr>
    <p:cSldViewPr snapToGrid="0">
      <p:cViewPr varScale="1">
        <p:scale>
          <a:sx n="56" d="100"/>
          <a:sy n="56" d="100"/>
        </p:scale>
        <p:origin x="72" y="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CE1AFEE-5884-407F-940B-BAD9120738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D0A14C-691B-4824-A3D0-885DEA2A29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45EC-C6BE-441D-80B0-142108041D2B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0DD4F-59AA-45A3-8D57-C738283FAB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10F70D-B7FC-4886-971B-584AE6050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16613-7D2A-4265-8B4A-12171EB2A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53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EE14-98E5-4F76-994C-328EC89166A7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4267-AD0F-4CAE-BA17-18BB8F157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53172" y="2388219"/>
            <a:ext cx="9262832" cy="1656179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027648" y="5364680"/>
            <a:ext cx="5569854" cy="1020623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 </a:t>
            </a:r>
            <a:r>
              <a:rPr lang="en-US" altLang="ja-JP" dirty="0"/>
              <a:t>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5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3172" y="2355742"/>
            <a:ext cx="10853580" cy="151020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正方形/長方形 6"/>
          <p:cNvSpPr/>
          <p:nvPr/>
        </p:nvSpPr>
        <p:spPr>
          <a:xfrm>
            <a:off x="0" y="3946967"/>
            <a:ext cx="12208281" cy="67094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tx1"/>
              </a:solidFill>
              <a:uFillTx/>
              <a:latin typeface="Candara"/>
              <a:ea typeface="メイリオ" pitchFamily="34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6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9"/>
          <p:cNvSpPr/>
          <p:nvPr/>
        </p:nvSpPr>
        <p:spPr>
          <a:xfrm>
            <a:off x="0" y="0"/>
            <a:ext cx="12208281" cy="922505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quarter" idx="10"/>
          </p:nvPr>
        </p:nvSpPr>
        <p:spPr>
          <a:xfrm>
            <a:off x="552940" y="1131889"/>
            <a:ext cx="11045092" cy="5191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5125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9">
            <a:extLst>
              <a:ext uri="{FF2B5EF4-FFF2-40B4-BE49-F238E27FC236}">
                <a16:creationId xmlns:a16="http://schemas.microsoft.com/office/drawing/2014/main" id="{78AF5010-0090-BF43-918D-6F5E1BE14B83}"/>
              </a:ext>
            </a:extLst>
          </p:cNvPr>
          <p:cNvSpPr/>
          <p:nvPr/>
        </p:nvSpPr>
        <p:spPr>
          <a:xfrm>
            <a:off x="0" y="0"/>
            <a:ext cx="12208281" cy="922505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552940" y="1131888"/>
            <a:ext cx="11045092" cy="5207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970584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ラスト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9700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553170" y="1239864"/>
            <a:ext cx="11044330" cy="5021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ja-JP" dirty="0"/>
              <a:t>マスター テキストの書式設定</a:t>
            </a:r>
          </a:p>
          <a:p>
            <a:pPr lvl="1"/>
            <a:r>
              <a:rPr lang="ja-JP" dirty="0"/>
              <a:t>第</a:t>
            </a:r>
            <a:r>
              <a:rPr lang="en-US" dirty="0"/>
              <a:t> 2 </a:t>
            </a:r>
            <a:r>
              <a:rPr lang="ja-JP" dirty="0"/>
              <a:t>レベル</a:t>
            </a:r>
          </a:p>
          <a:p>
            <a:pPr lvl="2"/>
            <a:r>
              <a:rPr lang="ja-JP" dirty="0"/>
              <a:t>第</a:t>
            </a:r>
            <a:r>
              <a:rPr lang="en-US" dirty="0"/>
              <a:t> 3 </a:t>
            </a:r>
            <a:r>
              <a:rPr lang="ja-JP" dirty="0"/>
              <a:t>レベル</a:t>
            </a:r>
          </a:p>
          <a:p>
            <a:pPr lvl="3"/>
            <a:r>
              <a:rPr lang="ja-JP" dirty="0"/>
              <a:t>第</a:t>
            </a:r>
            <a:r>
              <a:rPr lang="en-US" dirty="0"/>
              <a:t> 4 </a:t>
            </a:r>
            <a:r>
              <a:rPr lang="ja-JP" dirty="0"/>
              <a:t>レベル</a:t>
            </a:r>
          </a:p>
          <a:p>
            <a:pPr lvl="4"/>
            <a:r>
              <a:rPr lang="ja-JP" dirty="0"/>
              <a:t>第</a:t>
            </a:r>
            <a:r>
              <a:rPr lang="en-US" dirty="0"/>
              <a:t> 5 </a:t>
            </a:r>
            <a:r>
              <a:rPr lang="ja-JP" dirty="0"/>
              <a:t>レベル</a:t>
            </a:r>
            <a:endParaRPr lang="en-US" dirty="0"/>
          </a:p>
        </p:txBody>
      </p:sp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553170" y="308093"/>
            <a:ext cx="11044330" cy="614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11" name="正方形/長方形 9"/>
          <p:cNvSpPr/>
          <p:nvPr/>
        </p:nvSpPr>
        <p:spPr>
          <a:xfrm>
            <a:off x="0" y="6493792"/>
            <a:ext cx="12208281" cy="364210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336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marL="0" marR="0" lvl="0" indent="0" algn="l" defTabSz="4572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1" lang="ja-JP" sz="2800" b="1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1pPr>
    </p:titleStyle>
    <p:bodyStyle>
      <a:lvl1pPr marL="342900" marR="0" lvl="0" indent="-342900" algn="l" defTabSz="457200" rtl="0" eaLnBrk="1" fontAlgn="auto" hangingPunct="1">
        <a:lnSpc>
          <a:spcPct val="150000"/>
        </a:lnSpc>
        <a:spcBef>
          <a:spcPts val="6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24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1pPr>
      <a:lvl2pPr marL="800100" marR="0" lvl="1" indent="-342900" algn="l" defTabSz="457200" rtl="0" eaLnBrk="1" fontAlgn="auto" hangingPunct="1">
        <a:lnSpc>
          <a:spcPct val="150000"/>
        </a:lnSpc>
        <a:spcBef>
          <a:spcPts val="5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20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2pPr>
      <a:lvl3pPr marL="1200150" marR="0" lvl="2" indent="-285750" algn="l" defTabSz="457200" rtl="0" eaLnBrk="1" fontAlgn="auto" hangingPunct="1">
        <a:lnSpc>
          <a:spcPct val="150000"/>
        </a:lnSpc>
        <a:spcBef>
          <a:spcPts val="4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8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3pPr>
      <a:lvl4pPr marL="1657350" marR="0" lvl="3" indent="-285750" algn="l" defTabSz="457200" rtl="0" eaLnBrk="1" fontAlgn="auto" hangingPunct="1">
        <a:lnSpc>
          <a:spcPct val="150000"/>
        </a:lnSpc>
        <a:spcBef>
          <a:spcPts val="4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6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4pPr>
      <a:lvl5pPr marL="2114550" marR="0" lvl="4" indent="-285750" algn="l" defTabSz="457200" rtl="0" eaLnBrk="1" fontAlgn="auto" hangingPunct="1">
        <a:lnSpc>
          <a:spcPct val="150000"/>
        </a:lnSpc>
        <a:spcBef>
          <a:spcPts val="3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4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mputer-mouse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ublicdomainq.net/computer-monitor-0003698/" TargetMode="Externa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mputer-mouse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ublicdomainq.net/computer-monitor-0003698/" TargetMode="Externa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mputer-mouse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ublicdomainq.net/computer-monitor-0003698/" TargetMode="Externa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790AF-7E30-4F5B-B2AD-7596204FD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現状の問題点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DC3A1F-E1A6-4E30-98CB-0816713E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05BE9-4745-449D-821B-81E58CA2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 </a:t>
            </a:r>
            <a:r>
              <a:rPr lang="en-US" altLang="ja-JP"/>
              <a:t>– </a:t>
            </a:r>
            <a:fld id="{F7CDCD6B-E803-B045-8466-0BB354C362D1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962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FF5FC70-6190-4EBE-8DF4-D5551CA12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446C311-0DF4-4E89-AA6F-B60743BF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72" y="308093"/>
            <a:ext cx="11044330" cy="614412"/>
          </a:xfrm>
        </p:spPr>
        <p:txBody>
          <a:bodyPr/>
          <a:lstStyle/>
          <a:p>
            <a:r>
              <a:rPr lang="ja-JP" altLang="en-US" dirty="0"/>
              <a:t>対策：問題</a:t>
            </a:r>
            <a:r>
              <a:rPr lang="en-US" altLang="ja-JP" dirty="0"/>
              <a:t>1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問題２　追加基板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524854-E67B-480A-A17D-DA18F9992DAA}"/>
              </a:ext>
            </a:extLst>
          </p:cNvPr>
          <p:cNvSpPr txBox="1"/>
          <p:nvPr/>
        </p:nvSpPr>
        <p:spPr>
          <a:xfrm>
            <a:off x="2591465" y="2279865"/>
            <a:ext cx="1116011" cy="1996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kumimoji="1" lang="en-US" altLang="ja-JP" dirty="0"/>
              <a:t>GND</a:t>
            </a:r>
          </a:p>
          <a:p>
            <a:pPr algn="r">
              <a:lnSpc>
                <a:spcPts val="2500"/>
              </a:lnSpc>
            </a:pPr>
            <a:r>
              <a:rPr lang="en-US" altLang="ja-JP" dirty="0"/>
              <a:t>Solenoid3</a:t>
            </a:r>
            <a:endParaRPr kumimoji="1" lang="en-US" altLang="ja-JP" dirty="0"/>
          </a:p>
          <a:p>
            <a:pPr algn="r">
              <a:lnSpc>
                <a:spcPts val="2500"/>
              </a:lnSpc>
            </a:pPr>
            <a:r>
              <a:rPr kumimoji="1" lang="en-US" altLang="ja-JP" dirty="0"/>
              <a:t>PLC-Y012</a:t>
            </a:r>
          </a:p>
          <a:p>
            <a:pPr algn="r">
              <a:lnSpc>
                <a:spcPts val="2500"/>
              </a:lnSpc>
            </a:pPr>
            <a:r>
              <a:rPr lang="en-US" altLang="ja-JP" dirty="0"/>
              <a:t>Solenoid2</a:t>
            </a:r>
            <a:endParaRPr kumimoji="1" lang="en-US" altLang="ja-JP" dirty="0"/>
          </a:p>
          <a:p>
            <a:pPr algn="r">
              <a:lnSpc>
                <a:spcPts val="2500"/>
              </a:lnSpc>
            </a:pPr>
            <a:r>
              <a:rPr kumimoji="1" lang="en-US" altLang="ja-JP" dirty="0"/>
              <a:t>PLC-Y006</a:t>
            </a:r>
          </a:p>
          <a:p>
            <a:pPr algn="r">
              <a:lnSpc>
                <a:spcPts val="2500"/>
              </a:lnSpc>
            </a:pPr>
            <a:r>
              <a:rPr kumimoji="1" lang="en-US" altLang="ja-JP" dirty="0"/>
              <a:t>24VDC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DC484C-5FEA-4E22-A59F-899B5E38D7FF}"/>
              </a:ext>
            </a:extLst>
          </p:cNvPr>
          <p:cNvSpPr txBox="1"/>
          <p:nvPr/>
        </p:nvSpPr>
        <p:spPr>
          <a:xfrm>
            <a:off x="8591627" y="556616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片面基板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7F3475-ACDC-457C-9D2E-311D5004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59021" y="843995"/>
            <a:ext cx="3847730" cy="53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790AF-7E30-4F5B-B2AD-7596204F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72" y="2355742"/>
            <a:ext cx="11395500" cy="1510202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問題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）</a:t>
            </a:r>
            <a:r>
              <a:rPr kumimoji="1" lang="en-US" altLang="ja-JP" sz="2400" dirty="0"/>
              <a:t>PE</a:t>
            </a:r>
            <a:r>
              <a:rPr kumimoji="1" lang="ja-JP" altLang="en-US" sz="2400" dirty="0"/>
              <a:t>エア出力のタイミングや時間をタッチパネルで設定できない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05BE9-4745-449D-821B-81E58CA2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 </a:t>
            </a:r>
            <a:r>
              <a:rPr lang="en-US" altLang="ja-JP"/>
              <a:t>– </a:t>
            </a:r>
            <a:fld id="{F7CDCD6B-E803-B045-8466-0BB354C362D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C38F2C-B657-450D-9467-71446AF7FF61}"/>
              </a:ext>
            </a:extLst>
          </p:cNvPr>
          <p:cNvSpPr txBox="1"/>
          <p:nvPr/>
        </p:nvSpPr>
        <p:spPr>
          <a:xfrm>
            <a:off x="1118861" y="4076503"/>
            <a:ext cx="7118488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【</a:t>
            </a:r>
            <a:r>
              <a:rPr lang="ja-JP" altLang="en-US" sz="2400" dirty="0"/>
              <a:t>現状のタイミング設定方法</a:t>
            </a:r>
            <a:r>
              <a:rPr lang="en-US" altLang="ja-JP" sz="2400" dirty="0"/>
              <a:t>】</a:t>
            </a:r>
          </a:p>
          <a:p>
            <a:r>
              <a:rPr lang="ja-JP" altLang="en-US" sz="2400" dirty="0"/>
              <a:t>　　</a:t>
            </a:r>
            <a:r>
              <a:rPr lang="en-US" altLang="ja-JP" sz="2400" dirty="0">
                <a:solidFill>
                  <a:srgbClr val="FF0000"/>
                </a:solidFill>
              </a:rPr>
              <a:t>PE</a:t>
            </a:r>
            <a:r>
              <a:rPr lang="ja-JP" altLang="en-US" sz="2400" dirty="0">
                <a:solidFill>
                  <a:srgbClr val="FF0000"/>
                </a:solidFill>
              </a:rPr>
              <a:t>部：カメラ制御</a:t>
            </a:r>
            <a:r>
              <a:rPr lang="en-US" altLang="ja-JP" sz="2400" dirty="0">
                <a:solidFill>
                  <a:srgbClr val="FF0000"/>
                </a:solidFill>
              </a:rPr>
              <a:t>BOX</a:t>
            </a:r>
            <a:r>
              <a:rPr lang="ja-JP" altLang="en-US" sz="2400" dirty="0">
                <a:solidFill>
                  <a:srgbClr val="FF0000"/>
                </a:solidFill>
              </a:rPr>
              <a:t>モニターで設定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 dirty="0"/>
              <a:t>　　白キャップ部：タッチパネルで設定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F8572E-14B8-4364-B8B1-03A4F6F5E738}"/>
              </a:ext>
            </a:extLst>
          </p:cNvPr>
          <p:cNvSpPr txBox="1"/>
          <p:nvPr/>
        </p:nvSpPr>
        <p:spPr>
          <a:xfrm>
            <a:off x="1015194" y="5487391"/>
            <a:ext cx="994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PE</a:t>
            </a:r>
            <a:r>
              <a:rPr lang="ja-JP" altLang="en-US" sz="2400" dirty="0">
                <a:solidFill>
                  <a:srgbClr val="FF0000"/>
                </a:solidFill>
              </a:rPr>
              <a:t>と白で、設定方法が異なっている。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タッチパネル設定で統一させる為に接続を変更する。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2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r>
              <a:rPr kumimoji="1" lang="ja-JP" altLang="en-US" dirty="0"/>
              <a:t>への対策</a:t>
            </a:r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5DD59B64-706B-478A-8F45-911A0534E022}"/>
              </a:ext>
            </a:extLst>
          </p:cNvPr>
          <p:cNvSpPr txBox="1">
            <a:spLocks/>
          </p:cNvSpPr>
          <p:nvPr/>
        </p:nvSpPr>
        <p:spPr>
          <a:xfrm>
            <a:off x="269965" y="1112586"/>
            <a:ext cx="11652069" cy="5191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42900" marR="0" lvl="0" indent="-342900" algn="l" defTabSz="457200" rtl="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24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1pPr>
            <a:lvl2pPr marL="800100" marR="0" lvl="1" indent="-342900" algn="l" defTabSz="457200" rtl="0" eaLnBrk="1" fontAlgn="auto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20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2pPr>
            <a:lvl3pPr marL="1200150" marR="0" lvl="2" indent="-285750" algn="l" defTabSz="457200" rtl="0"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18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3pPr>
            <a:lvl4pPr marL="1657350" marR="0" lvl="3" indent="-285750" algn="l" defTabSz="457200" rtl="0"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16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4pPr>
            <a:lvl5pPr marL="2114550" marR="0" lvl="4" indent="-285750" algn="l" defTabSz="457200" rtl="0" eaLnBrk="1" fontAlgn="auto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14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問題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r>
              <a:rPr lang="en-US" altLang="ja-JP" dirty="0"/>
              <a:t>PE</a:t>
            </a:r>
            <a:r>
              <a:rPr lang="ja-JP" altLang="en-US" dirty="0"/>
              <a:t>エア出力のタイミングや時間をタッチパネルで設定できない。</a:t>
            </a:r>
            <a:endParaRPr lang="en-US" altLang="ja-JP" dirty="0"/>
          </a:p>
          <a:p>
            <a:pPr marL="0" indent="0" algn="ctr">
              <a:buNone/>
            </a:pPr>
            <a:endParaRPr kumimoji="1" lang="en-US" altLang="ja-JP" sz="2000" b="1" u="sng" dirty="0"/>
          </a:p>
          <a:p>
            <a:pPr marL="0" indent="0" algn="ctr">
              <a:buNone/>
            </a:pPr>
            <a:r>
              <a:rPr kumimoji="1" lang="en-US" altLang="ja-JP" sz="3200" b="1" u="sng" dirty="0">
                <a:solidFill>
                  <a:srgbClr val="FF0000"/>
                </a:solidFill>
              </a:rPr>
              <a:t>【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問題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3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への対策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】PE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制御接続の変更</a:t>
            </a:r>
            <a:endParaRPr kumimoji="1" lang="en-US" altLang="ja-JP" sz="3200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2400" b="1" u="sng" dirty="0"/>
          </a:p>
          <a:p>
            <a:endParaRPr lang="en-US" altLang="ja-JP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B17E75D-0697-403E-A1AB-AB68E36C1E73}"/>
              </a:ext>
            </a:extLst>
          </p:cNvPr>
          <p:cNvGrpSpPr/>
          <p:nvPr/>
        </p:nvGrpSpPr>
        <p:grpSpPr>
          <a:xfrm>
            <a:off x="991717" y="3874072"/>
            <a:ext cx="3461588" cy="2457496"/>
            <a:chOff x="1108195" y="3893488"/>
            <a:chExt cx="3461588" cy="245749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2CDBF79-FEE2-4782-AAE0-E8A31DE42AD3}"/>
                </a:ext>
              </a:extLst>
            </p:cNvPr>
            <p:cNvGrpSpPr/>
            <p:nvPr/>
          </p:nvGrpSpPr>
          <p:grpSpPr>
            <a:xfrm>
              <a:off x="1108195" y="3893488"/>
              <a:ext cx="3461588" cy="2457496"/>
              <a:chOff x="2266435" y="1158506"/>
              <a:chExt cx="7691352" cy="5460346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507E12BE-5C16-4BAA-AEDB-9F63D244AD5F}"/>
                  </a:ext>
                </a:extLst>
              </p:cNvPr>
              <p:cNvSpPr/>
              <p:nvPr/>
            </p:nvSpPr>
            <p:spPr>
              <a:xfrm>
                <a:off x="2266435" y="1628878"/>
                <a:ext cx="1323459" cy="1291574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700" b="1" dirty="0"/>
                  <a:t>カメラ</a:t>
                </a:r>
                <a:endParaRPr lang="en-US" altLang="ja-JP" sz="700" b="1" dirty="0"/>
              </a:p>
              <a:p>
                <a:pPr algn="ctr"/>
                <a:r>
                  <a:rPr lang="ja-JP" altLang="en-US" sz="700" b="1" dirty="0"/>
                  <a:t>制御</a:t>
                </a:r>
                <a:r>
                  <a:rPr lang="en-US" altLang="ja-JP" sz="700" b="1" dirty="0"/>
                  <a:t>BOX</a:t>
                </a:r>
                <a:endParaRPr kumimoji="1" lang="ja-JP" altLang="en-US" sz="7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17A2AE56-44AA-4C65-B2F9-6379F563B88C}"/>
                  </a:ext>
                </a:extLst>
              </p:cNvPr>
              <p:cNvSpPr/>
              <p:nvPr/>
            </p:nvSpPr>
            <p:spPr>
              <a:xfrm>
                <a:off x="8458403" y="1158506"/>
                <a:ext cx="1447800" cy="16954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00" dirty="0"/>
                  <a:t>PLC</a:t>
                </a:r>
                <a:endParaRPr kumimoji="1" lang="ja-JP" altLang="en-US" sz="700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479E20F7-4F4F-4D5B-8F66-EBAC7AFE85E2}"/>
                  </a:ext>
                </a:extLst>
              </p:cNvPr>
              <p:cNvSpPr/>
              <p:nvPr/>
            </p:nvSpPr>
            <p:spPr>
              <a:xfrm>
                <a:off x="8458403" y="3730256"/>
                <a:ext cx="1447800" cy="169545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700" dirty="0"/>
                  <a:t>バルブ</a:t>
                </a: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9C95F21D-A46C-498C-A312-6EFF34C99609}"/>
                  </a:ext>
                </a:extLst>
              </p:cNvPr>
              <p:cNvSpPr/>
              <p:nvPr/>
            </p:nvSpPr>
            <p:spPr>
              <a:xfrm>
                <a:off x="7507720" y="2024548"/>
                <a:ext cx="950684" cy="69979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500" dirty="0"/>
                  <a:t>タッチパネル</a:t>
                </a: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4CE17A0D-E169-4C7E-BF3E-A25CF2F7A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8147" y="2865578"/>
                <a:ext cx="0" cy="3824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336C864-99B6-44E1-A67F-100395DD4FB9}"/>
                  </a:ext>
                </a:extLst>
              </p:cNvPr>
              <p:cNvSpPr txBox="1"/>
              <p:nvPr/>
            </p:nvSpPr>
            <p:spPr>
              <a:xfrm>
                <a:off x="8726544" y="2998800"/>
                <a:ext cx="635467" cy="75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×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A7651D-4F9B-4C5C-B59E-DA72D2D4007E}"/>
                  </a:ext>
                </a:extLst>
              </p:cNvPr>
              <p:cNvSpPr txBox="1"/>
              <p:nvPr/>
            </p:nvSpPr>
            <p:spPr>
              <a:xfrm>
                <a:off x="9152121" y="2865578"/>
                <a:ext cx="805666" cy="44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00" dirty="0"/>
                  <a:t>Y006</a:t>
                </a:r>
                <a:endParaRPr kumimoji="1" lang="ja-JP" altLang="en-US" sz="700" dirty="0"/>
              </a:p>
            </p:txBody>
          </p:sp>
          <p:cxnSp>
            <p:nvCxnSpPr>
              <p:cNvPr id="13" name="コネクタ: カギ線 12">
                <a:extLst>
                  <a:ext uri="{FF2B5EF4-FFF2-40B4-BE49-F238E27FC236}">
                    <a16:creationId xmlns:a16="http://schemas.microsoft.com/office/drawing/2014/main" id="{81DB39BD-7237-4C93-9CD4-9698B8DB4FC4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3575611" y="2171858"/>
                <a:ext cx="4882792" cy="2406123"/>
              </a:xfrm>
              <a:prstGeom prst="bentConnector3">
                <a:avLst>
                  <a:gd name="adj1" fmla="val 62612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A43914-2757-44E1-959E-43D58F92F34E}"/>
                  </a:ext>
                </a:extLst>
              </p:cNvPr>
              <p:cNvSpPr txBox="1"/>
              <p:nvPr/>
            </p:nvSpPr>
            <p:spPr>
              <a:xfrm>
                <a:off x="3531000" y="5798228"/>
                <a:ext cx="4516994" cy="820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FF0000"/>
                    </a:solidFill>
                  </a:rPr>
                  <a:t>※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モニターで設定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C64DC41-2FB0-4B50-A610-6D0BECE2DFCC}"/>
                </a:ext>
              </a:extLst>
            </p:cNvPr>
            <p:cNvGrpSpPr/>
            <p:nvPr/>
          </p:nvGrpSpPr>
          <p:grpSpPr>
            <a:xfrm>
              <a:off x="1344415" y="4529631"/>
              <a:ext cx="786237" cy="637555"/>
              <a:chOff x="2391156" y="2658668"/>
              <a:chExt cx="1275050" cy="1033931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DBBB69EE-D5A4-4734-8646-451E60FD2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3280601" y="3306994"/>
                <a:ext cx="385605" cy="385605"/>
              </a:xfrm>
              <a:prstGeom prst="rect">
                <a:avLst/>
              </a:prstGeom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42117CB6-AA02-4115-9B12-3FF373ED4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2391156" y="2658668"/>
                <a:ext cx="981096" cy="747813"/>
              </a:xfrm>
              <a:prstGeom prst="rect">
                <a:avLst/>
              </a:prstGeom>
            </p:spPr>
          </p:pic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46480323-1AD2-4021-A9DE-3FA569FF5373}"/>
              </a:ext>
            </a:extLst>
          </p:cNvPr>
          <p:cNvGrpSpPr/>
          <p:nvPr/>
        </p:nvGrpSpPr>
        <p:grpSpPr>
          <a:xfrm>
            <a:off x="7487293" y="3874072"/>
            <a:ext cx="3479427" cy="2492097"/>
            <a:chOff x="2974948" y="1158506"/>
            <a:chExt cx="7029308" cy="5034657"/>
          </a:xfrm>
        </p:grpSpPr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A48DBB97-F4BE-4461-961E-E0B9EEF37376}"/>
                </a:ext>
              </a:extLst>
            </p:cNvPr>
            <p:cNvSpPr/>
            <p:nvPr/>
          </p:nvSpPr>
          <p:spPr>
            <a:xfrm>
              <a:off x="2974948" y="1628879"/>
              <a:ext cx="1323459" cy="129157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b="1" dirty="0"/>
                <a:t>カメラ</a:t>
              </a:r>
              <a:endParaRPr lang="en-US" altLang="ja-JP" sz="1000" b="1" dirty="0"/>
            </a:p>
            <a:p>
              <a:pPr algn="ctr"/>
              <a:r>
                <a:rPr lang="ja-JP" altLang="en-US" sz="1000" b="1" dirty="0"/>
                <a:t>制御</a:t>
              </a:r>
              <a:r>
                <a:rPr lang="en-US" altLang="ja-JP" sz="1000" b="1" dirty="0"/>
                <a:t>BOX</a:t>
              </a:r>
              <a:endParaRPr kumimoji="1" lang="ja-JP" altLang="en-US" sz="1000" b="1" dirty="0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57BE6B20-3352-45DD-B1AC-38E0736AFD3B}"/>
                </a:ext>
              </a:extLst>
            </p:cNvPr>
            <p:cNvSpPr/>
            <p:nvPr/>
          </p:nvSpPr>
          <p:spPr>
            <a:xfrm>
              <a:off x="8458403" y="1158506"/>
              <a:ext cx="1447800" cy="169545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PLC</a:t>
              </a:r>
              <a:endParaRPr kumimoji="1" lang="ja-JP" altLang="en-US" sz="1000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70A44643-A460-4ACD-AB1D-42398189714E}"/>
                </a:ext>
              </a:extLst>
            </p:cNvPr>
            <p:cNvSpPr/>
            <p:nvPr/>
          </p:nvSpPr>
          <p:spPr>
            <a:xfrm>
              <a:off x="8458403" y="3730256"/>
              <a:ext cx="1447800" cy="16954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/>
                <a:t>バルブ</a:t>
              </a: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73766534-C7B1-4F25-B6FC-A11B67391972}"/>
                </a:ext>
              </a:extLst>
            </p:cNvPr>
            <p:cNvSpPr/>
            <p:nvPr/>
          </p:nvSpPr>
          <p:spPr>
            <a:xfrm>
              <a:off x="7522663" y="2024548"/>
              <a:ext cx="935741" cy="69979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タッチパネル</a:t>
              </a: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C08E731F-89A3-4D5E-B622-FE5758E88E5C}"/>
                </a:ext>
              </a:extLst>
            </p:cNvPr>
            <p:cNvCxnSpPr>
              <a:cxnSpLocks/>
            </p:cNvCxnSpPr>
            <p:nvPr/>
          </p:nvCxnSpPr>
          <p:spPr>
            <a:xfrm>
              <a:off x="9118147" y="2865578"/>
              <a:ext cx="0" cy="868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322EE15-78F3-4F9D-8A60-AC05549BE0C2}"/>
                </a:ext>
              </a:extLst>
            </p:cNvPr>
            <p:cNvSpPr txBox="1"/>
            <p:nvPr/>
          </p:nvSpPr>
          <p:spPr>
            <a:xfrm>
              <a:off x="9182303" y="2825747"/>
              <a:ext cx="821953" cy="455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Y006</a:t>
              </a:r>
              <a:endParaRPr kumimoji="1" lang="ja-JP" altLang="en-US" sz="1000" dirty="0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19209A2-3049-42D7-867E-5DCEDB336579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61" y="1840554"/>
              <a:ext cx="4168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B892546-517B-473F-9140-3F831F6D2992}"/>
                </a:ext>
              </a:extLst>
            </p:cNvPr>
            <p:cNvSpPr txBox="1"/>
            <p:nvPr/>
          </p:nvSpPr>
          <p:spPr>
            <a:xfrm>
              <a:off x="4289861" y="5447020"/>
              <a:ext cx="5036460" cy="746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※</a:t>
              </a:r>
              <a:r>
                <a:rPr lang="ja-JP" altLang="en-US" b="1" dirty="0">
                  <a:solidFill>
                    <a:srgbClr val="FF0000"/>
                  </a:solidFill>
                </a:rPr>
                <a:t>タッチパネルで設定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矢印: 右 25">
            <a:extLst>
              <a:ext uri="{FF2B5EF4-FFF2-40B4-BE49-F238E27FC236}">
                <a16:creationId xmlns:a16="http://schemas.microsoft.com/office/drawing/2014/main" id="{427F167A-6F35-42C7-8457-91C08551E570}"/>
              </a:ext>
            </a:extLst>
          </p:cNvPr>
          <p:cNvSpPr/>
          <p:nvPr/>
        </p:nvSpPr>
        <p:spPr>
          <a:xfrm>
            <a:off x="5658233" y="4475947"/>
            <a:ext cx="757529" cy="842603"/>
          </a:xfrm>
          <a:prstGeom prst="rightArrow">
            <a:avLst>
              <a:gd name="adj1" fmla="val 39424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47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CF0DC6-82DE-477F-8929-12DFC80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3</a:t>
            </a:r>
            <a:r>
              <a:rPr lang="ja-JP" altLang="en-US" sz="2400" dirty="0"/>
              <a:t>）</a:t>
            </a:r>
            <a:r>
              <a:rPr lang="en-US" altLang="ja-JP" sz="2400" dirty="0"/>
              <a:t>PE</a:t>
            </a:r>
            <a:r>
              <a:rPr lang="ja-JP" altLang="en-US" sz="2400" dirty="0"/>
              <a:t>はエア出力のタイミングや時間をタッチパネルで設定できない。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/>
              <a:t>PE</a:t>
            </a:r>
            <a:r>
              <a:rPr lang="ja-JP" altLang="en-US" dirty="0"/>
              <a:t>のバルブ駆動の接続と設定箇所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AB90CDE-71F8-4229-A8A5-410B22B1FC3D}"/>
              </a:ext>
            </a:extLst>
          </p:cNvPr>
          <p:cNvSpPr txBox="1"/>
          <p:nvPr/>
        </p:nvSpPr>
        <p:spPr>
          <a:xfrm>
            <a:off x="3213532" y="968758"/>
            <a:ext cx="506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カメラ制御</a:t>
            </a:r>
            <a:r>
              <a:rPr kumimoji="1" lang="en-US" altLang="ja-JP" sz="2400" dirty="0"/>
              <a:t>BOX</a:t>
            </a:r>
            <a:r>
              <a:rPr kumimoji="1" lang="ja-JP" altLang="en-US" sz="2400" dirty="0"/>
              <a:t>モニターで設定</a:t>
            </a:r>
            <a:r>
              <a:rPr kumimoji="1" lang="en-US" altLang="ja-JP" sz="4400" b="1" dirty="0">
                <a:solidFill>
                  <a:srgbClr val="FF0000"/>
                </a:solidFill>
              </a:rPr>
              <a:t>×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4846835-A7EE-4A14-8598-CF9BD3BB4B02}"/>
              </a:ext>
            </a:extLst>
          </p:cNvPr>
          <p:cNvGrpSpPr/>
          <p:nvPr/>
        </p:nvGrpSpPr>
        <p:grpSpPr>
          <a:xfrm>
            <a:off x="2266435" y="1158506"/>
            <a:ext cx="7639768" cy="5130590"/>
            <a:chOff x="2266435" y="1158506"/>
            <a:chExt cx="7639768" cy="5130590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F6D62B6C-7DA7-4E62-8964-DEE58C52A820}"/>
                </a:ext>
              </a:extLst>
            </p:cNvPr>
            <p:cNvSpPr/>
            <p:nvPr/>
          </p:nvSpPr>
          <p:spPr>
            <a:xfrm>
              <a:off x="2266435" y="1628878"/>
              <a:ext cx="1323459" cy="129157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カメラ</a:t>
              </a:r>
              <a:endParaRPr lang="en-US" altLang="ja-JP" b="1" dirty="0"/>
            </a:p>
            <a:p>
              <a:pPr algn="ctr"/>
              <a:r>
                <a:rPr lang="ja-JP" altLang="en-US" b="1" dirty="0"/>
                <a:t>制御</a:t>
              </a:r>
              <a:r>
                <a:rPr lang="en-US" altLang="ja-JP" b="1" dirty="0"/>
                <a:t>BOX</a:t>
              </a:r>
              <a:endParaRPr kumimoji="1" lang="ja-JP" altLang="en-US" b="1" dirty="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3A4AA111-12DB-49AD-AEF7-879FAD36C1BC}"/>
                </a:ext>
              </a:extLst>
            </p:cNvPr>
            <p:cNvSpPr/>
            <p:nvPr/>
          </p:nvSpPr>
          <p:spPr>
            <a:xfrm>
              <a:off x="8458403" y="1158506"/>
              <a:ext cx="1447800" cy="169545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PLC</a:t>
              </a:r>
              <a:endParaRPr kumimoji="1" lang="ja-JP" altLang="en-US" dirty="0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197D9160-96E6-4BEF-BCF8-CBE02E96E648}"/>
                </a:ext>
              </a:extLst>
            </p:cNvPr>
            <p:cNvSpPr/>
            <p:nvPr/>
          </p:nvSpPr>
          <p:spPr>
            <a:xfrm>
              <a:off x="8458403" y="3730256"/>
              <a:ext cx="1447800" cy="16954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バルブ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404A5E0C-4E27-40B3-B395-F4871D152C8F}"/>
                </a:ext>
              </a:extLst>
            </p:cNvPr>
            <p:cNvSpPr/>
            <p:nvPr/>
          </p:nvSpPr>
          <p:spPr>
            <a:xfrm>
              <a:off x="7734504" y="2024549"/>
              <a:ext cx="723900" cy="69979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タッチパネル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19F86CDF-BB58-4F6E-93E4-3CD92EFD7F89}"/>
                </a:ext>
              </a:extLst>
            </p:cNvPr>
            <p:cNvCxnSpPr>
              <a:cxnSpLocks/>
            </p:cNvCxnSpPr>
            <p:nvPr/>
          </p:nvCxnSpPr>
          <p:spPr>
            <a:xfrm>
              <a:off x="9118147" y="2865578"/>
              <a:ext cx="0" cy="3824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48530ED-F2FC-4911-B886-350828747BFF}"/>
                </a:ext>
              </a:extLst>
            </p:cNvPr>
            <p:cNvSpPr txBox="1"/>
            <p:nvPr/>
          </p:nvSpPr>
          <p:spPr>
            <a:xfrm>
              <a:off x="8902383" y="3115304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1812936-FF58-4339-AF56-5FCD01E418D5}"/>
                </a:ext>
              </a:extLst>
            </p:cNvPr>
            <p:cNvSpPr txBox="1"/>
            <p:nvPr/>
          </p:nvSpPr>
          <p:spPr>
            <a:xfrm>
              <a:off x="9152121" y="286557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Y006</a:t>
              </a:r>
              <a:endParaRPr kumimoji="1" lang="ja-JP" altLang="en-US" dirty="0"/>
            </a:p>
          </p:txBody>
        </p:sp>
        <p:cxnSp>
          <p:nvCxnSpPr>
            <p:cNvPr id="45" name="コネクタ: カギ線 44">
              <a:extLst>
                <a:ext uri="{FF2B5EF4-FFF2-40B4-BE49-F238E27FC236}">
                  <a16:creationId xmlns:a16="http://schemas.microsoft.com/office/drawing/2014/main" id="{7213129C-5F54-4EE1-9D8C-0C7E162BE16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575611" y="2171858"/>
              <a:ext cx="4882792" cy="2406123"/>
            </a:xfrm>
            <a:prstGeom prst="bentConnector3">
              <a:avLst>
                <a:gd name="adj1" fmla="val 7370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6B4DF4F3-35C0-4D20-82B4-D1AE4446FD32}"/>
                </a:ext>
              </a:extLst>
            </p:cNvPr>
            <p:cNvGrpSpPr/>
            <p:nvPr/>
          </p:nvGrpSpPr>
          <p:grpSpPr>
            <a:xfrm>
              <a:off x="3307007" y="3975953"/>
              <a:ext cx="3600274" cy="506969"/>
              <a:chOff x="503521" y="5740223"/>
              <a:chExt cx="8586503" cy="416390"/>
            </a:xfrm>
          </p:grpSpPr>
          <p:cxnSp>
            <p:nvCxnSpPr>
              <p:cNvPr id="51" name="コネクタ: カギ線 50">
                <a:extLst>
                  <a:ext uri="{FF2B5EF4-FFF2-40B4-BE49-F238E27FC236}">
                    <a16:creationId xmlns:a16="http://schemas.microsoft.com/office/drawing/2014/main" id="{D78CEE9A-984D-4DCE-AED4-6D7CFF1E28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3521" y="5769256"/>
                <a:ext cx="6509708" cy="387357"/>
              </a:xfrm>
              <a:prstGeom prst="bentConnector3">
                <a:avLst>
                  <a:gd name="adj1" fmla="val 26968"/>
                </a:avLst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コネクタ: カギ線 49">
                <a:extLst>
                  <a:ext uri="{FF2B5EF4-FFF2-40B4-BE49-F238E27FC236}">
                    <a16:creationId xmlns:a16="http://schemas.microsoft.com/office/drawing/2014/main" id="{9D8C6218-4FEF-403D-A7C3-0257C66CC0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0614" y="5740223"/>
                <a:ext cx="2639410" cy="416389"/>
              </a:xfrm>
              <a:prstGeom prst="bentConnector3">
                <a:avLst>
                  <a:gd name="adj1" fmla="val 22368"/>
                </a:avLst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爆発: 8 pt 53">
              <a:extLst>
                <a:ext uri="{FF2B5EF4-FFF2-40B4-BE49-F238E27FC236}">
                  <a16:creationId xmlns:a16="http://schemas.microsoft.com/office/drawing/2014/main" id="{D5FCBA13-592F-4941-8EC5-2CC5918D50C3}"/>
                </a:ext>
              </a:extLst>
            </p:cNvPr>
            <p:cNvSpPr/>
            <p:nvPr/>
          </p:nvSpPr>
          <p:spPr>
            <a:xfrm>
              <a:off x="4321678" y="3265389"/>
              <a:ext cx="347098" cy="572813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AA55B94-E8F6-444F-8284-8F5428D784F9}"/>
                </a:ext>
              </a:extLst>
            </p:cNvPr>
            <p:cNvCxnSpPr>
              <a:cxnSpLocks/>
            </p:cNvCxnSpPr>
            <p:nvPr/>
          </p:nvCxnSpPr>
          <p:spPr>
            <a:xfrm>
              <a:off x="4504504" y="4133304"/>
              <a:ext cx="7278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D83405B-7A26-4307-B6E6-50C1B5B85AC0}"/>
                </a:ext>
              </a:extLst>
            </p:cNvPr>
            <p:cNvSpPr txBox="1"/>
            <p:nvPr/>
          </p:nvSpPr>
          <p:spPr>
            <a:xfrm>
              <a:off x="4171973" y="4188458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Wait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時間</a:t>
              </a: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F677B730-A8B2-4EC5-A4FF-FD745B0E6BDB}"/>
                </a:ext>
              </a:extLst>
            </p:cNvPr>
            <p:cNvCxnSpPr>
              <a:cxnSpLocks/>
              <a:stCxn id="65" idx="4"/>
            </p:cNvCxnSpPr>
            <p:nvPr/>
          </p:nvCxnSpPr>
          <p:spPr>
            <a:xfrm>
              <a:off x="6197357" y="2305486"/>
              <a:ext cx="23115" cy="1657033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AB7736-884D-4A43-8C12-1A98023A718A}"/>
                </a:ext>
              </a:extLst>
            </p:cNvPr>
            <p:cNvSpPr/>
            <p:nvPr/>
          </p:nvSpPr>
          <p:spPr>
            <a:xfrm>
              <a:off x="6032201" y="2060444"/>
              <a:ext cx="330311" cy="24504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24D5C3C3-BE1E-481F-B6A6-0FAA08D0E4D2}"/>
                </a:ext>
              </a:extLst>
            </p:cNvPr>
            <p:cNvSpPr txBox="1"/>
            <p:nvPr/>
          </p:nvSpPr>
          <p:spPr>
            <a:xfrm>
              <a:off x="2676481" y="5642765"/>
              <a:ext cx="6225902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カメラ制御</a:t>
              </a:r>
              <a:r>
                <a:rPr kumimoji="1" lang="en-US" altLang="ja-JP" b="1" dirty="0">
                  <a:solidFill>
                    <a:srgbClr val="FF0000"/>
                  </a:solidFill>
                </a:rPr>
                <a:t>BOX</a:t>
              </a:r>
              <a:r>
                <a:rPr kumimoji="1" lang="ja-JP" altLang="en-US" b="1" dirty="0">
                  <a:solidFill>
                    <a:srgbClr val="FF0000"/>
                  </a:solidFill>
                </a:rPr>
                <a:t>がバルブを制御している為、</a:t>
              </a:r>
              <a:endParaRPr kumimoji="1" lang="en-US" altLang="ja-JP" b="1" dirty="0">
                <a:solidFill>
                  <a:srgbClr val="FF0000"/>
                </a:solidFill>
              </a:endParaRPr>
            </a:p>
            <a:p>
              <a:r>
                <a:rPr kumimoji="1" lang="ja-JP" altLang="en-US" b="1" dirty="0">
                  <a:solidFill>
                    <a:srgbClr val="FF0000"/>
                  </a:solidFill>
                </a:rPr>
                <a:t>動作時間の設定はカメラ制御</a:t>
              </a:r>
              <a:r>
                <a:rPr kumimoji="1" lang="en-US" altLang="ja-JP" b="1" dirty="0">
                  <a:solidFill>
                    <a:srgbClr val="FF0000"/>
                  </a:solidFill>
                </a:rPr>
                <a:t>BOX</a:t>
              </a:r>
              <a:r>
                <a:rPr kumimoji="1" lang="ja-JP" altLang="en-US" b="1" dirty="0">
                  <a:solidFill>
                    <a:srgbClr val="FF0000"/>
                  </a:solidFill>
                </a:rPr>
                <a:t>で行う事しかできない。</a:t>
              </a: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81AB7C77-5D31-4CD0-9EBD-C809CF60B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784" y="4828481"/>
              <a:ext cx="0" cy="77864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84444512-D886-4669-B4A9-958601A328A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13533" y="3033151"/>
              <a:ext cx="1290971" cy="10799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CCE8354-DABF-4D3C-A42B-C6E8D32D8CB7}"/>
                </a:ext>
              </a:extLst>
            </p:cNvPr>
            <p:cNvSpPr txBox="1"/>
            <p:nvPr/>
          </p:nvSpPr>
          <p:spPr>
            <a:xfrm>
              <a:off x="4051476" y="3245198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PE</a:t>
              </a:r>
              <a:r>
                <a:rPr kumimoji="1" lang="ja-JP" altLang="en-US" dirty="0"/>
                <a:t>検知</a:t>
              </a:r>
              <a:endParaRPr kumimoji="1" lang="en-US" altLang="ja-JP" dirty="0"/>
            </a:p>
            <a:p>
              <a:r>
                <a:rPr lang="en-US" altLang="ja-JP" dirty="0"/>
                <a:t>(</a:t>
              </a:r>
              <a:r>
                <a:rPr lang="ja-JP" altLang="en-US" dirty="0"/>
                <a:t>カメラ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560ED4B7-EA2E-45FB-89A6-29F43259D0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13533" y="3033151"/>
              <a:ext cx="2545538" cy="10799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楕円 21">
            <a:extLst>
              <a:ext uri="{FF2B5EF4-FFF2-40B4-BE49-F238E27FC236}">
                <a16:creationId xmlns:a16="http://schemas.microsoft.com/office/drawing/2014/main" id="{50F8459D-96C7-4358-9A9E-46BA2A9D6480}"/>
              </a:ext>
            </a:extLst>
          </p:cNvPr>
          <p:cNvSpPr/>
          <p:nvPr/>
        </p:nvSpPr>
        <p:spPr>
          <a:xfrm>
            <a:off x="7300287" y="4356859"/>
            <a:ext cx="401450" cy="47162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9AEAC4-0FE6-4F13-81BE-FF03FBA32FED}"/>
              </a:ext>
            </a:extLst>
          </p:cNvPr>
          <p:cNvSpPr txBox="1"/>
          <p:nvPr/>
        </p:nvSpPr>
        <p:spPr>
          <a:xfrm>
            <a:off x="1010285" y="413305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PE</a:t>
            </a:r>
            <a:r>
              <a:rPr lang="ja-JP" altLang="en-US" dirty="0"/>
              <a:t>検知信号</a:t>
            </a:r>
            <a:endParaRPr lang="en-US" altLang="ja-JP" dirty="0"/>
          </a:p>
          <a:p>
            <a:r>
              <a:rPr lang="ja-JP" altLang="en-US" dirty="0"/>
              <a:t>　　＝バルブ駆動信号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0B67010-741D-4162-9331-EEB5BE59C48C}"/>
              </a:ext>
            </a:extLst>
          </p:cNvPr>
          <p:cNvCxnSpPr>
            <a:cxnSpLocks/>
          </p:cNvCxnSpPr>
          <p:nvPr/>
        </p:nvCxnSpPr>
        <p:spPr>
          <a:xfrm flipV="1">
            <a:off x="5307062" y="4144929"/>
            <a:ext cx="703941" cy="1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652204-F603-4792-9BBE-6E80DC2F3147}"/>
              </a:ext>
            </a:extLst>
          </p:cNvPr>
          <p:cNvSpPr txBox="1"/>
          <p:nvPr/>
        </p:nvSpPr>
        <p:spPr>
          <a:xfrm>
            <a:off x="4861553" y="4594717"/>
            <a:ext cx="20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エア吹き出し時間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0A5D0D8C-E17A-4940-98FE-4732C887140C}"/>
              </a:ext>
            </a:extLst>
          </p:cNvPr>
          <p:cNvCxnSpPr>
            <a:cxnSpLocks/>
          </p:cNvCxnSpPr>
          <p:nvPr/>
        </p:nvCxnSpPr>
        <p:spPr>
          <a:xfrm>
            <a:off x="4504504" y="3704103"/>
            <a:ext cx="0" cy="5436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06B381C-6E6A-43DB-8C3C-26795E784295}"/>
              </a:ext>
            </a:extLst>
          </p:cNvPr>
          <p:cNvGrpSpPr/>
          <p:nvPr/>
        </p:nvGrpSpPr>
        <p:grpSpPr>
          <a:xfrm>
            <a:off x="2232437" y="2659244"/>
            <a:ext cx="1081332" cy="1085098"/>
            <a:chOff x="2391156" y="2658668"/>
            <a:chExt cx="1081332" cy="1085098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46D56F3D-4CE7-475C-ACBD-6E6B328B9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086883" y="3358161"/>
              <a:ext cx="385605" cy="385605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4755A51-B293-41AF-B749-D9A2246CC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391156" y="2658668"/>
              <a:ext cx="981096" cy="747813"/>
            </a:xfrm>
            <a:prstGeom prst="rect">
              <a:avLst/>
            </a:prstGeom>
          </p:spPr>
        </p:pic>
      </p:grpSp>
      <p:sp>
        <p:nvSpPr>
          <p:cNvPr id="39" name="スライド番号プレースホルダー 1">
            <a:extLst>
              <a:ext uri="{FF2B5EF4-FFF2-40B4-BE49-F238E27FC236}">
                <a16:creationId xmlns:a16="http://schemas.microsoft.com/office/drawing/2014/main" id="{54E1B770-225C-4766-B87C-08D1D2E8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</p:spPr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ED35711-2B44-4C0E-BF8C-602699BCC093}"/>
              </a:ext>
            </a:extLst>
          </p:cNvPr>
          <p:cNvSpPr txBox="1"/>
          <p:nvPr/>
        </p:nvSpPr>
        <p:spPr>
          <a:xfrm>
            <a:off x="21519" y="1034133"/>
            <a:ext cx="226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問題点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10047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CF0DC6-82DE-477F-8929-12DFC80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3</a:t>
            </a:r>
            <a:r>
              <a:rPr lang="ja-JP" altLang="en-US" sz="2400" dirty="0"/>
              <a:t>）</a:t>
            </a:r>
            <a:r>
              <a:rPr lang="en-US" altLang="ja-JP" sz="2400" dirty="0"/>
              <a:t>PE</a:t>
            </a:r>
            <a:r>
              <a:rPr lang="ja-JP" altLang="en-US" sz="2400" dirty="0"/>
              <a:t>はエア出力のタイミングや時間をタッチパネルで設定できない。</a:t>
            </a:r>
            <a:br>
              <a:rPr lang="en-US" altLang="ja-JP" dirty="0"/>
            </a:br>
            <a:r>
              <a:rPr lang="ja-JP" altLang="en-US" dirty="0"/>
              <a:t>　　　対策：接続を変更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AB90CDE-71F8-4229-A8A5-410B22B1FC3D}"/>
              </a:ext>
            </a:extLst>
          </p:cNvPr>
          <p:cNvSpPr txBox="1"/>
          <p:nvPr/>
        </p:nvSpPr>
        <p:spPr>
          <a:xfrm>
            <a:off x="2436704" y="5602862"/>
            <a:ext cx="7682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PE</a:t>
            </a:r>
            <a:r>
              <a:rPr lang="ja-JP" altLang="en-US" sz="2000" b="1" dirty="0">
                <a:solidFill>
                  <a:srgbClr val="FF0000"/>
                </a:solidFill>
              </a:rPr>
              <a:t>検知信号を</a:t>
            </a:r>
            <a:r>
              <a:rPr lang="en-US" altLang="ja-JP" sz="2000" b="1" dirty="0">
                <a:solidFill>
                  <a:srgbClr val="FF0000"/>
                </a:solidFill>
              </a:rPr>
              <a:t>PLC</a:t>
            </a:r>
            <a:r>
              <a:rPr lang="ja-JP" altLang="en-US" sz="2000" b="1" dirty="0">
                <a:solidFill>
                  <a:srgbClr val="FF0000"/>
                </a:solidFill>
              </a:rPr>
              <a:t>に与え、バルブ制御を</a:t>
            </a:r>
            <a:r>
              <a:rPr lang="en-US" altLang="ja-JP" sz="2000" b="1" dirty="0">
                <a:solidFill>
                  <a:srgbClr val="FF0000"/>
                </a:solidFill>
              </a:rPr>
              <a:t>PLC</a:t>
            </a:r>
            <a:r>
              <a:rPr lang="ja-JP" altLang="en-US" sz="2000" b="1" dirty="0">
                <a:solidFill>
                  <a:srgbClr val="FF0000"/>
                </a:solidFill>
              </a:rPr>
              <a:t>が持つ事により、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ja-JP" altLang="en-US" sz="2000" b="1" dirty="0">
                <a:solidFill>
                  <a:srgbClr val="FF0000"/>
                </a:solidFill>
              </a:rPr>
              <a:t>タッチパネルで設定が行えるようになる。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4846835-A7EE-4A14-8598-CF9BD3BB4B02}"/>
              </a:ext>
            </a:extLst>
          </p:cNvPr>
          <p:cNvGrpSpPr/>
          <p:nvPr/>
        </p:nvGrpSpPr>
        <p:grpSpPr>
          <a:xfrm>
            <a:off x="2266435" y="1158506"/>
            <a:ext cx="7639768" cy="4267200"/>
            <a:chOff x="2266435" y="1158506"/>
            <a:chExt cx="7639768" cy="4267200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F6D62B6C-7DA7-4E62-8964-DEE58C52A820}"/>
                </a:ext>
              </a:extLst>
            </p:cNvPr>
            <p:cNvSpPr/>
            <p:nvPr/>
          </p:nvSpPr>
          <p:spPr>
            <a:xfrm>
              <a:off x="2266435" y="1628878"/>
              <a:ext cx="1323459" cy="129157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カメラ</a:t>
              </a:r>
              <a:endParaRPr lang="en-US" altLang="ja-JP" b="1" dirty="0"/>
            </a:p>
            <a:p>
              <a:pPr algn="ctr"/>
              <a:r>
                <a:rPr lang="ja-JP" altLang="en-US" b="1" dirty="0"/>
                <a:t>制御</a:t>
              </a:r>
              <a:r>
                <a:rPr lang="en-US" altLang="ja-JP" b="1" dirty="0"/>
                <a:t>BOX</a:t>
              </a:r>
              <a:endParaRPr kumimoji="1" lang="ja-JP" altLang="en-US" b="1" dirty="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3A4AA111-12DB-49AD-AEF7-879FAD36C1BC}"/>
                </a:ext>
              </a:extLst>
            </p:cNvPr>
            <p:cNvSpPr/>
            <p:nvPr/>
          </p:nvSpPr>
          <p:spPr>
            <a:xfrm>
              <a:off x="8458403" y="1158506"/>
              <a:ext cx="1447800" cy="169545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PLC</a:t>
              </a:r>
              <a:endParaRPr kumimoji="1" lang="ja-JP" altLang="en-US" dirty="0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197D9160-96E6-4BEF-BCF8-CBE02E96E648}"/>
                </a:ext>
              </a:extLst>
            </p:cNvPr>
            <p:cNvSpPr/>
            <p:nvPr/>
          </p:nvSpPr>
          <p:spPr>
            <a:xfrm>
              <a:off x="8458403" y="3730256"/>
              <a:ext cx="1447800" cy="16954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バルブ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404A5E0C-4E27-40B3-B395-F4871D152C8F}"/>
                </a:ext>
              </a:extLst>
            </p:cNvPr>
            <p:cNvSpPr/>
            <p:nvPr/>
          </p:nvSpPr>
          <p:spPr>
            <a:xfrm>
              <a:off x="7734504" y="2024549"/>
              <a:ext cx="723900" cy="69979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タッチパネル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19F86CDF-BB58-4F6E-93E4-3CD92EFD7F89}"/>
                </a:ext>
              </a:extLst>
            </p:cNvPr>
            <p:cNvCxnSpPr>
              <a:cxnSpLocks/>
            </p:cNvCxnSpPr>
            <p:nvPr/>
          </p:nvCxnSpPr>
          <p:spPr>
            <a:xfrm>
              <a:off x="9118147" y="2865578"/>
              <a:ext cx="0" cy="868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1812936-FF58-4339-AF56-5FCD01E418D5}"/>
                </a:ext>
              </a:extLst>
            </p:cNvPr>
            <p:cNvSpPr txBox="1"/>
            <p:nvPr/>
          </p:nvSpPr>
          <p:spPr>
            <a:xfrm>
              <a:off x="9182303" y="282574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Y006</a:t>
              </a:r>
              <a:endParaRPr kumimoji="1" lang="ja-JP" altLang="en-US" dirty="0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6B4DF4F3-35C0-4D20-82B4-D1AE4446FD32}"/>
                </a:ext>
              </a:extLst>
            </p:cNvPr>
            <p:cNvGrpSpPr/>
            <p:nvPr/>
          </p:nvGrpSpPr>
          <p:grpSpPr>
            <a:xfrm>
              <a:off x="3307007" y="3975953"/>
              <a:ext cx="3600274" cy="506969"/>
              <a:chOff x="503521" y="5740223"/>
              <a:chExt cx="8586503" cy="416390"/>
            </a:xfrm>
          </p:grpSpPr>
          <p:cxnSp>
            <p:nvCxnSpPr>
              <p:cNvPr id="51" name="コネクタ: カギ線 50">
                <a:extLst>
                  <a:ext uri="{FF2B5EF4-FFF2-40B4-BE49-F238E27FC236}">
                    <a16:creationId xmlns:a16="http://schemas.microsoft.com/office/drawing/2014/main" id="{D78CEE9A-984D-4DCE-AED4-6D7CFF1E28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03521" y="5769256"/>
                <a:ext cx="6509708" cy="387357"/>
              </a:xfrm>
              <a:prstGeom prst="bentConnector3">
                <a:avLst>
                  <a:gd name="adj1" fmla="val 26968"/>
                </a:avLst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コネクタ: カギ線 49">
                <a:extLst>
                  <a:ext uri="{FF2B5EF4-FFF2-40B4-BE49-F238E27FC236}">
                    <a16:creationId xmlns:a16="http://schemas.microsoft.com/office/drawing/2014/main" id="{9D8C6218-4FEF-403D-A7C3-0257C66CC0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0614" y="5740223"/>
                <a:ext cx="2639410" cy="416389"/>
              </a:xfrm>
              <a:prstGeom prst="bentConnector3">
                <a:avLst>
                  <a:gd name="adj1" fmla="val 22368"/>
                </a:avLst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爆発: 8 pt 53">
              <a:extLst>
                <a:ext uri="{FF2B5EF4-FFF2-40B4-BE49-F238E27FC236}">
                  <a16:creationId xmlns:a16="http://schemas.microsoft.com/office/drawing/2014/main" id="{D5FCBA13-592F-4941-8EC5-2CC5918D50C3}"/>
                </a:ext>
              </a:extLst>
            </p:cNvPr>
            <p:cNvSpPr/>
            <p:nvPr/>
          </p:nvSpPr>
          <p:spPr>
            <a:xfrm>
              <a:off x="4321678" y="3265389"/>
              <a:ext cx="347098" cy="572813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AA55B94-E8F6-444F-8284-8F5428D784F9}"/>
                </a:ext>
              </a:extLst>
            </p:cNvPr>
            <p:cNvCxnSpPr>
              <a:cxnSpLocks/>
            </p:cNvCxnSpPr>
            <p:nvPr/>
          </p:nvCxnSpPr>
          <p:spPr>
            <a:xfrm>
              <a:off x="4504504" y="4133304"/>
              <a:ext cx="7278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D83405B-7A26-4307-B6E6-50C1B5B85AC0}"/>
                </a:ext>
              </a:extLst>
            </p:cNvPr>
            <p:cNvSpPr txBox="1"/>
            <p:nvPr/>
          </p:nvSpPr>
          <p:spPr>
            <a:xfrm>
              <a:off x="4171973" y="4188458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Wait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時間</a:t>
              </a:r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560ED4B7-EA2E-45FB-89A6-29F43259D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4208" y="2721865"/>
              <a:ext cx="2093718" cy="135374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84444512-D886-4669-B4A9-958601A32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032" y="2612998"/>
              <a:ext cx="2525347" cy="146260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CCE8354-DABF-4D3C-A42B-C6E8D32D8CB7}"/>
                </a:ext>
              </a:extLst>
            </p:cNvPr>
            <p:cNvSpPr txBox="1"/>
            <p:nvPr/>
          </p:nvSpPr>
          <p:spPr>
            <a:xfrm>
              <a:off x="4051476" y="3245198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PE</a:t>
              </a:r>
              <a:r>
                <a:rPr kumimoji="1" lang="ja-JP" altLang="en-US" dirty="0"/>
                <a:t>検知</a:t>
              </a:r>
              <a:endParaRPr kumimoji="1" lang="en-US" altLang="ja-JP" dirty="0"/>
            </a:p>
            <a:p>
              <a:r>
                <a:rPr lang="en-US" altLang="ja-JP" dirty="0"/>
                <a:t>(</a:t>
              </a:r>
              <a:r>
                <a:rPr lang="ja-JP" altLang="en-US" dirty="0"/>
                <a:t>カメラ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71B2D14-CC41-4735-AD25-F2736C0D1509}"/>
                </a:ext>
              </a:extLst>
            </p:cNvPr>
            <p:cNvCxnSpPr>
              <a:cxnSpLocks/>
            </p:cNvCxnSpPr>
            <p:nvPr/>
          </p:nvCxnSpPr>
          <p:spPr>
            <a:xfrm>
              <a:off x="3589894" y="1840554"/>
              <a:ext cx="48685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B3C78352-C3C4-4D13-B3A9-FD4738C87981}"/>
                </a:ext>
              </a:extLst>
            </p:cNvPr>
            <p:cNvSpPr txBox="1"/>
            <p:nvPr/>
          </p:nvSpPr>
          <p:spPr>
            <a:xfrm>
              <a:off x="7734504" y="1443707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X007</a:t>
              </a:r>
              <a:endParaRPr kumimoji="1" lang="ja-JP" altLang="en-US" dirty="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9AEAC4-0FE6-4F13-81BE-FF03FBA32FED}"/>
              </a:ext>
            </a:extLst>
          </p:cNvPr>
          <p:cNvSpPr txBox="1"/>
          <p:nvPr/>
        </p:nvSpPr>
        <p:spPr>
          <a:xfrm>
            <a:off x="1010285" y="413305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PE</a:t>
            </a:r>
            <a:r>
              <a:rPr lang="ja-JP" altLang="en-US" dirty="0"/>
              <a:t>検知信号</a:t>
            </a:r>
            <a:endParaRPr lang="en-US" altLang="ja-JP" dirty="0"/>
          </a:p>
          <a:p>
            <a:r>
              <a:rPr lang="ja-JP" altLang="en-US" dirty="0"/>
              <a:t>　　＝バルブ駆動信号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0B67010-741D-4162-9331-EEB5BE59C48C}"/>
              </a:ext>
            </a:extLst>
          </p:cNvPr>
          <p:cNvCxnSpPr>
            <a:cxnSpLocks/>
          </p:cNvCxnSpPr>
          <p:nvPr/>
        </p:nvCxnSpPr>
        <p:spPr>
          <a:xfrm flipV="1">
            <a:off x="5307062" y="4144929"/>
            <a:ext cx="703941" cy="1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652204-F603-4792-9BBE-6E80DC2F3147}"/>
              </a:ext>
            </a:extLst>
          </p:cNvPr>
          <p:cNvSpPr txBox="1"/>
          <p:nvPr/>
        </p:nvSpPr>
        <p:spPr>
          <a:xfrm>
            <a:off x="4861553" y="4594717"/>
            <a:ext cx="20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エア吹き出し時間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0A5D0D8C-E17A-4940-98FE-4732C887140C}"/>
              </a:ext>
            </a:extLst>
          </p:cNvPr>
          <p:cNvCxnSpPr>
            <a:cxnSpLocks/>
          </p:cNvCxnSpPr>
          <p:nvPr/>
        </p:nvCxnSpPr>
        <p:spPr>
          <a:xfrm>
            <a:off x="4504504" y="3704103"/>
            <a:ext cx="0" cy="5436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06B381C-6E6A-43DB-8C3C-26795E784295}"/>
              </a:ext>
            </a:extLst>
          </p:cNvPr>
          <p:cNvGrpSpPr/>
          <p:nvPr/>
        </p:nvGrpSpPr>
        <p:grpSpPr>
          <a:xfrm>
            <a:off x="2232437" y="2659244"/>
            <a:ext cx="1275050" cy="1033931"/>
            <a:chOff x="2391156" y="2658668"/>
            <a:chExt cx="1275050" cy="1033931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46D56F3D-4CE7-475C-ACBD-6E6B328B9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80601" y="3306994"/>
              <a:ext cx="385605" cy="385605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4755A51-B293-41AF-B749-D9A2246CC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391156" y="2658668"/>
              <a:ext cx="981096" cy="747813"/>
            </a:xfrm>
            <a:prstGeom prst="rect">
              <a:avLst/>
            </a:prstGeom>
          </p:spPr>
        </p:pic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3F1079D-AED8-4696-A743-BCA3CBF39584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7002781" y="3255282"/>
            <a:ext cx="2032530" cy="720671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C3A605AD-041D-40A4-83B5-DA8F88ACFF85}"/>
              </a:ext>
            </a:extLst>
          </p:cNvPr>
          <p:cNvSpPr/>
          <p:nvPr/>
        </p:nvSpPr>
        <p:spPr>
          <a:xfrm>
            <a:off x="8986938" y="3046126"/>
            <a:ext cx="330311" cy="2450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スライド番号プレースホルダー 1">
            <a:extLst>
              <a:ext uri="{FF2B5EF4-FFF2-40B4-BE49-F238E27FC236}">
                <a16:creationId xmlns:a16="http://schemas.microsoft.com/office/drawing/2014/main" id="{09779472-5E09-4228-AD26-CD8601892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</p:spPr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AB401E-9659-4394-96A9-A6CB538B1987}"/>
              </a:ext>
            </a:extLst>
          </p:cNvPr>
          <p:cNvSpPr txBox="1"/>
          <p:nvPr/>
        </p:nvSpPr>
        <p:spPr>
          <a:xfrm>
            <a:off x="21519" y="1034133"/>
            <a:ext cx="226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対策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5001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6C91735-0F09-4735-8649-2B688FC9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72" y="2337248"/>
            <a:ext cx="10853580" cy="1510202"/>
          </a:xfrm>
        </p:spPr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4</a:t>
            </a:r>
            <a:r>
              <a:rPr lang="ja-JP" altLang="en-US" sz="2400" dirty="0"/>
              <a:t>）エア出力動作の開始トリガーに通過センサが使用されていない。</a:t>
            </a:r>
            <a:br>
              <a:rPr lang="ja-JP" altLang="en-US" sz="2400" dirty="0"/>
            </a:br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15E7F8-3E7C-4E3C-AF7C-E555A2FFB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435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問題点について</a:t>
            </a:r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5DD59B64-706B-478A-8F45-911A0534E022}"/>
              </a:ext>
            </a:extLst>
          </p:cNvPr>
          <p:cNvSpPr txBox="1">
            <a:spLocks/>
          </p:cNvSpPr>
          <p:nvPr/>
        </p:nvSpPr>
        <p:spPr>
          <a:xfrm>
            <a:off x="269965" y="1112586"/>
            <a:ext cx="11652069" cy="5191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42900" marR="0" lvl="0" indent="-342900" algn="l" defTabSz="457200" rtl="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24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1pPr>
            <a:lvl2pPr marL="800100" marR="0" lvl="1" indent="-342900" algn="l" defTabSz="457200" rtl="0" eaLnBrk="1" fontAlgn="auto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20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2pPr>
            <a:lvl3pPr marL="1200150" marR="0" lvl="2" indent="-285750" algn="l" defTabSz="457200" rtl="0"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18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3pPr>
            <a:lvl4pPr marL="1657350" marR="0" lvl="3" indent="-285750" algn="l" defTabSz="457200" rtl="0"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16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4pPr>
            <a:lvl5pPr marL="2114550" marR="0" lvl="4" indent="-285750" algn="l" defTabSz="457200" rtl="0" eaLnBrk="1" fontAlgn="auto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14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問題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r>
              <a:rPr kumimoji="1" lang="ja-JP" altLang="en-US" sz="2400" dirty="0"/>
              <a:t>エア出力動作の開始トリガーに通過センサが使用されていない。</a:t>
            </a:r>
            <a:endParaRPr lang="ja-JP" altLang="en-US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ja-JP" altLang="en-US" dirty="0"/>
              <a:t>	　キャップ速度との追従性が低くなってしまうと考えられる。</a:t>
            </a:r>
          </a:p>
          <a:p>
            <a:r>
              <a:rPr lang="ja-JP" altLang="en-US" dirty="0"/>
              <a:t>問題</a:t>
            </a:r>
            <a:r>
              <a:rPr lang="en-US" altLang="ja-JP" dirty="0"/>
              <a:t>5</a:t>
            </a:r>
            <a:r>
              <a:rPr lang="ja-JP" altLang="en-US" dirty="0"/>
              <a:t>）検知信号の立上り前の</a:t>
            </a:r>
            <a:r>
              <a:rPr lang="en-US" altLang="ja-JP" dirty="0"/>
              <a:t>LOW</a:t>
            </a:r>
            <a:r>
              <a:rPr lang="ja-JP" altLang="en-US" dirty="0"/>
              <a:t>信号が</a:t>
            </a:r>
            <a:r>
              <a:rPr lang="en-US" altLang="ja-JP" dirty="0"/>
              <a:t>200ms</a:t>
            </a:r>
            <a:r>
              <a:rPr lang="ja-JP" altLang="en-US" dirty="0"/>
              <a:t>未満では信号を認識しない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ja-JP" altLang="en-US" dirty="0"/>
              <a:t>　　　キャップ速度が速くなると、</a:t>
            </a:r>
            <a:r>
              <a:rPr lang="en-US" altLang="ja-JP" dirty="0"/>
              <a:t>200ms</a:t>
            </a:r>
            <a:r>
              <a:rPr lang="ja-JP" altLang="en-US" dirty="0"/>
              <a:t>に満たない事となり、命令信号を無視している。</a:t>
            </a:r>
          </a:p>
          <a:p>
            <a:pPr marL="57150" indent="0" algn="ctr">
              <a:buNone/>
            </a:pPr>
            <a:r>
              <a:rPr lang="en-US" altLang="ja-JP" b="1" u="sng" dirty="0">
                <a:solidFill>
                  <a:srgbClr val="FF0000"/>
                </a:solidFill>
              </a:rPr>
              <a:t>【4,5</a:t>
            </a:r>
            <a:r>
              <a:rPr lang="ja-JP" altLang="en-US" b="1" u="sng" dirty="0">
                <a:solidFill>
                  <a:srgbClr val="FF0000"/>
                </a:solidFill>
              </a:rPr>
              <a:t>の対策</a:t>
            </a:r>
            <a:r>
              <a:rPr lang="en-US" altLang="ja-JP" b="1" u="sng" dirty="0">
                <a:solidFill>
                  <a:srgbClr val="FF0000"/>
                </a:solidFill>
              </a:rPr>
              <a:t>】Arduino</a:t>
            </a:r>
            <a:r>
              <a:rPr lang="ja-JP" altLang="en-US" b="1" u="sng" dirty="0">
                <a:solidFill>
                  <a:srgbClr val="FF0000"/>
                </a:solidFill>
              </a:rPr>
              <a:t>基板を追加（到着と検知信号をモニター </a:t>
            </a:r>
            <a:r>
              <a:rPr lang="en-US" altLang="ja-JP" b="1" u="sng" dirty="0">
                <a:solidFill>
                  <a:srgbClr val="FF0000"/>
                </a:solidFill>
              </a:rPr>
              <a:t>/ </a:t>
            </a:r>
            <a:r>
              <a:rPr lang="ja-JP" altLang="en-US" b="1" u="sng" dirty="0">
                <a:solidFill>
                  <a:srgbClr val="FF0000"/>
                </a:solidFill>
              </a:rPr>
              <a:t>エア出力命令）</a:t>
            </a:r>
            <a:endParaRPr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1130AAC-10B8-4620-9E58-ABA427F53409}"/>
              </a:ext>
            </a:extLst>
          </p:cNvPr>
          <p:cNvGrpSpPr/>
          <p:nvPr/>
        </p:nvGrpSpPr>
        <p:grpSpPr>
          <a:xfrm>
            <a:off x="6631902" y="4647289"/>
            <a:ext cx="4965598" cy="1154330"/>
            <a:chOff x="3957780" y="4924737"/>
            <a:chExt cx="5341613" cy="1241741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4C767B-FB99-45D5-8E58-32638826E52B}"/>
                </a:ext>
              </a:extLst>
            </p:cNvPr>
            <p:cNvGrpSpPr/>
            <p:nvPr/>
          </p:nvGrpSpPr>
          <p:grpSpPr>
            <a:xfrm>
              <a:off x="3957780" y="4924737"/>
              <a:ext cx="5341613" cy="1241741"/>
              <a:chOff x="4574290" y="1213797"/>
              <a:chExt cx="7334418" cy="1705000"/>
            </a:xfrm>
          </p:grpSpPr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B0D550F4-F201-42D8-98DD-3C2D3C303DFE}"/>
                  </a:ext>
                </a:extLst>
              </p:cNvPr>
              <p:cNvSpPr/>
              <p:nvPr/>
            </p:nvSpPr>
            <p:spPr>
              <a:xfrm>
                <a:off x="8458403" y="1213797"/>
                <a:ext cx="1447800" cy="16954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PLC</a:t>
                </a:r>
                <a:endParaRPr kumimoji="1" lang="ja-JP" altLang="en-US" sz="1200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8BFD1F82-1FA8-44D3-B5BB-BB435945A4E8}"/>
                  </a:ext>
                </a:extLst>
              </p:cNvPr>
              <p:cNvSpPr/>
              <p:nvPr/>
            </p:nvSpPr>
            <p:spPr>
              <a:xfrm>
                <a:off x="10460908" y="1223348"/>
                <a:ext cx="1447800" cy="169544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バルブ</a:t>
                </a: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E39511AB-5476-4778-8F44-C8251449162B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9906203" y="2061522"/>
                <a:ext cx="5547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7BE9342C-CFEF-4858-836C-510198F6432A}"/>
                  </a:ext>
                </a:extLst>
              </p:cNvPr>
              <p:cNvSpPr/>
              <p:nvPr/>
            </p:nvSpPr>
            <p:spPr>
              <a:xfrm>
                <a:off x="4574290" y="2011141"/>
                <a:ext cx="1301730" cy="69176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solidFill>
                      <a:srgbClr val="FFFF00"/>
                    </a:solidFill>
                  </a:rPr>
                  <a:t>検知信号</a:t>
                </a:r>
                <a:endParaRPr kumimoji="1" lang="ja-JP" altLang="en-US" sz="12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CA35D762-DB84-45A0-A279-F9438EA1A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6021" y="2222107"/>
                <a:ext cx="7657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ABFD5158-386C-451E-841A-6598EF8D8E8C}"/>
                  </a:ext>
                </a:extLst>
              </p:cNvPr>
              <p:cNvSpPr/>
              <p:nvPr/>
            </p:nvSpPr>
            <p:spPr>
              <a:xfrm>
                <a:off x="4574290" y="1223348"/>
                <a:ext cx="1301730" cy="69176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rgbClr val="FF0000"/>
                    </a:solidFill>
                  </a:rPr>
                  <a:t>通過信号</a:t>
                </a:r>
              </a:p>
            </p:txBody>
          </p: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993CC9D-BFDF-4EDC-9300-44689F68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6021" y="1726152"/>
                <a:ext cx="7657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E24C9AC1-D7C6-4526-9BEA-4B09B899A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675" y="2061522"/>
                <a:ext cx="6457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37805D15-B492-4717-B431-68FF7F6D53C5}"/>
                </a:ext>
              </a:extLst>
            </p:cNvPr>
            <p:cNvSpPr/>
            <p:nvPr/>
          </p:nvSpPr>
          <p:spPr>
            <a:xfrm>
              <a:off x="5463543" y="5129227"/>
              <a:ext cx="852733" cy="74703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rgbClr val="FF0000"/>
                  </a:solidFill>
                </a:rPr>
                <a:t>Arduino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31A6C8DE-03B6-40FC-88D3-32D14808CCA2}"/>
              </a:ext>
            </a:extLst>
          </p:cNvPr>
          <p:cNvGrpSpPr/>
          <p:nvPr/>
        </p:nvGrpSpPr>
        <p:grpSpPr>
          <a:xfrm>
            <a:off x="926331" y="4667257"/>
            <a:ext cx="3735716" cy="1154330"/>
            <a:chOff x="634039" y="4681735"/>
            <a:chExt cx="3735716" cy="115433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FB774B36-7168-4604-90EF-DB0771A655D3}"/>
                </a:ext>
              </a:extLst>
            </p:cNvPr>
            <p:cNvGrpSpPr/>
            <p:nvPr/>
          </p:nvGrpSpPr>
          <p:grpSpPr>
            <a:xfrm>
              <a:off x="634039" y="4681735"/>
              <a:ext cx="3735716" cy="1154330"/>
              <a:chOff x="6390883" y="1213797"/>
              <a:chExt cx="5517825" cy="1705000"/>
            </a:xfrm>
          </p:grpSpPr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BFA0D4E4-4113-499A-8FDB-79D562ECED37}"/>
                  </a:ext>
                </a:extLst>
              </p:cNvPr>
              <p:cNvSpPr/>
              <p:nvPr/>
            </p:nvSpPr>
            <p:spPr>
              <a:xfrm>
                <a:off x="8458403" y="1213797"/>
                <a:ext cx="1447800" cy="16954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PLC</a:t>
                </a:r>
                <a:endParaRPr kumimoji="1" lang="ja-JP" altLang="en-US" sz="1200" dirty="0"/>
              </a:p>
            </p:txBody>
          </p:sp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D9754D20-9486-44FD-AA30-CE6A4AD5A33D}"/>
                  </a:ext>
                </a:extLst>
              </p:cNvPr>
              <p:cNvSpPr/>
              <p:nvPr/>
            </p:nvSpPr>
            <p:spPr>
              <a:xfrm>
                <a:off x="10460908" y="1223348"/>
                <a:ext cx="1447800" cy="169544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バルブ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B2A5EC7-435A-4BBF-BEAC-43AD1A829BB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9906203" y="2061522"/>
                <a:ext cx="5547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3F20D9C9-2DFC-4CBF-9B8A-221729E30FDC}"/>
                  </a:ext>
                </a:extLst>
              </p:cNvPr>
              <p:cNvSpPr/>
              <p:nvPr/>
            </p:nvSpPr>
            <p:spPr>
              <a:xfrm>
                <a:off x="6390883" y="2011141"/>
                <a:ext cx="1301730" cy="69176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solidFill>
                      <a:srgbClr val="FFFF00"/>
                    </a:solidFill>
                  </a:rPr>
                  <a:t>検知信号</a:t>
                </a:r>
                <a:endParaRPr kumimoji="1" lang="ja-JP" altLang="en-US" sz="12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D5CBA32C-DF37-49F1-80E8-6C60E98A3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2614" y="2222106"/>
                <a:ext cx="7657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11A76B6A-91B4-47BF-AA44-E3CB8C1EFE9B}"/>
                  </a:ext>
                </a:extLst>
              </p:cNvPr>
              <p:cNvSpPr/>
              <p:nvPr/>
            </p:nvSpPr>
            <p:spPr>
              <a:xfrm>
                <a:off x="6390883" y="1223348"/>
                <a:ext cx="1301730" cy="69176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rgbClr val="FF0000"/>
                    </a:solidFill>
                  </a:rPr>
                  <a:t>通過信号</a:t>
                </a:r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A7C36D5D-5158-46FF-970E-250956305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2614" y="1726152"/>
                <a:ext cx="38289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4989F8A-F59D-46AB-9522-F8630C49FB02}"/>
                </a:ext>
              </a:extLst>
            </p:cNvPr>
            <p:cNvSpPr txBox="1"/>
            <p:nvPr/>
          </p:nvSpPr>
          <p:spPr>
            <a:xfrm>
              <a:off x="1644120" y="4838822"/>
              <a:ext cx="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D6E45C04-E4A0-468B-8F8E-BDDB157F3082}"/>
              </a:ext>
            </a:extLst>
          </p:cNvPr>
          <p:cNvSpPr/>
          <p:nvPr/>
        </p:nvSpPr>
        <p:spPr>
          <a:xfrm>
            <a:off x="5353153" y="4763304"/>
            <a:ext cx="757529" cy="842603"/>
          </a:xfrm>
          <a:prstGeom prst="rightArrow">
            <a:avLst>
              <a:gd name="adj1" fmla="val 39424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20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15E7F8-3E7C-4E3C-AF7C-E555A2FFB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6C91735-0F09-4735-8649-2B688FC9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4</a:t>
            </a:r>
            <a:r>
              <a:rPr lang="ja-JP" altLang="en-US" sz="2400" dirty="0"/>
              <a:t>）</a:t>
            </a:r>
            <a:r>
              <a:rPr kumimoji="1" lang="ja-JP" altLang="en-US" sz="2400" dirty="0"/>
              <a:t>エア出力動作の開始トリガーに通過センサが使用されていない。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A69420-96F9-40C0-939F-49C0B6C8E186}"/>
              </a:ext>
            </a:extLst>
          </p:cNvPr>
          <p:cNvSpPr txBox="1"/>
          <p:nvPr/>
        </p:nvSpPr>
        <p:spPr>
          <a:xfrm>
            <a:off x="2086744" y="1191707"/>
            <a:ext cx="7446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PLC</a:t>
            </a:r>
            <a:r>
              <a:rPr lang="ja-JP" altLang="en-US" dirty="0"/>
              <a:t>は検知信号の立上りをトリガーに、バルブ駆動を開始している為、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キャップ通過速度に追従できた動きができない。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096CB52-E592-499E-B9FD-DE08D80725E1}"/>
              </a:ext>
            </a:extLst>
          </p:cNvPr>
          <p:cNvGrpSpPr/>
          <p:nvPr/>
        </p:nvGrpSpPr>
        <p:grpSpPr>
          <a:xfrm>
            <a:off x="1831022" y="2374367"/>
            <a:ext cx="8268096" cy="3577425"/>
            <a:chOff x="1322684" y="4073066"/>
            <a:chExt cx="8268096" cy="3923582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0B3262E-7F6E-4A64-8D86-8C8A21612D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7438" y="5949838"/>
              <a:ext cx="722876" cy="13833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37CA5D54-4333-493A-9DD9-50DC6AE2BF3D}"/>
                </a:ext>
              </a:extLst>
            </p:cNvPr>
            <p:cNvSpPr txBox="1"/>
            <p:nvPr/>
          </p:nvSpPr>
          <p:spPr>
            <a:xfrm>
              <a:off x="6508735" y="7688871"/>
              <a:ext cx="859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25000"/>
                    </a:schemeClr>
                  </a:solidFill>
                </a:rPr>
                <a:t>wait</a:t>
              </a:r>
              <a:r>
                <a:rPr lang="ja-JP" altLang="en-US" sz="1400" dirty="0">
                  <a:solidFill>
                    <a:schemeClr val="bg2">
                      <a:lumMod val="25000"/>
                    </a:schemeClr>
                  </a:solidFill>
                </a:rPr>
                <a:t>時間</a:t>
              </a:r>
              <a:endParaRPr lang="en-US" altLang="ja-JP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14D55AE-7CD3-4EF1-BDE2-D8C8E2D2185B}"/>
                </a:ext>
              </a:extLst>
            </p:cNvPr>
            <p:cNvGrpSpPr/>
            <p:nvPr/>
          </p:nvGrpSpPr>
          <p:grpSpPr>
            <a:xfrm>
              <a:off x="1322684" y="4073066"/>
              <a:ext cx="8268096" cy="3923581"/>
              <a:chOff x="1322684" y="3784769"/>
              <a:chExt cx="8268096" cy="4466478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6672D1-55E4-45C1-A30F-81CB4D5B617A}"/>
                  </a:ext>
                </a:extLst>
              </p:cNvPr>
              <p:cNvGrpSpPr/>
              <p:nvPr/>
            </p:nvGrpSpPr>
            <p:grpSpPr>
              <a:xfrm>
                <a:off x="2654194" y="4146587"/>
                <a:ext cx="5514975" cy="2173936"/>
                <a:chOff x="569301" y="4634028"/>
                <a:chExt cx="5349613" cy="2173936"/>
              </a:xfrm>
            </p:grpSpPr>
            <p:cxnSp>
              <p:nvCxnSpPr>
                <p:cNvPr id="8" name="コネクタ: カギ線 7">
                  <a:extLst>
                    <a:ext uri="{FF2B5EF4-FFF2-40B4-BE49-F238E27FC236}">
                      <a16:creationId xmlns:a16="http://schemas.microsoft.com/office/drawing/2014/main" id="{FC4BF4D0-FE19-4D50-9DBA-F0C7F6DA2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00870" y="6219761"/>
                  <a:ext cx="3018044" cy="588202"/>
                </a:xfrm>
                <a:prstGeom prst="bentConnector3">
                  <a:avLst>
                    <a:gd name="adj1" fmla="val 22080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コネクタ: カギ線 8">
                  <a:extLst>
                    <a:ext uri="{FF2B5EF4-FFF2-40B4-BE49-F238E27FC236}">
                      <a16:creationId xmlns:a16="http://schemas.microsoft.com/office/drawing/2014/main" id="{A080A8BA-2971-48CA-8556-388C7C4B0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69301" y="6219766"/>
                  <a:ext cx="2384036" cy="588198"/>
                </a:xfrm>
                <a:prstGeom prst="bentConnector3">
                  <a:avLst>
                    <a:gd name="adj1" fmla="val 38838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コネクタ: カギ線 19">
                  <a:extLst>
                    <a:ext uri="{FF2B5EF4-FFF2-40B4-BE49-F238E27FC236}">
                      <a16:creationId xmlns:a16="http://schemas.microsoft.com/office/drawing/2014/main" id="{30B4E6F9-EE0D-4631-A440-DB3C067F4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00870" y="4634028"/>
                  <a:ext cx="3018044" cy="588202"/>
                </a:xfrm>
                <a:prstGeom prst="bentConnector3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コネクタ: カギ線 21">
                  <a:extLst>
                    <a:ext uri="{FF2B5EF4-FFF2-40B4-BE49-F238E27FC236}">
                      <a16:creationId xmlns:a16="http://schemas.microsoft.com/office/drawing/2014/main" id="{0692001E-C087-4D00-B823-2423F16C7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69301" y="4634033"/>
                  <a:ext cx="2384036" cy="588198"/>
                </a:xfrm>
                <a:prstGeom prst="bentConnector3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FB67A8-4562-45DF-9BE3-EAF865953A02}"/>
                  </a:ext>
                </a:extLst>
              </p:cNvPr>
              <p:cNvSpPr txBox="1"/>
              <p:nvPr/>
            </p:nvSpPr>
            <p:spPr>
              <a:xfrm>
                <a:off x="1341397" y="5840674"/>
                <a:ext cx="1909497" cy="653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0070C0"/>
                    </a:solidFill>
                  </a:rPr>
                  <a:t>検知信号</a:t>
                </a:r>
                <a:endParaRPr lang="en-US" altLang="ja-JP" sz="1400" dirty="0">
                  <a:solidFill>
                    <a:srgbClr val="0070C0"/>
                  </a:solidFill>
                </a:endParaRPr>
              </a:p>
              <a:p>
                <a:r>
                  <a:rPr lang="en-US" altLang="ja-JP" sz="1400" dirty="0">
                    <a:solidFill>
                      <a:srgbClr val="0070C0"/>
                    </a:solidFill>
                  </a:rPr>
                  <a:t>(</a:t>
                </a:r>
                <a:r>
                  <a:rPr lang="ja-JP" altLang="en-US" sz="1400" dirty="0">
                    <a:solidFill>
                      <a:srgbClr val="0070C0"/>
                    </a:solidFill>
                  </a:rPr>
                  <a:t>バルブ駆動命令信号</a:t>
                </a:r>
                <a:r>
                  <a:rPr lang="en-US" altLang="ja-JP" sz="1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9BB6366-BF7A-410B-B00F-07071CE3BEAD}"/>
                  </a:ext>
                </a:extLst>
              </p:cNvPr>
              <p:cNvSpPr txBox="1"/>
              <p:nvPr/>
            </p:nvSpPr>
            <p:spPr>
              <a:xfrm>
                <a:off x="6533533" y="5939111"/>
                <a:ext cx="3057247" cy="3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0070C0"/>
                    </a:solidFill>
                  </a:rPr>
                  <a:t>立ち上がりでエア吹き出し動作開始</a:t>
                </a:r>
                <a:endParaRPr lang="en-US" altLang="ja-JP" sz="1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4" name="コネクタ: カギ線 23">
                <a:extLst>
                  <a:ext uri="{FF2B5EF4-FFF2-40B4-BE49-F238E27FC236}">
                    <a16:creationId xmlns:a16="http://schemas.microsoft.com/office/drawing/2014/main" id="{2C6DCBE7-0ACF-48B2-987C-DC8F04A33D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4800" y="7647248"/>
                <a:ext cx="1165224" cy="41638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コネクタ: カギ線 24">
                <a:extLst>
                  <a:ext uri="{FF2B5EF4-FFF2-40B4-BE49-F238E27FC236}">
                    <a16:creationId xmlns:a16="http://schemas.microsoft.com/office/drawing/2014/main" id="{9F187300-76EF-4C50-B88B-395E0708F8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75049" y="7647266"/>
                <a:ext cx="4594121" cy="416373"/>
              </a:xfrm>
              <a:prstGeom prst="bentConnector3">
                <a:avLst>
                  <a:gd name="adj1" fmla="val 5714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4ADF3D52-9CD5-4802-81F2-6C687F6E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2109" y="7855444"/>
                <a:ext cx="2094292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7114D81D-AC3F-4B9C-9F95-9BFC188F6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741" y="3784769"/>
                <a:ext cx="0" cy="4466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5A25301-D934-4F86-BB0A-8059C9414875}"/>
                  </a:ext>
                </a:extLst>
              </p:cNvPr>
              <p:cNvSpPr txBox="1"/>
              <p:nvPr/>
            </p:nvSpPr>
            <p:spPr>
              <a:xfrm>
                <a:off x="1396620" y="7706291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7030A0"/>
                    </a:solidFill>
                  </a:rPr>
                  <a:t>バルブ駆動</a:t>
                </a:r>
                <a:endParaRPr lang="en-US" altLang="ja-JP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5936F9E-42D5-46C6-82DB-03B1E6264652}"/>
                  </a:ext>
                </a:extLst>
              </p:cNvPr>
              <p:cNvSpPr txBox="1"/>
              <p:nvPr/>
            </p:nvSpPr>
            <p:spPr>
              <a:xfrm>
                <a:off x="1322684" y="4332164"/>
                <a:ext cx="1082348" cy="3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FFC000"/>
                    </a:solidFill>
                  </a:rPr>
                  <a:t>通過センサ</a:t>
                </a:r>
                <a:endParaRPr lang="en-US" altLang="ja-JP" sz="14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2A7F539-B535-4142-BD95-7D381652A6DF}"/>
                  </a:ext>
                </a:extLst>
              </p:cNvPr>
              <p:cNvSpPr txBox="1"/>
              <p:nvPr/>
            </p:nvSpPr>
            <p:spPr>
              <a:xfrm>
                <a:off x="3216105" y="4206285"/>
                <a:ext cx="4289957" cy="499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※</a:t>
                </a:r>
                <a:r>
                  <a:rPr lang="ja-JP" altLang="en-US" sz="2000" b="1" dirty="0">
                    <a:solidFill>
                      <a:srgbClr val="FF0000"/>
                    </a:solidFill>
                  </a:rPr>
                  <a:t>通過センサが使用されていない。</a:t>
                </a:r>
                <a:endParaRPr lang="en-US" altLang="ja-JP" sz="20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63692A4-D66F-4417-B293-542B343156CA}"/>
              </a:ext>
            </a:extLst>
          </p:cNvPr>
          <p:cNvSpPr txBox="1"/>
          <p:nvPr/>
        </p:nvSpPr>
        <p:spPr>
          <a:xfrm>
            <a:off x="21519" y="1034133"/>
            <a:ext cx="226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問題点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0651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0DA6FD-DF80-406B-86AF-FD0242E4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94445B-AF26-4C22-B8C9-897161E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4</a:t>
            </a:r>
            <a:r>
              <a:rPr lang="ja-JP" altLang="en-US" sz="2400" dirty="0"/>
              <a:t>）</a:t>
            </a:r>
            <a:r>
              <a:rPr lang="ja-JP" altLang="en-US" sz="2000" dirty="0"/>
              <a:t>エア出力動作の開始トリガーに通過センサが使用されていない</a:t>
            </a:r>
            <a:br>
              <a:rPr kumimoji="1" lang="en-US" altLang="ja-JP" sz="2000" dirty="0"/>
            </a:br>
            <a:r>
              <a:rPr kumimoji="1" lang="ja-JP" altLang="en-US" sz="2000" dirty="0"/>
              <a:t>　　　 　</a:t>
            </a:r>
            <a:r>
              <a:rPr lang="ja-JP" altLang="en-US" sz="2000" dirty="0"/>
              <a:t>実際の信号</a:t>
            </a:r>
            <a:endParaRPr kumimoji="1" lang="ja-JP" altLang="en-US" sz="2000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11D5A17-CA1C-4872-9B06-32DA3FD42FE5}"/>
              </a:ext>
            </a:extLst>
          </p:cNvPr>
          <p:cNvGrpSpPr/>
          <p:nvPr/>
        </p:nvGrpSpPr>
        <p:grpSpPr>
          <a:xfrm>
            <a:off x="1249680" y="1493054"/>
            <a:ext cx="9155430" cy="4946345"/>
            <a:chOff x="1009650" y="951080"/>
            <a:chExt cx="10172700" cy="549593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DAF270A-3F8F-4F3F-8CC9-07EACE15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650" y="951080"/>
              <a:ext cx="10172700" cy="5495939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BD740E8-5C94-4BF8-A300-7A29F8755DE2}"/>
                </a:ext>
              </a:extLst>
            </p:cNvPr>
            <p:cNvSpPr txBox="1"/>
            <p:nvPr/>
          </p:nvSpPr>
          <p:spPr>
            <a:xfrm>
              <a:off x="1009650" y="1900903"/>
              <a:ext cx="1345098" cy="376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通過センサ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2BAD77F-4A52-4131-B32B-2E8F1AFE60C8}"/>
                </a:ext>
              </a:extLst>
            </p:cNvPr>
            <p:cNvSpPr txBox="1"/>
            <p:nvPr/>
          </p:nvSpPr>
          <p:spPr>
            <a:xfrm>
              <a:off x="1009650" y="2884647"/>
              <a:ext cx="2257028" cy="649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FF00"/>
                  </a:solidFill>
                </a:rPr>
                <a:t>検知センサ</a:t>
              </a:r>
              <a:endParaRPr kumimoji="1" lang="en-US" altLang="ja-JP" sz="1600" dirty="0">
                <a:solidFill>
                  <a:srgbClr val="FFFF00"/>
                </a:solidFill>
              </a:endParaRPr>
            </a:p>
            <a:p>
              <a:r>
                <a:rPr lang="ja-JP" altLang="en-US" sz="1600" dirty="0">
                  <a:solidFill>
                    <a:srgbClr val="FFFF00"/>
                  </a:solidFill>
                </a:rPr>
                <a:t>　　＝エア出力命令</a:t>
              </a:r>
              <a:endParaRPr kumimoji="1" lang="ja-JP" alt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382B013-2C2B-49B1-8C90-31301CADC2B0}"/>
                </a:ext>
              </a:extLst>
            </p:cNvPr>
            <p:cNvSpPr txBox="1"/>
            <p:nvPr/>
          </p:nvSpPr>
          <p:spPr>
            <a:xfrm>
              <a:off x="1009650" y="4012682"/>
              <a:ext cx="1117114" cy="376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solidFill>
                    <a:srgbClr val="00B0F0"/>
                  </a:solidFill>
                </a:rPr>
                <a:t>エア出力</a:t>
              </a:r>
              <a:endParaRPr kumimoji="1" lang="ja-JP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0E36423-CD38-4018-9CC4-447B44973106}"/>
                </a:ext>
              </a:extLst>
            </p:cNvPr>
            <p:cNvSpPr txBox="1"/>
            <p:nvPr/>
          </p:nvSpPr>
          <p:spPr>
            <a:xfrm>
              <a:off x="6568932" y="3997427"/>
              <a:ext cx="603371" cy="376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solidFill>
                    <a:srgbClr val="7030A0"/>
                  </a:solidFill>
                </a:rPr>
                <a:t>wait</a:t>
              </a:r>
              <a:endParaRPr kumimoji="1" lang="ja-JP" alt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7A5E01F-A3DC-456E-BFF5-C30D350DD4DF}"/>
                </a:ext>
              </a:extLst>
            </p:cNvPr>
            <p:cNvCxnSpPr>
              <a:cxnSpLocks/>
            </p:cNvCxnSpPr>
            <p:nvPr/>
          </p:nvCxnSpPr>
          <p:spPr>
            <a:xfrm>
              <a:off x="6600825" y="3997427"/>
              <a:ext cx="52387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EE39A57-0A81-48E4-9534-E4168D27FD8B}"/>
                </a:ext>
              </a:extLst>
            </p:cNvPr>
            <p:cNvSpPr txBox="1"/>
            <p:nvPr/>
          </p:nvSpPr>
          <p:spPr>
            <a:xfrm>
              <a:off x="8645381" y="3997427"/>
              <a:ext cx="603371" cy="376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solidFill>
                    <a:srgbClr val="7030A0"/>
                  </a:solidFill>
                </a:rPr>
                <a:t>wait</a:t>
              </a:r>
              <a:endParaRPr kumimoji="1" lang="ja-JP" alt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DBBE4516-2603-4DEB-9B02-67F41F81E05A}"/>
                </a:ext>
              </a:extLst>
            </p:cNvPr>
            <p:cNvCxnSpPr>
              <a:cxnSpLocks/>
            </p:cNvCxnSpPr>
            <p:nvPr/>
          </p:nvCxnSpPr>
          <p:spPr>
            <a:xfrm>
              <a:off x="8677273" y="3997427"/>
              <a:ext cx="52387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2E2A6D6-C1A3-4BBA-AED2-0C6C6C044034}"/>
                </a:ext>
              </a:extLst>
            </p:cNvPr>
            <p:cNvSpPr txBox="1"/>
            <p:nvPr/>
          </p:nvSpPr>
          <p:spPr>
            <a:xfrm>
              <a:off x="5385803" y="1496514"/>
              <a:ext cx="1402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キャップ通過中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7E74916-15A1-4045-AB64-18758AD87447}"/>
                </a:ext>
              </a:extLst>
            </p:cNvPr>
            <p:cNvSpPr txBox="1"/>
            <p:nvPr/>
          </p:nvSpPr>
          <p:spPr>
            <a:xfrm>
              <a:off x="3182392" y="1496514"/>
              <a:ext cx="1402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キャップ通過中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73109E41-7420-4272-9D14-0FEFB8485C9F}"/>
                </a:ext>
              </a:extLst>
            </p:cNvPr>
            <p:cNvSpPr txBox="1"/>
            <p:nvPr/>
          </p:nvSpPr>
          <p:spPr>
            <a:xfrm>
              <a:off x="7464623" y="1496514"/>
              <a:ext cx="1402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キャップ通過中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B9E65E1-DBD2-4C7B-825B-EBF819DB4CE0}"/>
              </a:ext>
            </a:extLst>
          </p:cNvPr>
          <p:cNvSpPr txBox="1"/>
          <p:nvPr/>
        </p:nvSpPr>
        <p:spPr>
          <a:xfrm>
            <a:off x="2151563" y="92250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エア出力アクション開始タイミングに、通過センサを参照しておらず、</a:t>
            </a:r>
            <a:endParaRPr kumimoji="1" lang="en-US" altLang="ja-JP" sz="1600" dirty="0"/>
          </a:p>
          <a:p>
            <a:r>
              <a:rPr lang="ja-JP" altLang="en-US" sz="1600" dirty="0"/>
              <a:t>キャップ速度の追従性が低いと考えられる。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D42B61-FEF6-4724-860D-31C0C81B6DAD}"/>
              </a:ext>
            </a:extLst>
          </p:cNvPr>
          <p:cNvSpPr txBox="1"/>
          <p:nvPr/>
        </p:nvSpPr>
        <p:spPr>
          <a:xfrm>
            <a:off x="6963137" y="2347895"/>
            <a:ext cx="3877985" cy="120032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キャップの通過終わりを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　トリガーにするべきでは？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現状のエア出力アクションスタート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5129A70-9A8C-40C3-B1D4-F8BF048A05A2}"/>
              </a:ext>
            </a:extLst>
          </p:cNvPr>
          <p:cNvCxnSpPr>
            <a:cxnSpLocks/>
          </p:cNvCxnSpPr>
          <p:nvPr/>
        </p:nvCxnSpPr>
        <p:spPr>
          <a:xfrm flipH="1" flipV="1">
            <a:off x="6454791" y="2686449"/>
            <a:ext cx="604365" cy="178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EE02FF2-6566-4AD0-974E-63375A4DB365}"/>
              </a:ext>
            </a:extLst>
          </p:cNvPr>
          <p:cNvCxnSpPr>
            <a:cxnSpLocks/>
          </p:cNvCxnSpPr>
          <p:nvPr/>
        </p:nvCxnSpPr>
        <p:spPr>
          <a:xfrm flipH="1">
            <a:off x="5210175" y="2241215"/>
            <a:ext cx="1152524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3A096F4-E970-41DB-8AE5-F57C23C22D39}"/>
              </a:ext>
            </a:extLst>
          </p:cNvPr>
          <p:cNvCxnSpPr>
            <a:cxnSpLocks/>
          </p:cNvCxnSpPr>
          <p:nvPr/>
        </p:nvCxnSpPr>
        <p:spPr>
          <a:xfrm flipH="1">
            <a:off x="3314508" y="2241215"/>
            <a:ext cx="98317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472E01-5C77-43EB-A9C4-8A45CEF2886E}"/>
              </a:ext>
            </a:extLst>
          </p:cNvPr>
          <p:cNvCxnSpPr>
            <a:cxnSpLocks/>
          </p:cNvCxnSpPr>
          <p:nvPr/>
        </p:nvCxnSpPr>
        <p:spPr>
          <a:xfrm flipH="1">
            <a:off x="6998017" y="2241215"/>
            <a:ext cx="1323023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32923E6-C355-445B-8077-FE2F169A5E7A}"/>
              </a:ext>
            </a:extLst>
          </p:cNvPr>
          <p:cNvCxnSpPr>
            <a:cxnSpLocks/>
          </p:cNvCxnSpPr>
          <p:nvPr/>
        </p:nvCxnSpPr>
        <p:spPr>
          <a:xfrm flipH="1" flipV="1">
            <a:off x="6281739" y="3233265"/>
            <a:ext cx="716278" cy="7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2435A5-591D-41E5-B89E-7AB5B3D374A3}"/>
              </a:ext>
            </a:extLst>
          </p:cNvPr>
          <p:cNvSpPr txBox="1"/>
          <p:nvPr/>
        </p:nvSpPr>
        <p:spPr>
          <a:xfrm>
            <a:off x="21519" y="1034133"/>
            <a:ext cx="226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問題点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96910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15E7F8-3E7C-4E3C-AF7C-E555A2FFB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6C91735-0F09-4735-8649-2B688FC9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A69420-96F9-40C0-939F-49C0B6C8E186}"/>
              </a:ext>
            </a:extLst>
          </p:cNvPr>
          <p:cNvSpPr txBox="1"/>
          <p:nvPr/>
        </p:nvSpPr>
        <p:spPr>
          <a:xfrm>
            <a:off x="628985" y="1541254"/>
            <a:ext cx="10968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PLC</a:t>
            </a:r>
            <a:r>
              <a:rPr lang="ja-JP" altLang="en-US" dirty="0"/>
              <a:t>はエア出力命令信号の立上りをトリガーに、エア出力動作を開始しているが、</a:t>
            </a:r>
            <a:endParaRPr lang="en-US" altLang="ja-JP" dirty="0"/>
          </a:p>
          <a:p>
            <a:r>
              <a:rPr lang="ja-JP" altLang="en-US" dirty="0"/>
              <a:t>信号が立ち上がる前の</a:t>
            </a:r>
            <a:r>
              <a:rPr lang="en-US" altLang="ja-JP" dirty="0"/>
              <a:t>LOW</a:t>
            </a:r>
            <a:r>
              <a:rPr lang="ja-JP" altLang="en-US" dirty="0"/>
              <a:t>状態が、</a:t>
            </a:r>
            <a:r>
              <a:rPr lang="en-US" altLang="ja-JP" dirty="0"/>
              <a:t>200mS</a:t>
            </a:r>
            <a:r>
              <a:rPr lang="ja-JP" altLang="en-US" dirty="0"/>
              <a:t>以上なければエア出力命令信号を受けきれない事が分かった。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※</a:t>
            </a:r>
            <a:r>
              <a:rPr lang="ja-JP" altLang="en-US" dirty="0"/>
              <a:t>原因は</a:t>
            </a:r>
            <a:r>
              <a:rPr lang="en-US" altLang="ja-JP" dirty="0"/>
              <a:t>PLC</a:t>
            </a:r>
            <a:r>
              <a:rPr lang="ja-JP" altLang="en-US" dirty="0"/>
              <a:t>の処理によるものだと考えられる）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キャップの速度が速くなった際に、エア検出信号と認識しなくなってしまう。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6FA06F3-ED3E-4745-B87C-1DB56E959990}"/>
              </a:ext>
            </a:extLst>
          </p:cNvPr>
          <p:cNvGrpSpPr/>
          <p:nvPr/>
        </p:nvGrpSpPr>
        <p:grpSpPr>
          <a:xfrm>
            <a:off x="1411794" y="3214724"/>
            <a:ext cx="8991004" cy="2919979"/>
            <a:chOff x="1419543" y="4607733"/>
            <a:chExt cx="8991004" cy="2919979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0B14023-AF51-458A-B41A-11BEE61624A6}"/>
                </a:ext>
              </a:extLst>
            </p:cNvPr>
            <p:cNvSpPr txBox="1"/>
            <p:nvPr/>
          </p:nvSpPr>
          <p:spPr>
            <a:xfrm>
              <a:off x="3951128" y="4973206"/>
              <a:ext cx="2647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LOW</a:t>
              </a:r>
              <a:r>
                <a:rPr lang="ja-JP" altLang="en-US" sz="1400" dirty="0">
                  <a:solidFill>
                    <a:srgbClr val="FF0000"/>
                  </a:solidFill>
                </a:rPr>
                <a:t>時間が</a:t>
              </a:r>
              <a:r>
                <a:rPr lang="en-US" altLang="ja-JP" sz="1400" dirty="0">
                  <a:solidFill>
                    <a:srgbClr val="FF0000"/>
                  </a:solidFill>
                </a:rPr>
                <a:t>200mS</a:t>
              </a:r>
              <a:r>
                <a:rPr lang="ja-JP" altLang="en-US" sz="1400" dirty="0">
                  <a:solidFill>
                    <a:srgbClr val="FF0000"/>
                  </a:solidFill>
                </a:rPr>
                <a:t>未満は無反応</a:t>
              </a:r>
              <a:endParaRPr lang="en-US" altLang="ja-JP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ED7A74E-C5B4-41A9-A6B3-4C06960E9E43}"/>
                </a:ext>
              </a:extLst>
            </p:cNvPr>
            <p:cNvCxnSpPr>
              <a:cxnSpLocks/>
            </p:cNvCxnSpPr>
            <p:nvPr/>
          </p:nvCxnSpPr>
          <p:spPr>
            <a:xfrm>
              <a:off x="4003887" y="5309445"/>
              <a:ext cx="25418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0B3262E-7F6E-4A64-8D86-8C8A21612D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0424" y="5030895"/>
              <a:ext cx="722876" cy="13833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37CA5D54-4333-493A-9DD9-50DC6AE2BF3D}"/>
                </a:ext>
              </a:extLst>
            </p:cNvPr>
            <p:cNvSpPr txBox="1"/>
            <p:nvPr/>
          </p:nvSpPr>
          <p:spPr>
            <a:xfrm>
              <a:off x="6821130" y="7219935"/>
              <a:ext cx="859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25000"/>
                    </a:schemeClr>
                  </a:solidFill>
                </a:rPr>
                <a:t>wait</a:t>
              </a:r>
              <a:r>
                <a:rPr lang="ja-JP" altLang="en-US" sz="1400" dirty="0">
                  <a:solidFill>
                    <a:schemeClr val="bg2">
                      <a:lumMod val="25000"/>
                    </a:schemeClr>
                  </a:solidFill>
                </a:rPr>
                <a:t>時間</a:t>
              </a:r>
              <a:endParaRPr lang="en-US" altLang="ja-JP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14D55AE-7CD3-4EF1-BDE2-D8C8E2D2185B}"/>
                </a:ext>
              </a:extLst>
            </p:cNvPr>
            <p:cNvGrpSpPr/>
            <p:nvPr/>
          </p:nvGrpSpPr>
          <p:grpSpPr>
            <a:xfrm>
              <a:off x="1419543" y="4607733"/>
              <a:ext cx="8991004" cy="2706086"/>
              <a:chOff x="1419543" y="4607733"/>
              <a:chExt cx="8991004" cy="2706086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6672D1-55E4-45C1-A30F-81CB4D5B617A}"/>
                  </a:ext>
                </a:extLst>
              </p:cNvPr>
              <p:cNvGrpSpPr/>
              <p:nvPr/>
            </p:nvGrpSpPr>
            <p:grpSpPr>
              <a:xfrm>
                <a:off x="2654194" y="4875132"/>
                <a:ext cx="5514975" cy="588202"/>
                <a:chOff x="569301" y="5362573"/>
                <a:chExt cx="5349613" cy="588202"/>
              </a:xfrm>
            </p:grpSpPr>
            <p:cxnSp>
              <p:nvCxnSpPr>
                <p:cNvPr id="8" name="コネクタ: カギ線 7">
                  <a:extLst>
                    <a:ext uri="{FF2B5EF4-FFF2-40B4-BE49-F238E27FC236}">
                      <a16:creationId xmlns:a16="http://schemas.microsoft.com/office/drawing/2014/main" id="{FC4BF4D0-FE19-4D50-9DBA-F0C7F6DA2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00870" y="5362573"/>
                  <a:ext cx="3018044" cy="588202"/>
                </a:xfrm>
                <a:prstGeom prst="bent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コネクタ: カギ線 8">
                  <a:extLst>
                    <a:ext uri="{FF2B5EF4-FFF2-40B4-BE49-F238E27FC236}">
                      <a16:creationId xmlns:a16="http://schemas.microsoft.com/office/drawing/2014/main" id="{A080A8BA-2971-48CA-8556-388C7C4B0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69301" y="5362577"/>
                  <a:ext cx="2384036" cy="588198"/>
                </a:xfrm>
                <a:prstGeom prst="bent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FB67A8-4562-45DF-9BE3-EAF865953A02}"/>
                  </a:ext>
                </a:extLst>
              </p:cNvPr>
              <p:cNvSpPr txBox="1"/>
              <p:nvPr/>
            </p:nvSpPr>
            <p:spPr>
              <a:xfrm>
                <a:off x="1419543" y="5011487"/>
                <a:ext cx="1729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0070C0"/>
                    </a:solidFill>
                  </a:rPr>
                  <a:t>検知信号</a:t>
                </a:r>
                <a:endParaRPr lang="en-US" altLang="ja-JP" sz="1400" dirty="0">
                  <a:solidFill>
                    <a:srgbClr val="0070C0"/>
                  </a:solidFill>
                </a:endParaRPr>
              </a:p>
              <a:p>
                <a:r>
                  <a:rPr lang="en-US" altLang="ja-JP" sz="1400" dirty="0">
                    <a:solidFill>
                      <a:srgbClr val="0070C0"/>
                    </a:solidFill>
                  </a:rPr>
                  <a:t>(</a:t>
                </a:r>
                <a:r>
                  <a:rPr lang="ja-JP" altLang="en-US" sz="1400" dirty="0">
                    <a:solidFill>
                      <a:srgbClr val="0070C0"/>
                    </a:solidFill>
                  </a:rPr>
                  <a:t>エア出力命令信号</a:t>
                </a:r>
                <a:r>
                  <a:rPr lang="en-US" altLang="ja-JP" sz="1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9BB6366-BF7A-410B-B00F-07071CE3BEAD}"/>
                  </a:ext>
                </a:extLst>
              </p:cNvPr>
              <p:cNvSpPr txBox="1"/>
              <p:nvPr/>
            </p:nvSpPr>
            <p:spPr>
              <a:xfrm>
                <a:off x="7353300" y="5010533"/>
                <a:ext cx="30572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00B050"/>
                    </a:solidFill>
                  </a:rPr>
                  <a:t>立ち上がりでエア吹き出し動作開始</a:t>
                </a:r>
                <a:endParaRPr lang="en-US" altLang="ja-JP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4" name="コネクタ: カギ線 23">
                <a:extLst>
                  <a:ext uri="{FF2B5EF4-FFF2-40B4-BE49-F238E27FC236}">
                    <a16:creationId xmlns:a16="http://schemas.microsoft.com/office/drawing/2014/main" id="{2C6DCBE7-0ACF-48B2-987C-DC8F04A33D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4800" y="6897431"/>
                <a:ext cx="1165224" cy="41638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コネクタ: カギ線 24">
                <a:extLst>
                  <a:ext uri="{FF2B5EF4-FFF2-40B4-BE49-F238E27FC236}">
                    <a16:creationId xmlns:a16="http://schemas.microsoft.com/office/drawing/2014/main" id="{9F187300-76EF-4C50-B88B-395E0708F8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75049" y="6897445"/>
                <a:ext cx="4594121" cy="416373"/>
              </a:xfrm>
              <a:prstGeom prst="bentConnector3">
                <a:avLst>
                  <a:gd name="adj1" fmla="val 5714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4ADF3D52-9CD5-4802-81F2-6C687F6E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5005" y="7105625"/>
                <a:ext cx="1211396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7114D81D-AC3F-4B9C-9F95-9BFC188F6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269" y="4607733"/>
                <a:ext cx="0" cy="26602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5A25301-D934-4F86-BB0A-8059C9414875}"/>
                  </a:ext>
                </a:extLst>
              </p:cNvPr>
              <p:cNvSpPr txBox="1"/>
              <p:nvPr/>
            </p:nvSpPr>
            <p:spPr>
              <a:xfrm>
                <a:off x="1754080" y="6960162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7030A0"/>
                    </a:solidFill>
                  </a:rPr>
                  <a:t>エア出力</a:t>
                </a:r>
                <a:endParaRPr lang="en-US" altLang="ja-JP" sz="1400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3CE0AE-2DFF-46CC-AC08-5EC9E1A84858}"/>
              </a:ext>
            </a:extLst>
          </p:cNvPr>
          <p:cNvSpPr txBox="1"/>
          <p:nvPr/>
        </p:nvSpPr>
        <p:spPr>
          <a:xfrm>
            <a:off x="21519" y="1034133"/>
            <a:ext cx="226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問題点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48654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問題点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097679-6A1A-455B-9282-5B1F7687DC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65" y="1112586"/>
            <a:ext cx="11652069" cy="519112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  <a:r>
              <a:rPr lang="en-US" altLang="ja-JP" dirty="0"/>
              <a:t>PLC</a:t>
            </a:r>
            <a:r>
              <a:rPr lang="ja-JP" altLang="en-US" dirty="0"/>
              <a:t>ポートへ定格電流以上の電流が流れ込んでいる</a:t>
            </a:r>
            <a:endParaRPr lang="en-US" altLang="ja-JP" dirty="0"/>
          </a:p>
          <a:p>
            <a:r>
              <a:rPr lang="ja-JP" altLang="en-US" dirty="0"/>
              <a:t>問題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PLC</a:t>
            </a:r>
            <a:r>
              <a:rPr lang="ja-JP" altLang="en-US" dirty="0"/>
              <a:t>ポートへサージ電圧が印加されている</a:t>
            </a:r>
            <a:endParaRPr kumimoji="1" lang="en-US" altLang="ja-JP" sz="2400" b="1" u="sng" dirty="0"/>
          </a:p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  <a:r>
              <a:rPr kumimoji="1" lang="en-US" altLang="ja-JP" dirty="0"/>
              <a:t>PE</a:t>
            </a:r>
            <a:r>
              <a:rPr kumimoji="1" lang="ja-JP" altLang="en-US" dirty="0"/>
              <a:t>はエア出力のタイミングや時間をタッチパネルで設定できない。</a:t>
            </a:r>
            <a:endParaRPr kumimoji="1" lang="en-US" altLang="ja-JP" dirty="0"/>
          </a:p>
          <a:p>
            <a:r>
              <a:rPr kumimoji="1" lang="ja-JP" altLang="en-US" dirty="0"/>
              <a:t>問題</a:t>
            </a:r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  <a:r>
              <a:rPr kumimoji="1" lang="ja-JP" altLang="en-US" sz="2400" dirty="0"/>
              <a:t>エア噴出し動作開始トリガーに通過センサが使用されていない</a:t>
            </a:r>
            <a:r>
              <a:rPr kumimoji="1" lang="ja-JP" altLang="en-US" dirty="0"/>
              <a:t>。 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　キャップ速度との追従性が低くなってしまうと考えられる。</a:t>
            </a:r>
            <a:endParaRPr kumimoji="1" lang="en-US" altLang="ja-JP" dirty="0"/>
          </a:p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　　　キャップ速度が速くなると、</a:t>
            </a:r>
            <a:r>
              <a:rPr lang="en-US" altLang="ja-JP" dirty="0"/>
              <a:t>200ms</a:t>
            </a:r>
            <a:r>
              <a:rPr lang="ja-JP" altLang="en-US" dirty="0"/>
              <a:t>に満たない事となり、命令信号を無視している。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864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0DA6FD-DF80-406B-86AF-FD0242E4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94445B-AF26-4C22-B8C9-897161E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  <a:br>
              <a:rPr kumimoji="1" lang="en-US" altLang="ja-JP" sz="2000" dirty="0"/>
            </a:br>
            <a:r>
              <a:rPr kumimoji="1" lang="ja-JP" altLang="en-US" sz="2000" dirty="0"/>
              <a:t>　　　 　症状について</a:t>
            </a: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AACF48FA-D39A-42DE-B6C5-A2000C9D71C8}"/>
              </a:ext>
            </a:extLst>
          </p:cNvPr>
          <p:cNvGrpSpPr/>
          <p:nvPr/>
        </p:nvGrpSpPr>
        <p:grpSpPr>
          <a:xfrm>
            <a:off x="1479673" y="1386840"/>
            <a:ext cx="9232653" cy="4988066"/>
            <a:chOff x="1478279" y="1087111"/>
            <a:chExt cx="9702811" cy="52420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F727A61-1CAB-4B48-9C08-04984C3E0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279" y="1087111"/>
              <a:ext cx="9702811" cy="5242075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7178CF61-475D-4437-8C64-C28DBA855AEB}"/>
                </a:ext>
              </a:extLst>
            </p:cNvPr>
            <p:cNvGrpSpPr/>
            <p:nvPr/>
          </p:nvGrpSpPr>
          <p:grpSpPr>
            <a:xfrm>
              <a:off x="1478279" y="2699864"/>
              <a:ext cx="2236510" cy="614554"/>
              <a:chOff x="1531620" y="2654144"/>
              <a:chExt cx="2236510" cy="614554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E32C252-A5EB-4CAF-ABFD-E47ED9F256E6}"/>
                  </a:ext>
                </a:extLst>
              </p:cNvPr>
              <p:cNvSpPr txBox="1"/>
              <p:nvPr/>
            </p:nvSpPr>
            <p:spPr>
              <a:xfrm>
                <a:off x="1531620" y="2654144"/>
                <a:ext cx="2134767" cy="61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rgbClr val="FFFF00"/>
                    </a:solidFill>
                  </a:rPr>
                  <a:t>検知センサ</a:t>
                </a:r>
                <a:endParaRPr kumimoji="1" lang="en-US" altLang="ja-JP" sz="1600" dirty="0">
                  <a:solidFill>
                    <a:srgbClr val="FFFF00"/>
                  </a:solidFill>
                </a:endParaRPr>
              </a:p>
              <a:p>
                <a:r>
                  <a:rPr lang="ja-JP" altLang="en-US" sz="1600" dirty="0">
                    <a:solidFill>
                      <a:srgbClr val="FFFF00"/>
                    </a:solidFill>
                  </a:rPr>
                  <a:t>　　＝エア出力命令</a:t>
                </a:r>
                <a:endParaRPr kumimoji="1" lang="ja-JP" altLang="en-US" sz="16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366AED6-E1E4-4976-81DA-9D3478E07488}"/>
                  </a:ext>
                </a:extLst>
              </p:cNvPr>
              <p:cNvCxnSpPr/>
              <p:nvPr/>
            </p:nvCxnSpPr>
            <p:spPr>
              <a:xfrm>
                <a:off x="1840270" y="3078480"/>
                <a:ext cx="192786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F53C66F9-E9C0-4375-BA92-91B36B32A434}"/>
                  </a:ext>
                </a:extLst>
              </p:cNvPr>
              <p:cNvCxnSpPr/>
              <p:nvPr/>
            </p:nvCxnSpPr>
            <p:spPr>
              <a:xfrm>
                <a:off x="1840270" y="3002280"/>
                <a:ext cx="192786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46582A5-B122-4FC6-A88B-C940F72BBEE4}"/>
                </a:ext>
              </a:extLst>
            </p:cNvPr>
            <p:cNvSpPr txBox="1"/>
            <p:nvPr/>
          </p:nvSpPr>
          <p:spPr>
            <a:xfrm>
              <a:off x="1786929" y="201796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通過センサ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E3D481F-B7FA-48D1-A63B-E31378B8DF78}"/>
                </a:ext>
              </a:extLst>
            </p:cNvPr>
            <p:cNvSpPr txBox="1"/>
            <p:nvPr/>
          </p:nvSpPr>
          <p:spPr>
            <a:xfrm>
              <a:off x="1691640" y="3458707"/>
              <a:ext cx="1487868" cy="355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solidFill>
                    <a:srgbClr val="00B0F0"/>
                  </a:solidFill>
                </a:rPr>
                <a:t>エア駆動命令</a:t>
              </a:r>
              <a:endParaRPr kumimoji="1" lang="ja-JP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8CF4458-DAD5-49D2-A2DD-1862976DD2FC}"/>
                </a:ext>
              </a:extLst>
            </p:cNvPr>
            <p:cNvSpPr txBox="1"/>
            <p:nvPr/>
          </p:nvSpPr>
          <p:spPr>
            <a:xfrm>
              <a:off x="1691640" y="4381324"/>
              <a:ext cx="1056602" cy="355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solidFill>
                    <a:srgbClr val="7030A0"/>
                  </a:solidFill>
                </a:rPr>
                <a:t>エア出力</a:t>
              </a:r>
              <a:endParaRPr lang="en-US" altLang="ja-JP" sz="1600" dirty="0">
                <a:solidFill>
                  <a:srgbClr val="7030A0"/>
                </a:solidFill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495B132-6080-4B1B-8F10-2A20533D19DD}"/>
                </a:ext>
              </a:extLst>
            </p:cNvPr>
            <p:cNvSpPr txBox="1"/>
            <p:nvPr/>
          </p:nvSpPr>
          <p:spPr>
            <a:xfrm>
              <a:off x="5852160" y="4463627"/>
              <a:ext cx="5430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solidFill>
                    <a:srgbClr val="7030A0"/>
                  </a:solidFill>
                </a:rPr>
                <a:t>wait</a:t>
              </a:r>
              <a:endParaRPr kumimoji="1" lang="ja-JP" alt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59F3E625-A3A6-43F9-8787-1BF619C29D3E}"/>
                </a:ext>
              </a:extLst>
            </p:cNvPr>
            <p:cNvCxnSpPr>
              <a:cxnSpLocks/>
            </p:cNvCxnSpPr>
            <p:nvPr/>
          </p:nvCxnSpPr>
          <p:spPr>
            <a:xfrm>
              <a:off x="5880864" y="4463627"/>
              <a:ext cx="4714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3BAD133-8E9C-4059-A6F7-9BF977A05F6E}"/>
              </a:ext>
            </a:extLst>
          </p:cNvPr>
          <p:cNvCxnSpPr>
            <a:cxnSpLocks/>
          </p:cNvCxnSpPr>
          <p:nvPr/>
        </p:nvCxnSpPr>
        <p:spPr>
          <a:xfrm>
            <a:off x="5105400" y="3559698"/>
            <a:ext cx="53621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828921-FD98-4269-97BB-E7B39C67C80A}"/>
              </a:ext>
            </a:extLst>
          </p:cNvPr>
          <p:cNvSpPr txBox="1"/>
          <p:nvPr/>
        </p:nvSpPr>
        <p:spPr>
          <a:xfrm>
            <a:off x="3439826" y="3867061"/>
            <a:ext cx="53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立上り前には</a:t>
            </a:r>
            <a:r>
              <a:rPr lang="en-US" altLang="ja-JP" dirty="0">
                <a:solidFill>
                  <a:srgbClr val="FF0000"/>
                </a:solidFill>
              </a:rPr>
              <a:t>Low</a:t>
            </a:r>
            <a:r>
              <a:rPr lang="ja-JP" altLang="en-US" dirty="0">
                <a:solidFill>
                  <a:srgbClr val="FF0000"/>
                </a:solidFill>
              </a:rPr>
              <a:t>が</a:t>
            </a:r>
            <a:r>
              <a:rPr lang="en-US" altLang="ja-JP" dirty="0">
                <a:solidFill>
                  <a:srgbClr val="FF0000"/>
                </a:solidFill>
              </a:rPr>
              <a:t>200mS</a:t>
            </a:r>
            <a:r>
              <a:rPr lang="ja-JP" altLang="en-US" dirty="0">
                <a:solidFill>
                  <a:srgbClr val="FF0000"/>
                </a:solidFill>
              </a:rPr>
              <a:t>以上必要となっている。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4AD3778-51B7-49A6-9CE4-E8B93E9E3E5B}"/>
              </a:ext>
            </a:extLst>
          </p:cNvPr>
          <p:cNvCxnSpPr>
            <a:cxnSpLocks/>
          </p:cNvCxnSpPr>
          <p:nvPr/>
        </p:nvCxnSpPr>
        <p:spPr>
          <a:xfrm>
            <a:off x="8374380" y="3559698"/>
            <a:ext cx="74676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56D6804-5D1E-40CB-9272-AD323888729C}"/>
              </a:ext>
            </a:extLst>
          </p:cNvPr>
          <p:cNvCxnSpPr>
            <a:cxnSpLocks/>
          </p:cNvCxnSpPr>
          <p:nvPr/>
        </p:nvCxnSpPr>
        <p:spPr>
          <a:xfrm>
            <a:off x="3503378" y="3560856"/>
            <a:ext cx="6400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9A1335-9163-4DCC-8D12-7312246F7C1A}"/>
              </a:ext>
            </a:extLst>
          </p:cNvPr>
          <p:cNvSpPr txBox="1"/>
          <p:nvPr/>
        </p:nvSpPr>
        <p:spPr>
          <a:xfrm>
            <a:off x="21519" y="1034133"/>
            <a:ext cx="226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問題点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51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35B3BDE-F84E-4220-80D8-2284449B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CAC29B-0C2A-45DC-A27C-5B1D3B41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70" y="308093"/>
            <a:ext cx="11378862" cy="614412"/>
          </a:xfrm>
        </p:spPr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  <a:br>
              <a:rPr lang="en-US" altLang="ja-JP" dirty="0"/>
            </a:br>
            <a:r>
              <a:rPr lang="ja-JP" altLang="en-US" dirty="0"/>
              <a:t>　　　症状検証の試験：立上り前</a:t>
            </a:r>
            <a:r>
              <a:rPr kumimoji="1" lang="en-US" altLang="ja-JP" dirty="0"/>
              <a:t>LOW</a:t>
            </a:r>
            <a:r>
              <a:rPr kumimoji="1" lang="ja-JP" altLang="en-US" dirty="0"/>
              <a:t>時間　</a:t>
            </a:r>
            <a:r>
              <a:rPr kumimoji="1" lang="en-US" altLang="ja-JP" dirty="0"/>
              <a:t>200mS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6E53B6-8B60-4AA4-AEB9-E1172C04C953}"/>
              </a:ext>
            </a:extLst>
          </p:cNvPr>
          <p:cNvSpPr txBox="1"/>
          <p:nvPr/>
        </p:nvSpPr>
        <p:spPr>
          <a:xfrm>
            <a:off x="538610" y="2275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エア駆動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FE97DA6-B366-490C-BB94-18886DD9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38" y="1304304"/>
            <a:ext cx="10054594" cy="38730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B345E0-1589-4F6F-BAA1-45AC58DB6ED4}"/>
              </a:ext>
            </a:extLst>
          </p:cNvPr>
          <p:cNvSpPr txBox="1"/>
          <p:nvPr/>
        </p:nvSpPr>
        <p:spPr>
          <a:xfrm>
            <a:off x="153887" y="152430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B0F0"/>
                </a:solidFill>
              </a:rPr>
              <a:t>検知信号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B0F0"/>
                </a:solidFill>
              </a:rPr>
              <a:t>(</a:t>
            </a:r>
            <a:r>
              <a:rPr kumimoji="1" lang="ja-JP" altLang="en-US" dirty="0">
                <a:solidFill>
                  <a:srgbClr val="00B0F0"/>
                </a:solidFill>
              </a:rPr>
              <a:t>エア駆動命令</a:t>
            </a:r>
            <a:r>
              <a:rPr kumimoji="1" lang="en-US" altLang="ja-JP" dirty="0">
                <a:solidFill>
                  <a:srgbClr val="00B0F0"/>
                </a:solidFill>
              </a:rPr>
              <a:t>)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F14198E-E650-49E4-8045-8D4BFEB3907B}"/>
              </a:ext>
            </a:extLst>
          </p:cNvPr>
          <p:cNvCxnSpPr>
            <a:cxnSpLocks/>
          </p:cNvCxnSpPr>
          <p:nvPr/>
        </p:nvCxnSpPr>
        <p:spPr>
          <a:xfrm>
            <a:off x="2597285" y="1812250"/>
            <a:ext cx="95331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A52B8E-1691-4CAE-804F-E1F4647015F0}"/>
              </a:ext>
            </a:extLst>
          </p:cNvPr>
          <p:cNvSpPr txBox="1"/>
          <p:nvPr/>
        </p:nvSpPr>
        <p:spPr>
          <a:xfrm>
            <a:off x="2661006" y="1344943"/>
            <a:ext cx="156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200mS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BA8ED3-82AF-4FD5-9AF3-826A104A4751}"/>
              </a:ext>
            </a:extLst>
          </p:cNvPr>
          <p:cNvSpPr txBox="1"/>
          <p:nvPr/>
        </p:nvSpPr>
        <p:spPr>
          <a:xfrm>
            <a:off x="4897875" y="5182552"/>
            <a:ext cx="4353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結果</a:t>
            </a:r>
            <a:endParaRPr kumimoji="1" lang="en-US" altLang="ja-JP" sz="3200" u="sng" dirty="0"/>
          </a:p>
          <a:p>
            <a:r>
              <a:rPr kumimoji="1" lang="ja-JP" altLang="en-US" sz="3200" dirty="0"/>
              <a:t>　成功率　</a:t>
            </a:r>
            <a:r>
              <a:rPr lang="en-US" altLang="ja-JP" sz="3200" dirty="0"/>
              <a:t>10</a:t>
            </a:r>
            <a:r>
              <a:rPr kumimoji="1" lang="en-US" altLang="ja-JP" sz="3200" dirty="0"/>
              <a:t>0</a:t>
            </a:r>
            <a:r>
              <a:rPr kumimoji="1" lang="ja-JP" altLang="en-US" sz="3200" dirty="0"/>
              <a:t>％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40B90F-41A7-4E38-AA38-1D68B9C317D9}"/>
              </a:ext>
            </a:extLst>
          </p:cNvPr>
          <p:cNvSpPr txBox="1"/>
          <p:nvPr/>
        </p:nvSpPr>
        <p:spPr>
          <a:xfrm>
            <a:off x="21518" y="1034133"/>
            <a:ext cx="28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問題検証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8397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48A6A55D-DC96-4C4B-BF45-D46B66A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36" y="1310508"/>
            <a:ext cx="10054595" cy="3872044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35B3BDE-F84E-4220-80D8-2284449B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CAC29B-0C2A-45DC-A27C-5B1D3B4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  <a:br>
              <a:rPr lang="en-US" altLang="ja-JP" dirty="0"/>
            </a:br>
            <a:r>
              <a:rPr lang="ja-JP" altLang="en-US" dirty="0"/>
              <a:t>　　　症状検証の試験：立上り前</a:t>
            </a:r>
            <a:r>
              <a:rPr kumimoji="1" lang="en-US" altLang="ja-JP" dirty="0"/>
              <a:t>LOW</a:t>
            </a:r>
            <a:r>
              <a:rPr kumimoji="1" lang="ja-JP" altLang="en-US" dirty="0"/>
              <a:t>時間　</a:t>
            </a:r>
            <a:r>
              <a:rPr kumimoji="1" lang="en-US" altLang="ja-JP" dirty="0"/>
              <a:t>180mS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6E53B6-8B60-4AA4-AEB9-E1172C04C953}"/>
              </a:ext>
            </a:extLst>
          </p:cNvPr>
          <p:cNvSpPr txBox="1"/>
          <p:nvPr/>
        </p:nvSpPr>
        <p:spPr>
          <a:xfrm>
            <a:off x="538610" y="2246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エア出力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B345E0-1589-4F6F-BAA1-45AC58DB6ED4}"/>
              </a:ext>
            </a:extLst>
          </p:cNvPr>
          <p:cNvSpPr txBox="1"/>
          <p:nvPr/>
        </p:nvSpPr>
        <p:spPr>
          <a:xfrm>
            <a:off x="237519" y="15754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エア</a:t>
            </a:r>
            <a:r>
              <a:rPr kumimoji="1" lang="ja-JP" altLang="en-US" dirty="0">
                <a:solidFill>
                  <a:srgbClr val="00B0F0"/>
                </a:solidFill>
              </a:rPr>
              <a:t>駆動命令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F14198E-E650-49E4-8045-8D4BFEB3907B}"/>
              </a:ext>
            </a:extLst>
          </p:cNvPr>
          <p:cNvCxnSpPr>
            <a:cxnSpLocks/>
          </p:cNvCxnSpPr>
          <p:nvPr/>
        </p:nvCxnSpPr>
        <p:spPr>
          <a:xfrm>
            <a:off x="3925601" y="2090822"/>
            <a:ext cx="825867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A52B8E-1691-4CAE-804F-E1F4647015F0}"/>
              </a:ext>
            </a:extLst>
          </p:cNvPr>
          <p:cNvSpPr txBox="1"/>
          <p:nvPr/>
        </p:nvSpPr>
        <p:spPr>
          <a:xfrm>
            <a:off x="3925600" y="151599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180mS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03D5F4C-6533-4C6F-963F-63282C72F191}"/>
              </a:ext>
            </a:extLst>
          </p:cNvPr>
          <p:cNvSpPr/>
          <p:nvPr/>
        </p:nvSpPr>
        <p:spPr>
          <a:xfrm>
            <a:off x="4789939" y="1958665"/>
            <a:ext cx="894945" cy="109874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99C44D-4F77-4511-9F6B-63082364134F}"/>
              </a:ext>
            </a:extLst>
          </p:cNvPr>
          <p:cNvSpPr txBox="1"/>
          <p:nvPr/>
        </p:nvSpPr>
        <p:spPr>
          <a:xfrm>
            <a:off x="4885381" y="310211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バルブ駆動命令取りこぼし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　バルブ駆動せず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BCCF4B-86B6-427A-81BB-05F2EB4749C9}"/>
              </a:ext>
            </a:extLst>
          </p:cNvPr>
          <p:cNvSpPr txBox="1"/>
          <p:nvPr/>
        </p:nvSpPr>
        <p:spPr>
          <a:xfrm>
            <a:off x="4897875" y="5182552"/>
            <a:ext cx="4353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結果</a:t>
            </a:r>
            <a:endParaRPr kumimoji="1" lang="en-US" altLang="ja-JP" sz="3200" u="sng" dirty="0"/>
          </a:p>
          <a:p>
            <a:r>
              <a:rPr kumimoji="1" lang="ja-JP" altLang="en-US" sz="3200" dirty="0"/>
              <a:t>　成功率　</a:t>
            </a:r>
            <a:r>
              <a:rPr lang="en-US" altLang="ja-JP" sz="3200" dirty="0"/>
              <a:t>90</a:t>
            </a:r>
            <a:r>
              <a:rPr kumimoji="1" lang="ja-JP" altLang="en-US" sz="3200" dirty="0"/>
              <a:t>％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C9C547-5B01-414A-8AC7-DDD971E73FAF}"/>
              </a:ext>
            </a:extLst>
          </p:cNvPr>
          <p:cNvSpPr txBox="1"/>
          <p:nvPr/>
        </p:nvSpPr>
        <p:spPr>
          <a:xfrm>
            <a:off x="21518" y="1034133"/>
            <a:ext cx="28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問題検証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52598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381290B1-FDD5-4016-8380-88EB1920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38" y="1416651"/>
            <a:ext cx="10077043" cy="3765901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35B3BDE-F84E-4220-80D8-2284449B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6E53B6-8B60-4AA4-AEB9-E1172C04C953}"/>
              </a:ext>
            </a:extLst>
          </p:cNvPr>
          <p:cNvSpPr txBox="1"/>
          <p:nvPr/>
        </p:nvSpPr>
        <p:spPr>
          <a:xfrm>
            <a:off x="538610" y="2335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エア駆動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7285BC-30BD-4748-9E64-DCA318E04F9E}"/>
              </a:ext>
            </a:extLst>
          </p:cNvPr>
          <p:cNvSpPr txBox="1"/>
          <p:nvPr/>
        </p:nvSpPr>
        <p:spPr>
          <a:xfrm>
            <a:off x="4897875" y="5182552"/>
            <a:ext cx="4353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結果</a:t>
            </a:r>
            <a:endParaRPr kumimoji="1" lang="en-US" altLang="ja-JP" sz="3200" u="sng" dirty="0"/>
          </a:p>
          <a:p>
            <a:r>
              <a:rPr kumimoji="1" lang="ja-JP" altLang="en-US" sz="3200" dirty="0"/>
              <a:t>　成功率　</a:t>
            </a:r>
            <a:r>
              <a:rPr kumimoji="1" lang="en-US" altLang="ja-JP" sz="3200" dirty="0"/>
              <a:t>0</a:t>
            </a:r>
            <a:r>
              <a:rPr kumimoji="1" lang="ja-JP" altLang="en-US" sz="3200" dirty="0"/>
              <a:t>％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F14198E-E650-49E4-8045-8D4BFEB3907B}"/>
              </a:ext>
            </a:extLst>
          </p:cNvPr>
          <p:cNvCxnSpPr>
            <a:cxnSpLocks/>
          </p:cNvCxnSpPr>
          <p:nvPr/>
        </p:nvCxnSpPr>
        <p:spPr>
          <a:xfrm>
            <a:off x="5161014" y="2140700"/>
            <a:ext cx="48731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A52B8E-1691-4CAE-804F-E1F4647015F0}"/>
              </a:ext>
            </a:extLst>
          </p:cNvPr>
          <p:cNvSpPr txBox="1"/>
          <p:nvPr/>
        </p:nvSpPr>
        <p:spPr>
          <a:xfrm>
            <a:off x="4986073" y="16642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100mS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03D5F4C-6533-4C6F-963F-63282C72F191}"/>
              </a:ext>
            </a:extLst>
          </p:cNvPr>
          <p:cNvSpPr/>
          <p:nvPr/>
        </p:nvSpPr>
        <p:spPr>
          <a:xfrm>
            <a:off x="5811940" y="2047454"/>
            <a:ext cx="894945" cy="109874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99C44D-4F77-4511-9F6B-63082364134F}"/>
              </a:ext>
            </a:extLst>
          </p:cNvPr>
          <p:cNvSpPr txBox="1"/>
          <p:nvPr/>
        </p:nvSpPr>
        <p:spPr>
          <a:xfrm>
            <a:off x="6915959" y="270457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バルブ駆動命令取りこぼし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　バルブ駆動せず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E0CE328-AD45-4B16-959B-2C88F59A1321}"/>
              </a:ext>
            </a:extLst>
          </p:cNvPr>
          <p:cNvSpPr/>
          <p:nvPr/>
        </p:nvSpPr>
        <p:spPr>
          <a:xfrm>
            <a:off x="10111565" y="2047454"/>
            <a:ext cx="894945" cy="109874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F64FB3-D488-48F9-A68F-C0032E13BF59}"/>
              </a:ext>
            </a:extLst>
          </p:cNvPr>
          <p:cNvSpPr txBox="1"/>
          <p:nvPr/>
        </p:nvSpPr>
        <p:spPr>
          <a:xfrm>
            <a:off x="153887" y="158411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00B0F0"/>
                </a:solidFill>
              </a:rPr>
              <a:t>PE</a:t>
            </a:r>
            <a:r>
              <a:rPr kumimoji="1" lang="ja-JP" altLang="en-US" dirty="0">
                <a:solidFill>
                  <a:srgbClr val="00B0F0"/>
                </a:solidFill>
              </a:rPr>
              <a:t>検知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B0F0"/>
                </a:solidFill>
              </a:rPr>
              <a:t>(</a:t>
            </a:r>
            <a:r>
              <a:rPr kumimoji="1" lang="ja-JP" altLang="en-US" dirty="0">
                <a:solidFill>
                  <a:srgbClr val="00B0F0"/>
                </a:solidFill>
              </a:rPr>
              <a:t>エア駆動命令</a:t>
            </a:r>
            <a:r>
              <a:rPr kumimoji="1" lang="en-US" altLang="ja-JP" dirty="0">
                <a:solidFill>
                  <a:srgbClr val="00B0F0"/>
                </a:solidFill>
              </a:rPr>
              <a:t>)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8AAB3C5-097F-4AA3-B3E9-522BDF79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69" y="308093"/>
            <a:ext cx="11401311" cy="614412"/>
          </a:xfrm>
        </p:spPr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  <a:br>
              <a:rPr lang="en-US" altLang="ja-JP" dirty="0"/>
            </a:br>
            <a:r>
              <a:rPr lang="ja-JP" altLang="en-US" dirty="0"/>
              <a:t>　　　症状検証の試験：立上り前</a:t>
            </a:r>
            <a:r>
              <a:rPr kumimoji="1" lang="en-US" altLang="ja-JP" dirty="0"/>
              <a:t>LOW</a:t>
            </a:r>
            <a:r>
              <a:rPr kumimoji="1" lang="ja-JP" altLang="en-US" dirty="0"/>
              <a:t>時間　</a:t>
            </a:r>
            <a:r>
              <a:rPr lang="en-US" altLang="ja-JP" dirty="0"/>
              <a:t>1</a:t>
            </a:r>
            <a:r>
              <a:rPr kumimoji="1" lang="en-US" altLang="ja-JP" dirty="0"/>
              <a:t>00mS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C62779A-BDE7-4D78-979A-48FE3DD267E3}"/>
              </a:ext>
            </a:extLst>
          </p:cNvPr>
          <p:cNvSpPr txBox="1"/>
          <p:nvPr/>
        </p:nvSpPr>
        <p:spPr>
          <a:xfrm>
            <a:off x="21518" y="1034133"/>
            <a:ext cx="28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問題検証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11449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35B3BDE-F84E-4220-80D8-2284449B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CAC29B-0C2A-45DC-A27C-5B1D3B4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  <a:br>
              <a:rPr lang="en-US" altLang="ja-JP" dirty="0"/>
            </a:br>
            <a:r>
              <a:rPr lang="ja-JP" altLang="en-US" dirty="0"/>
              <a:t>　　　症状検証の試験： </a:t>
            </a:r>
            <a:r>
              <a:rPr lang="en-US" altLang="ja-JP" dirty="0"/>
              <a:t>LOW</a:t>
            </a:r>
            <a:r>
              <a:rPr lang="ja-JP" altLang="en-US" dirty="0"/>
              <a:t>時間の違いによる測定結果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E588C9D-97BD-4E0A-A107-A2BD0DCDB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994"/>
              </p:ext>
            </p:extLst>
          </p:nvPr>
        </p:nvGraphicFramePr>
        <p:xfrm>
          <a:off x="2618740" y="1977974"/>
          <a:ext cx="711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0">
                  <a:extLst>
                    <a:ext uri="{9D8B030D-6E8A-4147-A177-3AD203B41FA5}">
                      <a16:colId xmlns:a16="http://schemas.microsoft.com/office/drawing/2014/main" val="1089697292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417752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立上り前</a:t>
                      </a:r>
                      <a:r>
                        <a:rPr kumimoji="1" lang="en-US" altLang="ja-JP" sz="2800" dirty="0"/>
                        <a:t>LOW</a:t>
                      </a:r>
                      <a:r>
                        <a:rPr kumimoji="1" lang="ja-JP" altLang="en-US" sz="28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成功率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3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200mS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100%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9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180mS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90</a:t>
                      </a:r>
                      <a:r>
                        <a:rPr kumimoji="1" lang="ja-JP" altLang="en-US" sz="2800" dirty="0"/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6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160mS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75</a:t>
                      </a:r>
                      <a:r>
                        <a:rPr kumimoji="1" lang="ja-JP" altLang="en-US" sz="2800" dirty="0"/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4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100mS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0</a:t>
                      </a:r>
                      <a:r>
                        <a:rPr kumimoji="1" lang="ja-JP" altLang="en-US" sz="2800" dirty="0"/>
                        <a:t>％</a:t>
                      </a:r>
                      <a:endParaRPr kumimoji="1" lang="en-US" alt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572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B122DA-EE21-4EA2-AC11-B2FF7CDFBB2A}"/>
              </a:ext>
            </a:extLst>
          </p:cNvPr>
          <p:cNvSpPr txBox="1"/>
          <p:nvPr/>
        </p:nvSpPr>
        <p:spPr>
          <a:xfrm>
            <a:off x="3200400" y="1422722"/>
            <a:ext cx="524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検知信号の立上り前</a:t>
            </a:r>
            <a:r>
              <a:rPr kumimoji="1" lang="en-US" altLang="ja-JP" dirty="0"/>
              <a:t>LOW</a:t>
            </a:r>
            <a:r>
              <a:rPr kumimoji="1" lang="ja-JP" altLang="en-US" dirty="0"/>
              <a:t>時間の違いによる成功率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5A1903-DDE8-4D42-AE60-B2DE1ECF2639}"/>
              </a:ext>
            </a:extLst>
          </p:cNvPr>
          <p:cNvSpPr txBox="1"/>
          <p:nvPr/>
        </p:nvSpPr>
        <p:spPr>
          <a:xfrm>
            <a:off x="21518" y="1034133"/>
            <a:ext cx="28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問題検証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90130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0DA6FD-DF80-406B-86AF-FD0242E4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94445B-AF26-4C22-B8C9-897161E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4/5</a:t>
            </a:r>
            <a:r>
              <a:rPr lang="ja-JP" altLang="en-US" sz="2400" dirty="0"/>
              <a:t>の対策</a:t>
            </a:r>
            <a:endParaRPr kumimoji="1" lang="ja-JP" altLang="en-US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0C60C28-70B4-4C54-B172-1182A810527E}"/>
              </a:ext>
            </a:extLst>
          </p:cNvPr>
          <p:cNvGrpSpPr/>
          <p:nvPr/>
        </p:nvGrpSpPr>
        <p:grpSpPr>
          <a:xfrm>
            <a:off x="2305253" y="5147352"/>
            <a:ext cx="7581494" cy="1309889"/>
            <a:chOff x="2305253" y="4924737"/>
            <a:chExt cx="7581494" cy="1309889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0176464-B2B1-46B2-B049-FDDCFC3C1130}"/>
                </a:ext>
              </a:extLst>
            </p:cNvPr>
            <p:cNvGrpSpPr/>
            <p:nvPr/>
          </p:nvGrpSpPr>
          <p:grpSpPr>
            <a:xfrm>
              <a:off x="2305253" y="4924737"/>
              <a:ext cx="7581494" cy="1234786"/>
              <a:chOff x="2305253" y="1213797"/>
              <a:chExt cx="10409935" cy="1695450"/>
            </a:xfrm>
          </p:grpSpPr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3E4FF800-278C-4B7B-97DE-FB20C18EA2A8}"/>
                  </a:ext>
                </a:extLst>
              </p:cNvPr>
              <p:cNvSpPr/>
              <p:nvPr/>
            </p:nvSpPr>
            <p:spPr>
              <a:xfrm>
                <a:off x="8458403" y="1213797"/>
                <a:ext cx="1447800" cy="16954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PLC</a:t>
                </a:r>
                <a:endParaRPr kumimoji="1" lang="ja-JP" altLang="en-US" sz="1400" dirty="0"/>
              </a:p>
            </p:txBody>
          </p:sp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2E5AAA81-0848-4D24-85F0-539ED1143C67}"/>
                  </a:ext>
                </a:extLst>
              </p:cNvPr>
              <p:cNvSpPr/>
              <p:nvPr/>
            </p:nvSpPr>
            <p:spPr>
              <a:xfrm>
                <a:off x="11267388" y="1213797"/>
                <a:ext cx="1447800" cy="169544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/>
                  <a:t>バルブ</a:t>
                </a:r>
              </a:p>
            </p:txBody>
          </p: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12188D25-A491-4CBB-A4F8-504010934977}"/>
                  </a:ext>
                </a:extLst>
              </p:cNvPr>
              <p:cNvCxnSpPr>
                <a:cxnSpLocks/>
                <a:stCxn id="30" idx="3"/>
                <a:endCxn id="32" idx="1"/>
              </p:cNvCxnSpPr>
              <p:nvPr/>
            </p:nvCxnSpPr>
            <p:spPr>
              <a:xfrm>
                <a:off x="9906203" y="2061522"/>
                <a:ext cx="13611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B3C697D8-116A-49A2-9F96-ABC9F7704F14}"/>
                  </a:ext>
                </a:extLst>
              </p:cNvPr>
              <p:cNvSpPr/>
              <p:nvPr/>
            </p:nvSpPr>
            <p:spPr>
              <a:xfrm>
                <a:off x="2305253" y="2148367"/>
                <a:ext cx="1301730" cy="69176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rgbClr val="FFFF00"/>
                    </a:solidFill>
                  </a:rPr>
                  <a:t>白センサ</a:t>
                </a:r>
              </a:p>
            </p:txBody>
          </p: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20E353DE-ECEC-45FA-8811-A01C59CE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983" y="2363033"/>
                <a:ext cx="27874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DF472C1C-F6A2-4024-AE95-3E5A0A14FA9B}"/>
                  </a:ext>
                </a:extLst>
              </p:cNvPr>
              <p:cNvSpPr/>
              <p:nvPr/>
            </p:nvSpPr>
            <p:spPr>
              <a:xfrm>
                <a:off x="2305253" y="1360574"/>
                <a:ext cx="1301730" cy="69176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rgbClr val="FF0000"/>
                    </a:solidFill>
                  </a:rPr>
                  <a:t>通過</a:t>
                </a:r>
              </a:p>
            </p:txBody>
          </p: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0B5928B-5F9B-4947-9012-D38D401EC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983" y="1867079"/>
                <a:ext cx="27874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AA0C57E2-62D1-4FDA-822E-8C8BF431AEAD}"/>
                </a:ext>
              </a:extLst>
            </p:cNvPr>
            <p:cNvSpPr txBox="1"/>
            <p:nvPr/>
          </p:nvSpPr>
          <p:spPr>
            <a:xfrm>
              <a:off x="6086632" y="5589204"/>
              <a:ext cx="7494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エア出力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命令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386EAA23-CBDE-4914-80C7-4BEA107E79E9}"/>
                </a:ext>
              </a:extLst>
            </p:cNvPr>
            <p:cNvSpPr txBox="1"/>
            <p:nvPr/>
          </p:nvSpPr>
          <p:spPr>
            <a:xfrm>
              <a:off x="7981946" y="5588295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エア</a:t>
              </a:r>
              <a:endParaRPr kumimoji="1" lang="en-US" altLang="ja-JP" dirty="0"/>
            </a:p>
            <a:p>
              <a:r>
                <a:rPr kumimoji="1" lang="ja-JP" altLang="en-US" dirty="0"/>
                <a:t>出力</a:t>
              </a:r>
              <a:endParaRPr kumimoji="1" lang="en-US" altLang="ja-JP" dirty="0"/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559B83F-BCAF-4663-A527-72C8DEF9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37" y="5542130"/>
              <a:ext cx="6504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F2DF34BD-7466-45AD-A2F9-6526436E14FA}"/>
                </a:ext>
              </a:extLst>
            </p:cNvPr>
            <p:cNvSpPr/>
            <p:nvPr/>
          </p:nvSpPr>
          <p:spPr>
            <a:xfrm>
              <a:off x="5283402" y="5231863"/>
              <a:ext cx="852733" cy="74703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rgbClr val="FF0000"/>
                  </a:solidFill>
                </a:rPr>
                <a:t>Arduino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925BF6-A953-45CE-8AA2-3DE78869149F}"/>
              </a:ext>
            </a:extLst>
          </p:cNvPr>
          <p:cNvGrpSpPr/>
          <p:nvPr/>
        </p:nvGrpSpPr>
        <p:grpSpPr>
          <a:xfrm>
            <a:off x="1400632" y="3237833"/>
            <a:ext cx="8486115" cy="1854423"/>
            <a:chOff x="1400632" y="1324428"/>
            <a:chExt cx="8486115" cy="1854423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F216AEA6-D6B3-461D-A45F-51FB390AAE38}"/>
                </a:ext>
              </a:extLst>
            </p:cNvPr>
            <p:cNvSpPr/>
            <p:nvPr/>
          </p:nvSpPr>
          <p:spPr>
            <a:xfrm>
              <a:off x="6786556" y="1591238"/>
              <a:ext cx="1054424" cy="123478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PLC</a:t>
              </a:r>
              <a:endParaRPr kumimoji="1" lang="ja-JP" altLang="en-US" sz="14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81CA0E-81A2-4BF2-A884-A25C5F329BFD}"/>
                </a:ext>
              </a:extLst>
            </p:cNvPr>
            <p:cNvSpPr/>
            <p:nvPr/>
          </p:nvSpPr>
          <p:spPr>
            <a:xfrm>
              <a:off x="8832323" y="1591238"/>
              <a:ext cx="1054424" cy="123478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バルブ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26FD50E-8CDE-4AAB-BC8B-140372D4EAE0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7840980" y="2208630"/>
              <a:ext cx="9913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6BBD1BE-F612-4A9A-ABCA-595D42A0577A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35" y="2308753"/>
              <a:ext cx="6504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381BB8B7-0ED5-4A20-B715-3238977FCBAF}"/>
                </a:ext>
              </a:extLst>
            </p:cNvPr>
            <p:cNvSpPr/>
            <p:nvPr/>
          </p:nvSpPr>
          <p:spPr>
            <a:xfrm>
              <a:off x="1400632" y="1930627"/>
              <a:ext cx="948042" cy="50380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rgbClr val="FF0000"/>
                  </a:solidFill>
                </a:rPr>
                <a:t>通過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F8EDF916-7A16-4952-8D70-9228BE485B8E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348674" y="2182530"/>
              <a:ext cx="11717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AB3BE350-F7D8-43D8-9376-E2428900DA3E}"/>
                </a:ext>
              </a:extLst>
            </p:cNvPr>
            <p:cNvSpPr/>
            <p:nvPr/>
          </p:nvSpPr>
          <p:spPr>
            <a:xfrm>
              <a:off x="3520802" y="1709501"/>
              <a:ext cx="948042" cy="94605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rgbClr val="FFFF00"/>
                  </a:solidFill>
                </a:rPr>
                <a:t>カメラ制御</a:t>
              </a:r>
              <a:r>
                <a:rPr kumimoji="1" lang="en-US" altLang="ja-JP" sz="1400" dirty="0">
                  <a:solidFill>
                    <a:srgbClr val="FFFF00"/>
                  </a:solidFill>
                </a:rPr>
                <a:t>BOX</a:t>
              </a:r>
              <a:endParaRPr kumimoji="1" lang="ja-JP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B2DAA2D8-8BB6-40ED-8B7A-2E73B1C8C44D}"/>
                </a:ext>
              </a:extLst>
            </p:cNvPr>
            <p:cNvSpPr/>
            <p:nvPr/>
          </p:nvSpPr>
          <p:spPr>
            <a:xfrm>
              <a:off x="3657102" y="2391936"/>
              <a:ext cx="754380" cy="21853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rgbClr val="FFFF00"/>
                  </a:solidFill>
                </a:rPr>
                <a:t>PE</a:t>
              </a:r>
              <a:r>
                <a:rPr kumimoji="1" lang="ja-JP" altLang="en-US" sz="1400" dirty="0">
                  <a:solidFill>
                    <a:srgbClr val="FFFF00"/>
                  </a:solidFill>
                </a:rPr>
                <a:t>検知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C3587B4-9C45-4CA7-A8F8-5A146B641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4919" y="1341120"/>
              <a:ext cx="0" cy="8414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F62AE05-4551-45DE-A32E-188E5C4E9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4557" y="1324428"/>
              <a:ext cx="1896523" cy="166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A2CDA712-8E8D-4E66-A09C-7224E7D49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1080" y="1341120"/>
              <a:ext cx="0" cy="841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944E84A-D4A1-4891-98F6-96FAA07E7FCE}"/>
                </a:ext>
              </a:extLst>
            </p:cNvPr>
            <p:cNvCxnSpPr>
              <a:cxnSpLocks/>
            </p:cNvCxnSpPr>
            <p:nvPr/>
          </p:nvCxnSpPr>
          <p:spPr>
            <a:xfrm>
              <a:off x="4468844" y="2391936"/>
              <a:ext cx="8346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911C054B-3FFF-473B-9AD5-90C884DB6539}"/>
                </a:ext>
              </a:extLst>
            </p:cNvPr>
            <p:cNvCxnSpPr>
              <a:cxnSpLocks/>
            </p:cNvCxnSpPr>
            <p:nvPr/>
          </p:nvCxnSpPr>
          <p:spPr>
            <a:xfrm>
              <a:off x="4831080" y="2182529"/>
              <a:ext cx="472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8D285D45-5ED6-4B4E-AF67-F6419C9919E9}"/>
                </a:ext>
              </a:extLst>
            </p:cNvPr>
            <p:cNvSpPr/>
            <p:nvPr/>
          </p:nvSpPr>
          <p:spPr>
            <a:xfrm>
              <a:off x="5283401" y="1955554"/>
              <a:ext cx="852733" cy="74703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rgbClr val="FF0000"/>
                  </a:solidFill>
                </a:rPr>
                <a:t>Arduino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BF1D6D7-D562-451D-B8AF-F10203AB5C65}"/>
                </a:ext>
              </a:extLst>
            </p:cNvPr>
            <p:cNvGrpSpPr/>
            <p:nvPr/>
          </p:nvGrpSpPr>
          <p:grpSpPr>
            <a:xfrm>
              <a:off x="2331204" y="2208783"/>
              <a:ext cx="6268327" cy="970068"/>
              <a:chOff x="2331204" y="2208783"/>
              <a:chExt cx="6268327" cy="970068"/>
            </a:xfrm>
          </p:grpSpPr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4337E6D-94EB-4513-860E-5CA6B5A8EFF5}"/>
                  </a:ext>
                </a:extLst>
              </p:cNvPr>
              <p:cNvSpPr txBox="1"/>
              <p:nvPr/>
            </p:nvSpPr>
            <p:spPr>
              <a:xfrm>
                <a:off x="6108931" y="2379660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/>
                  <a:t>エア出力</a:t>
                </a:r>
                <a:endParaRPr kumimoji="1" lang="en-US" altLang="ja-JP" sz="1100" dirty="0"/>
              </a:p>
              <a:p>
                <a:r>
                  <a:rPr kumimoji="1" lang="ja-JP" altLang="en-US" sz="1100" dirty="0"/>
                  <a:t>命令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75CAAF-187C-4A6B-9DC6-27177ADC9AFB}"/>
                  </a:ext>
                </a:extLst>
              </p:cNvPr>
              <p:cNvSpPr txBox="1"/>
              <p:nvPr/>
            </p:nvSpPr>
            <p:spPr>
              <a:xfrm>
                <a:off x="2331204" y="2255521"/>
                <a:ext cx="11079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キャップ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判定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トリガー</a:t>
                </a: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692C5E1-9096-438E-BD35-640D3A59A01A}"/>
                  </a:ext>
                </a:extLst>
              </p:cNvPr>
              <p:cNvSpPr txBox="1"/>
              <p:nvPr/>
            </p:nvSpPr>
            <p:spPr>
              <a:xfrm>
                <a:off x="7953200" y="2208783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エア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出力</a:t>
                </a:r>
                <a:endParaRPr kumimoji="1" lang="en-US" altLang="ja-JP" dirty="0"/>
              </a:p>
            </p:txBody>
          </p: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BCBE5C38-D703-4F43-9C89-7595691BC9F1}"/>
              </a:ext>
            </a:extLst>
          </p:cNvPr>
          <p:cNvGrpSpPr/>
          <p:nvPr/>
        </p:nvGrpSpPr>
        <p:grpSpPr>
          <a:xfrm>
            <a:off x="4703379" y="2283822"/>
            <a:ext cx="5220777" cy="2044300"/>
            <a:chOff x="4681518" y="1563610"/>
            <a:chExt cx="6544171" cy="2562501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8C24470C-98F4-4FCD-B012-5B114F153B56}"/>
                </a:ext>
              </a:extLst>
            </p:cNvPr>
            <p:cNvSpPr/>
            <p:nvPr/>
          </p:nvSpPr>
          <p:spPr>
            <a:xfrm>
              <a:off x="6838692" y="3837659"/>
              <a:ext cx="288186" cy="28845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E55472F1-AED0-4969-8EE7-FB1C9D47661E}"/>
                </a:ext>
              </a:extLst>
            </p:cNvPr>
            <p:cNvGrpSpPr/>
            <p:nvPr/>
          </p:nvGrpSpPr>
          <p:grpSpPr>
            <a:xfrm>
              <a:off x="4681518" y="1563610"/>
              <a:ext cx="6544171" cy="1054695"/>
              <a:chOff x="4172205" y="1541963"/>
              <a:chExt cx="6544171" cy="1054695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9FE3E403-0E6C-48F5-8FA3-6865455AE06D}"/>
                  </a:ext>
                </a:extLst>
              </p:cNvPr>
              <p:cNvGrpSpPr/>
              <p:nvPr/>
            </p:nvGrpSpPr>
            <p:grpSpPr>
              <a:xfrm>
                <a:off x="4252502" y="1995162"/>
                <a:ext cx="1786279" cy="412000"/>
                <a:chOff x="6395759" y="3558279"/>
                <a:chExt cx="2899665" cy="455643"/>
              </a:xfrm>
            </p:grpSpPr>
            <p:cxnSp>
              <p:nvCxnSpPr>
                <p:cNvPr id="56" name="コネクタ: カギ線 55">
                  <a:extLst>
                    <a:ext uri="{FF2B5EF4-FFF2-40B4-BE49-F238E27FC236}">
                      <a16:creationId xmlns:a16="http://schemas.microsoft.com/office/drawing/2014/main" id="{0EC150AA-9673-4745-89E9-FABBF77CA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37742" y="3558279"/>
                  <a:ext cx="1457682" cy="455643"/>
                </a:xfrm>
                <a:prstGeom prst="bentConnector3">
                  <a:avLst>
                    <a:gd name="adj1" fmla="val 2083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コネクタ: カギ線 56">
                  <a:extLst>
                    <a:ext uri="{FF2B5EF4-FFF2-40B4-BE49-F238E27FC236}">
                      <a16:creationId xmlns:a16="http://schemas.microsoft.com/office/drawing/2014/main" id="{32FFB033-7759-49D4-A577-85CF41654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395759" y="3558279"/>
                  <a:ext cx="1540939" cy="455641"/>
                </a:xfrm>
                <a:prstGeom prst="bentConnector3">
                  <a:avLst>
                    <a:gd name="adj1" fmla="val 21402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E3CC44FF-4567-4F09-9FC6-A0E27C19113F}"/>
                  </a:ext>
                </a:extLst>
              </p:cNvPr>
              <p:cNvGrpSpPr/>
              <p:nvPr/>
            </p:nvGrpSpPr>
            <p:grpSpPr>
              <a:xfrm flipV="1">
                <a:off x="6624137" y="2075896"/>
                <a:ext cx="1386209" cy="373409"/>
                <a:chOff x="6779468" y="3576036"/>
                <a:chExt cx="2250232" cy="442775"/>
              </a:xfrm>
            </p:grpSpPr>
            <p:cxnSp>
              <p:nvCxnSpPr>
                <p:cNvPr id="49" name="コネクタ: カギ線 48">
                  <a:extLst>
                    <a:ext uri="{FF2B5EF4-FFF2-40B4-BE49-F238E27FC236}">
                      <a16:creationId xmlns:a16="http://schemas.microsoft.com/office/drawing/2014/main" id="{BF0F86A1-D22E-445B-B55B-34CC023DE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32420" y="3576036"/>
                  <a:ext cx="797280" cy="442775"/>
                </a:xfrm>
                <a:prstGeom prst="bentConnector3">
                  <a:avLst>
                    <a:gd name="adj1" fmla="val 39334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コネクタ: カギ線 57">
                  <a:extLst>
                    <a:ext uri="{FF2B5EF4-FFF2-40B4-BE49-F238E27FC236}">
                      <a16:creationId xmlns:a16="http://schemas.microsoft.com/office/drawing/2014/main" id="{D603121A-051A-4D36-8428-B3278B06C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779468" y="3576037"/>
                  <a:ext cx="1582639" cy="442774"/>
                </a:xfrm>
                <a:prstGeom prst="bentConnector3">
                  <a:avLst>
                    <a:gd name="adj1" fmla="val 12387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矢印: 右 9">
                <a:extLst>
                  <a:ext uri="{FF2B5EF4-FFF2-40B4-BE49-F238E27FC236}">
                    <a16:creationId xmlns:a16="http://schemas.microsoft.com/office/drawing/2014/main" id="{57293D06-6149-4812-A419-5A39CA7D9FC7}"/>
                  </a:ext>
                </a:extLst>
              </p:cNvPr>
              <p:cNvSpPr/>
              <p:nvPr/>
            </p:nvSpPr>
            <p:spPr>
              <a:xfrm>
                <a:off x="6038781" y="2081125"/>
                <a:ext cx="492885" cy="2884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ABF77BC1-B350-4C8A-9AF7-9DEDEEBC59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81423" y="1842690"/>
                <a:ext cx="464308" cy="775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8645E49F-72C4-41F3-932A-DA430FF87D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1423" y="1828345"/>
                <a:ext cx="0" cy="25141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25CCC30-372D-4A55-909B-CCB63A778D43}"/>
                  </a:ext>
                </a:extLst>
              </p:cNvPr>
              <p:cNvSpPr/>
              <p:nvPr/>
            </p:nvSpPr>
            <p:spPr>
              <a:xfrm>
                <a:off x="4172205" y="1541963"/>
                <a:ext cx="6544171" cy="105469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3FA7A15-27AD-4375-9DB5-B6CBFAC6588A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6698026" y="2594280"/>
              <a:ext cx="284759" cy="12433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D92C058-B2C7-429E-9323-894B5A7BD0B8}"/>
              </a:ext>
            </a:extLst>
          </p:cNvPr>
          <p:cNvSpPr txBox="1"/>
          <p:nvPr/>
        </p:nvSpPr>
        <p:spPr>
          <a:xfrm>
            <a:off x="103360" y="1004775"/>
            <a:ext cx="11726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 dirty="0">
                <a:solidFill>
                  <a:srgbClr val="FF0000"/>
                </a:solidFill>
              </a:rPr>
              <a:t>対策</a:t>
            </a:r>
            <a:r>
              <a:rPr kumimoji="1" lang="en-US" altLang="ja-JP" dirty="0">
                <a:solidFill>
                  <a:srgbClr val="FF0000"/>
                </a:solidFill>
              </a:rPr>
              <a:t>】Arduino</a:t>
            </a:r>
            <a:r>
              <a:rPr kumimoji="1" lang="ja-JP" altLang="en-US" dirty="0">
                <a:solidFill>
                  <a:srgbClr val="FF0000"/>
                </a:solidFill>
              </a:rPr>
              <a:t>基板を追加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　　　　通過センサと検知信号をモニター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　　　　　　・通過センサ</a:t>
            </a:r>
            <a:r>
              <a:rPr lang="en-US" altLang="ja-JP" dirty="0">
                <a:solidFill>
                  <a:srgbClr val="FF0000"/>
                </a:solidFill>
              </a:rPr>
              <a:t>OFF</a:t>
            </a:r>
            <a:r>
              <a:rPr lang="ja-JP" altLang="en-US" dirty="0">
                <a:solidFill>
                  <a:srgbClr val="FF0000"/>
                </a:solidFill>
              </a:rPr>
              <a:t>のタイミングでエア命令信号を出力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　　　　　　・エア命令信号の論理を反転させて、ワンショット信号にする →詳細は次頁に。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214BE2F-CFE5-4181-80F3-C732BF30E68E}"/>
              </a:ext>
            </a:extLst>
          </p:cNvPr>
          <p:cNvSpPr txBox="1"/>
          <p:nvPr/>
        </p:nvSpPr>
        <p:spPr>
          <a:xfrm>
            <a:off x="7689516" y="2401200"/>
            <a:ext cx="207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キャップ通過終わりに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立上りワンショット信号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83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0DA6FD-DF80-406B-86AF-FD0242E4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94445B-AF26-4C22-B8C9-897161E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  <a:br>
              <a:rPr kumimoji="1" lang="en-US" altLang="ja-JP" sz="3200" dirty="0"/>
            </a:br>
            <a:r>
              <a:rPr kumimoji="1" lang="ja-JP" altLang="en-US" sz="3200" dirty="0"/>
              <a:t>　　  </a:t>
            </a:r>
            <a:r>
              <a:rPr lang="ja-JP" altLang="en-US" sz="3200" dirty="0"/>
              <a:t>対策：</a:t>
            </a:r>
            <a:r>
              <a:rPr lang="en-US" altLang="ja-JP" sz="3200" dirty="0"/>
              <a:t>PLC</a:t>
            </a:r>
            <a:r>
              <a:rPr lang="ja-JP" altLang="en-US" sz="3200" dirty="0"/>
              <a:t>へのエア出力命令信号の変更　詳細</a:t>
            </a:r>
            <a:endParaRPr kumimoji="1" lang="ja-JP" altLang="en-US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C96A97E2-261A-4A4B-8DCC-44FA69C6555D}"/>
              </a:ext>
            </a:extLst>
          </p:cNvPr>
          <p:cNvSpPr/>
          <p:nvPr/>
        </p:nvSpPr>
        <p:spPr>
          <a:xfrm rot="5400000">
            <a:off x="6031367" y="3884610"/>
            <a:ext cx="317551" cy="927530"/>
          </a:xfrm>
          <a:prstGeom prst="rightArrow">
            <a:avLst>
              <a:gd name="adj1" fmla="val 33291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DEFA43C-ED83-46B1-A306-325E5D7E60CF}"/>
              </a:ext>
            </a:extLst>
          </p:cNvPr>
          <p:cNvGrpSpPr/>
          <p:nvPr/>
        </p:nvGrpSpPr>
        <p:grpSpPr>
          <a:xfrm>
            <a:off x="966956" y="2140439"/>
            <a:ext cx="10516832" cy="1955527"/>
            <a:chOff x="966956" y="1698898"/>
            <a:chExt cx="10516832" cy="195552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D4A7DB2-B1CC-41FB-ABE4-B40FA4C08DDD}"/>
                </a:ext>
              </a:extLst>
            </p:cNvPr>
            <p:cNvSpPr txBox="1"/>
            <p:nvPr/>
          </p:nvSpPr>
          <p:spPr>
            <a:xfrm>
              <a:off x="4383275" y="2158853"/>
              <a:ext cx="2148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LOW</a:t>
              </a:r>
              <a:r>
                <a:rPr lang="ja-JP" altLang="en-US" sz="1400" dirty="0">
                  <a:solidFill>
                    <a:srgbClr val="FF0000"/>
                  </a:solidFill>
                </a:rPr>
                <a:t>時間が短いと無反応</a:t>
              </a:r>
              <a:endParaRPr lang="en-US" altLang="ja-JP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F2E09E0B-A341-4264-84FD-862EF7844C77}"/>
                </a:ext>
              </a:extLst>
            </p:cNvPr>
            <p:cNvCxnSpPr>
              <a:cxnSpLocks/>
            </p:cNvCxnSpPr>
            <p:nvPr/>
          </p:nvCxnSpPr>
          <p:spPr>
            <a:xfrm>
              <a:off x="4186767" y="2485764"/>
              <a:ext cx="25418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6548B85-AA49-4278-BC22-AD85DE7C7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3304" y="2207214"/>
              <a:ext cx="722876" cy="13833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9F2AB8F-21D3-4A47-8E06-96E89E56CF93}"/>
                </a:ext>
              </a:extLst>
            </p:cNvPr>
            <p:cNvSpPr txBox="1"/>
            <p:nvPr/>
          </p:nvSpPr>
          <p:spPr>
            <a:xfrm>
              <a:off x="7004010" y="3154141"/>
              <a:ext cx="859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25000"/>
                    </a:schemeClr>
                  </a:solidFill>
                </a:rPr>
                <a:t>wait</a:t>
              </a:r>
              <a:r>
                <a:rPr lang="ja-JP" altLang="en-US" sz="1400" dirty="0">
                  <a:solidFill>
                    <a:schemeClr val="bg2">
                      <a:lumMod val="25000"/>
                    </a:schemeClr>
                  </a:solidFill>
                </a:rPr>
                <a:t>時間</a:t>
              </a:r>
              <a:endParaRPr lang="en-US" altLang="ja-JP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C0A18C4-A438-4BFF-9084-8689A7C5301C}"/>
                </a:ext>
              </a:extLst>
            </p:cNvPr>
            <p:cNvGrpSpPr/>
            <p:nvPr/>
          </p:nvGrpSpPr>
          <p:grpSpPr>
            <a:xfrm>
              <a:off x="966956" y="1698898"/>
              <a:ext cx="10516832" cy="1955527"/>
              <a:chOff x="966956" y="952916"/>
              <a:chExt cx="10516832" cy="1955527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6DD0E8DC-F2F4-4F66-ADC9-76CC1AB6BB10}"/>
                  </a:ext>
                </a:extLst>
              </p:cNvPr>
              <p:cNvGrpSpPr/>
              <p:nvPr/>
            </p:nvGrpSpPr>
            <p:grpSpPr>
              <a:xfrm>
                <a:off x="1146492" y="1305469"/>
                <a:ext cx="9087863" cy="1281479"/>
                <a:chOff x="963612" y="4875132"/>
                <a:chExt cx="9087863" cy="1281479"/>
              </a:xfrm>
            </p:grpSpPr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B4AAE56E-D73A-40C6-AB99-99AF727877DC}"/>
                    </a:ext>
                  </a:extLst>
                </p:cNvPr>
                <p:cNvGrpSpPr/>
                <p:nvPr/>
              </p:nvGrpSpPr>
              <p:grpSpPr>
                <a:xfrm>
                  <a:off x="2654194" y="4875132"/>
                  <a:ext cx="5514975" cy="588202"/>
                  <a:chOff x="569301" y="5362573"/>
                  <a:chExt cx="5349613" cy="588202"/>
                </a:xfrm>
              </p:grpSpPr>
              <p:cxnSp>
                <p:nvCxnSpPr>
                  <p:cNvPr id="44" name="コネクタ: カギ線 43">
                    <a:extLst>
                      <a:ext uri="{FF2B5EF4-FFF2-40B4-BE49-F238E27FC236}">
                        <a16:creationId xmlns:a16="http://schemas.microsoft.com/office/drawing/2014/main" id="{F909BDDA-1996-4434-9A68-292221E70C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00870" y="5362573"/>
                    <a:ext cx="3018044" cy="588202"/>
                  </a:xfrm>
                  <a:prstGeom prst="bent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コネクタ: カギ線 44">
                    <a:extLst>
                      <a:ext uri="{FF2B5EF4-FFF2-40B4-BE49-F238E27FC236}">
                        <a16:creationId xmlns:a16="http://schemas.microsoft.com/office/drawing/2014/main" id="{01E42183-B2FE-4955-9AD9-BBBD1E08F6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69301" y="5362577"/>
                    <a:ext cx="2384036" cy="588198"/>
                  </a:xfrm>
                  <a:prstGeom prst="bent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F7E53BC2-79DB-43A2-84D1-5E40137F9997}"/>
                    </a:ext>
                  </a:extLst>
                </p:cNvPr>
                <p:cNvSpPr txBox="1"/>
                <p:nvPr/>
              </p:nvSpPr>
              <p:spPr>
                <a:xfrm>
                  <a:off x="963612" y="5096879"/>
                  <a:ext cx="16209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rgbClr val="0070C0"/>
                      </a:solidFill>
                    </a:rPr>
                    <a:t>エア出力命令信号</a:t>
                  </a:r>
                  <a:endParaRPr lang="en-US" altLang="ja-JP" sz="14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251804-B83E-4913-8DF7-09F2AAD1C144}"/>
                    </a:ext>
                  </a:extLst>
                </p:cNvPr>
                <p:cNvSpPr txBox="1"/>
                <p:nvPr/>
              </p:nvSpPr>
              <p:spPr>
                <a:xfrm>
                  <a:off x="7353300" y="5010533"/>
                  <a:ext cx="26981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rgbClr val="00B050"/>
                      </a:solidFill>
                    </a:rPr>
                    <a:t>立ち上がりでエア出力動作開始</a:t>
                  </a:r>
                  <a:endParaRPr lang="en-US" altLang="ja-JP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9" name="コネクタ: カギ線 38">
                  <a:extLst>
                    <a:ext uri="{FF2B5EF4-FFF2-40B4-BE49-F238E27FC236}">
                      <a16:creationId xmlns:a16="http://schemas.microsoft.com/office/drawing/2014/main" id="{16C55D12-30E7-4024-9BB0-A3C04721D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4800" y="5740223"/>
                  <a:ext cx="1165224" cy="41638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コネクタ: カギ線 39">
                  <a:extLst>
                    <a:ext uri="{FF2B5EF4-FFF2-40B4-BE49-F238E27FC236}">
                      <a16:creationId xmlns:a16="http://schemas.microsoft.com/office/drawing/2014/main" id="{CFCC3EF2-755B-43F8-83CB-0C7EAD514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575049" y="5740237"/>
                  <a:ext cx="4594121" cy="416373"/>
                </a:xfrm>
                <a:prstGeom prst="bentConnector3">
                  <a:avLst>
                    <a:gd name="adj1" fmla="val 5714"/>
                  </a:avLst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A58CBD08-10BB-4F86-9495-586866BE3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5005" y="5948417"/>
                  <a:ext cx="1211396" cy="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F9028022-6B03-4D7A-9E2D-03BD8025F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5005" y="5547360"/>
                  <a:ext cx="0" cy="472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A5B2C264-D7F4-4DFC-A5E3-517102B0A53B}"/>
                    </a:ext>
                  </a:extLst>
                </p:cNvPr>
                <p:cNvSpPr txBox="1"/>
                <p:nvPr/>
              </p:nvSpPr>
              <p:spPr>
                <a:xfrm>
                  <a:off x="1571845" y="5839970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rgbClr val="7030A0"/>
                      </a:solidFill>
                    </a:rPr>
                    <a:t>エア出力</a:t>
                  </a:r>
                  <a:endParaRPr lang="en-US" altLang="ja-JP" sz="14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2BE06647-6911-470A-A3D1-8CEAF49E2EDE}"/>
                  </a:ext>
                </a:extLst>
              </p:cNvPr>
              <p:cNvSpPr/>
              <p:nvPr/>
            </p:nvSpPr>
            <p:spPr>
              <a:xfrm>
                <a:off x="1111977" y="1197420"/>
                <a:ext cx="10371811" cy="171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FCB1924-118D-4DD4-8ECA-FA045026C88E}"/>
                  </a:ext>
                </a:extLst>
              </p:cNvPr>
              <p:cNvSpPr txBox="1"/>
              <p:nvPr/>
            </p:nvSpPr>
            <p:spPr>
              <a:xfrm>
                <a:off x="966956" y="952916"/>
                <a:ext cx="1800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【</a:t>
                </a:r>
                <a:r>
                  <a:rPr lang="ja-JP" altLang="en-US" sz="1400" dirty="0"/>
                  <a:t>これまでの信号</a:t>
                </a:r>
                <a:r>
                  <a:rPr lang="en-US" altLang="ja-JP" sz="1400" dirty="0"/>
                  <a:t>】</a:t>
                </a:r>
              </a:p>
            </p:txBody>
          </p:sp>
        </p:grp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D4A9E59-DF14-419A-9C94-6820ED09BFEF}"/>
              </a:ext>
            </a:extLst>
          </p:cNvPr>
          <p:cNvGrpSpPr/>
          <p:nvPr/>
        </p:nvGrpSpPr>
        <p:grpSpPr>
          <a:xfrm>
            <a:off x="966956" y="4446943"/>
            <a:ext cx="10516832" cy="1925358"/>
            <a:chOff x="966956" y="3319706"/>
            <a:chExt cx="10516832" cy="1925358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13AEFB53-BA89-4598-8B58-9B5138CE1B77}"/>
                </a:ext>
              </a:extLst>
            </p:cNvPr>
            <p:cNvGrpSpPr/>
            <p:nvPr/>
          </p:nvGrpSpPr>
          <p:grpSpPr>
            <a:xfrm>
              <a:off x="1111977" y="3740409"/>
              <a:ext cx="8834354" cy="1470931"/>
              <a:chOff x="1183751" y="4839825"/>
              <a:chExt cx="8834354" cy="1470931"/>
            </a:xfrm>
          </p:grpSpPr>
          <p:cxnSp>
            <p:nvCxnSpPr>
              <p:cNvPr id="47" name="コネクタ: カギ線 46">
                <a:extLst>
                  <a:ext uri="{FF2B5EF4-FFF2-40B4-BE49-F238E27FC236}">
                    <a16:creationId xmlns:a16="http://schemas.microsoft.com/office/drawing/2014/main" id="{C6200506-3F4C-4C61-BBEC-AED28A9139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0047" y="4839825"/>
                <a:ext cx="3059206" cy="645901"/>
              </a:xfrm>
              <a:prstGeom prst="bentConnector3">
                <a:avLst>
                  <a:gd name="adj1" fmla="val 91026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962B80C-7DC2-4558-8247-8FFA11A171C3}"/>
                  </a:ext>
                </a:extLst>
              </p:cNvPr>
              <p:cNvSpPr txBox="1"/>
              <p:nvPr/>
            </p:nvSpPr>
            <p:spPr>
              <a:xfrm>
                <a:off x="1183751" y="5078466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0070C0"/>
                    </a:solidFill>
                  </a:rPr>
                  <a:t>エア出力命令信号</a:t>
                </a:r>
                <a:endParaRPr lang="en-US" altLang="ja-JP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2C50065-1A8B-47CF-9163-71157AB951EC}"/>
                  </a:ext>
                </a:extLst>
              </p:cNvPr>
              <p:cNvSpPr txBox="1"/>
              <p:nvPr/>
            </p:nvSpPr>
            <p:spPr>
              <a:xfrm>
                <a:off x="4649026" y="4955498"/>
                <a:ext cx="892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FF0000"/>
                    </a:solidFill>
                  </a:rPr>
                  <a:t>常時</a:t>
                </a:r>
                <a:r>
                  <a:rPr lang="en-US" altLang="ja-JP" sz="1400" dirty="0">
                    <a:solidFill>
                      <a:srgbClr val="FF0000"/>
                    </a:solidFill>
                  </a:rPr>
                  <a:t>LOW</a:t>
                </a:r>
              </a:p>
            </p:txBody>
          </p: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57BAD4D5-5A0E-4D85-88E7-4526BBE0B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5510" y="5290311"/>
                <a:ext cx="268130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DA3447B9-239D-46F7-AAD5-DBE045AF34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367" y="5077225"/>
                <a:ext cx="1257300" cy="1866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6E4BCD3-655B-4BD9-BF7C-90A1E26CB747}"/>
                  </a:ext>
                </a:extLst>
              </p:cNvPr>
              <p:cNvSpPr txBox="1"/>
              <p:nvPr/>
            </p:nvSpPr>
            <p:spPr>
              <a:xfrm>
                <a:off x="7319930" y="5157531"/>
                <a:ext cx="2698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00B050"/>
                    </a:solidFill>
                  </a:rPr>
                  <a:t>立ち上がりでエア出力動作開始</a:t>
                </a:r>
                <a:endParaRPr lang="en-US" altLang="ja-JP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3" name="コネクタ: カギ線 52">
                <a:extLst>
                  <a:ext uri="{FF2B5EF4-FFF2-40B4-BE49-F238E27FC236}">
                    <a16:creationId xmlns:a16="http://schemas.microsoft.com/office/drawing/2014/main" id="{098381A0-A850-49A5-93B9-90D16ADA1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4800" y="5740223"/>
                <a:ext cx="1165224" cy="41638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コネクタ: カギ線 53">
                <a:extLst>
                  <a:ext uri="{FF2B5EF4-FFF2-40B4-BE49-F238E27FC236}">
                    <a16:creationId xmlns:a16="http://schemas.microsoft.com/office/drawing/2014/main" id="{A26DFB37-E9F7-48B9-9C75-4AFA9C84F4E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75049" y="5740237"/>
                <a:ext cx="4594121" cy="416373"/>
              </a:xfrm>
              <a:prstGeom prst="bentConnector3">
                <a:avLst>
                  <a:gd name="adj1" fmla="val 5714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5AEBCEE0-BC7F-475E-87EB-5AF3EC08D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5964710"/>
                <a:ext cx="1722120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0702457-D603-4A7B-BD22-725D22C1E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811" y="5563653"/>
                <a:ext cx="0" cy="472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7ABBA63E-B04F-4B30-A747-6A5A0A937BF4}"/>
                  </a:ext>
                </a:extLst>
              </p:cNvPr>
              <p:cNvSpPr txBox="1"/>
              <p:nvPr/>
            </p:nvSpPr>
            <p:spPr>
              <a:xfrm>
                <a:off x="6659080" y="6002979"/>
                <a:ext cx="859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>
                    <a:solidFill>
                      <a:schemeClr val="bg2">
                        <a:lumMod val="25000"/>
                      </a:schemeClr>
                    </a:solidFill>
                  </a:rPr>
                  <a:t>wait</a:t>
                </a:r>
                <a:r>
                  <a:rPr lang="ja-JP" altLang="en-US" sz="1400" dirty="0">
                    <a:solidFill>
                      <a:schemeClr val="bg2">
                        <a:lumMod val="25000"/>
                      </a:schemeClr>
                    </a:solidFill>
                  </a:rPr>
                  <a:t>時間</a:t>
                </a:r>
                <a:endParaRPr lang="en-US" altLang="ja-JP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1F67A265-704D-4632-97C1-7B8D46750726}"/>
                  </a:ext>
                </a:extLst>
              </p:cNvPr>
              <p:cNvSpPr txBox="1"/>
              <p:nvPr/>
            </p:nvSpPr>
            <p:spPr>
              <a:xfrm>
                <a:off x="1571845" y="583997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7030A0"/>
                    </a:solidFill>
                  </a:rPr>
                  <a:t>エア出力</a:t>
                </a:r>
                <a:endParaRPr lang="en-US" altLang="ja-JP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9" name="コネクタ: カギ線 58">
                <a:extLst>
                  <a:ext uri="{FF2B5EF4-FFF2-40B4-BE49-F238E27FC236}">
                    <a16:creationId xmlns:a16="http://schemas.microsoft.com/office/drawing/2014/main" id="{042B7AD4-FEE8-4C9A-990A-39E9FD53CE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19715" y="4841538"/>
                <a:ext cx="1138921" cy="705822"/>
              </a:xfrm>
              <a:prstGeom prst="bentConnector3">
                <a:avLst>
                  <a:gd name="adj1" fmla="val 5000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CE209DF-594E-4623-A63D-8044FE611A67}"/>
                </a:ext>
              </a:extLst>
            </p:cNvPr>
            <p:cNvSpPr/>
            <p:nvPr/>
          </p:nvSpPr>
          <p:spPr>
            <a:xfrm>
              <a:off x="1111977" y="3593416"/>
              <a:ext cx="10371811" cy="1651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8975E031-FD6A-4C0B-B44C-00140580E207}"/>
                </a:ext>
              </a:extLst>
            </p:cNvPr>
            <p:cNvSpPr txBox="1"/>
            <p:nvPr/>
          </p:nvSpPr>
          <p:spPr>
            <a:xfrm>
              <a:off x="966956" y="3319706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【</a:t>
              </a:r>
              <a:r>
                <a:rPr lang="ja-JP" altLang="en-US" sz="1400" dirty="0"/>
                <a:t>対策後の信号</a:t>
              </a:r>
              <a:r>
                <a:rPr lang="en-US" altLang="ja-JP" sz="1400" dirty="0"/>
                <a:t>】</a:t>
              </a:r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1CB73FB-69EA-4349-BF2A-3EB0C3FF40E5}"/>
              </a:ext>
            </a:extLst>
          </p:cNvPr>
          <p:cNvSpPr txBox="1"/>
          <p:nvPr/>
        </p:nvSpPr>
        <p:spPr>
          <a:xfrm>
            <a:off x="103360" y="1004775"/>
            <a:ext cx="11726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 dirty="0">
                <a:solidFill>
                  <a:srgbClr val="FF0000"/>
                </a:solidFill>
              </a:rPr>
              <a:t>対策</a:t>
            </a:r>
            <a:r>
              <a:rPr kumimoji="1" lang="en-US" altLang="ja-JP" dirty="0">
                <a:solidFill>
                  <a:srgbClr val="FF0000"/>
                </a:solidFill>
              </a:rPr>
              <a:t>】Arduino</a:t>
            </a:r>
            <a:r>
              <a:rPr kumimoji="1" lang="ja-JP" altLang="en-US" dirty="0">
                <a:solidFill>
                  <a:srgbClr val="FF0000"/>
                </a:solidFill>
              </a:rPr>
              <a:t>から</a:t>
            </a:r>
            <a:r>
              <a:rPr kumimoji="1" lang="en-US" altLang="ja-JP" dirty="0">
                <a:solidFill>
                  <a:srgbClr val="FF0000"/>
                </a:solidFill>
              </a:rPr>
              <a:t>PLC</a:t>
            </a:r>
            <a:r>
              <a:rPr kumimoji="1" lang="ja-JP" altLang="en-US" dirty="0">
                <a:solidFill>
                  <a:srgbClr val="FF0000"/>
                </a:solidFill>
              </a:rPr>
              <a:t>へのエア出力命令信号を変更する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　　　　アイドル時：</a:t>
            </a:r>
            <a:r>
              <a:rPr lang="en-US" altLang="ja-JP" dirty="0">
                <a:solidFill>
                  <a:srgbClr val="FF0000"/>
                </a:solidFill>
              </a:rPr>
              <a:t>High </a:t>
            </a:r>
            <a:r>
              <a:rPr lang="ja-JP" altLang="en-US" dirty="0">
                <a:solidFill>
                  <a:srgbClr val="FF0000"/>
                </a:solidFill>
              </a:rPr>
              <a:t>→ </a:t>
            </a:r>
            <a:r>
              <a:rPr lang="en-US" altLang="ja-JP" dirty="0">
                <a:solidFill>
                  <a:srgbClr val="FF0000"/>
                </a:solidFill>
              </a:rPr>
              <a:t>Low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　　　　命令信号：</a:t>
            </a:r>
            <a:r>
              <a:rPr lang="en-US" altLang="ja-JP" dirty="0">
                <a:solidFill>
                  <a:srgbClr val="FF0000"/>
                </a:solidFill>
              </a:rPr>
              <a:t>Low </a:t>
            </a:r>
            <a:r>
              <a:rPr lang="ja-JP" altLang="en-US" dirty="0">
                <a:solidFill>
                  <a:srgbClr val="FF0000"/>
                </a:solidFill>
              </a:rPr>
              <a:t>→ </a:t>
            </a:r>
            <a:r>
              <a:rPr lang="en-US" altLang="ja-JP" dirty="0">
                <a:solidFill>
                  <a:srgbClr val="FF0000"/>
                </a:solidFill>
              </a:rPr>
              <a:t>High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　　　　　　　　　</a:t>
            </a:r>
            <a:r>
              <a:rPr lang="ja-JP" altLang="en-US" sz="1600" dirty="0">
                <a:solidFill>
                  <a:srgbClr val="FF0000"/>
                </a:solidFill>
              </a:rPr>
              <a:t>キャップセンサ通過中に検出信号を受けた際、通過終了のタイミングでワンショット信号を発信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41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0DA6FD-DF80-406B-86AF-FD0242E4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94445B-AF26-4C22-B8C9-897161E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4/5</a:t>
            </a:r>
            <a:r>
              <a:rPr lang="ja-JP" altLang="en-US" dirty="0"/>
              <a:t>）対策：</a:t>
            </a:r>
            <a:r>
              <a:rPr lang="en-US" altLang="ja-JP" dirty="0"/>
              <a:t>Arduino</a:t>
            </a:r>
            <a:r>
              <a:rPr lang="ja-JP" altLang="en-US" dirty="0"/>
              <a:t>回路図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19B6740-28BE-4CB4-95DE-310E798F651C}"/>
              </a:ext>
            </a:extLst>
          </p:cNvPr>
          <p:cNvGrpSpPr/>
          <p:nvPr/>
        </p:nvGrpSpPr>
        <p:grpSpPr>
          <a:xfrm>
            <a:off x="2465475" y="939528"/>
            <a:ext cx="9726525" cy="5619335"/>
            <a:chOff x="2465475" y="922505"/>
            <a:chExt cx="9726525" cy="5619335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DD27BAA3-3737-44FD-B221-89779EE11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374" y="922505"/>
              <a:ext cx="9383626" cy="5619335"/>
            </a:xfrm>
            <a:prstGeom prst="rect">
              <a:avLst/>
            </a:prstGeom>
          </p:spPr>
        </p:pic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F44CCE9-F97F-4112-895C-2E4C26B44812}"/>
                </a:ext>
              </a:extLst>
            </p:cNvPr>
            <p:cNvGrpSpPr/>
            <p:nvPr/>
          </p:nvGrpSpPr>
          <p:grpSpPr>
            <a:xfrm>
              <a:off x="2465475" y="1112992"/>
              <a:ext cx="7933584" cy="4536441"/>
              <a:chOff x="2332125" y="1091458"/>
              <a:chExt cx="7933584" cy="4536441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6B7A1141-CAEB-4B51-89FD-D8B447B48FDF}"/>
                  </a:ext>
                </a:extLst>
              </p:cNvPr>
              <p:cNvGrpSpPr/>
              <p:nvPr/>
            </p:nvGrpSpPr>
            <p:grpSpPr>
              <a:xfrm>
                <a:off x="2332125" y="2366608"/>
                <a:ext cx="2090637" cy="276999"/>
                <a:chOff x="2289970" y="2177716"/>
                <a:chExt cx="2090637" cy="276999"/>
              </a:xfrm>
            </p:grpSpPr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37E33FE-C445-41B5-9D1A-4859DFABF405}"/>
                    </a:ext>
                  </a:extLst>
                </p:cNvPr>
                <p:cNvSpPr txBox="1"/>
                <p:nvPr/>
              </p:nvSpPr>
              <p:spPr>
                <a:xfrm>
                  <a:off x="2289970" y="2177716"/>
                  <a:ext cx="20906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通過センサ</a:t>
                  </a:r>
                  <a:r>
                    <a:rPr kumimoji="1" lang="en-US" altLang="ja-JP" sz="1200" dirty="0">
                      <a:solidFill>
                        <a:srgbClr val="FF0000"/>
                      </a:solidFill>
                    </a:rPr>
                    <a:t>/</a:t>
                  </a:r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検出信号取込み</a:t>
                  </a:r>
                </a:p>
              </p:txBody>
            </p:sp>
            <p:cxnSp>
              <p:nvCxnSpPr>
                <p:cNvPr id="5" name="直線矢印コネクタ 4">
                  <a:extLst>
                    <a:ext uri="{FF2B5EF4-FFF2-40B4-BE49-F238E27FC236}">
                      <a16:creationId xmlns:a16="http://schemas.microsoft.com/office/drawing/2014/main" id="{F2A40E6B-6858-4DC8-92EF-FF2B406CB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3138" y="2454715"/>
                  <a:ext cx="964227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424EE85E-9C72-4956-9C1B-5F46A334D60F}"/>
                  </a:ext>
                </a:extLst>
              </p:cNvPr>
              <p:cNvGrpSpPr/>
              <p:nvPr/>
            </p:nvGrpSpPr>
            <p:grpSpPr>
              <a:xfrm>
                <a:off x="2556168" y="4971194"/>
                <a:ext cx="1107996" cy="363404"/>
                <a:chOff x="3505226" y="1742854"/>
                <a:chExt cx="1107996" cy="363404"/>
              </a:xfrm>
            </p:grpSpPr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36E6E060-B35A-419F-B992-194BC1B323C4}"/>
                    </a:ext>
                  </a:extLst>
                </p:cNvPr>
                <p:cNvSpPr txBox="1"/>
                <p:nvPr/>
              </p:nvSpPr>
              <p:spPr>
                <a:xfrm>
                  <a:off x="3505226" y="1742854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エア出力命令</a:t>
                  </a:r>
                </a:p>
              </p:txBody>
            </p:sp>
            <p:cxnSp>
              <p:nvCxnSpPr>
                <p:cNvPr id="12" name="直線矢印コネクタ 11">
                  <a:extLst>
                    <a:ext uri="{FF2B5EF4-FFF2-40B4-BE49-F238E27FC236}">
                      <a16:creationId xmlns:a16="http://schemas.microsoft.com/office/drawing/2014/main" id="{6FC73C84-DE37-40C8-9649-7F8179C53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24082" y="2106258"/>
                  <a:ext cx="910560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5A625360-28D4-4871-82ED-F7ED8CE3E130}"/>
                  </a:ext>
                </a:extLst>
              </p:cNvPr>
              <p:cNvSpPr/>
              <p:nvPr/>
            </p:nvSpPr>
            <p:spPr>
              <a:xfrm>
                <a:off x="8261137" y="1475449"/>
                <a:ext cx="2004572" cy="4152450"/>
              </a:xfrm>
              <a:prstGeom prst="rect">
                <a:avLst/>
              </a:prstGeom>
              <a:solidFill>
                <a:srgbClr val="00B0F0">
                  <a:alpha val="2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2F834-48E4-4B1C-AF75-C1689E2B8A63}"/>
                  </a:ext>
                </a:extLst>
              </p:cNvPr>
              <p:cNvSpPr txBox="1"/>
              <p:nvPr/>
            </p:nvSpPr>
            <p:spPr>
              <a:xfrm>
                <a:off x="8280667" y="1091458"/>
                <a:ext cx="1852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Arduino</a:t>
                </a:r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UNO</a:t>
                </a:r>
                <a:endParaRPr kumimoji="1" lang="ja-JP" altLang="en-US" sz="2400" dirty="0"/>
              </a:p>
            </p:txBody>
          </p:sp>
        </p:grp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B0B28B22-42DA-4EDB-AE5E-9FB7E82C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5" y="1591680"/>
            <a:ext cx="2194982" cy="431513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CFD7C0-B842-4CA0-A02F-ED7B63137AC7}"/>
              </a:ext>
            </a:extLst>
          </p:cNvPr>
          <p:cNvSpPr txBox="1"/>
          <p:nvPr/>
        </p:nvSpPr>
        <p:spPr>
          <a:xfrm>
            <a:off x="21518" y="1034133"/>
            <a:ext cx="28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対策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523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2109805-2652-4ACE-B23D-463A7E76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5C05DA4C-6699-472E-92C9-B1196137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77" y="307975"/>
            <a:ext cx="11045825" cy="614363"/>
          </a:xfrm>
        </p:spPr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4/5</a:t>
            </a:r>
            <a:r>
              <a:rPr lang="ja-JP" altLang="en-US" dirty="0"/>
              <a:t>）対策：</a:t>
            </a:r>
            <a:r>
              <a:rPr lang="en-US" altLang="ja-JP" dirty="0"/>
              <a:t>Arduino</a:t>
            </a:r>
            <a:r>
              <a:rPr lang="ja-JP" altLang="en-US" dirty="0"/>
              <a:t>基板写真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5782160-0953-4911-A39A-21249300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5" y="1447801"/>
            <a:ext cx="5311122" cy="396239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C2C535C-FE6D-4731-97CB-FD901281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993" y="1447800"/>
            <a:ext cx="4292599" cy="396239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23C37B-B4F7-4976-B982-C85502D9CFD1}"/>
              </a:ext>
            </a:extLst>
          </p:cNvPr>
          <p:cNvSpPr txBox="1"/>
          <p:nvPr/>
        </p:nvSpPr>
        <p:spPr>
          <a:xfrm>
            <a:off x="1813601" y="5397998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装着時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7337C5-4F96-4BD8-8E64-66157E67299F}"/>
              </a:ext>
            </a:extLst>
          </p:cNvPr>
          <p:cNvSpPr txBox="1"/>
          <p:nvPr/>
        </p:nvSpPr>
        <p:spPr>
          <a:xfrm>
            <a:off x="9268050" y="53979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基板裏面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B5F530-D236-4FF6-AF77-5C5A7522C007}"/>
              </a:ext>
            </a:extLst>
          </p:cNvPr>
          <p:cNvSpPr txBox="1"/>
          <p:nvPr/>
        </p:nvSpPr>
        <p:spPr>
          <a:xfrm>
            <a:off x="5409102" y="2837052"/>
            <a:ext cx="19704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白エア命令</a:t>
            </a:r>
            <a:r>
              <a:rPr lang="en-US" altLang="ja-JP" sz="1200" dirty="0"/>
              <a:t>(X011)</a:t>
            </a:r>
          </a:p>
          <a:p>
            <a:r>
              <a:rPr lang="ja-JP" altLang="en-US" sz="1200" dirty="0"/>
              <a:t>白検知信号</a:t>
            </a:r>
            <a:r>
              <a:rPr lang="en-US" altLang="ja-JP" sz="1200" dirty="0"/>
              <a:t>(</a:t>
            </a:r>
            <a:r>
              <a:rPr lang="ja-JP" altLang="en-US" sz="1200" dirty="0"/>
              <a:t>色識別センサ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通過センサ</a:t>
            </a:r>
            <a:r>
              <a:rPr lang="en-US" altLang="ja-JP" sz="1200" dirty="0"/>
              <a:t>3</a:t>
            </a:r>
          </a:p>
          <a:p>
            <a:r>
              <a:rPr lang="en-US" altLang="ja-JP" sz="1200" dirty="0"/>
              <a:t>PE</a:t>
            </a:r>
            <a:r>
              <a:rPr lang="ja-JP" altLang="en-US" sz="1200" dirty="0"/>
              <a:t>エア命令</a:t>
            </a:r>
            <a:r>
              <a:rPr lang="en-US" altLang="ja-JP" sz="1200" dirty="0"/>
              <a:t>(X007)</a:t>
            </a:r>
          </a:p>
          <a:p>
            <a:r>
              <a:rPr lang="en-US" altLang="ja-JP" sz="1200" dirty="0"/>
              <a:t>PE</a:t>
            </a:r>
            <a:r>
              <a:rPr lang="ja-JP" altLang="en-US" sz="1200" dirty="0"/>
              <a:t>検知信号</a:t>
            </a:r>
            <a:r>
              <a:rPr lang="en-US" altLang="ja-JP" sz="1200" dirty="0"/>
              <a:t>(B17)</a:t>
            </a:r>
          </a:p>
          <a:p>
            <a:r>
              <a:rPr lang="ja-JP" altLang="en-US" sz="1200" dirty="0"/>
              <a:t>通過センサ</a:t>
            </a:r>
            <a:r>
              <a:rPr lang="en-US" altLang="ja-JP" sz="1200" dirty="0"/>
              <a:t>2</a:t>
            </a:r>
          </a:p>
          <a:p>
            <a:r>
              <a:rPr kumimoji="1" lang="en-US" altLang="ja-JP" sz="1200" dirty="0"/>
              <a:t>GND</a:t>
            </a:r>
            <a:endParaRPr kumimoji="1" lang="ja-JP" altLang="en-US" sz="12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8DDF59B-BAD6-404B-936A-6E0DAC0C5138}"/>
              </a:ext>
            </a:extLst>
          </p:cNvPr>
          <p:cNvCxnSpPr>
            <a:cxnSpLocks/>
          </p:cNvCxnSpPr>
          <p:nvPr/>
        </p:nvCxnSpPr>
        <p:spPr>
          <a:xfrm flipH="1">
            <a:off x="3611107" y="1920355"/>
            <a:ext cx="2064350" cy="295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D5461C-9980-4E97-883F-EF4D02C4403B}"/>
              </a:ext>
            </a:extLst>
          </p:cNvPr>
          <p:cNvCxnSpPr>
            <a:cxnSpLocks/>
          </p:cNvCxnSpPr>
          <p:nvPr/>
        </p:nvCxnSpPr>
        <p:spPr>
          <a:xfrm flipH="1">
            <a:off x="3626605" y="1371788"/>
            <a:ext cx="2048852" cy="573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0CAC11F-D35E-4698-8B71-B8224A531054}"/>
              </a:ext>
            </a:extLst>
          </p:cNvPr>
          <p:cNvCxnSpPr>
            <a:cxnSpLocks/>
          </p:cNvCxnSpPr>
          <p:nvPr/>
        </p:nvCxnSpPr>
        <p:spPr>
          <a:xfrm flipH="1">
            <a:off x="3611107" y="1090671"/>
            <a:ext cx="1177869" cy="614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FC71C81-9B8D-4547-90B0-D49EF2B1A940}"/>
              </a:ext>
            </a:extLst>
          </p:cNvPr>
          <p:cNvSpPr txBox="1"/>
          <p:nvPr/>
        </p:nvSpPr>
        <p:spPr>
          <a:xfrm>
            <a:off x="4816811" y="9989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未使用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7E6FC3-081E-489E-AC13-3AED2433244B}"/>
              </a:ext>
            </a:extLst>
          </p:cNvPr>
          <p:cNvSpPr txBox="1"/>
          <p:nvPr/>
        </p:nvSpPr>
        <p:spPr>
          <a:xfrm>
            <a:off x="5675457" y="114583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PE</a:t>
            </a:r>
            <a:r>
              <a:rPr lang="ja-JP" altLang="en-US" sz="1200" dirty="0"/>
              <a:t>検知から</a:t>
            </a:r>
            <a:endParaRPr lang="en-US" altLang="ja-JP" sz="1200" dirty="0"/>
          </a:p>
          <a:p>
            <a:r>
              <a:rPr lang="en-US" altLang="ja-JP" sz="1200" dirty="0"/>
              <a:t>PE</a:t>
            </a:r>
            <a:r>
              <a:rPr lang="ja-JP" altLang="en-US" sz="1200" dirty="0"/>
              <a:t>エア命令まで点灯</a:t>
            </a:r>
            <a:endParaRPr kumimoji="1"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38A949-4934-4E1B-9F10-987186113757}"/>
              </a:ext>
            </a:extLst>
          </p:cNvPr>
          <p:cNvSpPr txBox="1"/>
          <p:nvPr/>
        </p:nvSpPr>
        <p:spPr>
          <a:xfrm>
            <a:off x="5650415" y="170932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白検知から</a:t>
            </a:r>
            <a:endParaRPr lang="en-US" altLang="ja-JP" sz="1200" dirty="0"/>
          </a:p>
          <a:p>
            <a:r>
              <a:rPr lang="ja-JP" altLang="en-US" sz="1200" dirty="0"/>
              <a:t>白エア命令まで点灯</a:t>
            </a:r>
            <a:endParaRPr kumimoji="1"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A456FC-D98A-4C5B-A06B-85296ADE30A9}"/>
              </a:ext>
            </a:extLst>
          </p:cNvPr>
          <p:cNvSpPr txBox="1"/>
          <p:nvPr/>
        </p:nvSpPr>
        <p:spPr>
          <a:xfrm>
            <a:off x="21518" y="1034133"/>
            <a:ext cx="28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対策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577238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35B3BDE-F84E-4220-80D8-2284449B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CAC29B-0C2A-45DC-A27C-5B1D3B4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対策検証結果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BAC4F0F-AA8A-45D5-AE3F-F2D0DF526DA6}"/>
              </a:ext>
            </a:extLst>
          </p:cNvPr>
          <p:cNvGrpSpPr/>
          <p:nvPr/>
        </p:nvGrpSpPr>
        <p:grpSpPr>
          <a:xfrm>
            <a:off x="182880" y="1609535"/>
            <a:ext cx="8777021" cy="4741903"/>
            <a:chOff x="1346199" y="1471580"/>
            <a:chExt cx="9205358" cy="497331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C53D8FF-1D15-4154-8337-EB0531145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0" y="1471580"/>
              <a:ext cx="9205357" cy="4973318"/>
            </a:xfrm>
            <a:prstGeom prst="rect">
              <a:avLst/>
            </a:prstGeom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0401BD2-4D4C-46B5-B631-B3C836A2C748}"/>
                </a:ext>
              </a:extLst>
            </p:cNvPr>
            <p:cNvGrpSpPr/>
            <p:nvPr/>
          </p:nvGrpSpPr>
          <p:grpSpPr>
            <a:xfrm>
              <a:off x="1346199" y="2743328"/>
              <a:ext cx="5107090" cy="3014580"/>
              <a:chOff x="1363870" y="2384537"/>
              <a:chExt cx="5531819" cy="3265287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61874CA-5BDB-4C49-A229-E2C2C89EDC43}"/>
                  </a:ext>
                </a:extLst>
              </p:cNvPr>
              <p:cNvSpPr txBox="1"/>
              <p:nvPr/>
            </p:nvSpPr>
            <p:spPr>
              <a:xfrm>
                <a:off x="1363870" y="2732961"/>
                <a:ext cx="1540360" cy="38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rgbClr val="FF0000"/>
                    </a:solidFill>
                  </a:rPr>
                  <a:t>通過センサ</a:t>
                </a: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4FB0F21-7C0D-4893-B4EA-2355CF670F0A}"/>
                  </a:ext>
                </a:extLst>
              </p:cNvPr>
              <p:cNvSpPr txBox="1"/>
              <p:nvPr/>
            </p:nvSpPr>
            <p:spPr>
              <a:xfrm>
                <a:off x="1363870" y="3428315"/>
                <a:ext cx="1479885" cy="38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rgbClr val="FFFF00"/>
                    </a:solidFill>
                  </a:rPr>
                  <a:t>検知センサ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DBE6BE5-37D3-40D5-95B4-71A56A25495F}"/>
                  </a:ext>
                </a:extLst>
              </p:cNvPr>
              <p:cNvSpPr txBox="1"/>
              <p:nvPr/>
            </p:nvSpPr>
            <p:spPr>
              <a:xfrm>
                <a:off x="1424345" y="3966581"/>
                <a:ext cx="1636201" cy="38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rgbClr val="00B0F0"/>
                    </a:solidFill>
                  </a:rPr>
                  <a:t>エア出力命令</a:t>
                </a: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790586C-0CA6-46CB-A9D9-C6E2F6143777}"/>
                  </a:ext>
                </a:extLst>
              </p:cNvPr>
              <p:cNvSpPr txBox="1"/>
              <p:nvPr/>
            </p:nvSpPr>
            <p:spPr>
              <a:xfrm>
                <a:off x="1424345" y="4429213"/>
                <a:ext cx="1479892" cy="36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rgbClr val="7030A0"/>
                    </a:solidFill>
                  </a:rPr>
                  <a:t>エア出力</a:t>
                </a:r>
                <a:endParaRPr kumimoji="1" lang="en-US" altLang="ja-JP" sz="1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0FAA7BA-535F-4053-B82D-714E1DECADF6}"/>
                  </a:ext>
                </a:extLst>
              </p:cNvPr>
              <p:cNvSpPr txBox="1"/>
              <p:nvPr/>
            </p:nvSpPr>
            <p:spPr>
              <a:xfrm>
                <a:off x="5123293" y="3984755"/>
                <a:ext cx="1518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solidFill>
                      <a:srgbClr val="00B050"/>
                    </a:solidFill>
                  </a:rPr>
                  <a:t>200mS</a:t>
                </a:r>
                <a:r>
                  <a:rPr lang="ja-JP" altLang="en-US" sz="1600" dirty="0">
                    <a:solidFill>
                      <a:srgbClr val="00B050"/>
                    </a:solidFill>
                  </a:rPr>
                  <a:t>以上</a:t>
                </a:r>
                <a:endParaRPr kumimoji="1" lang="ja-JP" altLang="en-US" sz="16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40A8530-9565-4558-909B-FCDA879C2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437" y="2384537"/>
                <a:ext cx="0" cy="2770014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E7DF1EE3-7C93-43C6-BD4C-36ECC0CFD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1657" y="4401304"/>
                <a:ext cx="0" cy="753247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DC00BAC-388A-4E75-AB4D-31AEF1AE4129}"/>
                  </a:ext>
                </a:extLst>
              </p:cNvPr>
              <p:cNvSpPr txBox="1"/>
              <p:nvPr/>
            </p:nvSpPr>
            <p:spPr>
              <a:xfrm>
                <a:off x="6239404" y="5265218"/>
                <a:ext cx="656285" cy="384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solidFill>
                      <a:srgbClr val="00B050"/>
                    </a:solidFill>
                  </a:rPr>
                  <a:t>wait</a:t>
                </a:r>
                <a:endParaRPr kumimoji="1" lang="ja-JP" altLang="en-US" sz="16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7C7D0F06-6648-40DA-841B-9665FEA7E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9412" y="3993878"/>
                <a:ext cx="876890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DB447447-48A5-406F-87B9-B6201F2E0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0779" y="4683644"/>
              <a:ext cx="681144" cy="58104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C774E02-B874-40F6-A175-5EB6BF2F5076}"/>
                </a:ext>
              </a:extLst>
            </p:cNvPr>
            <p:cNvSpPr txBox="1"/>
            <p:nvPr/>
          </p:nvSpPr>
          <p:spPr>
            <a:xfrm>
              <a:off x="2645123" y="5264685"/>
              <a:ext cx="2755656" cy="30777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00B050"/>
                  </a:solidFill>
                </a:rPr>
                <a:t>エア出力アクションのスタート</a:t>
              </a:r>
            </a:p>
          </p:txBody>
        </p:sp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FDE5E2A4-0E1B-41C1-AD2F-9786731A62ED}"/>
                </a:ext>
              </a:extLst>
            </p:cNvPr>
            <p:cNvSpPr/>
            <p:nvPr/>
          </p:nvSpPr>
          <p:spPr>
            <a:xfrm rot="16200000">
              <a:off x="6107074" y="5305107"/>
              <a:ext cx="86537" cy="136841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851DE53-0B3C-4D70-8ABB-C43A5F2BCBBE}"/>
                </a:ext>
              </a:extLst>
            </p:cNvPr>
            <p:cNvSpPr/>
            <p:nvPr/>
          </p:nvSpPr>
          <p:spPr>
            <a:xfrm>
              <a:off x="8820150" y="5734050"/>
              <a:ext cx="895350" cy="201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AAE6927-2E27-4B88-AFBA-74AD50D411C9}"/>
              </a:ext>
            </a:extLst>
          </p:cNvPr>
          <p:cNvSpPr txBox="1"/>
          <p:nvPr/>
        </p:nvSpPr>
        <p:spPr>
          <a:xfrm>
            <a:off x="9167389" y="3487961"/>
            <a:ext cx="2748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通常</a:t>
            </a:r>
            <a:r>
              <a:rPr lang="en-US" altLang="ja-JP" sz="1200" dirty="0"/>
              <a:t>Low</a:t>
            </a:r>
            <a:r>
              <a:rPr lang="ja-JP" altLang="en-US" sz="1200" dirty="0"/>
              <a:t>とする事で、エア出力命令の</a:t>
            </a:r>
            <a:endParaRPr lang="en-US" altLang="ja-JP" sz="1200" dirty="0"/>
          </a:p>
          <a:p>
            <a:r>
              <a:rPr kumimoji="1" lang="en-US" altLang="ja-JP" sz="1200" dirty="0"/>
              <a:t>Low</a:t>
            </a:r>
            <a:r>
              <a:rPr kumimoji="1" lang="ja-JP" altLang="en-US" sz="1200" dirty="0"/>
              <a:t>信号が</a:t>
            </a:r>
            <a:r>
              <a:rPr lang="en-US" altLang="ja-JP" sz="1200" dirty="0"/>
              <a:t>200mS</a:t>
            </a:r>
            <a:r>
              <a:rPr lang="ja-JP" altLang="en-US" sz="1200" dirty="0"/>
              <a:t>以上が確保できる。</a:t>
            </a:r>
            <a:endParaRPr lang="en-US" altLang="ja-JP" sz="1200" dirty="0"/>
          </a:p>
          <a:p>
            <a:r>
              <a:rPr kumimoji="1" lang="ja-JP" altLang="en-US" sz="1200" b="1" dirty="0">
                <a:solidFill>
                  <a:srgbClr val="FF0000"/>
                </a:solidFill>
              </a:rPr>
              <a:t>→問題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5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Low</a:t>
            </a:r>
            <a:r>
              <a:rPr lang="en-US" altLang="ja-JP" sz="1200" b="1" dirty="0">
                <a:solidFill>
                  <a:srgbClr val="FF0000"/>
                </a:solidFill>
              </a:rPr>
              <a:t>200mS</a:t>
            </a:r>
            <a:r>
              <a:rPr lang="ja-JP" altLang="en-US" sz="1200" b="1" dirty="0">
                <a:solidFill>
                  <a:srgbClr val="FF0000"/>
                </a:solidFill>
              </a:rPr>
              <a:t>以上の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解決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935C37A-0373-4B32-A3AC-371A09E87A6C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8488681" y="3811127"/>
            <a:ext cx="678708" cy="254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B90A787-A04D-43AD-8DD6-85AF224D0CE4}"/>
              </a:ext>
            </a:extLst>
          </p:cNvPr>
          <p:cNvCxnSpPr>
            <a:cxnSpLocks/>
          </p:cNvCxnSpPr>
          <p:nvPr/>
        </p:nvCxnSpPr>
        <p:spPr>
          <a:xfrm flipH="1">
            <a:off x="4704526" y="2397808"/>
            <a:ext cx="4386134" cy="51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1221C44-1FA5-41FD-83E0-DAF16B3D6809}"/>
              </a:ext>
            </a:extLst>
          </p:cNvPr>
          <p:cNvSpPr txBox="1"/>
          <p:nvPr/>
        </p:nvSpPr>
        <p:spPr>
          <a:xfrm>
            <a:off x="9029702" y="220299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キャップ通過センサ終わりのタイミングで、</a:t>
            </a:r>
            <a:endParaRPr lang="en-US" altLang="ja-JP" sz="1200" dirty="0"/>
          </a:p>
          <a:p>
            <a:r>
              <a:rPr lang="ja-JP" altLang="en-US" sz="1200" dirty="0"/>
              <a:t>エア出力命令を出すことで、キャップ速度</a:t>
            </a:r>
            <a:endParaRPr lang="en-US" altLang="ja-JP" sz="1200" dirty="0"/>
          </a:p>
          <a:p>
            <a:r>
              <a:rPr lang="ja-JP" altLang="en-US" sz="1200" dirty="0"/>
              <a:t>の追従性が上がる。</a:t>
            </a:r>
            <a:endParaRPr lang="en-US" altLang="ja-JP" sz="1200" dirty="0"/>
          </a:p>
          <a:p>
            <a:r>
              <a:rPr kumimoji="1" lang="ja-JP" altLang="en-US" sz="1200" b="1" dirty="0">
                <a:solidFill>
                  <a:srgbClr val="FF0000"/>
                </a:solidFill>
              </a:rPr>
              <a:t>→問題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4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エア動作開始タイミングの解決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720D544-A193-444D-8625-8A9DC127531B}"/>
              </a:ext>
            </a:extLst>
          </p:cNvPr>
          <p:cNvSpPr/>
          <p:nvPr/>
        </p:nvSpPr>
        <p:spPr>
          <a:xfrm>
            <a:off x="7201952" y="3211926"/>
            <a:ext cx="655730" cy="161483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D793BEC-C46F-42E1-B308-819A8CFF0EB3}"/>
              </a:ext>
            </a:extLst>
          </p:cNvPr>
          <p:cNvCxnSpPr>
            <a:cxnSpLocks/>
          </p:cNvCxnSpPr>
          <p:nvPr/>
        </p:nvCxnSpPr>
        <p:spPr>
          <a:xfrm flipH="1" flipV="1">
            <a:off x="7857682" y="4460192"/>
            <a:ext cx="1172020" cy="211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AD9F033-07C6-47AA-9D43-A5DE4E1EE462}"/>
              </a:ext>
            </a:extLst>
          </p:cNvPr>
          <p:cNvSpPr txBox="1"/>
          <p:nvPr/>
        </p:nvSpPr>
        <p:spPr>
          <a:xfrm>
            <a:off x="8959901" y="4460192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検知センサが無反応であれば、エア出力を</a:t>
            </a:r>
            <a:endParaRPr kumimoji="1" lang="en-US" altLang="ja-JP" sz="1200" dirty="0"/>
          </a:p>
          <a:p>
            <a:r>
              <a:rPr lang="ja-JP" altLang="en-US" sz="1200" dirty="0"/>
              <a:t>しない。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39B92B7-0AAD-4C8F-B19E-D6B77E0FCDCE}"/>
              </a:ext>
            </a:extLst>
          </p:cNvPr>
          <p:cNvSpPr txBox="1"/>
          <p:nvPr/>
        </p:nvSpPr>
        <p:spPr>
          <a:xfrm>
            <a:off x="21518" y="1034133"/>
            <a:ext cx="28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対策検証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04474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対策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097679-6A1A-455B-9282-5B1F7687DC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65" y="1112586"/>
            <a:ext cx="11652069" cy="5191125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  <a:r>
              <a:rPr lang="en-US" altLang="ja-JP" dirty="0"/>
              <a:t>PLC</a:t>
            </a:r>
            <a:r>
              <a:rPr lang="ja-JP" altLang="en-US" dirty="0"/>
              <a:t>ポートへ定格電流以上の電流が流れ込んでいる</a:t>
            </a:r>
            <a:endParaRPr lang="en-US" altLang="ja-JP" dirty="0"/>
          </a:p>
          <a:p>
            <a:r>
              <a:rPr lang="ja-JP" altLang="en-US" dirty="0"/>
              <a:t>問題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PLC</a:t>
            </a:r>
            <a:r>
              <a:rPr lang="ja-JP" altLang="en-US" dirty="0"/>
              <a:t>ポートへサージ電圧が印加されている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en-US" altLang="ja-JP" sz="2600" b="1" u="sng" dirty="0">
                <a:solidFill>
                  <a:srgbClr val="FF0000"/>
                </a:solidFill>
              </a:rPr>
              <a:t>【1,2</a:t>
            </a:r>
            <a:r>
              <a:rPr lang="ja-JP" altLang="en-US" sz="2600" b="1" u="sng" dirty="0">
                <a:solidFill>
                  <a:srgbClr val="FF0000"/>
                </a:solidFill>
              </a:rPr>
              <a:t>の対策</a:t>
            </a:r>
            <a:r>
              <a:rPr lang="en-US" altLang="ja-JP" sz="2600" b="1" u="sng" dirty="0">
                <a:solidFill>
                  <a:srgbClr val="FF0000"/>
                </a:solidFill>
              </a:rPr>
              <a:t>】</a:t>
            </a:r>
            <a:r>
              <a:rPr lang="ja-JP" altLang="en-US" sz="2600" b="1" u="sng" dirty="0">
                <a:solidFill>
                  <a:srgbClr val="FF0000"/>
                </a:solidFill>
              </a:rPr>
              <a:t>エアバルブ・</a:t>
            </a:r>
            <a:r>
              <a:rPr lang="en-US" altLang="ja-JP" sz="2600" b="1" u="sng" dirty="0">
                <a:solidFill>
                  <a:srgbClr val="FF0000"/>
                </a:solidFill>
              </a:rPr>
              <a:t>PLC</a:t>
            </a:r>
            <a:r>
              <a:rPr lang="ja-JP" altLang="en-US" sz="2600" b="1" u="sng" dirty="0">
                <a:solidFill>
                  <a:srgbClr val="FF0000"/>
                </a:solidFill>
              </a:rPr>
              <a:t>間に、保護基板を追加</a:t>
            </a:r>
            <a:endParaRPr lang="en-US" altLang="ja-JP" sz="26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400" b="1" u="sng" dirty="0"/>
          </a:p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  <a:r>
              <a:rPr kumimoji="1" lang="en-US" altLang="ja-JP" dirty="0"/>
              <a:t>PE</a:t>
            </a:r>
            <a:r>
              <a:rPr kumimoji="1" lang="ja-JP" altLang="en-US" dirty="0"/>
              <a:t>はエア出力のタイミングや時間をタッチパネルで設定できない。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2600" b="1" dirty="0"/>
              <a:t>	</a:t>
            </a:r>
            <a:r>
              <a:rPr kumimoji="1" lang="en-US" altLang="ja-JP" sz="2600" b="1" u="sng" dirty="0">
                <a:solidFill>
                  <a:srgbClr val="FF0000"/>
                </a:solidFill>
              </a:rPr>
              <a:t>【3</a:t>
            </a:r>
            <a:r>
              <a:rPr kumimoji="1" lang="ja-JP" altLang="en-US" sz="2600" b="1" u="sng" dirty="0">
                <a:solidFill>
                  <a:srgbClr val="FF0000"/>
                </a:solidFill>
              </a:rPr>
              <a:t>の対策</a:t>
            </a:r>
            <a:r>
              <a:rPr kumimoji="1" lang="en-US" altLang="ja-JP" sz="2600" b="1" u="sng" dirty="0">
                <a:solidFill>
                  <a:srgbClr val="FF0000"/>
                </a:solidFill>
              </a:rPr>
              <a:t>】PE</a:t>
            </a:r>
            <a:r>
              <a:rPr kumimoji="1" lang="ja-JP" altLang="en-US" sz="2600" b="1" u="sng" dirty="0">
                <a:solidFill>
                  <a:srgbClr val="FF0000"/>
                </a:solidFill>
              </a:rPr>
              <a:t>制御接続の変更</a:t>
            </a:r>
            <a:endParaRPr kumimoji="1" lang="en-US" altLang="ja-JP" sz="26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u="sng" dirty="0"/>
          </a:p>
          <a:p>
            <a:r>
              <a:rPr kumimoji="1" lang="ja-JP" altLang="en-US" dirty="0"/>
              <a:t>問題</a:t>
            </a:r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  <a:r>
              <a:rPr kumimoji="1" lang="ja-JP" altLang="en-US" sz="2400" dirty="0"/>
              <a:t>エア噴出し動作開始トリガーに通過センサが使用されていない</a:t>
            </a:r>
            <a:r>
              <a:rPr kumimoji="1" lang="ja-JP" altLang="en-US" dirty="0"/>
              <a:t>。 </a:t>
            </a:r>
            <a:endParaRPr lang="en-US" altLang="ja-JP" dirty="0"/>
          </a:p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600" dirty="0"/>
              <a:t>	</a:t>
            </a:r>
            <a:r>
              <a:rPr lang="en-US" altLang="ja-JP" sz="2600" b="1" u="sng" dirty="0">
                <a:solidFill>
                  <a:srgbClr val="FF0000"/>
                </a:solidFill>
              </a:rPr>
              <a:t>【4,5</a:t>
            </a:r>
            <a:r>
              <a:rPr lang="ja-JP" altLang="en-US" sz="2600" b="1" u="sng" dirty="0">
                <a:solidFill>
                  <a:srgbClr val="FF0000"/>
                </a:solidFill>
              </a:rPr>
              <a:t>の対策</a:t>
            </a:r>
            <a:r>
              <a:rPr lang="en-US" altLang="ja-JP" sz="2600" b="1" u="sng" dirty="0">
                <a:solidFill>
                  <a:srgbClr val="FF0000"/>
                </a:solidFill>
              </a:rPr>
              <a:t>】Arduino</a:t>
            </a:r>
            <a:r>
              <a:rPr lang="ja-JP" altLang="en-US" sz="2600" b="1" u="sng" dirty="0">
                <a:solidFill>
                  <a:srgbClr val="FF0000"/>
                </a:solidFill>
              </a:rPr>
              <a:t>基板を追加（到着と検知信号をモニター </a:t>
            </a:r>
            <a:r>
              <a:rPr lang="en-US" altLang="ja-JP" sz="2600" b="1" u="sng" dirty="0">
                <a:solidFill>
                  <a:srgbClr val="FF0000"/>
                </a:solidFill>
              </a:rPr>
              <a:t>/ </a:t>
            </a:r>
            <a:r>
              <a:rPr lang="ja-JP" altLang="en-US" sz="2600" b="1" u="sng" dirty="0">
                <a:solidFill>
                  <a:srgbClr val="FF0000"/>
                </a:solidFill>
              </a:rPr>
              <a:t>エア出力命令）</a:t>
            </a:r>
            <a:endParaRPr lang="en-US" altLang="ja-JP" sz="2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97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790AF-7E30-4F5B-B2AD-7596204FD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lang="ja-JP" altLang="en-US" dirty="0"/>
              <a:t>動作での対策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DC3A1F-E1A6-4E30-98CB-0816713E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05BE9-4745-449D-821B-81E58CA2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 </a:t>
            </a:r>
            <a:r>
              <a:rPr lang="en-US" altLang="ja-JP"/>
              <a:t>– </a:t>
            </a:r>
            <a:fld id="{F7CDCD6B-E803-B045-8466-0BB354C362D1}" type="slidenum">
              <a:rPr lang="ja-JP" altLang="en-US" smtClean="0"/>
              <a:pPr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19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6C91735-0F09-4735-8649-2B688FC9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72" y="2337248"/>
            <a:ext cx="10853580" cy="1510202"/>
          </a:xfrm>
        </p:spPr>
        <p:txBody>
          <a:bodyPr/>
          <a:lstStyle/>
          <a:p>
            <a:r>
              <a:rPr lang="en-US" altLang="ja-JP" dirty="0"/>
              <a:t>【1】PE</a:t>
            </a:r>
            <a:r>
              <a:rPr lang="ja-JP" altLang="en-US" dirty="0"/>
              <a:t>部 通過センサノイズによる連続</a:t>
            </a:r>
            <a:r>
              <a:rPr lang="en-US" altLang="ja-JP" dirty="0"/>
              <a:t>PE</a:t>
            </a:r>
            <a:r>
              <a:rPr lang="ja-JP" altLang="en-US" dirty="0"/>
              <a:t>検知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15E7F8-3E7C-4E3C-AF7C-E555A2FFB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09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【1】PE</a:t>
            </a:r>
            <a:r>
              <a:rPr lang="ja-JP" altLang="en-US" dirty="0"/>
              <a:t>部　通過センサノイズによる連続</a:t>
            </a:r>
            <a:r>
              <a:rPr lang="en-US" altLang="ja-JP" dirty="0"/>
              <a:t>PE</a:t>
            </a:r>
            <a:r>
              <a:rPr lang="ja-JP" altLang="en-US" dirty="0"/>
              <a:t>検知　問題点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1DD5AC-E9CC-4A6E-9E3F-AD69D831333E}"/>
              </a:ext>
            </a:extLst>
          </p:cNvPr>
          <p:cNvGrpSpPr/>
          <p:nvPr/>
        </p:nvGrpSpPr>
        <p:grpSpPr>
          <a:xfrm>
            <a:off x="1591396" y="1514491"/>
            <a:ext cx="8352704" cy="4916801"/>
            <a:chOff x="581354" y="985400"/>
            <a:chExt cx="9250857" cy="5445497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88534A6-A606-4B9D-A1C4-CE9D29A29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8275" y="985400"/>
              <a:ext cx="7551985" cy="5445497"/>
            </a:xfrm>
            <a:prstGeom prst="rect">
              <a:avLst/>
            </a:prstGeom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97E8B07-55A7-49CC-AFCA-1F962600A45F}"/>
                </a:ext>
              </a:extLst>
            </p:cNvPr>
            <p:cNvSpPr/>
            <p:nvPr/>
          </p:nvSpPr>
          <p:spPr>
            <a:xfrm>
              <a:off x="5711190" y="2202180"/>
              <a:ext cx="384810" cy="8153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B259938-712A-4EBA-AD6F-5A02656AC074}"/>
                </a:ext>
              </a:extLst>
            </p:cNvPr>
            <p:cNvSpPr/>
            <p:nvPr/>
          </p:nvSpPr>
          <p:spPr>
            <a:xfrm>
              <a:off x="4728210" y="2202180"/>
              <a:ext cx="384810" cy="8153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6073AF4-2413-4359-BC88-6CFD9B544D78}"/>
                </a:ext>
              </a:extLst>
            </p:cNvPr>
            <p:cNvSpPr/>
            <p:nvPr/>
          </p:nvSpPr>
          <p:spPr>
            <a:xfrm>
              <a:off x="2434590" y="2202180"/>
              <a:ext cx="384810" cy="8153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56C1938-17C7-47FC-A3F0-2AAC03CF0C3E}"/>
                </a:ext>
              </a:extLst>
            </p:cNvPr>
            <p:cNvSpPr/>
            <p:nvPr/>
          </p:nvSpPr>
          <p:spPr>
            <a:xfrm>
              <a:off x="5825490" y="3505200"/>
              <a:ext cx="495300" cy="90678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C9A8CC3-0258-4FB4-A6B9-9B6B269B2FDB}"/>
                </a:ext>
              </a:extLst>
            </p:cNvPr>
            <p:cNvSpPr/>
            <p:nvPr/>
          </p:nvSpPr>
          <p:spPr>
            <a:xfrm>
              <a:off x="4842510" y="3505200"/>
              <a:ext cx="495300" cy="90678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1F051C4-3599-4FDA-AA5F-B721740C93D8}"/>
                </a:ext>
              </a:extLst>
            </p:cNvPr>
            <p:cNvSpPr/>
            <p:nvPr/>
          </p:nvSpPr>
          <p:spPr>
            <a:xfrm>
              <a:off x="2548890" y="3505200"/>
              <a:ext cx="495300" cy="90678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F2131A1-5B0A-4B25-85B4-53A34967E0F7}"/>
                </a:ext>
              </a:extLst>
            </p:cNvPr>
            <p:cNvSpPr/>
            <p:nvPr/>
          </p:nvSpPr>
          <p:spPr>
            <a:xfrm>
              <a:off x="2266950" y="4463223"/>
              <a:ext cx="948690" cy="5219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9657A0B-BEC8-407F-9D6C-A6F901617CE1}"/>
                </a:ext>
              </a:extLst>
            </p:cNvPr>
            <p:cNvSpPr/>
            <p:nvPr/>
          </p:nvSpPr>
          <p:spPr>
            <a:xfrm>
              <a:off x="4552950" y="4463223"/>
              <a:ext cx="948690" cy="5219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39D6F78-C825-4AF1-AB4B-D6B34C0FD751}"/>
                </a:ext>
              </a:extLst>
            </p:cNvPr>
            <p:cNvSpPr/>
            <p:nvPr/>
          </p:nvSpPr>
          <p:spPr>
            <a:xfrm>
              <a:off x="5621655" y="4463223"/>
              <a:ext cx="948690" cy="5219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487E8AE-5AAE-40F0-B45A-BE2B541566A9}"/>
                </a:ext>
              </a:extLst>
            </p:cNvPr>
            <p:cNvSpPr txBox="1"/>
            <p:nvPr/>
          </p:nvSpPr>
          <p:spPr>
            <a:xfrm>
              <a:off x="833631" y="25580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通過センサ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FBEAAFA-DCF9-4D5B-B2F2-3C8111457AA5}"/>
                </a:ext>
              </a:extLst>
            </p:cNvPr>
            <p:cNvSpPr txBox="1"/>
            <p:nvPr/>
          </p:nvSpPr>
          <p:spPr>
            <a:xfrm>
              <a:off x="793626" y="35759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C000"/>
                  </a:solidFill>
                </a:rPr>
                <a:t>PE</a:t>
              </a:r>
              <a:r>
                <a:rPr kumimoji="1" lang="ja-JP" altLang="en-US" dirty="0">
                  <a:solidFill>
                    <a:srgbClr val="FFC000"/>
                  </a:solidFill>
                </a:rPr>
                <a:t>検知信号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0BB282F-396E-4360-84CC-631300AA9EC9}"/>
                </a:ext>
              </a:extLst>
            </p:cNvPr>
            <p:cNvSpPr txBox="1"/>
            <p:nvPr/>
          </p:nvSpPr>
          <p:spPr>
            <a:xfrm>
              <a:off x="581354" y="39978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00B0F0"/>
                  </a:solidFill>
                </a:rPr>
                <a:t>エア出力命令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85DAA19-5DD2-4DC6-A647-DB8558FB0216}"/>
                </a:ext>
              </a:extLst>
            </p:cNvPr>
            <p:cNvSpPr txBox="1"/>
            <p:nvPr/>
          </p:nvSpPr>
          <p:spPr>
            <a:xfrm>
              <a:off x="1038939" y="44721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7030A0"/>
                  </a:solidFill>
                </a:rPr>
                <a:t>エア出力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C537E6F-6E65-4798-8BD5-569A3A2FCE02}"/>
                </a:ext>
              </a:extLst>
            </p:cNvPr>
            <p:cNvSpPr txBox="1"/>
            <p:nvPr/>
          </p:nvSpPr>
          <p:spPr>
            <a:xfrm>
              <a:off x="2897832" y="186628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00B0F0"/>
                  </a:solidFill>
                </a:rPr>
                <a:t>通過センサ信号にノイズ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E284848-C1A9-4178-8B13-BEDC92CC2BE9}"/>
                </a:ext>
              </a:extLst>
            </p:cNvPr>
            <p:cNvSpPr txBox="1"/>
            <p:nvPr/>
          </p:nvSpPr>
          <p:spPr>
            <a:xfrm>
              <a:off x="2491740" y="2990744"/>
              <a:ext cx="73404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00B050"/>
                  </a:solidFill>
                </a:rPr>
                <a:t>通過信号ノイズにより、</a:t>
              </a:r>
              <a:r>
                <a:rPr lang="en-US" altLang="ja-JP" dirty="0">
                  <a:solidFill>
                    <a:srgbClr val="00B050"/>
                  </a:solidFill>
                </a:rPr>
                <a:t>1</a:t>
              </a:r>
              <a:r>
                <a:rPr lang="ja-JP" altLang="en-US" dirty="0">
                  <a:solidFill>
                    <a:srgbClr val="00B050"/>
                  </a:solidFill>
                </a:rPr>
                <a:t>つのキャップに</a:t>
              </a:r>
              <a:r>
                <a:rPr lang="en-US" altLang="ja-JP" dirty="0">
                  <a:solidFill>
                    <a:srgbClr val="00B050"/>
                  </a:solidFill>
                </a:rPr>
                <a:t>2</a:t>
              </a:r>
              <a:r>
                <a:rPr lang="ja-JP" altLang="en-US" dirty="0">
                  <a:solidFill>
                    <a:srgbClr val="00B050"/>
                  </a:solidFill>
                </a:rPr>
                <a:t>つの</a:t>
              </a:r>
              <a:r>
                <a:rPr lang="en-US" altLang="ja-JP" dirty="0">
                  <a:solidFill>
                    <a:srgbClr val="00B050"/>
                  </a:solidFill>
                </a:rPr>
                <a:t>PE</a:t>
              </a:r>
              <a:r>
                <a:rPr lang="ja-JP" altLang="en-US" dirty="0">
                  <a:solidFill>
                    <a:srgbClr val="00B050"/>
                  </a:solidFill>
                </a:rPr>
                <a:t>検知発生</a:t>
              </a:r>
              <a:endParaRPr lang="en-US" altLang="ja-JP" dirty="0">
                <a:solidFill>
                  <a:srgbClr val="00B050"/>
                </a:solidFill>
              </a:endParaRPr>
            </a:p>
            <a:p>
              <a:r>
                <a:rPr kumimoji="1" lang="ja-JP" altLang="en-US" dirty="0">
                  <a:solidFill>
                    <a:srgbClr val="00B050"/>
                  </a:solidFill>
                </a:rPr>
                <a:t>（カメラ制御は通過信号の立上りをトリガーに</a:t>
              </a:r>
              <a:r>
                <a:rPr kumimoji="1" lang="en-US" altLang="ja-JP" dirty="0">
                  <a:solidFill>
                    <a:srgbClr val="00B050"/>
                  </a:solidFill>
                </a:rPr>
                <a:t>PE</a:t>
              </a:r>
              <a:r>
                <a:rPr kumimoji="1" lang="ja-JP" altLang="en-US" dirty="0">
                  <a:solidFill>
                    <a:srgbClr val="00B050"/>
                  </a:solidFill>
                </a:rPr>
                <a:t>判定している為。）</a:t>
              </a: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7C4CCF-CAF8-40DD-8462-AB742ACBEB13}"/>
              </a:ext>
            </a:extLst>
          </p:cNvPr>
          <p:cNvSpPr txBox="1"/>
          <p:nvPr/>
        </p:nvSpPr>
        <p:spPr>
          <a:xfrm>
            <a:off x="2200847" y="953533"/>
            <a:ext cx="885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通過センサにノイズが出ることで、</a:t>
            </a:r>
            <a:r>
              <a:rPr kumimoji="1" lang="en-US" altLang="ja-JP" dirty="0">
                <a:solidFill>
                  <a:srgbClr val="FF0000"/>
                </a:solidFill>
              </a:rPr>
              <a:t>PE</a:t>
            </a:r>
            <a:r>
              <a:rPr kumimoji="1" lang="ja-JP" altLang="en-US" dirty="0">
                <a:solidFill>
                  <a:srgbClr val="FF0000"/>
                </a:solidFill>
              </a:rPr>
              <a:t>検知信号が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回発信される為、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Arduino</a:t>
            </a:r>
            <a:r>
              <a:rPr kumimoji="1" lang="ja-JP" altLang="en-US" dirty="0">
                <a:solidFill>
                  <a:srgbClr val="FF0000"/>
                </a:solidFill>
              </a:rPr>
              <a:t>が反応し、エア出力も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つのキャップに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回となってしまう。</a:t>
            </a:r>
          </a:p>
        </p:txBody>
      </p:sp>
    </p:spTree>
    <p:extLst>
      <p:ext uri="{BB962C8B-B14F-4D97-AF65-F5344CB8AC3E}">
        <p14:creationId xmlns:p14="http://schemas.microsoft.com/office/powerpoint/2010/main" val="266994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【1】PE</a:t>
            </a:r>
            <a:r>
              <a:rPr lang="ja-JP" altLang="en-US" dirty="0"/>
              <a:t>部　通過センサノイズによる連続</a:t>
            </a:r>
            <a:r>
              <a:rPr lang="en-US" altLang="ja-JP" dirty="0"/>
              <a:t>PE</a:t>
            </a:r>
            <a:r>
              <a:rPr lang="ja-JP" altLang="en-US" dirty="0"/>
              <a:t>検知　対策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0601B1-224C-4560-A907-55C432E42014}"/>
              </a:ext>
            </a:extLst>
          </p:cNvPr>
          <p:cNvSpPr txBox="1"/>
          <p:nvPr/>
        </p:nvSpPr>
        <p:spPr>
          <a:xfrm>
            <a:off x="1889490" y="1010579"/>
            <a:ext cx="816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PE</a:t>
            </a:r>
            <a:r>
              <a:rPr kumimoji="1" lang="ja-JP" altLang="en-US" dirty="0">
                <a:solidFill>
                  <a:srgbClr val="FF0000"/>
                </a:solidFill>
              </a:rPr>
              <a:t>検知信号発生時、通過センサが</a:t>
            </a:r>
            <a:r>
              <a:rPr kumimoji="1" lang="en-US" altLang="ja-JP" dirty="0">
                <a:solidFill>
                  <a:srgbClr val="FF0000"/>
                </a:solidFill>
              </a:rPr>
              <a:t>OFF</a:t>
            </a:r>
            <a:r>
              <a:rPr lang="ja-JP" altLang="en-US" dirty="0">
                <a:solidFill>
                  <a:srgbClr val="FF0000"/>
                </a:solidFill>
              </a:rPr>
              <a:t>となっている際は検知信号を無視する。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3E7B7BB3-E041-41B4-9C06-E1A44067D064}"/>
              </a:ext>
            </a:extLst>
          </p:cNvPr>
          <p:cNvGrpSpPr/>
          <p:nvPr/>
        </p:nvGrpSpPr>
        <p:grpSpPr>
          <a:xfrm>
            <a:off x="2457065" y="1467985"/>
            <a:ext cx="6334605" cy="4786379"/>
            <a:chOff x="171065" y="1379911"/>
            <a:chExt cx="6334605" cy="4786379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EBC9E571-BA92-40C1-937C-E2F216FF0E74}"/>
                </a:ext>
              </a:extLst>
            </p:cNvPr>
            <p:cNvGrpSpPr/>
            <p:nvPr/>
          </p:nvGrpSpPr>
          <p:grpSpPr>
            <a:xfrm>
              <a:off x="1721286" y="1379911"/>
              <a:ext cx="4784384" cy="4786379"/>
              <a:chOff x="454461" y="1379911"/>
              <a:chExt cx="4784384" cy="4786379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C5B59D68-D516-4109-82E0-5E7E325A2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4461" y="1379911"/>
                <a:ext cx="4784384" cy="4379436"/>
              </a:xfrm>
              <a:prstGeom prst="rect">
                <a:avLst/>
              </a:prstGeom>
            </p:spPr>
          </p:pic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4DB60C3-CF76-456A-96BD-90BDB15888F5}"/>
                  </a:ext>
                </a:extLst>
              </p:cNvPr>
              <p:cNvSpPr txBox="1"/>
              <p:nvPr/>
            </p:nvSpPr>
            <p:spPr>
              <a:xfrm>
                <a:off x="2090172" y="579695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グラフ拡大</a:t>
                </a: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2B11BC10-18C9-4434-A528-E6F286A83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875" y="1457325"/>
                <a:ext cx="0" cy="3693455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5889671-0172-4FF8-A9DA-0C4A800C57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150" y="1457325"/>
                <a:ext cx="0" cy="3693455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矢印: 右 12">
                <a:extLst>
                  <a:ext uri="{FF2B5EF4-FFF2-40B4-BE49-F238E27FC236}">
                    <a16:creationId xmlns:a16="http://schemas.microsoft.com/office/drawing/2014/main" id="{02F0F1C2-5566-4B2D-B25A-8C8640CB20B1}"/>
                  </a:ext>
                </a:extLst>
              </p:cNvPr>
              <p:cNvSpPr/>
              <p:nvPr/>
            </p:nvSpPr>
            <p:spPr>
              <a:xfrm rot="12600000">
                <a:off x="938588" y="2524124"/>
                <a:ext cx="314325" cy="21907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矢印: 右 33">
                <a:extLst>
                  <a:ext uri="{FF2B5EF4-FFF2-40B4-BE49-F238E27FC236}">
                    <a16:creationId xmlns:a16="http://schemas.microsoft.com/office/drawing/2014/main" id="{8ED91319-E3AE-410C-8188-1522A39DF60A}"/>
                  </a:ext>
                </a:extLst>
              </p:cNvPr>
              <p:cNvSpPr/>
              <p:nvPr/>
            </p:nvSpPr>
            <p:spPr>
              <a:xfrm rot="12600000">
                <a:off x="2376863" y="1597681"/>
                <a:ext cx="314325" cy="21907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3F14692-3E81-478E-B27C-A94E9758ABAA}"/>
                  </a:ext>
                </a:extLst>
              </p:cNvPr>
              <p:cNvSpPr txBox="1"/>
              <p:nvPr/>
            </p:nvSpPr>
            <p:spPr>
              <a:xfrm>
                <a:off x="893832" y="2804996"/>
                <a:ext cx="14093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正常時は</a:t>
                </a:r>
                <a:endParaRPr lang="en-US" altLang="ja-JP" dirty="0">
                  <a:solidFill>
                    <a:srgbClr val="00B05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00B050"/>
                    </a:solidFill>
                  </a:rPr>
                  <a:t>必ず通過</a:t>
                </a:r>
                <a:r>
                  <a:rPr kumimoji="1" lang="en-US" altLang="ja-JP" dirty="0">
                    <a:solidFill>
                      <a:srgbClr val="00B050"/>
                    </a:solidFill>
                  </a:rPr>
                  <a:t>ON</a:t>
                </a:r>
              </a:p>
              <a:p>
                <a:r>
                  <a:rPr kumimoji="1" lang="ja-JP" altLang="en-US" dirty="0">
                    <a:solidFill>
                      <a:srgbClr val="00B050"/>
                    </a:solidFill>
                  </a:rPr>
                  <a:t>となる。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C999B5-3A19-43A3-95F3-986B82BC798C}"/>
                  </a:ext>
                </a:extLst>
              </p:cNvPr>
              <p:cNvSpPr txBox="1"/>
              <p:nvPr/>
            </p:nvSpPr>
            <p:spPr>
              <a:xfrm>
                <a:off x="2362591" y="1786221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異常時は</a:t>
                </a:r>
                <a:endParaRPr lang="en-US" altLang="ja-JP" dirty="0">
                  <a:solidFill>
                    <a:srgbClr val="00B05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00B050"/>
                    </a:solidFill>
                  </a:rPr>
                  <a:t>必ず</a:t>
                </a:r>
                <a:endParaRPr kumimoji="1" lang="en-US" altLang="ja-JP" dirty="0">
                  <a:solidFill>
                    <a:srgbClr val="00B05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00B050"/>
                    </a:solidFill>
                  </a:rPr>
                  <a:t>通過</a:t>
                </a:r>
                <a:r>
                  <a:rPr kumimoji="1" lang="en-US" altLang="ja-JP" dirty="0">
                    <a:solidFill>
                      <a:srgbClr val="00B050"/>
                    </a:solidFill>
                  </a:rPr>
                  <a:t>OFF</a:t>
                </a:r>
              </a:p>
              <a:p>
                <a:r>
                  <a:rPr kumimoji="1" lang="ja-JP" altLang="en-US" dirty="0">
                    <a:solidFill>
                      <a:srgbClr val="00B050"/>
                    </a:solidFill>
                  </a:rPr>
                  <a:t>となる。</a:t>
                </a:r>
                <a:endParaRPr kumimoji="1" lang="en-US" altLang="ja-JP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3BE136E-EF2F-4029-BC06-194337870E4C}"/>
                  </a:ext>
                </a:extLst>
              </p:cNvPr>
              <p:cNvSpPr txBox="1"/>
              <p:nvPr/>
            </p:nvSpPr>
            <p:spPr>
              <a:xfrm>
                <a:off x="2419674" y="428067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異常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F6EA336-96A6-4E9D-9C75-E05B0F21063F}"/>
                  </a:ext>
                </a:extLst>
              </p:cNvPr>
              <p:cNvSpPr txBox="1"/>
              <p:nvPr/>
            </p:nvSpPr>
            <p:spPr>
              <a:xfrm>
                <a:off x="981400" y="425488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通常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B69FC67F-CA21-4675-BBC5-F48B1C9ECB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025" y="1457325"/>
                <a:ext cx="0" cy="3693455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C3A6DB2-911D-466B-8EF1-B272A0334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9000" y="1457325"/>
                <a:ext cx="0" cy="3693455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矢印: 右 41">
                <a:extLst>
                  <a:ext uri="{FF2B5EF4-FFF2-40B4-BE49-F238E27FC236}">
                    <a16:creationId xmlns:a16="http://schemas.microsoft.com/office/drawing/2014/main" id="{9C39F206-519F-4EE0-BDFD-444F4E60F437}"/>
                  </a:ext>
                </a:extLst>
              </p:cNvPr>
              <p:cNvSpPr/>
              <p:nvPr/>
            </p:nvSpPr>
            <p:spPr>
              <a:xfrm rot="12600000">
                <a:off x="3504873" y="2521387"/>
                <a:ext cx="314325" cy="21907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矢印: 右 42">
                <a:extLst>
                  <a:ext uri="{FF2B5EF4-FFF2-40B4-BE49-F238E27FC236}">
                    <a16:creationId xmlns:a16="http://schemas.microsoft.com/office/drawing/2014/main" id="{9320FFFC-1A6B-49AA-A116-750ADE6E2FFE}"/>
                  </a:ext>
                </a:extLst>
              </p:cNvPr>
              <p:cNvSpPr/>
              <p:nvPr/>
            </p:nvSpPr>
            <p:spPr>
              <a:xfrm rot="12600000">
                <a:off x="4468967" y="1594965"/>
                <a:ext cx="314325" cy="21907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6F2A099-69EB-4614-822A-7BE21E8C9ADF}"/>
                  </a:ext>
                </a:extLst>
              </p:cNvPr>
              <p:cNvSpPr txBox="1"/>
              <p:nvPr/>
            </p:nvSpPr>
            <p:spPr>
              <a:xfrm>
                <a:off x="3500323" y="425488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通常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791C92A-D6B5-4239-8B6D-C490A2FC02C3}"/>
                  </a:ext>
                </a:extLst>
              </p:cNvPr>
              <p:cNvSpPr txBox="1"/>
              <p:nvPr/>
            </p:nvSpPr>
            <p:spPr>
              <a:xfrm>
                <a:off x="4435595" y="428067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異常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BC32B90-C3D7-4542-A7DF-4F9B489B3EA2}"/>
                </a:ext>
              </a:extLst>
            </p:cNvPr>
            <p:cNvSpPr txBox="1"/>
            <p:nvPr/>
          </p:nvSpPr>
          <p:spPr>
            <a:xfrm>
              <a:off x="318834" y="1899789"/>
              <a:ext cx="1640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FF0000"/>
                  </a:solidFill>
                </a:rPr>
                <a:t>PE</a:t>
              </a:r>
              <a:r>
                <a:rPr kumimoji="1" lang="ja-JP" altLang="en-US" sz="1600" dirty="0">
                  <a:solidFill>
                    <a:srgbClr val="FF0000"/>
                  </a:solidFill>
                </a:rPr>
                <a:t>通過センサ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A72C9E1-DDDC-4C1F-A5E0-9BFD824829B9}"/>
                </a:ext>
              </a:extLst>
            </p:cNvPr>
            <p:cNvSpPr txBox="1"/>
            <p:nvPr/>
          </p:nvSpPr>
          <p:spPr>
            <a:xfrm>
              <a:off x="347277" y="3974503"/>
              <a:ext cx="1302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FFC000"/>
                  </a:solidFill>
                </a:rPr>
                <a:t>PE</a:t>
              </a:r>
              <a:r>
                <a:rPr kumimoji="1" lang="ja-JP" altLang="en-US" sz="1600" dirty="0">
                  <a:solidFill>
                    <a:srgbClr val="FFC000"/>
                  </a:solidFill>
                </a:rPr>
                <a:t>検知信号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7690988-A228-4DED-9663-5ADE1025C3D4}"/>
                </a:ext>
              </a:extLst>
            </p:cNvPr>
            <p:cNvSpPr txBox="1"/>
            <p:nvPr/>
          </p:nvSpPr>
          <p:spPr>
            <a:xfrm>
              <a:off x="171065" y="5169076"/>
              <a:ext cx="1833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00B0F0"/>
                  </a:solidFill>
                </a:rPr>
                <a:t>PE</a:t>
              </a:r>
              <a:r>
                <a:rPr kumimoji="1" lang="ja-JP" altLang="en-US" sz="1600" dirty="0">
                  <a:solidFill>
                    <a:srgbClr val="00B0F0"/>
                  </a:solidFill>
                </a:rPr>
                <a:t>エア出力命令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84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6C91735-0F09-4735-8649-2B688FC9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72" y="2337248"/>
            <a:ext cx="10853580" cy="1510202"/>
          </a:xfrm>
        </p:spPr>
        <p:txBody>
          <a:bodyPr/>
          <a:lstStyle/>
          <a:p>
            <a:r>
              <a:rPr lang="en-US" altLang="ja-JP" dirty="0"/>
              <a:t>【2】1</a:t>
            </a:r>
            <a:r>
              <a:rPr lang="ja-JP" altLang="en-US" dirty="0"/>
              <a:t>つのキャップに対して</a:t>
            </a:r>
            <a:r>
              <a:rPr lang="en-US" altLang="ja-JP" dirty="0"/>
              <a:t>2</a:t>
            </a:r>
            <a:r>
              <a:rPr lang="ja-JP" altLang="en-US" dirty="0"/>
              <a:t>つの白検知信号が発生　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15E7F8-3E7C-4E3C-AF7C-E555A2FFB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34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63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7C4CCF-CAF8-40DD-8462-AB742ACBEB13}"/>
              </a:ext>
            </a:extLst>
          </p:cNvPr>
          <p:cNvSpPr txBox="1"/>
          <p:nvPr/>
        </p:nvSpPr>
        <p:spPr>
          <a:xfrm>
            <a:off x="6694982" y="1727100"/>
            <a:ext cx="50353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問題点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つのキャップに対して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つの白検知信号が発生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【</a:t>
            </a:r>
            <a:r>
              <a:rPr lang="ja-JP" altLang="en-US" dirty="0"/>
              <a:t>原因</a:t>
            </a:r>
            <a:r>
              <a:rPr kumimoji="1" lang="en-US" altLang="ja-JP" dirty="0"/>
              <a:t>】</a:t>
            </a:r>
          </a:p>
          <a:p>
            <a:r>
              <a:rPr kumimoji="1" lang="ja-JP" altLang="en-US" dirty="0"/>
              <a:t>キャップとカラーセンサ間の距離が近すぎる為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対策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白検知信号受信からエア命令信号終了まで、</a:t>
            </a:r>
            <a:endParaRPr lang="en-US" altLang="ja-JP" dirty="0"/>
          </a:p>
          <a:p>
            <a:r>
              <a:rPr lang="ja-JP" altLang="en-US" dirty="0"/>
              <a:t>白検知信号を無視する。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【2】1</a:t>
            </a:r>
            <a:r>
              <a:rPr lang="ja-JP" altLang="en-US" dirty="0"/>
              <a:t>つのキャップに対して</a:t>
            </a:r>
            <a:r>
              <a:rPr lang="en-US" altLang="ja-JP" dirty="0"/>
              <a:t>2</a:t>
            </a:r>
            <a:r>
              <a:rPr lang="ja-JP" altLang="en-US" dirty="0"/>
              <a:t>つの白検知信号が発生　問題と対策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B9A8337-CDD5-4506-BFBC-B57485384CD6}"/>
              </a:ext>
            </a:extLst>
          </p:cNvPr>
          <p:cNvGrpSpPr/>
          <p:nvPr/>
        </p:nvGrpSpPr>
        <p:grpSpPr>
          <a:xfrm>
            <a:off x="0" y="969912"/>
            <a:ext cx="6238928" cy="5439049"/>
            <a:chOff x="163835" y="969912"/>
            <a:chExt cx="6238928" cy="543904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706E5C7-01C1-490A-BC18-23741BF23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328" y="969912"/>
              <a:ext cx="4438435" cy="5439049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8C422B7-38F4-402B-8AF6-D797698E7502}"/>
                </a:ext>
              </a:extLst>
            </p:cNvPr>
            <p:cNvSpPr txBox="1"/>
            <p:nvPr/>
          </p:nvSpPr>
          <p:spPr>
            <a:xfrm>
              <a:off x="394668" y="301226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白通過センサ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A280D1F-7A42-4358-AA14-19D9C3107B1A}"/>
                </a:ext>
              </a:extLst>
            </p:cNvPr>
            <p:cNvSpPr txBox="1"/>
            <p:nvPr/>
          </p:nvSpPr>
          <p:spPr>
            <a:xfrm>
              <a:off x="625500" y="25580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C000"/>
                  </a:solidFill>
                </a:rPr>
                <a:t>白</a:t>
              </a:r>
              <a:r>
                <a:rPr lang="ja-JP" altLang="en-US" dirty="0">
                  <a:solidFill>
                    <a:srgbClr val="FFC000"/>
                  </a:solidFill>
                </a:rPr>
                <a:t>検知信号</a:t>
              </a:r>
              <a:endParaRPr kumimoji="1" lang="en-US" altLang="ja-JP" dirty="0">
                <a:solidFill>
                  <a:srgbClr val="FFC000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B1A96C7-B299-4F3C-9448-D19A0B8391A1}"/>
                </a:ext>
              </a:extLst>
            </p:cNvPr>
            <p:cNvSpPr txBox="1"/>
            <p:nvPr/>
          </p:nvSpPr>
          <p:spPr>
            <a:xfrm>
              <a:off x="163835" y="342900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00B0F0"/>
                  </a:solidFill>
                </a:rPr>
                <a:t>白エア出力命令</a:t>
              </a:r>
              <a:endParaRPr kumimoji="1" lang="en-US" altLang="ja-JP" dirty="0">
                <a:solidFill>
                  <a:srgbClr val="00B0F0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706A083-A9C8-43DF-AAF9-7170825C0AFB}"/>
                </a:ext>
              </a:extLst>
            </p:cNvPr>
            <p:cNvSpPr txBox="1"/>
            <p:nvPr/>
          </p:nvSpPr>
          <p:spPr>
            <a:xfrm>
              <a:off x="856332" y="42935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7030A0"/>
                  </a:solidFill>
                </a:rPr>
                <a:t>エア出力</a:t>
              </a:r>
              <a:endParaRPr kumimoji="1" lang="en-US" altLang="ja-JP" dirty="0">
                <a:solidFill>
                  <a:srgbClr val="7030A0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173F1F9-F9B4-4141-A170-620A1C28640A}"/>
                </a:ext>
              </a:extLst>
            </p:cNvPr>
            <p:cNvSpPr txBox="1"/>
            <p:nvPr/>
          </p:nvSpPr>
          <p:spPr>
            <a:xfrm>
              <a:off x="2790469" y="145619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00B050"/>
                  </a:solidFill>
                </a:rPr>
                <a:t>【</a:t>
              </a:r>
              <a:r>
                <a:rPr kumimoji="1" lang="ja-JP" altLang="en-US" sz="1400" dirty="0">
                  <a:solidFill>
                    <a:srgbClr val="00B050"/>
                  </a:solidFill>
                </a:rPr>
                <a:t>対策</a:t>
              </a:r>
              <a:r>
                <a:rPr kumimoji="1" lang="en-US" altLang="ja-JP" sz="1400" dirty="0">
                  <a:solidFill>
                    <a:srgbClr val="00B050"/>
                  </a:solidFill>
                </a:rPr>
                <a:t>】</a:t>
              </a:r>
            </a:p>
            <a:p>
              <a:r>
                <a:rPr kumimoji="1" lang="ja-JP" altLang="en-US" sz="1400" dirty="0">
                  <a:solidFill>
                    <a:srgbClr val="00B050"/>
                  </a:solidFill>
                </a:rPr>
                <a:t>この区間の白検知を無視</a:t>
              </a:r>
              <a:endParaRPr kumimoji="1" lang="en-US" altLang="ja-JP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D1FFD6-A1B8-4F48-A1C4-34354CED6BDE}"/>
              </a:ext>
            </a:extLst>
          </p:cNvPr>
          <p:cNvSpPr txBox="1"/>
          <p:nvPr/>
        </p:nvSpPr>
        <p:spPr>
          <a:xfrm>
            <a:off x="4786200" y="5178215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200ms/div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AB1ECB2-E9C5-44E1-82A7-4F65DD6DB492}"/>
              </a:ext>
            </a:extLst>
          </p:cNvPr>
          <p:cNvSpPr/>
          <p:nvPr/>
        </p:nvSpPr>
        <p:spPr>
          <a:xfrm>
            <a:off x="3139321" y="2371942"/>
            <a:ext cx="853558" cy="10096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2BFA78E2-99AA-47ED-A917-1876C52CC9E4}"/>
              </a:ext>
            </a:extLst>
          </p:cNvPr>
          <p:cNvSpPr/>
          <p:nvPr/>
        </p:nvSpPr>
        <p:spPr>
          <a:xfrm rot="7604068">
            <a:off x="3874576" y="2207927"/>
            <a:ext cx="290268" cy="24737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54F55A2-8676-4909-9E35-31DFCA86922A}"/>
              </a:ext>
            </a:extLst>
          </p:cNvPr>
          <p:cNvCxnSpPr>
            <a:cxnSpLocks/>
          </p:cNvCxnSpPr>
          <p:nvPr/>
        </p:nvCxnSpPr>
        <p:spPr>
          <a:xfrm flipV="1">
            <a:off x="3337560" y="1789239"/>
            <a:ext cx="0" cy="369345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CF23556-A608-4D09-877C-75696149E217}"/>
              </a:ext>
            </a:extLst>
          </p:cNvPr>
          <p:cNvCxnSpPr>
            <a:cxnSpLocks/>
          </p:cNvCxnSpPr>
          <p:nvPr/>
        </p:nvCxnSpPr>
        <p:spPr>
          <a:xfrm flipV="1">
            <a:off x="3794760" y="1789239"/>
            <a:ext cx="0" cy="3693457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D9A7D40-F9EB-4C2A-89FE-15303DA8D155}"/>
              </a:ext>
            </a:extLst>
          </p:cNvPr>
          <p:cNvCxnSpPr>
            <a:cxnSpLocks/>
          </p:cNvCxnSpPr>
          <p:nvPr/>
        </p:nvCxnSpPr>
        <p:spPr>
          <a:xfrm>
            <a:off x="3337560" y="1988820"/>
            <a:ext cx="457200" cy="0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B4D22FE3-C416-478D-B5EE-0AC8F9D61E6D}"/>
              </a:ext>
            </a:extLst>
          </p:cNvPr>
          <p:cNvGrpSpPr/>
          <p:nvPr/>
        </p:nvGrpSpPr>
        <p:grpSpPr>
          <a:xfrm rot="900000">
            <a:off x="7319093" y="3699750"/>
            <a:ext cx="699005" cy="256796"/>
            <a:chOff x="7867380" y="3841699"/>
            <a:chExt cx="699005" cy="2567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1F926BF-E158-4F69-A582-21F6D6EDF66C}"/>
                </a:ext>
              </a:extLst>
            </p:cNvPr>
            <p:cNvSpPr/>
            <p:nvPr/>
          </p:nvSpPr>
          <p:spPr>
            <a:xfrm rot="1800000">
              <a:off x="7948432" y="3841699"/>
              <a:ext cx="617953" cy="239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96CC0F2A-A514-4E19-B85B-C7D97AE8FC70}"/>
                </a:ext>
              </a:extLst>
            </p:cNvPr>
            <p:cNvSpPr/>
            <p:nvPr/>
          </p:nvSpPr>
          <p:spPr>
            <a:xfrm rot="1800000">
              <a:off x="7867380" y="4038048"/>
              <a:ext cx="661689" cy="60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69C6ECD-F217-4D0B-9ECC-CB992AE0D7EA}"/>
              </a:ext>
            </a:extLst>
          </p:cNvPr>
          <p:cNvGrpSpPr/>
          <p:nvPr/>
        </p:nvGrpSpPr>
        <p:grpSpPr>
          <a:xfrm rot="900000">
            <a:off x="7072662" y="3394706"/>
            <a:ext cx="705928" cy="324741"/>
            <a:chOff x="7031326" y="3364229"/>
            <a:chExt cx="705928" cy="324741"/>
          </a:xfrm>
        </p:grpSpPr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C34B5D9A-3413-4A1D-A1E1-ADE05639372B}"/>
                </a:ext>
              </a:extLst>
            </p:cNvPr>
            <p:cNvSpPr/>
            <p:nvPr/>
          </p:nvSpPr>
          <p:spPr>
            <a:xfrm rot="18000000">
              <a:off x="7352649" y="3304365"/>
              <a:ext cx="230421" cy="538789"/>
            </a:xfrm>
            <a:prstGeom prst="triangle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6F82443-92FD-4B6F-81B8-9526BE5B2F61}"/>
                </a:ext>
              </a:extLst>
            </p:cNvPr>
            <p:cNvSpPr/>
            <p:nvPr/>
          </p:nvSpPr>
          <p:spPr>
            <a:xfrm rot="1800000">
              <a:off x="7031326" y="3364229"/>
              <a:ext cx="362093" cy="1295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矢印: 下 48">
            <a:extLst>
              <a:ext uri="{FF2B5EF4-FFF2-40B4-BE49-F238E27FC236}">
                <a16:creationId xmlns:a16="http://schemas.microsoft.com/office/drawing/2014/main" id="{4B5D734D-9EAD-4F26-9ACF-D7387E5605DA}"/>
              </a:ext>
            </a:extLst>
          </p:cNvPr>
          <p:cNvSpPr/>
          <p:nvPr/>
        </p:nvSpPr>
        <p:spPr>
          <a:xfrm rot="2474979">
            <a:off x="7535875" y="3275867"/>
            <a:ext cx="178575" cy="2215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F6B1B74-F06E-44DF-84C6-F98CD42C0BBA}"/>
              </a:ext>
            </a:extLst>
          </p:cNvPr>
          <p:cNvSpPr txBox="1"/>
          <p:nvPr/>
        </p:nvSpPr>
        <p:spPr>
          <a:xfrm>
            <a:off x="7301996" y="4202318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SideView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94420F2-2937-4DBC-9AE5-BCB2A7D8D0CF}"/>
              </a:ext>
            </a:extLst>
          </p:cNvPr>
          <p:cNvSpPr txBox="1"/>
          <p:nvPr/>
        </p:nvSpPr>
        <p:spPr>
          <a:xfrm>
            <a:off x="8707297" y="4202318"/>
            <a:ext cx="9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TopView</a:t>
            </a:r>
            <a:endParaRPr kumimoji="1" lang="ja-JP" altLang="en-US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1D45925D-4A86-4E9F-9986-3F93BD0F9D78}"/>
              </a:ext>
            </a:extLst>
          </p:cNvPr>
          <p:cNvGrpSpPr/>
          <p:nvPr/>
        </p:nvGrpSpPr>
        <p:grpSpPr>
          <a:xfrm>
            <a:off x="8943847" y="3752945"/>
            <a:ext cx="510629" cy="510629"/>
            <a:chOff x="9839731" y="3746042"/>
            <a:chExt cx="510629" cy="510629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91FDF5E-8C59-44D3-A3C9-3B319A951BEC}"/>
                </a:ext>
              </a:extLst>
            </p:cNvPr>
            <p:cNvSpPr/>
            <p:nvPr/>
          </p:nvSpPr>
          <p:spPr>
            <a:xfrm>
              <a:off x="9839731" y="3746042"/>
              <a:ext cx="510629" cy="51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3957D94-B1A3-4C6B-B401-E2D564B4AD23}"/>
                </a:ext>
              </a:extLst>
            </p:cNvPr>
            <p:cNvSpPr/>
            <p:nvPr/>
          </p:nvSpPr>
          <p:spPr>
            <a:xfrm>
              <a:off x="9865875" y="3771251"/>
              <a:ext cx="458339" cy="4583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EF83AF3-1DE5-4ED0-8761-2FE04F552B60}"/>
              </a:ext>
            </a:extLst>
          </p:cNvPr>
          <p:cNvGrpSpPr/>
          <p:nvPr/>
        </p:nvGrpSpPr>
        <p:grpSpPr>
          <a:xfrm rot="3600000">
            <a:off x="8846196" y="3483270"/>
            <a:ext cx="705928" cy="324741"/>
            <a:chOff x="7031326" y="3364229"/>
            <a:chExt cx="705928" cy="324741"/>
          </a:xfrm>
        </p:grpSpPr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5B112253-6550-45DB-9D36-1366C6571A93}"/>
                </a:ext>
              </a:extLst>
            </p:cNvPr>
            <p:cNvSpPr/>
            <p:nvPr/>
          </p:nvSpPr>
          <p:spPr>
            <a:xfrm rot="18000000">
              <a:off x="7352649" y="3304365"/>
              <a:ext cx="230421" cy="538789"/>
            </a:xfrm>
            <a:prstGeom prst="triangle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684B7EA9-1614-4A40-BBDD-295D4C42B3B0}"/>
                </a:ext>
              </a:extLst>
            </p:cNvPr>
            <p:cNvSpPr/>
            <p:nvPr/>
          </p:nvSpPr>
          <p:spPr>
            <a:xfrm rot="1800000">
              <a:off x="7031326" y="3364229"/>
              <a:ext cx="362093" cy="1295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矢印: 下 58">
            <a:extLst>
              <a:ext uri="{FF2B5EF4-FFF2-40B4-BE49-F238E27FC236}">
                <a16:creationId xmlns:a16="http://schemas.microsoft.com/office/drawing/2014/main" id="{14975354-140C-44BB-9A52-13A0496D4A2D}"/>
              </a:ext>
            </a:extLst>
          </p:cNvPr>
          <p:cNvSpPr/>
          <p:nvPr/>
        </p:nvSpPr>
        <p:spPr>
          <a:xfrm rot="2695840">
            <a:off x="9324557" y="3416507"/>
            <a:ext cx="178575" cy="2215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9683AB-528A-4627-817F-D8CEA4CBDAE6}"/>
              </a:ext>
            </a:extLst>
          </p:cNvPr>
          <p:cNvSpPr txBox="1"/>
          <p:nvPr/>
        </p:nvSpPr>
        <p:spPr>
          <a:xfrm>
            <a:off x="9805929" y="3584486"/>
            <a:ext cx="2628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キャップの距離が近くなる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部分でセンサが飽和し、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一時的に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白検知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OFF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と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なっている。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C20CA1A-9227-4483-8FF2-05A2954B6559}"/>
              </a:ext>
            </a:extLst>
          </p:cNvPr>
          <p:cNvCxnSpPr>
            <a:cxnSpLocks/>
          </p:cNvCxnSpPr>
          <p:nvPr/>
        </p:nvCxnSpPr>
        <p:spPr>
          <a:xfrm flipV="1">
            <a:off x="8929660" y="3636544"/>
            <a:ext cx="3242" cy="40681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B319617-1824-43D6-AED8-9A14B317CDF9}"/>
              </a:ext>
            </a:extLst>
          </p:cNvPr>
          <p:cNvCxnSpPr>
            <a:cxnSpLocks/>
          </p:cNvCxnSpPr>
          <p:nvPr/>
        </p:nvCxnSpPr>
        <p:spPr>
          <a:xfrm flipV="1">
            <a:off x="9468459" y="3636544"/>
            <a:ext cx="3242" cy="40681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A9B138C-47A8-4CC4-85B3-97169BF7808C}"/>
              </a:ext>
            </a:extLst>
          </p:cNvPr>
          <p:cNvSpPr/>
          <p:nvPr/>
        </p:nvSpPr>
        <p:spPr>
          <a:xfrm rot="5400000">
            <a:off x="9023028" y="3728030"/>
            <a:ext cx="362093" cy="215823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9CD29AA-7C0D-4867-BEF3-933EE808CBD0}"/>
              </a:ext>
            </a:extLst>
          </p:cNvPr>
          <p:cNvSpPr txBox="1"/>
          <p:nvPr/>
        </p:nvSpPr>
        <p:spPr>
          <a:xfrm>
            <a:off x="9413844" y="3227311"/>
            <a:ext cx="160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一時的に検知</a:t>
            </a:r>
            <a:r>
              <a:rPr lang="en-US" altLang="ja-JP" sz="1400" dirty="0"/>
              <a:t>OFF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7839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790AF-7E30-4F5B-B2AD-7596204FD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配線図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05BE9-4745-449D-821B-81E58CA2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 </a:t>
            </a:r>
            <a:r>
              <a:rPr lang="en-US" altLang="ja-JP"/>
              <a:t>– </a:t>
            </a:r>
            <a:fld id="{F7CDCD6B-E803-B045-8466-0BB354C362D1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5968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C78029-771D-4392-8CA8-CF9F5032EC9E}"/>
              </a:ext>
            </a:extLst>
          </p:cNvPr>
          <p:cNvSpPr txBox="1"/>
          <p:nvPr/>
        </p:nvSpPr>
        <p:spPr>
          <a:xfrm>
            <a:off x="4690731" y="44227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</a:t>
            </a:r>
            <a:r>
              <a:rPr kumimoji="1" lang="ja-JP" altLang="en-US" dirty="0"/>
              <a:t>キャップ</a:t>
            </a:r>
            <a:endParaRPr lang="en-US" altLang="ja-JP" dirty="0"/>
          </a:p>
          <a:p>
            <a:r>
              <a:rPr kumimoji="1" lang="ja-JP" altLang="en-US" dirty="0"/>
              <a:t>検知信号</a:t>
            </a:r>
            <a:endParaRPr kumimoji="1" lang="en-US" altLang="ja-JP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197E2A-1A9F-4C84-B130-99E038DAB031}"/>
              </a:ext>
            </a:extLst>
          </p:cNvPr>
          <p:cNvSpPr txBox="1"/>
          <p:nvPr/>
        </p:nvSpPr>
        <p:spPr>
          <a:xfrm>
            <a:off x="8527791" y="308014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通過信号</a:t>
            </a:r>
            <a:r>
              <a:rPr lang="en-US" altLang="ja-JP" dirty="0"/>
              <a:t>2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AE93A34-4EE9-4847-ADED-DAE8FBAF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4BC0FA-F4DB-4962-8DB4-95A21E52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キャップ選別機　キャップ信号処理部　ブロック図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7E7D7C-AE6A-4885-8CC6-B230C6A633DF}"/>
              </a:ext>
            </a:extLst>
          </p:cNvPr>
          <p:cNvSpPr/>
          <p:nvPr/>
        </p:nvSpPr>
        <p:spPr>
          <a:xfrm>
            <a:off x="5360647" y="1365668"/>
            <a:ext cx="2043953" cy="27174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Arduino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基板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387C62-F066-41B6-A970-8B2ED462734E}"/>
              </a:ext>
            </a:extLst>
          </p:cNvPr>
          <p:cNvSpPr/>
          <p:nvPr/>
        </p:nvSpPr>
        <p:spPr>
          <a:xfrm>
            <a:off x="5360647" y="5330075"/>
            <a:ext cx="2043953" cy="7995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カメラ制御</a:t>
            </a:r>
            <a:r>
              <a:rPr lang="en-US" altLang="ja-JP" dirty="0">
                <a:solidFill>
                  <a:schemeClr val="tx1"/>
                </a:solidFill>
              </a:rPr>
              <a:t>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A98470-5635-4674-B748-2F94E7E8705E}"/>
              </a:ext>
            </a:extLst>
          </p:cNvPr>
          <p:cNvSpPr/>
          <p:nvPr/>
        </p:nvSpPr>
        <p:spPr>
          <a:xfrm>
            <a:off x="457165" y="1365669"/>
            <a:ext cx="1317811" cy="47639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PLC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0CAD32-7089-4058-972D-BC3F452E5FE2}"/>
              </a:ext>
            </a:extLst>
          </p:cNvPr>
          <p:cNvSpPr txBox="1"/>
          <p:nvPr/>
        </p:nvSpPr>
        <p:spPr>
          <a:xfrm>
            <a:off x="2460785" y="13682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白キャップ排出命令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EF6439-4338-4664-82EB-377D9BCDFE80}"/>
              </a:ext>
            </a:extLst>
          </p:cNvPr>
          <p:cNvSpPr txBox="1"/>
          <p:nvPr/>
        </p:nvSpPr>
        <p:spPr>
          <a:xfrm>
            <a:off x="2460785" y="21971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PE</a:t>
            </a:r>
            <a:r>
              <a:rPr kumimoji="1" lang="ja-JP" altLang="en-US" dirty="0"/>
              <a:t>キャップ排出命令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DD7C2F-BC91-442D-B96C-A3D1A658A860}"/>
              </a:ext>
            </a:extLst>
          </p:cNvPr>
          <p:cNvSpPr txBox="1"/>
          <p:nvPr/>
        </p:nvSpPr>
        <p:spPr>
          <a:xfrm>
            <a:off x="8527790" y="214492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通過信号</a:t>
            </a:r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AE0516-92F1-4DC0-AEC4-79C5CB1B8359}"/>
              </a:ext>
            </a:extLst>
          </p:cNvPr>
          <p:cNvSpPr/>
          <p:nvPr/>
        </p:nvSpPr>
        <p:spPr>
          <a:xfrm>
            <a:off x="9718082" y="1286642"/>
            <a:ext cx="1724053" cy="6938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色識別センサ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BFC25D4-39C0-4803-8B02-6D2154D0B1F7}"/>
              </a:ext>
            </a:extLst>
          </p:cNvPr>
          <p:cNvSpPr txBox="1"/>
          <p:nvPr/>
        </p:nvSpPr>
        <p:spPr>
          <a:xfrm>
            <a:off x="7929751" y="1339306"/>
            <a:ext cx="24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白キャップ検知信号</a:t>
            </a:r>
            <a:endParaRPr kumimoji="1" lang="en-US" altLang="ja-JP" sz="14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EB85243-392E-413F-8469-100C4D7430F4}"/>
              </a:ext>
            </a:extLst>
          </p:cNvPr>
          <p:cNvCxnSpPr>
            <a:cxnSpLocks/>
          </p:cNvCxnSpPr>
          <p:nvPr/>
        </p:nvCxnSpPr>
        <p:spPr>
          <a:xfrm>
            <a:off x="1775478" y="2514261"/>
            <a:ext cx="358516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805E9F2-69C4-451D-94C1-53503B86B93E}"/>
              </a:ext>
            </a:extLst>
          </p:cNvPr>
          <p:cNvCxnSpPr>
            <a:cxnSpLocks/>
          </p:cNvCxnSpPr>
          <p:nvPr/>
        </p:nvCxnSpPr>
        <p:spPr>
          <a:xfrm>
            <a:off x="1775478" y="1714344"/>
            <a:ext cx="358516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6CC6145-04AC-4E6A-9A3E-930C50AB48BA}"/>
              </a:ext>
            </a:extLst>
          </p:cNvPr>
          <p:cNvCxnSpPr>
            <a:cxnSpLocks/>
          </p:cNvCxnSpPr>
          <p:nvPr/>
        </p:nvCxnSpPr>
        <p:spPr>
          <a:xfrm>
            <a:off x="1774976" y="5769171"/>
            <a:ext cx="358516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EE0B1FD-90CC-4469-8E26-8AED3A502A61}"/>
              </a:ext>
            </a:extLst>
          </p:cNvPr>
          <p:cNvCxnSpPr>
            <a:cxnSpLocks/>
          </p:cNvCxnSpPr>
          <p:nvPr/>
        </p:nvCxnSpPr>
        <p:spPr>
          <a:xfrm flipV="1">
            <a:off x="5982012" y="4083081"/>
            <a:ext cx="0" cy="12469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A347B86-4668-47BB-8639-7A1E636D8A1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404600" y="1633577"/>
            <a:ext cx="2313482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DA528EA-1063-47C4-AC36-F4EE684C7C9A}"/>
              </a:ext>
            </a:extLst>
          </p:cNvPr>
          <p:cNvSpPr/>
          <p:nvPr/>
        </p:nvSpPr>
        <p:spPr>
          <a:xfrm>
            <a:off x="9718082" y="2144739"/>
            <a:ext cx="1999761" cy="6938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ワーク到着センサ</a:t>
            </a:r>
            <a:r>
              <a:rPr kumimoji="1" lang="en-US" altLang="ja-JP" sz="1400" dirty="0">
                <a:solidFill>
                  <a:schemeClr val="tx1"/>
                </a:solidFill>
              </a:rPr>
              <a:t>3(</a:t>
            </a:r>
            <a:r>
              <a:rPr kumimoji="1" lang="ja-JP" altLang="en-US" sz="1400" dirty="0">
                <a:solidFill>
                  <a:schemeClr val="tx1"/>
                </a:solidFill>
              </a:rPr>
              <a:t>白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8FDCB1F-7006-4667-BE76-910F73025D5C}"/>
              </a:ext>
            </a:extLst>
          </p:cNvPr>
          <p:cNvSpPr/>
          <p:nvPr/>
        </p:nvSpPr>
        <p:spPr>
          <a:xfrm>
            <a:off x="9718081" y="3080146"/>
            <a:ext cx="1999761" cy="6938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ワーク到着センサ</a:t>
            </a:r>
            <a:r>
              <a:rPr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lang="en-US" altLang="ja-JP" sz="1400" dirty="0">
                <a:solidFill>
                  <a:schemeClr val="tx1"/>
                </a:solidFill>
              </a:rPr>
              <a:t>PE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EF03A61-7E71-4989-8AF4-2F1F46E08D46}"/>
              </a:ext>
            </a:extLst>
          </p:cNvPr>
          <p:cNvCxnSpPr>
            <a:cxnSpLocks/>
          </p:cNvCxnSpPr>
          <p:nvPr/>
        </p:nvCxnSpPr>
        <p:spPr>
          <a:xfrm>
            <a:off x="7404600" y="2491673"/>
            <a:ext cx="2313482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C9B6BA6-4F7C-4E2A-9347-37B50B6A71CA}"/>
              </a:ext>
            </a:extLst>
          </p:cNvPr>
          <p:cNvCxnSpPr>
            <a:cxnSpLocks/>
          </p:cNvCxnSpPr>
          <p:nvPr/>
        </p:nvCxnSpPr>
        <p:spPr>
          <a:xfrm>
            <a:off x="7404600" y="3430919"/>
            <a:ext cx="2313482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C1CFA5C5-9E0C-482E-B225-C2B7FAD45536}"/>
              </a:ext>
            </a:extLst>
          </p:cNvPr>
          <p:cNvSpPr/>
          <p:nvPr/>
        </p:nvSpPr>
        <p:spPr>
          <a:xfrm>
            <a:off x="8401095" y="3381513"/>
            <a:ext cx="107615" cy="1076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C12307B-4968-48B9-A7CF-EBE6C78BBAF1}"/>
              </a:ext>
            </a:extLst>
          </p:cNvPr>
          <p:cNvCxnSpPr>
            <a:cxnSpLocks/>
          </p:cNvCxnSpPr>
          <p:nvPr/>
        </p:nvCxnSpPr>
        <p:spPr>
          <a:xfrm flipV="1">
            <a:off x="8454902" y="3425466"/>
            <a:ext cx="1" cy="22996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00FF9111-62BD-4239-85BB-5DF0E12A1953}"/>
              </a:ext>
            </a:extLst>
          </p:cNvPr>
          <p:cNvCxnSpPr>
            <a:cxnSpLocks/>
          </p:cNvCxnSpPr>
          <p:nvPr/>
        </p:nvCxnSpPr>
        <p:spPr>
          <a:xfrm>
            <a:off x="7404599" y="5725164"/>
            <a:ext cx="1050304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6B46B4-A240-4D3D-B6B5-4BA8E422136E}"/>
              </a:ext>
            </a:extLst>
          </p:cNvPr>
          <p:cNvSpPr txBox="1"/>
          <p:nvPr/>
        </p:nvSpPr>
        <p:spPr>
          <a:xfrm>
            <a:off x="2770498" y="54187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材質選択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F1C4AE4-52AD-49A9-B6B4-A2F1691B6185}"/>
              </a:ext>
            </a:extLst>
          </p:cNvPr>
          <p:cNvSpPr txBox="1"/>
          <p:nvPr/>
        </p:nvSpPr>
        <p:spPr>
          <a:xfrm>
            <a:off x="1774976" y="543066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Y011</a:t>
            </a:r>
            <a:endParaRPr kumimoji="1" lang="ja-JP" altLang="en-US" sz="16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4E3FAE1-97C5-4C14-9B68-A1F5AA4ED5A9}"/>
              </a:ext>
            </a:extLst>
          </p:cNvPr>
          <p:cNvSpPr txBox="1"/>
          <p:nvPr/>
        </p:nvSpPr>
        <p:spPr>
          <a:xfrm>
            <a:off x="1774976" y="256646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X007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9F028BD-5EC9-413A-8A96-8CB91AB8F6E5}"/>
              </a:ext>
            </a:extLst>
          </p:cNvPr>
          <p:cNvSpPr txBox="1"/>
          <p:nvPr/>
        </p:nvSpPr>
        <p:spPr>
          <a:xfrm>
            <a:off x="1774976" y="1769331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X011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6987C2F-0B7F-4518-A909-A059CC218225}"/>
              </a:ext>
            </a:extLst>
          </p:cNvPr>
          <p:cNvSpPr txBox="1"/>
          <p:nvPr/>
        </p:nvSpPr>
        <p:spPr>
          <a:xfrm>
            <a:off x="4959324" y="5405034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B6</a:t>
            </a:r>
            <a:endParaRPr kumimoji="1" lang="ja-JP" altLang="en-US" sz="16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F3EC81F-8F8C-486F-8486-D5EA4257E436}"/>
              </a:ext>
            </a:extLst>
          </p:cNvPr>
          <p:cNvSpPr txBox="1"/>
          <p:nvPr/>
        </p:nvSpPr>
        <p:spPr>
          <a:xfrm>
            <a:off x="5975031" y="501259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B17</a:t>
            </a:r>
            <a:endParaRPr kumimoji="1" lang="ja-JP" altLang="en-US" sz="16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39CC4A8-AB62-4CCC-B86D-93CA502C6BB2}"/>
              </a:ext>
            </a:extLst>
          </p:cNvPr>
          <p:cNvSpPr txBox="1"/>
          <p:nvPr/>
        </p:nvSpPr>
        <p:spPr>
          <a:xfrm>
            <a:off x="7478025" y="535834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B4</a:t>
            </a:r>
            <a:endParaRPr kumimoji="1" lang="ja-JP" altLang="en-US" sz="16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F4478B1-830C-4D96-BAC2-2FE03E889474}"/>
              </a:ext>
            </a:extLst>
          </p:cNvPr>
          <p:cNvSpPr txBox="1"/>
          <p:nvPr/>
        </p:nvSpPr>
        <p:spPr>
          <a:xfrm>
            <a:off x="7371763" y="1292682"/>
            <a:ext cx="486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J1-6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34CBDAD-6626-49C6-8088-B45256658D7A}"/>
              </a:ext>
            </a:extLst>
          </p:cNvPr>
          <p:cNvSpPr txBox="1"/>
          <p:nvPr/>
        </p:nvSpPr>
        <p:spPr>
          <a:xfrm>
            <a:off x="7338925" y="2167657"/>
            <a:ext cx="486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J1-5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7115FCC-8645-45FB-B412-E773C2916E2C}"/>
              </a:ext>
            </a:extLst>
          </p:cNvPr>
          <p:cNvSpPr txBox="1"/>
          <p:nvPr/>
        </p:nvSpPr>
        <p:spPr>
          <a:xfrm>
            <a:off x="7338925" y="3058919"/>
            <a:ext cx="486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J1-2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6C310F2-B065-4292-940F-E4F93BF42C4E}"/>
              </a:ext>
            </a:extLst>
          </p:cNvPr>
          <p:cNvSpPr txBox="1"/>
          <p:nvPr/>
        </p:nvSpPr>
        <p:spPr>
          <a:xfrm>
            <a:off x="4945003" y="1431181"/>
            <a:ext cx="486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J1-7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8B3D478-83C5-4286-8219-C735C5DC1DA6}"/>
              </a:ext>
            </a:extLst>
          </p:cNvPr>
          <p:cNvSpPr txBox="1"/>
          <p:nvPr/>
        </p:nvSpPr>
        <p:spPr>
          <a:xfrm>
            <a:off x="4945003" y="2244458"/>
            <a:ext cx="486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J1-4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324AC2E-E906-4E48-947C-F4BF0B058F4B}"/>
              </a:ext>
            </a:extLst>
          </p:cNvPr>
          <p:cNvSpPr txBox="1"/>
          <p:nvPr/>
        </p:nvSpPr>
        <p:spPr>
          <a:xfrm>
            <a:off x="6056792" y="4057362"/>
            <a:ext cx="486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J1-3</a:t>
            </a: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9EA5985-E206-4845-853B-FAA984BE6062}"/>
              </a:ext>
            </a:extLst>
          </p:cNvPr>
          <p:cNvCxnSpPr>
            <a:cxnSpLocks/>
          </p:cNvCxnSpPr>
          <p:nvPr/>
        </p:nvCxnSpPr>
        <p:spPr>
          <a:xfrm>
            <a:off x="3558540" y="3722420"/>
            <a:ext cx="180160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1E71566-E22F-43EC-80AB-1D86BE43B234}"/>
              </a:ext>
            </a:extLst>
          </p:cNvPr>
          <p:cNvSpPr txBox="1"/>
          <p:nvPr/>
        </p:nvSpPr>
        <p:spPr>
          <a:xfrm>
            <a:off x="4945003" y="3458100"/>
            <a:ext cx="486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J1-1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CEDA36-0009-4A05-B359-100F554E6F78}"/>
              </a:ext>
            </a:extLst>
          </p:cNvPr>
          <p:cNvSpPr txBox="1"/>
          <p:nvPr/>
        </p:nvSpPr>
        <p:spPr>
          <a:xfrm>
            <a:off x="2990505" y="3534145"/>
            <a:ext cx="567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N24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6CEDC91-F920-4AA6-AF15-0449918F0D76}"/>
              </a:ext>
            </a:extLst>
          </p:cNvPr>
          <p:cNvSpPr txBox="1"/>
          <p:nvPr/>
        </p:nvSpPr>
        <p:spPr>
          <a:xfrm>
            <a:off x="4059194" y="33956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62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65B374-348C-42D2-9BDE-2FBA126CF1F8}"/>
              </a:ext>
            </a:extLst>
          </p:cNvPr>
          <p:cNvCxnSpPr>
            <a:cxnSpLocks/>
          </p:cNvCxnSpPr>
          <p:nvPr/>
        </p:nvCxnSpPr>
        <p:spPr>
          <a:xfrm>
            <a:off x="5506720" y="1142667"/>
            <a:ext cx="0" cy="4953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AFDA62C-DB66-4DD2-848B-5A3EEDCE6E34}"/>
              </a:ext>
            </a:extLst>
          </p:cNvPr>
          <p:cNvCxnSpPr>
            <a:cxnSpLocks/>
          </p:cNvCxnSpPr>
          <p:nvPr/>
        </p:nvCxnSpPr>
        <p:spPr>
          <a:xfrm>
            <a:off x="5708650" y="1342715"/>
            <a:ext cx="0" cy="4595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キャップ選別装置　制御部　接続図</a:t>
            </a:r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7247D83-7285-449C-B963-A7EA7D9F7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58510"/>
              </p:ext>
            </p:extLst>
          </p:nvPr>
        </p:nvGraphicFramePr>
        <p:xfrm>
          <a:off x="3699623" y="1308948"/>
          <a:ext cx="1631577" cy="3624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1577">
                  <a:extLst>
                    <a:ext uri="{9D8B030D-6E8A-4147-A177-3AD203B41FA5}">
                      <a16:colId xmlns:a16="http://schemas.microsoft.com/office/drawing/2014/main" val="2351085372"/>
                    </a:ext>
                  </a:extLst>
                </a:gridCol>
              </a:tblGrid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搬送コンベア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INV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異常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139537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パーツフィーダ検出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042801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トラフ出口キャップ検出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20938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ワーク到着センサ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611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ワーク到着センサ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73157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ワーク到着センサ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422996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シール有無検出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3598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材質選別信号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43350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キャップ色検出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084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キャップ色検出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1285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運転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(4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BOX)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525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停止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(4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BOX)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7348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非常停止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(4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BOX)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741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非常停止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328754"/>
                  </a:ext>
                </a:extLst>
              </a:tr>
            </a:tbl>
          </a:graphicData>
        </a:graphic>
      </p:graphicFrame>
      <p:graphicFrame>
        <p:nvGraphicFramePr>
          <p:cNvPr id="10" name="表 8">
            <a:extLst>
              <a:ext uri="{FF2B5EF4-FFF2-40B4-BE49-F238E27FC236}">
                <a16:creationId xmlns:a16="http://schemas.microsoft.com/office/drawing/2014/main" id="{7385E3E7-9FA2-451B-BEE9-941DE5237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75227"/>
              </p:ext>
            </p:extLst>
          </p:nvPr>
        </p:nvGraphicFramePr>
        <p:xfrm>
          <a:off x="355599" y="1308948"/>
          <a:ext cx="1338730" cy="44007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977">
                  <a:extLst>
                    <a:ext uri="{9D8B030D-6E8A-4147-A177-3AD203B41FA5}">
                      <a16:colId xmlns:a16="http://schemas.microsoft.com/office/drawing/2014/main" val="2351085372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066612170"/>
                    </a:ext>
                  </a:extLst>
                </a:gridCol>
              </a:tblGrid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139537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042801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20938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611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73157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422996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3598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43350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084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1285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525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7348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741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32875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37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X017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1635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89280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0065967-B931-452A-B30B-C7C4474A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31709"/>
              </p:ext>
            </p:extLst>
          </p:nvPr>
        </p:nvGraphicFramePr>
        <p:xfrm>
          <a:off x="9702771" y="1287863"/>
          <a:ext cx="1766393" cy="4659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6393">
                  <a:extLst>
                    <a:ext uri="{9D8B030D-6E8A-4147-A177-3AD203B41FA5}">
                      <a16:colId xmlns:a16="http://schemas.microsoft.com/office/drawing/2014/main" val="2351085372"/>
                    </a:ext>
                  </a:extLst>
                </a:gridCol>
              </a:tblGrid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直進フィーダ運転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139537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パーツフィーダ運転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042801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カメラ照明制御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20938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ファン電源制御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611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搬送コンベア運転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73157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ブローバルブ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422996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ブローバルブ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3598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ブローバルブ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43350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運転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084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材質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PE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1285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525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7348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741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32875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37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1635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8928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879446"/>
                  </a:ext>
                </a:extLst>
              </a:tr>
            </a:tbl>
          </a:graphicData>
        </a:graphic>
      </p:graphicFrame>
      <p:graphicFrame>
        <p:nvGraphicFramePr>
          <p:cNvPr id="14" name="表 8">
            <a:extLst>
              <a:ext uri="{FF2B5EF4-FFF2-40B4-BE49-F238E27FC236}">
                <a16:creationId xmlns:a16="http://schemas.microsoft.com/office/drawing/2014/main" id="{8359EA51-4193-42F5-AB85-D793C3C71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4033"/>
              </p:ext>
            </p:extLst>
          </p:nvPr>
        </p:nvGraphicFramePr>
        <p:xfrm>
          <a:off x="6096000" y="1299393"/>
          <a:ext cx="1338730" cy="44007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977">
                  <a:extLst>
                    <a:ext uri="{9D8B030D-6E8A-4147-A177-3AD203B41FA5}">
                      <a16:colId xmlns:a16="http://schemas.microsoft.com/office/drawing/2014/main" val="2351085372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066612170"/>
                    </a:ext>
                  </a:extLst>
                </a:gridCol>
              </a:tblGrid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139537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042801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20938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611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73157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422996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3598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43350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084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1285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525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7348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741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328754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378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Y017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16355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89280"/>
                  </a:ext>
                </a:extLst>
              </a:tr>
            </a:tbl>
          </a:graphicData>
        </a:graphic>
      </p:graphicFrame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22D20A9-3A95-4D98-9050-8853BAAEC6C3}"/>
              </a:ext>
            </a:extLst>
          </p:cNvPr>
          <p:cNvCxnSpPr>
            <a:cxnSpLocks/>
          </p:cNvCxnSpPr>
          <p:nvPr/>
        </p:nvCxnSpPr>
        <p:spPr>
          <a:xfrm>
            <a:off x="1694329" y="1423249"/>
            <a:ext cx="1317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671944C-7188-4D8F-9588-59A97CD5BA65}"/>
              </a:ext>
            </a:extLst>
          </p:cNvPr>
          <p:cNvSpPr txBox="1"/>
          <p:nvPr/>
        </p:nvSpPr>
        <p:spPr>
          <a:xfrm>
            <a:off x="5295765" y="92250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P24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6486B5F-F88B-4198-A494-7AAE205DEB94}"/>
              </a:ext>
            </a:extLst>
          </p:cNvPr>
          <p:cNvSpPr txBox="1"/>
          <p:nvPr/>
        </p:nvSpPr>
        <p:spPr>
          <a:xfrm>
            <a:off x="5515149" y="114359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N</a:t>
            </a:r>
            <a:r>
              <a:rPr kumimoji="1" lang="en-US" altLang="ja-JP" sz="1200" dirty="0"/>
              <a:t>24</a:t>
            </a:r>
            <a:endParaRPr kumimoji="1" lang="ja-JP" altLang="en-US" sz="12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C05A92E-F148-4037-A321-E47BACE6D305}"/>
              </a:ext>
            </a:extLst>
          </p:cNvPr>
          <p:cNvGrpSpPr/>
          <p:nvPr/>
        </p:nvGrpSpPr>
        <p:grpSpPr>
          <a:xfrm>
            <a:off x="5328660" y="1342715"/>
            <a:ext cx="407062" cy="158818"/>
            <a:chOff x="5328660" y="1759468"/>
            <a:chExt cx="407062" cy="158818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8572496-0105-4BB9-8E6F-A4492A05382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788590"/>
              <a:ext cx="178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6592084-D1FF-4257-A526-4FDC54838510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896540"/>
              <a:ext cx="3799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B67D886A-C9DE-411D-AAFC-F9D40733D654}"/>
                </a:ext>
              </a:extLst>
            </p:cNvPr>
            <p:cNvSpPr/>
            <p:nvPr/>
          </p:nvSpPr>
          <p:spPr>
            <a:xfrm>
              <a:off x="5474886" y="1759468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CECED5B-228D-4114-B91A-3B4E286FF1EE}"/>
                </a:ext>
              </a:extLst>
            </p:cNvPr>
            <p:cNvSpPr/>
            <p:nvPr/>
          </p:nvSpPr>
          <p:spPr>
            <a:xfrm>
              <a:off x="5677479" y="1860043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22EE345-9E09-4FB8-825E-3FC9A0D2975A}"/>
              </a:ext>
            </a:extLst>
          </p:cNvPr>
          <p:cNvGrpSpPr/>
          <p:nvPr/>
        </p:nvGrpSpPr>
        <p:grpSpPr>
          <a:xfrm>
            <a:off x="5328660" y="1600466"/>
            <a:ext cx="407062" cy="158818"/>
            <a:chOff x="5328660" y="1759468"/>
            <a:chExt cx="407062" cy="158818"/>
          </a:xfrm>
        </p:grpSpPr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610B1D29-E7FB-434E-97B2-92D84D5DF70A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788590"/>
              <a:ext cx="178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0869BAE-8C22-46BA-8130-CB3690EB90C6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896540"/>
              <a:ext cx="3799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385D5C3-849B-4F4F-AB54-55C17AD5201D}"/>
                </a:ext>
              </a:extLst>
            </p:cNvPr>
            <p:cNvSpPr/>
            <p:nvPr/>
          </p:nvSpPr>
          <p:spPr>
            <a:xfrm>
              <a:off x="5474886" y="1759468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59EC8AC-8CD2-462F-A15D-EC99E7E130F3}"/>
                </a:ext>
              </a:extLst>
            </p:cNvPr>
            <p:cNvSpPr/>
            <p:nvPr/>
          </p:nvSpPr>
          <p:spPr>
            <a:xfrm>
              <a:off x="5677479" y="1860043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C3C05DA-C37E-4AA3-A2E1-72C8BCC672D8}"/>
              </a:ext>
            </a:extLst>
          </p:cNvPr>
          <p:cNvGrpSpPr/>
          <p:nvPr/>
        </p:nvGrpSpPr>
        <p:grpSpPr>
          <a:xfrm>
            <a:off x="5328660" y="1873099"/>
            <a:ext cx="407062" cy="158818"/>
            <a:chOff x="5328660" y="1759468"/>
            <a:chExt cx="407062" cy="158818"/>
          </a:xfrm>
        </p:grpSpPr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DFA0F7BF-2D4E-43CD-BE94-856A9BE52795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788590"/>
              <a:ext cx="178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6CB866FB-72EB-456A-BC42-6BAD9B7ED2B3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896540"/>
              <a:ext cx="3799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EE44E263-8DA7-4155-A4D9-021E6A606CE8}"/>
                </a:ext>
              </a:extLst>
            </p:cNvPr>
            <p:cNvSpPr/>
            <p:nvPr/>
          </p:nvSpPr>
          <p:spPr>
            <a:xfrm>
              <a:off x="5474886" y="1759468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DE19BB2-FA45-4D32-BE9B-831217491ED2}"/>
                </a:ext>
              </a:extLst>
            </p:cNvPr>
            <p:cNvSpPr/>
            <p:nvPr/>
          </p:nvSpPr>
          <p:spPr>
            <a:xfrm>
              <a:off x="5677479" y="1860043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4A80EBE-428C-410F-B64D-D7CE310784B5}"/>
              </a:ext>
            </a:extLst>
          </p:cNvPr>
          <p:cNvGrpSpPr/>
          <p:nvPr/>
        </p:nvGrpSpPr>
        <p:grpSpPr>
          <a:xfrm>
            <a:off x="5328660" y="2122015"/>
            <a:ext cx="407062" cy="158818"/>
            <a:chOff x="5328660" y="1759468"/>
            <a:chExt cx="407062" cy="158818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EBFB848B-4176-4132-A4A8-BF1F41E481A7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788590"/>
              <a:ext cx="178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DA3C5594-FCDB-4C19-931B-CAF3C13CDBF5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896540"/>
              <a:ext cx="3799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1B325BF-6B8C-4233-8F42-698C3DB24265}"/>
                </a:ext>
              </a:extLst>
            </p:cNvPr>
            <p:cNvSpPr/>
            <p:nvPr/>
          </p:nvSpPr>
          <p:spPr>
            <a:xfrm>
              <a:off x="5474886" y="1759468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96B25A70-A3BA-4668-AEDA-838156E359F6}"/>
                </a:ext>
              </a:extLst>
            </p:cNvPr>
            <p:cNvSpPr/>
            <p:nvPr/>
          </p:nvSpPr>
          <p:spPr>
            <a:xfrm>
              <a:off x="5677479" y="1860043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E3218BC-028C-4448-AEC5-F2102021C84B}"/>
              </a:ext>
            </a:extLst>
          </p:cNvPr>
          <p:cNvGrpSpPr/>
          <p:nvPr/>
        </p:nvGrpSpPr>
        <p:grpSpPr>
          <a:xfrm>
            <a:off x="5328660" y="2376214"/>
            <a:ext cx="407062" cy="158818"/>
            <a:chOff x="5328660" y="1759468"/>
            <a:chExt cx="407062" cy="158818"/>
          </a:xfrm>
        </p:grpSpPr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87DE8C37-C0EB-4F04-9557-72829932A379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788590"/>
              <a:ext cx="178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6383624D-3708-445C-9335-D708763B5F0A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896540"/>
              <a:ext cx="3799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C51A0B93-C3E6-471E-8B05-5B403EEFF38D}"/>
                </a:ext>
              </a:extLst>
            </p:cNvPr>
            <p:cNvSpPr/>
            <p:nvPr/>
          </p:nvSpPr>
          <p:spPr>
            <a:xfrm>
              <a:off x="5474886" y="1759468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5FA3130A-F3B2-4E55-81F1-16DADEA1BD72}"/>
                </a:ext>
              </a:extLst>
            </p:cNvPr>
            <p:cNvSpPr/>
            <p:nvPr/>
          </p:nvSpPr>
          <p:spPr>
            <a:xfrm>
              <a:off x="5677479" y="1860043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8556713-D2E4-4F29-B539-8B561DEBCC52}"/>
              </a:ext>
            </a:extLst>
          </p:cNvPr>
          <p:cNvGrpSpPr/>
          <p:nvPr/>
        </p:nvGrpSpPr>
        <p:grpSpPr>
          <a:xfrm>
            <a:off x="5328660" y="2623500"/>
            <a:ext cx="407062" cy="158818"/>
            <a:chOff x="5328660" y="1759468"/>
            <a:chExt cx="407062" cy="158818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BB85D81-245C-40FA-8EBD-D5826C092C0B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788590"/>
              <a:ext cx="178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32210412-F8B9-475B-BD22-6CE00F0E2FF7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896540"/>
              <a:ext cx="3799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3B41B5AF-97EC-422C-8514-E074A326B727}"/>
                </a:ext>
              </a:extLst>
            </p:cNvPr>
            <p:cNvSpPr/>
            <p:nvPr/>
          </p:nvSpPr>
          <p:spPr>
            <a:xfrm>
              <a:off x="5474886" y="1759468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B48704D6-BB98-4430-A090-B27DAB526202}"/>
                </a:ext>
              </a:extLst>
            </p:cNvPr>
            <p:cNvSpPr/>
            <p:nvPr/>
          </p:nvSpPr>
          <p:spPr>
            <a:xfrm>
              <a:off x="5677479" y="1860043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16125C9-A326-4658-AAC5-827025E045A5}"/>
              </a:ext>
            </a:extLst>
          </p:cNvPr>
          <p:cNvGrpSpPr/>
          <p:nvPr/>
        </p:nvGrpSpPr>
        <p:grpSpPr>
          <a:xfrm>
            <a:off x="5328660" y="2902333"/>
            <a:ext cx="407062" cy="158818"/>
            <a:chOff x="5328660" y="1759468"/>
            <a:chExt cx="407062" cy="158818"/>
          </a:xfrm>
        </p:grpSpPr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EA10AEFD-DF16-4582-8F08-EB645FA6AA63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788590"/>
              <a:ext cx="178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9C3F7AFF-EEB4-47FE-B8A7-EE1725526411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896540"/>
              <a:ext cx="3799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03B455A5-1483-45F4-BEA0-5D3E068C5B66}"/>
                </a:ext>
              </a:extLst>
            </p:cNvPr>
            <p:cNvSpPr/>
            <p:nvPr/>
          </p:nvSpPr>
          <p:spPr>
            <a:xfrm>
              <a:off x="5474886" y="1759468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9F4A776-09AB-4101-B059-2247E03FB06B}"/>
                </a:ext>
              </a:extLst>
            </p:cNvPr>
            <p:cNvSpPr/>
            <p:nvPr/>
          </p:nvSpPr>
          <p:spPr>
            <a:xfrm>
              <a:off x="5677479" y="1860043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D20EE62-6302-451B-85BB-D209A2B63464}"/>
              </a:ext>
            </a:extLst>
          </p:cNvPr>
          <p:cNvGrpSpPr/>
          <p:nvPr/>
        </p:nvGrpSpPr>
        <p:grpSpPr>
          <a:xfrm>
            <a:off x="5328660" y="3162768"/>
            <a:ext cx="407062" cy="158818"/>
            <a:chOff x="5328660" y="1759468"/>
            <a:chExt cx="407062" cy="158818"/>
          </a:xfrm>
        </p:grpSpPr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4F2D808-96B8-44C8-A0B2-16F97080C66C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788590"/>
              <a:ext cx="178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22C220C-407B-4C97-BE78-36B3F278045F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60" y="1896540"/>
              <a:ext cx="3799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BDFDF26F-0537-4875-82AC-6E383A733334}"/>
                </a:ext>
              </a:extLst>
            </p:cNvPr>
            <p:cNvSpPr/>
            <p:nvPr/>
          </p:nvSpPr>
          <p:spPr>
            <a:xfrm>
              <a:off x="5474886" y="1759468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A82B8C49-A68D-475A-AEC0-B0FF467D902D}"/>
                </a:ext>
              </a:extLst>
            </p:cNvPr>
            <p:cNvSpPr/>
            <p:nvPr/>
          </p:nvSpPr>
          <p:spPr>
            <a:xfrm>
              <a:off x="5677479" y="1860043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61B426-06FD-4AA3-AFA1-B2926DA8D0A5}"/>
              </a:ext>
            </a:extLst>
          </p:cNvPr>
          <p:cNvCxnSpPr>
            <a:cxnSpLocks/>
          </p:cNvCxnSpPr>
          <p:nvPr/>
        </p:nvCxnSpPr>
        <p:spPr>
          <a:xfrm>
            <a:off x="1694329" y="1701041"/>
            <a:ext cx="2005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2B7D176-4D4A-4DB3-A105-D34050938B4A}"/>
              </a:ext>
            </a:extLst>
          </p:cNvPr>
          <p:cNvCxnSpPr>
            <a:cxnSpLocks/>
          </p:cNvCxnSpPr>
          <p:nvPr/>
        </p:nvCxnSpPr>
        <p:spPr>
          <a:xfrm>
            <a:off x="1694329" y="1965488"/>
            <a:ext cx="2005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B4D8A62E-35B4-4BF7-A9A1-2A697C5D746D}"/>
              </a:ext>
            </a:extLst>
          </p:cNvPr>
          <p:cNvCxnSpPr>
            <a:cxnSpLocks/>
          </p:cNvCxnSpPr>
          <p:nvPr/>
        </p:nvCxnSpPr>
        <p:spPr>
          <a:xfrm>
            <a:off x="1694329" y="2212151"/>
            <a:ext cx="2005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C2E8AA0-3E4C-4D8D-8BAE-E9682D80F6E4}"/>
              </a:ext>
            </a:extLst>
          </p:cNvPr>
          <p:cNvCxnSpPr>
            <a:cxnSpLocks/>
          </p:cNvCxnSpPr>
          <p:nvPr/>
        </p:nvCxnSpPr>
        <p:spPr>
          <a:xfrm>
            <a:off x="1694329" y="2476789"/>
            <a:ext cx="2005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1AE1E48-E800-433A-8D81-42B168302F6B}"/>
              </a:ext>
            </a:extLst>
          </p:cNvPr>
          <p:cNvCxnSpPr>
            <a:cxnSpLocks/>
          </p:cNvCxnSpPr>
          <p:nvPr/>
        </p:nvCxnSpPr>
        <p:spPr>
          <a:xfrm>
            <a:off x="1694329" y="2737257"/>
            <a:ext cx="2005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71C2343-F2FD-4362-949B-B2A1517099D5}"/>
              </a:ext>
            </a:extLst>
          </p:cNvPr>
          <p:cNvCxnSpPr>
            <a:cxnSpLocks/>
          </p:cNvCxnSpPr>
          <p:nvPr/>
        </p:nvCxnSpPr>
        <p:spPr>
          <a:xfrm>
            <a:off x="1694329" y="2975816"/>
            <a:ext cx="2005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50C39B7-C141-4FFF-9A4A-B02A2FB8130A}"/>
              </a:ext>
            </a:extLst>
          </p:cNvPr>
          <p:cNvCxnSpPr>
            <a:cxnSpLocks/>
          </p:cNvCxnSpPr>
          <p:nvPr/>
        </p:nvCxnSpPr>
        <p:spPr>
          <a:xfrm>
            <a:off x="1693680" y="3242373"/>
            <a:ext cx="448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997AA3C-B818-4D82-9EE8-8CCAE7380492}"/>
              </a:ext>
            </a:extLst>
          </p:cNvPr>
          <p:cNvCxnSpPr>
            <a:cxnSpLocks/>
          </p:cNvCxnSpPr>
          <p:nvPr/>
        </p:nvCxnSpPr>
        <p:spPr>
          <a:xfrm>
            <a:off x="3413131" y="3762108"/>
            <a:ext cx="2864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63EED44-E8F5-4DCE-9AA4-3CDFF67651C3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1694329" y="4043971"/>
            <a:ext cx="2081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9610D516-FD07-42C5-BB56-F58A4BF5891A}"/>
              </a:ext>
            </a:extLst>
          </p:cNvPr>
          <p:cNvSpPr/>
          <p:nvPr/>
        </p:nvSpPr>
        <p:spPr>
          <a:xfrm>
            <a:off x="4136982" y="5135464"/>
            <a:ext cx="815528" cy="10536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Arduino</a:t>
            </a:r>
          </a:p>
          <a:p>
            <a:pPr algn="ctr"/>
            <a:r>
              <a:rPr lang="en-US" altLang="ja-JP" sz="1400" dirty="0"/>
              <a:t>I/F</a:t>
            </a:r>
            <a:r>
              <a:rPr lang="ja-JP" altLang="en-US" sz="1400" dirty="0"/>
              <a:t>基板</a:t>
            </a:r>
            <a:endParaRPr kumimoji="1" lang="ja-JP" altLang="en-US" sz="1400" dirty="0"/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31DCC0AC-8713-4A5A-890E-775CD2F64F74}"/>
              </a:ext>
            </a:extLst>
          </p:cNvPr>
          <p:cNvGrpSpPr/>
          <p:nvPr/>
        </p:nvGrpSpPr>
        <p:grpSpPr>
          <a:xfrm>
            <a:off x="3776269" y="3921390"/>
            <a:ext cx="214359" cy="145440"/>
            <a:chOff x="2517863" y="4386262"/>
            <a:chExt cx="214359" cy="145440"/>
          </a:xfrm>
        </p:grpSpPr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ED36771-8BB0-43F1-80BC-639B4D0018CC}"/>
                </a:ext>
              </a:extLst>
            </p:cNvPr>
            <p:cNvSpPr/>
            <p:nvPr/>
          </p:nvSpPr>
          <p:spPr>
            <a:xfrm>
              <a:off x="2517863" y="44859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116FBA98-BE60-438E-97EB-AF907FBD0D8E}"/>
                </a:ext>
              </a:extLst>
            </p:cNvPr>
            <p:cNvSpPr/>
            <p:nvPr/>
          </p:nvSpPr>
          <p:spPr>
            <a:xfrm>
              <a:off x="2686503" y="44859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72A4455B-488F-4B69-80A9-7A7E2827AE6E}"/>
                </a:ext>
              </a:extLst>
            </p:cNvPr>
            <p:cNvCxnSpPr>
              <a:cxnSpLocks/>
            </p:cNvCxnSpPr>
            <p:nvPr/>
          </p:nvCxnSpPr>
          <p:spPr>
            <a:xfrm>
              <a:off x="2517863" y="4445978"/>
              <a:ext cx="21435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E46C2486-CAAA-4660-8B00-171607282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4568" y="4386262"/>
              <a:ext cx="0" cy="597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楕円 126">
            <a:extLst>
              <a:ext uri="{FF2B5EF4-FFF2-40B4-BE49-F238E27FC236}">
                <a16:creationId xmlns:a16="http://schemas.microsoft.com/office/drawing/2014/main" id="{3B7E65F3-9B63-418D-AEF0-E704733C788B}"/>
              </a:ext>
            </a:extLst>
          </p:cNvPr>
          <p:cNvSpPr/>
          <p:nvPr/>
        </p:nvSpPr>
        <p:spPr>
          <a:xfrm>
            <a:off x="4106106" y="4277015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5EAA8266-D932-4067-B57D-AC922E4E0CA9}"/>
              </a:ext>
            </a:extLst>
          </p:cNvPr>
          <p:cNvCxnSpPr>
            <a:cxnSpLocks/>
            <a:endCxn id="168" idx="6"/>
          </p:cNvCxnSpPr>
          <p:nvPr/>
        </p:nvCxnSpPr>
        <p:spPr>
          <a:xfrm>
            <a:off x="3988044" y="4792168"/>
            <a:ext cx="176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A787BD4B-5992-4030-A84F-1F863A4320EE}"/>
              </a:ext>
            </a:extLst>
          </p:cNvPr>
          <p:cNvGrpSpPr/>
          <p:nvPr/>
        </p:nvGrpSpPr>
        <p:grpSpPr>
          <a:xfrm>
            <a:off x="3776269" y="4183557"/>
            <a:ext cx="214359" cy="145440"/>
            <a:chOff x="2517863" y="4386262"/>
            <a:chExt cx="214359" cy="145440"/>
          </a:xfrm>
        </p:grpSpPr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0C7BB628-4C8B-49C9-88E0-FF3FE2AD263A}"/>
                </a:ext>
              </a:extLst>
            </p:cNvPr>
            <p:cNvSpPr/>
            <p:nvPr/>
          </p:nvSpPr>
          <p:spPr>
            <a:xfrm>
              <a:off x="2517863" y="44859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4FB37BEE-02A5-4F94-AC60-D13C57BC1452}"/>
                </a:ext>
              </a:extLst>
            </p:cNvPr>
            <p:cNvSpPr/>
            <p:nvPr/>
          </p:nvSpPr>
          <p:spPr>
            <a:xfrm>
              <a:off x="2686503" y="44859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25BA84D5-C97E-40E0-A7F9-CC30FFC5E345}"/>
                </a:ext>
              </a:extLst>
            </p:cNvPr>
            <p:cNvCxnSpPr>
              <a:cxnSpLocks/>
            </p:cNvCxnSpPr>
            <p:nvPr/>
          </p:nvCxnSpPr>
          <p:spPr>
            <a:xfrm>
              <a:off x="2517863" y="4445978"/>
              <a:ext cx="21435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98E96BFD-2ED8-4AAD-BB17-8A3C18A54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4568" y="4386262"/>
              <a:ext cx="0" cy="597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AC299CCE-D0D7-4CF9-9693-DF1B2A481D4C}"/>
              </a:ext>
            </a:extLst>
          </p:cNvPr>
          <p:cNvGrpSpPr/>
          <p:nvPr/>
        </p:nvGrpSpPr>
        <p:grpSpPr>
          <a:xfrm>
            <a:off x="3774977" y="4444131"/>
            <a:ext cx="216942" cy="133032"/>
            <a:chOff x="2515280" y="4407837"/>
            <a:chExt cx="216942" cy="133032"/>
          </a:xfrm>
        </p:grpSpPr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EE234533-C572-4180-8249-F1360EE11076}"/>
                </a:ext>
              </a:extLst>
            </p:cNvPr>
            <p:cNvSpPr/>
            <p:nvPr/>
          </p:nvSpPr>
          <p:spPr>
            <a:xfrm>
              <a:off x="2517863" y="44859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B1ED72E-34C6-4DDB-8676-86A282BB6936}"/>
                </a:ext>
              </a:extLst>
            </p:cNvPr>
            <p:cNvSpPr/>
            <p:nvPr/>
          </p:nvSpPr>
          <p:spPr>
            <a:xfrm>
              <a:off x="2686503" y="44859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A3B389BD-46FE-414F-A219-6B9DAE301652}"/>
                </a:ext>
              </a:extLst>
            </p:cNvPr>
            <p:cNvCxnSpPr>
              <a:cxnSpLocks/>
            </p:cNvCxnSpPr>
            <p:nvPr/>
          </p:nvCxnSpPr>
          <p:spPr>
            <a:xfrm>
              <a:off x="2515280" y="4540869"/>
              <a:ext cx="21435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975BAE8F-E3CA-41FB-B5A1-A3F369871B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0249" y="4407837"/>
              <a:ext cx="1" cy="133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73A806AB-440F-4505-9863-FC893355D382}"/>
              </a:ext>
            </a:extLst>
          </p:cNvPr>
          <p:cNvGrpSpPr/>
          <p:nvPr/>
        </p:nvGrpSpPr>
        <p:grpSpPr>
          <a:xfrm>
            <a:off x="3773685" y="4694338"/>
            <a:ext cx="216942" cy="133032"/>
            <a:chOff x="2515280" y="4407837"/>
            <a:chExt cx="216942" cy="133032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36EFA6E4-018C-43FA-BF35-94A22C93B26E}"/>
                </a:ext>
              </a:extLst>
            </p:cNvPr>
            <p:cNvSpPr/>
            <p:nvPr/>
          </p:nvSpPr>
          <p:spPr>
            <a:xfrm>
              <a:off x="2517863" y="44859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C90BA920-E094-4C22-BDCE-9C9A2F525067}"/>
                </a:ext>
              </a:extLst>
            </p:cNvPr>
            <p:cNvSpPr/>
            <p:nvPr/>
          </p:nvSpPr>
          <p:spPr>
            <a:xfrm>
              <a:off x="2686503" y="44859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F7C5A752-9705-49D5-B5B8-42AA1D31C4F6}"/>
                </a:ext>
              </a:extLst>
            </p:cNvPr>
            <p:cNvCxnSpPr>
              <a:cxnSpLocks/>
            </p:cNvCxnSpPr>
            <p:nvPr/>
          </p:nvCxnSpPr>
          <p:spPr>
            <a:xfrm>
              <a:off x="2515280" y="4540869"/>
              <a:ext cx="21435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D1185103-A603-4FE6-8FCD-3803FBFB76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0249" y="4407837"/>
              <a:ext cx="1" cy="133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楕円 166">
            <a:extLst>
              <a:ext uri="{FF2B5EF4-FFF2-40B4-BE49-F238E27FC236}">
                <a16:creationId xmlns:a16="http://schemas.microsoft.com/office/drawing/2014/main" id="{B4C7BD30-2B03-4CF9-B7F5-2E930113B744}"/>
              </a:ext>
            </a:extLst>
          </p:cNvPr>
          <p:cNvSpPr/>
          <p:nvPr/>
        </p:nvSpPr>
        <p:spPr>
          <a:xfrm>
            <a:off x="4106106" y="4517827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9CDEC563-C72B-4DDF-9509-86C9098EBE3C}"/>
              </a:ext>
            </a:extLst>
          </p:cNvPr>
          <p:cNvSpPr/>
          <p:nvPr/>
        </p:nvSpPr>
        <p:spPr>
          <a:xfrm>
            <a:off x="4106106" y="4763046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BCE31CD2-6260-453B-AA57-7162B8DF7D09}"/>
              </a:ext>
            </a:extLst>
          </p:cNvPr>
          <p:cNvCxnSpPr>
            <a:cxnSpLocks/>
          </p:cNvCxnSpPr>
          <p:nvPr/>
        </p:nvCxnSpPr>
        <p:spPr>
          <a:xfrm>
            <a:off x="3988044" y="4544299"/>
            <a:ext cx="125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0F62C191-D752-4C64-B003-267D5DD9A7E2}"/>
              </a:ext>
            </a:extLst>
          </p:cNvPr>
          <p:cNvCxnSpPr>
            <a:cxnSpLocks/>
          </p:cNvCxnSpPr>
          <p:nvPr/>
        </p:nvCxnSpPr>
        <p:spPr>
          <a:xfrm>
            <a:off x="3988044" y="4302961"/>
            <a:ext cx="125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FAD7D8EA-32AD-4B93-858B-F88AB6320D61}"/>
              </a:ext>
            </a:extLst>
          </p:cNvPr>
          <p:cNvCxnSpPr>
            <a:cxnSpLocks/>
          </p:cNvCxnSpPr>
          <p:nvPr/>
        </p:nvCxnSpPr>
        <p:spPr>
          <a:xfrm>
            <a:off x="3988044" y="4041433"/>
            <a:ext cx="146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A7D850E7-4720-4B99-86FD-F29CA014A815}"/>
              </a:ext>
            </a:extLst>
          </p:cNvPr>
          <p:cNvCxnSpPr>
            <a:cxnSpLocks/>
          </p:cNvCxnSpPr>
          <p:nvPr/>
        </p:nvCxnSpPr>
        <p:spPr>
          <a:xfrm>
            <a:off x="4134141" y="4041061"/>
            <a:ext cx="0" cy="980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4384BAC5-9C81-47AD-ADB9-681E2EDD2931}"/>
              </a:ext>
            </a:extLst>
          </p:cNvPr>
          <p:cNvCxnSpPr>
            <a:cxnSpLocks/>
          </p:cNvCxnSpPr>
          <p:nvPr/>
        </p:nvCxnSpPr>
        <p:spPr>
          <a:xfrm>
            <a:off x="4134141" y="5024050"/>
            <a:ext cx="158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756811BE-2092-4255-B68D-D8CAA6FF3E3E}"/>
              </a:ext>
            </a:extLst>
          </p:cNvPr>
          <p:cNvCxnSpPr>
            <a:cxnSpLocks/>
          </p:cNvCxnSpPr>
          <p:nvPr/>
        </p:nvCxnSpPr>
        <p:spPr>
          <a:xfrm>
            <a:off x="1694329" y="4302961"/>
            <a:ext cx="2081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50D9C1F3-EAD3-4CA1-9B01-5198CF6A5922}"/>
              </a:ext>
            </a:extLst>
          </p:cNvPr>
          <p:cNvCxnSpPr>
            <a:cxnSpLocks/>
          </p:cNvCxnSpPr>
          <p:nvPr/>
        </p:nvCxnSpPr>
        <p:spPr>
          <a:xfrm>
            <a:off x="1694329" y="4546379"/>
            <a:ext cx="2081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17B200A0-F0F8-4D2F-AED0-8036533EAE40}"/>
              </a:ext>
            </a:extLst>
          </p:cNvPr>
          <p:cNvCxnSpPr>
            <a:cxnSpLocks/>
          </p:cNvCxnSpPr>
          <p:nvPr/>
        </p:nvCxnSpPr>
        <p:spPr>
          <a:xfrm>
            <a:off x="1694329" y="4792167"/>
            <a:ext cx="2081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6D720545-88D1-4F1B-909A-6DF3D363ED74}"/>
              </a:ext>
            </a:extLst>
          </p:cNvPr>
          <p:cNvSpPr/>
          <p:nvPr/>
        </p:nvSpPr>
        <p:spPr>
          <a:xfrm>
            <a:off x="1805942" y="5984231"/>
            <a:ext cx="953059" cy="417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カメラ制御</a:t>
            </a:r>
            <a:r>
              <a:rPr kumimoji="1" lang="en-US" altLang="ja-JP" sz="900" dirty="0"/>
              <a:t>BOX</a:t>
            </a:r>
          </a:p>
          <a:p>
            <a:pPr algn="ctr"/>
            <a:r>
              <a:rPr lang="en-US" altLang="ja-JP" sz="900" dirty="0"/>
              <a:t>FZ3-L350</a:t>
            </a:r>
            <a:endParaRPr kumimoji="1" lang="ja-JP" altLang="en-US" sz="900" dirty="0"/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197BB33A-5355-4257-A7E4-AEA63E139EEB}"/>
              </a:ext>
            </a:extLst>
          </p:cNvPr>
          <p:cNvCxnSpPr>
            <a:cxnSpLocks/>
          </p:cNvCxnSpPr>
          <p:nvPr/>
        </p:nvCxnSpPr>
        <p:spPr>
          <a:xfrm>
            <a:off x="2481256" y="5813485"/>
            <a:ext cx="1652885" cy="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C99F1732-02D7-44D0-9803-F5AA5F05D024}"/>
              </a:ext>
            </a:extLst>
          </p:cNvPr>
          <p:cNvSpPr txBox="1"/>
          <p:nvPr/>
        </p:nvSpPr>
        <p:spPr>
          <a:xfrm>
            <a:off x="2163016" y="5778626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B4</a:t>
            </a:r>
            <a:endParaRPr kumimoji="1" lang="ja-JP" altLang="en-US" sz="1100" dirty="0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11655188-5D56-468E-B718-78479E8B0B38}"/>
              </a:ext>
            </a:extLst>
          </p:cNvPr>
          <p:cNvSpPr txBox="1"/>
          <p:nvPr/>
        </p:nvSpPr>
        <p:spPr>
          <a:xfrm>
            <a:off x="2678279" y="5842205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B17</a:t>
            </a:r>
            <a:endParaRPr kumimoji="1" lang="ja-JP" altLang="en-US" sz="1100" dirty="0"/>
          </a:p>
        </p:txBody>
      </p: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6AE0D9B-95DE-4101-AFCB-A8227D0D9479}"/>
              </a:ext>
            </a:extLst>
          </p:cNvPr>
          <p:cNvCxnSpPr>
            <a:cxnSpLocks/>
          </p:cNvCxnSpPr>
          <p:nvPr/>
        </p:nvCxnSpPr>
        <p:spPr>
          <a:xfrm>
            <a:off x="2142565" y="3242373"/>
            <a:ext cx="0" cy="199540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A658A279-2605-4F5E-82A7-A42ED8B2CBAB}"/>
              </a:ext>
            </a:extLst>
          </p:cNvPr>
          <p:cNvCxnSpPr>
            <a:cxnSpLocks/>
            <a:endCxn id="254" idx="0"/>
          </p:cNvCxnSpPr>
          <p:nvPr/>
        </p:nvCxnSpPr>
        <p:spPr>
          <a:xfrm flipH="1" flipV="1">
            <a:off x="2480558" y="5780562"/>
            <a:ext cx="698" cy="203670"/>
          </a:xfrm>
          <a:prstGeom prst="line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1BA0AB67-55AF-4E42-A2E0-5FBA78BC5737}"/>
              </a:ext>
            </a:extLst>
          </p:cNvPr>
          <p:cNvCxnSpPr>
            <a:cxnSpLocks/>
          </p:cNvCxnSpPr>
          <p:nvPr/>
        </p:nvCxnSpPr>
        <p:spPr>
          <a:xfrm>
            <a:off x="2142565" y="5237776"/>
            <a:ext cx="1991576" cy="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8493CDA6-2BE7-42C5-B9F0-0C6E4D4FA8C5}"/>
              </a:ext>
            </a:extLst>
          </p:cNvPr>
          <p:cNvGrpSpPr/>
          <p:nvPr/>
        </p:nvGrpSpPr>
        <p:grpSpPr>
          <a:xfrm>
            <a:off x="2450224" y="2444797"/>
            <a:ext cx="59455" cy="3394008"/>
            <a:chOff x="3172879" y="2462361"/>
            <a:chExt cx="59455" cy="3394008"/>
          </a:xfrm>
        </p:grpSpPr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7014914A-25E1-4A17-9A04-C911C2F4C818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3202001" y="2486804"/>
              <a:ext cx="1212" cy="331132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楕円 223">
              <a:extLst>
                <a:ext uri="{FF2B5EF4-FFF2-40B4-BE49-F238E27FC236}">
                  <a16:creationId xmlns:a16="http://schemas.microsoft.com/office/drawing/2014/main" id="{604B5A45-3C8D-4BAC-928D-B98FE8C9D326}"/>
                </a:ext>
              </a:extLst>
            </p:cNvPr>
            <p:cNvSpPr/>
            <p:nvPr/>
          </p:nvSpPr>
          <p:spPr>
            <a:xfrm>
              <a:off x="3172879" y="2462361"/>
              <a:ext cx="58243" cy="5824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BF6326BB-2DB3-417E-BD8B-D158DBF48EF1}"/>
                </a:ext>
              </a:extLst>
            </p:cNvPr>
            <p:cNvSpPr/>
            <p:nvPr/>
          </p:nvSpPr>
          <p:spPr>
            <a:xfrm>
              <a:off x="3174091" y="5798126"/>
              <a:ext cx="58243" cy="5824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76A2AC9-BD6C-4A6C-A187-2F4F4BEBFF43}"/>
              </a:ext>
            </a:extLst>
          </p:cNvPr>
          <p:cNvCxnSpPr>
            <a:cxnSpLocks/>
          </p:cNvCxnSpPr>
          <p:nvPr/>
        </p:nvCxnSpPr>
        <p:spPr>
          <a:xfrm>
            <a:off x="2759001" y="6073326"/>
            <a:ext cx="1375140" cy="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067F982D-BAA2-4D8A-BDB8-FE1BDF29D305}"/>
              </a:ext>
            </a:extLst>
          </p:cNvPr>
          <p:cNvGrpSpPr/>
          <p:nvPr/>
        </p:nvGrpSpPr>
        <p:grpSpPr>
          <a:xfrm>
            <a:off x="2871405" y="2709564"/>
            <a:ext cx="58243" cy="2965019"/>
            <a:chOff x="3172879" y="2443313"/>
            <a:chExt cx="58243" cy="2965019"/>
          </a:xfrm>
        </p:grpSpPr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8746DD24-D04F-4232-87C3-5250C59B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001" y="2486805"/>
              <a:ext cx="0" cy="292152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楕円 263">
              <a:extLst>
                <a:ext uri="{FF2B5EF4-FFF2-40B4-BE49-F238E27FC236}">
                  <a16:creationId xmlns:a16="http://schemas.microsoft.com/office/drawing/2014/main" id="{C026014D-861C-45D3-AA67-94E6F9E24C38}"/>
                </a:ext>
              </a:extLst>
            </p:cNvPr>
            <p:cNvSpPr/>
            <p:nvPr/>
          </p:nvSpPr>
          <p:spPr>
            <a:xfrm>
              <a:off x="3172879" y="2443313"/>
              <a:ext cx="58243" cy="5824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A3967E43-263B-4A96-AABF-EB05A8D9559B}"/>
              </a:ext>
            </a:extLst>
          </p:cNvPr>
          <p:cNvCxnSpPr>
            <a:cxnSpLocks/>
          </p:cNvCxnSpPr>
          <p:nvPr/>
        </p:nvCxnSpPr>
        <p:spPr>
          <a:xfrm>
            <a:off x="2900526" y="5678864"/>
            <a:ext cx="1233615" cy="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76EB46F5-111D-434B-A527-8AA84557B6DA}"/>
              </a:ext>
            </a:extLst>
          </p:cNvPr>
          <p:cNvCxnSpPr>
            <a:cxnSpLocks/>
          </p:cNvCxnSpPr>
          <p:nvPr/>
        </p:nvCxnSpPr>
        <p:spPr>
          <a:xfrm>
            <a:off x="3413131" y="3765898"/>
            <a:ext cx="0" cy="17868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AF804094-A21E-433A-A4C6-AAE4A8A084F7}"/>
              </a:ext>
            </a:extLst>
          </p:cNvPr>
          <p:cNvCxnSpPr>
            <a:cxnSpLocks/>
          </p:cNvCxnSpPr>
          <p:nvPr/>
        </p:nvCxnSpPr>
        <p:spPr>
          <a:xfrm>
            <a:off x="3413131" y="5552710"/>
            <a:ext cx="721010" cy="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楕円 285">
            <a:extLst>
              <a:ext uri="{FF2B5EF4-FFF2-40B4-BE49-F238E27FC236}">
                <a16:creationId xmlns:a16="http://schemas.microsoft.com/office/drawing/2014/main" id="{7F296F24-3304-471B-AEAB-8D73ECFCC0F9}"/>
              </a:ext>
            </a:extLst>
          </p:cNvPr>
          <p:cNvSpPr/>
          <p:nvPr/>
        </p:nvSpPr>
        <p:spPr>
          <a:xfrm>
            <a:off x="5680071" y="4992908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907DBB85-ABED-4B69-AD94-5F23066AD888}"/>
              </a:ext>
            </a:extLst>
          </p:cNvPr>
          <p:cNvCxnSpPr>
            <a:cxnSpLocks/>
          </p:cNvCxnSpPr>
          <p:nvPr/>
        </p:nvCxnSpPr>
        <p:spPr>
          <a:xfrm>
            <a:off x="4952510" y="5301727"/>
            <a:ext cx="765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楕円 294">
            <a:extLst>
              <a:ext uri="{FF2B5EF4-FFF2-40B4-BE49-F238E27FC236}">
                <a16:creationId xmlns:a16="http://schemas.microsoft.com/office/drawing/2014/main" id="{C32BBCFD-1347-44BF-80A0-46B012CD2FE6}"/>
              </a:ext>
            </a:extLst>
          </p:cNvPr>
          <p:cNvSpPr/>
          <p:nvPr/>
        </p:nvSpPr>
        <p:spPr>
          <a:xfrm>
            <a:off x="5680071" y="5272605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E2D6BD8C-7D0C-429E-8F28-3F03B16DDA79}"/>
              </a:ext>
            </a:extLst>
          </p:cNvPr>
          <p:cNvCxnSpPr>
            <a:cxnSpLocks/>
          </p:cNvCxnSpPr>
          <p:nvPr/>
        </p:nvCxnSpPr>
        <p:spPr>
          <a:xfrm>
            <a:off x="3802856" y="5237776"/>
            <a:ext cx="331285" cy="0"/>
          </a:xfrm>
          <a:prstGeom prst="line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A3BCB2A3-77A5-43E6-8CB4-AF0B226E7C0D}"/>
              </a:ext>
            </a:extLst>
          </p:cNvPr>
          <p:cNvCxnSpPr>
            <a:cxnSpLocks/>
          </p:cNvCxnSpPr>
          <p:nvPr/>
        </p:nvCxnSpPr>
        <p:spPr>
          <a:xfrm>
            <a:off x="1693680" y="3762108"/>
            <a:ext cx="301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3AB06C65-6EFA-43B8-95B7-100CC508D547}"/>
              </a:ext>
            </a:extLst>
          </p:cNvPr>
          <p:cNvCxnSpPr>
            <a:cxnSpLocks/>
          </p:cNvCxnSpPr>
          <p:nvPr/>
        </p:nvCxnSpPr>
        <p:spPr>
          <a:xfrm>
            <a:off x="1995488" y="3759453"/>
            <a:ext cx="0" cy="1636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97D9B8F0-F1E1-48A7-9A9E-480256763FA0}"/>
              </a:ext>
            </a:extLst>
          </p:cNvPr>
          <p:cNvCxnSpPr>
            <a:cxnSpLocks/>
          </p:cNvCxnSpPr>
          <p:nvPr/>
        </p:nvCxnSpPr>
        <p:spPr>
          <a:xfrm>
            <a:off x="1995488" y="5395913"/>
            <a:ext cx="2138653" cy="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DA6EFB5-5936-4637-A879-C1F1C66C9A84}"/>
              </a:ext>
            </a:extLst>
          </p:cNvPr>
          <p:cNvCxnSpPr>
            <a:cxnSpLocks/>
          </p:cNvCxnSpPr>
          <p:nvPr/>
        </p:nvCxnSpPr>
        <p:spPr>
          <a:xfrm>
            <a:off x="3802856" y="5395913"/>
            <a:ext cx="331285" cy="0"/>
          </a:xfrm>
          <a:prstGeom prst="line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29A95E9D-EDA5-4D26-9865-7BE43B749C11}"/>
              </a:ext>
            </a:extLst>
          </p:cNvPr>
          <p:cNvSpPr txBox="1"/>
          <p:nvPr/>
        </p:nvSpPr>
        <p:spPr>
          <a:xfrm>
            <a:off x="3201798" y="1284033"/>
            <a:ext cx="573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20" name="楕円 319">
            <a:extLst>
              <a:ext uri="{FF2B5EF4-FFF2-40B4-BE49-F238E27FC236}">
                <a16:creationId xmlns:a16="http://schemas.microsoft.com/office/drawing/2014/main" id="{0D9CBA93-D2A9-4676-9192-A6F604FA3C88}"/>
              </a:ext>
            </a:extLst>
          </p:cNvPr>
          <p:cNvSpPr/>
          <p:nvPr/>
        </p:nvSpPr>
        <p:spPr>
          <a:xfrm>
            <a:off x="2841741" y="1400695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391B424-9355-4AE2-A33D-425AB1DF2E9D}"/>
              </a:ext>
            </a:extLst>
          </p:cNvPr>
          <p:cNvCxnSpPr>
            <a:cxnSpLocks/>
          </p:cNvCxnSpPr>
          <p:nvPr/>
        </p:nvCxnSpPr>
        <p:spPr>
          <a:xfrm>
            <a:off x="3011711" y="1423249"/>
            <a:ext cx="25841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91AA95EA-6F8D-4BF3-ABE3-F1082D824801}"/>
              </a:ext>
            </a:extLst>
          </p:cNvPr>
          <p:cNvCxnSpPr>
            <a:cxnSpLocks/>
          </p:cNvCxnSpPr>
          <p:nvPr/>
        </p:nvCxnSpPr>
        <p:spPr>
          <a:xfrm>
            <a:off x="11647225" y="1142667"/>
            <a:ext cx="0" cy="2898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1E71564B-F37B-4C4B-9BF2-3BF111B36F5A}"/>
              </a:ext>
            </a:extLst>
          </p:cNvPr>
          <p:cNvSpPr txBox="1"/>
          <p:nvPr/>
        </p:nvSpPr>
        <p:spPr>
          <a:xfrm>
            <a:off x="11436270" y="92250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P24</a:t>
            </a:r>
            <a:endParaRPr kumimoji="1" lang="ja-JP" altLang="en-US" sz="1200" dirty="0"/>
          </a:p>
        </p:txBody>
      </p: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1E5D11DE-B862-40BE-94E2-765A20873155}"/>
              </a:ext>
            </a:extLst>
          </p:cNvPr>
          <p:cNvCxnSpPr>
            <a:cxnSpLocks/>
          </p:cNvCxnSpPr>
          <p:nvPr/>
        </p:nvCxnSpPr>
        <p:spPr>
          <a:xfrm>
            <a:off x="5504007" y="5572237"/>
            <a:ext cx="591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楕円 340">
            <a:extLst>
              <a:ext uri="{FF2B5EF4-FFF2-40B4-BE49-F238E27FC236}">
                <a16:creationId xmlns:a16="http://schemas.microsoft.com/office/drawing/2014/main" id="{B3D06D07-DBD8-45AB-A25F-5E0146A29550}"/>
              </a:ext>
            </a:extLst>
          </p:cNvPr>
          <p:cNvSpPr/>
          <p:nvPr/>
        </p:nvSpPr>
        <p:spPr>
          <a:xfrm>
            <a:off x="5474885" y="5543115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4B7E2060-84A9-4B58-B4A0-D96BF40CEAD6}"/>
              </a:ext>
            </a:extLst>
          </p:cNvPr>
          <p:cNvCxnSpPr>
            <a:cxnSpLocks/>
          </p:cNvCxnSpPr>
          <p:nvPr/>
        </p:nvCxnSpPr>
        <p:spPr>
          <a:xfrm>
            <a:off x="2759001" y="6313608"/>
            <a:ext cx="4959578" cy="0"/>
          </a:xfrm>
          <a:prstGeom prst="line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B59F765-EBB6-4D6C-A29F-B89F44C20F45}"/>
              </a:ext>
            </a:extLst>
          </p:cNvPr>
          <p:cNvCxnSpPr>
            <a:cxnSpLocks/>
          </p:cNvCxnSpPr>
          <p:nvPr/>
        </p:nvCxnSpPr>
        <p:spPr>
          <a:xfrm flipV="1">
            <a:off x="7695248" y="3759453"/>
            <a:ext cx="0" cy="2554155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378AB48B-E7FD-4093-BBE6-38DE44B006E4}"/>
              </a:ext>
            </a:extLst>
          </p:cNvPr>
          <p:cNvCxnSpPr>
            <a:cxnSpLocks/>
          </p:cNvCxnSpPr>
          <p:nvPr/>
        </p:nvCxnSpPr>
        <p:spPr>
          <a:xfrm>
            <a:off x="7434730" y="3765898"/>
            <a:ext cx="2268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楕円 351">
            <a:extLst>
              <a:ext uri="{FF2B5EF4-FFF2-40B4-BE49-F238E27FC236}">
                <a16:creationId xmlns:a16="http://schemas.microsoft.com/office/drawing/2014/main" id="{D8869238-2A98-4985-8264-2492EAEA8C8F}"/>
              </a:ext>
            </a:extLst>
          </p:cNvPr>
          <p:cNvSpPr/>
          <p:nvPr/>
        </p:nvSpPr>
        <p:spPr>
          <a:xfrm>
            <a:off x="7660336" y="3736776"/>
            <a:ext cx="58243" cy="58243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3C567A8F-1839-456E-927E-CF0FDB69F912}"/>
              </a:ext>
            </a:extLst>
          </p:cNvPr>
          <p:cNvSpPr txBox="1"/>
          <p:nvPr/>
        </p:nvSpPr>
        <p:spPr>
          <a:xfrm>
            <a:off x="2702360" y="6058336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B6</a:t>
            </a:r>
            <a:endParaRPr kumimoji="1" lang="ja-JP" altLang="en-US" sz="1100" dirty="0"/>
          </a:p>
        </p:txBody>
      </p:sp>
      <p:cxnSp>
        <p:nvCxnSpPr>
          <p:cNvPr id="356" name="直線コネクタ 355">
            <a:extLst>
              <a:ext uri="{FF2B5EF4-FFF2-40B4-BE49-F238E27FC236}">
                <a16:creationId xmlns:a16="http://schemas.microsoft.com/office/drawing/2014/main" id="{C753035E-6271-49F0-A1E1-06CD690CB89D}"/>
              </a:ext>
            </a:extLst>
          </p:cNvPr>
          <p:cNvCxnSpPr>
            <a:cxnSpLocks/>
          </p:cNvCxnSpPr>
          <p:nvPr/>
        </p:nvCxnSpPr>
        <p:spPr>
          <a:xfrm>
            <a:off x="7434730" y="3509343"/>
            <a:ext cx="2268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>
            <a:extLst>
              <a:ext uri="{FF2B5EF4-FFF2-40B4-BE49-F238E27FC236}">
                <a16:creationId xmlns:a16="http://schemas.microsoft.com/office/drawing/2014/main" id="{9A16B60B-5C12-4E90-B634-F702933ED229}"/>
              </a:ext>
            </a:extLst>
          </p:cNvPr>
          <p:cNvCxnSpPr>
            <a:cxnSpLocks/>
          </p:cNvCxnSpPr>
          <p:nvPr/>
        </p:nvCxnSpPr>
        <p:spPr>
          <a:xfrm>
            <a:off x="7434730" y="3248082"/>
            <a:ext cx="239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>
            <a:extLst>
              <a:ext uri="{FF2B5EF4-FFF2-40B4-BE49-F238E27FC236}">
                <a16:creationId xmlns:a16="http://schemas.microsoft.com/office/drawing/2014/main" id="{4EC8491D-7BE7-4DE3-860F-24FCFC8FB6AC}"/>
              </a:ext>
            </a:extLst>
          </p:cNvPr>
          <p:cNvCxnSpPr>
            <a:cxnSpLocks/>
          </p:cNvCxnSpPr>
          <p:nvPr/>
        </p:nvCxnSpPr>
        <p:spPr>
          <a:xfrm>
            <a:off x="7434730" y="2969710"/>
            <a:ext cx="86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>
            <a:extLst>
              <a:ext uri="{FF2B5EF4-FFF2-40B4-BE49-F238E27FC236}">
                <a16:creationId xmlns:a16="http://schemas.microsoft.com/office/drawing/2014/main" id="{865DD3B2-413B-465E-A3DB-590A11132F7E}"/>
              </a:ext>
            </a:extLst>
          </p:cNvPr>
          <p:cNvCxnSpPr>
            <a:cxnSpLocks/>
          </p:cNvCxnSpPr>
          <p:nvPr/>
        </p:nvCxnSpPr>
        <p:spPr>
          <a:xfrm>
            <a:off x="8883401" y="2969710"/>
            <a:ext cx="819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コネクタ 366">
            <a:extLst>
              <a:ext uri="{FF2B5EF4-FFF2-40B4-BE49-F238E27FC236}">
                <a16:creationId xmlns:a16="http://schemas.microsoft.com/office/drawing/2014/main" id="{A0B79EF9-35F9-47C2-B97E-666A33487E42}"/>
              </a:ext>
            </a:extLst>
          </p:cNvPr>
          <p:cNvCxnSpPr>
            <a:cxnSpLocks/>
          </p:cNvCxnSpPr>
          <p:nvPr/>
        </p:nvCxnSpPr>
        <p:spPr>
          <a:xfrm>
            <a:off x="8883401" y="3214439"/>
            <a:ext cx="819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>
            <a:extLst>
              <a:ext uri="{FF2B5EF4-FFF2-40B4-BE49-F238E27FC236}">
                <a16:creationId xmlns:a16="http://schemas.microsoft.com/office/drawing/2014/main" id="{9F9D4883-20B6-4A87-8B9F-D049DFEDDF9E}"/>
              </a:ext>
            </a:extLst>
          </p:cNvPr>
          <p:cNvCxnSpPr>
            <a:cxnSpLocks/>
          </p:cNvCxnSpPr>
          <p:nvPr/>
        </p:nvCxnSpPr>
        <p:spPr>
          <a:xfrm flipV="1">
            <a:off x="8513711" y="3289596"/>
            <a:ext cx="0" cy="2545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45884DF-099D-4A5E-B197-655F3F350A75}"/>
              </a:ext>
            </a:extLst>
          </p:cNvPr>
          <p:cNvCxnSpPr>
            <a:cxnSpLocks/>
          </p:cNvCxnSpPr>
          <p:nvPr/>
        </p:nvCxnSpPr>
        <p:spPr>
          <a:xfrm flipV="1">
            <a:off x="8729985" y="3290048"/>
            <a:ext cx="0" cy="2750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D9351301-FB4D-480B-8A00-CE4E51F63E60}"/>
              </a:ext>
            </a:extLst>
          </p:cNvPr>
          <p:cNvCxnSpPr>
            <a:cxnSpLocks/>
          </p:cNvCxnSpPr>
          <p:nvPr/>
        </p:nvCxnSpPr>
        <p:spPr>
          <a:xfrm>
            <a:off x="5708650" y="5834825"/>
            <a:ext cx="2805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939DCFA9-3882-428A-94AC-9C9419FF60DD}"/>
              </a:ext>
            </a:extLst>
          </p:cNvPr>
          <p:cNvCxnSpPr>
            <a:cxnSpLocks/>
          </p:cNvCxnSpPr>
          <p:nvPr/>
        </p:nvCxnSpPr>
        <p:spPr>
          <a:xfrm>
            <a:off x="5515149" y="6030262"/>
            <a:ext cx="32148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楕円 380">
            <a:extLst>
              <a:ext uri="{FF2B5EF4-FFF2-40B4-BE49-F238E27FC236}">
                <a16:creationId xmlns:a16="http://schemas.microsoft.com/office/drawing/2014/main" id="{128A4E83-5089-4F62-9A51-CE418E901D45}"/>
              </a:ext>
            </a:extLst>
          </p:cNvPr>
          <p:cNvSpPr/>
          <p:nvPr/>
        </p:nvSpPr>
        <p:spPr>
          <a:xfrm>
            <a:off x="5474885" y="5996498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楕円 381">
            <a:extLst>
              <a:ext uri="{FF2B5EF4-FFF2-40B4-BE49-F238E27FC236}">
                <a16:creationId xmlns:a16="http://schemas.microsoft.com/office/drawing/2014/main" id="{1687F515-592A-4E5C-BF13-C3317BF74F15}"/>
              </a:ext>
            </a:extLst>
          </p:cNvPr>
          <p:cNvSpPr/>
          <p:nvPr/>
        </p:nvSpPr>
        <p:spPr>
          <a:xfrm>
            <a:off x="5680071" y="5805703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8B09D3E0-FD59-4FAC-A266-B66ACCD33439}"/>
              </a:ext>
            </a:extLst>
          </p:cNvPr>
          <p:cNvCxnSpPr>
            <a:cxnSpLocks/>
          </p:cNvCxnSpPr>
          <p:nvPr/>
        </p:nvCxnSpPr>
        <p:spPr>
          <a:xfrm>
            <a:off x="7436810" y="2469853"/>
            <a:ext cx="1317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17F2A3D0-6DAB-4910-BB80-06D6E456D8AA}"/>
              </a:ext>
            </a:extLst>
          </p:cNvPr>
          <p:cNvSpPr txBox="1"/>
          <p:nvPr/>
        </p:nvSpPr>
        <p:spPr>
          <a:xfrm>
            <a:off x="8947494" y="2333250"/>
            <a:ext cx="573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88" name="楕円 387">
            <a:extLst>
              <a:ext uri="{FF2B5EF4-FFF2-40B4-BE49-F238E27FC236}">
                <a16:creationId xmlns:a16="http://schemas.microsoft.com/office/drawing/2014/main" id="{11F49D8D-4734-4280-BBEF-3DD29204F708}"/>
              </a:ext>
            </a:extLst>
          </p:cNvPr>
          <p:cNvSpPr/>
          <p:nvPr/>
        </p:nvSpPr>
        <p:spPr>
          <a:xfrm>
            <a:off x="8584222" y="2447299"/>
            <a:ext cx="58243" cy="58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9156794D-2767-46FE-8575-06BF48CF4763}"/>
              </a:ext>
            </a:extLst>
          </p:cNvPr>
          <p:cNvCxnSpPr>
            <a:cxnSpLocks/>
          </p:cNvCxnSpPr>
          <p:nvPr/>
        </p:nvCxnSpPr>
        <p:spPr>
          <a:xfrm>
            <a:off x="13177211" y="4555947"/>
            <a:ext cx="2268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4" name="グループ化 393">
            <a:extLst>
              <a:ext uri="{FF2B5EF4-FFF2-40B4-BE49-F238E27FC236}">
                <a16:creationId xmlns:a16="http://schemas.microsoft.com/office/drawing/2014/main" id="{A69C9D1B-D9B7-4238-9271-EAE22AB070F8}"/>
              </a:ext>
            </a:extLst>
          </p:cNvPr>
          <p:cNvGrpSpPr/>
          <p:nvPr/>
        </p:nvGrpSpPr>
        <p:grpSpPr>
          <a:xfrm>
            <a:off x="11471705" y="2930816"/>
            <a:ext cx="199388" cy="58243"/>
            <a:chOff x="11471705" y="2930816"/>
            <a:chExt cx="199388" cy="58243"/>
          </a:xfrm>
        </p:grpSpPr>
        <p:cxnSp>
          <p:nvCxnSpPr>
            <p:cNvPr id="391" name="直線コネクタ 390">
              <a:extLst>
                <a:ext uri="{FF2B5EF4-FFF2-40B4-BE49-F238E27FC236}">
                  <a16:creationId xmlns:a16="http://schemas.microsoft.com/office/drawing/2014/main" id="{12C27D40-77A5-477B-A8A4-F94E39FD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705" y="2960576"/>
              <a:ext cx="175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21162C17-24E7-408A-85B5-7EAB98B21581}"/>
                </a:ext>
              </a:extLst>
            </p:cNvPr>
            <p:cNvSpPr/>
            <p:nvPr/>
          </p:nvSpPr>
          <p:spPr>
            <a:xfrm>
              <a:off x="11612850" y="2930816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5" name="グループ化 394">
            <a:extLst>
              <a:ext uri="{FF2B5EF4-FFF2-40B4-BE49-F238E27FC236}">
                <a16:creationId xmlns:a16="http://schemas.microsoft.com/office/drawing/2014/main" id="{399FC295-BFA0-4098-A1EC-2C19E3A8F30F}"/>
              </a:ext>
            </a:extLst>
          </p:cNvPr>
          <p:cNvGrpSpPr/>
          <p:nvPr/>
        </p:nvGrpSpPr>
        <p:grpSpPr>
          <a:xfrm>
            <a:off x="11471705" y="3187963"/>
            <a:ext cx="199388" cy="58243"/>
            <a:chOff x="11471705" y="2930816"/>
            <a:chExt cx="199388" cy="58243"/>
          </a:xfrm>
        </p:grpSpPr>
        <p:cxnSp>
          <p:nvCxnSpPr>
            <p:cNvPr id="396" name="直線コネクタ 395">
              <a:extLst>
                <a:ext uri="{FF2B5EF4-FFF2-40B4-BE49-F238E27FC236}">
                  <a16:creationId xmlns:a16="http://schemas.microsoft.com/office/drawing/2014/main" id="{6A4E38C9-CA33-4A75-8AE5-59868E55DBF7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705" y="2960576"/>
              <a:ext cx="175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5101210B-B7FD-4B18-934A-1E6881DB379C}"/>
                </a:ext>
              </a:extLst>
            </p:cNvPr>
            <p:cNvSpPr/>
            <p:nvPr/>
          </p:nvSpPr>
          <p:spPr>
            <a:xfrm>
              <a:off x="11612850" y="2930816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8" name="グループ化 397">
            <a:extLst>
              <a:ext uri="{FF2B5EF4-FFF2-40B4-BE49-F238E27FC236}">
                <a16:creationId xmlns:a16="http://schemas.microsoft.com/office/drawing/2014/main" id="{1FBAA5D0-6C3F-4779-AE4D-0B03BE2B99FD}"/>
              </a:ext>
            </a:extLst>
          </p:cNvPr>
          <p:cNvGrpSpPr/>
          <p:nvPr/>
        </p:nvGrpSpPr>
        <p:grpSpPr>
          <a:xfrm>
            <a:off x="11471705" y="2679014"/>
            <a:ext cx="199388" cy="58243"/>
            <a:chOff x="11471705" y="2930816"/>
            <a:chExt cx="199388" cy="58243"/>
          </a:xfrm>
        </p:grpSpPr>
        <p:cxnSp>
          <p:nvCxnSpPr>
            <p:cNvPr id="399" name="直線コネクタ 398">
              <a:extLst>
                <a:ext uri="{FF2B5EF4-FFF2-40B4-BE49-F238E27FC236}">
                  <a16:creationId xmlns:a16="http://schemas.microsoft.com/office/drawing/2014/main" id="{57541118-1086-4DA5-A583-9B63FC5C99D7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705" y="2960576"/>
              <a:ext cx="175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5AD5E4E-2551-441D-BF49-D7CF891FD572}"/>
                </a:ext>
              </a:extLst>
            </p:cNvPr>
            <p:cNvSpPr/>
            <p:nvPr/>
          </p:nvSpPr>
          <p:spPr>
            <a:xfrm>
              <a:off x="11612850" y="2930816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34936F72-8CD7-448F-B0B5-076AF9ECEF68}"/>
              </a:ext>
            </a:extLst>
          </p:cNvPr>
          <p:cNvCxnSpPr>
            <a:cxnSpLocks/>
          </p:cNvCxnSpPr>
          <p:nvPr/>
        </p:nvCxnSpPr>
        <p:spPr>
          <a:xfrm>
            <a:off x="7434730" y="2191234"/>
            <a:ext cx="2268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28A4FE09-1104-4C76-ABC3-74FA8E8EB30E}"/>
              </a:ext>
            </a:extLst>
          </p:cNvPr>
          <p:cNvCxnSpPr>
            <a:cxnSpLocks/>
          </p:cNvCxnSpPr>
          <p:nvPr/>
        </p:nvCxnSpPr>
        <p:spPr>
          <a:xfrm>
            <a:off x="7434730" y="1926127"/>
            <a:ext cx="2268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1CDD9DA8-4AD0-4842-B949-9047D74E2AAC}"/>
              </a:ext>
            </a:extLst>
          </p:cNvPr>
          <p:cNvCxnSpPr>
            <a:cxnSpLocks/>
          </p:cNvCxnSpPr>
          <p:nvPr/>
        </p:nvCxnSpPr>
        <p:spPr>
          <a:xfrm>
            <a:off x="7434730" y="1670609"/>
            <a:ext cx="2268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A4D276C5-7817-4F6A-8312-F99055AEFD24}"/>
              </a:ext>
            </a:extLst>
          </p:cNvPr>
          <p:cNvCxnSpPr>
            <a:cxnSpLocks/>
          </p:cNvCxnSpPr>
          <p:nvPr/>
        </p:nvCxnSpPr>
        <p:spPr>
          <a:xfrm>
            <a:off x="7434730" y="1443290"/>
            <a:ext cx="2268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DF447E3D-FE2A-427B-8393-DDDE06A18AE0}"/>
              </a:ext>
            </a:extLst>
          </p:cNvPr>
          <p:cNvGrpSpPr/>
          <p:nvPr/>
        </p:nvGrpSpPr>
        <p:grpSpPr>
          <a:xfrm>
            <a:off x="9132769" y="3301168"/>
            <a:ext cx="431665" cy="429624"/>
            <a:chOff x="9041070" y="4499658"/>
            <a:chExt cx="543826" cy="541255"/>
          </a:xfrm>
        </p:grpSpPr>
        <p:sp>
          <p:nvSpPr>
            <p:cNvPr id="428" name="十字形 427">
              <a:extLst>
                <a:ext uri="{FF2B5EF4-FFF2-40B4-BE49-F238E27FC236}">
                  <a16:creationId xmlns:a16="http://schemas.microsoft.com/office/drawing/2014/main" id="{A8651FC8-88D9-457A-A55D-DB1A338A7AC5}"/>
                </a:ext>
              </a:extLst>
            </p:cNvPr>
            <p:cNvSpPr/>
            <p:nvPr/>
          </p:nvSpPr>
          <p:spPr>
            <a:xfrm rot="2700000">
              <a:off x="9042355" y="4498373"/>
              <a:ext cx="541255" cy="543826"/>
            </a:xfrm>
            <a:prstGeom prst="plus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AF4F259D-E2AC-499E-8ACE-40D74407A52D}"/>
                </a:ext>
              </a:extLst>
            </p:cNvPr>
            <p:cNvSpPr/>
            <p:nvPr/>
          </p:nvSpPr>
          <p:spPr>
            <a:xfrm>
              <a:off x="9116471" y="4577188"/>
              <a:ext cx="393021" cy="3693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</a:rPr>
                <a:t>PLG</a:t>
              </a:r>
              <a:endParaRPr kumimoji="1" lang="ja-JP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1" name="楕円 430">
            <a:extLst>
              <a:ext uri="{FF2B5EF4-FFF2-40B4-BE49-F238E27FC236}">
                <a16:creationId xmlns:a16="http://schemas.microsoft.com/office/drawing/2014/main" id="{90F04075-7592-4D7A-94EA-7DBD80DBBC30}"/>
              </a:ext>
            </a:extLst>
          </p:cNvPr>
          <p:cNvSpPr/>
          <p:nvPr/>
        </p:nvSpPr>
        <p:spPr>
          <a:xfrm>
            <a:off x="9279581" y="1311249"/>
            <a:ext cx="264847" cy="24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>
                <a:solidFill>
                  <a:schemeClr val="tx1"/>
                </a:solidFill>
              </a:rPr>
              <a:t>CR1</a:t>
            </a:r>
            <a:endParaRPr kumimoji="1" lang="ja-JP" altLang="en-US" sz="500" dirty="0">
              <a:solidFill>
                <a:schemeClr val="tx1"/>
              </a:solidFill>
            </a:endParaRPr>
          </a:p>
        </p:txBody>
      </p:sp>
      <p:sp>
        <p:nvSpPr>
          <p:cNvPr id="432" name="楕円 431">
            <a:extLst>
              <a:ext uri="{FF2B5EF4-FFF2-40B4-BE49-F238E27FC236}">
                <a16:creationId xmlns:a16="http://schemas.microsoft.com/office/drawing/2014/main" id="{74951394-4FF5-44A3-9334-7F1EF8C18422}"/>
              </a:ext>
            </a:extLst>
          </p:cNvPr>
          <p:cNvSpPr/>
          <p:nvPr/>
        </p:nvSpPr>
        <p:spPr>
          <a:xfrm>
            <a:off x="9006306" y="1548810"/>
            <a:ext cx="264847" cy="24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>
                <a:solidFill>
                  <a:schemeClr val="tx1"/>
                </a:solidFill>
              </a:rPr>
              <a:t>CR1</a:t>
            </a:r>
            <a:endParaRPr kumimoji="1" lang="ja-JP" altLang="en-US" sz="500" dirty="0">
              <a:solidFill>
                <a:schemeClr val="tx1"/>
              </a:solidFill>
            </a:endParaRPr>
          </a:p>
        </p:txBody>
      </p:sp>
      <p:sp>
        <p:nvSpPr>
          <p:cNvPr id="433" name="楕円 432">
            <a:extLst>
              <a:ext uri="{FF2B5EF4-FFF2-40B4-BE49-F238E27FC236}">
                <a16:creationId xmlns:a16="http://schemas.microsoft.com/office/drawing/2014/main" id="{354CA7DB-4D22-41AC-ACDD-BA3456F65F8E}"/>
              </a:ext>
            </a:extLst>
          </p:cNvPr>
          <p:cNvSpPr/>
          <p:nvPr/>
        </p:nvSpPr>
        <p:spPr>
          <a:xfrm>
            <a:off x="9271153" y="1783623"/>
            <a:ext cx="264847" cy="24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>
                <a:solidFill>
                  <a:schemeClr val="tx1"/>
                </a:solidFill>
              </a:rPr>
              <a:t>CR1</a:t>
            </a:r>
            <a:endParaRPr kumimoji="1" lang="ja-JP" altLang="en-US" sz="500" dirty="0">
              <a:solidFill>
                <a:schemeClr val="tx1"/>
              </a:solidFill>
            </a:endParaRPr>
          </a:p>
        </p:txBody>
      </p:sp>
      <p:grpSp>
        <p:nvGrpSpPr>
          <p:cNvPr id="434" name="グループ化 433">
            <a:extLst>
              <a:ext uri="{FF2B5EF4-FFF2-40B4-BE49-F238E27FC236}">
                <a16:creationId xmlns:a16="http://schemas.microsoft.com/office/drawing/2014/main" id="{278A355A-D5B5-4FC1-BD02-B7FBD25F5AF3}"/>
              </a:ext>
            </a:extLst>
          </p:cNvPr>
          <p:cNvGrpSpPr/>
          <p:nvPr/>
        </p:nvGrpSpPr>
        <p:grpSpPr>
          <a:xfrm>
            <a:off x="11471705" y="1385047"/>
            <a:ext cx="199388" cy="58243"/>
            <a:chOff x="11471705" y="2930816"/>
            <a:chExt cx="199388" cy="58243"/>
          </a:xfrm>
        </p:grpSpPr>
        <p:cxnSp>
          <p:nvCxnSpPr>
            <p:cNvPr id="435" name="直線コネクタ 434">
              <a:extLst>
                <a:ext uri="{FF2B5EF4-FFF2-40B4-BE49-F238E27FC236}">
                  <a16:creationId xmlns:a16="http://schemas.microsoft.com/office/drawing/2014/main" id="{493EFC3F-9BF9-4537-A7B2-6E6E1EFF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705" y="2960576"/>
              <a:ext cx="175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07195FE8-E90F-4856-9537-778189738B79}"/>
                </a:ext>
              </a:extLst>
            </p:cNvPr>
            <p:cNvSpPr/>
            <p:nvPr/>
          </p:nvSpPr>
          <p:spPr>
            <a:xfrm>
              <a:off x="11612850" y="2930816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7" name="グループ化 436">
            <a:extLst>
              <a:ext uri="{FF2B5EF4-FFF2-40B4-BE49-F238E27FC236}">
                <a16:creationId xmlns:a16="http://schemas.microsoft.com/office/drawing/2014/main" id="{DC2B1E65-4922-4D64-AD87-901393CA32E4}"/>
              </a:ext>
            </a:extLst>
          </p:cNvPr>
          <p:cNvGrpSpPr/>
          <p:nvPr/>
        </p:nvGrpSpPr>
        <p:grpSpPr>
          <a:xfrm>
            <a:off x="11471705" y="1638572"/>
            <a:ext cx="199388" cy="58243"/>
            <a:chOff x="11471705" y="2930816"/>
            <a:chExt cx="199388" cy="58243"/>
          </a:xfrm>
        </p:grpSpPr>
        <p:cxnSp>
          <p:nvCxnSpPr>
            <p:cNvPr id="438" name="直線コネクタ 437">
              <a:extLst>
                <a:ext uri="{FF2B5EF4-FFF2-40B4-BE49-F238E27FC236}">
                  <a16:creationId xmlns:a16="http://schemas.microsoft.com/office/drawing/2014/main" id="{B659EF25-84AA-4DE7-891A-BA9D8C0628C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705" y="2960576"/>
              <a:ext cx="175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FAC52BC5-397D-46E4-A560-19CF2E54543C}"/>
                </a:ext>
              </a:extLst>
            </p:cNvPr>
            <p:cNvSpPr/>
            <p:nvPr/>
          </p:nvSpPr>
          <p:spPr>
            <a:xfrm>
              <a:off x="11612850" y="2930816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0" name="グループ化 439">
            <a:extLst>
              <a:ext uri="{FF2B5EF4-FFF2-40B4-BE49-F238E27FC236}">
                <a16:creationId xmlns:a16="http://schemas.microsoft.com/office/drawing/2014/main" id="{40CF3F37-8F84-4DD9-8D98-70882A022684}"/>
              </a:ext>
            </a:extLst>
          </p:cNvPr>
          <p:cNvGrpSpPr/>
          <p:nvPr/>
        </p:nvGrpSpPr>
        <p:grpSpPr>
          <a:xfrm>
            <a:off x="11471705" y="1916767"/>
            <a:ext cx="199388" cy="58243"/>
            <a:chOff x="11471705" y="2930816"/>
            <a:chExt cx="199388" cy="58243"/>
          </a:xfrm>
        </p:grpSpPr>
        <p:cxnSp>
          <p:nvCxnSpPr>
            <p:cNvPr id="441" name="直線コネクタ 440">
              <a:extLst>
                <a:ext uri="{FF2B5EF4-FFF2-40B4-BE49-F238E27FC236}">
                  <a16:creationId xmlns:a16="http://schemas.microsoft.com/office/drawing/2014/main" id="{D234A643-3CB5-4C8D-8068-F4175D1BF7A2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705" y="2960576"/>
              <a:ext cx="175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楕円 441">
              <a:extLst>
                <a:ext uri="{FF2B5EF4-FFF2-40B4-BE49-F238E27FC236}">
                  <a16:creationId xmlns:a16="http://schemas.microsoft.com/office/drawing/2014/main" id="{C5DD2493-651C-4965-AAAA-3CE523A162E4}"/>
                </a:ext>
              </a:extLst>
            </p:cNvPr>
            <p:cNvSpPr/>
            <p:nvPr/>
          </p:nvSpPr>
          <p:spPr>
            <a:xfrm>
              <a:off x="11612850" y="2930816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3" name="グループ化 442">
            <a:extLst>
              <a:ext uri="{FF2B5EF4-FFF2-40B4-BE49-F238E27FC236}">
                <a16:creationId xmlns:a16="http://schemas.microsoft.com/office/drawing/2014/main" id="{C1A72F34-2795-4504-A593-109644A9F6A4}"/>
              </a:ext>
            </a:extLst>
          </p:cNvPr>
          <p:cNvGrpSpPr/>
          <p:nvPr/>
        </p:nvGrpSpPr>
        <p:grpSpPr>
          <a:xfrm>
            <a:off x="11471705" y="2179492"/>
            <a:ext cx="199388" cy="58243"/>
            <a:chOff x="11471705" y="2930816"/>
            <a:chExt cx="199388" cy="58243"/>
          </a:xfrm>
        </p:grpSpPr>
        <p:cxnSp>
          <p:nvCxnSpPr>
            <p:cNvPr id="444" name="直線コネクタ 443">
              <a:extLst>
                <a:ext uri="{FF2B5EF4-FFF2-40B4-BE49-F238E27FC236}">
                  <a16:creationId xmlns:a16="http://schemas.microsoft.com/office/drawing/2014/main" id="{9CA467E5-AB14-4C7A-897E-58A87C4A42DA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705" y="2960576"/>
              <a:ext cx="175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楕円 444">
              <a:extLst>
                <a:ext uri="{FF2B5EF4-FFF2-40B4-BE49-F238E27FC236}">
                  <a16:creationId xmlns:a16="http://schemas.microsoft.com/office/drawing/2014/main" id="{8D312A71-005B-4D19-8646-1B4B32349551}"/>
                </a:ext>
              </a:extLst>
            </p:cNvPr>
            <p:cNvSpPr/>
            <p:nvPr/>
          </p:nvSpPr>
          <p:spPr>
            <a:xfrm>
              <a:off x="11612850" y="2930816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6" name="楕円 445">
            <a:extLst>
              <a:ext uri="{FF2B5EF4-FFF2-40B4-BE49-F238E27FC236}">
                <a16:creationId xmlns:a16="http://schemas.microsoft.com/office/drawing/2014/main" id="{6800702E-810C-435C-8EBE-DC143CA0598E}"/>
              </a:ext>
            </a:extLst>
          </p:cNvPr>
          <p:cNvSpPr/>
          <p:nvPr/>
        </p:nvSpPr>
        <p:spPr>
          <a:xfrm>
            <a:off x="9006306" y="2076432"/>
            <a:ext cx="264847" cy="24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>
                <a:solidFill>
                  <a:schemeClr val="tx1"/>
                </a:solidFill>
              </a:rPr>
              <a:t>CR1</a:t>
            </a:r>
            <a:endParaRPr kumimoji="1" lang="ja-JP" altLang="en-US" sz="500" dirty="0">
              <a:solidFill>
                <a:schemeClr val="tx1"/>
              </a:solidFill>
            </a:endParaRPr>
          </a:p>
        </p:txBody>
      </p: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BD2E71F1-4C40-43F0-8ABD-B7B21CA4B8BC}"/>
              </a:ext>
            </a:extLst>
          </p:cNvPr>
          <p:cNvGrpSpPr/>
          <p:nvPr/>
        </p:nvGrpSpPr>
        <p:grpSpPr>
          <a:xfrm>
            <a:off x="11471705" y="3477724"/>
            <a:ext cx="199388" cy="58243"/>
            <a:chOff x="11471705" y="2930816"/>
            <a:chExt cx="199388" cy="58243"/>
          </a:xfrm>
        </p:grpSpPr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1ABA8D84-049F-4FB9-A406-48C1E4182BF7}"/>
                </a:ext>
              </a:extLst>
            </p:cNvPr>
            <p:cNvCxnSpPr>
              <a:cxnSpLocks/>
            </p:cNvCxnSpPr>
            <p:nvPr/>
          </p:nvCxnSpPr>
          <p:spPr>
            <a:xfrm>
              <a:off x="11471705" y="2960576"/>
              <a:ext cx="175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楕円 449">
              <a:extLst>
                <a:ext uri="{FF2B5EF4-FFF2-40B4-BE49-F238E27FC236}">
                  <a16:creationId xmlns:a16="http://schemas.microsoft.com/office/drawing/2014/main" id="{20C0AD63-E888-40F6-8700-D697390EC923}"/>
                </a:ext>
              </a:extLst>
            </p:cNvPr>
            <p:cNvSpPr/>
            <p:nvPr/>
          </p:nvSpPr>
          <p:spPr>
            <a:xfrm>
              <a:off x="11612850" y="2930816"/>
              <a:ext cx="58243" cy="582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49A2A32A-1D1F-42AF-AA01-78AC1113F0E5}"/>
              </a:ext>
            </a:extLst>
          </p:cNvPr>
          <p:cNvSpPr txBox="1"/>
          <p:nvPr/>
        </p:nvSpPr>
        <p:spPr>
          <a:xfrm>
            <a:off x="3399864" y="5931889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PE</a:t>
            </a:r>
            <a:r>
              <a:rPr kumimoji="1" lang="ja-JP" altLang="en-US" sz="700" dirty="0"/>
              <a:t>検知信号</a:t>
            </a:r>
          </a:p>
        </p:txBody>
      </p:sp>
      <p:sp>
        <p:nvSpPr>
          <p:cNvPr id="455" name="テキスト ボックス 454">
            <a:extLst>
              <a:ext uri="{FF2B5EF4-FFF2-40B4-BE49-F238E27FC236}">
                <a16:creationId xmlns:a16="http://schemas.microsoft.com/office/drawing/2014/main" id="{30835620-C580-4ABD-81AC-E57392E0435A}"/>
              </a:ext>
            </a:extLst>
          </p:cNvPr>
          <p:cNvSpPr txBox="1"/>
          <p:nvPr/>
        </p:nvSpPr>
        <p:spPr>
          <a:xfrm>
            <a:off x="2982084" y="616964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/>
              <a:t>材質選択</a:t>
            </a:r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2C212A05-12DE-497F-AE91-9EBF107B71EA}"/>
              </a:ext>
            </a:extLst>
          </p:cNvPr>
          <p:cNvSpPr txBox="1"/>
          <p:nvPr/>
        </p:nvSpPr>
        <p:spPr>
          <a:xfrm>
            <a:off x="3382831" y="5084960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PE</a:t>
            </a:r>
            <a:r>
              <a:rPr lang="ja-JP" altLang="en-US" sz="600" dirty="0"/>
              <a:t>エア出力命令</a:t>
            </a:r>
            <a:endParaRPr kumimoji="1" lang="en-US" altLang="ja-JP" sz="600" dirty="0"/>
          </a:p>
        </p:txBody>
      </p: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4ACD0E22-69C7-435A-81E8-12FE6268991E}"/>
              </a:ext>
            </a:extLst>
          </p:cNvPr>
          <p:cNvSpPr txBox="1"/>
          <p:nvPr/>
        </p:nvSpPr>
        <p:spPr>
          <a:xfrm>
            <a:off x="3375014" y="5249636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白エア出力命令</a:t>
            </a:r>
            <a:endParaRPr kumimoji="1" lang="en-US" altLang="ja-JP" sz="600" dirty="0"/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13C46B49-6960-4D4F-9F5A-A934B7D68517}"/>
              </a:ext>
            </a:extLst>
          </p:cNvPr>
          <p:cNvSpPr txBox="1"/>
          <p:nvPr/>
        </p:nvSpPr>
        <p:spPr>
          <a:xfrm>
            <a:off x="3375014" y="5414526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白検知信号</a:t>
            </a:r>
            <a:endParaRPr lang="en-US" altLang="ja-JP" sz="600" dirty="0"/>
          </a:p>
        </p:txBody>
      </p: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9A040D17-7DAF-44FE-943A-AA70E83ADA42}"/>
              </a:ext>
            </a:extLst>
          </p:cNvPr>
          <p:cNvSpPr txBox="1"/>
          <p:nvPr/>
        </p:nvSpPr>
        <p:spPr>
          <a:xfrm>
            <a:off x="3375014" y="5541146"/>
            <a:ext cx="7328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通過センサ</a:t>
            </a:r>
            <a:r>
              <a:rPr lang="en-US" altLang="ja-JP" sz="600" dirty="0"/>
              <a:t>3(</a:t>
            </a:r>
            <a:r>
              <a:rPr lang="ja-JP" altLang="en-US" sz="600" dirty="0"/>
              <a:t>白</a:t>
            </a:r>
            <a:r>
              <a:rPr lang="en-US" altLang="ja-JP" sz="600" dirty="0"/>
              <a:t>)</a:t>
            </a: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87014C11-9D7F-45A8-AB48-2628BBA03630}"/>
              </a:ext>
            </a:extLst>
          </p:cNvPr>
          <p:cNvSpPr txBox="1"/>
          <p:nvPr/>
        </p:nvSpPr>
        <p:spPr>
          <a:xfrm>
            <a:off x="3375014" y="5674583"/>
            <a:ext cx="7088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通過センサ</a:t>
            </a:r>
            <a:r>
              <a:rPr lang="en-US" altLang="ja-JP" sz="600" dirty="0"/>
              <a:t>2PE)</a:t>
            </a: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9C6F1852-890E-41D9-BCE7-6705AA4D6196}"/>
              </a:ext>
            </a:extLst>
          </p:cNvPr>
          <p:cNvSpPr txBox="1"/>
          <p:nvPr/>
        </p:nvSpPr>
        <p:spPr>
          <a:xfrm>
            <a:off x="4899075" y="5135356"/>
            <a:ext cx="3305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GND</a:t>
            </a: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F28532AE-11AE-4D97-A10A-001F75FEF361}"/>
              </a:ext>
            </a:extLst>
          </p:cNvPr>
          <p:cNvSpPr txBox="1"/>
          <p:nvPr/>
        </p:nvSpPr>
        <p:spPr>
          <a:xfrm>
            <a:off x="8242742" y="3295150"/>
            <a:ext cx="3305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/>
              <a:t>GND</a:t>
            </a:r>
          </a:p>
        </p:txBody>
      </p:sp>
      <p:sp>
        <p:nvSpPr>
          <p:cNvPr id="463" name="テキスト ボックス 462">
            <a:extLst>
              <a:ext uri="{FF2B5EF4-FFF2-40B4-BE49-F238E27FC236}">
                <a16:creationId xmlns:a16="http://schemas.microsoft.com/office/drawing/2014/main" id="{3E5DF08F-351E-4913-83AA-BC06340FD0CF}"/>
              </a:ext>
            </a:extLst>
          </p:cNvPr>
          <p:cNvSpPr txBox="1"/>
          <p:nvPr/>
        </p:nvSpPr>
        <p:spPr>
          <a:xfrm>
            <a:off x="8666709" y="3286190"/>
            <a:ext cx="3305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/>
              <a:t>24V</a:t>
            </a:r>
          </a:p>
        </p:txBody>
      </p:sp>
      <p:grpSp>
        <p:nvGrpSpPr>
          <p:cNvPr id="498" name="グループ化 497">
            <a:extLst>
              <a:ext uri="{FF2B5EF4-FFF2-40B4-BE49-F238E27FC236}">
                <a16:creationId xmlns:a16="http://schemas.microsoft.com/office/drawing/2014/main" id="{00559BCC-E1D6-4AC2-B520-E4433EDD9ED2}"/>
              </a:ext>
            </a:extLst>
          </p:cNvPr>
          <p:cNvGrpSpPr/>
          <p:nvPr/>
        </p:nvGrpSpPr>
        <p:grpSpPr>
          <a:xfrm>
            <a:off x="8210276" y="2864191"/>
            <a:ext cx="775546" cy="457394"/>
            <a:chOff x="8210276" y="2864191"/>
            <a:chExt cx="775546" cy="457394"/>
          </a:xfrm>
        </p:grpSpPr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4F81E8FC-32F0-4496-9F49-017C20B5205B}"/>
                </a:ext>
              </a:extLst>
            </p:cNvPr>
            <p:cNvSpPr/>
            <p:nvPr/>
          </p:nvSpPr>
          <p:spPr>
            <a:xfrm>
              <a:off x="8210276" y="2864191"/>
              <a:ext cx="775546" cy="4573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保護基板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90" name="グループ化 489">
              <a:extLst>
                <a:ext uri="{FF2B5EF4-FFF2-40B4-BE49-F238E27FC236}">
                  <a16:creationId xmlns:a16="http://schemas.microsoft.com/office/drawing/2014/main" id="{2249288C-82E2-445D-8815-8B2534A621E4}"/>
                </a:ext>
              </a:extLst>
            </p:cNvPr>
            <p:cNvGrpSpPr/>
            <p:nvPr/>
          </p:nvGrpSpPr>
          <p:grpSpPr>
            <a:xfrm>
              <a:off x="8597278" y="3074266"/>
              <a:ext cx="202370" cy="225203"/>
              <a:chOff x="9040646" y="4277015"/>
              <a:chExt cx="240185" cy="267284"/>
            </a:xfrm>
          </p:grpSpPr>
          <p:cxnSp>
            <p:nvCxnSpPr>
              <p:cNvPr id="464" name="直線コネクタ 463">
                <a:extLst>
                  <a:ext uri="{FF2B5EF4-FFF2-40B4-BE49-F238E27FC236}">
                    <a16:creationId xmlns:a16="http://schemas.microsoft.com/office/drawing/2014/main" id="{A4999F49-784E-4C76-A9BF-A07DD4D32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646" y="4413708"/>
                <a:ext cx="8199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直線コネクタ 465">
                <a:extLst>
                  <a:ext uri="{FF2B5EF4-FFF2-40B4-BE49-F238E27FC236}">
                    <a16:creationId xmlns:a16="http://schemas.microsoft.com/office/drawing/2014/main" id="{46C24289-6870-4F73-BB35-B81C22D8A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22638" y="4365412"/>
                <a:ext cx="0" cy="965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直線コネクタ 475">
                <a:extLst>
                  <a:ext uri="{FF2B5EF4-FFF2-40B4-BE49-F238E27FC236}">
                    <a16:creationId xmlns:a16="http://schemas.microsoft.com/office/drawing/2014/main" id="{4B44FB7C-2DD0-4857-BE1B-F09572CAC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0738" y="4328998"/>
                <a:ext cx="0" cy="1816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直線コネクタ 478">
                <a:extLst>
                  <a:ext uri="{FF2B5EF4-FFF2-40B4-BE49-F238E27FC236}">
                    <a16:creationId xmlns:a16="http://schemas.microsoft.com/office/drawing/2014/main" id="{D621F6B2-8920-448B-825A-8158F3D96C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3249" y="4365412"/>
                <a:ext cx="6741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直線コネクタ 480">
                <a:extLst>
                  <a:ext uri="{FF2B5EF4-FFF2-40B4-BE49-F238E27FC236}">
                    <a16:creationId xmlns:a16="http://schemas.microsoft.com/office/drawing/2014/main" id="{C1DF3F30-E784-41FC-98BC-29130A62A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1149" y="4277015"/>
                <a:ext cx="0" cy="88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直線コネクタ 483">
                <a:extLst>
                  <a:ext uri="{FF2B5EF4-FFF2-40B4-BE49-F238E27FC236}">
                    <a16:creationId xmlns:a16="http://schemas.microsoft.com/office/drawing/2014/main" id="{9E176DB4-AE96-4933-8E0C-3A6C192476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3249" y="4463137"/>
                <a:ext cx="6741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直線コネクタ 484">
                <a:extLst>
                  <a:ext uri="{FF2B5EF4-FFF2-40B4-BE49-F238E27FC236}">
                    <a16:creationId xmlns:a16="http://schemas.microsoft.com/office/drawing/2014/main" id="{CD982182-F2C1-4B0A-8728-C74C7F4DEC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0661" y="4462908"/>
                <a:ext cx="0" cy="81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7" name="楕円 486">
                <a:extLst>
                  <a:ext uri="{FF2B5EF4-FFF2-40B4-BE49-F238E27FC236}">
                    <a16:creationId xmlns:a16="http://schemas.microsoft.com/office/drawing/2014/main" id="{870B00C1-CDEA-4AE6-BA5C-5CA6FBC47C92}"/>
                  </a:ext>
                </a:extLst>
              </p:cNvPr>
              <p:cNvSpPr/>
              <p:nvPr/>
            </p:nvSpPr>
            <p:spPr>
              <a:xfrm>
                <a:off x="9068400" y="4308780"/>
                <a:ext cx="212431" cy="1996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7" name="グループ化 496">
              <a:extLst>
                <a:ext uri="{FF2B5EF4-FFF2-40B4-BE49-F238E27FC236}">
                  <a16:creationId xmlns:a16="http://schemas.microsoft.com/office/drawing/2014/main" id="{C706B135-4092-4B47-9253-E2CDDB3A550B}"/>
                </a:ext>
              </a:extLst>
            </p:cNvPr>
            <p:cNvGrpSpPr/>
            <p:nvPr/>
          </p:nvGrpSpPr>
          <p:grpSpPr>
            <a:xfrm rot="16200000">
              <a:off x="8363318" y="3149145"/>
              <a:ext cx="198941" cy="78461"/>
              <a:chOff x="9021163" y="2635339"/>
              <a:chExt cx="258418" cy="101918"/>
            </a:xfrm>
          </p:grpSpPr>
          <p:cxnSp>
            <p:nvCxnSpPr>
              <p:cNvPr id="492" name="直線コネクタ 491">
                <a:extLst>
                  <a:ext uri="{FF2B5EF4-FFF2-40B4-BE49-F238E27FC236}">
                    <a16:creationId xmlns:a16="http://schemas.microsoft.com/office/drawing/2014/main" id="{314C106B-A890-42E3-9A22-DC4BF38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1163" y="2683884"/>
                <a:ext cx="25841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直線コネクタ 492">
                <a:extLst>
                  <a:ext uri="{FF2B5EF4-FFF2-40B4-BE49-F238E27FC236}">
                    <a16:creationId xmlns:a16="http://schemas.microsoft.com/office/drawing/2014/main" id="{037A7083-BE2C-4043-88C8-D5F8425F05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813" y="2635339"/>
                <a:ext cx="0" cy="1019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二等辺三角形 495">
                <a:extLst>
                  <a:ext uri="{FF2B5EF4-FFF2-40B4-BE49-F238E27FC236}">
                    <a16:creationId xmlns:a16="http://schemas.microsoft.com/office/drawing/2014/main" id="{0C2D0CF5-D98C-411B-8E47-F92CC67024A5}"/>
                  </a:ext>
                </a:extLst>
              </p:cNvPr>
              <p:cNvSpPr/>
              <p:nvPr/>
            </p:nvSpPr>
            <p:spPr>
              <a:xfrm rot="5400000">
                <a:off x="9109535" y="2647881"/>
                <a:ext cx="83054" cy="7159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FD47CCE7-984F-4CCD-8F8D-65C81C29B8A5}"/>
              </a:ext>
            </a:extLst>
          </p:cNvPr>
          <p:cNvCxnSpPr>
            <a:cxnSpLocks/>
            <a:stCxn id="387" idx="1"/>
          </p:cNvCxnSpPr>
          <p:nvPr/>
        </p:nvCxnSpPr>
        <p:spPr>
          <a:xfrm flipH="1">
            <a:off x="8701678" y="2471750"/>
            <a:ext cx="245816" cy="17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AB4A219-D869-479F-AFF6-3B6B597CF1DA}"/>
              </a:ext>
            </a:extLst>
          </p:cNvPr>
          <p:cNvCxnSpPr>
            <a:cxnSpLocks/>
          </p:cNvCxnSpPr>
          <p:nvPr/>
        </p:nvCxnSpPr>
        <p:spPr>
          <a:xfrm>
            <a:off x="7434730" y="4021111"/>
            <a:ext cx="582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十字形 504">
            <a:extLst>
              <a:ext uri="{FF2B5EF4-FFF2-40B4-BE49-F238E27FC236}">
                <a16:creationId xmlns:a16="http://schemas.microsoft.com/office/drawing/2014/main" id="{B917AFCD-10DF-45ED-876A-73DA2D98E284}"/>
              </a:ext>
            </a:extLst>
          </p:cNvPr>
          <p:cNvSpPr/>
          <p:nvPr/>
        </p:nvSpPr>
        <p:spPr>
          <a:xfrm rot="2700000">
            <a:off x="7584420" y="3145497"/>
            <a:ext cx="203726" cy="204694"/>
          </a:xfrm>
          <a:prstGeom prst="plus">
            <a:avLst>
              <a:gd name="adj" fmla="val 422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CCEB1006-0BE0-4826-93EC-21DA84A25A93}"/>
              </a:ext>
            </a:extLst>
          </p:cNvPr>
          <p:cNvCxnSpPr>
            <a:cxnSpLocks/>
          </p:cNvCxnSpPr>
          <p:nvPr/>
        </p:nvCxnSpPr>
        <p:spPr>
          <a:xfrm>
            <a:off x="8016875" y="3242373"/>
            <a:ext cx="1934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6A98EFC2-7872-4C38-8654-77A951D8FF0A}"/>
              </a:ext>
            </a:extLst>
          </p:cNvPr>
          <p:cNvCxnSpPr>
            <a:cxnSpLocks/>
          </p:cNvCxnSpPr>
          <p:nvPr/>
        </p:nvCxnSpPr>
        <p:spPr>
          <a:xfrm flipV="1">
            <a:off x="8016875" y="3242373"/>
            <a:ext cx="0" cy="77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A8EC8648-EC46-4EC0-BE92-CEF4544DB695}"/>
              </a:ext>
            </a:extLst>
          </p:cNvPr>
          <p:cNvSpPr txBox="1"/>
          <p:nvPr/>
        </p:nvSpPr>
        <p:spPr>
          <a:xfrm>
            <a:off x="7407906" y="276483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PE</a:t>
            </a:r>
            <a:endParaRPr kumimoji="1" lang="ja-JP" altLang="en-US" sz="1050" dirty="0"/>
          </a:p>
        </p:txBody>
      </p:sp>
      <p:sp>
        <p:nvSpPr>
          <p:cNvPr id="515" name="テキスト ボックス 514">
            <a:extLst>
              <a:ext uri="{FF2B5EF4-FFF2-40B4-BE49-F238E27FC236}">
                <a16:creationId xmlns:a16="http://schemas.microsoft.com/office/drawing/2014/main" id="{A1839294-94C3-4AB8-8FED-1E217B9A129E}"/>
              </a:ext>
            </a:extLst>
          </p:cNvPr>
          <p:cNvSpPr txBox="1"/>
          <p:nvPr/>
        </p:nvSpPr>
        <p:spPr>
          <a:xfrm>
            <a:off x="7406195" y="383119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940182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790AF-7E30-4F5B-B2AD-7596204FD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動作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05BE9-4745-449D-821B-81E58CA2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 </a:t>
            </a:r>
            <a:r>
              <a:rPr lang="en-US" altLang="ja-JP"/>
              <a:t>– </a:t>
            </a:r>
            <a:fld id="{F7CDCD6B-E803-B045-8466-0BB354C362D1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54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790AF-7E30-4F5B-B2AD-7596204F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/>
              <a:t>問題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）</a:t>
            </a:r>
            <a:r>
              <a:rPr lang="en-US" altLang="ja-JP" sz="2800" dirty="0"/>
              <a:t>PLC</a:t>
            </a:r>
            <a:r>
              <a:rPr lang="ja-JP" altLang="en-US" sz="2800" dirty="0"/>
              <a:t>ポートへ定格電流以上の電流が流れ込んでいる</a:t>
            </a:r>
            <a:br>
              <a:rPr kumimoji="1" lang="en-US" altLang="ja-JP" sz="2800" dirty="0"/>
            </a:br>
            <a:r>
              <a:rPr kumimoji="1" lang="ja-JP" altLang="en-US" sz="2800" dirty="0"/>
              <a:t>問題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）</a:t>
            </a:r>
            <a:r>
              <a:rPr lang="en-US" altLang="ja-JP" sz="2800" dirty="0"/>
              <a:t>PLC</a:t>
            </a:r>
            <a:r>
              <a:rPr lang="ja-JP" altLang="en-US" sz="2800" dirty="0"/>
              <a:t>ポートへサージ電圧が印加されている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05BE9-4745-449D-821B-81E58CA2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 </a:t>
            </a:r>
            <a:r>
              <a:rPr lang="en-US" altLang="ja-JP"/>
              <a:t>– </a:t>
            </a:r>
            <a:fld id="{F7CDCD6B-E803-B045-8466-0BB354C362D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277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8FE88-4A9E-460F-9A67-A834CFC2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</a:t>
            </a:r>
            <a:r>
              <a:rPr kumimoji="1" lang="ja-JP" altLang="en-US" dirty="0"/>
              <a:t>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5AF7CC-C46F-4DB1-9BF9-EF105254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7846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428049A-C59A-410B-80EB-F6E2EDFBE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D384A3C-4726-46EB-90E3-3BF45F27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343B4A0D-7426-48DB-85F3-CB709CB5ED1D}"/>
              </a:ext>
            </a:extLst>
          </p:cNvPr>
          <p:cNvCxnSpPr>
            <a:cxnSpLocks/>
          </p:cNvCxnSpPr>
          <p:nvPr/>
        </p:nvCxnSpPr>
        <p:spPr>
          <a:xfrm>
            <a:off x="3285641" y="1255363"/>
            <a:ext cx="1425844" cy="41845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886C994-D023-478E-A4D4-7B241EAF24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11491" y="1273825"/>
            <a:ext cx="1278604" cy="399992"/>
          </a:xfrm>
          <a:prstGeom prst="bentConnector3">
            <a:avLst>
              <a:gd name="adj1" fmla="val 508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02C8676-AE87-4984-9556-776D66EC7C25}"/>
              </a:ext>
            </a:extLst>
          </p:cNvPr>
          <p:cNvCxnSpPr>
            <a:cxnSpLocks/>
          </p:cNvCxnSpPr>
          <p:nvPr/>
        </p:nvCxnSpPr>
        <p:spPr>
          <a:xfrm>
            <a:off x="3285641" y="3168482"/>
            <a:ext cx="914401" cy="418455"/>
          </a:xfrm>
          <a:prstGeom prst="bentConnector3">
            <a:avLst>
              <a:gd name="adj1" fmla="val 9661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7C341576-EA8C-46D6-835E-AD0CF55C47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0045" y="3176367"/>
            <a:ext cx="1344477" cy="410567"/>
          </a:xfrm>
          <a:prstGeom prst="bentConnector3">
            <a:avLst>
              <a:gd name="adj1" fmla="val 7763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F22833-53E0-4419-8B7A-F620D5F7DAF4}"/>
              </a:ext>
            </a:extLst>
          </p:cNvPr>
          <p:cNvCxnSpPr>
            <a:cxnSpLocks/>
          </p:cNvCxnSpPr>
          <p:nvPr/>
        </p:nvCxnSpPr>
        <p:spPr>
          <a:xfrm>
            <a:off x="457200" y="1921790"/>
            <a:ext cx="1142238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6AC4DF4-D7DB-471F-8E52-2B0108E75180}"/>
              </a:ext>
            </a:extLst>
          </p:cNvPr>
          <p:cNvCxnSpPr>
            <a:cxnSpLocks/>
          </p:cNvCxnSpPr>
          <p:nvPr/>
        </p:nvCxnSpPr>
        <p:spPr>
          <a:xfrm>
            <a:off x="457200" y="4811620"/>
            <a:ext cx="1142238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爆発: 8 pt 21">
            <a:extLst>
              <a:ext uri="{FF2B5EF4-FFF2-40B4-BE49-F238E27FC236}">
                <a16:creationId xmlns:a16="http://schemas.microsoft.com/office/drawing/2014/main" id="{1EBF8929-872A-482A-8045-F015774CACE6}"/>
              </a:ext>
            </a:extLst>
          </p:cNvPr>
          <p:cNvSpPr/>
          <p:nvPr/>
        </p:nvSpPr>
        <p:spPr>
          <a:xfrm>
            <a:off x="3866828" y="2142645"/>
            <a:ext cx="255722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DCE1889-3EBA-480D-BFED-3F51391D39B4}"/>
              </a:ext>
            </a:extLst>
          </p:cNvPr>
          <p:cNvCxnSpPr>
            <a:cxnSpLocks/>
          </p:cNvCxnSpPr>
          <p:nvPr/>
        </p:nvCxnSpPr>
        <p:spPr>
          <a:xfrm>
            <a:off x="3998564" y="1013044"/>
            <a:ext cx="0" cy="25803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651074A-1D95-4E2B-8769-6B40DF292C80}"/>
              </a:ext>
            </a:extLst>
          </p:cNvPr>
          <p:cNvSpPr txBox="1"/>
          <p:nvPr/>
        </p:nvSpPr>
        <p:spPr>
          <a:xfrm>
            <a:off x="4116704" y="21586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材質判定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1939AB-E569-4C05-B301-49EEFE087916}"/>
              </a:ext>
            </a:extLst>
          </p:cNvPr>
          <p:cNvSpPr txBox="1"/>
          <p:nvPr/>
        </p:nvSpPr>
        <p:spPr>
          <a:xfrm>
            <a:off x="248851" y="2876868"/>
            <a:ext cx="103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カメラ</a:t>
            </a:r>
            <a:endParaRPr lang="en-US" altLang="ja-JP" dirty="0"/>
          </a:p>
          <a:p>
            <a:r>
              <a:rPr lang="ja-JP" altLang="en-US" dirty="0"/>
              <a:t>制御</a:t>
            </a:r>
            <a:r>
              <a:rPr lang="en-US" altLang="ja-JP" dirty="0"/>
              <a:t>BOX</a:t>
            </a:r>
          </a:p>
          <a:p>
            <a:r>
              <a:rPr kumimoji="1" lang="ja-JP" altLang="en-US" dirty="0"/>
              <a:t>動作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D3B74D-2C5D-4B64-92B8-9E0F37D6C0E9}"/>
              </a:ext>
            </a:extLst>
          </p:cNvPr>
          <p:cNvSpPr txBox="1"/>
          <p:nvPr/>
        </p:nvSpPr>
        <p:spPr>
          <a:xfrm>
            <a:off x="1944440" y="13245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通過センサ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75B158-33FB-4838-B15B-8B1DC085A1FA}"/>
              </a:ext>
            </a:extLst>
          </p:cNvPr>
          <p:cNvSpPr txBox="1"/>
          <p:nvPr/>
        </p:nvSpPr>
        <p:spPr>
          <a:xfrm>
            <a:off x="252162" y="5389973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Arduino</a:t>
            </a:r>
          </a:p>
          <a:p>
            <a:r>
              <a:rPr lang="ja-JP" altLang="en-US" dirty="0"/>
              <a:t>動作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620483-06A6-49BF-8D7B-A95619F48E77}"/>
              </a:ext>
            </a:extLst>
          </p:cNvPr>
          <p:cNvSpPr txBox="1"/>
          <p:nvPr/>
        </p:nvSpPr>
        <p:spPr>
          <a:xfrm>
            <a:off x="1910008" y="32729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PE</a:t>
            </a:r>
            <a:r>
              <a:rPr kumimoji="1" lang="ja-JP" altLang="en-US" dirty="0">
                <a:solidFill>
                  <a:srgbClr val="FFC000"/>
                </a:solidFill>
              </a:rPr>
              <a:t>検知信号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D651B08-9CB9-4F4B-BA24-228748F49AA9}"/>
              </a:ext>
            </a:extLst>
          </p:cNvPr>
          <p:cNvCxnSpPr>
            <a:cxnSpLocks/>
          </p:cNvCxnSpPr>
          <p:nvPr/>
        </p:nvCxnSpPr>
        <p:spPr>
          <a:xfrm>
            <a:off x="4169046" y="2743200"/>
            <a:ext cx="0" cy="2378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爆発: 8 pt 42">
            <a:extLst>
              <a:ext uri="{FF2B5EF4-FFF2-40B4-BE49-F238E27FC236}">
                <a16:creationId xmlns:a16="http://schemas.microsoft.com/office/drawing/2014/main" id="{41D93665-1CD7-4462-A60A-85AF780F0754}"/>
              </a:ext>
            </a:extLst>
          </p:cNvPr>
          <p:cNvSpPr/>
          <p:nvPr/>
        </p:nvSpPr>
        <p:spPr>
          <a:xfrm>
            <a:off x="4041185" y="5010592"/>
            <a:ext cx="255722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6EF779-55C5-4379-91BF-0EB0D88D2C00}"/>
              </a:ext>
            </a:extLst>
          </p:cNvPr>
          <p:cNvSpPr txBox="1"/>
          <p:nvPr/>
        </p:nvSpPr>
        <p:spPr>
          <a:xfrm>
            <a:off x="4278376" y="494383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エア命令</a:t>
            </a:r>
            <a:endParaRPr kumimoji="1" lang="en-US" altLang="ja-JP" sz="1400" dirty="0"/>
          </a:p>
          <a:p>
            <a:r>
              <a:rPr lang="ja-JP" altLang="en-US" sz="1400" dirty="0"/>
              <a:t>発信待機状態へ</a:t>
            </a:r>
            <a:endParaRPr kumimoji="1" lang="ja-JP" altLang="en-US" sz="1400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ED207338-B058-40B5-A1A3-ACB82B3B1EB0}"/>
              </a:ext>
            </a:extLst>
          </p:cNvPr>
          <p:cNvCxnSpPr>
            <a:cxnSpLocks/>
          </p:cNvCxnSpPr>
          <p:nvPr/>
        </p:nvCxnSpPr>
        <p:spPr>
          <a:xfrm flipV="1">
            <a:off x="3425126" y="5844276"/>
            <a:ext cx="2014779" cy="419998"/>
          </a:xfrm>
          <a:prstGeom prst="bentConnector3">
            <a:avLst>
              <a:gd name="adj1" fmla="val 9493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6AC726DD-D2F9-47C7-A8F8-4EBE74DAD96B}"/>
              </a:ext>
            </a:extLst>
          </p:cNvPr>
          <p:cNvCxnSpPr>
            <a:cxnSpLocks/>
          </p:cNvCxnSpPr>
          <p:nvPr/>
        </p:nvCxnSpPr>
        <p:spPr>
          <a:xfrm rot="10800000">
            <a:off x="5439906" y="5844277"/>
            <a:ext cx="1540015" cy="418284"/>
          </a:xfrm>
          <a:prstGeom prst="bentConnector3">
            <a:avLst>
              <a:gd name="adj1" fmla="val 9255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454D3FF-0604-4D93-BA94-FCD8BE33FF7C}"/>
              </a:ext>
            </a:extLst>
          </p:cNvPr>
          <p:cNvCxnSpPr>
            <a:cxnSpLocks/>
          </p:cNvCxnSpPr>
          <p:nvPr/>
        </p:nvCxnSpPr>
        <p:spPr>
          <a:xfrm>
            <a:off x="5331638" y="1083411"/>
            <a:ext cx="0" cy="53237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2F3C1E73-D6EF-400B-813A-BA0DA7E59847}"/>
              </a:ext>
            </a:extLst>
          </p:cNvPr>
          <p:cNvCxnSpPr>
            <a:cxnSpLocks/>
          </p:cNvCxnSpPr>
          <p:nvPr/>
        </p:nvCxnSpPr>
        <p:spPr>
          <a:xfrm flipV="1">
            <a:off x="6734503" y="5868961"/>
            <a:ext cx="631497" cy="393602"/>
          </a:xfrm>
          <a:prstGeom prst="bentConnector3">
            <a:avLst>
              <a:gd name="adj1" fmla="val 681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5357A9B3-4528-4DDD-9E6C-F2D19B78BC3E}"/>
              </a:ext>
            </a:extLst>
          </p:cNvPr>
          <p:cNvCxnSpPr>
            <a:cxnSpLocks/>
          </p:cNvCxnSpPr>
          <p:nvPr/>
        </p:nvCxnSpPr>
        <p:spPr>
          <a:xfrm rot="10800000">
            <a:off x="7229965" y="5868961"/>
            <a:ext cx="3115156" cy="394472"/>
          </a:xfrm>
          <a:prstGeom prst="bentConnector3">
            <a:avLst>
              <a:gd name="adj1" fmla="val 9451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F633686B-3405-4E05-BAF0-A910C4DBFED2}"/>
              </a:ext>
            </a:extLst>
          </p:cNvPr>
          <p:cNvCxnSpPr>
            <a:cxnSpLocks/>
          </p:cNvCxnSpPr>
          <p:nvPr/>
        </p:nvCxnSpPr>
        <p:spPr>
          <a:xfrm>
            <a:off x="5988159" y="1273824"/>
            <a:ext cx="544382" cy="399993"/>
          </a:xfrm>
          <a:prstGeom prst="bentConnector3">
            <a:avLst>
              <a:gd name="adj1" fmla="val 300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0A66A64F-8416-4B07-9D48-A4C2C3A823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88906" y="1272981"/>
            <a:ext cx="1541158" cy="401038"/>
          </a:xfrm>
          <a:prstGeom prst="bentConnector3">
            <a:avLst>
              <a:gd name="adj1" fmla="val 557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爆発: 8 pt 91">
            <a:extLst>
              <a:ext uri="{FF2B5EF4-FFF2-40B4-BE49-F238E27FC236}">
                <a16:creationId xmlns:a16="http://schemas.microsoft.com/office/drawing/2014/main" id="{E50D5F30-07C8-4359-ACD0-9C04D1D8AAE8}"/>
              </a:ext>
            </a:extLst>
          </p:cNvPr>
          <p:cNvSpPr/>
          <p:nvPr/>
        </p:nvSpPr>
        <p:spPr>
          <a:xfrm>
            <a:off x="6026922" y="2142645"/>
            <a:ext cx="255722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28E8B06-D695-4468-84C3-C9BB46198804}"/>
              </a:ext>
            </a:extLst>
          </p:cNvPr>
          <p:cNvSpPr txBox="1"/>
          <p:nvPr/>
        </p:nvSpPr>
        <p:spPr>
          <a:xfrm>
            <a:off x="6266248" y="21743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材質判定</a:t>
            </a:r>
            <a:endParaRPr kumimoji="1" lang="ja-JP" altLang="en-US" sz="1400" dirty="0"/>
          </a:p>
        </p:txBody>
      </p: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A0828922-BDFA-457F-8C33-A8DB5D53D8AD}"/>
              </a:ext>
            </a:extLst>
          </p:cNvPr>
          <p:cNvCxnSpPr>
            <a:cxnSpLocks/>
          </p:cNvCxnSpPr>
          <p:nvPr/>
        </p:nvCxnSpPr>
        <p:spPr>
          <a:xfrm>
            <a:off x="5544521" y="3177210"/>
            <a:ext cx="988020" cy="415368"/>
          </a:xfrm>
          <a:prstGeom prst="bentConnector3">
            <a:avLst>
              <a:gd name="adj1" fmla="val 73137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5E84399C-645C-4394-B315-99AF11F332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2541" y="3176367"/>
            <a:ext cx="914400" cy="417054"/>
          </a:xfrm>
          <a:prstGeom prst="bentConnector3">
            <a:avLst>
              <a:gd name="adj1" fmla="val 9479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1F4CF4-E3F7-42E5-B01B-EA05425CBC3E}"/>
              </a:ext>
            </a:extLst>
          </p:cNvPr>
          <p:cNvCxnSpPr>
            <a:cxnSpLocks/>
          </p:cNvCxnSpPr>
          <p:nvPr/>
        </p:nvCxnSpPr>
        <p:spPr>
          <a:xfrm>
            <a:off x="6152863" y="1013044"/>
            <a:ext cx="0" cy="11954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9BFC5FC8-C525-4FC9-887C-BF00F6604914}"/>
              </a:ext>
            </a:extLst>
          </p:cNvPr>
          <p:cNvCxnSpPr>
            <a:cxnSpLocks/>
          </p:cNvCxnSpPr>
          <p:nvPr/>
        </p:nvCxnSpPr>
        <p:spPr>
          <a:xfrm>
            <a:off x="8030064" y="1275094"/>
            <a:ext cx="544382" cy="399993"/>
          </a:xfrm>
          <a:prstGeom prst="bentConnector3">
            <a:avLst>
              <a:gd name="adj1" fmla="val 300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AAB083A7-1574-4E9A-A493-EC75A59B50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30811" y="1272981"/>
            <a:ext cx="1541158" cy="401038"/>
          </a:xfrm>
          <a:prstGeom prst="bentConnector3">
            <a:avLst>
              <a:gd name="adj1" fmla="val 557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422149FF-63CD-4B1B-932D-AB09C97D0B76}"/>
              </a:ext>
            </a:extLst>
          </p:cNvPr>
          <p:cNvCxnSpPr>
            <a:cxnSpLocks/>
          </p:cNvCxnSpPr>
          <p:nvPr/>
        </p:nvCxnSpPr>
        <p:spPr>
          <a:xfrm>
            <a:off x="7169059" y="1069383"/>
            <a:ext cx="0" cy="53237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爆発: 8 pt 151">
            <a:extLst>
              <a:ext uri="{FF2B5EF4-FFF2-40B4-BE49-F238E27FC236}">
                <a16:creationId xmlns:a16="http://schemas.microsoft.com/office/drawing/2014/main" id="{5CE1C58A-DC64-4530-9681-EA96B9C50BA1}"/>
              </a:ext>
            </a:extLst>
          </p:cNvPr>
          <p:cNvSpPr/>
          <p:nvPr/>
        </p:nvSpPr>
        <p:spPr>
          <a:xfrm>
            <a:off x="6135867" y="5004027"/>
            <a:ext cx="255722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B8A5B09-622C-45DC-B4F2-5984C8F6D57D}"/>
              </a:ext>
            </a:extLst>
          </p:cNvPr>
          <p:cNvSpPr txBox="1"/>
          <p:nvPr/>
        </p:nvSpPr>
        <p:spPr>
          <a:xfrm>
            <a:off x="6358184" y="492175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エア命令</a:t>
            </a:r>
            <a:endParaRPr kumimoji="1" lang="en-US" altLang="ja-JP" sz="1400" dirty="0"/>
          </a:p>
          <a:p>
            <a:r>
              <a:rPr lang="ja-JP" altLang="en-US" sz="1400" dirty="0"/>
              <a:t>発信待機状態へ</a:t>
            </a:r>
            <a:endParaRPr kumimoji="1" lang="ja-JP" altLang="en-US" sz="1400" dirty="0"/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4686E4-BDBA-4636-A949-139243F3E471}"/>
              </a:ext>
            </a:extLst>
          </p:cNvPr>
          <p:cNvCxnSpPr/>
          <p:nvPr/>
        </p:nvCxnSpPr>
        <p:spPr>
          <a:xfrm>
            <a:off x="7446941" y="3176367"/>
            <a:ext cx="319819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爆発: 8 pt 168">
            <a:extLst>
              <a:ext uri="{FF2B5EF4-FFF2-40B4-BE49-F238E27FC236}">
                <a16:creationId xmlns:a16="http://schemas.microsoft.com/office/drawing/2014/main" id="{E8ADE91A-AEAD-499C-A33F-5695CAE41946}"/>
              </a:ext>
            </a:extLst>
          </p:cNvPr>
          <p:cNvSpPr/>
          <p:nvPr/>
        </p:nvSpPr>
        <p:spPr>
          <a:xfrm>
            <a:off x="8075391" y="2142645"/>
            <a:ext cx="255722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36993EFE-8E51-4CDC-83A2-E620033CE6A1}"/>
              </a:ext>
            </a:extLst>
          </p:cNvPr>
          <p:cNvSpPr txBox="1"/>
          <p:nvPr/>
        </p:nvSpPr>
        <p:spPr>
          <a:xfrm>
            <a:off x="8314717" y="21743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材質判定</a:t>
            </a:r>
            <a:endParaRPr kumimoji="1" lang="ja-JP" altLang="en-US" sz="1400" dirty="0"/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033D6EEC-EE64-472A-B183-C23E4B845B15}"/>
              </a:ext>
            </a:extLst>
          </p:cNvPr>
          <p:cNvCxnSpPr>
            <a:cxnSpLocks/>
          </p:cNvCxnSpPr>
          <p:nvPr/>
        </p:nvCxnSpPr>
        <p:spPr>
          <a:xfrm>
            <a:off x="8201332" y="1013044"/>
            <a:ext cx="0" cy="11954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F2A794C3-BFD7-41A5-8EE2-4F99F66D7DEA}"/>
              </a:ext>
            </a:extLst>
          </p:cNvPr>
          <p:cNvSpPr txBox="1"/>
          <p:nvPr/>
        </p:nvSpPr>
        <p:spPr>
          <a:xfrm>
            <a:off x="4104102" y="287816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PE</a:t>
            </a:r>
            <a:r>
              <a:rPr kumimoji="1" lang="ja-JP" altLang="en-US" sz="1400" dirty="0"/>
              <a:t>検知</a:t>
            </a:r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C0A912-BFBA-4BE1-8422-6FA376110960}"/>
              </a:ext>
            </a:extLst>
          </p:cNvPr>
          <p:cNvCxnSpPr>
            <a:cxnSpLocks/>
          </p:cNvCxnSpPr>
          <p:nvPr/>
        </p:nvCxnSpPr>
        <p:spPr>
          <a:xfrm>
            <a:off x="6260350" y="2689860"/>
            <a:ext cx="0" cy="243233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81B802C-C7B6-40A5-ACD5-4B326958ACCC}"/>
              </a:ext>
            </a:extLst>
          </p:cNvPr>
          <p:cNvSpPr txBox="1"/>
          <p:nvPr/>
        </p:nvSpPr>
        <p:spPr>
          <a:xfrm>
            <a:off x="6252164" y="287816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PE</a:t>
            </a:r>
            <a:r>
              <a:rPr kumimoji="1" lang="ja-JP" altLang="en-US" sz="1400" dirty="0"/>
              <a:t>検知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4DCA28B-8467-4CB1-A3E6-A971B0C7DC2B}"/>
              </a:ext>
            </a:extLst>
          </p:cNvPr>
          <p:cNvSpPr txBox="1"/>
          <p:nvPr/>
        </p:nvSpPr>
        <p:spPr>
          <a:xfrm>
            <a:off x="8122238" y="2884068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PE</a:t>
            </a:r>
            <a:r>
              <a:rPr lang="ja-JP" altLang="en-US" sz="1400" dirty="0"/>
              <a:t>未</a:t>
            </a:r>
            <a:r>
              <a:rPr kumimoji="1" lang="ja-JP" altLang="en-US" sz="1400" dirty="0"/>
              <a:t>検知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3793ADE8-DBEC-417D-9688-316CD1228E85}"/>
              </a:ext>
            </a:extLst>
          </p:cNvPr>
          <p:cNvSpPr txBox="1"/>
          <p:nvPr/>
        </p:nvSpPr>
        <p:spPr>
          <a:xfrm>
            <a:off x="1886474" y="57747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エア出力命令</a:t>
            </a:r>
          </a:p>
        </p:txBody>
      </p: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344897B5-ECA9-4E9A-885B-95D5DB39507B}"/>
              </a:ext>
            </a:extLst>
          </p:cNvPr>
          <p:cNvGrpSpPr/>
          <p:nvPr/>
        </p:nvGrpSpPr>
        <p:grpSpPr>
          <a:xfrm>
            <a:off x="1466707" y="3575369"/>
            <a:ext cx="2558554" cy="811280"/>
            <a:chOff x="1466707" y="3575369"/>
            <a:chExt cx="2558554" cy="811280"/>
          </a:xfrm>
        </p:grpSpPr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AC644A83-43A3-480C-B2E3-24E369BA1EBC}"/>
                </a:ext>
              </a:extLst>
            </p:cNvPr>
            <p:cNvCxnSpPr>
              <a:cxnSpLocks/>
              <a:endCxn id="194" idx="3"/>
            </p:cNvCxnSpPr>
            <p:nvPr/>
          </p:nvCxnSpPr>
          <p:spPr>
            <a:xfrm flipV="1">
              <a:off x="3337280" y="3575369"/>
              <a:ext cx="687981" cy="33988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AFAF633-2E60-4A11-A8D4-4D12C0886C83}"/>
                </a:ext>
              </a:extLst>
            </p:cNvPr>
            <p:cNvSpPr txBox="1"/>
            <p:nvPr/>
          </p:nvSpPr>
          <p:spPr>
            <a:xfrm>
              <a:off x="1466707" y="3924984"/>
              <a:ext cx="1877437" cy="4616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検知信号の遅延時間は、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モニターで設定可能</a:t>
              </a:r>
              <a:endParaRPr kumimoji="1" lang="en-US" altLang="ja-JP" sz="1200" dirty="0"/>
            </a:p>
          </p:txBody>
        </p:sp>
      </p:grp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559E267-45E8-4D3B-BDC2-63F73B922010}"/>
              </a:ext>
            </a:extLst>
          </p:cNvPr>
          <p:cNvCxnSpPr>
            <a:cxnSpLocks/>
          </p:cNvCxnSpPr>
          <p:nvPr/>
        </p:nvCxnSpPr>
        <p:spPr>
          <a:xfrm>
            <a:off x="4169046" y="3357010"/>
            <a:ext cx="333898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楕円 193">
            <a:extLst>
              <a:ext uri="{FF2B5EF4-FFF2-40B4-BE49-F238E27FC236}">
                <a16:creationId xmlns:a16="http://schemas.microsoft.com/office/drawing/2014/main" id="{5ACE9E24-E84B-4B34-BDD5-E61A287FDA36}"/>
              </a:ext>
            </a:extLst>
          </p:cNvPr>
          <p:cNvSpPr/>
          <p:nvPr/>
        </p:nvSpPr>
        <p:spPr>
          <a:xfrm>
            <a:off x="4002565" y="3470156"/>
            <a:ext cx="154979" cy="12326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26DD609-AEE0-4FE3-8349-FA5958FB0A48}"/>
              </a:ext>
            </a:extLst>
          </p:cNvPr>
          <p:cNvGrpSpPr/>
          <p:nvPr/>
        </p:nvGrpSpPr>
        <p:grpSpPr>
          <a:xfrm>
            <a:off x="4358185" y="3384894"/>
            <a:ext cx="1963368" cy="883981"/>
            <a:chOff x="4358185" y="3384894"/>
            <a:chExt cx="1963368" cy="883981"/>
          </a:xfrm>
        </p:grpSpPr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B954B163-560F-42E7-A2AD-BBC020EF8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8185" y="3384894"/>
              <a:ext cx="379999" cy="4153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B7F566A0-B452-41B7-B308-630E4BE1B191}"/>
                </a:ext>
              </a:extLst>
            </p:cNvPr>
            <p:cNvSpPr txBox="1"/>
            <p:nvPr/>
          </p:nvSpPr>
          <p:spPr>
            <a:xfrm>
              <a:off x="4751893" y="3807210"/>
              <a:ext cx="156966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PE</a:t>
              </a:r>
              <a:r>
                <a:rPr kumimoji="1" lang="ja-JP" altLang="en-US" sz="1200" dirty="0"/>
                <a:t>検知信号時間は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モニターで設定可能</a:t>
              </a:r>
              <a:endParaRPr kumimoji="1" lang="en-US" altLang="ja-JP" sz="1200" dirty="0"/>
            </a:p>
          </p:txBody>
        </p:sp>
      </p:grp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BAE89D96-55BA-4E31-8BB6-0F2A7312CDF8}"/>
              </a:ext>
            </a:extLst>
          </p:cNvPr>
          <p:cNvCxnSpPr>
            <a:cxnSpLocks/>
          </p:cNvCxnSpPr>
          <p:nvPr/>
        </p:nvCxnSpPr>
        <p:spPr>
          <a:xfrm>
            <a:off x="5340350" y="6034164"/>
            <a:ext cx="204171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310D10D5-AB4D-4AFE-A6C7-D5DE533DE74B}"/>
              </a:ext>
            </a:extLst>
          </p:cNvPr>
          <p:cNvGrpSpPr/>
          <p:nvPr/>
        </p:nvGrpSpPr>
        <p:grpSpPr>
          <a:xfrm>
            <a:off x="5450779" y="5485248"/>
            <a:ext cx="1020662" cy="468377"/>
            <a:chOff x="2018168" y="3610062"/>
            <a:chExt cx="1020662" cy="468377"/>
          </a:xfrm>
        </p:grpSpPr>
        <p:cxnSp>
          <p:nvCxnSpPr>
            <p:cNvPr id="211" name="直線矢印コネクタ 210">
              <a:extLst>
                <a:ext uri="{FF2B5EF4-FFF2-40B4-BE49-F238E27FC236}">
                  <a16:creationId xmlns:a16="http://schemas.microsoft.com/office/drawing/2014/main" id="{EF6023FE-1B74-4A6F-82A3-667CB9552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8168" y="3887062"/>
              <a:ext cx="31929" cy="191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20E73A72-2B65-4D74-94C5-7FEB155FF6F7}"/>
                </a:ext>
              </a:extLst>
            </p:cNvPr>
            <p:cNvSpPr txBox="1"/>
            <p:nvPr/>
          </p:nvSpPr>
          <p:spPr>
            <a:xfrm>
              <a:off x="2051059" y="3610062"/>
              <a:ext cx="987771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20ms</a:t>
              </a:r>
              <a:r>
                <a:rPr kumimoji="1" lang="ja-JP" altLang="en-US" sz="1200" dirty="0"/>
                <a:t>の信号</a:t>
              </a:r>
              <a:endParaRPr kumimoji="1" lang="en-US" altLang="ja-JP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09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8FE88-4A9E-460F-9A67-A834CFC2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白</a:t>
            </a:r>
            <a:r>
              <a:rPr kumimoji="1" lang="ja-JP" altLang="en-US" dirty="0"/>
              <a:t>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5AF7CC-C46F-4DB1-9BF9-EF105254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0677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428049A-C59A-410B-80EB-F6E2EDFBE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D384A3C-4726-46EB-90E3-3BF45F27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343B4A0D-7426-48DB-85F3-CB709CB5ED1D}"/>
              </a:ext>
            </a:extLst>
          </p:cNvPr>
          <p:cNvCxnSpPr>
            <a:cxnSpLocks/>
          </p:cNvCxnSpPr>
          <p:nvPr/>
        </p:nvCxnSpPr>
        <p:spPr>
          <a:xfrm>
            <a:off x="3285641" y="1255363"/>
            <a:ext cx="1425844" cy="41845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886C994-D023-478E-A4D4-7B241EAF24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11491" y="1273825"/>
            <a:ext cx="1278604" cy="399992"/>
          </a:xfrm>
          <a:prstGeom prst="bentConnector3">
            <a:avLst>
              <a:gd name="adj1" fmla="val 508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02C8676-AE87-4984-9556-776D66EC7C25}"/>
              </a:ext>
            </a:extLst>
          </p:cNvPr>
          <p:cNvCxnSpPr>
            <a:cxnSpLocks/>
          </p:cNvCxnSpPr>
          <p:nvPr/>
        </p:nvCxnSpPr>
        <p:spPr>
          <a:xfrm>
            <a:off x="3285641" y="2770641"/>
            <a:ext cx="914401" cy="418455"/>
          </a:xfrm>
          <a:prstGeom prst="bentConnector3">
            <a:avLst>
              <a:gd name="adj1" fmla="val 6494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7C341576-EA8C-46D6-835E-AD0CF55C47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0045" y="2778526"/>
            <a:ext cx="1344477" cy="410567"/>
          </a:xfrm>
          <a:prstGeom prst="bentConnector3">
            <a:avLst>
              <a:gd name="adj1" fmla="val 5666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F22833-53E0-4419-8B7A-F620D5F7DAF4}"/>
              </a:ext>
            </a:extLst>
          </p:cNvPr>
          <p:cNvCxnSpPr>
            <a:cxnSpLocks/>
          </p:cNvCxnSpPr>
          <p:nvPr/>
        </p:nvCxnSpPr>
        <p:spPr>
          <a:xfrm>
            <a:off x="457200" y="1921790"/>
            <a:ext cx="1142238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6AC4DF4-D7DB-471F-8E52-2B0108E75180}"/>
              </a:ext>
            </a:extLst>
          </p:cNvPr>
          <p:cNvCxnSpPr>
            <a:cxnSpLocks/>
          </p:cNvCxnSpPr>
          <p:nvPr/>
        </p:nvCxnSpPr>
        <p:spPr>
          <a:xfrm>
            <a:off x="402268" y="4041978"/>
            <a:ext cx="1142238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1939AB-E569-4C05-B301-49EEFE087916}"/>
              </a:ext>
            </a:extLst>
          </p:cNvPr>
          <p:cNvSpPr txBox="1"/>
          <p:nvPr/>
        </p:nvSpPr>
        <p:spPr>
          <a:xfrm>
            <a:off x="402268" y="24302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カラーセンサ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D3B74D-2C5D-4B64-92B8-9E0F37D6C0E9}"/>
              </a:ext>
            </a:extLst>
          </p:cNvPr>
          <p:cNvSpPr txBox="1"/>
          <p:nvPr/>
        </p:nvSpPr>
        <p:spPr>
          <a:xfrm>
            <a:off x="1944440" y="13245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通過センサ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75B158-33FB-4838-B15B-8B1DC085A1FA}"/>
              </a:ext>
            </a:extLst>
          </p:cNvPr>
          <p:cNvSpPr txBox="1"/>
          <p:nvPr/>
        </p:nvSpPr>
        <p:spPr>
          <a:xfrm>
            <a:off x="402268" y="5129199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Arduino</a:t>
            </a:r>
          </a:p>
          <a:p>
            <a:r>
              <a:rPr lang="ja-JP" altLang="en-US" dirty="0"/>
              <a:t>動作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620483-06A6-49BF-8D7B-A95619F48E77}"/>
              </a:ext>
            </a:extLst>
          </p:cNvPr>
          <p:cNvSpPr txBox="1"/>
          <p:nvPr/>
        </p:nvSpPr>
        <p:spPr>
          <a:xfrm>
            <a:off x="1910008" y="28751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C000"/>
                </a:solidFill>
              </a:rPr>
              <a:t>白検知信号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D651B08-9CB9-4F4B-BA24-228748F49AA9}"/>
              </a:ext>
            </a:extLst>
          </p:cNvPr>
          <p:cNvCxnSpPr>
            <a:cxnSpLocks/>
          </p:cNvCxnSpPr>
          <p:nvPr/>
        </p:nvCxnSpPr>
        <p:spPr>
          <a:xfrm>
            <a:off x="3871866" y="1050010"/>
            <a:ext cx="0" cy="35505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6EF779-55C5-4379-91BF-0EB0D88D2C00}"/>
              </a:ext>
            </a:extLst>
          </p:cNvPr>
          <p:cNvSpPr txBox="1"/>
          <p:nvPr/>
        </p:nvSpPr>
        <p:spPr>
          <a:xfrm>
            <a:off x="3989648" y="445814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エア命令</a:t>
            </a:r>
            <a:endParaRPr kumimoji="1" lang="en-US" altLang="ja-JP" sz="1400" dirty="0"/>
          </a:p>
          <a:p>
            <a:r>
              <a:rPr lang="ja-JP" altLang="en-US" sz="1400" dirty="0"/>
              <a:t>発信待機状態へ</a:t>
            </a:r>
            <a:endParaRPr kumimoji="1" lang="ja-JP" altLang="en-US" sz="1400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ED207338-B058-40B5-A1A3-ACB82B3B1EB0}"/>
              </a:ext>
            </a:extLst>
          </p:cNvPr>
          <p:cNvCxnSpPr>
            <a:cxnSpLocks/>
          </p:cNvCxnSpPr>
          <p:nvPr/>
        </p:nvCxnSpPr>
        <p:spPr>
          <a:xfrm flipV="1">
            <a:off x="3419947" y="5327637"/>
            <a:ext cx="2014779" cy="419998"/>
          </a:xfrm>
          <a:prstGeom prst="bentConnector3">
            <a:avLst>
              <a:gd name="adj1" fmla="val 9493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6AC726DD-D2F9-47C7-A8F8-4EBE74DAD96B}"/>
              </a:ext>
            </a:extLst>
          </p:cNvPr>
          <p:cNvCxnSpPr>
            <a:cxnSpLocks/>
          </p:cNvCxnSpPr>
          <p:nvPr/>
        </p:nvCxnSpPr>
        <p:spPr>
          <a:xfrm rot="10800000">
            <a:off x="5434727" y="5327638"/>
            <a:ext cx="1540015" cy="418284"/>
          </a:xfrm>
          <a:prstGeom prst="bentConnector3">
            <a:avLst>
              <a:gd name="adj1" fmla="val 9255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2F3C1E73-D6EF-400B-813A-BA0DA7E59847}"/>
              </a:ext>
            </a:extLst>
          </p:cNvPr>
          <p:cNvCxnSpPr>
            <a:cxnSpLocks/>
          </p:cNvCxnSpPr>
          <p:nvPr/>
        </p:nvCxnSpPr>
        <p:spPr>
          <a:xfrm flipV="1">
            <a:off x="6752184" y="5352451"/>
            <a:ext cx="631497" cy="393602"/>
          </a:xfrm>
          <a:prstGeom prst="bentConnector3">
            <a:avLst>
              <a:gd name="adj1" fmla="val 681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5357A9B3-4528-4DDD-9E6C-F2D19B78BC3E}"/>
              </a:ext>
            </a:extLst>
          </p:cNvPr>
          <p:cNvCxnSpPr>
            <a:cxnSpLocks/>
          </p:cNvCxnSpPr>
          <p:nvPr/>
        </p:nvCxnSpPr>
        <p:spPr>
          <a:xfrm rot="10800000">
            <a:off x="7247646" y="5352451"/>
            <a:ext cx="3115156" cy="394472"/>
          </a:xfrm>
          <a:prstGeom prst="bentConnector3">
            <a:avLst>
              <a:gd name="adj1" fmla="val 9451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F633686B-3405-4E05-BAF0-A910C4DBFED2}"/>
              </a:ext>
            </a:extLst>
          </p:cNvPr>
          <p:cNvCxnSpPr>
            <a:cxnSpLocks/>
          </p:cNvCxnSpPr>
          <p:nvPr/>
        </p:nvCxnSpPr>
        <p:spPr>
          <a:xfrm>
            <a:off x="5988159" y="1273824"/>
            <a:ext cx="544382" cy="399993"/>
          </a:xfrm>
          <a:prstGeom prst="bentConnector3">
            <a:avLst>
              <a:gd name="adj1" fmla="val 300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0A66A64F-8416-4B07-9D48-A4C2C3A823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88906" y="1272981"/>
            <a:ext cx="1541158" cy="401038"/>
          </a:xfrm>
          <a:prstGeom prst="bentConnector3">
            <a:avLst>
              <a:gd name="adj1" fmla="val 557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A0828922-BDFA-457F-8C33-A8DB5D53D8AD}"/>
              </a:ext>
            </a:extLst>
          </p:cNvPr>
          <p:cNvCxnSpPr>
            <a:cxnSpLocks/>
          </p:cNvCxnSpPr>
          <p:nvPr/>
        </p:nvCxnSpPr>
        <p:spPr>
          <a:xfrm>
            <a:off x="5544521" y="2779369"/>
            <a:ext cx="1685444" cy="41621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5E84399C-645C-4394-B315-99AF11F332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2541" y="2778526"/>
            <a:ext cx="914400" cy="417054"/>
          </a:xfrm>
          <a:prstGeom prst="bentConnector3">
            <a:avLst>
              <a:gd name="adj1" fmla="val 1459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9BFC5FC8-C525-4FC9-887C-BF00F6604914}"/>
              </a:ext>
            </a:extLst>
          </p:cNvPr>
          <p:cNvCxnSpPr>
            <a:cxnSpLocks/>
          </p:cNvCxnSpPr>
          <p:nvPr/>
        </p:nvCxnSpPr>
        <p:spPr>
          <a:xfrm>
            <a:off x="8003381" y="1272980"/>
            <a:ext cx="1216819" cy="406189"/>
          </a:xfrm>
          <a:prstGeom prst="bentConnector3">
            <a:avLst>
              <a:gd name="adj1" fmla="val 722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AAB083A7-1574-4E9A-A493-EC75A59B50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11613" y="1272978"/>
            <a:ext cx="1291379" cy="40618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B8A5B09-622C-45DC-B4F2-5984C8F6D57D}"/>
              </a:ext>
            </a:extLst>
          </p:cNvPr>
          <p:cNvSpPr txBox="1"/>
          <p:nvPr/>
        </p:nvSpPr>
        <p:spPr>
          <a:xfrm>
            <a:off x="6479426" y="4452997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エア命令</a:t>
            </a:r>
            <a:endParaRPr kumimoji="1" lang="en-US" altLang="ja-JP" sz="1400" dirty="0"/>
          </a:p>
          <a:p>
            <a:r>
              <a:rPr lang="ja-JP" altLang="en-US" sz="1400" dirty="0"/>
              <a:t>発信待機状態へ</a:t>
            </a:r>
            <a:endParaRPr kumimoji="1" lang="ja-JP" altLang="en-US" sz="1400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F2A794C3-BFD7-41A5-8EE2-4F99F66D7DEA}"/>
              </a:ext>
            </a:extLst>
          </p:cNvPr>
          <p:cNvSpPr txBox="1"/>
          <p:nvPr/>
        </p:nvSpPr>
        <p:spPr>
          <a:xfrm>
            <a:off x="3957851" y="280794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白</a:t>
            </a:r>
            <a:r>
              <a:rPr kumimoji="1" lang="ja-JP" altLang="en-US" sz="1400" dirty="0"/>
              <a:t>検知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81B802C-C7B6-40A5-ACD5-4B326958ACCC}"/>
              </a:ext>
            </a:extLst>
          </p:cNvPr>
          <p:cNvSpPr txBox="1"/>
          <p:nvPr/>
        </p:nvSpPr>
        <p:spPr>
          <a:xfrm>
            <a:off x="6455791" y="27926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白</a:t>
            </a:r>
            <a:r>
              <a:rPr kumimoji="1" lang="ja-JP" altLang="en-US" sz="1400" dirty="0"/>
              <a:t>検知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3793ADE8-DBEC-417D-9688-316CD1228E85}"/>
              </a:ext>
            </a:extLst>
          </p:cNvPr>
          <p:cNvSpPr txBox="1"/>
          <p:nvPr/>
        </p:nvSpPr>
        <p:spPr>
          <a:xfrm>
            <a:off x="1835575" y="52580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エア出力命令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26DD609-AEE0-4FE3-8349-FA5958FB0A48}"/>
              </a:ext>
            </a:extLst>
          </p:cNvPr>
          <p:cNvGrpSpPr/>
          <p:nvPr/>
        </p:nvGrpSpPr>
        <p:grpSpPr>
          <a:xfrm>
            <a:off x="8897465" y="4196833"/>
            <a:ext cx="3265858" cy="885895"/>
            <a:chOff x="3762164" y="5032061"/>
            <a:chExt cx="3265858" cy="885895"/>
          </a:xfrm>
        </p:grpSpPr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B954B163-560F-42E7-A2AD-BBC020EF8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2164" y="5032061"/>
              <a:ext cx="894619" cy="672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B7F566A0-B452-41B7-B308-630E4BE1B191}"/>
                </a:ext>
              </a:extLst>
            </p:cNvPr>
            <p:cNvSpPr txBox="1"/>
            <p:nvPr/>
          </p:nvSpPr>
          <p:spPr>
            <a:xfrm>
              <a:off x="4656783" y="5086959"/>
              <a:ext cx="2371239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b="1" dirty="0"/>
                <a:t>注意）</a:t>
              </a:r>
              <a:endParaRPr lang="en-US" altLang="ja-JP" sz="1200" b="1" dirty="0"/>
            </a:p>
            <a:p>
              <a:r>
                <a:rPr lang="ja-JP" altLang="en-US" sz="1200" b="1" dirty="0"/>
                <a:t>白検知を受けて</a:t>
              </a:r>
              <a:r>
                <a:rPr lang="en-US" altLang="ja-JP" sz="1200" b="1" dirty="0"/>
                <a:t>50ms</a:t>
              </a:r>
              <a:r>
                <a:rPr lang="ja-JP" altLang="en-US" sz="1200" b="1" dirty="0"/>
                <a:t>の間に、</a:t>
              </a:r>
              <a:endParaRPr lang="en-US" altLang="ja-JP" sz="1200" b="1" dirty="0"/>
            </a:p>
            <a:p>
              <a:r>
                <a:rPr lang="ja-JP" altLang="en-US" sz="1200" b="1" dirty="0"/>
                <a:t>通過センサが</a:t>
              </a:r>
              <a:r>
                <a:rPr lang="en-US" altLang="ja-JP" sz="1200" b="1" dirty="0"/>
                <a:t>ON</a:t>
              </a:r>
              <a:r>
                <a:rPr lang="ja-JP" altLang="en-US" sz="1200" b="1" dirty="0"/>
                <a:t>にならなければ、</a:t>
              </a:r>
              <a:endParaRPr lang="en-US" altLang="ja-JP" sz="1200" b="1" dirty="0"/>
            </a:p>
            <a:p>
              <a:r>
                <a:rPr lang="ja-JP" altLang="en-US" sz="1200" b="1" dirty="0"/>
                <a:t>白検知を無視</a:t>
              </a:r>
              <a:endParaRPr lang="en-US" altLang="ja-JP" sz="1200" b="1" dirty="0"/>
            </a:p>
          </p:txBody>
        </p:sp>
      </p:grp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BAE89D96-55BA-4E31-8BB6-0F2A7312CDF8}"/>
              </a:ext>
            </a:extLst>
          </p:cNvPr>
          <p:cNvCxnSpPr>
            <a:cxnSpLocks/>
          </p:cNvCxnSpPr>
          <p:nvPr/>
        </p:nvCxnSpPr>
        <p:spPr>
          <a:xfrm>
            <a:off x="5335171" y="5517525"/>
            <a:ext cx="204171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310D10D5-AB4D-4AFE-A6C7-D5DE533DE74B}"/>
              </a:ext>
            </a:extLst>
          </p:cNvPr>
          <p:cNvGrpSpPr/>
          <p:nvPr/>
        </p:nvGrpSpPr>
        <p:grpSpPr>
          <a:xfrm>
            <a:off x="5445601" y="4926939"/>
            <a:ext cx="1218185" cy="510047"/>
            <a:chOff x="2018169" y="3568392"/>
            <a:chExt cx="1218185" cy="510047"/>
          </a:xfrm>
        </p:grpSpPr>
        <p:cxnSp>
          <p:nvCxnSpPr>
            <p:cNvPr id="211" name="直線矢印コネクタ 210">
              <a:extLst>
                <a:ext uri="{FF2B5EF4-FFF2-40B4-BE49-F238E27FC236}">
                  <a16:creationId xmlns:a16="http://schemas.microsoft.com/office/drawing/2014/main" id="{EF6023FE-1B74-4A6F-82A3-667CB9552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8169" y="3845391"/>
              <a:ext cx="230414" cy="233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20E73A72-2B65-4D74-94C5-7FEB155FF6F7}"/>
                </a:ext>
              </a:extLst>
            </p:cNvPr>
            <p:cNvSpPr txBox="1"/>
            <p:nvPr/>
          </p:nvSpPr>
          <p:spPr>
            <a:xfrm>
              <a:off x="2248583" y="3568392"/>
              <a:ext cx="987771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20ms</a:t>
              </a:r>
              <a:r>
                <a:rPr kumimoji="1" lang="ja-JP" altLang="en-US" sz="1200" dirty="0"/>
                <a:t>の信号</a:t>
              </a:r>
              <a:endParaRPr kumimoji="1" lang="en-US" altLang="ja-JP" sz="1200" dirty="0"/>
            </a:p>
          </p:txBody>
        </p:sp>
      </p:grp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13551A3-3886-41FB-9171-11B6B41AA0E5}"/>
              </a:ext>
            </a:extLst>
          </p:cNvPr>
          <p:cNvCxnSpPr>
            <a:cxnSpLocks/>
          </p:cNvCxnSpPr>
          <p:nvPr/>
        </p:nvCxnSpPr>
        <p:spPr>
          <a:xfrm>
            <a:off x="3995465" y="1050010"/>
            <a:ext cx="0" cy="33747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D4787516-DD5E-43BF-9943-84E8F6C30AFB}"/>
              </a:ext>
            </a:extLst>
          </p:cNvPr>
          <p:cNvCxnSpPr>
            <a:cxnSpLocks/>
          </p:cNvCxnSpPr>
          <p:nvPr/>
        </p:nvCxnSpPr>
        <p:spPr>
          <a:xfrm>
            <a:off x="7446941" y="2779369"/>
            <a:ext cx="1685444" cy="41621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7015433A-D132-4FEB-B804-052BA53ECF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34961" y="2807941"/>
            <a:ext cx="1537231" cy="38763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C1D4AF5-9A17-40E9-BD99-4BD404841528}"/>
              </a:ext>
            </a:extLst>
          </p:cNvPr>
          <p:cNvSpPr txBox="1"/>
          <p:nvPr/>
        </p:nvSpPr>
        <p:spPr>
          <a:xfrm>
            <a:off x="8340780" y="28310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白</a:t>
            </a:r>
            <a:r>
              <a:rPr kumimoji="1" lang="ja-JP" altLang="en-US" sz="1400" dirty="0"/>
              <a:t>検知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2380A7F-DF0F-40D3-92C2-18C0A023300F}"/>
              </a:ext>
            </a:extLst>
          </p:cNvPr>
          <p:cNvCxnSpPr>
            <a:cxnSpLocks/>
          </p:cNvCxnSpPr>
          <p:nvPr/>
        </p:nvCxnSpPr>
        <p:spPr>
          <a:xfrm>
            <a:off x="8879885" y="1050010"/>
            <a:ext cx="0" cy="41729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7AAAE8C-EC96-4C52-9016-074792F58231}"/>
              </a:ext>
            </a:extLst>
          </p:cNvPr>
          <p:cNvCxnSpPr>
            <a:cxnSpLocks/>
          </p:cNvCxnSpPr>
          <p:nvPr/>
        </p:nvCxnSpPr>
        <p:spPr>
          <a:xfrm>
            <a:off x="8289663" y="1050010"/>
            <a:ext cx="0" cy="349913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05520BAA-E564-4D2C-BE20-4D641CAE44AC}"/>
              </a:ext>
            </a:extLst>
          </p:cNvPr>
          <p:cNvCxnSpPr>
            <a:cxnSpLocks/>
          </p:cNvCxnSpPr>
          <p:nvPr/>
        </p:nvCxnSpPr>
        <p:spPr>
          <a:xfrm>
            <a:off x="8289663" y="4189212"/>
            <a:ext cx="590222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678E82F4-D674-41D9-BEB0-88BFD6403D81}"/>
              </a:ext>
            </a:extLst>
          </p:cNvPr>
          <p:cNvSpPr/>
          <p:nvPr/>
        </p:nvSpPr>
        <p:spPr>
          <a:xfrm>
            <a:off x="3871867" y="4230435"/>
            <a:ext cx="135454" cy="16073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4B9B5CAA-9016-42A7-B23C-84545ED38B43}"/>
              </a:ext>
            </a:extLst>
          </p:cNvPr>
          <p:cNvGrpSpPr/>
          <p:nvPr/>
        </p:nvGrpSpPr>
        <p:grpSpPr>
          <a:xfrm>
            <a:off x="1015532" y="4253973"/>
            <a:ext cx="2876172" cy="665753"/>
            <a:chOff x="1375179" y="4614834"/>
            <a:chExt cx="2876172" cy="665753"/>
          </a:xfrm>
        </p:grpSpPr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59005D81-5EA5-40BE-8242-FC2D2A9BE41D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 flipV="1">
              <a:off x="3608483" y="4614834"/>
              <a:ext cx="642868" cy="1942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BC2FBC4F-4E86-41DD-9CBA-6AE032C08AE2}"/>
                </a:ext>
              </a:extLst>
            </p:cNvPr>
            <p:cNvSpPr txBox="1"/>
            <p:nvPr/>
          </p:nvSpPr>
          <p:spPr>
            <a:xfrm>
              <a:off x="1375179" y="4634256"/>
              <a:ext cx="2233304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白検知から通過センサ</a:t>
              </a:r>
              <a:r>
                <a:rPr kumimoji="1" lang="en-US" altLang="ja-JP" sz="1200" dirty="0"/>
                <a:t>ON</a:t>
              </a:r>
              <a:r>
                <a:rPr kumimoji="1" lang="ja-JP" altLang="en-US" sz="1200" dirty="0"/>
                <a:t>まで</a:t>
              </a:r>
              <a:endParaRPr kumimoji="1" lang="en-US" altLang="ja-JP" sz="1200" dirty="0"/>
            </a:p>
            <a:p>
              <a:r>
                <a:rPr lang="en-US" altLang="ja-JP" sz="1200" dirty="0"/>
                <a:t>50mS</a:t>
              </a:r>
              <a:r>
                <a:rPr lang="ja-JP" altLang="en-US" sz="1200" dirty="0"/>
                <a:t>以内であれば、</a:t>
              </a:r>
              <a:endParaRPr lang="en-US" altLang="ja-JP" sz="1200" dirty="0"/>
            </a:p>
            <a:p>
              <a:r>
                <a:rPr lang="ja-JP" altLang="en-US" sz="1200" dirty="0"/>
                <a:t>白検知を先に受けても</a:t>
              </a:r>
              <a:r>
                <a:rPr lang="en-US" altLang="ja-JP" sz="1200" dirty="0"/>
                <a:t>OK</a:t>
              </a:r>
            </a:p>
          </p:txBody>
        </p:sp>
      </p:grp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07481CB-094D-4396-A610-4CF84F40F0F1}"/>
              </a:ext>
            </a:extLst>
          </p:cNvPr>
          <p:cNvCxnSpPr>
            <a:cxnSpLocks/>
          </p:cNvCxnSpPr>
          <p:nvPr/>
        </p:nvCxnSpPr>
        <p:spPr>
          <a:xfrm>
            <a:off x="7178847" y="1050010"/>
            <a:ext cx="0" cy="48703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B8A56A78-15D6-4DC9-B9FE-A445B53050C4}"/>
              </a:ext>
            </a:extLst>
          </p:cNvPr>
          <p:cNvCxnSpPr>
            <a:cxnSpLocks/>
          </p:cNvCxnSpPr>
          <p:nvPr/>
        </p:nvCxnSpPr>
        <p:spPr>
          <a:xfrm>
            <a:off x="7426567" y="1050010"/>
            <a:ext cx="0" cy="23256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68032933-51FA-435F-902A-2484FD89F85F}"/>
              </a:ext>
            </a:extLst>
          </p:cNvPr>
          <p:cNvCxnSpPr>
            <a:cxnSpLocks/>
          </p:cNvCxnSpPr>
          <p:nvPr/>
        </p:nvCxnSpPr>
        <p:spPr>
          <a:xfrm>
            <a:off x="5335553" y="1050010"/>
            <a:ext cx="0" cy="491683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FAB7AA6-657E-47D2-9F41-83186C6F5FF9}"/>
              </a:ext>
            </a:extLst>
          </p:cNvPr>
          <p:cNvCxnSpPr>
            <a:cxnSpLocks/>
          </p:cNvCxnSpPr>
          <p:nvPr/>
        </p:nvCxnSpPr>
        <p:spPr>
          <a:xfrm>
            <a:off x="6387243" y="1050010"/>
            <a:ext cx="0" cy="353723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50F5518-6784-498B-8BB1-68FB802B978F}"/>
              </a:ext>
            </a:extLst>
          </p:cNvPr>
          <p:cNvSpPr txBox="1"/>
          <p:nvPr/>
        </p:nvSpPr>
        <p:spPr>
          <a:xfrm>
            <a:off x="8412424" y="445669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エア命令</a:t>
            </a:r>
            <a:endParaRPr kumimoji="1" lang="en-US" altLang="ja-JP" sz="1400" dirty="0"/>
          </a:p>
          <a:p>
            <a:r>
              <a:rPr lang="ja-JP" altLang="en-US" sz="1400" dirty="0"/>
              <a:t>発信待機状態へ</a:t>
            </a:r>
            <a:endParaRPr kumimoji="1" lang="ja-JP" altLang="en-US" sz="1400" dirty="0"/>
          </a:p>
        </p:txBody>
      </p:sp>
      <p:sp>
        <p:nvSpPr>
          <p:cNvPr id="114" name="爆発: 8 pt 113">
            <a:extLst>
              <a:ext uri="{FF2B5EF4-FFF2-40B4-BE49-F238E27FC236}">
                <a16:creationId xmlns:a16="http://schemas.microsoft.com/office/drawing/2014/main" id="{4EE01528-66DF-4CE1-A25C-EE8A176B1294}"/>
              </a:ext>
            </a:extLst>
          </p:cNvPr>
          <p:cNvSpPr/>
          <p:nvPr/>
        </p:nvSpPr>
        <p:spPr>
          <a:xfrm>
            <a:off x="8762104" y="5102020"/>
            <a:ext cx="255722" cy="309603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6B04950-EC4F-4C26-B870-3C4A3AD7EB9D}"/>
              </a:ext>
            </a:extLst>
          </p:cNvPr>
          <p:cNvSpPr txBox="1"/>
          <p:nvPr/>
        </p:nvSpPr>
        <p:spPr>
          <a:xfrm>
            <a:off x="8974557" y="517387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タイムアウト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白検知信号キャンセル</a:t>
            </a:r>
          </a:p>
        </p:txBody>
      </p:sp>
      <p:sp>
        <p:nvSpPr>
          <p:cNvPr id="43" name="爆発: 8 pt 42">
            <a:extLst>
              <a:ext uri="{FF2B5EF4-FFF2-40B4-BE49-F238E27FC236}">
                <a16:creationId xmlns:a16="http://schemas.microsoft.com/office/drawing/2014/main" id="{41D93665-1CD7-4462-A60A-85AF780F0754}"/>
              </a:ext>
            </a:extLst>
          </p:cNvPr>
          <p:cNvSpPr/>
          <p:nvPr/>
        </p:nvSpPr>
        <p:spPr>
          <a:xfrm>
            <a:off x="3751598" y="4500959"/>
            <a:ext cx="255722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爆発: 8 pt 151">
            <a:extLst>
              <a:ext uri="{FF2B5EF4-FFF2-40B4-BE49-F238E27FC236}">
                <a16:creationId xmlns:a16="http://schemas.microsoft.com/office/drawing/2014/main" id="{5CE1C58A-DC64-4530-9681-EA96B9C50BA1}"/>
              </a:ext>
            </a:extLst>
          </p:cNvPr>
          <p:cNvSpPr/>
          <p:nvPr/>
        </p:nvSpPr>
        <p:spPr>
          <a:xfrm>
            <a:off x="6264974" y="4456698"/>
            <a:ext cx="255722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爆発: 8 pt 109">
            <a:extLst>
              <a:ext uri="{FF2B5EF4-FFF2-40B4-BE49-F238E27FC236}">
                <a16:creationId xmlns:a16="http://schemas.microsoft.com/office/drawing/2014/main" id="{61F437AE-4F19-4CC5-989F-DE6452687201}"/>
              </a:ext>
            </a:extLst>
          </p:cNvPr>
          <p:cNvSpPr/>
          <p:nvPr/>
        </p:nvSpPr>
        <p:spPr>
          <a:xfrm>
            <a:off x="8168728" y="4456698"/>
            <a:ext cx="255722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65EF98B-E9BD-4382-98BB-BF173F7B985C}"/>
              </a:ext>
            </a:extLst>
          </p:cNvPr>
          <p:cNvSpPr txBox="1"/>
          <p:nvPr/>
        </p:nvSpPr>
        <p:spPr>
          <a:xfrm>
            <a:off x="4306099" y="132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  <a:endParaRPr kumimoji="1" lang="ja-JP" altLang="en-US" sz="1400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4BCA09C-B188-4B5D-AD74-914474B48816}"/>
              </a:ext>
            </a:extLst>
          </p:cNvPr>
          <p:cNvSpPr txBox="1"/>
          <p:nvPr/>
        </p:nvSpPr>
        <p:spPr>
          <a:xfrm>
            <a:off x="6344657" y="1306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  <a:endParaRPr kumimoji="1" lang="ja-JP" altLang="en-US" sz="1400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D7E774E8-7BE8-41F1-A18B-38D8342CE7B5}"/>
              </a:ext>
            </a:extLst>
          </p:cNvPr>
          <p:cNvSpPr txBox="1"/>
          <p:nvPr/>
        </p:nvSpPr>
        <p:spPr>
          <a:xfrm>
            <a:off x="8897465" y="1306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  <a:endParaRPr kumimoji="1" lang="ja-JP" altLang="en-US" sz="1400" dirty="0"/>
          </a:p>
        </p:txBody>
      </p:sp>
      <p:cxnSp>
        <p:nvCxnSpPr>
          <p:cNvPr id="140" name="コネクタ: カギ線 139">
            <a:extLst>
              <a:ext uri="{FF2B5EF4-FFF2-40B4-BE49-F238E27FC236}">
                <a16:creationId xmlns:a16="http://schemas.microsoft.com/office/drawing/2014/main" id="{0D9BCF40-1F4C-4786-A826-CC454855A8F0}"/>
              </a:ext>
            </a:extLst>
          </p:cNvPr>
          <p:cNvCxnSpPr>
            <a:cxnSpLocks/>
          </p:cNvCxnSpPr>
          <p:nvPr/>
        </p:nvCxnSpPr>
        <p:spPr>
          <a:xfrm>
            <a:off x="9873357" y="1272980"/>
            <a:ext cx="1216819" cy="406189"/>
          </a:xfrm>
          <a:prstGeom prst="bentConnector3">
            <a:avLst>
              <a:gd name="adj1" fmla="val 6816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3B1E4A98-13DC-45CE-828A-8E057D3ABC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981588" y="1272980"/>
            <a:ext cx="1042772" cy="406188"/>
          </a:xfrm>
          <a:prstGeom prst="bentConnector3">
            <a:avLst>
              <a:gd name="adj1" fmla="val 302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94A0DD69-7149-40F3-B316-62C869BE123C}"/>
              </a:ext>
            </a:extLst>
          </p:cNvPr>
          <p:cNvSpPr txBox="1"/>
          <p:nvPr/>
        </p:nvSpPr>
        <p:spPr>
          <a:xfrm>
            <a:off x="10772598" y="1306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1575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790AF-7E30-4F5B-B2AD-7596204FD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05BE9-4745-449D-821B-81E58CA2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 </a:t>
            </a:r>
            <a:r>
              <a:rPr lang="en-US" altLang="ja-JP"/>
              <a:t>– </a:t>
            </a:r>
            <a:fld id="{F7CDCD6B-E803-B045-8466-0BB354C362D1}" type="slidenum">
              <a:rPr lang="ja-JP" altLang="en-US" smtClean="0"/>
              <a:pPr/>
              <a:t>44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198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問題点について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097679-6A1A-455B-9282-5B1F7687DC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65" y="1112586"/>
            <a:ext cx="11652069" cy="5191125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問題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  <a:r>
              <a:rPr lang="en-US" altLang="ja-JP" b="1" dirty="0">
                <a:solidFill>
                  <a:srgbClr val="FF0000"/>
                </a:solidFill>
              </a:rPr>
              <a:t>PLC</a:t>
            </a:r>
            <a:r>
              <a:rPr lang="ja-JP" altLang="en-US" b="1" dirty="0">
                <a:solidFill>
                  <a:srgbClr val="FF0000"/>
                </a:solidFill>
              </a:rPr>
              <a:t>ポートへ定格電流以上の電流が流れ込んでいる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問題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r>
              <a:rPr lang="en-US" altLang="ja-JP" b="1" dirty="0">
                <a:solidFill>
                  <a:srgbClr val="FF0000"/>
                </a:solidFill>
              </a:rPr>
              <a:t>PLC</a:t>
            </a:r>
            <a:r>
              <a:rPr lang="ja-JP" altLang="en-US" b="1" dirty="0">
                <a:solidFill>
                  <a:srgbClr val="FF0000"/>
                </a:solidFill>
              </a:rPr>
              <a:t>ポートへサージ電圧が印加されている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  <a:r>
              <a:rPr kumimoji="1" lang="en-US" altLang="ja-JP" dirty="0"/>
              <a:t>PE</a:t>
            </a:r>
            <a:r>
              <a:rPr kumimoji="1" lang="ja-JP" altLang="en-US" dirty="0"/>
              <a:t>はエア噴出しのタイミングや時間をタッチパネルで設定できない。</a:t>
            </a:r>
            <a:endParaRPr kumimoji="1" lang="en-US" altLang="ja-JP" dirty="0"/>
          </a:p>
          <a:p>
            <a:r>
              <a:rPr kumimoji="1" lang="ja-JP" altLang="en-US" dirty="0"/>
              <a:t>問題</a:t>
            </a:r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  <a:r>
              <a:rPr kumimoji="1" lang="ja-JP" altLang="en-US" sz="2400" dirty="0"/>
              <a:t>エア噴出し動作開始トリガーに通過センサが使用されていない</a:t>
            </a:r>
            <a:r>
              <a:rPr kumimoji="1" lang="ja-JP" altLang="en-US" dirty="0"/>
              <a:t>。 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　キャップ速度との追従性が低くなってしまうと考えられる。</a:t>
            </a:r>
            <a:endParaRPr kumimoji="1" lang="en-US" altLang="ja-JP" dirty="0"/>
          </a:p>
          <a:p>
            <a:r>
              <a:rPr lang="ja-JP" altLang="en-US" sz="2400" dirty="0"/>
              <a:t>問題</a:t>
            </a:r>
            <a:r>
              <a:rPr lang="en-US" altLang="ja-JP" sz="2400" dirty="0"/>
              <a:t>5</a:t>
            </a:r>
            <a:r>
              <a:rPr lang="ja-JP" altLang="en-US" sz="2400" dirty="0"/>
              <a:t>）検知信号の立上り前の</a:t>
            </a:r>
            <a:r>
              <a:rPr lang="en-US" altLang="ja-JP" sz="2400" dirty="0"/>
              <a:t>LOW</a:t>
            </a:r>
            <a:r>
              <a:rPr lang="ja-JP" altLang="en-US" sz="2400" dirty="0"/>
              <a:t>信号が</a:t>
            </a:r>
            <a:r>
              <a:rPr lang="en-US" altLang="ja-JP" sz="2400" dirty="0"/>
              <a:t>200ms</a:t>
            </a:r>
            <a:r>
              <a:rPr lang="ja-JP" altLang="en-US" sz="2400" dirty="0"/>
              <a:t>未満では信号を認識しない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　　　キャップ速度が速くなると、</a:t>
            </a:r>
            <a:r>
              <a:rPr lang="en-US" altLang="ja-JP" dirty="0"/>
              <a:t>200ms</a:t>
            </a:r>
            <a:r>
              <a:rPr lang="ja-JP" altLang="en-US" dirty="0"/>
              <a:t>に満たない事となり、命令信号を無視している。</a:t>
            </a:r>
            <a:endParaRPr kumimoji="1" lang="en-US" altLang="ja-JP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3736F48-1239-4D17-8291-5D97DDC58BD2}"/>
              </a:ext>
            </a:extLst>
          </p:cNvPr>
          <p:cNvGrpSpPr/>
          <p:nvPr/>
        </p:nvGrpSpPr>
        <p:grpSpPr>
          <a:xfrm>
            <a:off x="8999651" y="1112586"/>
            <a:ext cx="2944684" cy="1302847"/>
            <a:chOff x="9127229" y="1238361"/>
            <a:chExt cx="2944684" cy="1302847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6ED1DE9-ECB0-483A-AE9F-44F549B6A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5041" y="1877761"/>
              <a:ext cx="586540" cy="420674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3395ADC0-1455-4DF2-BB53-F2C430D4B1C4}"/>
                </a:ext>
              </a:extLst>
            </p:cNvPr>
            <p:cNvGrpSpPr/>
            <p:nvPr/>
          </p:nvGrpSpPr>
          <p:grpSpPr>
            <a:xfrm>
              <a:off x="9127229" y="1238361"/>
              <a:ext cx="2944684" cy="1302847"/>
              <a:chOff x="9127229" y="1238361"/>
              <a:chExt cx="2944684" cy="1302847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51AEBF68-F2CB-4805-8C4D-AE8891364238}"/>
                  </a:ext>
                </a:extLst>
              </p:cNvPr>
              <p:cNvGrpSpPr/>
              <p:nvPr/>
            </p:nvGrpSpPr>
            <p:grpSpPr>
              <a:xfrm>
                <a:off x="9127229" y="1238361"/>
                <a:ext cx="2944684" cy="1257860"/>
                <a:chOff x="9039457" y="1222362"/>
                <a:chExt cx="1651579" cy="705493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C225D36F-026E-4A89-9353-5960DC8EB9AD}"/>
                    </a:ext>
                  </a:extLst>
                </p:cNvPr>
                <p:cNvGrpSpPr/>
                <p:nvPr/>
              </p:nvGrpSpPr>
              <p:grpSpPr>
                <a:xfrm>
                  <a:off x="9039457" y="1222362"/>
                  <a:ext cx="1651579" cy="705493"/>
                  <a:chOff x="2158597" y="1517639"/>
                  <a:chExt cx="1651579" cy="705493"/>
                </a:xfrm>
              </p:grpSpPr>
              <p:sp>
                <p:nvSpPr>
                  <p:cNvPr id="10" name="正方形/長方形 9">
                    <a:extLst>
                      <a:ext uri="{FF2B5EF4-FFF2-40B4-BE49-F238E27FC236}">
                        <a16:creationId xmlns:a16="http://schemas.microsoft.com/office/drawing/2014/main" id="{9329A850-877E-4B5D-A57C-6B3CC16891AB}"/>
                      </a:ext>
                    </a:extLst>
                  </p:cNvPr>
                  <p:cNvSpPr/>
                  <p:nvPr/>
                </p:nvSpPr>
                <p:spPr>
                  <a:xfrm>
                    <a:off x="2158597" y="1634185"/>
                    <a:ext cx="385862" cy="58894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直線コネクタ 10">
                    <a:extLst>
                      <a:ext uri="{FF2B5EF4-FFF2-40B4-BE49-F238E27FC236}">
                        <a16:creationId xmlns:a16="http://schemas.microsoft.com/office/drawing/2014/main" id="{DFC5736A-399C-4F33-A8EF-6B1ACB1ACC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4459" y="1820727"/>
                    <a:ext cx="111808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FBA753B8-82C0-44DA-AC18-1D5E4164158C}"/>
                      </a:ext>
                    </a:extLst>
                  </p:cNvPr>
                  <p:cNvGrpSpPr/>
                  <p:nvPr/>
                </p:nvGrpSpPr>
                <p:grpSpPr>
                  <a:xfrm>
                    <a:off x="3514901" y="1517639"/>
                    <a:ext cx="295275" cy="161913"/>
                    <a:chOff x="4579474" y="1582043"/>
                    <a:chExt cx="295275" cy="161913"/>
                  </a:xfrm>
                </p:grpSpPr>
                <p:cxnSp>
                  <p:nvCxnSpPr>
                    <p:cNvPr id="17" name="直線コネクタ 16">
                      <a:extLst>
                        <a:ext uri="{FF2B5EF4-FFF2-40B4-BE49-F238E27FC236}">
                          <a16:creationId xmlns:a16="http://schemas.microsoft.com/office/drawing/2014/main" id="{6995687C-57F0-4F90-AED4-4BD7DC01EF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9474" y="1663473"/>
                      <a:ext cx="295275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E58FBDD3-54B7-4525-9419-D7D0D396A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086" y="1582043"/>
                      <a:ext cx="161913" cy="161913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3" name="正方形/長方形 12">
                    <a:extLst>
                      <a:ext uri="{FF2B5EF4-FFF2-40B4-BE49-F238E27FC236}">
                        <a16:creationId xmlns:a16="http://schemas.microsoft.com/office/drawing/2014/main" id="{5E0ECD6B-BC25-47A5-A878-50B403900BA0}"/>
                      </a:ext>
                    </a:extLst>
                  </p:cNvPr>
                  <p:cNvSpPr/>
                  <p:nvPr/>
                </p:nvSpPr>
                <p:spPr>
                  <a:xfrm>
                    <a:off x="3266165" y="1655602"/>
                    <a:ext cx="206742" cy="32327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AF5FAFB9-A2B9-42F9-BF97-D2AB1B90F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62539" y="1690776"/>
                    <a:ext cx="0" cy="13769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爆発: 8 pt 14">
                    <a:extLst>
                      <a:ext uri="{FF2B5EF4-FFF2-40B4-BE49-F238E27FC236}">
                        <a16:creationId xmlns:a16="http://schemas.microsoft.com/office/drawing/2014/main" id="{ED5471C7-732A-41CF-85A8-050CEA9A9E02}"/>
                      </a:ext>
                    </a:extLst>
                  </p:cNvPr>
                  <p:cNvSpPr/>
                  <p:nvPr/>
                </p:nvSpPr>
                <p:spPr>
                  <a:xfrm>
                    <a:off x="2420492" y="1694190"/>
                    <a:ext cx="227656" cy="267640"/>
                  </a:xfrm>
                  <a:prstGeom prst="irregularSeal1">
                    <a:avLst/>
                  </a:prstGeom>
                  <a:solidFill>
                    <a:srgbClr val="FFFF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6" name="直線矢印コネクタ 15">
                    <a:extLst>
                      <a:ext uri="{FF2B5EF4-FFF2-40B4-BE49-F238E27FC236}">
                        <a16:creationId xmlns:a16="http://schemas.microsoft.com/office/drawing/2014/main" id="{E922763B-9752-414C-87B8-5736EEA9B4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33408" y="1751882"/>
                    <a:ext cx="436455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23A5AA-9AFE-4223-83AD-07043DCB87DF}"/>
                    </a:ext>
                  </a:extLst>
                </p:cNvPr>
                <p:cNvSpPr txBox="1"/>
                <p:nvPr/>
              </p:nvSpPr>
              <p:spPr>
                <a:xfrm>
                  <a:off x="10051668" y="1688761"/>
                  <a:ext cx="472256" cy="1380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dirty="0"/>
                    <a:t>ソレノイド</a:t>
                  </a: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7D3130F-F547-479A-8039-4909B6CF6219}"/>
                    </a:ext>
                  </a:extLst>
                </p:cNvPr>
                <p:cNvSpPr txBox="1"/>
                <p:nvPr/>
              </p:nvSpPr>
              <p:spPr>
                <a:xfrm>
                  <a:off x="9102695" y="1724826"/>
                  <a:ext cx="277774" cy="189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dirty="0"/>
                    <a:t>PLC</a:t>
                  </a:r>
                  <a:endParaRPr kumimoji="1" lang="ja-JP" altLang="en-US" sz="1600" dirty="0"/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DA7FE6-5380-4557-B3E4-803387251F00}"/>
                  </a:ext>
                </a:extLst>
              </p:cNvPr>
              <p:cNvSpPr txBox="1"/>
              <p:nvPr/>
            </p:nvSpPr>
            <p:spPr>
              <a:xfrm>
                <a:off x="9803543" y="1298430"/>
                <a:ext cx="7781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FF0000"/>
                    </a:solidFill>
                  </a:rPr>
                  <a:t>過電流</a:t>
                </a:r>
                <a:endParaRPr kumimoji="1" lang="ja-JP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164E932-FFE6-448A-8ADC-088884CD4055}"/>
                  </a:ext>
                </a:extLst>
              </p:cNvPr>
              <p:cNvSpPr txBox="1"/>
              <p:nvPr/>
            </p:nvSpPr>
            <p:spPr>
              <a:xfrm>
                <a:off x="10081639" y="2264209"/>
                <a:ext cx="993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solidFill>
                      <a:srgbClr val="FF0000"/>
                    </a:solidFill>
                  </a:rPr>
                  <a:t>サージ電圧</a:t>
                </a:r>
                <a:endParaRPr kumimoji="1" lang="ja-JP" alt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222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0DA6FD-DF80-406B-86AF-FD0242E4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94445B-AF26-4C22-B8C9-897161E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問題</a:t>
            </a:r>
            <a:r>
              <a:rPr lang="en-US" altLang="ja-JP" sz="2800" dirty="0"/>
              <a:t>4</a:t>
            </a:r>
            <a:r>
              <a:rPr lang="ja-JP" altLang="en-US" sz="2800" dirty="0"/>
              <a:t>）</a:t>
            </a:r>
            <a:r>
              <a:rPr lang="ja-JP" altLang="en-US" sz="2400" dirty="0"/>
              <a:t>エア噴出し動作開始トリガーに通過センサが使用されていない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  </a:t>
            </a:r>
            <a:r>
              <a:rPr lang="ja-JP" altLang="en-US" sz="2800" dirty="0"/>
              <a:t>対策：</a:t>
            </a:r>
            <a:r>
              <a:rPr lang="ja-JP" altLang="en-US" dirty="0"/>
              <a:t>センサ信号処理を</a:t>
            </a:r>
            <a:r>
              <a:rPr lang="en-US" altLang="ja-JP" dirty="0"/>
              <a:t>Arduino</a:t>
            </a:r>
            <a:r>
              <a:rPr lang="ja-JP" altLang="en-US" dirty="0"/>
              <a:t>で行う</a:t>
            </a:r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0176464-B2B1-46B2-B049-FDDCFC3C1130}"/>
              </a:ext>
            </a:extLst>
          </p:cNvPr>
          <p:cNvGrpSpPr/>
          <p:nvPr/>
        </p:nvGrpSpPr>
        <p:grpSpPr>
          <a:xfrm>
            <a:off x="2305253" y="4924737"/>
            <a:ext cx="7581494" cy="1234786"/>
            <a:chOff x="2305253" y="1213797"/>
            <a:chExt cx="10409935" cy="1695450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E4FF800-278C-4B7B-97DE-FB20C18EA2A8}"/>
                </a:ext>
              </a:extLst>
            </p:cNvPr>
            <p:cNvSpPr/>
            <p:nvPr/>
          </p:nvSpPr>
          <p:spPr>
            <a:xfrm>
              <a:off x="8458403" y="1213797"/>
              <a:ext cx="1447800" cy="169545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PLC</a:t>
              </a:r>
              <a:endParaRPr kumimoji="1" lang="ja-JP" altLang="en-US" sz="1400" dirty="0"/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2E5AAA81-0848-4D24-85F0-539ED1143C67}"/>
                </a:ext>
              </a:extLst>
            </p:cNvPr>
            <p:cNvSpPr/>
            <p:nvPr/>
          </p:nvSpPr>
          <p:spPr>
            <a:xfrm>
              <a:off x="11267388" y="1213797"/>
              <a:ext cx="1447800" cy="169544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バルブ</a:t>
              </a:r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12188D25-A491-4CBB-A4F8-504010934977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>
              <a:off x="9906203" y="2061522"/>
              <a:ext cx="13611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3C697D8-116A-49A2-9F96-ABC9F7704F14}"/>
                </a:ext>
              </a:extLst>
            </p:cNvPr>
            <p:cNvSpPr/>
            <p:nvPr/>
          </p:nvSpPr>
          <p:spPr>
            <a:xfrm>
              <a:off x="2305253" y="2148367"/>
              <a:ext cx="1301730" cy="69176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rgbClr val="FFFF00"/>
                  </a:solidFill>
                </a:rPr>
                <a:t>白センサ</a:t>
              </a: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20E353DE-ECEC-45FA-8811-A01C59CED310}"/>
                </a:ext>
              </a:extLst>
            </p:cNvPr>
            <p:cNvCxnSpPr>
              <a:cxnSpLocks/>
            </p:cNvCxnSpPr>
            <p:nvPr/>
          </p:nvCxnSpPr>
          <p:spPr>
            <a:xfrm>
              <a:off x="3606983" y="2363033"/>
              <a:ext cx="2787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DF472C1C-F6A2-4024-AE95-3E5A0A14FA9B}"/>
                </a:ext>
              </a:extLst>
            </p:cNvPr>
            <p:cNvSpPr/>
            <p:nvPr/>
          </p:nvSpPr>
          <p:spPr>
            <a:xfrm>
              <a:off x="2305253" y="1360574"/>
              <a:ext cx="1301730" cy="69176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rgbClr val="FF0000"/>
                  </a:solidFill>
                </a:rPr>
                <a:t>通過センサ</a:t>
              </a: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B5928B-5F9B-4947-9012-D38D401ECA70}"/>
                </a:ext>
              </a:extLst>
            </p:cNvPr>
            <p:cNvCxnSpPr>
              <a:cxnSpLocks/>
            </p:cNvCxnSpPr>
            <p:nvPr/>
          </p:nvCxnSpPr>
          <p:spPr>
            <a:xfrm>
              <a:off x="3606983" y="1867079"/>
              <a:ext cx="2787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A0C57E2-62D1-4FDA-822E-8C8BF431AEAD}"/>
              </a:ext>
            </a:extLst>
          </p:cNvPr>
          <p:cNvSpPr txBox="1"/>
          <p:nvPr/>
        </p:nvSpPr>
        <p:spPr>
          <a:xfrm>
            <a:off x="6086632" y="5589204"/>
            <a:ext cx="749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エア出力</a:t>
            </a:r>
            <a:endParaRPr kumimoji="1" lang="en-US" altLang="ja-JP" sz="1100" dirty="0"/>
          </a:p>
          <a:p>
            <a:r>
              <a:rPr kumimoji="1" lang="ja-JP" altLang="en-US" sz="1100" dirty="0"/>
              <a:t>命令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6EAA23-CBDE-4914-80C7-4BEA107E79E9}"/>
              </a:ext>
            </a:extLst>
          </p:cNvPr>
          <p:cNvSpPr txBox="1"/>
          <p:nvPr/>
        </p:nvSpPr>
        <p:spPr>
          <a:xfrm>
            <a:off x="7981946" y="558829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エア</a:t>
            </a:r>
            <a:endParaRPr kumimoji="1" lang="en-US" altLang="ja-JP" dirty="0"/>
          </a:p>
          <a:p>
            <a:r>
              <a:rPr kumimoji="1" lang="ja-JP" altLang="en-US" dirty="0"/>
              <a:t>出力</a:t>
            </a:r>
            <a:endParaRPr kumimoji="1" lang="en-US" altLang="ja-JP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FE3E403-0E6C-48F5-8FA3-6865455AE06D}"/>
              </a:ext>
            </a:extLst>
          </p:cNvPr>
          <p:cNvGrpSpPr/>
          <p:nvPr/>
        </p:nvGrpSpPr>
        <p:grpSpPr>
          <a:xfrm>
            <a:off x="5840354" y="2934168"/>
            <a:ext cx="991347" cy="395942"/>
            <a:chOff x="7420447" y="3576036"/>
            <a:chExt cx="1609253" cy="437884"/>
          </a:xfrm>
        </p:grpSpPr>
        <p:cxnSp>
          <p:nvCxnSpPr>
            <p:cNvPr id="56" name="コネクタ: カギ線 55">
              <a:extLst>
                <a:ext uri="{FF2B5EF4-FFF2-40B4-BE49-F238E27FC236}">
                  <a16:creationId xmlns:a16="http://schemas.microsoft.com/office/drawing/2014/main" id="{0EC150AA-9673-4745-89E9-FABBF77CA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600" y="3576036"/>
              <a:ext cx="800100" cy="437884"/>
            </a:xfrm>
            <a:prstGeom prst="bentConnector3">
              <a:avLst>
                <a:gd name="adj1" fmla="val 3857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コネクタ: カギ線 56">
              <a:extLst>
                <a:ext uri="{FF2B5EF4-FFF2-40B4-BE49-F238E27FC236}">
                  <a16:creationId xmlns:a16="http://schemas.microsoft.com/office/drawing/2014/main" id="{32FFB033-7759-49D4-A577-85CF4165428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20451" y="3576036"/>
              <a:ext cx="991341" cy="436244"/>
            </a:xfrm>
            <a:prstGeom prst="bentConnector3">
              <a:avLst>
                <a:gd name="adj1" fmla="val 2156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559B83F-BCAF-4663-A527-72C8DEF9F811}"/>
              </a:ext>
            </a:extLst>
          </p:cNvPr>
          <p:cNvCxnSpPr>
            <a:cxnSpLocks/>
          </p:cNvCxnSpPr>
          <p:nvPr/>
        </p:nvCxnSpPr>
        <p:spPr>
          <a:xfrm>
            <a:off x="6136137" y="5542130"/>
            <a:ext cx="6504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2DF34BD-7466-45AD-A2F9-6526436E14FA}"/>
              </a:ext>
            </a:extLst>
          </p:cNvPr>
          <p:cNvSpPr/>
          <p:nvPr/>
        </p:nvSpPr>
        <p:spPr>
          <a:xfrm>
            <a:off x="5283402" y="5231863"/>
            <a:ext cx="852733" cy="7470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追加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回路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925BF6-A953-45CE-8AA2-3DE78869149F}"/>
              </a:ext>
            </a:extLst>
          </p:cNvPr>
          <p:cNvGrpSpPr/>
          <p:nvPr/>
        </p:nvGrpSpPr>
        <p:grpSpPr>
          <a:xfrm>
            <a:off x="1400632" y="1218728"/>
            <a:ext cx="9469000" cy="3330145"/>
            <a:chOff x="1400632" y="-151294"/>
            <a:chExt cx="9469000" cy="3330145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F216AEA6-D6B3-461D-A45F-51FB390AAE38}"/>
                </a:ext>
              </a:extLst>
            </p:cNvPr>
            <p:cNvSpPr/>
            <p:nvPr/>
          </p:nvSpPr>
          <p:spPr>
            <a:xfrm>
              <a:off x="6786556" y="1591238"/>
              <a:ext cx="1054424" cy="123478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PLC</a:t>
              </a:r>
              <a:endParaRPr kumimoji="1" lang="ja-JP" altLang="en-US" sz="14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81CA0E-81A2-4BF2-A884-A25C5F329BFD}"/>
                </a:ext>
              </a:extLst>
            </p:cNvPr>
            <p:cNvSpPr/>
            <p:nvPr/>
          </p:nvSpPr>
          <p:spPr>
            <a:xfrm>
              <a:off x="8832323" y="1591238"/>
              <a:ext cx="1054424" cy="123478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バルブ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26FD50E-8CDE-4AAB-BC8B-140372D4EAE0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7840980" y="2208630"/>
              <a:ext cx="9913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6BBD1BE-F612-4A9A-ABCA-595D42A0577A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35" y="2308753"/>
              <a:ext cx="6504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381BB8B7-0ED5-4A20-B715-3238977FCBAF}"/>
                </a:ext>
              </a:extLst>
            </p:cNvPr>
            <p:cNvSpPr/>
            <p:nvPr/>
          </p:nvSpPr>
          <p:spPr>
            <a:xfrm>
              <a:off x="1400632" y="1930627"/>
              <a:ext cx="948042" cy="50380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rgbClr val="FF0000"/>
                  </a:solidFill>
                </a:rPr>
                <a:t>通過</a:t>
              </a:r>
              <a:r>
                <a:rPr lang="ja-JP" altLang="en-US" sz="1100" dirty="0">
                  <a:solidFill>
                    <a:srgbClr val="FF0000"/>
                  </a:solidFill>
                </a:rPr>
                <a:t>センサ</a:t>
              </a:r>
              <a:endParaRPr kumimoji="1" lang="en-US" altLang="ja-JP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F8EDF916-7A16-4952-8D70-9228BE485B8E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348674" y="2182530"/>
              <a:ext cx="11717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AB3BE350-F7D8-43D8-9376-E2428900DA3E}"/>
                </a:ext>
              </a:extLst>
            </p:cNvPr>
            <p:cNvSpPr/>
            <p:nvPr/>
          </p:nvSpPr>
          <p:spPr>
            <a:xfrm>
              <a:off x="3520802" y="1709501"/>
              <a:ext cx="948042" cy="94605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rgbClr val="FFFF00"/>
                  </a:solidFill>
                </a:rPr>
                <a:t>カメラ制御</a:t>
              </a:r>
              <a:r>
                <a:rPr kumimoji="1" lang="en-US" altLang="ja-JP" sz="1400" dirty="0">
                  <a:solidFill>
                    <a:srgbClr val="FFFF00"/>
                  </a:solidFill>
                </a:rPr>
                <a:t>BOX</a:t>
              </a:r>
              <a:endParaRPr kumimoji="1" lang="ja-JP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B2DAA2D8-8BB6-40ED-8B7A-2E73B1C8C44D}"/>
                </a:ext>
              </a:extLst>
            </p:cNvPr>
            <p:cNvSpPr/>
            <p:nvPr/>
          </p:nvSpPr>
          <p:spPr>
            <a:xfrm>
              <a:off x="3657102" y="2391936"/>
              <a:ext cx="754380" cy="21853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rgbClr val="FFFF00"/>
                  </a:solidFill>
                </a:rPr>
                <a:t>PE</a:t>
              </a:r>
              <a:r>
                <a:rPr kumimoji="1" lang="ja-JP" altLang="en-US" sz="1400" dirty="0">
                  <a:solidFill>
                    <a:srgbClr val="FFFF00"/>
                  </a:solidFill>
                </a:rPr>
                <a:t>検知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C3587B4-9C45-4CA7-A8F8-5A146B641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4919" y="1341120"/>
              <a:ext cx="0" cy="8414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F62AE05-4551-45DE-A32E-188E5C4E9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4557" y="1324428"/>
              <a:ext cx="1896523" cy="166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A2CDA712-8E8D-4E66-A09C-7224E7D49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1080" y="1341120"/>
              <a:ext cx="0" cy="841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944E84A-D4A1-4891-98F6-96FAA07E7FCE}"/>
                </a:ext>
              </a:extLst>
            </p:cNvPr>
            <p:cNvCxnSpPr>
              <a:cxnSpLocks/>
            </p:cNvCxnSpPr>
            <p:nvPr/>
          </p:nvCxnSpPr>
          <p:spPr>
            <a:xfrm>
              <a:off x="4468844" y="2391936"/>
              <a:ext cx="8346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911C054B-3FFF-473B-9AD5-90C884DB6539}"/>
                </a:ext>
              </a:extLst>
            </p:cNvPr>
            <p:cNvCxnSpPr>
              <a:cxnSpLocks/>
            </p:cNvCxnSpPr>
            <p:nvPr/>
          </p:nvCxnSpPr>
          <p:spPr>
            <a:xfrm>
              <a:off x="4831080" y="2182529"/>
              <a:ext cx="472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8D285D45-5ED6-4B4E-AF67-F6419C9919E9}"/>
                </a:ext>
              </a:extLst>
            </p:cNvPr>
            <p:cNvSpPr/>
            <p:nvPr/>
          </p:nvSpPr>
          <p:spPr>
            <a:xfrm>
              <a:off x="5283401" y="1955554"/>
              <a:ext cx="852733" cy="74703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rgbClr val="FF0000"/>
                  </a:solidFill>
                </a:rPr>
                <a:t>追加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rgbClr val="FF0000"/>
                  </a:solidFill>
                </a:rPr>
                <a:t>回路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BF1D6D7-D562-451D-B8AF-F10203AB5C65}"/>
                </a:ext>
              </a:extLst>
            </p:cNvPr>
            <p:cNvGrpSpPr/>
            <p:nvPr/>
          </p:nvGrpSpPr>
          <p:grpSpPr>
            <a:xfrm>
              <a:off x="2331204" y="-151294"/>
              <a:ext cx="8538428" cy="3330145"/>
              <a:chOff x="2331204" y="-151294"/>
              <a:chExt cx="8538428" cy="3330145"/>
            </a:xfrm>
          </p:grpSpPr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4337E6D-94EB-4513-860E-5CA6B5A8EFF5}"/>
                  </a:ext>
                </a:extLst>
              </p:cNvPr>
              <p:cNvSpPr txBox="1"/>
              <p:nvPr/>
            </p:nvSpPr>
            <p:spPr>
              <a:xfrm>
                <a:off x="6108931" y="2379660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/>
                  <a:t>エア出力</a:t>
                </a:r>
                <a:endParaRPr kumimoji="1" lang="en-US" altLang="ja-JP" sz="1100" dirty="0"/>
              </a:p>
              <a:p>
                <a:r>
                  <a:rPr kumimoji="1" lang="ja-JP" altLang="en-US" sz="1100" dirty="0"/>
                  <a:t>命令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75CAAF-187C-4A6B-9DC6-27177ADC9AFB}"/>
                  </a:ext>
                </a:extLst>
              </p:cNvPr>
              <p:cNvSpPr txBox="1"/>
              <p:nvPr/>
            </p:nvSpPr>
            <p:spPr>
              <a:xfrm>
                <a:off x="2331204" y="2255521"/>
                <a:ext cx="11079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キャップ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判定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トリガー</a:t>
                </a: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692C5E1-9096-438E-BD35-640D3A59A01A}"/>
                  </a:ext>
                </a:extLst>
              </p:cNvPr>
              <p:cNvSpPr txBox="1"/>
              <p:nvPr/>
            </p:nvSpPr>
            <p:spPr>
              <a:xfrm>
                <a:off x="7953200" y="2208783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エア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出力</a:t>
                </a:r>
                <a:endParaRPr kumimoji="1" lang="en-US" altLang="ja-JP" dirty="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0EDC146-2948-4D89-A924-3A5D665DE009}"/>
                  </a:ext>
                </a:extLst>
              </p:cNvPr>
              <p:cNvSpPr txBox="1"/>
              <p:nvPr/>
            </p:nvSpPr>
            <p:spPr>
              <a:xfrm>
                <a:off x="5509119" y="73644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>
                    <a:solidFill>
                      <a:srgbClr val="FF0000"/>
                    </a:solidFill>
                  </a:rPr>
                  <a:t>検知開始</a:t>
                </a: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6BC7BB01-53C7-46DB-9C57-9ACE0ED96033}"/>
                  </a:ext>
                </a:extLst>
              </p:cNvPr>
              <p:cNvSpPr txBox="1"/>
              <p:nvPr/>
            </p:nvSpPr>
            <p:spPr>
              <a:xfrm>
                <a:off x="5623584" y="303108"/>
                <a:ext cx="51151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>
                    <a:solidFill>
                      <a:srgbClr val="FF0000"/>
                    </a:solidFill>
                  </a:rPr>
                  <a:t>通過終了検知（</a:t>
                </a:r>
                <a:r>
                  <a:rPr kumimoji="1" lang="en-US" altLang="ja-JP" sz="1400" dirty="0">
                    <a:solidFill>
                      <a:srgbClr val="FF0000"/>
                    </a:solidFill>
                  </a:rPr>
                  <a:t>PLC</a:t>
                </a:r>
                <a:r>
                  <a:rPr kumimoji="1" lang="ja-JP" altLang="en-US" sz="1400" dirty="0">
                    <a:solidFill>
                      <a:srgbClr val="FF0000"/>
                    </a:solidFill>
                  </a:rPr>
                  <a:t>はこれをトリガーにエア出力動作に入る）</a:t>
                </a: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9284CF88-8392-48BB-8CC9-C9F8FF6891ED}"/>
                  </a:ext>
                </a:extLst>
              </p:cNvPr>
              <p:cNvSpPr txBox="1"/>
              <p:nvPr/>
            </p:nvSpPr>
            <p:spPr>
              <a:xfrm>
                <a:off x="2331204" y="-151294"/>
                <a:ext cx="8538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【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対策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】Arduino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により、検知開始から通過終了まで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LOW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となる信号に変換する。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953339-90CF-4C80-9C3F-D407BB1A25B5}"/>
              </a:ext>
            </a:extLst>
          </p:cNvPr>
          <p:cNvGrpSpPr/>
          <p:nvPr/>
        </p:nvGrpSpPr>
        <p:grpSpPr>
          <a:xfrm>
            <a:off x="5840354" y="4861029"/>
            <a:ext cx="991347" cy="395942"/>
            <a:chOff x="7420447" y="3576036"/>
            <a:chExt cx="1609253" cy="437884"/>
          </a:xfrm>
        </p:grpSpPr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04B1BAD5-273A-4311-9DB3-2E648B5D5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600" y="3576036"/>
              <a:ext cx="800100" cy="437884"/>
            </a:xfrm>
            <a:prstGeom prst="bentConnector3">
              <a:avLst>
                <a:gd name="adj1" fmla="val 3857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コネクタ: カギ線 68">
              <a:extLst>
                <a:ext uri="{FF2B5EF4-FFF2-40B4-BE49-F238E27FC236}">
                  <a16:creationId xmlns:a16="http://schemas.microsoft.com/office/drawing/2014/main" id="{12C602F8-775D-4403-AF6A-F20296EC61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20451" y="3576036"/>
              <a:ext cx="991341" cy="436244"/>
            </a:xfrm>
            <a:prstGeom prst="bentConnector3">
              <a:avLst>
                <a:gd name="adj1" fmla="val 2156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2698C27-284A-42C7-BF1C-25C1092EFF2E}"/>
              </a:ext>
            </a:extLst>
          </p:cNvPr>
          <p:cNvCxnSpPr>
            <a:cxnSpLocks/>
          </p:cNvCxnSpPr>
          <p:nvPr/>
        </p:nvCxnSpPr>
        <p:spPr>
          <a:xfrm>
            <a:off x="6111212" y="2327376"/>
            <a:ext cx="202682" cy="296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03FACC1-B3E7-4702-9948-0CBFB09CB2DF}"/>
              </a:ext>
            </a:extLst>
          </p:cNvPr>
          <p:cNvCxnSpPr>
            <a:cxnSpLocks/>
          </p:cNvCxnSpPr>
          <p:nvPr/>
        </p:nvCxnSpPr>
        <p:spPr>
          <a:xfrm flipV="1">
            <a:off x="6323576" y="2639717"/>
            <a:ext cx="0" cy="2514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6B4FCFA-4560-4300-95A6-F6C3F993AC3D}"/>
              </a:ext>
            </a:extLst>
          </p:cNvPr>
          <p:cNvCxnSpPr>
            <a:cxnSpLocks/>
          </p:cNvCxnSpPr>
          <p:nvPr/>
        </p:nvCxnSpPr>
        <p:spPr>
          <a:xfrm flipV="1">
            <a:off x="6520468" y="2260355"/>
            <a:ext cx="0" cy="6307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D4D42D4-24CA-4BC8-88C8-713B960AC9C1}"/>
              </a:ext>
            </a:extLst>
          </p:cNvPr>
          <p:cNvCxnSpPr>
            <a:cxnSpLocks/>
          </p:cNvCxnSpPr>
          <p:nvPr/>
        </p:nvCxnSpPr>
        <p:spPr>
          <a:xfrm>
            <a:off x="6310589" y="1916312"/>
            <a:ext cx="202682" cy="296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5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0DA6FD-DF80-406B-86AF-FD0242E4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94445B-AF26-4C22-B8C9-897161E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問題</a:t>
            </a:r>
            <a:r>
              <a:rPr lang="en-US" altLang="ja-JP" sz="2400" dirty="0"/>
              <a:t>4</a:t>
            </a:r>
            <a:r>
              <a:rPr lang="ja-JP" altLang="en-US" sz="2400" dirty="0"/>
              <a:t>）</a:t>
            </a:r>
            <a:r>
              <a:rPr lang="ja-JP" altLang="en-US" sz="2000" dirty="0"/>
              <a:t>エア噴出し動作開始トリガーに通過センサが使用されていない</a:t>
            </a:r>
            <a:br>
              <a:rPr kumimoji="1" lang="en-US" altLang="ja-JP" sz="2000" dirty="0"/>
            </a:br>
            <a:r>
              <a:rPr kumimoji="1" lang="ja-JP" altLang="en-US" sz="2000" dirty="0"/>
              <a:t>　　　 　</a:t>
            </a:r>
            <a:r>
              <a:rPr lang="ja-JP" altLang="en-US" sz="2000" dirty="0"/>
              <a:t>対策後の信号</a:t>
            </a:r>
            <a:endParaRPr kumimoji="1" lang="ja-JP" altLang="en-US" sz="2000" dirty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AACF48FA-D39A-42DE-B6C5-A2000C9D71C8}"/>
              </a:ext>
            </a:extLst>
          </p:cNvPr>
          <p:cNvGrpSpPr/>
          <p:nvPr/>
        </p:nvGrpSpPr>
        <p:grpSpPr>
          <a:xfrm>
            <a:off x="1479673" y="1386840"/>
            <a:ext cx="9232653" cy="4988066"/>
            <a:chOff x="1478279" y="1087111"/>
            <a:chExt cx="9702811" cy="52420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F727A61-1CAB-4B48-9C08-04984C3E0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279" y="1087111"/>
              <a:ext cx="9702811" cy="5242075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7178CF61-475D-4437-8C64-C28DBA855AEB}"/>
                </a:ext>
              </a:extLst>
            </p:cNvPr>
            <p:cNvGrpSpPr/>
            <p:nvPr/>
          </p:nvGrpSpPr>
          <p:grpSpPr>
            <a:xfrm>
              <a:off x="1478279" y="2699864"/>
              <a:ext cx="2236510" cy="614554"/>
              <a:chOff x="1531620" y="2654144"/>
              <a:chExt cx="2236510" cy="614554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E32C252-A5EB-4CAF-ABFD-E47ED9F256E6}"/>
                  </a:ext>
                </a:extLst>
              </p:cNvPr>
              <p:cNvSpPr txBox="1"/>
              <p:nvPr/>
            </p:nvSpPr>
            <p:spPr>
              <a:xfrm>
                <a:off x="1531620" y="2654144"/>
                <a:ext cx="2134767" cy="61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rgbClr val="FFFF00"/>
                    </a:solidFill>
                  </a:rPr>
                  <a:t>検知センサ</a:t>
                </a:r>
                <a:endParaRPr kumimoji="1" lang="en-US" altLang="ja-JP" sz="1600" dirty="0">
                  <a:solidFill>
                    <a:srgbClr val="FFFF00"/>
                  </a:solidFill>
                </a:endParaRPr>
              </a:p>
              <a:p>
                <a:r>
                  <a:rPr lang="ja-JP" altLang="en-US" sz="1600" dirty="0">
                    <a:solidFill>
                      <a:srgbClr val="FFFF00"/>
                    </a:solidFill>
                  </a:rPr>
                  <a:t>　　＝エア出力命令</a:t>
                </a:r>
                <a:endParaRPr kumimoji="1" lang="ja-JP" altLang="en-US" sz="16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366AED6-E1E4-4976-81DA-9D3478E07488}"/>
                  </a:ext>
                </a:extLst>
              </p:cNvPr>
              <p:cNvCxnSpPr/>
              <p:nvPr/>
            </p:nvCxnSpPr>
            <p:spPr>
              <a:xfrm>
                <a:off x="1840270" y="3078480"/>
                <a:ext cx="192786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F53C66F9-E9C0-4375-BA92-91B36B32A434}"/>
                  </a:ext>
                </a:extLst>
              </p:cNvPr>
              <p:cNvCxnSpPr/>
              <p:nvPr/>
            </p:nvCxnSpPr>
            <p:spPr>
              <a:xfrm>
                <a:off x="1840270" y="3002280"/>
                <a:ext cx="192786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46582A5-B122-4FC6-A88B-C940F72BBEE4}"/>
                </a:ext>
              </a:extLst>
            </p:cNvPr>
            <p:cNvSpPr txBox="1"/>
            <p:nvPr/>
          </p:nvSpPr>
          <p:spPr>
            <a:xfrm>
              <a:off x="1786929" y="201796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通過センサ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E3D481F-B7FA-48D1-A63B-E31378B8DF78}"/>
                </a:ext>
              </a:extLst>
            </p:cNvPr>
            <p:cNvSpPr txBox="1"/>
            <p:nvPr/>
          </p:nvSpPr>
          <p:spPr>
            <a:xfrm>
              <a:off x="1691640" y="3458707"/>
              <a:ext cx="1487868" cy="355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solidFill>
                    <a:srgbClr val="00B0F0"/>
                  </a:solidFill>
                </a:rPr>
                <a:t>エア駆動命令</a:t>
              </a:r>
              <a:endParaRPr kumimoji="1" lang="ja-JP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8CF4458-DAD5-49D2-A2DD-1862976DD2FC}"/>
                </a:ext>
              </a:extLst>
            </p:cNvPr>
            <p:cNvSpPr txBox="1"/>
            <p:nvPr/>
          </p:nvSpPr>
          <p:spPr>
            <a:xfrm>
              <a:off x="1691640" y="4381324"/>
              <a:ext cx="1056602" cy="355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solidFill>
                    <a:srgbClr val="7030A0"/>
                  </a:solidFill>
                </a:rPr>
                <a:t>エア出力</a:t>
              </a:r>
              <a:endParaRPr lang="en-US" altLang="ja-JP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6E7A440-3E7B-42B7-8D83-3F76836B3315}"/>
                </a:ext>
              </a:extLst>
            </p:cNvPr>
            <p:cNvCxnSpPr>
              <a:cxnSpLocks/>
            </p:cNvCxnSpPr>
            <p:nvPr/>
          </p:nvCxnSpPr>
          <p:spPr>
            <a:xfrm>
              <a:off x="5852160" y="1653540"/>
              <a:ext cx="0" cy="306633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37BEB39A-BC1D-445A-9FC9-32CEB7910AA6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40" y="1653540"/>
              <a:ext cx="0" cy="306633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495B132-6080-4B1B-8F10-2A20533D19DD}"/>
                </a:ext>
              </a:extLst>
            </p:cNvPr>
            <p:cNvSpPr txBox="1"/>
            <p:nvPr/>
          </p:nvSpPr>
          <p:spPr>
            <a:xfrm>
              <a:off x="5852160" y="4463627"/>
              <a:ext cx="5430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solidFill>
                    <a:srgbClr val="7030A0"/>
                  </a:solidFill>
                </a:rPr>
                <a:t>wait</a:t>
              </a:r>
              <a:endParaRPr kumimoji="1" lang="ja-JP" alt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59F3E625-A3A6-43F9-8787-1BF619C29D3E}"/>
                </a:ext>
              </a:extLst>
            </p:cNvPr>
            <p:cNvCxnSpPr>
              <a:cxnSpLocks/>
            </p:cNvCxnSpPr>
            <p:nvPr/>
          </p:nvCxnSpPr>
          <p:spPr>
            <a:xfrm>
              <a:off x="5880864" y="4463627"/>
              <a:ext cx="4714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DEF1D94-C69C-47AB-8C59-9B580431BDAE}"/>
              </a:ext>
            </a:extLst>
          </p:cNvPr>
          <p:cNvSpPr txBox="1"/>
          <p:nvPr/>
        </p:nvSpPr>
        <p:spPr>
          <a:xfrm>
            <a:off x="1805315" y="922505"/>
            <a:ext cx="775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回路を追加する事で、検知</a:t>
            </a:r>
            <a:r>
              <a:rPr lang="en-US" altLang="ja-JP" sz="1600" dirty="0"/>
              <a:t>ON</a:t>
            </a:r>
            <a:r>
              <a:rPr lang="ja-JP" altLang="en-US" sz="1600" dirty="0"/>
              <a:t>から通過</a:t>
            </a:r>
            <a:r>
              <a:rPr lang="en-US" altLang="ja-JP" sz="1600" dirty="0"/>
              <a:t>OFF</a:t>
            </a:r>
            <a:r>
              <a:rPr lang="ja-JP" altLang="en-US" sz="1600" dirty="0"/>
              <a:t>までの信号を生成する事ができた為、</a:t>
            </a:r>
            <a:endParaRPr lang="en-US" altLang="ja-JP" sz="1600" dirty="0"/>
          </a:p>
          <a:p>
            <a:r>
              <a:rPr lang="ja-JP" altLang="en-US" sz="1600" dirty="0"/>
              <a:t>通過完了した事をトリガーにエア出力動作に入る事ができている。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233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r>
              <a:rPr kumimoji="1" lang="ja-JP" altLang="en-US" dirty="0"/>
              <a:t>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への対策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097679-6A1A-455B-9282-5B1F7687DC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65" y="1112586"/>
            <a:ext cx="11652069" cy="519112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  <a:r>
              <a:rPr lang="en-US" altLang="ja-JP" dirty="0"/>
              <a:t>PLC</a:t>
            </a:r>
            <a:r>
              <a:rPr lang="ja-JP" altLang="en-US" dirty="0"/>
              <a:t>ポートへ定格電流以上の電流が流れ込んでいる</a:t>
            </a:r>
            <a:endParaRPr kumimoji="1" lang="en-US" altLang="ja-JP" dirty="0"/>
          </a:p>
          <a:p>
            <a:r>
              <a:rPr lang="ja-JP" altLang="en-US" dirty="0"/>
              <a:t>問題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PLC</a:t>
            </a:r>
            <a:r>
              <a:rPr lang="ja-JP" altLang="en-US" dirty="0"/>
              <a:t>ポートへサージ電圧が印加されている</a:t>
            </a:r>
            <a:endParaRPr lang="en-US" altLang="ja-JP" dirty="0"/>
          </a:p>
          <a:p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ja-JP" sz="2800" b="1" u="sng" dirty="0">
                <a:solidFill>
                  <a:srgbClr val="FF0000"/>
                </a:solidFill>
              </a:rPr>
              <a:t>【</a:t>
            </a:r>
            <a:r>
              <a:rPr lang="ja-JP" altLang="en-US" sz="2800" b="1" u="sng" dirty="0">
                <a:solidFill>
                  <a:srgbClr val="FF0000"/>
                </a:solidFill>
              </a:rPr>
              <a:t>対策</a:t>
            </a:r>
            <a:r>
              <a:rPr lang="en-US" altLang="ja-JP" sz="2800" b="1" u="sng" dirty="0">
                <a:solidFill>
                  <a:srgbClr val="FF0000"/>
                </a:solidFill>
              </a:rPr>
              <a:t>】</a:t>
            </a:r>
            <a:r>
              <a:rPr lang="ja-JP" altLang="en-US" sz="2800" b="1" u="sng" dirty="0">
                <a:solidFill>
                  <a:srgbClr val="FF0000"/>
                </a:solidFill>
              </a:rPr>
              <a:t>　エアバルブ・</a:t>
            </a:r>
            <a:r>
              <a:rPr lang="en-US" altLang="ja-JP" sz="2800" b="1" u="sng" dirty="0">
                <a:solidFill>
                  <a:srgbClr val="FF0000"/>
                </a:solidFill>
              </a:rPr>
              <a:t>PLC</a:t>
            </a:r>
            <a:r>
              <a:rPr lang="ja-JP" altLang="en-US" sz="2800" b="1" u="sng" dirty="0">
                <a:solidFill>
                  <a:srgbClr val="FF0000"/>
                </a:solidFill>
              </a:rPr>
              <a:t>間に保護基板を追加</a:t>
            </a:r>
            <a:endParaRPr lang="en-US" altLang="ja-JP" sz="2000" b="1" u="sng" dirty="0">
              <a:solidFill>
                <a:srgbClr val="FF0000"/>
              </a:solidFill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3736F48-1239-4D17-8291-5D97DDC58BD2}"/>
              </a:ext>
            </a:extLst>
          </p:cNvPr>
          <p:cNvGrpSpPr/>
          <p:nvPr/>
        </p:nvGrpSpPr>
        <p:grpSpPr>
          <a:xfrm>
            <a:off x="1768271" y="4617786"/>
            <a:ext cx="2944684" cy="1302847"/>
            <a:chOff x="9127229" y="1238361"/>
            <a:chExt cx="2944684" cy="1302847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6ED1DE9-ECB0-483A-AE9F-44F549B6A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5041" y="1877761"/>
              <a:ext cx="586540" cy="420674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3395ADC0-1455-4DF2-BB53-F2C430D4B1C4}"/>
                </a:ext>
              </a:extLst>
            </p:cNvPr>
            <p:cNvGrpSpPr/>
            <p:nvPr/>
          </p:nvGrpSpPr>
          <p:grpSpPr>
            <a:xfrm>
              <a:off x="9127229" y="1238361"/>
              <a:ext cx="2944684" cy="1302847"/>
              <a:chOff x="9127229" y="1238361"/>
              <a:chExt cx="2944684" cy="1302847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51AEBF68-F2CB-4805-8C4D-AE8891364238}"/>
                  </a:ext>
                </a:extLst>
              </p:cNvPr>
              <p:cNvGrpSpPr/>
              <p:nvPr/>
            </p:nvGrpSpPr>
            <p:grpSpPr>
              <a:xfrm>
                <a:off x="9127229" y="1238361"/>
                <a:ext cx="2944684" cy="1257860"/>
                <a:chOff x="9039457" y="1222362"/>
                <a:chExt cx="1651579" cy="705493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C225D36F-026E-4A89-9353-5960DC8EB9AD}"/>
                    </a:ext>
                  </a:extLst>
                </p:cNvPr>
                <p:cNvGrpSpPr/>
                <p:nvPr/>
              </p:nvGrpSpPr>
              <p:grpSpPr>
                <a:xfrm>
                  <a:off x="9039457" y="1222362"/>
                  <a:ext cx="1651579" cy="705493"/>
                  <a:chOff x="2158597" y="1517639"/>
                  <a:chExt cx="1651579" cy="705493"/>
                </a:xfrm>
              </p:grpSpPr>
              <p:sp>
                <p:nvSpPr>
                  <p:cNvPr id="10" name="正方形/長方形 9">
                    <a:extLst>
                      <a:ext uri="{FF2B5EF4-FFF2-40B4-BE49-F238E27FC236}">
                        <a16:creationId xmlns:a16="http://schemas.microsoft.com/office/drawing/2014/main" id="{9329A850-877E-4B5D-A57C-6B3CC16891AB}"/>
                      </a:ext>
                    </a:extLst>
                  </p:cNvPr>
                  <p:cNvSpPr/>
                  <p:nvPr/>
                </p:nvSpPr>
                <p:spPr>
                  <a:xfrm>
                    <a:off x="2158597" y="1634185"/>
                    <a:ext cx="385862" cy="58894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直線コネクタ 10">
                    <a:extLst>
                      <a:ext uri="{FF2B5EF4-FFF2-40B4-BE49-F238E27FC236}">
                        <a16:creationId xmlns:a16="http://schemas.microsoft.com/office/drawing/2014/main" id="{DFC5736A-399C-4F33-A8EF-6B1ACB1ACC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4459" y="1820727"/>
                    <a:ext cx="111808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FBA753B8-82C0-44DA-AC18-1D5E4164158C}"/>
                      </a:ext>
                    </a:extLst>
                  </p:cNvPr>
                  <p:cNvGrpSpPr/>
                  <p:nvPr/>
                </p:nvGrpSpPr>
                <p:grpSpPr>
                  <a:xfrm>
                    <a:off x="3514901" y="1517639"/>
                    <a:ext cx="295275" cy="161913"/>
                    <a:chOff x="4579474" y="1582043"/>
                    <a:chExt cx="295275" cy="161913"/>
                  </a:xfrm>
                </p:grpSpPr>
                <p:cxnSp>
                  <p:nvCxnSpPr>
                    <p:cNvPr id="17" name="直線コネクタ 16">
                      <a:extLst>
                        <a:ext uri="{FF2B5EF4-FFF2-40B4-BE49-F238E27FC236}">
                          <a16:creationId xmlns:a16="http://schemas.microsoft.com/office/drawing/2014/main" id="{6995687C-57F0-4F90-AED4-4BD7DC01EF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9474" y="1663473"/>
                      <a:ext cx="295275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E58FBDD3-54B7-4525-9419-D7D0D396A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086" y="1582043"/>
                      <a:ext cx="161913" cy="161913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3" name="正方形/長方形 12">
                    <a:extLst>
                      <a:ext uri="{FF2B5EF4-FFF2-40B4-BE49-F238E27FC236}">
                        <a16:creationId xmlns:a16="http://schemas.microsoft.com/office/drawing/2014/main" id="{5E0ECD6B-BC25-47A5-A878-50B403900BA0}"/>
                      </a:ext>
                    </a:extLst>
                  </p:cNvPr>
                  <p:cNvSpPr/>
                  <p:nvPr/>
                </p:nvSpPr>
                <p:spPr>
                  <a:xfrm>
                    <a:off x="3266165" y="1655602"/>
                    <a:ext cx="206742" cy="32327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AF5FAFB9-A2B9-42F9-BF97-D2AB1B90F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62539" y="1690776"/>
                    <a:ext cx="0" cy="13769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爆発: 8 pt 14">
                    <a:extLst>
                      <a:ext uri="{FF2B5EF4-FFF2-40B4-BE49-F238E27FC236}">
                        <a16:creationId xmlns:a16="http://schemas.microsoft.com/office/drawing/2014/main" id="{ED5471C7-732A-41CF-85A8-050CEA9A9E02}"/>
                      </a:ext>
                    </a:extLst>
                  </p:cNvPr>
                  <p:cNvSpPr/>
                  <p:nvPr/>
                </p:nvSpPr>
                <p:spPr>
                  <a:xfrm>
                    <a:off x="2420492" y="1694190"/>
                    <a:ext cx="227656" cy="267640"/>
                  </a:xfrm>
                  <a:prstGeom prst="irregularSeal1">
                    <a:avLst/>
                  </a:prstGeom>
                  <a:solidFill>
                    <a:srgbClr val="FFFF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6" name="直線矢印コネクタ 15">
                    <a:extLst>
                      <a:ext uri="{FF2B5EF4-FFF2-40B4-BE49-F238E27FC236}">
                        <a16:creationId xmlns:a16="http://schemas.microsoft.com/office/drawing/2014/main" id="{E922763B-9752-414C-87B8-5736EEA9B4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33408" y="1751882"/>
                    <a:ext cx="436455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23A5AA-9AFE-4223-83AD-07043DCB87DF}"/>
                    </a:ext>
                  </a:extLst>
                </p:cNvPr>
                <p:cNvSpPr txBox="1"/>
                <p:nvPr/>
              </p:nvSpPr>
              <p:spPr>
                <a:xfrm>
                  <a:off x="10051668" y="1688761"/>
                  <a:ext cx="472256" cy="1380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dirty="0"/>
                    <a:t>ソレノイド</a:t>
                  </a: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7D3130F-F547-479A-8039-4909B6CF6219}"/>
                    </a:ext>
                  </a:extLst>
                </p:cNvPr>
                <p:cNvSpPr txBox="1"/>
                <p:nvPr/>
              </p:nvSpPr>
              <p:spPr>
                <a:xfrm>
                  <a:off x="9102695" y="1724826"/>
                  <a:ext cx="277774" cy="189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dirty="0"/>
                    <a:t>PLC</a:t>
                  </a:r>
                  <a:endParaRPr kumimoji="1" lang="ja-JP" altLang="en-US" sz="1600" dirty="0"/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DA7FE6-5380-4557-B3E4-803387251F00}"/>
                  </a:ext>
                </a:extLst>
              </p:cNvPr>
              <p:cNvSpPr txBox="1"/>
              <p:nvPr/>
            </p:nvSpPr>
            <p:spPr>
              <a:xfrm>
                <a:off x="10207907" y="1411498"/>
                <a:ext cx="7781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FF0000"/>
                    </a:solidFill>
                  </a:rPr>
                  <a:t>過電流</a:t>
                </a:r>
                <a:endParaRPr kumimoji="1" lang="ja-JP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164E932-FFE6-448A-8ADC-088884CD4055}"/>
                  </a:ext>
                </a:extLst>
              </p:cNvPr>
              <p:cNvSpPr txBox="1"/>
              <p:nvPr/>
            </p:nvSpPr>
            <p:spPr>
              <a:xfrm>
                <a:off x="10081639" y="2264209"/>
                <a:ext cx="993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solidFill>
                      <a:srgbClr val="FF0000"/>
                    </a:solidFill>
                  </a:rPr>
                  <a:t>サージ電圧</a:t>
                </a:r>
                <a:endParaRPr kumimoji="1" lang="ja-JP" alt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022A85A-C3C4-4D27-8121-CCE5C95279A7}"/>
              </a:ext>
            </a:extLst>
          </p:cNvPr>
          <p:cNvGrpSpPr/>
          <p:nvPr/>
        </p:nvGrpSpPr>
        <p:grpSpPr>
          <a:xfrm>
            <a:off x="7376594" y="4617786"/>
            <a:ext cx="3693057" cy="1257860"/>
            <a:chOff x="9039457" y="1222362"/>
            <a:chExt cx="2071317" cy="705493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CA567C73-35F5-46A0-A318-4D13F868E80A}"/>
                </a:ext>
              </a:extLst>
            </p:cNvPr>
            <p:cNvGrpSpPr/>
            <p:nvPr/>
          </p:nvGrpSpPr>
          <p:grpSpPr>
            <a:xfrm>
              <a:off x="9039457" y="1222362"/>
              <a:ext cx="1946807" cy="705493"/>
              <a:chOff x="2158597" y="1517639"/>
              <a:chExt cx="1946807" cy="70549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344D3221-6905-4AE1-88FD-A7CCB17DBCCF}"/>
                  </a:ext>
                </a:extLst>
              </p:cNvPr>
              <p:cNvSpPr/>
              <p:nvPr/>
            </p:nvSpPr>
            <p:spPr>
              <a:xfrm>
                <a:off x="2158597" y="1634185"/>
                <a:ext cx="385862" cy="5889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EFD361C-FBB4-4610-8E8C-09DC711A3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459" y="1820727"/>
                <a:ext cx="141330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45620FB6-9E5D-4117-900D-FF96AC07721B}"/>
                  </a:ext>
                </a:extLst>
              </p:cNvPr>
              <p:cNvGrpSpPr/>
              <p:nvPr/>
            </p:nvGrpSpPr>
            <p:grpSpPr>
              <a:xfrm>
                <a:off x="3810129" y="1517639"/>
                <a:ext cx="295275" cy="161913"/>
                <a:chOff x="4874702" y="1582043"/>
                <a:chExt cx="295275" cy="161913"/>
              </a:xfrm>
            </p:grpSpPr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1F2580B-2635-4722-B23C-4F4DB0A82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4702" y="1663473"/>
                  <a:ext cx="2952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楕円 44">
                  <a:extLst>
                    <a:ext uri="{FF2B5EF4-FFF2-40B4-BE49-F238E27FC236}">
                      <a16:creationId xmlns:a16="http://schemas.microsoft.com/office/drawing/2014/main" id="{3F506864-D90A-4C0A-B7B0-D7F292FBFE0B}"/>
                    </a:ext>
                  </a:extLst>
                </p:cNvPr>
                <p:cNvSpPr/>
                <p:nvPr/>
              </p:nvSpPr>
              <p:spPr>
                <a:xfrm>
                  <a:off x="4949315" y="1582043"/>
                  <a:ext cx="161913" cy="161913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849CF29-544D-43D6-AA00-133F249F5FE2}"/>
                  </a:ext>
                </a:extLst>
              </p:cNvPr>
              <p:cNvSpPr/>
              <p:nvPr/>
            </p:nvSpPr>
            <p:spPr>
              <a:xfrm>
                <a:off x="3561394" y="1655602"/>
                <a:ext cx="206742" cy="323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124A4C19-058A-4201-A170-1E95C7D19E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7766" y="1690776"/>
                <a:ext cx="0" cy="1376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FBB2BD8-193D-49C0-AF02-6CCA2025B6B3}"/>
                  </a:ext>
                </a:extLst>
              </p:cNvPr>
              <p:cNvSpPr/>
              <p:nvPr/>
            </p:nvSpPr>
            <p:spPr>
              <a:xfrm>
                <a:off x="2966309" y="1655602"/>
                <a:ext cx="206742" cy="32327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54DB304-ED36-4A4F-905B-4988A13EA447}"/>
                </a:ext>
              </a:extLst>
            </p:cNvPr>
            <p:cNvSpPr txBox="1"/>
            <p:nvPr/>
          </p:nvSpPr>
          <p:spPr>
            <a:xfrm>
              <a:off x="10638518" y="1688761"/>
              <a:ext cx="472256" cy="13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ソレノイド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BD00F55-B3F4-4D07-B92F-22480CEB95E3}"/>
                </a:ext>
              </a:extLst>
            </p:cNvPr>
            <p:cNvSpPr txBox="1"/>
            <p:nvPr/>
          </p:nvSpPr>
          <p:spPr>
            <a:xfrm>
              <a:off x="9102695" y="1724826"/>
              <a:ext cx="277774" cy="189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PLC</a:t>
              </a:r>
              <a:endParaRPr kumimoji="1" lang="ja-JP" altLang="en-US" sz="16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AD9EF61-7D2D-4E4B-B197-B49419E7F58D}"/>
                </a:ext>
              </a:extLst>
            </p:cNvPr>
            <p:cNvSpPr txBox="1"/>
            <p:nvPr/>
          </p:nvSpPr>
          <p:spPr>
            <a:xfrm>
              <a:off x="9640776" y="1710633"/>
              <a:ext cx="619528" cy="13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solidFill>
                    <a:srgbClr val="FF0000"/>
                  </a:solidFill>
                </a:rPr>
                <a:t>保護基板を追加</a:t>
              </a:r>
              <a:endParaRPr kumimoji="1" lang="en-US" altLang="ja-JP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矢印: 右 5">
            <a:extLst>
              <a:ext uri="{FF2B5EF4-FFF2-40B4-BE49-F238E27FC236}">
                <a16:creationId xmlns:a16="http://schemas.microsoft.com/office/drawing/2014/main" id="{23ECF195-C5B2-4AA4-90B6-10F8A2A61D6F}"/>
              </a:ext>
            </a:extLst>
          </p:cNvPr>
          <p:cNvSpPr/>
          <p:nvPr/>
        </p:nvSpPr>
        <p:spPr>
          <a:xfrm>
            <a:off x="5676686" y="4762972"/>
            <a:ext cx="757529" cy="842603"/>
          </a:xfrm>
          <a:prstGeom prst="rightArrow">
            <a:avLst>
              <a:gd name="adj1" fmla="val 39424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34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A2026F-D2F6-473D-A109-98C014210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835" y="6185698"/>
            <a:ext cx="11044330" cy="364209"/>
          </a:xfrm>
        </p:spPr>
        <p:txBody>
          <a:bodyPr/>
          <a:lstStyle/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ACF0DC6-82DE-477F-8929-12DFC80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調査：問題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r>
              <a:rPr lang="en-US" altLang="ja-JP" dirty="0"/>
              <a:t>PLC</a:t>
            </a:r>
            <a:r>
              <a:rPr lang="ja-JP" altLang="en-US" dirty="0"/>
              <a:t>ポートへ定格電流以上の電流が流れ込んでいる　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2400EB8-E061-44F6-9415-239B3C2ED3F2}"/>
              </a:ext>
            </a:extLst>
          </p:cNvPr>
          <p:cNvGrpSpPr/>
          <p:nvPr/>
        </p:nvGrpSpPr>
        <p:grpSpPr>
          <a:xfrm>
            <a:off x="795720" y="4146430"/>
            <a:ext cx="3425592" cy="2119837"/>
            <a:chOff x="1331902" y="4443497"/>
            <a:chExt cx="2887193" cy="1786663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A48B50D-9C38-46A9-80CF-71EB0E935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902" y="4443497"/>
              <a:ext cx="2887193" cy="1786663"/>
            </a:xfrm>
            <a:prstGeom prst="rect">
              <a:avLst/>
            </a:prstGeom>
          </p:spPr>
        </p:pic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6E2E9A7-87FC-4A85-B880-D870C05F3A90}"/>
                </a:ext>
              </a:extLst>
            </p:cNvPr>
            <p:cNvSpPr/>
            <p:nvPr/>
          </p:nvSpPr>
          <p:spPr>
            <a:xfrm>
              <a:off x="2269331" y="4738156"/>
              <a:ext cx="1009650" cy="1266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35A5DC8-D519-4620-8D52-A5BC73E9C54B}"/>
                </a:ext>
              </a:extLst>
            </p:cNvPr>
            <p:cNvSpPr/>
            <p:nvPr/>
          </p:nvSpPr>
          <p:spPr>
            <a:xfrm>
              <a:off x="2269331" y="5720133"/>
              <a:ext cx="1009650" cy="2266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F70E9D7-D8FE-47A3-8EC7-7557D851EFDA}"/>
              </a:ext>
            </a:extLst>
          </p:cNvPr>
          <p:cNvGrpSpPr/>
          <p:nvPr/>
        </p:nvGrpSpPr>
        <p:grpSpPr>
          <a:xfrm>
            <a:off x="6499577" y="3025196"/>
            <a:ext cx="5091188" cy="1396860"/>
            <a:chOff x="6267463" y="3212675"/>
            <a:chExt cx="3969152" cy="1089009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E92B798B-0F39-40E4-AD5C-3B35587D3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7463" y="3212675"/>
              <a:ext cx="3969152" cy="1089009"/>
            </a:xfrm>
            <a:prstGeom prst="rect">
              <a:avLst/>
            </a:prstGeom>
          </p:spPr>
        </p:pic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650B8BA3-BB4C-47B2-AD7F-764254B14A41}"/>
                </a:ext>
              </a:extLst>
            </p:cNvPr>
            <p:cNvSpPr/>
            <p:nvPr/>
          </p:nvSpPr>
          <p:spPr>
            <a:xfrm>
              <a:off x="7024687" y="3830480"/>
              <a:ext cx="3157537" cy="150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B25DDFA-2C99-468D-BA29-7217FE7D3CB3}"/>
              </a:ext>
            </a:extLst>
          </p:cNvPr>
          <p:cNvGrpSpPr/>
          <p:nvPr/>
        </p:nvGrpSpPr>
        <p:grpSpPr>
          <a:xfrm>
            <a:off x="1172859" y="1174637"/>
            <a:ext cx="8781510" cy="2931250"/>
            <a:chOff x="1198985" y="1789664"/>
            <a:chExt cx="8781510" cy="293125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0411209-AA17-42B5-AD94-2514BA9D245D}"/>
                </a:ext>
              </a:extLst>
            </p:cNvPr>
            <p:cNvGrpSpPr/>
            <p:nvPr/>
          </p:nvGrpSpPr>
          <p:grpSpPr>
            <a:xfrm>
              <a:off x="1198985" y="2088501"/>
              <a:ext cx="2834765" cy="2632413"/>
              <a:chOff x="67817" y="1946367"/>
              <a:chExt cx="2834765" cy="2632413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20B3ADA-2775-4989-A466-B637618496F6}"/>
                  </a:ext>
                </a:extLst>
              </p:cNvPr>
              <p:cNvSpPr/>
              <p:nvPr/>
            </p:nvSpPr>
            <p:spPr>
              <a:xfrm>
                <a:off x="67817" y="1946367"/>
                <a:ext cx="1371600" cy="17747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858766-4745-4D6B-ABB4-8A6106CF263D}"/>
                  </a:ext>
                </a:extLst>
              </p:cNvPr>
              <p:cNvSpPr txBox="1"/>
              <p:nvPr/>
            </p:nvSpPr>
            <p:spPr>
              <a:xfrm>
                <a:off x="1097280" y="3747783"/>
                <a:ext cx="180530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/>
                  <a:t>PLC</a:t>
                </a:r>
              </a:p>
              <a:p>
                <a:r>
                  <a:rPr kumimoji="1" lang="en-US" altLang="ja-JP" sz="1600" dirty="0"/>
                  <a:t>FX3UC-64MT/D</a:t>
                </a:r>
              </a:p>
              <a:p>
                <a:r>
                  <a:rPr lang="ja-JP" altLang="en-US" sz="1600" b="1" dirty="0">
                    <a:solidFill>
                      <a:srgbClr val="FF0000"/>
                    </a:solidFill>
                  </a:rPr>
                  <a:t>定格電流：</a:t>
                </a:r>
                <a:r>
                  <a:rPr lang="en-US" altLang="ja-JP" sz="1600" b="1" dirty="0">
                    <a:solidFill>
                      <a:srgbClr val="FF0000"/>
                    </a:solidFill>
                  </a:rPr>
                  <a:t>100mA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D2BB5C10-D5D0-428C-8B7F-46D85A7E9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054" y="2177602"/>
                <a:ext cx="768363" cy="917666"/>
              </a:xfrm>
              <a:prstGeom prst="rect">
                <a:avLst/>
              </a:prstGeom>
            </p:spPr>
          </p:pic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A5B3246-6A2A-41DA-8746-09B74D70813D}"/>
                </a:ext>
              </a:extLst>
            </p:cNvPr>
            <p:cNvSpPr txBox="1"/>
            <p:nvPr/>
          </p:nvSpPr>
          <p:spPr>
            <a:xfrm>
              <a:off x="6525703" y="2930008"/>
              <a:ext cx="34547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ソレノイドバルブ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VQ21A1-5GH-C6-F</a:t>
              </a:r>
            </a:p>
            <a:p>
              <a:r>
                <a:rPr lang="ja-JP" altLang="en-US" sz="1400" b="1" dirty="0">
                  <a:solidFill>
                    <a:srgbClr val="FF0000"/>
                  </a:solidFill>
                </a:rPr>
                <a:t>消費電力：</a:t>
              </a:r>
              <a:r>
                <a:rPr lang="en-US" altLang="ja-JP" sz="1400" b="1" dirty="0">
                  <a:solidFill>
                    <a:srgbClr val="FF0000"/>
                  </a:solidFill>
                </a:rPr>
                <a:t>2.9W</a:t>
              </a:r>
              <a:r>
                <a:rPr lang="ja-JP" altLang="en-US" sz="1400" b="1" dirty="0">
                  <a:solidFill>
                    <a:srgbClr val="FF0000"/>
                  </a:solidFill>
                </a:rPr>
                <a:t>　→　</a:t>
              </a:r>
              <a:r>
                <a:rPr lang="en-US" altLang="ja-JP" sz="1400" b="1" dirty="0">
                  <a:solidFill>
                    <a:srgbClr val="FF0000"/>
                  </a:solidFill>
                </a:rPr>
                <a:t>2.9W/24V </a:t>
              </a:r>
              <a:r>
                <a:rPr lang="ja-JP" altLang="en-US" sz="1400" b="1" dirty="0">
                  <a:solidFill>
                    <a:srgbClr val="FF0000"/>
                  </a:solidFill>
                </a:rPr>
                <a:t>≒</a:t>
              </a:r>
              <a:r>
                <a:rPr lang="en-US" altLang="ja-JP" sz="1400" b="1" dirty="0">
                  <a:solidFill>
                    <a:srgbClr val="FF0000"/>
                  </a:solidFill>
                </a:rPr>
                <a:t> 12mA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F58F663-1B14-4714-9302-EEE1DA254414}"/>
                </a:ext>
              </a:extLst>
            </p:cNvPr>
            <p:cNvSpPr txBox="1"/>
            <p:nvPr/>
          </p:nvSpPr>
          <p:spPr>
            <a:xfrm>
              <a:off x="8224129" y="1789664"/>
              <a:ext cx="604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24VDC</a:t>
              </a:r>
              <a:endParaRPr kumimoji="1" lang="ja-JP" altLang="en-US" sz="12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E694298-583A-4612-B47A-C0776FC304E9}"/>
                </a:ext>
              </a:extLst>
            </p:cNvPr>
            <p:cNvSpPr txBox="1"/>
            <p:nvPr/>
          </p:nvSpPr>
          <p:spPr>
            <a:xfrm>
              <a:off x="5247212" y="2794474"/>
              <a:ext cx="1173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Max121mA</a:t>
              </a:r>
            </a:p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kumimoji="1" lang="ja-JP" altLang="en-US" sz="1400" dirty="0">
                  <a:solidFill>
                    <a:srgbClr val="FF0000"/>
                  </a:solidFill>
                </a:rPr>
                <a:t>実測</a:t>
              </a:r>
              <a:r>
                <a:rPr kumimoji="1" lang="en-US" altLang="ja-JP" sz="1400" dirty="0">
                  <a:solidFill>
                    <a:srgbClr val="FF0000"/>
                  </a:solidFill>
                </a:rPr>
                <a:t>115mA)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58804F07-AE31-40E8-820B-95C7F3965011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>
              <a:off x="5834072" y="2435754"/>
              <a:ext cx="26844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B958317E-3135-44A5-8249-16CA7B3C9B21}"/>
                </a:ext>
              </a:extLst>
            </p:cNvPr>
            <p:cNvCxnSpPr>
              <a:cxnSpLocks/>
            </p:cNvCxnSpPr>
            <p:nvPr/>
          </p:nvCxnSpPr>
          <p:spPr>
            <a:xfrm>
              <a:off x="2555966" y="2435755"/>
              <a:ext cx="2820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4C6BDBF7-C659-4867-982F-EFD675D209CF}"/>
                </a:ext>
              </a:extLst>
            </p:cNvPr>
            <p:cNvCxnSpPr/>
            <p:nvPr/>
          </p:nvCxnSpPr>
          <p:spPr>
            <a:xfrm flipH="1">
              <a:off x="5125903" y="2769681"/>
              <a:ext cx="8763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89FFC47-EECD-4A17-A97E-5367F4BA4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525" y="2211919"/>
              <a:ext cx="0" cy="2238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70B10AC-34EA-4D69-8388-D50382AD4E24}"/>
                </a:ext>
              </a:extLst>
            </p:cNvPr>
            <p:cNvCxnSpPr>
              <a:cxnSpLocks/>
            </p:cNvCxnSpPr>
            <p:nvPr/>
          </p:nvCxnSpPr>
          <p:spPr>
            <a:xfrm>
              <a:off x="8370887" y="2131646"/>
              <a:ext cx="2952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884F727-6B27-4A8A-96A7-806F951CC2D2}"/>
                </a:ext>
              </a:extLst>
            </p:cNvPr>
            <p:cNvSpPr/>
            <p:nvPr/>
          </p:nvSpPr>
          <p:spPr>
            <a:xfrm>
              <a:off x="8445500" y="2065456"/>
              <a:ext cx="161913" cy="1619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C53E397A-7DFE-4C82-9B61-92E5DEBF6BBE}"/>
                </a:ext>
              </a:extLst>
            </p:cNvPr>
            <p:cNvSpPr/>
            <p:nvPr/>
          </p:nvSpPr>
          <p:spPr>
            <a:xfrm>
              <a:off x="5386403" y="2211919"/>
              <a:ext cx="447669" cy="44766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u="sng" dirty="0">
                  <a:solidFill>
                    <a:schemeClr val="tx1"/>
                  </a:solidFill>
                </a:rPr>
                <a:t>A</a:t>
              </a:r>
              <a:endParaRPr kumimoji="1" lang="ja-JP" alt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5D79689-E750-46B6-A887-15EB92C14128}"/>
                </a:ext>
              </a:extLst>
            </p:cNvPr>
            <p:cNvSpPr txBox="1"/>
            <p:nvPr/>
          </p:nvSpPr>
          <p:spPr>
            <a:xfrm>
              <a:off x="4843343" y="187479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電流計にて実測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5B3C52F-F0E2-4919-8509-591979991EFD}"/>
                </a:ext>
              </a:extLst>
            </p:cNvPr>
            <p:cNvSpPr/>
            <p:nvPr/>
          </p:nvSpPr>
          <p:spPr>
            <a:xfrm>
              <a:off x="6680200" y="2088500"/>
              <a:ext cx="768363" cy="822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FAA07DC-4351-4841-90FA-3E5674C74E4E}"/>
                </a:ext>
              </a:extLst>
            </p:cNvPr>
            <p:cNvSpPr txBox="1"/>
            <p:nvPr/>
          </p:nvSpPr>
          <p:spPr>
            <a:xfrm>
              <a:off x="2470168" y="2807160"/>
              <a:ext cx="26484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rgbClr val="FF0000"/>
                  </a:solidFill>
                </a:rPr>
                <a:t>※</a:t>
              </a:r>
              <a:r>
                <a:rPr kumimoji="1" lang="ja-JP" altLang="en-US" sz="2400" b="1" dirty="0">
                  <a:solidFill>
                    <a:srgbClr val="FF0000"/>
                  </a:solidFill>
                </a:rPr>
                <a:t>定格電流以上の</a:t>
              </a:r>
              <a:endParaRPr kumimoji="1" lang="en-US" altLang="ja-JP" sz="2400" b="1" dirty="0">
                <a:solidFill>
                  <a:srgbClr val="FF0000"/>
                </a:solidFill>
              </a:endParaRPr>
            </a:p>
            <a:p>
              <a:r>
                <a:rPr lang="ja-JP" altLang="en-US" sz="2400" b="1" dirty="0">
                  <a:solidFill>
                    <a:srgbClr val="FF0000"/>
                  </a:solidFill>
                </a:rPr>
                <a:t>　電流が流れ込む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AAA92D-D9FD-4524-B2EF-0C5CB239A2A2}"/>
              </a:ext>
            </a:extLst>
          </p:cNvPr>
          <p:cNvSpPr txBox="1"/>
          <p:nvPr/>
        </p:nvSpPr>
        <p:spPr>
          <a:xfrm>
            <a:off x="4426526" y="4730150"/>
            <a:ext cx="6322590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電流計にて実測を行った。</a:t>
            </a:r>
            <a:endParaRPr kumimoji="1" lang="en-US" altLang="ja-JP" sz="2400" dirty="0"/>
          </a:p>
          <a:p>
            <a:r>
              <a:rPr kumimoji="1" lang="en-US" altLang="ja-JP" sz="2400" dirty="0"/>
              <a:t>PLC</a:t>
            </a:r>
            <a:r>
              <a:rPr kumimoji="1" lang="ja-JP" altLang="en-US" sz="2400" dirty="0"/>
              <a:t>ポートには、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115mA</a:t>
            </a:r>
            <a:r>
              <a:rPr kumimoji="1" lang="ja-JP" altLang="en-US" sz="2400" dirty="0"/>
              <a:t>の電流が流れていた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6" name="スライド番号プレースホルダー 1">
            <a:extLst>
              <a:ext uri="{FF2B5EF4-FFF2-40B4-BE49-F238E27FC236}">
                <a16:creationId xmlns:a16="http://schemas.microsoft.com/office/drawing/2014/main" id="{6BA1EF91-AD7E-4E91-949A-A354B5171F6E}"/>
              </a:ext>
            </a:extLst>
          </p:cNvPr>
          <p:cNvSpPr txBox="1">
            <a:spLocks/>
          </p:cNvSpPr>
          <p:nvPr/>
        </p:nvSpPr>
        <p:spPr>
          <a:xfrm>
            <a:off x="553172" y="6493792"/>
            <a:ext cx="11044330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100" b="1" kern="1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5AAD7DD-12BA-47C7-BC2B-BB0A05943AA6}"/>
              </a:ext>
            </a:extLst>
          </p:cNvPr>
          <p:cNvCxnSpPr>
            <a:cxnSpLocks/>
          </p:cNvCxnSpPr>
          <p:nvPr/>
        </p:nvCxnSpPr>
        <p:spPr>
          <a:xfrm flipV="1">
            <a:off x="5472873" y="2702667"/>
            <a:ext cx="538" cy="2024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爆発: 8 pt 9">
            <a:extLst>
              <a:ext uri="{FF2B5EF4-FFF2-40B4-BE49-F238E27FC236}">
                <a16:creationId xmlns:a16="http://schemas.microsoft.com/office/drawing/2014/main" id="{6C182346-DD70-4683-A650-37425FE0860C}"/>
              </a:ext>
            </a:extLst>
          </p:cNvPr>
          <p:cNvSpPr/>
          <p:nvPr/>
        </p:nvSpPr>
        <p:spPr>
          <a:xfrm>
            <a:off x="2398514" y="1641051"/>
            <a:ext cx="311163" cy="43064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683A75C-96E4-4112-95B0-30259BDAB0CC}"/>
              </a:ext>
            </a:extLst>
          </p:cNvPr>
          <p:cNvSpPr/>
          <p:nvPr/>
        </p:nvSpPr>
        <p:spPr>
          <a:xfrm>
            <a:off x="2449000" y="2105199"/>
            <a:ext cx="324439" cy="387196"/>
          </a:xfrm>
          <a:custGeom>
            <a:avLst/>
            <a:gdLst>
              <a:gd name="connsiteX0" fmla="*/ 324439 w 324439"/>
              <a:gd name="connsiteY0" fmla="*/ 6196 h 387196"/>
              <a:gd name="connsiteX1" fmla="*/ 50119 w 324439"/>
              <a:gd name="connsiteY1" fmla="*/ 13816 h 387196"/>
              <a:gd name="connsiteX2" fmla="*/ 4399 w 324439"/>
              <a:gd name="connsiteY2" fmla="*/ 128116 h 387196"/>
              <a:gd name="connsiteX3" fmla="*/ 4399 w 324439"/>
              <a:gd name="connsiteY3" fmla="*/ 387196 h 38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39" h="387196">
                <a:moveTo>
                  <a:pt x="324439" y="6196"/>
                </a:moveTo>
                <a:cubicBezTo>
                  <a:pt x="213949" y="-154"/>
                  <a:pt x="103459" y="-6504"/>
                  <a:pt x="50119" y="13816"/>
                </a:cubicBezTo>
                <a:cubicBezTo>
                  <a:pt x="-3221" y="34136"/>
                  <a:pt x="12019" y="65886"/>
                  <a:pt x="4399" y="128116"/>
                </a:cubicBezTo>
                <a:cubicBezTo>
                  <a:pt x="-3221" y="190346"/>
                  <a:pt x="589" y="288771"/>
                  <a:pt x="4399" y="38719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47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図 116">
            <a:extLst>
              <a:ext uri="{FF2B5EF4-FFF2-40B4-BE49-F238E27FC236}">
                <a16:creationId xmlns:a16="http://schemas.microsoft.com/office/drawing/2014/main" id="{EBD307AE-C171-4526-8CDE-E7B8E452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04" y="2083050"/>
            <a:ext cx="2434061" cy="1397622"/>
          </a:xfrm>
          <a:prstGeom prst="rect">
            <a:avLst/>
          </a:prstGeom>
        </p:spPr>
      </p:pic>
      <p:pic>
        <p:nvPicPr>
          <p:cNvPr id="75" name="図 74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FE710B6D-CDBD-414B-89E5-B1358E2AF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79" y="3152115"/>
            <a:ext cx="6008668" cy="32957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CACF0DC6-82DE-477F-8929-12DFC80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調査：</a:t>
            </a:r>
            <a:r>
              <a:rPr kumimoji="1" lang="ja-JP" altLang="en-US" dirty="0"/>
              <a:t>問題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  <a:r>
              <a:rPr lang="en-US" altLang="ja-JP" sz="2800" dirty="0"/>
              <a:t>PLC</a:t>
            </a:r>
            <a:r>
              <a:rPr lang="ja-JP" altLang="en-US" sz="2800" dirty="0"/>
              <a:t>ポートへ高いサージ電圧が印加されている</a:t>
            </a:r>
            <a:endParaRPr lang="ja-JP" altLang="en-US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F93AF797-408C-45C4-BCA0-54B130909145}"/>
              </a:ext>
            </a:extLst>
          </p:cNvPr>
          <p:cNvSpPr/>
          <p:nvPr/>
        </p:nvSpPr>
        <p:spPr>
          <a:xfrm>
            <a:off x="9158513" y="4543380"/>
            <a:ext cx="531527" cy="638879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77" name="スライド番号プレースホルダー 1">
            <a:extLst>
              <a:ext uri="{FF2B5EF4-FFF2-40B4-BE49-F238E27FC236}">
                <a16:creationId xmlns:a16="http://schemas.microsoft.com/office/drawing/2014/main" id="{59FDB366-BDD3-4DB9-9E82-1C15FC72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</p:spPr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B0BB10F-B331-4C68-A1AE-D62D77E39DC6}"/>
              </a:ext>
            </a:extLst>
          </p:cNvPr>
          <p:cNvCxnSpPr>
            <a:cxnSpLocks/>
          </p:cNvCxnSpPr>
          <p:nvPr/>
        </p:nvCxnSpPr>
        <p:spPr>
          <a:xfrm flipV="1">
            <a:off x="5731873" y="4694178"/>
            <a:ext cx="3493924" cy="64072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B28221B-B107-47A6-B189-2F0978AF730A}"/>
              </a:ext>
            </a:extLst>
          </p:cNvPr>
          <p:cNvSpPr txBox="1"/>
          <p:nvPr/>
        </p:nvSpPr>
        <p:spPr>
          <a:xfrm>
            <a:off x="65338" y="4098980"/>
            <a:ext cx="5702300" cy="2246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オシロプローブの基準を</a:t>
            </a:r>
            <a:r>
              <a:rPr lang="en-US" altLang="ja-JP" sz="2000" b="1" dirty="0">
                <a:solidFill>
                  <a:srgbClr val="FF0000"/>
                </a:solidFill>
              </a:rPr>
              <a:t>PLC</a:t>
            </a:r>
            <a:r>
              <a:rPr lang="ja-JP" altLang="en-US" sz="2000" b="1" dirty="0">
                <a:solidFill>
                  <a:srgbClr val="FF0000"/>
                </a:solidFill>
              </a:rPr>
              <a:t>ポートへ接続して、</a:t>
            </a:r>
            <a:r>
              <a:rPr lang="en-US" altLang="ja-JP" sz="2000" b="1" dirty="0">
                <a:solidFill>
                  <a:srgbClr val="FF0000"/>
                </a:solidFill>
              </a:rPr>
              <a:t>24V</a:t>
            </a:r>
            <a:r>
              <a:rPr lang="ja-JP" altLang="en-US" sz="2000" b="1" dirty="0">
                <a:solidFill>
                  <a:srgbClr val="FF0000"/>
                </a:solidFill>
              </a:rPr>
              <a:t>の波形をモニターした。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ja-JP" altLang="en-US" sz="2000" b="1" dirty="0">
                <a:solidFill>
                  <a:srgbClr val="FF0000"/>
                </a:solidFill>
              </a:rPr>
              <a:t>波形より、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b="1" dirty="0">
                <a:solidFill>
                  <a:srgbClr val="FF0000"/>
                </a:solidFill>
              </a:rPr>
              <a:t>OFF</a:t>
            </a:r>
            <a:r>
              <a:rPr lang="ja-JP" altLang="en-US" sz="2000" b="1" dirty="0">
                <a:solidFill>
                  <a:srgbClr val="FF0000"/>
                </a:solidFill>
              </a:rPr>
              <a:t>の際に瞬時的に、</a:t>
            </a:r>
            <a:r>
              <a:rPr lang="en-US" altLang="ja-JP" sz="2000" b="1" dirty="0">
                <a:solidFill>
                  <a:srgbClr val="FF0000"/>
                </a:solidFill>
              </a:rPr>
              <a:t>24V</a:t>
            </a:r>
            <a:r>
              <a:rPr lang="ja-JP" altLang="en-US" sz="2000" b="1" dirty="0">
                <a:solidFill>
                  <a:srgbClr val="FF0000"/>
                </a:solidFill>
              </a:rPr>
              <a:t>よりも</a:t>
            </a:r>
            <a:r>
              <a:rPr lang="en-US" altLang="ja-JP" sz="2000" b="1" dirty="0">
                <a:solidFill>
                  <a:srgbClr val="FF0000"/>
                </a:solidFill>
              </a:rPr>
              <a:t>PLC</a:t>
            </a:r>
            <a:r>
              <a:rPr lang="ja-JP" altLang="en-US" sz="2000" b="1" dirty="0">
                <a:solidFill>
                  <a:srgbClr val="FF0000"/>
                </a:solidFill>
              </a:rPr>
              <a:t>ポートの電圧が</a:t>
            </a:r>
            <a:r>
              <a:rPr lang="en-US" altLang="ja-JP" sz="2000" b="1" dirty="0">
                <a:solidFill>
                  <a:srgbClr val="FF0000"/>
                </a:solidFill>
              </a:rPr>
              <a:t>21V</a:t>
            </a:r>
            <a:r>
              <a:rPr lang="ja-JP" altLang="en-US" sz="2000" b="1" dirty="0">
                <a:solidFill>
                  <a:srgbClr val="FF0000"/>
                </a:solidFill>
              </a:rPr>
              <a:t>高い波形となっている為、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b="1" dirty="0">
                <a:solidFill>
                  <a:srgbClr val="FF0000"/>
                </a:solidFill>
              </a:rPr>
              <a:t>PLC</a:t>
            </a:r>
            <a:r>
              <a:rPr lang="ja-JP" altLang="en-US" sz="2000" b="1" dirty="0">
                <a:solidFill>
                  <a:srgbClr val="FF0000"/>
                </a:solidFill>
              </a:rPr>
              <a:t>ポートには、</a:t>
            </a:r>
            <a:r>
              <a:rPr lang="en-US" altLang="ja-JP" sz="2000" b="1" dirty="0">
                <a:solidFill>
                  <a:srgbClr val="FF0000"/>
                </a:solidFill>
              </a:rPr>
              <a:t>45V(24V+21V)</a:t>
            </a:r>
            <a:r>
              <a:rPr lang="ja-JP" altLang="en-US" sz="2000" b="1" dirty="0">
                <a:solidFill>
                  <a:srgbClr val="FF0000"/>
                </a:solidFill>
              </a:rPr>
              <a:t>のサージ電圧が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ja-JP" altLang="en-US" sz="2000" b="1" dirty="0">
                <a:solidFill>
                  <a:srgbClr val="FF0000"/>
                </a:solidFill>
              </a:rPr>
              <a:t>印加されている事が分かる。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CDDA39C-2BE3-48B9-B26F-460CB1B034B8}"/>
              </a:ext>
            </a:extLst>
          </p:cNvPr>
          <p:cNvSpPr txBox="1"/>
          <p:nvPr/>
        </p:nvSpPr>
        <p:spPr>
          <a:xfrm>
            <a:off x="6231881" y="3498816"/>
            <a:ext cx="1906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FF00"/>
                </a:solidFill>
              </a:rPr>
              <a:t>測定波形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PLC</a:t>
            </a:r>
            <a:r>
              <a:rPr kumimoji="1" lang="ja-JP" altLang="en-US" dirty="0">
                <a:solidFill>
                  <a:srgbClr val="FFFF00"/>
                </a:solidFill>
              </a:rPr>
              <a:t>ポートの波形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lang="en-US" altLang="ja-JP" dirty="0">
                <a:solidFill>
                  <a:srgbClr val="FFFF00"/>
                </a:solidFill>
              </a:rPr>
              <a:t>V/div</a:t>
            </a:r>
            <a:r>
              <a:rPr lang="ja-JP" altLang="en-US" dirty="0">
                <a:solidFill>
                  <a:srgbClr val="FFFF00"/>
                </a:solidFill>
              </a:rPr>
              <a:t>：</a:t>
            </a:r>
            <a:r>
              <a:rPr lang="en-US" altLang="ja-JP" dirty="0">
                <a:solidFill>
                  <a:srgbClr val="FFFF00"/>
                </a:solidFill>
              </a:rPr>
              <a:t>10V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Time/div</a:t>
            </a:r>
            <a:r>
              <a:rPr kumimoji="1" lang="ja-JP" altLang="en-US" dirty="0">
                <a:solidFill>
                  <a:srgbClr val="FFFF00"/>
                </a:solidFill>
              </a:rPr>
              <a:t>：</a:t>
            </a:r>
            <a:r>
              <a:rPr kumimoji="1" lang="en-US" altLang="ja-JP" dirty="0">
                <a:solidFill>
                  <a:srgbClr val="FFFF00"/>
                </a:solidFill>
              </a:rPr>
              <a:t>20ms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0411209-AA17-42B5-AD94-2514BA9D245D}"/>
              </a:ext>
            </a:extLst>
          </p:cNvPr>
          <p:cNvGrpSpPr/>
          <p:nvPr/>
        </p:nvGrpSpPr>
        <p:grpSpPr>
          <a:xfrm>
            <a:off x="191220" y="1693965"/>
            <a:ext cx="1457176" cy="2316060"/>
            <a:chOff x="1097280" y="1946367"/>
            <a:chExt cx="1513815" cy="240608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20B3ADA-2775-4989-A466-B637618496F6}"/>
                </a:ext>
              </a:extLst>
            </p:cNvPr>
            <p:cNvSpPr/>
            <p:nvPr/>
          </p:nvSpPr>
          <p:spPr>
            <a:xfrm>
              <a:off x="1097280" y="1946367"/>
              <a:ext cx="1371600" cy="17747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7858766-4745-4D6B-ABB4-8A6106CF263D}"/>
                </a:ext>
              </a:extLst>
            </p:cNvPr>
            <p:cNvSpPr txBox="1"/>
            <p:nvPr/>
          </p:nvSpPr>
          <p:spPr>
            <a:xfrm>
              <a:off x="1097280" y="3747783"/>
              <a:ext cx="1513815" cy="60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PLC</a:t>
              </a:r>
            </a:p>
            <a:p>
              <a:r>
                <a:rPr kumimoji="1" lang="en-US" altLang="ja-JP" sz="1400" dirty="0"/>
                <a:t>FX3UC-64MT/D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2BB5C10-D5D0-428C-8B7F-46D85A7E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4167" y="2177602"/>
              <a:ext cx="768363" cy="917666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5B3246-6A2A-41DA-8746-09B74D70813D}"/>
              </a:ext>
            </a:extLst>
          </p:cNvPr>
          <p:cNvSpPr txBox="1"/>
          <p:nvPr/>
        </p:nvSpPr>
        <p:spPr>
          <a:xfrm>
            <a:off x="5171401" y="2487966"/>
            <a:ext cx="1574939" cy="513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ソレノイドバルブ</a:t>
            </a:r>
            <a:endParaRPr kumimoji="1" lang="en-US" altLang="ja-JP" sz="1200" dirty="0"/>
          </a:p>
          <a:p>
            <a:r>
              <a:rPr kumimoji="1" lang="en-US" altLang="ja-JP" sz="1200" dirty="0"/>
              <a:t>VQ21A1-5GH-C6-F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58F663-1B14-4714-9302-EEE1DA254414}"/>
              </a:ext>
            </a:extLst>
          </p:cNvPr>
          <p:cNvSpPr txBox="1"/>
          <p:nvPr/>
        </p:nvSpPr>
        <p:spPr>
          <a:xfrm>
            <a:off x="7382671" y="1635077"/>
            <a:ext cx="739615" cy="29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24VDC</a:t>
            </a:r>
            <a:endParaRPr kumimoji="1" lang="ja-JP" altLang="en-US" sz="11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958317E-3135-44A5-8249-16CA7B3C9B21}"/>
              </a:ext>
            </a:extLst>
          </p:cNvPr>
          <p:cNvCxnSpPr>
            <a:cxnSpLocks/>
          </p:cNvCxnSpPr>
          <p:nvPr/>
        </p:nvCxnSpPr>
        <p:spPr>
          <a:xfrm>
            <a:off x="1511502" y="2028228"/>
            <a:ext cx="58788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89FFC47-EECD-4A17-A97E-5367F4BA449A}"/>
              </a:ext>
            </a:extLst>
          </p:cNvPr>
          <p:cNvCxnSpPr>
            <a:cxnSpLocks/>
          </p:cNvCxnSpPr>
          <p:nvPr/>
        </p:nvCxnSpPr>
        <p:spPr>
          <a:xfrm flipV="1">
            <a:off x="7390307" y="1693170"/>
            <a:ext cx="0" cy="3350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70B10AC-34EA-4D69-8388-D50382AD4E24}"/>
              </a:ext>
            </a:extLst>
          </p:cNvPr>
          <p:cNvCxnSpPr>
            <a:cxnSpLocks/>
          </p:cNvCxnSpPr>
          <p:nvPr/>
        </p:nvCxnSpPr>
        <p:spPr>
          <a:xfrm>
            <a:off x="7248178" y="1600921"/>
            <a:ext cx="284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F884F727-6B27-4A8A-96A7-806F951CC2D2}"/>
              </a:ext>
            </a:extLst>
          </p:cNvPr>
          <p:cNvSpPr/>
          <p:nvPr/>
        </p:nvSpPr>
        <p:spPr>
          <a:xfrm>
            <a:off x="7312380" y="1516571"/>
            <a:ext cx="155855" cy="15585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307FB80-812F-46AA-B809-03F743F6BD73}"/>
              </a:ext>
            </a:extLst>
          </p:cNvPr>
          <p:cNvSpPr/>
          <p:nvPr/>
        </p:nvSpPr>
        <p:spPr>
          <a:xfrm>
            <a:off x="3129134" y="2214061"/>
            <a:ext cx="396050" cy="6359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2A1445F-F785-4DA8-B2F8-7A5B63609A82}"/>
              </a:ext>
            </a:extLst>
          </p:cNvPr>
          <p:cNvSpPr txBox="1"/>
          <p:nvPr/>
        </p:nvSpPr>
        <p:spPr>
          <a:xfrm>
            <a:off x="3477308" y="2097133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OFF</a:t>
            </a:r>
            <a:r>
              <a:rPr kumimoji="1" lang="ja-JP" altLang="en-US" sz="1200" dirty="0">
                <a:solidFill>
                  <a:srgbClr val="FF0000"/>
                </a:solidFill>
              </a:rPr>
              <a:t>時にサージ電圧発生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b="1" dirty="0">
                <a:solidFill>
                  <a:srgbClr val="FF0000"/>
                </a:solidFill>
              </a:rPr>
              <a:t>(</a:t>
            </a:r>
            <a:r>
              <a:rPr lang="ja-JP" altLang="en-US" sz="1200" b="1" dirty="0">
                <a:solidFill>
                  <a:srgbClr val="FF0000"/>
                </a:solidFill>
              </a:rPr>
              <a:t>実測 </a:t>
            </a:r>
            <a:r>
              <a:rPr lang="en-US" altLang="ja-JP" sz="1200" b="1" dirty="0">
                <a:solidFill>
                  <a:srgbClr val="FF0000"/>
                </a:solidFill>
              </a:rPr>
              <a:t>24V+</a:t>
            </a:r>
            <a:r>
              <a:rPr lang="ja-JP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</a:rPr>
              <a:t>21V</a:t>
            </a:r>
            <a:r>
              <a:rPr lang="ja-JP" altLang="en-US" sz="1200" b="1" dirty="0">
                <a:solidFill>
                  <a:srgbClr val="FF0000"/>
                </a:solidFill>
              </a:rPr>
              <a:t>  </a:t>
            </a:r>
            <a:r>
              <a:rPr lang="en-US" altLang="ja-JP" sz="1200" b="1" dirty="0">
                <a:solidFill>
                  <a:srgbClr val="FF0000"/>
                </a:solidFill>
              </a:rPr>
              <a:t>= 45V)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B7B4735-B50E-4ABE-96C6-DB22959F343E}"/>
              </a:ext>
            </a:extLst>
          </p:cNvPr>
          <p:cNvSpPr txBox="1"/>
          <p:nvPr/>
        </p:nvSpPr>
        <p:spPr>
          <a:xfrm>
            <a:off x="6431363" y="1128244"/>
            <a:ext cx="1803192" cy="342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波形測定ポイント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B3C52F-F0E2-4919-8509-591979991EFD}"/>
              </a:ext>
            </a:extLst>
          </p:cNvPr>
          <p:cNvSpPr/>
          <p:nvPr/>
        </p:nvSpPr>
        <p:spPr>
          <a:xfrm>
            <a:off x="5362066" y="1668374"/>
            <a:ext cx="739615" cy="7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08A94B0-BDF3-4DFD-8F11-A2D3D49886F2}"/>
              </a:ext>
            </a:extLst>
          </p:cNvPr>
          <p:cNvCxnSpPr>
            <a:cxnSpLocks/>
          </p:cNvCxnSpPr>
          <p:nvPr/>
        </p:nvCxnSpPr>
        <p:spPr>
          <a:xfrm flipH="1">
            <a:off x="5941302" y="1275744"/>
            <a:ext cx="567055" cy="3323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6B332DC-40E3-4FE4-9534-67066CE557DF}"/>
              </a:ext>
            </a:extLst>
          </p:cNvPr>
          <p:cNvCxnSpPr>
            <a:cxnSpLocks/>
          </p:cNvCxnSpPr>
          <p:nvPr/>
        </p:nvCxnSpPr>
        <p:spPr>
          <a:xfrm flipV="1">
            <a:off x="5118385" y="1441389"/>
            <a:ext cx="0" cy="6102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EA55F24-0C24-4680-B5B4-07758C0A5779}"/>
              </a:ext>
            </a:extLst>
          </p:cNvPr>
          <p:cNvCxnSpPr>
            <a:cxnSpLocks/>
          </p:cNvCxnSpPr>
          <p:nvPr/>
        </p:nvCxnSpPr>
        <p:spPr>
          <a:xfrm>
            <a:off x="5118385" y="1441388"/>
            <a:ext cx="41147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14185B50-28CF-4D43-9D20-D763041BE304}"/>
              </a:ext>
            </a:extLst>
          </p:cNvPr>
          <p:cNvSpPr/>
          <p:nvPr/>
        </p:nvSpPr>
        <p:spPr>
          <a:xfrm>
            <a:off x="5529855" y="1236011"/>
            <a:ext cx="369342" cy="36934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～</a:t>
            </a: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14109301-FCF4-4261-A981-1A9C9E436B79}"/>
              </a:ext>
            </a:extLst>
          </p:cNvPr>
          <p:cNvCxnSpPr>
            <a:cxnSpLocks/>
          </p:cNvCxnSpPr>
          <p:nvPr/>
        </p:nvCxnSpPr>
        <p:spPr>
          <a:xfrm flipV="1">
            <a:off x="6315391" y="1441389"/>
            <a:ext cx="0" cy="6102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E2B9BD05-EC5F-4484-A79C-DAAF7CFBCC4B}"/>
              </a:ext>
            </a:extLst>
          </p:cNvPr>
          <p:cNvCxnSpPr>
            <a:cxnSpLocks/>
          </p:cNvCxnSpPr>
          <p:nvPr/>
        </p:nvCxnSpPr>
        <p:spPr>
          <a:xfrm>
            <a:off x="5899197" y="1441388"/>
            <a:ext cx="41146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20FC9EC-A73E-4113-B712-27B7F502F4F0}"/>
              </a:ext>
            </a:extLst>
          </p:cNvPr>
          <p:cNvSpPr txBox="1"/>
          <p:nvPr/>
        </p:nvSpPr>
        <p:spPr>
          <a:xfrm>
            <a:off x="9621570" y="49609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FF00"/>
                </a:solidFill>
              </a:rPr>
              <a:t>サージ電圧</a:t>
            </a:r>
            <a:endParaRPr kumimoji="1" lang="en-US" altLang="ja-JP" dirty="0">
              <a:solidFill>
                <a:srgbClr val="FFFF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450FB0-6C00-41E4-9D90-C282282BB4CD}"/>
              </a:ext>
            </a:extLst>
          </p:cNvPr>
          <p:cNvSpPr txBox="1"/>
          <p:nvPr/>
        </p:nvSpPr>
        <p:spPr>
          <a:xfrm>
            <a:off x="4929118" y="106691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プローブ</a:t>
            </a:r>
            <a:endParaRPr kumimoji="1" lang="en-US" altLang="ja-JP" sz="1050" dirty="0"/>
          </a:p>
          <a:p>
            <a:r>
              <a:rPr kumimoji="1" lang="en-US" altLang="ja-JP" sz="1050" dirty="0"/>
              <a:t>GND</a:t>
            </a:r>
            <a:r>
              <a:rPr kumimoji="1" lang="ja-JP" altLang="en-US" sz="1050" dirty="0"/>
              <a:t>側</a:t>
            </a:r>
            <a:endParaRPr kumimoji="1" lang="en-US" altLang="ja-JP" sz="1050" dirty="0"/>
          </a:p>
        </p:txBody>
      </p:sp>
      <p:sp>
        <p:nvSpPr>
          <p:cNvPr id="32" name="爆発: 8 pt 31">
            <a:extLst>
              <a:ext uri="{FF2B5EF4-FFF2-40B4-BE49-F238E27FC236}">
                <a16:creationId xmlns:a16="http://schemas.microsoft.com/office/drawing/2014/main" id="{4526CF89-E87E-45A4-8156-9C73EA6E143E}"/>
              </a:ext>
            </a:extLst>
          </p:cNvPr>
          <p:cNvSpPr/>
          <p:nvPr/>
        </p:nvSpPr>
        <p:spPr>
          <a:xfrm>
            <a:off x="1399961" y="1836275"/>
            <a:ext cx="311163" cy="43064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83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CF0DC6-82DE-477F-8929-12DFC80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対策と結果：問題</a:t>
            </a:r>
            <a:r>
              <a:rPr lang="en-US" altLang="ja-JP" dirty="0"/>
              <a:t>1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問題２</a:t>
            </a:r>
          </a:p>
        </p:txBody>
      </p:sp>
      <p:sp>
        <p:nvSpPr>
          <p:cNvPr id="77" name="スライド番号プレースホルダー 1">
            <a:extLst>
              <a:ext uri="{FF2B5EF4-FFF2-40B4-BE49-F238E27FC236}">
                <a16:creationId xmlns:a16="http://schemas.microsoft.com/office/drawing/2014/main" id="{59FDB366-BDD3-4DB9-9E82-1C15FC72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</p:spPr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BA12597-B82B-40EA-8671-481158A943A3}"/>
              </a:ext>
            </a:extLst>
          </p:cNvPr>
          <p:cNvSpPr txBox="1"/>
          <p:nvPr/>
        </p:nvSpPr>
        <p:spPr>
          <a:xfrm>
            <a:off x="1003393" y="1011926"/>
            <a:ext cx="1018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基板を追加して、問題１</a:t>
            </a:r>
            <a:r>
              <a:rPr lang="en-US" altLang="ja-JP" dirty="0"/>
              <a:t>/</a:t>
            </a:r>
            <a:r>
              <a:rPr lang="ja-JP" altLang="en-US" dirty="0"/>
              <a:t>問題</a:t>
            </a:r>
            <a:r>
              <a:rPr lang="en-US" altLang="ja-JP" dirty="0"/>
              <a:t>2</a:t>
            </a:r>
            <a:r>
              <a:rPr lang="ja-JP" altLang="en-US" dirty="0"/>
              <a:t>の対策を行った。</a:t>
            </a:r>
            <a:endParaRPr lang="en-US" altLang="ja-JP" dirty="0"/>
          </a:p>
          <a:p>
            <a:r>
              <a:rPr lang="ja-JP" altLang="en-US" dirty="0"/>
              <a:t>　　　スイッチング回路の追加： </a:t>
            </a:r>
            <a:r>
              <a:rPr lang="en-US" altLang="ja-JP" dirty="0"/>
              <a:t>PLC</a:t>
            </a:r>
            <a:r>
              <a:rPr lang="ja-JP" altLang="en-US" dirty="0"/>
              <a:t>ポートへの電流を</a:t>
            </a:r>
            <a:r>
              <a:rPr lang="en-US" altLang="ja-JP" b="1" dirty="0">
                <a:solidFill>
                  <a:srgbClr val="FF0000"/>
                </a:solidFill>
              </a:rPr>
              <a:t>2.33mA</a:t>
            </a:r>
            <a:r>
              <a:rPr lang="ja-JP" altLang="en-US" dirty="0"/>
              <a:t>に抑える事ができた（問題</a:t>
            </a:r>
            <a:r>
              <a:rPr lang="en-US" altLang="ja-JP" dirty="0"/>
              <a:t>1</a:t>
            </a:r>
            <a:r>
              <a:rPr lang="ja-JP" altLang="en-US" dirty="0"/>
              <a:t> 解消）</a:t>
            </a:r>
            <a:endParaRPr lang="en-US" altLang="ja-JP" dirty="0"/>
          </a:p>
          <a:p>
            <a:r>
              <a:rPr lang="ja-JP" altLang="en-US" dirty="0"/>
              <a:t>　　　ダイオードクランプ回路の追加：サージ電圧を抑える事ができた（問題</a:t>
            </a:r>
            <a:r>
              <a:rPr lang="en-US" altLang="ja-JP" dirty="0"/>
              <a:t>2</a:t>
            </a:r>
            <a:r>
              <a:rPr lang="ja-JP" altLang="en-US" dirty="0"/>
              <a:t> 解消）</a:t>
            </a:r>
            <a:endParaRPr lang="en-US" altLang="ja-JP" dirty="0"/>
          </a:p>
        </p:txBody>
      </p:sp>
      <p:pic>
        <p:nvPicPr>
          <p:cNvPr id="16" name="図 1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495DC0C-5206-4F8B-BB1C-E3CE64178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44" y="3318235"/>
            <a:ext cx="5949555" cy="31272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9" name="楕円 88">
            <a:extLst>
              <a:ext uri="{FF2B5EF4-FFF2-40B4-BE49-F238E27FC236}">
                <a16:creationId xmlns:a16="http://schemas.microsoft.com/office/drawing/2014/main" id="{813AAD42-6D15-4339-896F-74F5E6ECA3C4}"/>
              </a:ext>
            </a:extLst>
          </p:cNvPr>
          <p:cNvSpPr/>
          <p:nvPr/>
        </p:nvSpPr>
        <p:spPr>
          <a:xfrm>
            <a:off x="9442608" y="4384865"/>
            <a:ext cx="563541" cy="473881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E7A155A1-3A84-45E0-97B6-13FF6B193F8C}"/>
              </a:ext>
            </a:extLst>
          </p:cNvPr>
          <p:cNvCxnSpPr>
            <a:cxnSpLocks/>
            <a:stCxn id="92" idx="3"/>
            <a:endCxn id="89" idx="3"/>
          </p:cNvCxnSpPr>
          <p:nvPr/>
        </p:nvCxnSpPr>
        <p:spPr>
          <a:xfrm flipV="1">
            <a:off x="5554250" y="4789348"/>
            <a:ext cx="3970887" cy="5499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C28B0E3-EFF4-4129-92D7-03DE0FA3DF99}"/>
              </a:ext>
            </a:extLst>
          </p:cNvPr>
          <p:cNvSpPr txBox="1"/>
          <p:nvPr/>
        </p:nvSpPr>
        <p:spPr>
          <a:xfrm>
            <a:off x="254482" y="5016163"/>
            <a:ext cx="529976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ダイオードクランプ保護により、</a:t>
            </a:r>
            <a:endParaRPr kumimoji="1" lang="en-US" altLang="ja-JP" dirty="0"/>
          </a:p>
          <a:p>
            <a:r>
              <a:rPr kumimoji="1" lang="ja-JP" altLang="en-US" dirty="0"/>
              <a:t>サージ電圧を抑えられている。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6F10991-A700-43A0-97CD-1AAF525DDE87}"/>
              </a:ext>
            </a:extLst>
          </p:cNvPr>
          <p:cNvSpPr txBox="1"/>
          <p:nvPr/>
        </p:nvSpPr>
        <p:spPr>
          <a:xfrm>
            <a:off x="6153544" y="3450400"/>
            <a:ext cx="1906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FF00"/>
                </a:solidFill>
              </a:rPr>
              <a:t>測定波形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PLC</a:t>
            </a:r>
            <a:r>
              <a:rPr kumimoji="1" lang="ja-JP" altLang="en-US" dirty="0">
                <a:solidFill>
                  <a:srgbClr val="FFFF00"/>
                </a:solidFill>
              </a:rPr>
              <a:t>ポートの波形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lang="en-US" altLang="ja-JP" dirty="0">
                <a:solidFill>
                  <a:srgbClr val="FFFF00"/>
                </a:solidFill>
              </a:rPr>
              <a:t>V/div</a:t>
            </a:r>
            <a:r>
              <a:rPr lang="ja-JP" altLang="en-US" dirty="0">
                <a:solidFill>
                  <a:srgbClr val="FFFF00"/>
                </a:solidFill>
              </a:rPr>
              <a:t>：</a:t>
            </a:r>
            <a:r>
              <a:rPr lang="en-US" altLang="ja-JP" dirty="0">
                <a:solidFill>
                  <a:srgbClr val="FFFF00"/>
                </a:solidFill>
              </a:rPr>
              <a:t>10V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Time/div</a:t>
            </a:r>
            <a:r>
              <a:rPr kumimoji="1" lang="ja-JP" altLang="en-US" dirty="0">
                <a:solidFill>
                  <a:srgbClr val="FFFF00"/>
                </a:solidFill>
              </a:rPr>
              <a:t>：</a:t>
            </a:r>
            <a:r>
              <a:rPr kumimoji="1" lang="en-US" altLang="ja-JP" dirty="0">
                <a:solidFill>
                  <a:srgbClr val="FFFF00"/>
                </a:solidFill>
              </a:rPr>
              <a:t>20ms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2FCA126-473A-487B-A408-ACFC8C58CF89}"/>
              </a:ext>
            </a:extLst>
          </p:cNvPr>
          <p:cNvSpPr txBox="1"/>
          <p:nvPr/>
        </p:nvSpPr>
        <p:spPr>
          <a:xfrm>
            <a:off x="245887" y="4456690"/>
            <a:ext cx="52997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PLC</a:t>
            </a:r>
            <a:r>
              <a:rPr lang="ja-JP" altLang="en-US" dirty="0"/>
              <a:t>へ流れ込む電流は、</a:t>
            </a:r>
            <a:r>
              <a:rPr lang="en-US" altLang="ja-JP" b="1" dirty="0">
                <a:solidFill>
                  <a:srgbClr val="FF0000"/>
                </a:solidFill>
              </a:rPr>
              <a:t>2.33</a:t>
            </a:r>
            <a:r>
              <a:rPr lang="ja-JP" altLang="en-US" b="1" dirty="0">
                <a:solidFill>
                  <a:srgbClr val="FF0000"/>
                </a:solidFill>
              </a:rPr>
              <a:t>ｍ</a:t>
            </a:r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ja-JP" altLang="en-US" dirty="0"/>
              <a:t>となっていた。</a:t>
            </a:r>
            <a:endParaRPr kumimoji="1" lang="ja-JP" altLang="en-US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E0618AF-80DB-4E0F-B6F2-8E6CBD705EFF}"/>
              </a:ext>
            </a:extLst>
          </p:cNvPr>
          <p:cNvCxnSpPr>
            <a:cxnSpLocks/>
          </p:cNvCxnSpPr>
          <p:nvPr/>
        </p:nvCxnSpPr>
        <p:spPr>
          <a:xfrm flipV="1">
            <a:off x="2177073" y="3130926"/>
            <a:ext cx="0" cy="1304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6DA90CC-E0FC-4F51-A456-33F708AFE018}"/>
              </a:ext>
            </a:extLst>
          </p:cNvPr>
          <p:cNvGrpSpPr/>
          <p:nvPr/>
        </p:nvGrpSpPr>
        <p:grpSpPr>
          <a:xfrm>
            <a:off x="300889" y="1813806"/>
            <a:ext cx="7545459" cy="2580448"/>
            <a:chOff x="300889" y="1813806"/>
            <a:chExt cx="7545459" cy="2580448"/>
          </a:xfrm>
        </p:grpSpPr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584C473C-D259-41DE-82A5-752B13553A37}"/>
                </a:ext>
              </a:extLst>
            </p:cNvPr>
            <p:cNvGrpSpPr/>
            <p:nvPr/>
          </p:nvGrpSpPr>
          <p:grpSpPr>
            <a:xfrm>
              <a:off x="300889" y="1813806"/>
              <a:ext cx="7545459" cy="2580448"/>
              <a:chOff x="300889" y="1813806"/>
              <a:chExt cx="7545459" cy="2580448"/>
            </a:xfrm>
          </p:grpSpPr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95F6E1FA-F917-4208-BC2E-B1497CD4A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2383" y="2036291"/>
                <a:ext cx="0" cy="548539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ED20F63D-B988-4123-A1E7-D91DC8575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2383" y="2036290"/>
                <a:ext cx="369886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FC288E24-8E90-41E1-9142-055BEA6C8A9A}"/>
                  </a:ext>
                </a:extLst>
              </p:cNvPr>
              <p:cNvGrpSpPr/>
              <p:nvPr/>
            </p:nvGrpSpPr>
            <p:grpSpPr>
              <a:xfrm>
                <a:off x="300889" y="1813806"/>
                <a:ext cx="7545459" cy="2580448"/>
                <a:chOff x="300889" y="1813806"/>
                <a:chExt cx="7545459" cy="2580448"/>
              </a:xfrm>
            </p:grpSpPr>
            <p:grpSp>
              <p:nvGrpSpPr>
                <p:cNvPr id="49" name="グループ化 48">
                  <a:extLst>
                    <a:ext uri="{FF2B5EF4-FFF2-40B4-BE49-F238E27FC236}">
                      <a16:creationId xmlns:a16="http://schemas.microsoft.com/office/drawing/2014/main" id="{2BD55694-9156-47F8-B83F-61BC9D49F686}"/>
                    </a:ext>
                  </a:extLst>
                </p:cNvPr>
                <p:cNvGrpSpPr/>
                <p:nvPr/>
              </p:nvGrpSpPr>
              <p:grpSpPr>
                <a:xfrm>
                  <a:off x="300889" y="1813806"/>
                  <a:ext cx="7545459" cy="2580448"/>
                  <a:chOff x="300888" y="1798246"/>
                  <a:chExt cx="8701066" cy="2975651"/>
                </a:xfrm>
              </p:grpSpPr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9FE7227A-8857-40DB-BF91-05B73D346999}"/>
                      </a:ext>
                    </a:extLst>
                  </p:cNvPr>
                  <p:cNvGrpSpPr/>
                  <p:nvPr/>
                </p:nvGrpSpPr>
                <p:grpSpPr>
                  <a:xfrm>
                    <a:off x="300888" y="2328527"/>
                    <a:ext cx="1501685" cy="2445370"/>
                    <a:chOff x="727597" y="1946367"/>
                    <a:chExt cx="1371600" cy="2233537"/>
                  </a:xfrm>
                </p:grpSpPr>
                <p:sp>
                  <p:nvSpPr>
                    <p:cNvPr id="70" name="正方形/長方形 69">
                      <a:extLst>
                        <a:ext uri="{FF2B5EF4-FFF2-40B4-BE49-F238E27FC236}">
                          <a16:creationId xmlns:a16="http://schemas.microsoft.com/office/drawing/2014/main" id="{2BF2E47F-516A-46EA-8886-F95EBFF9A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597" y="1946367"/>
                      <a:ext cx="1371600" cy="177473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200"/>
                    </a:p>
                  </p:txBody>
                </p:sp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A16968DC-1D44-42FF-B9A2-F9A18F405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7598" y="3747783"/>
                      <a:ext cx="1080624" cy="4321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100" dirty="0"/>
                        <a:t>PLC</a:t>
                      </a:r>
                    </a:p>
                    <a:p>
                      <a:r>
                        <a:rPr kumimoji="1" lang="en-US" altLang="ja-JP" sz="1100" dirty="0"/>
                        <a:t>FX3UC-64MT/D</a:t>
                      </a:r>
                    </a:p>
                  </p:txBody>
                </p:sp>
                <p:pic>
                  <p:nvPicPr>
                    <p:cNvPr id="73" name="図 72">
                      <a:extLst>
                        <a:ext uri="{FF2B5EF4-FFF2-40B4-BE49-F238E27FC236}">
                          <a16:creationId xmlns:a16="http://schemas.microsoft.com/office/drawing/2014/main" id="{D75B6A9A-CC2F-4376-BF1E-3DAA47664E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330834" y="2177602"/>
                      <a:ext cx="768363" cy="91766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8" name="グループ化 47">
                    <a:extLst>
                      <a:ext uri="{FF2B5EF4-FFF2-40B4-BE49-F238E27FC236}">
                        <a16:creationId xmlns:a16="http://schemas.microsoft.com/office/drawing/2014/main" id="{62C16D9A-CBB6-490B-949E-D255FC7F0CF7}"/>
                      </a:ext>
                    </a:extLst>
                  </p:cNvPr>
                  <p:cNvGrpSpPr/>
                  <p:nvPr/>
                </p:nvGrpSpPr>
                <p:grpSpPr>
                  <a:xfrm>
                    <a:off x="1802573" y="1798246"/>
                    <a:ext cx="7199381" cy="2531468"/>
                    <a:chOff x="1802573" y="1798246"/>
                    <a:chExt cx="7199381" cy="2531468"/>
                  </a:xfrm>
                </p:grpSpPr>
                <p:grpSp>
                  <p:nvGrpSpPr>
                    <p:cNvPr id="21" name="グループ化 20">
                      <a:extLst>
                        <a:ext uri="{FF2B5EF4-FFF2-40B4-BE49-F238E27FC236}">
                          <a16:creationId xmlns:a16="http://schemas.microsoft.com/office/drawing/2014/main" id="{9094D523-BDA5-45FA-9AEC-9EB055F10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43971" y="1882195"/>
                      <a:ext cx="2431657" cy="2447519"/>
                      <a:chOff x="3905623" y="1882195"/>
                      <a:chExt cx="2431657" cy="2447519"/>
                    </a:xfrm>
                  </p:grpSpPr>
                  <p:sp>
                    <p:nvSpPr>
                      <p:cNvPr id="74" name="正方形/長方形 73">
                        <a:extLst>
                          <a:ext uri="{FF2B5EF4-FFF2-40B4-BE49-F238E27FC236}">
                            <a16:creationId xmlns:a16="http://schemas.microsoft.com/office/drawing/2014/main" id="{E6EFF0C2-6A0D-4419-934A-05A977105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27896" y="1882195"/>
                        <a:ext cx="1363307" cy="173770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200"/>
                      </a:p>
                    </p:txBody>
                  </p:sp>
                  <p:sp>
                    <p:nvSpPr>
                      <p:cNvPr id="76" name="テキスト ボックス 75">
                        <a:extLst>
                          <a:ext uri="{FF2B5EF4-FFF2-40B4-BE49-F238E27FC236}">
                            <a16:creationId xmlns:a16="http://schemas.microsoft.com/office/drawing/2014/main" id="{886E0116-3528-4ED6-844E-1084145F2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09639" y="3637634"/>
                        <a:ext cx="2327641" cy="6920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ja-JP" altLang="en-US" sz="1100" b="1" dirty="0">
                            <a:solidFill>
                              <a:srgbClr val="FF0000"/>
                            </a:solidFill>
                          </a:rPr>
                          <a:t>■回路基板を追加</a:t>
                        </a:r>
                        <a:endParaRPr kumimoji="1" lang="en-US" altLang="ja-JP" sz="1100" b="1" dirty="0">
                          <a:solidFill>
                            <a:srgbClr val="FF0000"/>
                          </a:solidFill>
                        </a:endParaRPr>
                      </a:p>
                      <a:p>
                        <a:r>
                          <a:rPr kumimoji="1" lang="ja-JP" altLang="en-US" sz="1100" b="1" dirty="0">
                            <a:solidFill>
                              <a:srgbClr val="FF0000"/>
                            </a:solidFill>
                          </a:rPr>
                          <a:t>　　スイッチング回路</a:t>
                        </a:r>
                        <a:endParaRPr kumimoji="1" lang="en-US" altLang="ja-JP" sz="1100" b="1" dirty="0">
                          <a:solidFill>
                            <a:srgbClr val="FF0000"/>
                          </a:solidFill>
                        </a:endParaRPr>
                      </a:p>
                      <a:p>
                        <a:r>
                          <a:rPr lang="ja-JP" altLang="en-US" sz="1100" b="1" dirty="0">
                            <a:solidFill>
                              <a:srgbClr val="FF0000"/>
                            </a:solidFill>
                          </a:rPr>
                          <a:t>　　ダイオードクランプ回路</a:t>
                        </a:r>
                        <a:endParaRPr kumimoji="1" lang="en-US" altLang="ja-JP" sz="11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7870416D-BDAF-45E4-8DF8-87A08561C4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05623" y="2207947"/>
                        <a:ext cx="1670270" cy="959232"/>
                        <a:chOff x="8681760" y="4264827"/>
                        <a:chExt cx="1952988" cy="1121595"/>
                      </a:xfrm>
                    </p:grpSpPr>
                    <p:cxnSp>
                      <p:nvCxnSpPr>
                        <p:cNvPr id="24" name="直線コネクタ 23">
                          <a:extLst>
                            <a:ext uri="{FF2B5EF4-FFF2-40B4-BE49-F238E27FC236}">
                              <a16:creationId xmlns:a16="http://schemas.microsoft.com/office/drawing/2014/main" id="{86FE8910-8520-450D-B169-EB69DD17CDC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681760" y="4854792"/>
                          <a:ext cx="671645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直線コネクタ 25">
                          <a:extLst>
                            <a:ext uri="{FF2B5EF4-FFF2-40B4-BE49-F238E27FC236}">
                              <a16:creationId xmlns:a16="http://schemas.microsoft.com/office/drawing/2014/main" id="{D2C4311F-20E4-4CA6-9AEF-457849ABA68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857079" y="4846185"/>
                          <a:ext cx="777669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8" name="楕円 77">
                          <a:extLst>
                            <a:ext uri="{FF2B5EF4-FFF2-40B4-BE49-F238E27FC236}">
                              <a16:creationId xmlns:a16="http://schemas.microsoft.com/office/drawing/2014/main" id="{B9887240-BF5E-40C7-8E69-9894D6A46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63581" y="4990429"/>
                          <a:ext cx="149813" cy="149813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200"/>
                        </a:p>
                      </p:txBody>
                    </p:sp>
                    <p:sp>
                      <p:nvSpPr>
                        <p:cNvPr id="81" name="楕円 80">
                          <a:extLst>
                            <a:ext uri="{FF2B5EF4-FFF2-40B4-BE49-F238E27FC236}">
                              <a16:creationId xmlns:a16="http://schemas.microsoft.com/office/drawing/2014/main" id="{316927F9-4391-455A-97B0-0EF1DA262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44806" y="4444779"/>
                          <a:ext cx="149813" cy="149813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200"/>
                        </a:p>
                      </p:txBody>
                    </p:sp>
                    <p:cxnSp>
                      <p:nvCxnSpPr>
                        <p:cNvPr id="82" name="直線コネクタ 81">
                          <a:extLst>
                            <a:ext uri="{FF2B5EF4-FFF2-40B4-BE49-F238E27FC236}">
                              <a16:creationId xmlns:a16="http://schemas.microsoft.com/office/drawing/2014/main" id="{F93AD29F-92F7-49FE-9C34-15B74AD9C672}"/>
                            </a:ext>
                          </a:extLst>
                        </p:cNvPr>
                        <p:cNvCxnSpPr>
                          <a:cxnSpLocks/>
                          <a:stCxn id="78" idx="0"/>
                        </p:cNvCxnSpPr>
                        <p:nvPr/>
                      </p:nvCxnSpPr>
                      <p:spPr>
                        <a:xfrm flipH="1" flipV="1">
                          <a:off x="9382109" y="4602420"/>
                          <a:ext cx="256379" cy="388009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直線コネクタ 65">
                          <a:extLst>
                            <a:ext uri="{FF2B5EF4-FFF2-40B4-BE49-F238E27FC236}">
                              <a16:creationId xmlns:a16="http://schemas.microsoft.com/office/drawing/2014/main" id="{1B327D71-EB58-4D59-A11C-D596AEA26681}"/>
                            </a:ext>
                          </a:extLst>
                        </p:cNvPr>
                        <p:cNvCxnSpPr>
                          <a:cxnSpLocks/>
                          <a:endCxn id="78" idx="4"/>
                        </p:cNvCxnSpPr>
                        <p:nvPr/>
                      </p:nvCxnSpPr>
                      <p:spPr>
                        <a:xfrm flipV="1">
                          <a:off x="9638488" y="5140242"/>
                          <a:ext cx="0" cy="24618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直線コネクタ 71">
                          <a:extLst>
                            <a:ext uri="{FF2B5EF4-FFF2-40B4-BE49-F238E27FC236}">
                              <a16:creationId xmlns:a16="http://schemas.microsoft.com/office/drawing/2014/main" id="{87A63BFC-05A5-4CC6-B4AB-BEC520513E0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865718" y="4264828"/>
                          <a:ext cx="0" cy="593976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直線コネクタ 74">
                          <a:extLst>
                            <a:ext uri="{FF2B5EF4-FFF2-40B4-BE49-F238E27FC236}">
                              <a16:creationId xmlns:a16="http://schemas.microsoft.com/office/drawing/2014/main" id="{4A4E3FA7-A687-4C5C-A932-3F0D3756387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619712" y="4280219"/>
                          <a:ext cx="255686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" name="直線コネクタ 89">
                          <a:extLst>
                            <a:ext uri="{FF2B5EF4-FFF2-40B4-BE49-F238E27FC236}">
                              <a16:creationId xmlns:a16="http://schemas.microsoft.com/office/drawing/2014/main" id="{F31E91BA-2C21-4F38-AAAF-CCE4E6D39556}"/>
                            </a:ext>
                          </a:extLst>
                        </p:cNvPr>
                        <p:cNvCxnSpPr>
                          <a:cxnSpLocks/>
                          <a:endCxn id="81" idx="0"/>
                        </p:cNvCxnSpPr>
                        <p:nvPr/>
                      </p:nvCxnSpPr>
                      <p:spPr>
                        <a:xfrm>
                          <a:off x="9619712" y="4264827"/>
                          <a:ext cx="1" cy="179952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96" name="楕円 95">
                        <a:extLst>
                          <a:ext uri="{FF2B5EF4-FFF2-40B4-BE49-F238E27FC236}">
                            <a16:creationId xmlns:a16="http://schemas.microsoft.com/office/drawing/2014/main" id="{0AF5366F-1A78-4D74-AADA-C1A487882C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5322" y="2687353"/>
                        <a:ext cx="39101" cy="3910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200"/>
                      </a:p>
                    </p:txBody>
                  </p:sp>
                  <p:grpSp>
                    <p:nvGrpSpPr>
                      <p:cNvPr id="8" name="グループ化 7">
                        <a:extLst>
                          <a:ext uri="{FF2B5EF4-FFF2-40B4-BE49-F238E27FC236}">
                            <a16:creationId xmlns:a16="http://schemas.microsoft.com/office/drawing/2014/main" id="{C738DAFF-54B3-48E9-B2AC-B1FDBC2A47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25939" y="2155049"/>
                        <a:ext cx="213248" cy="551169"/>
                        <a:chOff x="6534048" y="2739293"/>
                        <a:chExt cx="249343" cy="644463"/>
                      </a:xfrm>
                    </p:grpSpPr>
                    <p:grpSp>
                      <p:nvGrpSpPr>
                        <p:cNvPr id="86" name="グループ化 85">
                          <a:extLst>
                            <a:ext uri="{FF2B5EF4-FFF2-40B4-BE49-F238E27FC236}">
                              <a16:creationId xmlns:a16="http://schemas.microsoft.com/office/drawing/2014/main" id="{97C46B95-03BC-4575-8FF8-530F860F70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34048" y="2801144"/>
                          <a:ext cx="249343" cy="582612"/>
                          <a:chOff x="7803310" y="4146776"/>
                          <a:chExt cx="249343" cy="582612"/>
                        </a:xfrm>
                      </p:grpSpPr>
                      <p:sp>
                        <p:nvSpPr>
                          <p:cNvPr id="32" name="二等辺三角形 31">
                            <a:extLst>
                              <a:ext uri="{FF2B5EF4-FFF2-40B4-BE49-F238E27FC236}">
                                <a16:creationId xmlns:a16="http://schemas.microsoft.com/office/drawing/2014/main" id="{455A0FB9-C449-4805-85AF-380FD903F7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33360" y="4411980"/>
                            <a:ext cx="190500" cy="144780"/>
                          </a:xfrm>
                          <a:prstGeom prst="triangle">
                            <a:avLst/>
                          </a:prstGeom>
                          <a:noFill/>
                          <a:ln w="28575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200"/>
                          </a:p>
                        </p:txBody>
                      </p:sp>
                      <p:cxnSp>
                        <p:nvCxnSpPr>
                          <p:cNvPr id="83" name="直線コネクタ 82">
                            <a:extLst>
                              <a:ext uri="{FF2B5EF4-FFF2-40B4-BE49-F238E27FC236}">
                                <a16:creationId xmlns:a16="http://schemas.microsoft.com/office/drawing/2014/main" id="{DB352B26-62BF-4F28-9D96-BC2FFBC9365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819071" y="4388416"/>
                            <a:ext cx="217825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D1573317-50CD-440D-B4AD-4A606986C31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7928907" y="4219575"/>
                            <a:ext cx="0" cy="168841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線コネクタ 84">
                            <a:extLst>
                              <a:ext uri="{FF2B5EF4-FFF2-40B4-BE49-F238E27FC236}">
                                <a16:creationId xmlns:a16="http://schemas.microsoft.com/office/drawing/2014/main" id="{11D42C5A-12B7-4256-B9C1-2DBE34C0D95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7928907" y="4556762"/>
                            <a:ext cx="0" cy="172626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99A6CADF-9351-4937-8E1F-E14EABA82DA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803310" y="4146776"/>
                            <a:ext cx="249343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1" name="楕円 40">
                          <a:extLst>
                            <a:ext uri="{FF2B5EF4-FFF2-40B4-BE49-F238E27FC236}">
                              <a16:creationId xmlns:a16="http://schemas.microsoft.com/office/drawing/2014/main" id="{BE74601E-3A1B-4E74-B55C-4F2A79DF8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4804" y="2739293"/>
                          <a:ext cx="127830" cy="127830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200"/>
                        </a:p>
                      </p:txBody>
                    </p:sp>
                  </p:grpSp>
                  <p:sp>
                    <p:nvSpPr>
                      <p:cNvPr id="46" name="テキスト ボックス 45">
                        <a:extLst>
                          <a:ext uri="{FF2B5EF4-FFF2-40B4-BE49-F238E27FC236}">
                            <a16:creationId xmlns:a16="http://schemas.microsoft.com/office/drawing/2014/main" id="{D3E25876-5DEA-4228-AB5C-8CF0624D9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6225" y="1915408"/>
                        <a:ext cx="661999" cy="2787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sz="1050" dirty="0"/>
                          <a:t>24VDC</a:t>
                        </a:r>
                        <a:endParaRPr kumimoji="1" lang="ja-JP" altLang="en-US" sz="1050" dirty="0"/>
                      </a:p>
                    </p:txBody>
                  </p:sp>
                </p:grpSp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0CB1B209-3D49-49F0-BB20-2CB695043E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5627" y="3229281"/>
                      <a:ext cx="1385519" cy="4562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050" dirty="0"/>
                        <a:t>ソレノイドバルブ</a:t>
                      </a:r>
                      <a:endParaRPr kumimoji="1" lang="en-US" altLang="ja-JP" sz="1050" dirty="0"/>
                    </a:p>
                    <a:p>
                      <a:r>
                        <a:rPr kumimoji="1" lang="en-US" altLang="ja-JP" sz="1050" dirty="0"/>
                        <a:t>VQ21A1-5GH-C6-F</a:t>
                      </a:r>
                    </a:p>
                  </p:txBody>
                </p:sp>
                <p:sp>
                  <p:nvSpPr>
                    <p:cNvPr id="44" name="テキスト ボックス 43">
                      <a:extLst>
                        <a:ext uri="{FF2B5EF4-FFF2-40B4-BE49-F238E27FC236}">
                          <a16:creationId xmlns:a16="http://schemas.microsoft.com/office/drawing/2014/main" id="{A360E15E-2E54-4424-BA27-B41B0059F3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99407" y="2062035"/>
                      <a:ext cx="661999" cy="2787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50" dirty="0"/>
                        <a:t>24VDC</a:t>
                      </a:r>
                      <a:endParaRPr kumimoji="1" lang="ja-JP" altLang="en-US" sz="1050" dirty="0"/>
                    </a:p>
                  </p:txBody>
                </p:sp>
                <p:cxnSp>
                  <p:nvCxnSpPr>
                    <p:cNvPr id="62" name="直線コネクタ 61">
                      <a:extLst>
                        <a:ext uri="{FF2B5EF4-FFF2-40B4-BE49-F238E27FC236}">
                          <a16:creationId xmlns:a16="http://schemas.microsoft.com/office/drawing/2014/main" id="{2853ED56-A528-4CDB-8E32-8D2D2D2C259C}"/>
                        </a:ext>
                      </a:extLst>
                    </p:cNvPr>
                    <p:cNvCxnSpPr>
                      <a:cxnSpLocks/>
                      <a:endCxn id="65" idx="4"/>
                    </p:cNvCxnSpPr>
                    <p:nvPr/>
                  </p:nvCxnSpPr>
                  <p:spPr>
                    <a:xfrm flipH="1" flipV="1">
                      <a:off x="8130408" y="2499885"/>
                      <a:ext cx="2179" cy="21240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線コネクタ 62">
                      <a:extLst>
                        <a:ext uri="{FF2B5EF4-FFF2-40B4-BE49-F238E27FC236}">
                          <a16:creationId xmlns:a16="http://schemas.microsoft.com/office/drawing/2014/main" id="{A817A0B2-D6B8-4E1B-8701-D093E46438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60084" y="2403229"/>
                      <a:ext cx="323279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楕円 64">
                      <a:extLst>
                        <a:ext uri="{FF2B5EF4-FFF2-40B4-BE49-F238E27FC236}">
                          <a16:creationId xmlns:a16="http://schemas.microsoft.com/office/drawing/2014/main" id="{A8F6547D-FF87-4213-9259-5EF9528FB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1772" y="2322614"/>
                      <a:ext cx="177269" cy="17726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200"/>
                    </a:p>
                  </p:txBody>
                </p:sp>
                <p:cxnSp>
                  <p:nvCxnSpPr>
                    <p:cNvPr id="53" name="直線コネクタ 52">
                      <a:extLst>
                        <a:ext uri="{FF2B5EF4-FFF2-40B4-BE49-F238E27FC236}">
                          <a16:creationId xmlns:a16="http://schemas.microsoft.com/office/drawing/2014/main" id="{8C6663ED-1AD3-47DE-A174-AB507E6F6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3199" y="2707666"/>
                      <a:ext cx="26333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線コネクタ 50">
                      <a:extLst>
                        <a:ext uri="{FF2B5EF4-FFF2-40B4-BE49-F238E27FC236}">
                          <a16:creationId xmlns:a16="http://schemas.microsoft.com/office/drawing/2014/main" id="{3E4ECB38-C6A7-442F-B765-CD44E11E94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14240" y="2705146"/>
                      <a:ext cx="3318343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9F48FCA2-661C-48BC-9DB7-F27190888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026" y="2310606"/>
                      <a:ext cx="841236" cy="9008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200"/>
                    </a:p>
                  </p:txBody>
                </p:sp>
                <p:sp>
                  <p:nvSpPr>
                    <p:cNvPr id="56" name="テキスト ボックス 55">
                      <a:extLst>
                        <a:ext uri="{FF2B5EF4-FFF2-40B4-BE49-F238E27FC236}">
                          <a16:creationId xmlns:a16="http://schemas.microsoft.com/office/drawing/2014/main" id="{70BDABCE-EE1B-4B01-908C-1999178975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2503" y="3067788"/>
                      <a:ext cx="1286956" cy="28724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</a:rPr>
                        <a:t>電流計にて実測</a:t>
                      </a:r>
                    </a:p>
                  </p:txBody>
                </p:sp>
                <p:cxnSp>
                  <p:nvCxnSpPr>
                    <p:cNvPr id="57" name="直線矢印コネクタ 56">
                      <a:extLst>
                        <a:ext uri="{FF2B5EF4-FFF2-40B4-BE49-F238E27FC236}">
                          <a16:creationId xmlns:a16="http://schemas.microsoft.com/office/drawing/2014/main" id="{9F5F2B3A-1F52-40A8-88C4-56820AC2830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317220" y="3001095"/>
                      <a:ext cx="749445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線コネクタ 58">
                      <a:extLst>
                        <a:ext uri="{FF2B5EF4-FFF2-40B4-BE49-F238E27FC236}">
                          <a16:creationId xmlns:a16="http://schemas.microsoft.com/office/drawing/2014/main" id="{AC729BD1-7FDF-4F49-B12E-906F62597B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02573" y="2707666"/>
                      <a:ext cx="697763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楕円 57">
                      <a:extLst>
                        <a:ext uri="{FF2B5EF4-FFF2-40B4-BE49-F238E27FC236}">
                          <a16:creationId xmlns:a16="http://schemas.microsoft.com/office/drawing/2014/main" id="{83AF9E31-E71F-4296-A770-D20AC7A1B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0336" y="2502597"/>
                      <a:ext cx="382864" cy="382864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200" u="sng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1200" u="sng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9" name="直線矢印コネクタ 78">
                      <a:extLst>
                        <a:ext uri="{FF2B5EF4-FFF2-40B4-BE49-F238E27FC236}">
                          <a16:creationId xmlns:a16="http://schemas.microsoft.com/office/drawing/2014/main" id="{FA46AA87-3476-486A-9441-D0DEAD7EE1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601527" y="1923024"/>
                      <a:ext cx="546765" cy="1319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テキスト ボックス 86">
                      <a:extLst>
                        <a:ext uri="{FF2B5EF4-FFF2-40B4-BE49-F238E27FC236}">
                          <a16:creationId xmlns:a16="http://schemas.microsoft.com/office/drawing/2014/main" id="{60099CB8-7297-411E-B539-A32A7D09F3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32743" y="1798246"/>
                      <a:ext cx="1869211" cy="3549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波形測定ポイント</a:t>
                      </a:r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14504501-BBCE-4D32-975B-47F4D5461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5900" y="1841908"/>
                      <a:ext cx="382864" cy="382864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～</a:t>
                      </a:r>
                    </a:p>
                  </p:txBody>
                </p:sp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6973ACDE-0021-4B83-B6C5-3B43174787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4124" y="3274923"/>
                      <a:ext cx="544813" cy="2928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50" dirty="0"/>
                        <a:t>GND</a:t>
                      </a:r>
                      <a:endParaRPr kumimoji="1" lang="ja-JP" altLang="en-US" sz="1050" dirty="0"/>
                    </a:p>
                  </p:txBody>
                </p:sp>
              </p:grpSp>
            </p:grp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82504DD1-0E76-49A7-AD84-3D533547E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58417" y="2036291"/>
                  <a:ext cx="0" cy="548539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3F12FCBD-CD74-428D-98FD-0A85EA04A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4284" y="2036290"/>
                  <a:ext cx="36988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55559C1-4B04-42A5-BF0C-2611717471A4}"/>
                </a:ext>
              </a:extLst>
            </p:cNvPr>
            <p:cNvSpPr/>
            <p:nvPr/>
          </p:nvSpPr>
          <p:spPr>
            <a:xfrm rot="10800000">
              <a:off x="3383465" y="2992583"/>
              <a:ext cx="184941" cy="132820"/>
            </a:xfrm>
            <a:prstGeom prst="triangl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二等辺三角形 92">
              <a:extLst>
                <a:ext uri="{FF2B5EF4-FFF2-40B4-BE49-F238E27FC236}">
                  <a16:creationId xmlns:a16="http://schemas.microsoft.com/office/drawing/2014/main" id="{B5BFE9EC-5018-47E7-A57C-01EB035EB050}"/>
                </a:ext>
              </a:extLst>
            </p:cNvPr>
            <p:cNvSpPr/>
            <p:nvPr/>
          </p:nvSpPr>
          <p:spPr>
            <a:xfrm rot="5400000">
              <a:off x="3264505" y="2544737"/>
              <a:ext cx="111107" cy="111110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74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59BE2EA-4504-4588-BAFF-E86531AA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978947"/>
            <a:ext cx="11417300" cy="5267445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CACF0DC6-82DE-477F-8929-12DFC80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対策：問題</a:t>
            </a:r>
            <a:r>
              <a:rPr lang="en-US" altLang="ja-JP" dirty="0"/>
              <a:t>1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問題２　追加基板の回路図</a:t>
            </a:r>
          </a:p>
        </p:txBody>
      </p:sp>
      <p:sp>
        <p:nvSpPr>
          <p:cNvPr id="77" name="スライド番号プレースホルダー 1">
            <a:extLst>
              <a:ext uri="{FF2B5EF4-FFF2-40B4-BE49-F238E27FC236}">
                <a16:creationId xmlns:a16="http://schemas.microsoft.com/office/drawing/2014/main" id="{59FDB366-BDD3-4DB9-9E82-1C15FC72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172" y="6493792"/>
            <a:ext cx="11044330" cy="364209"/>
          </a:xfrm>
        </p:spPr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6593388-1124-48F2-BF10-903B44544B97}"/>
              </a:ext>
            </a:extLst>
          </p:cNvPr>
          <p:cNvCxnSpPr>
            <a:cxnSpLocks/>
          </p:cNvCxnSpPr>
          <p:nvPr/>
        </p:nvCxnSpPr>
        <p:spPr>
          <a:xfrm flipH="1">
            <a:off x="3726180" y="3502660"/>
            <a:ext cx="164592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8D8C049-5479-49D7-8BFD-9D111E6FEF61}"/>
              </a:ext>
            </a:extLst>
          </p:cNvPr>
          <p:cNvSpPr txBox="1"/>
          <p:nvPr/>
        </p:nvSpPr>
        <p:spPr>
          <a:xfrm>
            <a:off x="3995521" y="3567412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ON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時：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2.4mA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F45AE02-0027-4C7E-909C-657BD087748D}"/>
              </a:ext>
            </a:extLst>
          </p:cNvPr>
          <p:cNvCxnSpPr>
            <a:cxnSpLocks/>
          </p:cNvCxnSpPr>
          <p:nvPr/>
        </p:nvCxnSpPr>
        <p:spPr>
          <a:xfrm>
            <a:off x="8001000" y="3220720"/>
            <a:ext cx="0" cy="25950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1C9E38-86D6-4CB2-85CF-4D3F834F1304}"/>
              </a:ext>
            </a:extLst>
          </p:cNvPr>
          <p:cNvSpPr txBox="1"/>
          <p:nvPr/>
        </p:nvSpPr>
        <p:spPr>
          <a:xfrm>
            <a:off x="8037464" y="3513020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ON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時：</a:t>
            </a:r>
            <a:r>
              <a:rPr lang="ja-JP" altLang="en-US" sz="1400" b="1" dirty="0">
                <a:solidFill>
                  <a:srgbClr val="FF0000"/>
                </a:solidFill>
              </a:rPr>
              <a:t>最大</a:t>
            </a:r>
            <a:r>
              <a:rPr lang="en-US" altLang="ja-JP" sz="1400" b="1" dirty="0">
                <a:solidFill>
                  <a:srgbClr val="FF0000"/>
                </a:solidFill>
              </a:rPr>
              <a:t>121mA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6292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_skydisc1802">
  <a:themeElements>
    <a:clrScheme name="ユーザー定義 4">
      <a:dk1>
        <a:srgbClr val="000000"/>
      </a:dk1>
      <a:lt1>
        <a:srgbClr val="FFFFFF"/>
      </a:lt1>
      <a:dk2>
        <a:srgbClr val="1F2B5E"/>
      </a:dk2>
      <a:lt2>
        <a:srgbClr val="F2FFFF"/>
      </a:lt2>
      <a:accent1>
        <a:srgbClr val="5B9BD5"/>
      </a:accent1>
      <a:accent2>
        <a:srgbClr val="4A3F7F"/>
      </a:accent2>
      <a:accent3>
        <a:srgbClr val="A5A5A5"/>
      </a:accent3>
      <a:accent4>
        <a:srgbClr val="FFC000"/>
      </a:accent4>
      <a:accent5>
        <a:srgbClr val="E56B2D"/>
      </a:accent5>
      <a:accent6>
        <a:srgbClr val="70AD47"/>
      </a:accent6>
      <a:hlink>
        <a:srgbClr val="007FFF"/>
      </a:hlink>
      <a:folHlink>
        <a:srgbClr val="FF7FB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otx" id="{87D2E8F3-E6B0-4C81-B283-8215BB2DCC61}" vid="{E2F612BD-7812-4BE1-8FDF-66D3368835F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3358</TotalTime>
  <Words>3459</Words>
  <Application>Microsoft Office PowerPoint</Application>
  <PresentationFormat>ワイド画面</PresentationFormat>
  <Paragraphs>725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3" baseType="lpstr">
      <vt:lpstr>Meiryo</vt:lpstr>
      <vt:lpstr>游ゴシック</vt:lpstr>
      <vt:lpstr>Arial</vt:lpstr>
      <vt:lpstr>Calibri</vt:lpstr>
      <vt:lpstr>Candara</vt:lpstr>
      <vt:lpstr>slidetheme_skydisc1802</vt:lpstr>
      <vt:lpstr>現状の問題点</vt:lpstr>
      <vt:lpstr>問題点</vt:lpstr>
      <vt:lpstr>対策</vt:lpstr>
      <vt:lpstr>問題1）PLCポートへ定格電流以上の電流が流れ込んでいる 問題2）PLCポートへサージ電圧が印加されている</vt:lpstr>
      <vt:lpstr>問題1，2への対策</vt:lpstr>
      <vt:lpstr>調査：問題1）PLCポートへ定格電流以上の電流が流れ込んでいる　</vt:lpstr>
      <vt:lpstr>調査：問題2）PLCポートへ高いサージ電圧が印加されている</vt:lpstr>
      <vt:lpstr>対策と結果：問題1 / 問題２</vt:lpstr>
      <vt:lpstr>対策：問題1 / 問題２　追加基板の回路図</vt:lpstr>
      <vt:lpstr>対策：問題1 / 問題２　追加基板</vt:lpstr>
      <vt:lpstr>問題3）PEエア出力のタイミングや時間をタッチパネルで設定できない</vt:lpstr>
      <vt:lpstr>問題3への対策</vt:lpstr>
      <vt:lpstr>問題3）PEはエア出力のタイミングや時間をタッチパネルで設定できない。 　　　PEのバルブ駆動の接続と設定箇所</vt:lpstr>
      <vt:lpstr>問題3）PEはエア出力のタイミングや時間をタッチパネルで設定できない。 　　　対策：接続を変更</vt:lpstr>
      <vt:lpstr>問題4）エア出力動作の開始トリガーに通過センサが使用されていない。 問題5）検知信号の立上り前のLOW信号が200ms未満では信号を認識しない</vt:lpstr>
      <vt:lpstr>問題点について</vt:lpstr>
      <vt:lpstr>問題4）エア出力動作の開始トリガーに通過センサが使用されていない。</vt:lpstr>
      <vt:lpstr>問題4）エア出力動作の開始トリガーに通過センサが使用されていない 　　　 　実際の信号</vt:lpstr>
      <vt:lpstr>問題5）検知信号の立上り前のLOW信号が200ms未満では信号を認識しない</vt:lpstr>
      <vt:lpstr>問題5）検知信号の立上り前のLOW信号が200ms未満では信号を認識しない 　　　 　症状について</vt:lpstr>
      <vt:lpstr>問題5）検知信号の立上り前のLOW信号が200ms未満では信号を認識しない 　　　症状検証の試験：立上り前LOW時間　200mS</vt:lpstr>
      <vt:lpstr>問題5）検知信号の立上り前のLOW信号が200ms未満では信号を認識しない 　　　症状検証の試験：立上り前LOW時間　180mS</vt:lpstr>
      <vt:lpstr>問題5）検知信号の立上り前のLOW信号が200ms未満では信号を認識しない 　　　症状検証の試験：立上り前LOW時間　100mS</vt:lpstr>
      <vt:lpstr>問題5）検知信号の立上り前のLOW信号が200ms未満では信号を認識しない 　　　症状検証の試験： LOW時間の違いによる測定結果</vt:lpstr>
      <vt:lpstr>問題4/5の対策</vt:lpstr>
      <vt:lpstr>問題5）検知信号の立上り前のLOW信号が200ms未満では信号を認識しない 　　  対策：PLCへのエア出力命令信号の変更　詳細</vt:lpstr>
      <vt:lpstr>問題4/5）対策：Arduino回路図</vt:lpstr>
      <vt:lpstr>問題4/5）対策：Arduino基板写真</vt:lpstr>
      <vt:lpstr>対策検証結果</vt:lpstr>
      <vt:lpstr>Arduino動作での対策</vt:lpstr>
      <vt:lpstr>【1】PE部 通過センサノイズによる連続PE検知</vt:lpstr>
      <vt:lpstr>【1】PE部　通過センサノイズによる連続PE検知　問題点</vt:lpstr>
      <vt:lpstr>【1】PE部　通過センサノイズによる連続PE検知　対策</vt:lpstr>
      <vt:lpstr>【2】1つのキャップに対して2つの白検知信号が発生　</vt:lpstr>
      <vt:lpstr>【2】1つのキャップに対して2つの白検知信号が発生　問題と対策</vt:lpstr>
      <vt:lpstr>配線図</vt:lpstr>
      <vt:lpstr>キャップ選別機　キャップ信号処理部　ブロック図</vt:lpstr>
      <vt:lpstr>キャップ選別装置　制御部　接続図</vt:lpstr>
      <vt:lpstr>Arduino動作</vt:lpstr>
      <vt:lpstr>PE部</vt:lpstr>
      <vt:lpstr>PowerPoint プレゼンテーション</vt:lpstr>
      <vt:lpstr>白部</vt:lpstr>
      <vt:lpstr>PowerPoint プレゼンテーション</vt:lpstr>
      <vt:lpstr>Appendix</vt:lpstr>
      <vt:lpstr>問題点について</vt:lpstr>
      <vt:lpstr>問題4）エア噴出し動作開始トリガーに通過センサが使用されていない 　　　  対策：センサ信号処理をArduinoで行う</vt:lpstr>
      <vt:lpstr>問題4）エア噴出し動作開始トリガーに通過センサが使用されていない 　　　 　対策後の信号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梅田 慎也</dc:creator>
  <cp:lastModifiedBy>梅田 慎也</cp:lastModifiedBy>
  <cp:revision>233</cp:revision>
  <dcterms:created xsi:type="dcterms:W3CDTF">2020-12-15T02:09:13Z</dcterms:created>
  <dcterms:modified xsi:type="dcterms:W3CDTF">2021-03-22T00:29:25Z</dcterms:modified>
</cp:coreProperties>
</file>