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74" r:id="rId4"/>
    <p:sldId id="261" r:id="rId5"/>
    <p:sldId id="257" r:id="rId6"/>
    <p:sldId id="258" r:id="rId7"/>
    <p:sldId id="264" r:id="rId8"/>
    <p:sldId id="265" r:id="rId9"/>
    <p:sldId id="262" r:id="rId10"/>
    <p:sldId id="266" r:id="rId11"/>
    <p:sldId id="268" r:id="rId12"/>
    <p:sldId id="273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44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34C14-1682-B54E-BE56-DF8F0D620A83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B7396-7197-FB4C-8BBE-4D1A4EC5C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5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B7396-7197-FB4C-8BBE-4D1A4EC5CE9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3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1E9D89-2048-4891-C5E6-2960BD823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0E1F12-DB23-8F3E-07C2-7EF3AD77B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1A5F15-C42C-308D-E072-8058469B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3626-8ED6-AB45-BBA3-EA5F8A1DE547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138C61-D75C-B766-AA5D-5C8E93FF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A338D-F07A-3670-3785-D6C1090F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C-27B7-8F4D-909A-9F148D3CF5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18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8F989-D442-A850-FE49-2D5BDFAB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5CAAFE-590E-197A-B223-674E0E7A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DF8AFE-8013-AAC7-BB1A-8CAAFFD4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3626-8ED6-AB45-BBA3-EA5F8A1DE547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97C01-14FC-A8F8-EEB1-07468AA5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68DFF-289D-3CF8-1E88-8C4F08C4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C-27B7-8F4D-909A-9F148D3CF5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8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EE34B3-DB5C-318F-6875-AA80DA1AF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197790-F865-B46C-64EB-D17F59EC9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829BE-8FAF-B3FE-29CA-55D0A39C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3626-8ED6-AB45-BBA3-EA5F8A1DE547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C35D5-FFE6-4D3C-4E16-F8B66682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8C10F2-D929-E187-D5F8-3ABF5161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C-27B7-8F4D-909A-9F148D3CF5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2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4B2EE-450B-3E3F-4260-E678641D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8B02FB-6657-7722-C7EF-428B57110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40E096-314C-0B70-79D7-96EB50FF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3626-8ED6-AB45-BBA3-EA5F8A1DE547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597AB7-8B45-5B07-6077-B102F3D1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BD2F4A-A842-11E1-EBF6-AA3C14C2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C-27B7-8F4D-909A-9F148D3CF5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99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96588-F2FB-2404-C40F-24996E78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92E7A8-22E2-0145-46BD-D53D32B9A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A5104-8C56-DC0E-5885-C5C75DE6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3626-8ED6-AB45-BBA3-EA5F8A1DE547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8FACB6-5351-D11B-521E-17F6BD07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F5474-7A29-675A-9D0A-8B291CBA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C-27B7-8F4D-909A-9F148D3CF5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01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A2982-718B-11E3-EACF-4C942370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E8A12-C4B3-C968-8A41-78ABC4293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15809C-CEB8-CBAD-F721-3CBE44C9A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B9AE6D-5CD8-FC61-47A3-068FA9F9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3626-8ED6-AB45-BBA3-EA5F8A1DE547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DE157-5A3E-714E-00C8-129F6888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6D1C88-5C2F-629E-22EE-725BC77F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C-27B7-8F4D-909A-9F148D3CF5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14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189A2-6A76-7D42-EE8C-3E56A9EF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843128-0AA5-1968-A95D-37C70BAD7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156E33-AEB9-D405-99AF-3B155F1AD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ED2C61-5135-EB80-BB04-462C0AEF9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1B5D22-7F2C-07E1-8B37-D79F10BC6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77C9B5-1237-EE2C-EA4A-2A10EF69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3626-8ED6-AB45-BBA3-EA5F8A1DE547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B03424-97F9-4875-AA8F-949B81AB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03DB19-02AA-E839-6E14-173BB897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C-27B7-8F4D-909A-9F148D3CF5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40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818A3-8A8E-F770-D467-BFD1EDE7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3241D9-68CB-9EE3-1BB5-194D74F6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3626-8ED6-AB45-BBA3-EA5F8A1DE547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CB099E-C98D-4240-22B0-EC92699B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703432-05E8-AF47-23CB-7C7A701E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C-27B7-8F4D-909A-9F148D3CF5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2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C569FF-E169-A875-95C0-1C763E63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3626-8ED6-AB45-BBA3-EA5F8A1DE547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9B55ED-AE40-F31A-F5D9-6716F3FA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DF47FE-FE48-53C7-255A-F31B28CD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C-27B7-8F4D-909A-9F148D3CF5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70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6623F-CBC1-2610-9F4F-0B8A89C2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DDE35D-2455-0FBE-9480-03D53D1D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3FEF4A-D744-6C1F-63FA-1BA18BD4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13597-21EC-DE06-3C26-5B80E3A1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3626-8ED6-AB45-BBA3-EA5F8A1DE547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2C5D7B-EE16-7B00-4D06-05D04CAA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FCC62F-F01E-8839-7E88-B5851B46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C-27B7-8F4D-909A-9F148D3CF5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92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775AB-9F79-5114-34F6-59AFCB8B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EB2D25-BE75-DF89-5F93-BB24E4B7E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415C3C-BF9D-0F28-1394-629CE8961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479A8E-E1AB-1CC7-65B5-C80B0DDB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3626-8ED6-AB45-BBA3-EA5F8A1DE547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8AF310-B283-3DEC-CBFB-BCCB8A7F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DE4487-1C2B-0969-09B2-290AF3C7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C-27B7-8F4D-909A-9F148D3CF5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3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BE5BA7-DAF7-65C3-1BAC-8498810B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9E8758-A359-91EB-E6E8-9B42173A3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067BC8-85F9-5BB8-8C4A-2968E9E35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3626-8ED6-AB45-BBA3-EA5F8A1DE547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4A9383-87EC-EE38-8786-39F67F8B7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49B00-D3ED-C146-6C25-07ABA9849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378C-27B7-8F4D-909A-9F148D3CF5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15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51E2B-B97E-A8CE-4B0E-75C7CF68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856" y="778539"/>
            <a:ext cx="9608288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HyGTA2</a:t>
            </a:r>
            <a:r>
              <a:rPr kumimoji="1" lang="ja-JP" altLang="en-US"/>
              <a:t>専用シミュレータ用の</a:t>
            </a:r>
            <a:br>
              <a:rPr kumimoji="1" lang="en-US" altLang="ja-JP" dirty="0"/>
            </a:br>
            <a:r>
              <a:rPr kumimoji="1" lang="ja-JP" altLang="en-US"/>
              <a:t>ログ解析ツールの使い方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E79C19-91CF-0BA3-9FCF-AB232684D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769"/>
            <a:ext cx="9144000" cy="1655762"/>
          </a:xfrm>
        </p:spPr>
        <p:txBody>
          <a:bodyPr/>
          <a:lstStyle/>
          <a:p>
            <a:pPr algn="r"/>
            <a:r>
              <a:rPr kumimoji="1" lang="ja-JP" altLang="en-US"/>
              <a:t>コンピュータアーキテクチャ研究グループ</a:t>
            </a:r>
            <a:r>
              <a:rPr kumimoji="1" lang="en-US" altLang="ja-JP" dirty="0"/>
              <a:t> B4 </a:t>
            </a:r>
          </a:p>
          <a:p>
            <a:pPr algn="r"/>
            <a:r>
              <a:rPr kumimoji="1" lang="ja-JP" altLang="en-US"/>
              <a:t>萱沼</a:t>
            </a:r>
            <a:r>
              <a:rPr kumimoji="1" lang="en-US" altLang="ja-JP" dirty="0"/>
              <a:t> </a:t>
            </a:r>
            <a:r>
              <a:rPr kumimoji="1" lang="ja-JP" altLang="en-US"/>
              <a:t>颯</a:t>
            </a:r>
          </a:p>
        </p:txBody>
      </p:sp>
    </p:spTree>
    <p:extLst>
      <p:ext uri="{BB962C8B-B14F-4D97-AF65-F5344CB8AC3E}">
        <p14:creationId xmlns:p14="http://schemas.microsoft.com/office/powerpoint/2010/main" val="214361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B7B85-A57A-0CE8-1FF6-76282EFE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使い方</a:t>
            </a:r>
            <a:r>
              <a:rPr lang="en-US" altLang="ja-JP" sz="4000" dirty="0"/>
              <a:t>2</a:t>
            </a:r>
            <a:r>
              <a:rPr kumimoji="1" lang="en-US" altLang="ja-JP" sz="4000" dirty="0"/>
              <a:t>-1</a:t>
            </a:r>
            <a:r>
              <a:rPr kumimoji="1" lang="ja-JP" altLang="en-US" sz="4000"/>
              <a:t>（閲覧のみ行う場合はここから）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E558C3-7759-D3B8-8032-75FA4BA6C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ターミナルから</a:t>
            </a:r>
            <a:r>
              <a:rPr kumimoji="1" lang="en-US" altLang="ja-JP" dirty="0" err="1"/>
              <a:t>npm</a:t>
            </a:r>
            <a:r>
              <a:rPr kumimoji="1" lang="en-US" altLang="ja-JP" dirty="0"/>
              <a:t> start</a:t>
            </a:r>
            <a:r>
              <a:rPr kumimoji="1" lang="ja-JP" altLang="en-US"/>
              <a:t>を実行</a:t>
            </a:r>
            <a:endParaRPr kumimoji="1" lang="en-US" altLang="ja-JP" dirty="0"/>
          </a:p>
          <a:p>
            <a:pPr lvl="1"/>
            <a:r>
              <a:rPr lang="ja-JP" altLang="en-US"/>
              <a:t>ローカルホストでサーバを設置し</a:t>
            </a:r>
            <a:r>
              <a:rPr lang="en-US" altLang="ja-JP" dirty="0"/>
              <a:t>, </a:t>
            </a:r>
            <a:r>
              <a:rPr lang="ja-JP" altLang="en-US"/>
              <a:t>ブラウザからアクセスしてくれる</a:t>
            </a:r>
            <a:r>
              <a:rPr lang="en-US" altLang="ja-JP" dirty="0"/>
              <a:t>.</a:t>
            </a:r>
          </a:p>
          <a:p>
            <a:pPr lvl="1"/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7" name="図 6" descr="コンピューターの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1BA865C5-DEA3-89BE-CA64-8699D1A2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9" y="3508744"/>
            <a:ext cx="10076703" cy="33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5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2AB9D-4053-978E-E3AF-DC68676A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ツール構成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A1ADB94-5136-A0EB-EBFF-8565D7C2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90688"/>
            <a:ext cx="5937738" cy="500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9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FEF7A-C2B6-47AD-B955-DA2CE4C7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59"/>
            <a:ext cx="10515600" cy="1325563"/>
          </a:xfrm>
        </p:spPr>
        <p:txBody>
          <a:bodyPr/>
          <a:lstStyle/>
          <a:p>
            <a:r>
              <a:rPr kumimoji="1" lang="ja-JP" altLang="en-US"/>
              <a:t>卒論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1A8B2F-FC6C-14AC-892E-C9142A5A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44" y="1072661"/>
            <a:ext cx="10515600" cy="56670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Scale12</a:t>
            </a:r>
            <a:r>
              <a:rPr kumimoji="1" lang="ja-JP" altLang="en-US"/>
              <a:t>の評価・・・性能分析</a:t>
            </a:r>
            <a:r>
              <a:rPr kumimoji="1" lang="en-US" altLang="ja-JP" dirty="0"/>
              <a:t>.xlsx</a:t>
            </a:r>
            <a:r>
              <a:rPr kumimoji="1" lang="ja-JP" altLang="en-US"/>
              <a:t>のシート</a:t>
            </a:r>
            <a:r>
              <a:rPr kumimoji="1" lang="en-US" altLang="ja-JP" dirty="0"/>
              <a:t>3</a:t>
            </a:r>
            <a:r>
              <a:rPr kumimoji="1" lang="ja-JP" altLang="en-US"/>
              <a:t>（</a:t>
            </a:r>
            <a:r>
              <a:rPr kumimoji="1" lang="en-US" altLang="ja-JP" dirty="0"/>
              <a:t>scale12_CSR_original</a:t>
            </a:r>
            <a:r>
              <a:rPr kumimoji="1" lang="ja-JP" altLang="en-US"/>
              <a:t>）</a:t>
            </a:r>
            <a:endParaRPr kumimoji="1" lang="en-US" altLang="ja-JP" dirty="0"/>
          </a:p>
          <a:p>
            <a:endParaRPr kumimoji="1" lang="en-US" altLang="ja-JP" dirty="0"/>
          </a:p>
          <a:p>
            <a:pPr lvl="1"/>
            <a:r>
              <a:rPr lang="en-US" altLang="ja-JP" dirty="0"/>
              <a:t>Teams</a:t>
            </a:r>
            <a:r>
              <a:rPr lang="ja-JP" altLang="en-US"/>
              <a:t>上の</a:t>
            </a:r>
            <a:r>
              <a:rPr lang="en-US" altLang="ja-JP" dirty="0">
                <a:highlight>
                  <a:srgbClr val="FFFF00"/>
                </a:highlight>
              </a:rPr>
              <a:t>Original</a:t>
            </a:r>
            <a:r>
              <a:rPr lang="ja-JP" altLang="en-US">
                <a:highlight>
                  <a:srgbClr val="FFFF00"/>
                </a:highlight>
              </a:rPr>
              <a:t>グラフデータ</a:t>
            </a:r>
            <a:br>
              <a:rPr lang="en-US" altLang="ja-JP" dirty="0">
                <a:highlight>
                  <a:srgbClr val="FFFF00"/>
                </a:highlight>
              </a:rPr>
            </a:br>
            <a:r>
              <a:rPr kumimoji="1" lang="ja-JP" altLang="en-US">
                <a:highlight>
                  <a:srgbClr val="FFFF00"/>
                </a:highlight>
              </a:rPr>
              <a:t>（</a:t>
            </a:r>
            <a:r>
              <a:rPr kumimoji="1" lang="en-US" altLang="ja-JP" dirty="0">
                <a:highlight>
                  <a:srgbClr val="FFFF00"/>
                </a:highlight>
              </a:rPr>
              <a:t>Graph500OriginalGraphData</a:t>
            </a:r>
            <a:r>
              <a:rPr kumimoji="1" lang="ja-JP" altLang="en-US">
                <a:highlight>
                  <a:srgbClr val="FFFF00"/>
                </a:highlight>
              </a:rPr>
              <a:t>）</a:t>
            </a:r>
            <a:br>
              <a:rPr lang="en-US" altLang="ja-JP" dirty="0"/>
            </a:br>
            <a:r>
              <a:rPr lang="ja-JP" altLang="en-US"/>
              <a:t>のグラフスケール</a:t>
            </a:r>
            <a:r>
              <a:rPr lang="en-US" altLang="ja-JP" dirty="0"/>
              <a:t>12</a:t>
            </a:r>
            <a:br>
              <a:rPr lang="en-US" altLang="ja-JP" dirty="0"/>
            </a:br>
            <a:r>
              <a:rPr lang="ja-JP" altLang="en-US"/>
              <a:t>（</a:t>
            </a:r>
            <a:r>
              <a:rPr lang="en" altLang="ja-JP" dirty="0"/>
              <a:t>csr_12_16.bin</a:t>
            </a:r>
            <a:r>
              <a:rPr lang="ja-JP" altLang="en-US"/>
              <a:t>と</a:t>
            </a:r>
            <a:r>
              <a:rPr lang="en" altLang="ja-JP" dirty="0"/>
              <a:t>roots_12_16.bin </a:t>
            </a:r>
            <a:r>
              <a:rPr lang="ja-JP" altLang="en-US"/>
              <a:t>）</a:t>
            </a:r>
            <a:br>
              <a:rPr lang="en-US" altLang="ja-JP" dirty="0"/>
            </a:br>
            <a:r>
              <a:rPr lang="ja-JP" altLang="en-US"/>
              <a:t>を専用シミュレータに入力させた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r>
              <a:rPr kumimoji="1" lang="ja-JP" altLang="en-US"/>
              <a:t>専用シミュレータでは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config.properties</a:t>
            </a:r>
            <a:r>
              <a:rPr kumimoji="1" lang="ja-JP" altLang="en-US"/>
              <a:t>の</a:t>
            </a:r>
            <a:br>
              <a:rPr kumimoji="1" lang="en-US" altLang="ja-JP" dirty="0"/>
            </a:br>
            <a:r>
              <a:rPr kumimoji="1" lang="ja-JP" altLang="en-US"/>
              <a:t>パラメータを調整して評価した</a:t>
            </a:r>
            <a:r>
              <a:rPr kumimoji="1" lang="en-US" altLang="ja-JP" dirty="0"/>
              <a:t>.</a:t>
            </a:r>
          </a:p>
          <a:p>
            <a:pPr lvl="2"/>
            <a:r>
              <a:rPr kumimoji="1" lang="en-US" altLang="ja-JP" dirty="0">
                <a:highlight>
                  <a:srgbClr val="FFFF00"/>
                </a:highlight>
              </a:rPr>
              <a:t>CRS_MODE=true</a:t>
            </a:r>
          </a:p>
          <a:p>
            <a:pPr lvl="2"/>
            <a:r>
              <a:rPr lang="en-US" altLang="ja-JP" dirty="0"/>
              <a:t>CYCLE_MODE=false</a:t>
            </a:r>
            <a:r>
              <a:rPr lang="ja-JP" altLang="en-US"/>
              <a:t>なのでおそらく</a:t>
            </a:r>
            <a:br>
              <a:rPr lang="en-US" altLang="ja-JP" dirty="0"/>
            </a:br>
            <a:r>
              <a:rPr lang="en-US" altLang="ja-JP" dirty="0"/>
              <a:t>root</a:t>
            </a:r>
            <a:r>
              <a:rPr lang="ja-JP" altLang="en-US"/>
              <a:t>は最初の</a:t>
            </a:r>
            <a:r>
              <a:rPr lang="en-US" altLang="ja-JP" dirty="0"/>
              <a:t>1</a:t>
            </a:r>
            <a:r>
              <a:rPr lang="ja-JP" altLang="en-US"/>
              <a:t>つのみしか検証していない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en-US" altLang="ja-JP" dirty="0"/>
              <a:t>Scale10~16</a:t>
            </a:r>
            <a:r>
              <a:rPr lang="ja-JP" altLang="en-US"/>
              <a:t>の評価・・・</a:t>
            </a:r>
            <a:r>
              <a:rPr kumimoji="1" lang="ja-JP" altLang="en-US"/>
              <a:t>性能分析</a:t>
            </a:r>
            <a:r>
              <a:rPr kumimoji="1" lang="en-US" altLang="ja-JP" dirty="0"/>
              <a:t>.xlsx</a:t>
            </a:r>
            <a:r>
              <a:rPr kumimoji="1" lang="ja-JP" altLang="en-US"/>
              <a:t>のシート４（</a:t>
            </a:r>
            <a:r>
              <a:rPr kumimoji="1" lang="en-US" altLang="ja-JP" dirty="0" err="1"/>
              <a:t>scales_</a:t>
            </a:r>
            <a:r>
              <a:rPr lang="en-US" altLang="ja-JP" dirty="0" err="1"/>
              <a:t>CSR</a:t>
            </a:r>
            <a:r>
              <a:rPr kumimoji="1" lang="en-US" altLang="ja-JP" dirty="0" err="1"/>
              <a:t>_original</a:t>
            </a:r>
            <a:r>
              <a:rPr kumimoji="1" lang="ja-JP" altLang="en-US"/>
              <a:t>）</a:t>
            </a:r>
            <a:endParaRPr kumimoji="1" lang="en-US" altLang="ja-JP" dirty="0"/>
          </a:p>
          <a:p>
            <a:pPr lvl="1"/>
            <a:r>
              <a:rPr lang="ja-JP" altLang="en-US"/>
              <a:t>こちらも</a:t>
            </a:r>
            <a:r>
              <a:rPr lang="en-US" altLang="ja-JP" dirty="0"/>
              <a:t>Original</a:t>
            </a:r>
            <a:r>
              <a:rPr lang="ja-JP" altLang="en-US"/>
              <a:t>グラフデータかつ</a:t>
            </a:r>
            <a:r>
              <a:rPr lang="en-US" altLang="ja-JP" dirty="0"/>
              <a:t>CSR</a:t>
            </a:r>
            <a:r>
              <a:rPr lang="ja-JP" altLang="en-US"/>
              <a:t>モード</a:t>
            </a:r>
            <a:r>
              <a:rPr lang="en-US" altLang="ja-JP" dirty="0"/>
              <a:t>true</a:t>
            </a:r>
            <a:r>
              <a:rPr lang="ja-JP" altLang="en-US"/>
              <a:t>で評価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89C0610A-F3CC-588A-2D17-CC4E087B9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87" y="1746738"/>
            <a:ext cx="4794769" cy="41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3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0050F2-F69D-FCB3-49B7-DB658158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5DF66D-FDFF-219D-4FDF-09CE07E0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性能分析</a:t>
            </a:r>
            <a:r>
              <a:rPr kumimoji="1" lang="en-US" altLang="ja-JP" dirty="0"/>
              <a:t>.xlsx</a:t>
            </a:r>
            <a:r>
              <a:rPr kumimoji="1" lang="ja-JP" altLang="en-US"/>
              <a:t>のシート</a:t>
            </a:r>
            <a:r>
              <a:rPr kumimoji="1" lang="en-US" altLang="ja-JP" dirty="0"/>
              <a:t>4</a:t>
            </a:r>
            <a:r>
              <a:rPr kumimoji="1" lang="ja-JP" altLang="en-US"/>
              <a:t>（</a:t>
            </a:r>
            <a:r>
              <a:rPr kumimoji="1" lang="en-US" altLang="ja-JP" dirty="0" err="1"/>
              <a:t>scales_</a:t>
            </a:r>
            <a:r>
              <a:rPr lang="en-US" altLang="ja-JP" dirty="0" err="1"/>
              <a:t>CSR</a:t>
            </a:r>
            <a:r>
              <a:rPr kumimoji="1" lang="en-US" altLang="ja-JP" dirty="0" err="1"/>
              <a:t>_original</a:t>
            </a:r>
            <a:r>
              <a:rPr kumimoji="1" lang="ja-JP" altLang="en-US"/>
              <a:t>）下部のこれ</a:t>
            </a:r>
          </a:p>
          <a:p>
            <a:pPr lvl="1"/>
            <a:r>
              <a:rPr lang="ja-JP" altLang="en-US"/>
              <a:t>こちらも</a:t>
            </a:r>
            <a:r>
              <a:rPr lang="en-US" altLang="ja-JP" dirty="0"/>
              <a:t>Original</a:t>
            </a:r>
            <a:r>
              <a:rPr lang="ja-JP" altLang="en-US"/>
              <a:t>グラフデータ</a:t>
            </a:r>
            <a:r>
              <a:rPr kumimoji="1" lang="ja-JP" altLang="en-US"/>
              <a:t>（</a:t>
            </a:r>
            <a:r>
              <a:rPr kumimoji="1" lang="en-US" altLang="ja-JP" dirty="0"/>
              <a:t>Graph500OriginalGraphData</a:t>
            </a:r>
            <a:r>
              <a:rPr kumimoji="1" lang="ja-JP" altLang="en-US"/>
              <a:t>）</a:t>
            </a:r>
            <a:br>
              <a:rPr kumimoji="1" lang="en-US" altLang="ja-JP" dirty="0"/>
            </a:br>
            <a:r>
              <a:rPr kumimoji="1" lang="ja-JP" altLang="en-US"/>
              <a:t>かつ</a:t>
            </a:r>
            <a:r>
              <a:rPr lang="en-US" altLang="ja-JP" dirty="0"/>
              <a:t> CSR</a:t>
            </a:r>
            <a:r>
              <a:rPr lang="ja-JP" altLang="en-US"/>
              <a:t>モード</a:t>
            </a:r>
            <a:r>
              <a:rPr lang="en-US" altLang="ja-JP" dirty="0"/>
              <a:t>true</a:t>
            </a:r>
            <a:r>
              <a:rPr lang="ja-JP" altLang="en-US"/>
              <a:t>で評価</a:t>
            </a:r>
            <a:endParaRPr kumimoji="1" lang="ja-JP" altLang="en-US"/>
          </a:p>
        </p:txBody>
      </p:sp>
      <p:pic>
        <p:nvPicPr>
          <p:cNvPr id="5" name="図 4" descr="グラフ, 折れ線グラフ, 散布図&#10;&#10;自動的に生成された説明">
            <a:extLst>
              <a:ext uri="{FF2B5EF4-FFF2-40B4-BE49-F238E27FC236}">
                <a16:creationId xmlns:a16="http://schemas.microsoft.com/office/drawing/2014/main" id="{104E1A31-4456-B6DD-590B-44DDE4C3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21" y="3236410"/>
            <a:ext cx="97409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7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AF36B-0724-356C-2126-888A2802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インストールが必要なもの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C54D6D-64D6-E86B-1F65-188C3652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Python (v3.12.2)</a:t>
            </a:r>
          </a:p>
          <a:p>
            <a:r>
              <a:rPr lang="en-US" altLang="ja-JP" dirty="0"/>
              <a:t>Node.js (v22.9.0)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83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AB04C-F96F-773A-D853-9C2BCE2C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専用シミュレータの書き換え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9C550F-7BB7-B89A-73BA-F49970F45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HyGTA2</a:t>
            </a:r>
            <a:r>
              <a:rPr kumimoji="1" lang="ja-JP" altLang="en-US"/>
              <a:t>専用シミュレータの</a:t>
            </a:r>
            <a:r>
              <a:rPr kumimoji="1" lang="en-US" altLang="ja-JP" dirty="0" err="1"/>
              <a:t>src</a:t>
            </a:r>
            <a:r>
              <a:rPr kumimoji="1" lang="en-US" altLang="ja-JP" dirty="0"/>
              <a:t>/main/</a:t>
            </a:r>
            <a:r>
              <a:rPr kumimoji="1" lang="en-US" altLang="ja-JP" dirty="0" err="1"/>
              <a:t>kotlin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SimulatorRecord</a:t>
            </a:r>
            <a:r>
              <a:rPr kumimoji="1" lang="en-US" altLang="ja-JP" dirty="0"/>
              <a:t>/ </a:t>
            </a:r>
            <a:r>
              <a:rPr kumimoji="1" lang="en-US" altLang="ja-JP" dirty="0" err="1"/>
              <a:t>SimulatorRecord</a:t>
            </a:r>
            <a:r>
              <a:rPr kumimoji="1" lang="ja-JP" altLang="en-US"/>
              <a:t>の</a:t>
            </a:r>
            <a:r>
              <a:rPr kumimoji="1" lang="en-US" altLang="ja-JP" dirty="0"/>
              <a:t>59</a:t>
            </a:r>
            <a:r>
              <a:rPr kumimoji="1" lang="ja-JP" altLang="en-US"/>
              <a:t>行目を以下のように訂正しておいてください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" altLang="ja-JP" sz="1800" dirty="0" err="1"/>
              <a:t>val</a:t>
            </a:r>
            <a:r>
              <a:rPr lang="en" altLang="ja-JP" sz="1800" dirty="0"/>
              <a:t> file = </a:t>
            </a:r>
            <a:r>
              <a:rPr lang="en" altLang="ja-JP" sz="1800" dirty="0" err="1"/>
              <a:t>PropertyController</a:t>
            </a:r>
            <a:r>
              <a:rPr lang="en" altLang="ja-JP" sz="1800" dirty="0"/>
              <a:t>["OUTPUT_STATE_DIAGRAM_FILE_PATH"] + "${</a:t>
            </a:r>
            <a:r>
              <a:rPr lang="en" altLang="ja-JP" sz="1800" dirty="0" err="1"/>
              <a:t>i</a:t>
            </a:r>
            <a:r>
              <a:rPr lang="en" altLang="ja-JP" sz="1800" dirty="0"/>
              <a:t>}G${j}.csv"</a:t>
            </a:r>
          </a:p>
          <a:p>
            <a:pPr marL="0" indent="0">
              <a:buNone/>
            </a:pPr>
            <a:r>
              <a:rPr kumimoji="1" lang="ja-JP" altLang="en-US"/>
              <a:t>↓</a:t>
            </a:r>
            <a:endParaRPr lang="en-US" altLang="ja-JP" dirty="0"/>
          </a:p>
          <a:p>
            <a:pPr marL="0" indent="0">
              <a:buNone/>
            </a:pPr>
            <a:r>
              <a:rPr lang="en" altLang="ja-JP" sz="1800" dirty="0" err="1"/>
              <a:t>val</a:t>
            </a:r>
            <a:r>
              <a:rPr lang="en" altLang="ja-JP" sz="1800" dirty="0"/>
              <a:t> file = </a:t>
            </a:r>
            <a:r>
              <a:rPr lang="en" altLang="ja-JP" sz="1800" dirty="0" err="1"/>
              <a:t>PropertyController</a:t>
            </a:r>
            <a:r>
              <a:rPr lang="en" altLang="ja-JP" sz="1800" dirty="0"/>
              <a:t>["OUTPUT_STATE_DIAGRAM_FILE_PATH"] + "${</a:t>
            </a:r>
            <a:r>
              <a:rPr lang="en" altLang="ja-JP" sz="1800" dirty="0" err="1"/>
              <a:t>i</a:t>
            </a:r>
            <a:r>
              <a:rPr lang="en" altLang="ja-JP" sz="1800" dirty="0"/>
              <a:t>}_G${j}.csv"</a:t>
            </a: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B7E543D7-6FF4-8C48-0D3D-F5CEC6ADF2EA}"/>
              </a:ext>
            </a:extLst>
          </p:cNvPr>
          <p:cNvSpPr/>
          <p:nvPr/>
        </p:nvSpPr>
        <p:spPr>
          <a:xfrm>
            <a:off x="8261498" y="5560831"/>
            <a:ext cx="2105246" cy="340242"/>
          </a:xfrm>
          <a:prstGeom prst="wedgeRoundRectCallout">
            <a:avLst>
              <a:gd name="adj1" fmla="val -1758"/>
              <a:gd name="adj2" fmla="val -117306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アンダーバー追加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64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3D709-E2AA-6314-5896-246EA210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下準備</a:t>
            </a:r>
            <a:r>
              <a:rPr kumimoji="1" lang="ja-JP" altLang="en-US"/>
              <a:t>（完全に初めて使う場合）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2DC87-1F7D-2E26-D9FE-BC8951956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5" y="186815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Node.js</a:t>
            </a:r>
            <a:r>
              <a:rPr kumimoji="1" lang="ja-JP" altLang="en-US"/>
              <a:t>をインストール後</a:t>
            </a:r>
            <a:r>
              <a:rPr kumimoji="1" lang="en-US" altLang="ja-JP" dirty="0"/>
              <a:t>, </a:t>
            </a:r>
            <a:br>
              <a:rPr kumimoji="1" lang="en-US" altLang="ja-JP" dirty="0"/>
            </a:br>
            <a:r>
              <a:rPr kumimoji="1" lang="en-US" altLang="ja-JP" dirty="0"/>
              <a:t>GitHub(https://</a:t>
            </a:r>
            <a:r>
              <a:rPr kumimoji="1" lang="en-US" altLang="ja-JP" dirty="0" err="1"/>
              <a:t>github.com</a:t>
            </a:r>
            <a:r>
              <a:rPr kumimoji="1" lang="en-US" altLang="ja-JP" dirty="0"/>
              <a:t>/So-213/</a:t>
            </a:r>
            <a:r>
              <a:rPr kumimoji="1" lang="en-US" altLang="ja-JP" dirty="0" err="1"/>
              <a:t>Log_analysis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ja-JP" altLang="en-US"/>
              <a:t>からログ解析ツール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Log_analysis</a:t>
            </a:r>
            <a:r>
              <a:rPr lang="en-US" altLang="ja-JP" dirty="0"/>
              <a:t>)</a:t>
            </a:r>
            <a:r>
              <a:rPr lang="ja-JP" altLang="en-US"/>
              <a:t>を</a:t>
            </a:r>
            <a:r>
              <a:rPr kumimoji="1" lang="ja-JP" altLang="en-US"/>
              <a:t>ダウンロード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空の</a:t>
            </a:r>
            <a:r>
              <a:rPr lang="en-US" altLang="ja-JP" dirty="0"/>
              <a:t>“d</a:t>
            </a:r>
            <a:r>
              <a:rPr kumimoji="1" lang="en-US" altLang="ja-JP" dirty="0"/>
              <a:t>ata”</a:t>
            </a:r>
            <a:r>
              <a:rPr kumimoji="1" lang="ja-JP" altLang="en-US"/>
              <a:t>ディレクトリを作成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Log_analysis</a:t>
            </a:r>
            <a:r>
              <a:rPr kumimoji="1" lang="ja-JP" altLang="en-US"/>
              <a:t>ルートディレクトリにて</a:t>
            </a:r>
            <a:r>
              <a:rPr kumimoji="1" lang="en-US" altLang="ja-JP" dirty="0"/>
              <a:t>, </a:t>
            </a:r>
            <a:br>
              <a:rPr kumimoji="1" lang="en-US" altLang="ja-JP" dirty="0"/>
            </a:br>
            <a:r>
              <a:rPr kumimoji="1" lang="ja-JP" altLang="en-US"/>
              <a:t>ターミナルから</a:t>
            </a:r>
            <a:r>
              <a:rPr kumimoji="1" lang="en-US" altLang="ja-JP" dirty="0" err="1"/>
              <a:t>npm</a:t>
            </a:r>
            <a:r>
              <a:rPr kumimoji="1" lang="en-US" altLang="ja-JP" dirty="0"/>
              <a:t> install</a:t>
            </a:r>
            <a:r>
              <a:rPr kumimoji="1" lang="ja-JP" altLang="en-US"/>
              <a:t>を実行</a:t>
            </a:r>
            <a:endParaRPr kumimoji="1" lang="en-US" altLang="ja-JP" dirty="0"/>
          </a:p>
          <a:p>
            <a:endParaRPr kumimoji="1" lang="en-US" altLang="ja-JP" dirty="0"/>
          </a:p>
          <a:p>
            <a:pPr lvl="1"/>
            <a:r>
              <a:rPr lang="ja-JP" altLang="en-US"/>
              <a:t>依存パッケージを一括</a:t>
            </a:r>
            <a:br>
              <a:rPr lang="en-US" altLang="ja-JP" dirty="0"/>
            </a:br>
            <a:r>
              <a:rPr lang="ja-JP" altLang="en-US">
                <a:highlight>
                  <a:srgbClr val="FFFF00"/>
                </a:highlight>
              </a:rPr>
              <a:t>インストールする（必須）</a:t>
            </a:r>
            <a:endParaRPr lang="en-US" altLang="ja-JP" dirty="0">
              <a:highlight>
                <a:srgbClr val="FFFF00"/>
              </a:highlight>
            </a:endParaRPr>
          </a:p>
          <a:p>
            <a:pPr lvl="1"/>
            <a:r>
              <a:rPr lang="ja-JP" altLang="en-US"/>
              <a:t>実行後に</a:t>
            </a:r>
            <a:r>
              <a:rPr lang="en-US" altLang="ja-JP" dirty="0"/>
              <a:t>”</a:t>
            </a:r>
            <a:r>
              <a:rPr lang="en-US" altLang="ja-JP"/>
              <a:t>node_</a:t>
            </a:r>
            <a:r>
              <a:rPr lang="en-US" altLang="ja-JP" dirty="0" err="1"/>
              <a:t>modules</a:t>
            </a:r>
            <a:r>
              <a:rPr lang="en-US" altLang="ja-JP" dirty="0"/>
              <a:t>”</a:t>
            </a:r>
            <a:br>
              <a:rPr lang="en-US" altLang="ja-JP" dirty="0"/>
            </a:br>
            <a:r>
              <a:rPr lang="ja-JP" altLang="en-US"/>
              <a:t>フォルダが生成される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pic>
        <p:nvPicPr>
          <p:cNvPr id="6" name="図 5" descr="モニター画面に映る文字のスクリーンショット&#10;&#10;自動的に生成された説明">
            <a:extLst>
              <a:ext uri="{FF2B5EF4-FFF2-40B4-BE49-F238E27FC236}">
                <a16:creationId xmlns:a16="http://schemas.microsoft.com/office/drawing/2014/main" id="{090E5E56-F090-7B0C-9054-59DDDA21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52" y="3125165"/>
            <a:ext cx="5710660" cy="29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243E0-0A0C-F595-A827-C9693E0C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使い方</a:t>
            </a:r>
            <a:r>
              <a:rPr kumimoji="1" lang="en-US" altLang="ja-JP" sz="4000" dirty="0"/>
              <a:t>1-1</a:t>
            </a:r>
            <a:r>
              <a:rPr kumimoji="1" lang="ja-JP" altLang="en-US" sz="4000"/>
              <a:t>（解析から行う場合はここから）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E0173B-5F65-4EBD-B673-0BE74214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ログ解析ツールをログファイル群と同ディレクトリに置く</a:t>
            </a:r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9FEB252-724D-C85C-2E6A-E6C03D53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873" y="2484459"/>
            <a:ext cx="6645351" cy="38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1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BC65F-151E-9BF0-9F5F-86A23489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使い方</a:t>
            </a:r>
            <a:r>
              <a:rPr kumimoji="1" lang="en-US" altLang="ja-JP" dirty="0"/>
              <a:t>1-2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E55466-A0D5-7AD2-5DC4-CD3E9846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ターミナルから</a:t>
            </a:r>
            <a:r>
              <a:rPr lang="en-US" altLang="ja-JP" dirty="0"/>
              <a:t>p</a:t>
            </a:r>
            <a:r>
              <a:rPr kumimoji="1" lang="en-US" altLang="ja-JP" dirty="0"/>
              <a:t>ython3 </a:t>
            </a:r>
            <a:r>
              <a:rPr kumimoji="1" lang="en-US" altLang="ja-JP" dirty="0" err="1"/>
              <a:t>main.py</a:t>
            </a:r>
            <a:r>
              <a:rPr kumimoji="1" lang="ja-JP" altLang="en-US"/>
              <a:t>を実行</a:t>
            </a:r>
            <a:endParaRPr kumimoji="1" lang="en-US" altLang="ja-JP" dirty="0"/>
          </a:p>
          <a:p>
            <a:pPr lvl="1"/>
            <a:r>
              <a:rPr lang="ja-JP" altLang="en-US"/>
              <a:t>ログファイル群の解析をする</a:t>
            </a:r>
            <a:r>
              <a:rPr lang="en-US" altLang="ja-JP" dirty="0"/>
              <a:t>Python</a:t>
            </a:r>
            <a:r>
              <a:rPr lang="ja-JP" altLang="en-US"/>
              <a:t>スクリプト</a:t>
            </a:r>
            <a:endParaRPr lang="en-US" altLang="ja-JP" dirty="0"/>
          </a:p>
          <a:p>
            <a:pPr lvl="1"/>
            <a:r>
              <a:rPr lang="ja-JP" altLang="en-US"/>
              <a:t>各標準入力項目については次ページ参照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1FAA45F5-C19A-F66A-80A6-63247E45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6" y="3352505"/>
            <a:ext cx="11811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DDD53F-BA27-F69F-4655-829A7363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49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Python3 </a:t>
            </a:r>
            <a:r>
              <a:rPr kumimoji="1" lang="en-US" altLang="ja-JP" dirty="0" err="1"/>
              <a:t>main.py</a:t>
            </a:r>
            <a:r>
              <a:rPr kumimoji="1" lang="ja-JP" altLang="en-US"/>
              <a:t>時の標準入力について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9A32E-1CFE-8A55-178B-E4444ED8B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881065"/>
            <a:ext cx="10811540" cy="4351338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モジュール数・・・</a:t>
            </a:r>
            <a:r>
              <a:rPr lang="en-US" altLang="ja-JP" dirty="0"/>
              <a:t> PE</a:t>
            </a:r>
            <a:r>
              <a:rPr lang="ja-JP" altLang="en-US"/>
              <a:t>内部のモジュール数のこと</a:t>
            </a:r>
            <a:r>
              <a:rPr lang="en-US" altLang="ja-JP" dirty="0"/>
              <a:t>. </a:t>
            </a:r>
            <a:br>
              <a:rPr lang="en-US" altLang="ja-JP" dirty="0"/>
            </a:br>
            <a:r>
              <a:rPr lang="en-US" altLang="ja-JP" dirty="0"/>
              <a:t>				csv</a:t>
            </a:r>
            <a:r>
              <a:rPr lang="ja-JP" altLang="en-US"/>
              <a:t>ファイルでは列数のこと（現状</a:t>
            </a:r>
            <a:r>
              <a:rPr lang="en-US" altLang="ja-JP" dirty="0"/>
              <a:t>9</a:t>
            </a:r>
            <a:r>
              <a:rPr lang="ja-JP" altLang="en-US"/>
              <a:t>）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データをとるモジュール</a:t>
            </a:r>
            <a:r>
              <a:rPr lang="en-US" altLang="ja-JP" dirty="0"/>
              <a:t>i</a:t>
            </a:r>
            <a:r>
              <a:rPr kumimoji="1" lang="en-US" altLang="ja-JP" dirty="0"/>
              <a:t>ndex</a:t>
            </a:r>
            <a:r>
              <a:rPr kumimoji="1" lang="ja-JP" altLang="en-US"/>
              <a:t>・・・稼働率平均値</a:t>
            </a:r>
            <a:r>
              <a:rPr kumimoji="1" lang="en-US" altLang="ja-JP" dirty="0"/>
              <a:t>/</a:t>
            </a:r>
            <a:r>
              <a:rPr kumimoji="1" lang="ja-JP" altLang="en-US"/>
              <a:t>中央値</a:t>
            </a:r>
            <a:r>
              <a:rPr kumimoji="1" lang="en-US" altLang="ja-JP" dirty="0"/>
              <a:t>/</a:t>
            </a:r>
            <a:r>
              <a:rPr kumimoji="1" lang="ja-JP" altLang="en-US"/>
              <a:t>分散をどのモジュールでとるか（迷ったら</a:t>
            </a:r>
            <a:r>
              <a:rPr kumimoji="1" lang="en-US" altLang="ja-JP" dirty="0"/>
              <a:t>4</a:t>
            </a:r>
            <a:r>
              <a:rPr kumimoji="1" lang="ja-JP" altLang="en-US"/>
              <a:t>）</a:t>
            </a:r>
            <a:r>
              <a:rPr kumimoji="1" lang="en-US" altLang="ja-JP" dirty="0"/>
              <a:t>.</a:t>
            </a:r>
          </a:p>
          <a:p>
            <a:pPr lvl="1"/>
            <a:r>
              <a:rPr lang="en-US" altLang="ja-JP" sz="1500" dirty="0"/>
              <a:t>1</a:t>
            </a:r>
            <a:r>
              <a:rPr lang="ja-JP" altLang="en-US" sz="1500"/>
              <a:t>：</a:t>
            </a:r>
            <a:r>
              <a:rPr lang="en" altLang="ja-JP" sz="1500" dirty="0"/>
              <a:t>local frontier bitmap</a:t>
            </a:r>
            <a:endParaRPr lang="en-US" altLang="ja-JP" sz="1500" dirty="0"/>
          </a:p>
          <a:p>
            <a:pPr lvl="1"/>
            <a:r>
              <a:rPr kumimoji="1" lang="en-US" altLang="ja-JP" sz="1500" dirty="0"/>
              <a:t>2</a:t>
            </a:r>
            <a:r>
              <a:rPr kumimoji="1" lang="ja-JP" altLang="en-US" sz="1500"/>
              <a:t>：</a:t>
            </a:r>
            <a:r>
              <a:rPr kumimoji="1" lang="en" altLang="ja-JP" sz="1500" dirty="0"/>
              <a:t>working frontier</a:t>
            </a:r>
          </a:p>
          <a:p>
            <a:pPr lvl="1"/>
            <a:r>
              <a:rPr lang="en-US" altLang="ja-JP" sz="1500" dirty="0"/>
              <a:t>3</a:t>
            </a:r>
            <a:r>
              <a:rPr lang="ja-JP" altLang="en-US" sz="1500"/>
              <a:t>：</a:t>
            </a:r>
            <a:r>
              <a:rPr kumimoji="1" lang="en" altLang="ja-JP" sz="1500" dirty="0"/>
              <a:t>extract vertices issue receiver</a:t>
            </a:r>
            <a:endParaRPr lang="en-US" altLang="ja-JP" sz="1500" dirty="0"/>
          </a:p>
          <a:p>
            <a:pPr lvl="1"/>
            <a:r>
              <a:rPr kumimoji="1" lang="en-US" altLang="ja-JP" sz="1500" dirty="0"/>
              <a:t>4</a:t>
            </a:r>
            <a:r>
              <a:rPr kumimoji="1" lang="ja-JP" altLang="en-US" sz="1500"/>
              <a:t>：</a:t>
            </a:r>
            <a:r>
              <a:rPr kumimoji="1" lang="en" altLang="ja-JP" sz="1500" dirty="0"/>
              <a:t>traversal </a:t>
            </a:r>
            <a:endParaRPr kumimoji="1" lang="en-US" altLang="ja-JP" sz="1500" dirty="0"/>
          </a:p>
          <a:p>
            <a:pPr lvl="1"/>
            <a:r>
              <a:rPr lang="en-US" altLang="ja-JP" sz="1500" dirty="0"/>
              <a:t>5</a:t>
            </a:r>
            <a:r>
              <a:rPr lang="ja-JP" altLang="en-US" sz="1500"/>
              <a:t>：</a:t>
            </a:r>
            <a:r>
              <a:rPr kumimoji="1" lang="en" altLang="ja-JP" sz="1500" dirty="0"/>
              <a:t>filter pred data issue </a:t>
            </a:r>
            <a:endParaRPr lang="en-US" altLang="ja-JP" sz="1500" dirty="0"/>
          </a:p>
          <a:p>
            <a:pPr lvl="1"/>
            <a:r>
              <a:rPr kumimoji="1" lang="en-US" altLang="ja-JP" sz="1500" dirty="0"/>
              <a:t>6</a:t>
            </a:r>
            <a:r>
              <a:rPr kumimoji="1" lang="ja-JP" altLang="en-US" sz="1500"/>
              <a:t>：</a:t>
            </a:r>
            <a:r>
              <a:rPr kumimoji="1" lang="en" altLang="ja-JP" sz="1500" dirty="0" err="1"/>
              <a:t>unvisit</a:t>
            </a:r>
            <a:r>
              <a:rPr kumimoji="1" lang="en" altLang="ja-JP" sz="1500" dirty="0"/>
              <a:t> </a:t>
            </a:r>
            <a:endParaRPr kumimoji="1" lang="en-US" altLang="ja-JP" sz="1500" dirty="0"/>
          </a:p>
          <a:p>
            <a:pPr lvl="1"/>
            <a:r>
              <a:rPr lang="en-US" altLang="ja-JP" sz="1500" dirty="0"/>
              <a:t>7</a:t>
            </a:r>
            <a:r>
              <a:rPr lang="ja-JP" altLang="en-US" sz="1500"/>
              <a:t>：</a:t>
            </a:r>
            <a:r>
              <a:rPr kumimoji="1" lang="en" altLang="ja-JP" sz="1500" dirty="0"/>
              <a:t>filter pred data issue receiver</a:t>
            </a:r>
            <a:endParaRPr lang="en-US" altLang="ja-JP" sz="1500" dirty="0"/>
          </a:p>
          <a:p>
            <a:pPr lvl="1"/>
            <a:r>
              <a:rPr kumimoji="1" lang="en-US" altLang="ja-JP" sz="1500" dirty="0"/>
              <a:t>8</a:t>
            </a:r>
            <a:r>
              <a:rPr kumimoji="1" lang="ja-JP" altLang="en-US" sz="1500"/>
              <a:t>：</a:t>
            </a:r>
            <a:r>
              <a:rPr kumimoji="1" lang="en" altLang="ja-JP" sz="1500" dirty="0" err="1"/>
              <a:t>Allgather</a:t>
            </a:r>
            <a:endParaRPr kumimoji="1" lang="en-US" altLang="ja-JP" sz="1500" dirty="0"/>
          </a:p>
          <a:p>
            <a:pPr lvl="1"/>
            <a:r>
              <a:rPr lang="en-US" altLang="ja-JP" sz="1500" dirty="0"/>
              <a:t>9</a:t>
            </a:r>
            <a:r>
              <a:rPr lang="ja-JP" altLang="en-US" sz="1500"/>
              <a:t>：</a:t>
            </a:r>
            <a:r>
              <a:rPr kumimoji="1" lang="en" altLang="ja-JP" sz="1500" dirty="0" err="1"/>
              <a:t>AlltoAll</a:t>
            </a:r>
            <a:endParaRPr kumimoji="1" lang="en-US" altLang="ja-JP" sz="1500" dirty="0"/>
          </a:p>
          <a:p>
            <a:pPr lvl="1"/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7A4D0D28-8D37-6400-D0DB-58432031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153" y="3823795"/>
            <a:ext cx="7337494" cy="2488105"/>
          </a:xfrm>
          <a:prstGeom prst="rect">
            <a:avLst/>
          </a:prstGeom>
        </p:spPr>
      </p:pic>
      <p:sp>
        <p:nvSpPr>
          <p:cNvPr id="5" name="右中かっこ 4">
            <a:extLst>
              <a:ext uri="{FF2B5EF4-FFF2-40B4-BE49-F238E27FC236}">
                <a16:creationId xmlns:a16="http://schemas.microsoft.com/office/drawing/2014/main" id="{C5B5AE78-7149-81C6-9441-8D00577BFD22}"/>
              </a:ext>
            </a:extLst>
          </p:cNvPr>
          <p:cNvSpPr/>
          <p:nvPr/>
        </p:nvSpPr>
        <p:spPr>
          <a:xfrm rot="16200000">
            <a:off x="8083595" y="971418"/>
            <a:ext cx="536562" cy="6241314"/>
          </a:xfrm>
          <a:prstGeom prst="rightBrace">
            <a:avLst>
              <a:gd name="adj1" fmla="val 33362"/>
              <a:gd name="adj2" fmla="val 9579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96BBF5-4C80-7C89-D25F-1D7609214776}"/>
              </a:ext>
            </a:extLst>
          </p:cNvPr>
          <p:cNvSpPr txBox="1"/>
          <p:nvPr/>
        </p:nvSpPr>
        <p:spPr>
          <a:xfrm>
            <a:off x="10929085" y="350419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</a:t>
            </a:r>
            <a:r>
              <a:rPr kumimoji="1" lang="ja-JP" altLang="en-US"/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409267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D8118-B901-C451-5145-4A0F909D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Python3 </a:t>
            </a:r>
            <a:r>
              <a:rPr kumimoji="1" lang="en-US" altLang="ja-JP" dirty="0" err="1"/>
              <a:t>main.py</a:t>
            </a:r>
            <a:r>
              <a:rPr kumimoji="1" lang="ja-JP" altLang="en-US"/>
              <a:t>時の標準入力について</a:t>
            </a:r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52DE7F-97FD-FC84-C63F-4D052F907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825625"/>
            <a:ext cx="11376837" cy="4351338"/>
          </a:xfrm>
        </p:spPr>
        <p:txBody>
          <a:bodyPr/>
          <a:lstStyle/>
          <a:p>
            <a:r>
              <a:rPr kumimoji="1" lang="ja-JP" altLang="en-US"/>
              <a:t>各深さのサイクル数・・・</a:t>
            </a:r>
            <a:br>
              <a:rPr kumimoji="1" lang="en-US" altLang="ja-JP" dirty="0"/>
            </a:br>
            <a:r>
              <a:rPr kumimoji="1" lang="ja-JP" altLang="en-US"/>
              <a:t>専用シミュレータのターミナルから情報取得</a:t>
            </a:r>
            <a:r>
              <a:rPr kumimoji="1" lang="en-US" altLang="ja-JP" dirty="0"/>
              <a:t>. 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98A06CA-0C06-8AAB-E9A5-54E7750FA1CD}"/>
              </a:ext>
            </a:extLst>
          </p:cNvPr>
          <p:cNvSpPr txBox="1"/>
          <p:nvPr/>
        </p:nvSpPr>
        <p:spPr>
          <a:xfrm>
            <a:off x="838200" y="3429000"/>
            <a:ext cx="43524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例えば</a:t>
            </a:r>
            <a:r>
              <a:rPr kumimoji="1" lang="en-US" altLang="ja-JP" dirty="0"/>
              <a:t>PE</a:t>
            </a:r>
            <a:r>
              <a:rPr kumimoji="1" lang="ja-JP" altLang="en-US"/>
              <a:t>アレイ</a:t>
            </a:r>
            <a:r>
              <a:rPr kumimoji="1" lang="en-US" altLang="ja-JP" dirty="0"/>
              <a:t>8</a:t>
            </a:r>
            <a:r>
              <a:rPr lang="en-US" altLang="ja-JP" dirty="0"/>
              <a:t>×</a:t>
            </a:r>
            <a:r>
              <a:rPr kumimoji="1" lang="en-US" altLang="ja-JP" dirty="0"/>
              <a:t>8</a:t>
            </a:r>
            <a:r>
              <a:rPr kumimoji="1" lang="ja-JP" altLang="en-US"/>
              <a:t>の</a:t>
            </a:r>
            <a:r>
              <a:rPr kumimoji="1" lang="en-US" altLang="ja-JP" dirty="0"/>
              <a:t>64</a:t>
            </a:r>
            <a:r>
              <a:rPr kumimoji="1" lang="ja-JP" altLang="en-US"/>
              <a:t>の場合</a:t>
            </a:r>
            <a:endParaRPr kumimoji="1" lang="en-US" altLang="ja-JP" dirty="0"/>
          </a:p>
          <a:p>
            <a:r>
              <a:rPr kumimoji="1" lang="en-US" altLang="ja-JP" dirty="0"/>
              <a:t>(PE</a:t>
            </a:r>
            <a:r>
              <a:rPr kumimoji="1" lang="ja-JP" altLang="en-US"/>
              <a:t>数とグラフスケールによって変わる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" altLang="ja-JP" dirty="0">
                <a:solidFill>
                  <a:srgbClr val="000000"/>
                </a:solidFill>
                <a:effectLst/>
              </a:rPr>
              <a:t>Scale10</a:t>
            </a:r>
          </a:p>
          <a:p>
            <a:r>
              <a:rPr lang="en" altLang="ja-JP" dirty="0">
                <a:solidFill>
                  <a:srgbClr val="000000"/>
                </a:solidFill>
                <a:effectLst/>
              </a:rPr>
              <a:t>18,97,706,262,23</a:t>
            </a:r>
          </a:p>
          <a:p>
            <a:endParaRPr lang="en" altLang="ja-JP" dirty="0">
              <a:solidFill>
                <a:srgbClr val="000000"/>
              </a:solidFill>
              <a:effectLst/>
            </a:endParaRPr>
          </a:p>
          <a:p>
            <a:r>
              <a:rPr lang="en" altLang="ja-JP" dirty="0">
                <a:solidFill>
                  <a:srgbClr val="000000"/>
                </a:solidFill>
                <a:effectLst/>
              </a:rPr>
              <a:t>Scale12</a:t>
            </a:r>
          </a:p>
          <a:p>
            <a:r>
              <a:rPr lang="en-US" altLang="ja-JP" dirty="0">
                <a:solidFill>
                  <a:srgbClr val="000000"/>
                </a:solidFill>
                <a:effectLst/>
              </a:rPr>
              <a:t>25,389,2668,841,34</a:t>
            </a:r>
            <a:br>
              <a:rPr lang="en" altLang="ja-JP" dirty="0">
                <a:solidFill>
                  <a:srgbClr val="000000"/>
                </a:solidFill>
                <a:effectLst/>
                <a:ea typeface="Hiragino Sans" panose="020B0400000000000000" pitchFamily="34" charset="-128"/>
              </a:rPr>
            </a:br>
            <a:endParaRPr lang="en" altLang="ja-JP" dirty="0">
              <a:solidFill>
                <a:srgbClr val="000000"/>
              </a:solidFill>
              <a:effectLst/>
              <a:ea typeface="Hiragino Sans" panose="020B0400000000000000" pitchFamily="34" charset="-128"/>
            </a:endParaRPr>
          </a:p>
          <a:p>
            <a:r>
              <a:rPr lang="en" altLang="ja-JP" dirty="0">
                <a:solidFill>
                  <a:srgbClr val="000000"/>
                </a:solidFill>
                <a:effectLst/>
              </a:rPr>
              <a:t>Scale14</a:t>
            </a:r>
          </a:p>
          <a:p>
            <a:r>
              <a:rPr lang="en" altLang="ja-JP" dirty="0">
                <a:solidFill>
                  <a:srgbClr val="000000"/>
                </a:solidFill>
                <a:effectLst/>
              </a:rPr>
              <a:t>63,2803,11242,1532,32</a:t>
            </a:r>
          </a:p>
        </p:txBody>
      </p:sp>
      <p:pic>
        <p:nvPicPr>
          <p:cNvPr id="6" name="図 5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23C21E86-FC59-D665-C374-C3547709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517" y="1344088"/>
            <a:ext cx="3097498" cy="5314411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C680F19-9C7D-9694-5A5F-769133FDD641}"/>
              </a:ext>
            </a:extLst>
          </p:cNvPr>
          <p:cNvCxnSpPr>
            <a:cxnSpLocks/>
          </p:cNvCxnSpPr>
          <p:nvPr/>
        </p:nvCxnSpPr>
        <p:spPr>
          <a:xfrm>
            <a:off x="9805051" y="2962486"/>
            <a:ext cx="5510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6D55C2C-7D55-F1E8-B5EC-5184CEE4E195}"/>
              </a:ext>
            </a:extLst>
          </p:cNvPr>
          <p:cNvCxnSpPr>
            <a:cxnSpLocks/>
          </p:cNvCxnSpPr>
          <p:nvPr/>
        </p:nvCxnSpPr>
        <p:spPr>
          <a:xfrm>
            <a:off x="9805051" y="3460444"/>
            <a:ext cx="5510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726984A-C73A-6AC1-29C2-1531C5A8ABB1}"/>
              </a:ext>
            </a:extLst>
          </p:cNvPr>
          <p:cNvCxnSpPr>
            <a:cxnSpLocks/>
          </p:cNvCxnSpPr>
          <p:nvPr/>
        </p:nvCxnSpPr>
        <p:spPr>
          <a:xfrm>
            <a:off x="9805051" y="4001294"/>
            <a:ext cx="5510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701CAEC-67B4-B336-DCCE-569C4B350277}"/>
              </a:ext>
            </a:extLst>
          </p:cNvPr>
          <p:cNvCxnSpPr>
            <a:cxnSpLocks/>
          </p:cNvCxnSpPr>
          <p:nvPr/>
        </p:nvCxnSpPr>
        <p:spPr>
          <a:xfrm>
            <a:off x="9805051" y="4507751"/>
            <a:ext cx="5510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D6A3270-460A-CA4F-3722-DF94F0C50E19}"/>
              </a:ext>
            </a:extLst>
          </p:cNvPr>
          <p:cNvCxnSpPr>
            <a:cxnSpLocks/>
          </p:cNvCxnSpPr>
          <p:nvPr/>
        </p:nvCxnSpPr>
        <p:spPr>
          <a:xfrm>
            <a:off x="9805050" y="5007481"/>
            <a:ext cx="5510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71D1DD0-1298-82EE-009C-8A10EAD2F395}"/>
              </a:ext>
            </a:extLst>
          </p:cNvPr>
          <p:cNvCxnSpPr>
            <a:cxnSpLocks/>
          </p:cNvCxnSpPr>
          <p:nvPr/>
        </p:nvCxnSpPr>
        <p:spPr>
          <a:xfrm>
            <a:off x="933893" y="5645433"/>
            <a:ext cx="207512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0DFE0F-B552-CB96-26A5-A4AE2103B0BE}"/>
              </a:ext>
            </a:extLst>
          </p:cNvPr>
          <p:cNvSpPr txBox="1"/>
          <p:nvPr/>
        </p:nvSpPr>
        <p:spPr>
          <a:xfrm>
            <a:off x="6400801" y="588061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HyGTA</a:t>
            </a:r>
            <a:r>
              <a:rPr lang="en-US" altLang="ja-JP" dirty="0"/>
              <a:t>2</a:t>
            </a:r>
            <a:r>
              <a:rPr lang="ja-JP" altLang="en-US"/>
              <a:t>専用</a:t>
            </a:r>
            <a:br>
              <a:rPr lang="en-US" altLang="ja-JP" dirty="0"/>
            </a:br>
            <a:r>
              <a:rPr lang="ja-JP" altLang="en-US"/>
              <a:t>シミュレータ→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73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8B4B3-A591-C510-2DA4-99947E9F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使い方</a:t>
            </a:r>
            <a:r>
              <a:rPr kumimoji="1" lang="en-US" altLang="ja-JP" dirty="0"/>
              <a:t>1-3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9FC1B-E708-CE31-7C4A-6C06690EC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20" y="1900053"/>
            <a:ext cx="11927959" cy="4351338"/>
          </a:xfrm>
        </p:spPr>
        <p:txBody>
          <a:bodyPr/>
          <a:lstStyle/>
          <a:p>
            <a:r>
              <a:rPr kumimoji="1" lang="ja-JP" altLang="en-US"/>
              <a:t>うまく実行できると</a:t>
            </a:r>
            <a:r>
              <a:rPr kumimoji="1" lang="en-US" altLang="ja-JP" dirty="0"/>
              <a:t>data</a:t>
            </a:r>
            <a:r>
              <a:rPr kumimoji="1" lang="ja-JP" altLang="en-US"/>
              <a:t>フォルダに</a:t>
            </a:r>
            <a:r>
              <a:rPr kumimoji="1" lang="en-US" altLang="ja-JP" dirty="0"/>
              <a:t>4</a:t>
            </a:r>
            <a:r>
              <a:rPr lang="ja-JP" altLang="en-US"/>
              <a:t>ファイル（</a:t>
            </a:r>
            <a:r>
              <a:rPr lang="en-US" altLang="ja-JP" dirty="0"/>
              <a:t>3</a:t>
            </a:r>
            <a:r>
              <a:rPr lang="ja-JP" altLang="en-US"/>
              <a:t>ファイル）生成される</a:t>
            </a:r>
            <a:endParaRPr lang="en-US" altLang="ja-JP" dirty="0"/>
          </a:p>
          <a:p>
            <a:endParaRPr lang="en-US" altLang="ja-JP" dirty="0"/>
          </a:p>
          <a:p>
            <a:pPr lvl="1"/>
            <a:r>
              <a:rPr lang="en-US" altLang="ja-JP" sz="2000" dirty="0" err="1"/>
              <a:t>e</a:t>
            </a:r>
            <a:r>
              <a:rPr kumimoji="1" lang="en-US" altLang="ja-JP" sz="2000" dirty="0" err="1"/>
              <a:t>ach_module_oc_rate.json</a:t>
            </a:r>
            <a:r>
              <a:rPr kumimoji="1" lang="ja-JP" altLang="en-US" sz="2000"/>
              <a:t>・・・各</a:t>
            </a:r>
            <a:r>
              <a:rPr kumimoji="1" lang="en-US" altLang="ja-JP" sz="2000" dirty="0"/>
              <a:t>PE</a:t>
            </a:r>
            <a:r>
              <a:rPr kumimoji="1" lang="ja-JP" altLang="en-US" sz="2000"/>
              <a:t>内部の各モジュールの稼働率を格納</a:t>
            </a:r>
            <a:endParaRPr kumimoji="1" lang="en-US" altLang="ja-JP" sz="2000" dirty="0"/>
          </a:p>
          <a:p>
            <a:pPr lvl="1"/>
            <a:r>
              <a:rPr lang="en-US" altLang="ja-JP" sz="2000" dirty="0" err="1"/>
              <a:t>frames.json</a:t>
            </a:r>
            <a:r>
              <a:rPr lang="ja-JP" altLang="en-US" sz="2000"/>
              <a:t>・・・</a:t>
            </a:r>
            <a:r>
              <a:rPr lang="en-US" altLang="ja-JP" sz="2000" dirty="0"/>
              <a:t>PE</a:t>
            </a:r>
            <a:r>
              <a:rPr lang="ja-JP" altLang="en-US" sz="2000"/>
              <a:t>挙動アニメーション用（作成しないモードでは生成されない）</a:t>
            </a:r>
            <a:endParaRPr lang="en-US" altLang="ja-JP" sz="2000" dirty="0"/>
          </a:p>
          <a:p>
            <a:pPr lvl="1"/>
            <a:r>
              <a:rPr lang="en-US" altLang="ja-JP" sz="2000" dirty="0" err="1"/>
              <a:t>i</a:t>
            </a:r>
            <a:r>
              <a:rPr kumimoji="1" lang="en-US" altLang="ja-JP" sz="2000" dirty="0" err="1"/>
              <a:t>nfo.json</a:t>
            </a:r>
            <a:r>
              <a:rPr kumimoji="1" lang="ja-JP" altLang="en-US" sz="2000"/>
              <a:t>・・・色々な情報を格納</a:t>
            </a:r>
            <a:r>
              <a:rPr kumimoji="1" lang="en-US" altLang="ja-JP" sz="2000" dirty="0"/>
              <a:t>. </a:t>
            </a:r>
            <a:r>
              <a:rPr kumimoji="1" lang="ja-JP" altLang="en-US" sz="2000"/>
              <a:t>特に指定したモジュールの稼働率平均値</a:t>
            </a:r>
            <a:r>
              <a:rPr kumimoji="1" lang="en-US" altLang="ja-JP" sz="2000" dirty="0"/>
              <a:t>/</a:t>
            </a:r>
            <a:r>
              <a:rPr kumimoji="1" lang="ja-JP" altLang="en-US" sz="2000"/>
              <a:t>中央値</a:t>
            </a:r>
            <a:r>
              <a:rPr kumimoji="1" lang="en-US" altLang="ja-JP" sz="2000" dirty="0"/>
              <a:t>/</a:t>
            </a:r>
            <a:r>
              <a:rPr kumimoji="1" lang="ja-JP" altLang="en-US" sz="2000"/>
              <a:t>分散が</a:t>
            </a:r>
            <a:r>
              <a:rPr kumimoji="1" lang="en-US" altLang="ja-JP" sz="2000" dirty="0"/>
              <a:t>									average/median/variance</a:t>
            </a:r>
            <a:r>
              <a:rPr kumimoji="1" lang="ja-JP" altLang="en-US" sz="2000"/>
              <a:t>に記載</a:t>
            </a:r>
            <a:r>
              <a:rPr kumimoji="1" lang="en-US" altLang="ja-JP" sz="2000" dirty="0"/>
              <a:t>.</a:t>
            </a:r>
          </a:p>
          <a:p>
            <a:pPr lvl="1"/>
            <a:r>
              <a:rPr lang="en-US" altLang="ja-JP" sz="2000" dirty="0" err="1"/>
              <a:t>layers.json</a:t>
            </a:r>
            <a:r>
              <a:rPr lang="ja-JP" altLang="en-US" sz="2000"/>
              <a:t>・・・各</a:t>
            </a:r>
            <a:r>
              <a:rPr lang="en-US" altLang="ja-JP" sz="2000" dirty="0"/>
              <a:t>PE</a:t>
            </a:r>
            <a:r>
              <a:rPr lang="ja-JP" altLang="en-US" sz="2000"/>
              <a:t>の指定したモジュールに対して</a:t>
            </a:r>
            <a:r>
              <a:rPr lang="en-US" altLang="ja-JP" sz="2000" dirty="0"/>
              <a:t>, </a:t>
            </a:r>
            <a:r>
              <a:rPr lang="ja-JP" altLang="en-US" sz="2000"/>
              <a:t>各深さでの稼働率を格納</a:t>
            </a:r>
            <a:endParaRPr kumimoji="1" lang="ja-JP" altLang="en-US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440740B-FB6A-BC57-27AC-AE8CC516A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20" y="4587875"/>
            <a:ext cx="5829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9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717</Words>
  <Application>Microsoft Macintosh PowerPoint</Application>
  <PresentationFormat>ワイド画面</PresentationFormat>
  <Paragraphs>89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HyGTA2専用シミュレータ用の ログ解析ツールの使い方</vt:lpstr>
      <vt:lpstr>インストールが必要なもの</vt:lpstr>
      <vt:lpstr>専用シミュレータの書き換え</vt:lpstr>
      <vt:lpstr>下準備（完全に初めて使う場合）</vt:lpstr>
      <vt:lpstr>使い方1-1（解析から行う場合はここから）</vt:lpstr>
      <vt:lpstr>使い方1-2</vt:lpstr>
      <vt:lpstr>Python3 main.py時の標準入力について1</vt:lpstr>
      <vt:lpstr>Python3 main.py時の標準入力について2</vt:lpstr>
      <vt:lpstr>使い方1-3</vt:lpstr>
      <vt:lpstr>使い方2-1（閲覧のみ行う場合はここから）</vt:lpstr>
      <vt:lpstr>ツール構成</vt:lpstr>
      <vt:lpstr>卒論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HyGTA2専用シミュレータ用の ログ解析ツールの使い方</dc:title>
  <dc:creator>萱沼　颯</dc:creator>
  <cp:lastModifiedBy>萱沼　颯</cp:lastModifiedBy>
  <cp:revision>45</cp:revision>
  <dcterms:created xsi:type="dcterms:W3CDTF">2025-01-27T08:15:34Z</dcterms:created>
  <dcterms:modified xsi:type="dcterms:W3CDTF">2025-01-31T02:16:42Z</dcterms:modified>
</cp:coreProperties>
</file>