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83" r:id="rId6"/>
    <p:sldId id="284" r:id="rId7"/>
    <p:sldId id="285" r:id="rId8"/>
    <p:sldId id="286" r:id="rId9"/>
    <p:sldId id="282" r:id="rId10"/>
    <p:sldId id="287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 Nagaraju" initials="BN" lastIdx="1" clrIdx="0">
    <p:extLst>
      <p:ext uri="{19B8F6BF-5375-455C-9EA6-DF929625EA0E}">
        <p15:presenceInfo xmlns:p15="http://schemas.microsoft.com/office/powerpoint/2012/main" userId="Bharat Nagaraj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v-foundation.org/openaccess/content_cvpr_2015/papers/Sun_Cascaded_Hand_Pose_2015_CVPR_paper.pdf" TargetMode="External"/><Relationship Id="rId1" Type="http://schemas.openxmlformats.org/officeDocument/2006/relationships/hyperlink" Target="https://jimmysuen.github.io/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rpaw/pytorch-pose" TargetMode="External"/><Relationship Id="rId1" Type="http://schemas.openxmlformats.org/officeDocument/2006/relationships/hyperlink" Target="https://github.com/MVIG-SJTU/AlphaPose/tree/pytorch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www.cv-foundation.org/openaccess/content_cvpr_2015/papers/Sun_Cascaded_Hand_Pose_2015_CVPR_paper.pdf" TargetMode="External"/><Relationship Id="rId5" Type="http://schemas.openxmlformats.org/officeDocument/2006/relationships/hyperlink" Target="https://jimmysuen.github.io/" TargetMode="External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rpaw/pytorch-pose" TargetMode="External"/><Relationship Id="rId1" Type="http://schemas.openxmlformats.org/officeDocument/2006/relationships/hyperlink" Target="https://github.com/MVIG-SJTU/AlphaPose/tree/pytorch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6E759-0DC5-4F3B-966E-B94C747A9E4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34FA6B-19AD-4E71-9273-BFB322EBBB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3D hand pose estimation </a:t>
          </a:r>
        </a:p>
      </dgm:t>
    </dgm:pt>
    <dgm:pt modelId="{E739B60F-03F3-4F1F-AFEB-7BB934924D0F}" type="parTrans" cxnId="{D91E074F-C038-4D3C-98C0-4310BA3B9239}">
      <dgm:prSet/>
      <dgm:spPr/>
      <dgm:t>
        <a:bodyPr/>
        <a:lstStyle/>
        <a:p>
          <a:endParaRPr lang="en-US"/>
        </a:p>
      </dgm:t>
    </dgm:pt>
    <dgm:pt modelId="{3DEED2AD-F65D-429D-9D48-5BC4D28332C1}" type="sibTrans" cxnId="{D91E074F-C038-4D3C-98C0-4310BA3B9239}">
      <dgm:prSet/>
      <dgm:spPr/>
      <dgm:t>
        <a:bodyPr/>
        <a:lstStyle/>
        <a:p>
          <a:endParaRPr lang="en-US"/>
        </a:p>
      </dgm:t>
    </dgm:pt>
    <dgm:pt modelId="{9D0A8784-42B1-4EF6-8D43-29CE7B0FE1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available from </a:t>
          </a:r>
        </a:p>
      </dgm:t>
    </dgm:pt>
    <dgm:pt modelId="{7252FA47-479C-4FB9-A2B5-99B25E1FF711}" type="parTrans" cxnId="{F356B73A-80F2-4F8A-BC41-9F829931B02E}">
      <dgm:prSet/>
      <dgm:spPr/>
      <dgm:t>
        <a:bodyPr/>
        <a:lstStyle/>
        <a:p>
          <a:endParaRPr lang="en-US"/>
        </a:p>
      </dgm:t>
    </dgm:pt>
    <dgm:pt modelId="{C51406B6-7A7A-420E-8298-620BBF4F3697}" type="sibTrans" cxnId="{F356B73A-80F2-4F8A-BC41-9F829931B02E}">
      <dgm:prSet/>
      <dgm:spPr/>
      <dgm:t>
        <a:bodyPr/>
        <a:lstStyle/>
        <a:p>
          <a:endParaRPr lang="en-US"/>
        </a:p>
      </dgm:t>
    </dgm:pt>
    <dgm:pt modelId="{D23F6446-FC92-4ABD-A16A-1B4B0085BD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MSRA Hand Pose Dataset [</a:t>
          </a:r>
          <a:r>
            <a:rPr lang="en-US">
              <a:hlinkClick xmlns:r="http://schemas.openxmlformats.org/officeDocument/2006/relationships" r:id="rId1"/>
            </a:rPr>
            <a:t>link</a:t>
          </a:r>
          <a:r>
            <a:rPr lang="en-US"/>
            <a:t>] [</a:t>
          </a:r>
          <a:r>
            <a:rPr lang="en-US">
              <a:hlinkClick xmlns:r="http://schemas.openxmlformats.org/officeDocument/2006/relationships" r:id="rId2"/>
            </a:rPr>
            <a:t>paper</a:t>
          </a:r>
          <a:r>
            <a:rPr lang="en-US"/>
            <a:t>]</a:t>
          </a:r>
        </a:p>
      </dgm:t>
    </dgm:pt>
    <dgm:pt modelId="{E1E998FA-78E7-45E9-A065-7002C8218D8B}" type="parTrans" cxnId="{F1ADF38D-4D34-49AC-935A-AC849F58A0C4}">
      <dgm:prSet/>
      <dgm:spPr/>
      <dgm:t>
        <a:bodyPr/>
        <a:lstStyle/>
        <a:p>
          <a:endParaRPr lang="en-US"/>
        </a:p>
      </dgm:t>
    </dgm:pt>
    <dgm:pt modelId="{3A3B16A2-3E9D-4D70-9D6C-70E5F26DA34E}" type="sibTrans" cxnId="{F1ADF38D-4D34-49AC-935A-AC849F58A0C4}">
      <dgm:prSet/>
      <dgm:spPr/>
      <dgm:t>
        <a:bodyPr/>
        <a:lstStyle/>
        <a:p>
          <a:endParaRPr lang="en-US"/>
        </a:p>
      </dgm:t>
    </dgm:pt>
    <dgm:pt modelId="{11B32DD8-15BF-4F59-BCD5-F4C7628E205F}" type="pres">
      <dgm:prSet presAssocID="{1B46E759-0DC5-4F3B-966E-B94C747A9E46}" presName="root" presStyleCnt="0">
        <dgm:presLayoutVars>
          <dgm:dir/>
          <dgm:resizeHandles val="exact"/>
        </dgm:presLayoutVars>
      </dgm:prSet>
      <dgm:spPr/>
    </dgm:pt>
    <dgm:pt modelId="{3EFD17F6-A61A-4F66-85FB-EBA5174A80BB}" type="pres">
      <dgm:prSet presAssocID="{7D34FA6B-19AD-4E71-9273-BFB322EBBBFC}" presName="compNode" presStyleCnt="0"/>
      <dgm:spPr/>
    </dgm:pt>
    <dgm:pt modelId="{3383522F-5BED-4180-A188-73E0F9AD114C}" type="pres">
      <dgm:prSet presAssocID="{7D34FA6B-19AD-4E71-9273-BFB322EBBBFC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Outline"/>
        </a:ext>
      </dgm:extLst>
    </dgm:pt>
    <dgm:pt modelId="{47BFC61D-F8CD-4F79-861B-F42D2013E31F}" type="pres">
      <dgm:prSet presAssocID="{7D34FA6B-19AD-4E71-9273-BFB322EBBBFC}" presName="iconSpace" presStyleCnt="0"/>
      <dgm:spPr/>
    </dgm:pt>
    <dgm:pt modelId="{E6D08B35-0F26-412F-87BF-A2F45CCD13BF}" type="pres">
      <dgm:prSet presAssocID="{7D34FA6B-19AD-4E71-9273-BFB322EBBBFC}" presName="parTx" presStyleLbl="revTx" presStyleIdx="0" presStyleCnt="4">
        <dgm:presLayoutVars>
          <dgm:chMax val="0"/>
          <dgm:chPref val="0"/>
        </dgm:presLayoutVars>
      </dgm:prSet>
      <dgm:spPr/>
    </dgm:pt>
    <dgm:pt modelId="{532A34C3-C418-489D-A8A8-C238BD3EC8E2}" type="pres">
      <dgm:prSet presAssocID="{7D34FA6B-19AD-4E71-9273-BFB322EBBBFC}" presName="txSpace" presStyleCnt="0"/>
      <dgm:spPr/>
    </dgm:pt>
    <dgm:pt modelId="{3D364B24-63A2-4C0C-A908-6E87770501A0}" type="pres">
      <dgm:prSet presAssocID="{7D34FA6B-19AD-4E71-9273-BFB322EBBBFC}" presName="desTx" presStyleLbl="revTx" presStyleIdx="1" presStyleCnt="4">
        <dgm:presLayoutVars/>
      </dgm:prSet>
      <dgm:spPr/>
    </dgm:pt>
    <dgm:pt modelId="{138D4319-A89E-430E-9EA9-326FD5D93CA4}" type="pres">
      <dgm:prSet presAssocID="{3DEED2AD-F65D-429D-9D48-5BC4D28332C1}" presName="sibTrans" presStyleCnt="0"/>
      <dgm:spPr/>
    </dgm:pt>
    <dgm:pt modelId="{EA5B209E-274E-4D80-92A8-E7606064E513}" type="pres">
      <dgm:prSet presAssocID="{9D0A8784-42B1-4EF6-8D43-29CE7B0FE173}" presName="compNode" presStyleCnt="0"/>
      <dgm:spPr/>
    </dgm:pt>
    <dgm:pt modelId="{768B4AFA-D84C-472D-90A8-BA813C6D86F0}" type="pres">
      <dgm:prSet presAssocID="{9D0A8784-42B1-4EF6-8D43-29CE7B0FE17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CDB22A4D-C621-499B-A1FE-0FDF67D23D06}" type="pres">
      <dgm:prSet presAssocID="{9D0A8784-42B1-4EF6-8D43-29CE7B0FE173}" presName="iconSpace" presStyleCnt="0"/>
      <dgm:spPr/>
    </dgm:pt>
    <dgm:pt modelId="{042C5E62-71CB-4075-B8A5-7BE3B5983AC2}" type="pres">
      <dgm:prSet presAssocID="{9D0A8784-42B1-4EF6-8D43-29CE7B0FE173}" presName="parTx" presStyleLbl="revTx" presStyleIdx="2" presStyleCnt="4">
        <dgm:presLayoutVars>
          <dgm:chMax val="0"/>
          <dgm:chPref val="0"/>
        </dgm:presLayoutVars>
      </dgm:prSet>
      <dgm:spPr/>
    </dgm:pt>
    <dgm:pt modelId="{29B29B7D-7906-4E64-AD31-548B2FFF40F1}" type="pres">
      <dgm:prSet presAssocID="{9D0A8784-42B1-4EF6-8D43-29CE7B0FE173}" presName="txSpace" presStyleCnt="0"/>
      <dgm:spPr/>
    </dgm:pt>
    <dgm:pt modelId="{BD8FB2C4-5224-4EAD-B141-12DEFB884EB0}" type="pres">
      <dgm:prSet presAssocID="{9D0A8784-42B1-4EF6-8D43-29CE7B0FE173}" presName="desTx" presStyleLbl="revTx" presStyleIdx="3" presStyleCnt="4">
        <dgm:presLayoutVars/>
      </dgm:prSet>
      <dgm:spPr/>
    </dgm:pt>
  </dgm:ptLst>
  <dgm:cxnLst>
    <dgm:cxn modelId="{BAFA8A08-D5DB-4EC1-9105-51FDA372D90A}" type="presOf" srcId="{1B46E759-0DC5-4F3B-966E-B94C747A9E46}" destId="{11B32DD8-15BF-4F59-BCD5-F4C7628E205F}" srcOrd="0" destOrd="0" presId="urn:microsoft.com/office/officeart/2018/2/layout/IconLabelDescriptionList"/>
    <dgm:cxn modelId="{AF1EA917-D529-45C6-B43B-2F0A4E1EAF0A}" type="presOf" srcId="{7D34FA6B-19AD-4E71-9273-BFB322EBBBFC}" destId="{E6D08B35-0F26-412F-87BF-A2F45CCD13BF}" srcOrd="0" destOrd="0" presId="urn:microsoft.com/office/officeart/2018/2/layout/IconLabelDescriptionList"/>
    <dgm:cxn modelId="{F356B73A-80F2-4F8A-BC41-9F829931B02E}" srcId="{1B46E759-0DC5-4F3B-966E-B94C747A9E46}" destId="{9D0A8784-42B1-4EF6-8D43-29CE7B0FE173}" srcOrd="1" destOrd="0" parTransId="{7252FA47-479C-4FB9-A2B5-99B25E1FF711}" sibTransId="{C51406B6-7A7A-420E-8298-620BBF4F3697}"/>
    <dgm:cxn modelId="{F8E74F47-2A53-4DD7-ACE0-CF5A61A4A3D3}" type="presOf" srcId="{D23F6446-FC92-4ABD-A16A-1B4B0085BD9C}" destId="{BD8FB2C4-5224-4EAD-B141-12DEFB884EB0}" srcOrd="0" destOrd="0" presId="urn:microsoft.com/office/officeart/2018/2/layout/IconLabelDescriptionList"/>
    <dgm:cxn modelId="{D91E074F-C038-4D3C-98C0-4310BA3B9239}" srcId="{1B46E759-0DC5-4F3B-966E-B94C747A9E46}" destId="{7D34FA6B-19AD-4E71-9273-BFB322EBBBFC}" srcOrd="0" destOrd="0" parTransId="{E739B60F-03F3-4F1F-AFEB-7BB934924D0F}" sibTransId="{3DEED2AD-F65D-429D-9D48-5BC4D28332C1}"/>
    <dgm:cxn modelId="{F1ADF38D-4D34-49AC-935A-AC849F58A0C4}" srcId="{9D0A8784-42B1-4EF6-8D43-29CE7B0FE173}" destId="{D23F6446-FC92-4ABD-A16A-1B4B0085BD9C}" srcOrd="0" destOrd="0" parTransId="{E1E998FA-78E7-45E9-A065-7002C8218D8B}" sibTransId="{3A3B16A2-3E9D-4D70-9D6C-70E5F26DA34E}"/>
    <dgm:cxn modelId="{0E4C61DF-E9F3-483E-8289-3C0DBDB7B9C0}" type="presOf" srcId="{9D0A8784-42B1-4EF6-8D43-29CE7B0FE173}" destId="{042C5E62-71CB-4075-B8A5-7BE3B5983AC2}" srcOrd="0" destOrd="0" presId="urn:microsoft.com/office/officeart/2018/2/layout/IconLabelDescriptionList"/>
    <dgm:cxn modelId="{8926FF42-A744-4AD1-A194-3AB78F998793}" type="presParOf" srcId="{11B32DD8-15BF-4F59-BCD5-F4C7628E205F}" destId="{3EFD17F6-A61A-4F66-85FB-EBA5174A80BB}" srcOrd="0" destOrd="0" presId="urn:microsoft.com/office/officeart/2018/2/layout/IconLabelDescriptionList"/>
    <dgm:cxn modelId="{8FFA7325-CE3E-40DE-9A78-96ACA4675F2B}" type="presParOf" srcId="{3EFD17F6-A61A-4F66-85FB-EBA5174A80BB}" destId="{3383522F-5BED-4180-A188-73E0F9AD114C}" srcOrd="0" destOrd="0" presId="urn:microsoft.com/office/officeart/2018/2/layout/IconLabelDescriptionList"/>
    <dgm:cxn modelId="{17FB2CBD-3045-41F5-91DA-3B2954A407D5}" type="presParOf" srcId="{3EFD17F6-A61A-4F66-85FB-EBA5174A80BB}" destId="{47BFC61D-F8CD-4F79-861B-F42D2013E31F}" srcOrd="1" destOrd="0" presId="urn:microsoft.com/office/officeart/2018/2/layout/IconLabelDescriptionList"/>
    <dgm:cxn modelId="{D3E2819C-C95C-47D8-9464-A0336DEFD621}" type="presParOf" srcId="{3EFD17F6-A61A-4F66-85FB-EBA5174A80BB}" destId="{E6D08B35-0F26-412F-87BF-A2F45CCD13BF}" srcOrd="2" destOrd="0" presId="urn:microsoft.com/office/officeart/2018/2/layout/IconLabelDescriptionList"/>
    <dgm:cxn modelId="{ACE03DC3-02AC-4AC9-AB9F-0A3ECDD14378}" type="presParOf" srcId="{3EFD17F6-A61A-4F66-85FB-EBA5174A80BB}" destId="{532A34C3-C418-489D-A8A8-C238BD3EC8E2}" srcOrd="3" destOrd="0" presId="urn:microsoft.com/office/officeart/2018/2/layout/IconLabelDescriptionList"/>
    <dgm:cxn modelId="{40376C75-088C-4944-B2B1-C34A5640279C}" type="presParOf" srcId="{3EFD17F6-A61A-4F66-85FB-EBA5174A80BB}" destId="{3D364B24-63A2-4C0C-A908-6E87770501A0}" srcOrd="4" destOrd="0" presId="urn:microsoft.com/office/officeart/2018/2/layout/IconLabelDescriptionList"/>
    <dgm:cxn modelId="{E47E6018-D5EF-4CE7-BE82-5E48E9AADD42}" type="presParOf" srcId="{11B32DD8-15BF-4F59-BCD5-F4C7628E205F}" destId="{138D4319-A89E-430E-9EA9-326FD5D93CA4}" srcOrd="1" destOrd="0" presId="urn:microsoft.com/office/officeart/2018/2/layout/IconLabelDescriptionList"/>
    <dgm:cxn modelId="{3A07A4E1-8163-4911-AA1B-DCB66A71B533}" type="presParOf" srcId="{11B32DD8-15BF-4F59-BCD5-F4C7628E205F}" destId="{EA5B209E-274E-4D80-92A8-E7606064E513}" srcOrd="2" destOrd="0" presId="urn:microsoft.com/office/officeart/2018/2/layout/IconLabelDescriptionList"/>
    <dgm:cxn modelId="{35231EAF-BCAA-4599-9083-D6E15646615F}" type="presParOf" srcId="{EA5B209E-274E-4D80-92A8-E7606064E513}" destId="{768B4AFA-D84C-472D-90A8-BA813C6D86F0}" srcOrd="0" destOrd="0" presId="urn:microsoft.com/office/officeart/2018/2/layout/IconLabelDescriptionList"/>
    <dgm:cxn modelId="{0FEE3D65-9573-4C8C-ADE8-FD8993032574}" type="presParOf" srcId="{EA5B209E-274E-4D80-92A8-E7606064E513}" destId="{CDB22A4D-C621-499B-A1FE-0FDF67D23D06}" srcOrd="1" destOrd="0" presId="urn:microsoft.com/office/officeart/2018/2/layout/IconLabelDescriptionList"/>
    <dgm:cxn modelId="{42DCA7D6-6AEB-4F5F-A746-3EA0B5031ADB}" type="presParOf" srcId="{EA5B209E-274E-4D80-92A8-E7606064E513}" destId="{042C5E62-71CB-4075-B8A5-7BE3B5983AC2}" srcOrd="2" destOrd="0" presId="urn:microsoft.com/office/officeart/2018/2/layout/IconLabelDescriptionList"/>
    <dgm:cxn modelId="{FAE9B238-65C5-456D-900F-490489132973}" type="presParOf" srcId="{EA5B209E-274E-4D80-92A8-E7606064E513}" destId="{29B29B7D-7906-4E64-AD31-548B2FFF40F1}" srcOrd="3" destOrd="0" presId="urn:microsoft.com/office/officeart/2018/2/layout/IconLabelDescriptionList"/>
    <dgm:cxn modelId="{A1D02AA4-144C-4AA9-9DC3-142FFDD18A0F}" type="presParOf" srcId="{EA5B209E-274E-4D80-92A8-E7606064E513}" destId="{BD8FB2C4-5224-4EAD-B141-12DEFB884EB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7DD3E-02E0-479B-B59E-DA6CCF864BFB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C85990-63CF-41DF-BB19-3314EC6D9E81}">
      <dgm:prSet/>
      <dgm:spPr/>
      <dgm:t>
        <a:bodyPr/>
        <a:lstStyle/>
        <a:p>
          <a:pPr>
            <a:defRPr cap="all"/>
          </a:pPr>
          <a:r>
            <a:rPr lang="en-US"/>
            <a:t>Real time Hand pose detection (</a:t>
          </a:r>
          <a:r>
            <a:rPr lang="en-US">
              <a:hlinkClick xmlns:r="http://schemas.openxmlformats.org/officeDocument/2006/relationships" r:id="rId1"/>
            </a:rPr>
            <a:t>MXNET</a:t>
          </a:r>
          <a:r>
            <a:rPr lang="en-US"/>
            <a:t>)</a:t>
          </a:r>
        </a:p>
      </dgm:t>
    </dgm:pt>
    <dgm:pt modelId="{32263BDE-18B2-4C37-A11D-C59CE99C1A20}" type="parTrans" cxnId="{BFF46249-7C9A-45AC-9957-0410545925C9}">
      <dgm:prSet/>
      <dgm:spPr/>
      <dgm:t>
        <a:bodyPr/>
        <a:lstStyle/>
        <a:p>
          <a:endParaRPr lang="en-US"/>
        </a:p>
      </dgm:t>
    </dgm:pt>
    <dgm:pt modelId="{C6B4EFC4-C2B2-4F4B-8EA4-4729B6C78830}" type="sibTrans" cxnId="{BFF46249-7C9A-45AC-9957-0410545925C9}">
      <dgm:prSet/>
      <dgm:spPr/>
      <dgm:t>
        <a:bodyPr/>
        <a:lstStyle/>
        <a:p>
          <a:endParaRPr lang="en-US"/>
        </a:p>
      </dgm:t>
    </dgm:pt>
    <dgm:pt modelId="{65E44EE8-B471-49C8-94CE-945DFCBC35DE}">
      <dgm:prSet/>
      <dgm:spPr/>
      <dgm:t>
        <a:bodyPr/>
        <a:lstStyle/>
        <a:p>
          <a:pPr>
            <a:defRPr cap="all"/>
          </a:pPr>
          <a:r>
            <a:rPr lang="en-US"/>
            <a:t>Implement Multi-GPU and Parallel Training for </a:t>
          </a:r>
          <a:r>
            <a:rPr lang="en-US">
              <a:hlinkClick xmlns:r="http://schemas.openxmlformats.org/officeDocument/2006/relationships" r:id="rId2"/>
            </a:rPr>
            <a:t>faster training</a:t>
          </a:r>
          <a:endParaRPr lang="en-US"/>
        </a:p>
      </dgm:t>
    </dgm:pt>
    <dgm:pt modelId="{567AD385-5EE2-48B3-9154-D8D6B99334AF}" type="parTrans" cxnId="{602C699C-0DDD-437A-BF90-F5BE1F935C7C}">
      <dgm:prSet/>
      <dgm:spPr/>
      <dgm:t>
        <a:bodyPr/>
        <a:lstStyle/>
        <a:p>
          <a:endParaRPr lang="en-US"/>
        </a:p>
      </dgm:t>
    </dgm:pt>
    <dgm:pt modelId="{A6EA8B90-D23E-4F60-804D-6A8BC1C4047C}" type="sibTrans" cxnId="{602C699C-0DDD-437A-BF90-F5BE1F935C7C}">
      <dgm:prSet/>
      <dgm:spPr/>
      <dgm:t>
        <a:bodyPr/>
        <a:lstStyle/>
        <a:p>
          <a:endParaRPr lang="en-US"/>
        </a:p>
      </dgm:t>
    </dgm:pt>
    <dgm:pt modelId="{6589320B-07B1-44AD-A246-DA024938A79A}" type="pres">
      <dgm:prSet presAssocID="{A737DD3E-02E0-479B-B59E-DA6CCF864BFB}" presName="Name0" presStyleCnt="0">
        <dgm:presLayoutVars>
          <dgm:dir/>
          <dgm:animLvl val="lvl"/>
          <dgm:resizeHandles val="exact"/>
        </dgm:presLayoutVars>
      </dgm:prSet>
      <dgm:spPr/>
    </dgm:pt>
    <dgm:pt modelId="{19355F95-5C3E-4BFF-9DEF-9C41E4CE3533}" type="pres">
      <dgm:prSet presAssocID="{27C85990-63CF-41DF-BB19-3314EC6D9E8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D78035E-9865-41BB-AB0E-51E9BB966342}" type="pres">
      <dgm:prSet presAssocID="{C6B4EFC4-C2B2-4F4B-8EA4-4729B6C78830}" presName="parTxOnlySpace" presStyleCnt="0"/>
      <dgm:spPr/>
    </dgm:pt>
    <dgm:pt modelId="{CFC639E5-BE25-43D9-B389-CC14705F8817}" type="pres">
      <dgm:prSet presAssocID="{65E44EE8-B471-49C8-94CE-945DFCBC35D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0625006-B649-40EA-B422-D76CA53D30D4}" type="presOf" srcId="{A737DD3E-02E0-479B-B59E-DA6CCF864BFB}" destId="{6589320B-07B1-44AD-A246-DA024938A79A}" srcOrd="0" destOrd="0" presId="urn:microsoft.com/office/officeart/2005/8/layout/chevron1"/>
    <dgm:cxn modelId="{D33D1918-1F5E-4817-953F-A1D5B2ED29AC}" type="presOf" srcId="{65E44EE8-B471-49C8-94CE-945DFCBC35DE}" destId="{CFC639E5-BE25-43D9-B389-CC14705F8817}" srcOrd="0" destOrd="0" presId="urn:microsoft.com/office/officeart/2005/8/layout/chevron1"/>
    <dgm:cxn modelId="{E0627229-C5CE-4FA8-AF74-841958F5787D}" type="presOf" srcId="{27C85990-63CF-41DF-BB19-3314EC6D9E81}" destId="{19355F95-5C3E-4BFF-9DEF-9C41E4CE3533}" srcOrd="0" destOrd="0" presId="urn:microsoft.com/office/officeart/2005/8/layout/chevron1"/>
    <dgm:cxn modelId="{BFF46249-7C9A-45AC-9957-0410545925C9}" srcId="{A737DD3E-02E0-479B-B59E-DA6CCF864BFB}" destId="{27C85990-63CF-41DF-BB19-3314EC6D9E81}" srcOrd="0" destOrd="0" parTransId="{32263BDE-18B2-4C37-A11D-C59CE99C1A20}" sibTransId="{C6B4EFC4-C2B2-4F4B-8EA4-4729B6C78830}"/>
    <dgm:cxn modelId="{602C699C-0DDD-437A-BF90-F5BE1F935C7C}" srcId="{A737DD3E-02E0-479B-B59E-DA6CCF864BFB}" destId="{65E44EE8-B471-49C8-94CE-945DFCBC35DE}" srcOrd="1" destOrd="0" parTransId="{567AD385-5EE2-48B3-9154-D8D6B99334AF}" sibTransId="{A6EA8B90-D23E-4F60-804D-6A8BC1C4047C}"/>
    <dgm:cxn modelId="{872F3851-82D4-47D7-AF67-6ECCBFCE226C}" type="presParOf" srcId="{6589320B-07B1-44AD-A246-DA024938A79A}" destId="{19355F95-5C3E-4BFF-9DEF-9C41E4CE3533}" srcOrd="0" destOrd="0" presId="urn:microsoft.com/office/officeart/2005/8/layout/chevron1"/>
    <dgm:cxn modelId="{41272098-3D50-44C7-B54B-5D516C1AE183}" type="presParOf" srcId="{6589320B-07B1-44AD-A246-DA024938A79A}" destId="{AD78035E-9865-41BB-AB0E-51E9BB966342}" srcOrd="1" destOrd="0" presId="urn:microsoft.com/office/officeart/2005/8/layout/chevron1"/>
    <dgm:cxn modelId="{BEEA65B0-DFC9-4731-AA84-99BA9B0DC608}" type="presParOf" srcId="{6589320B-07B1-44AD-A246-DA024938A79A}" destId="{CFC639E5-BE25-43D9-B389-CC14705F881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3522F-5BED-4180-A188-73E0F9AD114C}">
      <dsp:nvSpPr>
        <dsp:cNvPr id="0" name=""/>
        <dsp:cNvSpPr/>
      </dsp:nvSpPr>
      <dsp:spPr>
        <a:xfrm>
          <a:off x="331199" y="31762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08B35-0F26-412F-87BF-A2F45CCD13BF}">
      <dsp:nvSpPr>
        <dsp:cNvPr id="0" name=""/>
        <dsp:cNvSpPr/>
      </dsp:nvSpPr>
      <dsp:spPr>
        <a:xfrm>
          <a:off x="331199" y="19578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3D hand pose estimation </a:t>
          </a:r>
        </a:p>
      </dsp:txBody>
      <dsp:txXfrm>
        <a:off x="331199" y="1957873"/>
        <a:ext cx="4320000" cy="648000"/>
      </dsp:txXfrm>
    </dsp:sp>
    <dsp:sp modelId="{3D364B24-63A2-4C0C-A908-6E87770501A0}">
      <dsp:nvSpPr>
        <dsp:cNvPr id="0" name=""/>
        <dsp:cNvSpPr/>
      </dsp:nvSpPr>
      <dsp:spPr>
        <a:xfrm>
          <a:off x="331199" y="2665525"/>
          <a:ext cx="4320000" cy="6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B4AFA-D84C-472D-90A8-BA813C6D86F0}">
      <dsp:nvSpPr>
        <dsp:cNvPr id="0" name=""/>
        <dsp:cNvSpPr/>
      </dsp:nvSpPr>
      <dsp:spPr>
        <a:xfrm>
          <a:off x="5407199" y="31762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C5E62-71CB-4075-B8A5-7BE3B5983AC2}">
      <dsp:nvSpPr>
        <dsp:cNvPr id="0" name=""/>
        <dsp:cNvSpPr/>
      </dsp:nvSpPr>
      <dsp:spPr>
        <a:xfrm>
          <a:off x="5407199" y="19578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Data available from </a:t>
          </a:r>
        </a:p>
      </dsp:txBody>
      <dsp:txXfrm>
        <a:off x="5407199" y="1957873"/>
        <a:ext cx="4320000" cy="648000"/>
      </dsp:txXfrm>
    </dsp:sp>
    <dsp:sp modelId="{BD8FB2C4-5224-4EAD-B141-12DEFB884EB0}">
      <dsp:nvSpPr>
        <dsp:cNvPr id="0" name=""/>
        <dsp:cNvSpPr/>
      </dsp:nvSpPr>
      <dsp:spPr>
        <a:xfrm>
          <a:off x="5407199" y="2665525"/>
          <a:ext cx="4320000" cy="6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MSRA Hand Pose Dataset [</a:t>
          </a:r>
          <a:r>
            <a:rPr lang="en-US" sz="2100" kern="1200">
              <a:hlinkClick xmlns:r="http://schemas.openxmlformats.org/officeDocument/2006/relationships" r:id="rId5"/>
            </a:rPr>
            <a:t>link</a:t>
          </a:r>
          <a:r>
            <a:rPr lang="en-US" sz="2100" kern="1200"/>
            <a:t>] [</a:t>
          </a:r>
          <a:r>
            <a:rPr lang="en-US" sz="2100" kern="1200">
              <a:hlinkClick xmlns:r="http://schemas.openxmlformats.org/officeDocument/2006/relationships" r:id="rId6"/>
            </a:rPr>
            <a:t>paper</a:t>
          </a:r>
          <a:r>
            <a:rPr lang="en-US" sz="2100" kern="1200"/>
            <a:t>]</a:t>
          </a:r>
        </a:p>
      </dsp:txBody>
      <dsp:txXfrm>
        <a:off x="5407199" y="2665525"/>
        <a:ext cx="4320000" cy="634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55F95-5C3E-4BFF-9DEF-9C41E4CE3533}">
      <dsp:nvSpPr>
        <dsp:cNvPr id="0" name=""/>
        <dsp:cNvSpPr/>
      </dsp:nvSpPr>
      <dsp:spPr>
        <a:xfrm>
          <a:off x="9584" y="501565"/>
          <a:ext cx="5729419" cy="229176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Real time Hand pose detection (</a:t>
          </a:r>
          <a:r>
            <a:rPr lang="en-US" sz="3000" kern="1200">
              <a:hlinkClick xmlns:r="http://schemas.openxmlformats.org/officeDocument/2006/relationships" r:id="rId1"/>
            </a:rPr>
            <a:t>MXNET</a:t>
          </a:r>
          <a:r>
            <a:rPr lang="en-US" sz="3000" kern="1200"/>
            <a:t>)</a:t>
          </a:r>
        </a:p>
      </dsp:txBody>
      <dsp:txXfrm>
        <a:off x="1155468" y="501565"/>
        <a:ext cx="3437652" cy="2291767"/>
      </dsp:txXfrm>
    </dsp:sp>
    <dsp:sp modelId="{CFC639E5-BE25-43D9-B389-CC14705F8817}">
      <dsp:nvSpPr>
        <dsp:cNvPr id="0" name=""/>
        <dsp:cNvSpPr/>
      </dsp:nvSpPr>
      <dsp:spPr>
        <a:xfrm>
          <a:off x="5166062" y="501565"/>
          <a:ext cx="5729419" cy="229176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Implement Multi-GPU and Parallel Training for </a:t>
          </a:r>
          <a:r>
            <a:rPr lang="en-US" sz="3000" kern="1200">
              <a:hlinkClick xmlns:r="http://schemas.openxmlformats.org/officeDocument/2006/relationships" r:id="rId2"/>
            </a:rPr>
            <a:t>faster training</a:t>
          </a:r>
          <a:endParaRPr lang="en-US" sz="3000" kern="1200"/>
        </a:p>
      </dsp:txBody>
      <dsp:txXfrm>
        <a:off x="6311946" y="501565"/>
        <a:ext cx="3437652" cy="229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1D621-5F3B-4199-944A-E09FCE949CA9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123A-34C3-41FB-A2E4-E3CBC669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6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FBAF-476F-4365-8C7C-CDBEEDB4F69C}" type="datetime1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1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8BA9-D3E3-4112-A0A4-52477F564334}" type="datetime1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8F2-A61A-48D9-AD99-53E17F298C75}" type="datetime1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92D6-AD5A-4F17-97A5-010945FDBD77}" type="datetime1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67C366D-937F-4189-898A-F2F90E7ECDE1}" type="datetime1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49D6-D4DD-434C-B889-64D46E49DDF7}" type="datetime1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BE21-0231-4C5B-B26C-1E338FDE70E4}" type="datetime1">
              <a:rPr lang="en-IN" smtClean="0"/>
              <a:t>30-08-2019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95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C590-173D-4BC0-8992-4E9E2306C610}" type="datetime1">
              <a:rPr lang="en-IN" smtClean="0"/>
              <a:t>30-08-2019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7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83FD-92A9-48A6-ABB6-FC237448EC5E}" type="datetime1">
              <a:rPr lang="en-IN" smtClean="0"/>
              <a:t>30-08-2019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5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A7C6-2B7C-494E-A1E6-E5420C81E2A5}" type="datetime1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4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782-909B-4232-83F3-7813D5E370CD}" type="datetime1">
              <a:rPr lang="en-IN" smtClean="0"/>
              <a:t>30-08-2019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5730B0-4C30-4C0F-BAC1-221C9622EBD3}" type="datetime1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1.wdp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agonbook/V2V-PoseNet-pytorch" TargetMode="External"/><Relationship Id="rId5" Type="http://schemas.openxmlformats.org/officeDocument/2006/relationships/hyperlink" Target="https://github.com/cbsudux/awesome-human-pose-estimation" TargetMode="External"/><Relationship Id="rId4" Type="http://schemas.openxmlformats.org/officeDocument/2006/relationships/hyperlink" Target="https://arxiv.org/pdf/1606.0665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rxiv.org/pdf/1711.07399.pdf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12.03595" TargetMode="External"/><Relationship Id="rId5" Type="http://schemas.openxmlformats.org/officeDocument/2006/relationships/hyperlink" Target="https://arxiv.org/abs/1711.08229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120F-C720-4DE6-93FC-D91D9697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spc="200"/>
              <a:t>3D Hand Pose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2794F-D358-48C5-921B-8500AF9B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8156" y="4790199"/>
            <a:ext cx="5965470" cy="6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700">
                <a:solidFill>
                  <a:srgbClr val="000000"/>
                </a:solidFill>
              </a:rPr>
              <a:t> - Bharat Nagaraju</a:t>
            </a:r>
          </a:p>
          <a:p>
            <a:pPr indent="-228600" defTabSz="914400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700">
                <a:solidFill>
                  <a:srgbClr val="000000"/>
                </a:solidFill>
              </a:rPr>
              <a:t> - Vignesh</a:t>
            </a:r>
          </a:p>
        </p:txBody>
      </p:sp>
    </p:spTree>
    <p:extLst>
      <p:ext uri="{BB962C8B-B14F-4D97-AF65-F5344CB8AC3E}">
        <p14:creationId xmlns:p14="http://schemas.microsoft.com/office/powerpoint/2010/main" val="5175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" y="142886"/>
            <a:ext cx="7998691" cy="92853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Softwares</a:t>
            </a:r>
            <a:r>
              <a:rPr lang="en-US" sz="4000" dirty="0"/>
              <a:t> &amp; Environment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6ACF6-DA34-4FD5-8256-753B8C591313}"/>
              </a:ext>
            </a:extLst>
          </p:cNvPr>
          <p:cNvSpPr txBox="1"/>
          <p:nvPr/>
        </p:nvSpPr>
        <p:spPr>
          <a:xfrm>
            <a:off x="343059" y="1475583"/>
            <a:ext cx="11119269" cy="497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Pytorch</a:t>
            </a:r>
            <a:r>
              <a:rPr lang="en-US" dirty="0"/>
              <a:t> 1.0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Nvidia CUDA 10.1 + CUDNN 7.6.5 (Latest)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Nvidia 1080ti </a:t>
            </a:r>
            <a:r>
              <a:rPr lang="en-US" dirty="0" err="1"/>
              <a:t>Geforce</a:t>
            </a:r>
            <a:r>
              <a:rPr lang="en-US" dirty="0"/>
              <a:t> + Windows 10 + 32 Gig RAM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Parameter Tuning, Based on </a:t>
            </a:r>
            <a:r>
              <a:rPr lang="en-US" i="1" dirty="0" err="1"/>
              <a:t>Pytorch</a:t>
            </a:r>
            <a:r>
              <a:rPr lang="en-US" i="1" dirty="0"/>
              <a:t> Version; (</a:t>
            </a:r>
            <a:r>
              <a:rPr lang="en-US" i="1" dirty="0" err="1"/>
              <a:t>torch.backends.cudnn.enabled</a:t>
            </a:r>
            <a:r>
              <a:rPr lang="en-US" i="1" dirty="0"/>
              <a:t>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Will be faster on </a:t>
            </a:r>
            <a:r>
              <a:rPr lang="en-US" i="1" dirty="0" err="1"/>
              <a:t>linux</a:t>
            </a:r>
            <a:r>
              <a:rPr lang="en-US" i="1" dirty="0"/>
              <a:t> using parallel data loaders (Multi Threading)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Will be faster If multiple GPUs are used. Due to low memory on GPU – We couldn’t launch both the AS-IS &amp; TO-BE Model training together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/>
              <a:t>Future Work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2" name="TextBox 7">
            <a:extLst>
              <a:ext uri="{FF2B5EF4-FFF2-40B4-BE49-F238E27FC236}">
                <a16:creationId xmlns:a16="http://schemas.microsoft.com/office/drawing/2014/main" id="{B8C76951-8739-4259-A410-DB08EBD18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592883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7409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61ED-C7EA-408D-8DA9-88073AA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45DA1-4E4C-4910-9A01-907512789383}"/>
              </a:ext>
            </a:extLst>
          </p:cNvPr>
          <p:cNvSpPr txBox="1"/>
          <p:nvPr/>
        </p:nvSpPr>
        <p:spPr>
          <a:xfrm>
            <a:off x="1069848" y="2320412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References:</a:t>
            </a:r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hlinkClick r:id="rId4"/>
              </a:rPr>
              <a:t>https://arxiv.org/pdf/1606.06650.pdf</a:t>
            </a:r>
            <a:endParaRPr lang="en-US" dirty="0"/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https://github.com/DavexPro/pytorch-pose-estimation</a:t>
            </a:r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https://github.com/Superlee506/Mask_RCNN_Humanpose</a:t>
            </a:r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https://github.com/Naman-ntc/Pytorch-Human-Pose-Estimation</a:t>
            </a:r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https://github.com/last-one/Pytorch_Realtime_Multi-Person_Pose_Estimation</a:t>
            </a:r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https://github.com/MVIG-SJTU/AlphaPose/tree/pytorch (MXNET)</a:t>
            </a:r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https://github.com/bearpaw/pytorch-pose (Multi-GPU and Parallel Training)</a:t>
            </a:r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hlinkClick r:id="rId5"/>
              </a:rPr>
              <a:t>https://github.com/cbsudux/awesome-human-pose-estimation</a:t>
            </a:r>
            <a:endParaRPr lang="en-US" dirty="0"/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hlinkClick r:id="rId6"/>
              </a:rPr>
              <a:t>https://github.com/dragonbook/V2V-PoseNet-pytorch</a:t>
            </a:r>
            <a:endParaRPr lang="en-US" dirty="0"/>
          </a:p>
          <a:p>
            <a:pPr marL="342900" indent="-182880" defTabSz="91440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3BA9-1977-4496-969D-B5B59BC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US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806B-2E74-4C64-8271-3F13A759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Problem Statement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800C283-AA9D-4B22-8005-6DFB99DF9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40674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248-12C2-4134-8ED3-2053093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ED24C-E9A5-47A2-87E8-1FE5F2EA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dirty="0"/>
              <a:t>Existing system &amp; Related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4E973-6EEB-4567-B457-07ECE044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2315762"/>
            <a:ext cx="6882269" cy="2236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193E-2F0C-4342-AD08-702E2B9C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Various combinations of inputs and outputs for 3D pose estimation from a single depth image using Generative Models, Particle Swam Optimization, CNN, etc. </a:t>
            </a:r>
          </a:p>
          <a:p>
            <a:r>
              <a:rPr lang="en-US" sz="1600" dirty="0"/>
              <a:t>Recently, powerful discriminative approaches based on (CNNs) are </a:t>
            </a:r>
            <a:r>
              <a:rPr lang="en-US" sz="1600" b="1" dirty="0"/>
              <a:t>outperforming existing methods</a:t>
            </a:r>
            <a:r>
              <a:rPr lang="en-US" sz="1600" dirty="0"/>
              <a:t>, but they still suffer from </a:t>
            </a:r>
            <a:r>
              <a:rPr lang="en-US" sz="1600" b="1" dirty="0"/>
              <a:t>inaccurate estimation </a:t>
            </a:r>
            <a:r>
              <a:rPr lang="en-US" sz="1600" dirty="0"/>
              <a:t>because of severe self-occlusions, </a:t>
            </a:r>
            <a:r>
              <a:rPr lang="en-US" sz="1600" b="1" dirty="0"/>
              <a:t>highly articulated shapes of target objects</a:t>
            </a:r>
            <a:r>
              <a:rPr lang="en-US" sz="1600" dirty="0"/>
              <a:t>, and low quality of depth images.</a:t>
            </a:r>
          </a:p>
          <a:p>
            <a:endParaRPr lang="en-I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2376-AD45-4B26-BAFE-8E435A1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Proposed system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A13E-9C92-47A5-BA96-A8D328BB1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2545840"/>
            <a:ext cx="5112461" cy="1776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3F62-C4B2-4648-8BF9-C874FD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700"/>
              <a:t>Voxel to-voxel prediction network for pose estimation</a:t>
            </a:r>
          </a:p>
          <a:p>
            <a:r>
              <a:rPr lang="en-US" sz="1700"/>
              <a:t>V2V-PoseNet estimates the per-voxel likelihood from a voxelized grid input. </a:t>
            </a:r>
          </a:p>
          <a:p>
            <a:r>
              <a:rPr lang="en-US" sz="1700"/>
              <a:t>Experiment and Validate.</a:t>
            </a:r>
          </a:p>
          <a:p>
            <a:r>
              <a:rPr lang="en-US" sz="1700"/>
              <a:t>Most of the previous works take a 2D depth image as input and estimate the 3D coordinates of key points as in (a). In contrast, the proposed system takes a 3D voxelized grid and estimates the per-voxel likelihood of each keypoint as in (d). Note that (b) and (d) are solely composed of the convolutional layers that become the fully convolutional architecture</a:t>
            </a:r>
          </a:p>
          <a:p>
            <a:r>
              <a:rPr lang="en-US" sz="1700">
                <a:hlinkClick r:id="rId5"/>
              </a:rPr>
              <a:t>https://arxiv.org/pdf/1711.07399.pdf</a:t>
            </a:r>
            <a:endParaRPr lang="en-US" sz="1700"/>
          </a:p>
          <a:p>
            <a:endParaRPr lang="en-US" sz="1700"/>
          </a:p>
          <a:p>
            <a:endParaRPr lang="en-IN" sz="1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Improvements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4BC63-54CD-4805-9591-42CF36D48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739372"/>
            <a:ext cx="6882269" cy="338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5C34F6-F95D-43FF-9C19-95D0791393A5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An experiment demo on MSRA hand pose dataset, result in ~12mm mean error.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i="1" dirty="0"/>
              <a:t>Additional </a:t>
            </a:r>
            <a:r>
              <a:rPr lang="en-US" sz="1400" i="1" dirty="0">
                <a:hlinkClick r:id="rId5"/>
              </a:rPr>
              <a:t>Integral Pose Loss</a:t>
            </a:r>
            <a:r>
              <a:rPr lang="en-US" sz="1400" i="1" dirty="0"/>
              <a:t> (or </a:t>
            </a:r>
            <a:r>
              <a:rPr lang="en-US" sz="1400" i="1" dirty="0" err="1">
                <a:hlinkClick r:id="rId6"/>
              </a:rPr>
              <a:t>PoseFix</a:t>
            </a:r>
            <a:r>
              <a:rPr lang="en-US" sz="1400" i="1" dirty="0">
                <a:hlinkClick r:id="rId6"/>
              </a:rPr>
              <a:t> Loss</a:t>
            </a:r>
            <a:r>
              <a:rPr lang="en-US" sz="1400" i="1" dirty="0"/>
              <a:t>) implementation</a:t>
            </a:r>
            <a:r>
              <a:rPr lang="en-US" sz="1400" dirty="0"/>
              <a:t>, result in ~10mm mean error on the same dataset – which is </a:t>
            </a:r>
            <a:r>
              <a:rPr lang="en-US" sz="1400"/>
              <a:t>model agnostic.</a:t>
            </a:r>
            <a:endParaRPr lang="en-US" sz="14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hlinkClick r:id="rId5"/>
              </a:rPr>
              <a:t>https://arxiv.org/abs/1711.08229</a:t>
            </a:r>
            <a:br>
              <a:rPr lang="en-US" sz="1400" dirty="0"/>
            </a:br>
            <a:r>
              <a:rPr lang="en-US" sz="1400" b="1" dirty="0"/>
              <a:t>Integral Human Pose Regression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hlinkClick r:id="rId6"/>
              </a:rPr>
              <a:t>https://arxiv.org/abs/1812.03595</a:t>
            </a:r>
            <a:br>
              <a:rPr lang="en-US" sz="1400" dirty="0"/>
            </a:br>
            <a:r>
              <a:rPr lang="en-US" sz="1400" b="1" dirty="0" err="1"/>
              <a:t>PoseFix</a:t>
            </a:r>
            <a:r>
              <a:rPr lang="en-US" sz="1400" b="1" dirty="0"/>
              <a:t>: Model-agnostic General Human Pose Refinement Network</a:t>
            </a:r>
            <a:endParaRPr lang="en-US" sz="1400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b="1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88" y="285461"/>
            <a:ext cx="6305419" cy="105126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Results &amp; Learnings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C34F6-F95D-43FF-9C19-95D0791393A5}"/>
              </a:ext>
            </a:extLst>
          </p:cNvPr>
          <p:cNvSpPr txBox="1"/>
          <p:nvPr/>
        </p:nvSpPr>
        <p:spPr>
          <a:xfrm>
            <a:off x="5580077" y="1403603"/>
            <a:ext cx="6425105" cy="497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Estimated Results Achieved on improved model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End-to-End model, trained from scratch 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No Transfer learning / use of pre-trained models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So far 3-Epochs each. More epochs may achieve better accuracy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Code portability missing from base paper implementation.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Package alternatives used. Parallel data loading in </a:t>
            </a:r>
            <a:r>
              <a:rPr lang="en-US" i="1" dirty="0" err="1"/>
              <a:t>Pytorch</a:t>
            </a:r>
            <a:r>
              <a:rPr lang="en-US" i="1" dirty="0"/>
              <a:t> is disabled in windows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Parameter Tuning, Based on </a:t>
            </a:r>
            <a:r>
              <a:rPr lang="en-US" i="1" dirty="0" err="1"/>
              <a:t>Pytorch</a:t>
            </a:r>
            <a:r>
              <a:rPr lang="en-US" i="1" dirty="0"/>
              <a:t> Version; (</a:t>
            </a:r>
            <a:r>
              <a:rPr lang="en-US" i="1" dirty="0" err="1"/>
              <a:t>torch.backends.cudnn.enabled</a:t>
            </a:r>
            <a:r>
              <a:rPr lang="en-US" i="1" dirty="0"/>
              <a:t>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i="1" dirty="0"/>
              <a:t>Training Overhead for Pose Fix. Double the training time of base model under current configurations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i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5B707-97CC-4778-BEB7-CE3A8AE6C3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5573107"/>
            <a:ext cx="5275277" cy="810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E4610D-1EFA-4BB7-AC09-ED49B648C7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285461"/>
            <a:ext cx="5275277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9E04C2-3B19-423E-8C0D-CBD77363F9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" y="1883756"/>
            <a:ext cx="5275277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8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142886"/>
            <a:ext cx="5299586" cy="92853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Results…	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050" name="Picture 2" descr="msra_s3_joint_acc.png">
            <a:extLst>
              <a:ext uri="{FF2B5EF4-FFF2-40B4-BE49-F238E27FC236}">
                <a16:creationId xmlns:a16="http://schemas.microsoft.com/office/drawing/2014/main" id="{F63C947E-8C5F-47D4-B854-779BA463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158634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sra_s3_joint_acc.png">
            <a:extLst>
              <a:ext uri="{FF2B5EF4-FFF2-40B4-BE49-F238E27FC236}">
                <a16:creationId xmlns:a16="http://schemas.microsoft.com/office/drawing/2014/main" id="{2E42AB79-69E2-402D-9960-A9668B94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58634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5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142886"/>
            <a:ext cx="5299586" cy="92853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Results…Comparison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25292-BF53-44F7-9303-DB4538E0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883655"/>
            <a:ext cx="5852172" cy="438912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B7F4B-786C-4445-9FA9-89DE40440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954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Visualization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 descr="A picture containing gallery&#10;&#10;Description automatically generated">
            <a:extLst>
              <a:ext uri="{FF2B5EF4-FFF2-40B4-BE49-F238E27FC236}">
                <a16:creationId xmlns:a16="http://schemas.microsoft.com/office/drawing/2014/main" id="{082DAEEF-F0FB-49F7-A6DF-3E9E68712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7" y="1388911"/>
            <a:ext cx="6392897" cy="4011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z="2800" smtClean="0"/>
              <a:pPr defTabSz="914400">
                <a:spcAft>
                  <a:spcPts val="600"/>
                </a:spcAft>
              </a:pPr>
              <a:t>9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56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545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3D Hand Pose Identification</vt:lpstr>
      <vt:lpstr>Problem Statement</vt:lpstr>
      <vt:lpstr>Existing system &amp; Related Works</vt:lpstr>
      <vt:lpstr>Proposed system </vt:lpstr>
      <vt:lpstr>Improvements </vt:lpstr>
      <vt:lpstr>Results &amp; Learnings</vt:lpstr>
      <vt:lpstr>Results… </vt:lpstr>
      <vt:lpstr>Results…Comparison </vt:lpstr>
      <vt:lpstr>Visualization </vt:lpstr>
      <vt:lpstr>Softwares &amp; Environment 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Hand Pose Identification</dc:title>
  <dc:creator>Bharat Nagaraju</dc:creator>
  <cp:lastModifiedBy>Bharat Nagaraju</cp:lastModifiedBy>
  <cp:revision>6</cp:revision>
  <dcterms:created xsi:type="dcterms:W3CDTF">2019-08-30T17:11:15Z</dcterms:created>
  <dcterms:modified xsi:type="dcterms:W3CDTF">2019-08-30T17:57:42Z</dcterms:modified>
</cp:coreProperties>
</file>