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2B20-F041-449F-AFFC-0C1AF5749E3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B0ED6-2410-4A94-833C-A9A7F1F2D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1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1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7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2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3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5815-3BE0-4267-B74B-43364C6B1209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56B2-FEEA-471D-8A06-9810D77F6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088" y="393192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비전</a:t>
            </a:r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핵심가치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145168"/>
            <a:ext cx="9167569" cy="19519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6" y="4446795"/>
            <a:ext cx="6837254" cy="16343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31079" y="1227386"/>
            <a:ext cx="2384631" cy="24590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789" y="3170445"/>
            <a:ext cx="4552950" cy="12763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187621" y="310699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90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88" y="3931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비즈니스 매너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0" y="1229032"/>
            <a:ext cx="3596844" cy="2275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31" y="1229032"/>
            <a:ext cx="5165037" cy="5006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10" y="3567291"/>
            <a:ext cx="4373234" cy="28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57" y="1093374"/>
            <a:ext cx="5350979" cy="3896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088" y="3931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비즈니스 매너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15" y="491514"/>
            <a:ext cx="6301085" cy="57511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0625" y="2078318"/>
            <a:ext cx="441366" cy="19981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9232" y="4048713"/>
            <a:ext cx="441366" cy="19981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74391" y="4499674"/>
            <a:ext cx="441366" cy="19981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99232" y="3107175"/>
            <a:ext cx="441366" cy="19981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84886" y="2692609"/>
            <a:ext cx="1536393" cy="23347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4887" y="4307336"/>
            <a:ext cx="1264918" cy="26173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393192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네트워크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823" y="1510295"/>
            <a:ext cx="42402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885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한성정보총국 개국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1971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장거리 자동 전화 개통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1986 TDX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자동식 교환기 개통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1994 </a:t>
            </a:r>
            <a:r>
              <a:rPr lang="en-US" altLang="ko-KR" dirty="0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KORNET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개시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WEB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1996 CDMA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상용화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1997 PCS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상용화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2008 IPTV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상용화 개시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2009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국내 최초 스마트폰 도입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아이폰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2011 LTE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이동통신 서비스 개시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2014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기가 인터넷 서비스 개시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평창 올림픽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5G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시범 운영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2018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국내최초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10GiGA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 상용화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세계최초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5G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상용화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6090" y="120251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역사</a:t>
            </a:r>
            <a:endParaRPr lang="en-US" altLang="ko-KR" sz="1400" dirty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58" y="654802"/>
            <a:ext cx="4968241" cy="20661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58" y="3196756"/>
            <a:ext cx="6390563" cy="2967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71" y="4784625"/>
            <a:ext cx="474304" cy="4160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68323" y="4372324"/>
            <a:ext cx="1548877" cy="27188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4741" y="3226088"/>
            <a:ext cx="1264918" cy="26173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23115" y="614162"/>
            <a:ext cx="1653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- B2B </a:t>
            </a:r>
            <a:r>
              <a:rPr lang="ko-KR" altLang="en-US" sz="1050" dirty="0" smtClean="0"/>
              <a:t>사업 확장의 시작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566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916412"/>
            <a:ext cx="7138035" cy="4340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088" y="393192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네트워크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346" y="1569495"/>
            <a:ext cx="2885134" cy="30113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165" y="5137939"/>
            <a:ext cx="1104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OSP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국사 (코어 시설) -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통신구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KT 국사  -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통신구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맨홀 - KT 액세스 시설(인터넷/무선 기지국)</a:t>
            </a: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ㄴ선과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선을 연결하기 위해 전국에 통신 국사(전화국)</a:t>
            </a: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			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peer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peer로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광케이블이 연결되어 있어야 한다.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5907" y="1151374"/>
            <a:ext cx="3228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Cf</a:t>
            </a:r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)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NOC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해저케이블 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총괄관리센터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71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88" y="3931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엑셀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916412"/>
            <a:ext cx="86068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숫자는 오른쪽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문자는 왼쪽 정렬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숫자를 문자화 시키려면 숫자 앞에 </a:t>
            </a:r>
            <a:r>
              <a:rPr lang="en-US" altLang="ko-KR" dirty="0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붙인다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셀에 데이터 두 줄 입력 </a:t>
            </a:r>
            <a:r>
              <a:rPr lang="en-US" altLang="ko-KR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ALT + ENTER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채우기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1)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핸들 드래그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2) CTRL +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드래그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3)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핸들 더블 클릭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4)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드래그 후 더블 클릭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CTRL + ENTER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선택된 영역에 똑같은 값 채우기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CTRL + C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채우기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내용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복사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위치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CTRL + A :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 선택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CTRL + G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옵션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빈 셀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 서식 단축키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CTRL + 1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 서식은 값을 바꿔주는 것이 아닌 보여주는 형태만 바꿈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값이 없을 때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무조건 표시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해당하는 자릿수만큼 표시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값이 없을 때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표시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 (NULL) /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값이 있는 자릿수만 표시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CTRL +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방향키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선택된 범위의 맨 끝으로 이동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17" y="811637"/>
            <a:ext cx="2619375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005" y="864024"/>
            <a:ext cx="3552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88" y="3931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엑셀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088" y="1128375"/>
            <a:ext cx="82163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`</a:t>
            </a:r>
            <a:r>
              <a:rPr lang="en-US" altLang="ko-KR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`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이용하여 텍스트 연결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en-US" altLang="ko-KR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CONCATENATE(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1,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2,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내용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앞의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`=`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수식 입력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뒤의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`=`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같다는 논리 연산 부호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제일 앞에 무조건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`=`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붙인다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참조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필터 단축키 </a:t>
            </a:r>
            <a:r>
              <a:rPr lang="en-US" altLang="ko-KR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CTRL + SHIFT + 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삽입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표 그룹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피벗테이블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형식으로 보기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필드 설정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레이아웃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형식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(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항목 레이블 반복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단추 없애기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옵션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표시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보이기 제거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84" y="2498100"/>
            <a:ext cx="4867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6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68680" y="5962629"/>
            <a:ext cx="676656" cy="28054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3790" y="5505933"/>
            <a:ext cx="676656" cy="28054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39319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088" y="1350936"/>
            <a:ext cx="602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haroni" panose="02010803020104030203" pitchFamily="2" charset="-79"/>
              </a:rPr>
              <a:t>가상화 방법 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haroni" panose="02010803020104030203" pitchFamily="2" charset="-79"/>
              </a:rPr>
              <a:t>: 1) 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haroni" panose="02010803020104030203" pitchFamily="2" charset="-79"/>
              </a:rPr>
              <a:t>부트 캠프 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haroni" panose="02010803020104030203" pitchFamily="2" charset="-79"/>
              </a:rPr>
              <a:t>2) Parallel 3) Virtual Machine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185797"/>
            <a:ext cx="4476750" cy="1809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06" y="2098180"/>
            <a:ext cx="6598351" cy="23651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7240" y="4605687"/>
            <a:ext cx="10918300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Hybrid Cloud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en-US" altLang="ko-KR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</a:t>
            </a:r>
            <a:r>
              <a:rPr lang="en-US" altLang="ko-KR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외부 </a:t>
            </a:r>
            <a:r>
              <a:rPr lang="en-US" altLang="ko-KR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Hybrid IT </a:t>
            </a:r>
            <a:r>
              <a:rPr lang="ko-KR" altLang="en-US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환경의 모든 자원 정보를 수집</a:t>
            </a:r>
            <a:r>
              <a:rPr lang="en-US" altLang="ko-KR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통합 관리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Connect hub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 err="1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고객사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시스템 환경과 다수의 </a:t>
            </a:r>
            <a:r>
              <a:rPr lang="ko-KR" altLang="en-US" dirty="0" err="1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클라우드를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연결할 수 있는 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연결 </a:t>
            </a:r>
            <a:r>
              <a:rPr lang="ko-KR" altLang="en-US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허브</a:t>
            </a:r>
            <a:endParaRPr lang="en-US" altLang="ko-KR" dirty="0" smtClean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DMZ :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외부 트래픽이 들어와서 방화벽과 같은 시스템을 통과한 내부적으로 안전한 시스템</a:t>
            </a:r>
            <a:endParaRPr lang="en-US" altLang="ko-KR" b="0" i="0" dirty="0" smtClean="0"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Priv</a:t>
            </a:r>
            <a:r>
              <a:rPr lang="en-US" altLang="ko-KR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보안이 강화되는 개인적인 공간 </a:t>
            </a:r>
            <a:r>
              <a:rPr lang="en-US" altLang="ko-KR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DB, WAS</a:t>
            </a:r>
            <a:endParaRPr lang="ko-KR" altLang="en-US" b="0" i="0" dirty="0"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38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82946" y="5730149"/>
            <a:ext cx="1043918" cy="3231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7085" y="1500894"/>
            <a:ext cx="141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Docker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7085" y="854563"/>
            <a:ext cx="955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환경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테스트 환경을 옮겨 담을 수 있는 컨테이너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!(</a:t>
            </a:r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가상화 환경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컨테이너 기반 애플리케이션을 쉽고 지속적으로 배포할 수 있다</a:t>
            </a:r>
            <a:r>
              <a:rPr lang="en-US" altLang="ko-KR" dirty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b="0" i="0" dirty="0"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085" y="426202"/>
            <a:ext cx="1902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Container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4" y="1929255"/>
            <a:ext cx="7458075" cy="3695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22812" y="5730150"/>
            <a:ext cx="922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이미지는 </a:t>
            </a:r>
            <a:r>
              <a:rPr lang="ko-KR" altLang="en-US" b="1" dirty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컨테이너 실행에 필요한 파일과 설정 값 등을 포함하고 있는 것</a:t>
            </a:r>
            <a:r>
              <a:rPr lang="ko-KR" altLang="en-US" dirty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ko-KR" altLang="en-US" dirty="0" smtClean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상태 값을 </a:t>
            </a:r>
            <a:r>
              <a:rPr lang="en-US" altLang="ko-KR" dirty="0" smtClean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dirty="0" smtClean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가지지 </a:t>
            </a:r>
            <a:r>
              <a:rPr lang="ko-KR" altLang="en-US" dirty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않고 변하지 않는다</a:t>
            </a:r>
            <a:r>
              <a:rPr lang="en-US" altLang="ko-KR" dirty="0">
                <a:solidFill>
                  <a:srgbClr val="6A737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3872" y="605331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레이어 방식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72210" y="2480726"/>
            <a:ext cx="3357574" cy="32648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90552" y="2606627"/>
            <a:ext cx="2822686" cy="35560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393192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비전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088" y="916412"/>
            <a:ext cx="97770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 KT</a:t>
            </a:r>
            <a:r>
              <a:rPr lang="ko-KR" altLang="en-US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비전 달성을 위한 추진 방향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b="0" i="0" dirty="0" smtClean="0"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0" i="0" dirty="0" smtClean="0">
                <a:solidFill>
                  <a:srgbClr val="0070C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고객의 삶을 변화시키는데 초점 </a:t>
            </a:r>
            <a:r>
              <a:rPr lang="en-US" altLang="ko-KR" sz="2400" b="0" i="0" dirty="0" smtClean="0">
                <a:solidFill>
                  <a:srgbClr val="0070C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 </a:t>
            </a: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지속적인 성장</a:t>
            </a:r>
          </a:p>
          <a:p>
            <a:pPr>
              <a:buFont typeface="+mj-lt"/>
              <a:buAutoNum type="arabicPeriod"/>
            </a:pP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0" i="0" dirty="0" smtClean="0">
                <a:solidFill>
                  <a:srgbClr val="0070C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다른 산업의 혁신 리딩 </a:t>
            </a:r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B2B </a:t>
            </a: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시장은 </a:t>
            </a:r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B2B </a:t>
            </a: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대비 많은 기회가 존재</a:t>
            </a:r>
          </a:p>
          <a:p>
            <a:pPr lvl="1"/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B2B </a:t>
            </a: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고객은 보수적</a:t>
            </a:r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안정성을 중시하면서도 </a:t>
            </a:r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DT</a:t>
            </a: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대한 관심이 높다</a:t>
            </a:r>
            <a:r>
              <a:rPr lang="en-US" altLang="ko-KR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400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0" i="0" dirty="0" smtClean="0">
                <a:solidFill>
                  <a:srgbClr val="0070C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대한민국 발전에 기여</a:t>
            </a:r>
            <a:endParaRPr lang="ko-KR" altLang="en-US" sz="2400" b="0" i="0" dirty="0">
              <a:solidFill>
                <a:srgbClr val="0070C0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52" y="3040070"/>
            <a:ext cx="6449001" cy="20590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4088" y="5276141"/>
            <a:ext cx="6706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effectLst/>
                <a:latin typeface="-apple-system"/>
              </a:rPr>
              <a:t>#</a:t>
            </a:r>
            <a:r>
              <a:rPr lang="en-US" altLang="ko-KR" b="1" i="0" dirty="0" smtClean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국가의 이익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회사의 이익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조직의 이익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개인의 이익 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575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04088" y="1559088"/>
            <a:ext cx="4172712" cy="29733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393192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핵심가치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088" y="1021397"/>
            <a:ext cx="809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심</a:t>
            </a:r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가치</a:t>
            </a:r>
            <a:r>
              <a:rPr lang="ko-KR" altLang="en-US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존재의 이유는 비전을 향해서 일을 할 때 </a:t>
            </a:r>
            <a:r>
              <a:rPr lang="ko-KR" altLang="en-US" b="1" i="0" dirty="0" smtClean="0"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가치 판단의 기준점</a:t>
            </a:r>
            <a:r>
              <a:rPr lang="ko-KR" altLang="en-US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이다</a:t>
            </a:r>
            <a:r>
              <a:rPr lang="en-US" altLang="ko-KR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088" y="1487093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 중심 </a:t>
            </a:r>
            <a:r>
              <a:rPr lang="en-US" altLang="ko-KR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| </a:t>
            </a:r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주인 정신</a:t>
            </a:r>
            <a:r>
              <a:rPr lang="en-US" altLang="ko-KR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| </a:t>
            </a:r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 협업 </a:t>
            </a:r>
            <a:r>
              <a:rPr lang="en-US" altLang="ko-KR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| </a:t>
            </a:r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본질 과정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4088" y="2021615"/>
            <a:ext cx="3379451" cy="10258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핵심가치는 무엇보다 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중요!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핵심가치를 기준으로 업무를 수행하고 행동(습관화)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-965" b="74675"/>
          <a:stretch/>
        </p:blipFill>
        <p:spPr>
          <a:xfrm>
            <a:off x="620527" y="2603385"/>
            <a:ext cx="5814699" cy="7002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212695"/>
            <a:ext cx="7375420" cy="31463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87" y="1614087"/>
            <a:ext cx="4883419" cy="15986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48085" y="2738378"/>
            <a:ext cx="900379" cy="228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flipV="1">
            <a:off x="1932025" y="2198454"/>
            <a:ext cx="4503201" cy="65397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16967" y="1092016"/>
            <a:ext cx="900379" cy="228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393192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그룹경영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088" y="1021397"/>
            <a:ext cx="934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 경영</a:t>
            </a:r>
            <a:r>
              <a:rPr lang="ko-KR" altLang="en-US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</a:t>
            </a:r>
            <a:r>
              <a:rPr lang="en-US" altLang="ko-KR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b="0" i="0" dirty="0" smtClean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모기업을 중심으로 다양한 사업을 영위하는 기업이 집단을 형성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95714"/>
            <a:ext cx="7520046" cy="36465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4" y="5142271"/>
            <a:ext cx="9024944" cy="14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88" y="39319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그룹사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088" y="916412"/>
            <a:ext cx="501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그룹에서는 자회사 및 계열사를 </a:t>
            </a:r>
            <a:r>
              <a:rPr lang="ko-KR" altLang="en-US" b="1" i="0" dirty="0" err="1" smtClean="0">
                <a:solidFill>
                  <a:srgbClr val="FF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그룹사</a:t>
            </a:r>
            <a:r>
              <a:rPr lang="ko-KR" altLang="en-US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라고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지칭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5" y="1439632"/>
            <a:ext cx="11344275" cy="165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95" y="3280187"/>
            <a:ext cx="9382125" cy="29432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3995" y="3392108"/>
            <a:ext cx="522186" cy="22809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8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4161" y="1224189"/>
            <a:ext cx="5545393" cy="447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미디어</a:t>
            </a:r>
            <a:endParaRPr lang="en-US" altLang="ko-KR" sz="1400" b="0" i="0" dirty="0" smtClean="0"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skylife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위성방송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홈쇼핑 송출 수수료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국내 유일의 위성방송 및 결합 상품 </a:t>
            </a:r>
            <a:r>
              <a:rPr lang="ko-KR" altLang="en-US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수신료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매출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홈쇼핑 채널 송출 및 광고 수수료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커머스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사업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Sky TV : TV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채널 운영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방송 채널 사업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그룹사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위탁 사업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송출 대행 사업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(UHD)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nasmedia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온라인 광고 회사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PLAY.D :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종합 디지털 마케팅 솔루션 제공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SA(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광고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/ DA(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디스플레이 광고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Kth :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양방향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T-commerce, K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쇼핑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영화 투자 등 컨텐츠 유통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통화 부가 서비스 운영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링고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),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플랫폼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솔루션 개발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구축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Genie music :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음악 플랫폼 서비스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mhows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기프티쇼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유통 및 판매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sports :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농구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야구단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e-sports,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사격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하키</a:t>
            </a:r>
            <a:endParaRPr lang="ko-KR" altLang="en-US" sz="1400" b="0" i="0" dirty="0">
              <a:solidFill>
                <a:srgbClr val="24292E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7147"/>
          <a:stretch/>
        </p:blipFill>
        <p:spPr>
          <a:xfrm>
            <a:off x="5708299" y="941335"/>
            <a:ext cx="6243979" cy="3065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99" y="4314810"/>
            <a:ext cx="5578885" cy="207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088" y="39319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</a:t>
            </a:r>
            <a:r>
              <a:rPr lang="ko-KR" altLang="en-US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그룹사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08299" y="633558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공간</a:t>
            </a:r>
            <a:r>
              <a:rPr lang="en-US" altLang="ko-KR" sz="1400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/IT</a:t>
            </a:r>
            <a:endParaRPr lang="en-US" altLang="ko-KR" sz="1400" dirty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63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40026" y="3422360"/>
            <a:ext cx="3059793" cy="23394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19857" y="3141494"/>
            <a:ext cx="858712" cy="25386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94872" y="2002392"/>
            <a:ext cx="1559141" cy="20986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4059" y="2020622"/>
            <a:ext cx="1195347" cy="19163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393192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고객發 </a:t>
            </a:r>
            <a:r>
              <a:rPr lang="ko-KR" altLang="en-US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자기혁신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0062" y="1272966"/>
            <a:ext cx="7399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고객이 원하는 것을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 중심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파악하는 것이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"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고객발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자기혁신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"의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출발점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2052" y="1360748"/>
            <a:ext cx="6506589" cy="111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우리는 고객이 원하는 것을 빠르고 유연하게 제공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스스로 자발적으로, 고객 중심으로 개선 하는 것이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고객발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자기혁신이다.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고객이 원하는 것을 빠르고 유연하게 제공하기 위한 우리 스스로의 변화 과정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0062" y="2623083"/>
            <a:ext cx="5961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고객이 가장 원하는 핵심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니즈는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고객이 말한 빈도 수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&amp;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니즈의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중요도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0062" y="3086348"/>
            <a:ext cx="10367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과거의 혁신은 수익/비용 중심 등 내부 변화에만 초점</a:t>
            </a:r>
            <a:endParaRPr lang="en-US" altLang="ko-KR" sz="16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현재는 `고객의 </a:t>
            </a:r>
            <a:r>
              <a:rPr lang="ko-KR" altLang="en-US" sz="16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인사이트를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내부혁신에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연결`시켜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불필요한 것을 없애고 스스로 </a:t>
            </a:r>
            <a:r>
              <a:rPr lang="ko-KR" altLang="en-US" sz="16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고쳐나간다</a:t>
            </a:r>
            <a:r>
              <a:rPr lang="ko-KR" altLang="en-US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6" y="4405687"/>
            <a:ext cx="2743200" cy="18478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36" y="4405687"/>
            <a:ext cx="4876800" cy="20288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15742" y="44081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33008" y="44081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0062" y="3687000"/>
            <a:ext cx="1039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콜체크인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방문자가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매장별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부여된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080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번호로 전화하여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발신정보로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역학조사에 활용하는 신개념 출입 등록 관리 서비스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43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088" y="393192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고객發 </a:t>
            </a:r>
            <a:r>
              <a:rPr lang="ko-KR" altLang="en-US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자기혁신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4088" y="896439"/>
            <a:ext cx="11158504" cy="5401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고객을 직접 만나 진짜 고객의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Needs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파악하기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모두가 나서서 고객 중심의 새로운 사업을 하는 것이 아니다.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먼저, 본연의 업무, 담당하고 있는 상품과 서비스에서 고객 중심으로 개선할 부분을 찾아 고치는 것이 중요하다.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 중심으로 생각한다면 고객의 편의와 가치를 올려 줄 수 있는 차별화 방안 고민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경쟁사보다 많은 고객 접점을 가진 KT 강점을 더 잘 살릴 수 있는 방안 고민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KT 상품 서비스 관점으로만 고객을 생각하지 말기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 기준의 우리 상품에만 얽매여서 고객 바라보지 않기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 상품이 아니더라도 고객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Needs에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기반한 융합 서비스(제휴 포함) 제공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고객의 불편과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니즈에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대한 개선 아이디어 제안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개선 제안,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Idea는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각 부문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수석팀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&amp;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</a:t>
            </a:r>
            <a:r>
              <a:rPr lang="ko-KR" altLang="en-US" dirty="0" err="1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본부는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사업기획부를 통해 전달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자기혁신과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관련한 개선 사항은 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미래가치TF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고객발자기혁신분과로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연락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98458" y="4323415"/>
            <a:ext cx="2065851" cy="23599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31384" y="2280669"/>
            <a:ext cx="6106372" cy="21672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88" y="3931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비즈니스 매너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42" y="1347256"/>
            <a:ext cx="5182829" cy="3047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5" y="1213516"/>
            <a:ext cx="5219277" cy="31815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52" y="4641356"/>
            <a:ext cx="4619778" cy="12280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53141" y="119336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회식</a:t>
            </a:r>
            <a:endParaRPr lang="en-US" altLang="ko-KR" sz="1400" dirty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75" y="4790446"/>
            <a:ext cx="5358581" cy="13925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38768" y="4389684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rgbClr val="24292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의전 매너</a:t>
            </a:r>
            <a:endParaRPr lang="en-US" altLang="ko-KR" sz="1400" dirty="0">
              <a:solidFill>
                <a:srgbClr val="24292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8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541</Words>
  <Application>Microsoft Office PowerPoint</Application>
  <PresentationFormat>와이드스크린</PresentationFormat>
  <Paragraphs>119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나눔스퀘어라운드 ExtraBold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소윤</dc:creator>
  <cp:lastModifiedBy>윤 소윤</cp:lastModifiedBy>
  <cp:revision>28</cp:revision>
  <dcterms:created xsi:type="dcterms:W3CDTF">2021-01-06T12:05:57Z</dcterms:created>
  <dcterms:modified xsi:type="dcterms:W3CDTF">2021-01-06T17:18:25Z</dcterms:modified>
</cp:coreProperties>
</file>