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AA0E9E-EDB5-4F2B-B125-8107900C3CB0}"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386678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A0E9E-EDB5-4F2B-B125-8107900C3CB0}"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264594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A0E9E-EDB5-4F2B-B125-8107900C3CB0}"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12918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A0E9E-EDB5-4F2B-B125-8107900C3CB0}"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294317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A0E9E-EDB5-4F2B-B125-8107900C3CB0}"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312649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AA0E9E-EDB5-4F2B-B125-8107900C3CB0}" type="datetimeFigureOut">
              <a:rPr lang="en-IN" smtClean="0"/>
              <a:t>23-04-2021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235277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0AA0E9E-EDB5-4F2B-B125-8107900C3CB0}" type="datetimeFigureOut">
              <a:rPr lang="en-IN" smtClean="0"/>
              <a:t>23-04-2021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236498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0AA0E9E-EDB5-4F2B-B125-8107900C3CB0}" type="datetimeFigureOut">
              <a:rPr lang="en-IN" smtClean="0"/>
              <a:t>23-04-2021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106450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AA0E9E-EDB5-4F2B-B125-8107900C3CB0}"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26507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0AA0E9E-EDB5-4F2B-B125-8107900C3CB0}" type="datetimeFigureOut">
              <a:rPr lang="en-IN" smtClean="0"/>
              <a:t>23-04-2021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359784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0AA0E9E-EDB5-4F2B-B125-8107900C3CB0}" type="datetimeFigureOut">
              <a:rPr lang="en-IN" smtClean="0"/>
              <a:t>23-04-2021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F7042BF-DAD7-4EA2-B7A3-5776C3F0A24B}" type="slidenum">
              <a:rPr lang="en-IN" smtClean="0"/>
              <a:t>‹#›</a:t>
            </a:fld>
            <a:endParaRPr lang="en-IN"/>
          </a:p>
        </p:txBody>
      </p:sp>
    </p:spTree>
    <p:extLst>
      <p:ext uri="{BB962C8B-B14F-4D97-AF65-F5344CB8AC3E}">
        <p14:creationId xmlns:p14="http://schemas.microsoft.com/office/powerpoint/2010/main" val="150837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0AA0E9E-EDB5-4F2B-B125-8107900C3CB0}" type="datetimeFigureOut">
              <a:rPr lang="en-IN" smtClean="0"/>
              <a:t>23-04-2021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F7042BF-DAD7-4EA2-B7A3-5776C3F0A24B}" type="slidenum">
              <a:rPr lang="en-IN" smtClean="0"/>
              <a:t>‹#›</a:t>
            </a:fld>
            <a:endParaRPr lang="en-IN"/>
          </a:p>
        </p:txBody>
      </p:sp>
    </p:spTree>
    <p:extLst>
      <p:ext uri="{BB962C8B-B14F-4D97-AF65-F5344CB8AC3E}">
        <p14:creationId xmlns:p14="http://schemas.microsoft.com/office/powerpoint/2010/main" val="1572294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logistic-regression-for-machine-learning/" TargetMode="External"/><Relationship Id="rId2" Type="http://schemas.openxmlformats.org/officeDocument/2006/relationships/hyperlink" Target="https://medium.com/analytics-vidhya/classifying-song-genres-with-pipelines-c7186f66cebd" TargetMode="External"/><Relationship Id="rId1" Type="http://schemas.openxmlformats.org/officeDocument/2006/relationships/slideLayout" Target="../slideLayouts/slideLayout2.xml"/><Relationship Id="rId4" Type="http://schemas.openxmlformats.org/officeDocument/2006/relationships/hyperlink" Target="https://youtub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9B4E-BD47-44E9-9746-8DF4B82BB6A1}"/>
              </a:ext>
            </a:extLst>
          </p:cNvPr>
          <p:cNvSpPr>
            <a:spLocks noGrp="1"/>
          </p:cNvSpPr>
          <p:nvPr>
            <p:ph type="ctrTitle"/>
          </p:nvPr>
        </p:nvSpPr>
        <p:spPr>
          <a:xfrm>
            <a:off x="897570" y="173736"/>
            <a:ext cx="7315200" cy="3255264"/>
          </a:xfrm>
        </p:spPr>
        <p:txBody>
          <a:bodyPr>
            <a:normAutofit/>
          </a:bodyPr>
          <a:lstStyle/>
          <a:p>
            <a:r>
              <a:rPr lang="en-US" sz="4000" dirty="0">
                <a:latin typeface="Bahnschrift Condensed" panose="020B0502040204020203" pitchFamily="34" charset="0"/>
              </a:rPr>
              <a:t>DATA WAREHOUSE AND MINING</a:t>
            </a:r>
            <a:br>
              <a:rPr lang="en-US" sz="4000" dirty="0">
                <a:latin typeface="Bahnschrift Condensed" panose="020B0502040204020203" pitchFamily="34" charset="0"/>
              </a:rPr>
            </a:br>
            <a:r>
              <a:rPr lang="en-US" sz="4000" dirty="0">
                <a:latin typeface="Bahnschrift Condensed" panose="020B0502040204020203" pitchFamily="34" charset="0"/>
              </a:rPr>
              <a:t>PROJECT PRESENTATION</a:t>
            </a:r>
            <a:br>
              <a:rPr lang="en-US" sz="4000" dirty="0">
                <a:latin typeface="Bahnschrift Condensed" panose="020B0502040204020203" pitchFamily="34" charset="0"/>
              </a:rPr>
            </a:br>
            <a:r>
              <a:rPr lang="en-US" sz="4000" dirty="0">
                <a:latin typeface="Bahnschrift Condensed" panose="020B0502040204020203" pitchFamily="34" charset="0"/>
              </a:rPr>
              <a:t>CLASSIFYING SONG GENRES FROM AUDIO DATA</a:t>
            </a:r>
            <a:endParaRPr lang="en-IN" sz="40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6ED52677-61A5-4EFF-A005-F8BC07D14839}"/>
              </a:ext>
            </a:extLst>
          </p:cNvPr>
          <p:cNvSpPr>
            <a:spLocks noGrp="1"/>
          </p:cNvSpPr>
          <p:nvPr>
            <p:ph type="subTitle" idx="1"/>
          </p:nvPr>
        </p:nvSpPr>
        <p:spPr>
          <a:xfrm>
            <a:off x="897570" y="4020889"/>
            <a:ext cx="7315200" cy="914400"/>
          </a:xfrm>
        </p:spPr>
        <p:txBody>
          <a:bodyPr>
            <a:noAutofit/>
          </a:bodyPr>
          <a:lstStyle/>
          <a:p>
            <a:r>
              <a:rPr lang="en-US" sz="2000" b="1" dirty="0">
                <a:latin typeface="Bahnschrift" panose="020B0502040204020203" pitchFamily="34" charset="0"/>
              </a:rPr>
              <a:t>PRESENTED BY:</a:t>
            </a:r>
          </a:p>
          <a:p>
            <a:r>
              <a:rPr lang="en-US" sz="2000" b="1" dirty="0">
                <a:latin typeface="Bahnschrift" panose="020B0502040204020203" pitchFamily="34" charset="0"/>
              </a:rPr>
              <a:t>POOJAN KULSHRESHTHA (18162121026)</a:t>
            </a:r>
          </a:p>
          <a:p>
            <a:r>
              <a:rPr lang="en-US" sz="2000" b="1" dirty="0">
                <a:latin typeface="Bahnschrift" panose="020B0502040204020203" pitchFamily="34" charset="0"/>
              </a:rPr>
              <a:t>JAINAM SHAH (18162121033)</a:t>
            </a:r>
          </a:p>
          <a:p>
            <a:r>
              <a:rPr lang="en-US" sz="2000" b="1" dirty="0">
                <a:latin typeface="Bahnschrift" panose="020B0502040204020203" pitchFamily="34" charset="0"/>
              </a:rPr>
              <a:t>SOFIN WADHWANIYA (18162121038)</a:t>
            </a:r>
          </a:p>
          <a:p>
            <a:endParaRPr lang="en-IN" sz="2000" b="1" dirty="0">
              <a:latin typeface="Bahnschrift" panose="020B0502040204020203" pitchFamily="34" charset="0"/>
            </a:endParaRPr>
          </a:p>
        </p:txBody>
      </p:sp>
    </p:spTree>
    <p:extLst>
      <p:ext uri="{BB962C8B-B14F-4D97-AF65-F5344CB8AC3E}">
        <p14:creationId xmlns:p14="http://schemas.microsoft.com/office/powerpoint/2010/main" val="83644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9CEB-8881-4410-86FC-8A6B47697517}"/>
              </a:ext>
            </a:extLst>
          </p:cNvPr>
          <p:cNvSpPr>
            <a:spLocks noGrp="1"/>
          </p:cNvSpPr>
          <p:nvPr>
            <p:ph type="title"/>
          </p:nvPr>
        </p:nvSpPr>
        <p:spPr/>
        <p:txBody>
          <a:bodyPr>
            <a:normAutofit/>
          </a:bodyPr>
          <a:lstStyle/>
          <a:p>
            <a:r>
              <a:rPr lang="en-US" b="1" dirty="0"/>
              <a:t>Train a Decision Tree to classify Genre</a:t>
            </a:r>
            <a:endParaRPr lang="en-IN" dirty="0"/>
          </a:p>
        </p:txBody>
      </p:sp>
      <p:sp>
        <p:nvSpPr>
          <p:cNvPr id="3" name="Content Placeholder 2">
            <a:extLst>
              <a:ext uri="{FF2B5EF4-FFF2-40B4-BE49-F238E27FC236}">
                <a16:creationId xmlns:a16="http://schemas.microsoft.com/office/drawing/2014/main" id="{163BFD38-BE53-47B3-9E1B-8AE556FFE11E}"/>
              </a:ext>
            </a:extLst>
          </p:cNvPr>
          <p:cNvSpPr>
            <a:spLocks noGrp="1"/>
          </p:cNvSpPr>
          <p:nvPr>
            <p:ph idx="1"/>
          </p:nvPr>
        </p:nvSpPr>
        <p:spPr/>
        <p:txBody>
          <a:bodyPr>
            <a:normAutofit/>
          </a:bodyPr>
          <a:lstStyle/>
          <a:p>
            <a:r>
              <a:rPr lang="en-US" dirty="0">
                <a:ln w="0"/>
                <a:solidFill>
                  <a:schemeClr val="tx1"/>
                </a:solidFill>
                <a:effectLst>
                  <a:outerShdw blurRad="38100" dist="19050" dir="2700000" algn="tl" rotWithShape="0">
                    <a:schemeClr val="dk1">
                      <a:alpha val="40000"/>
                    </a:schemeClr>
                  </a:outerShdw>
                </a:effectLst>
              </a:rPr>
              <a:t>Now we can use the lower dimensional PCA projection of the data to classify songs into genres. To do that, we first need to split our dataset into 'train' and 'test' subsets, where the 'train' subset will be used to train our model while the 'test' dataset allows for model performance validation.</a:t>
            </a:r>
          </a:p>
          <a:p>
            <a:r>
              <a:rPr lang="en-US" dirty="0">
                <a:ln w="0"/>
                <a:solidFill>
                  <a:schemeClr val="tx1"/>
                </a:solidFill>
                <a:effectLst>
                  <a:outerShdw blurRad="38100" dist="19050" dir="2700000" algn="tl" rotWithShape="0">
                    <a:schemeClr val="dk1">
                      <a:alpha val="40000"/>
                    </a:schemeClr>
                  </a:outerShdw>
                </a:effectLst>
              </a:rPr>
              <a:t>Here, we will be using a simple algorithm known as a decision tree. Decision trees are rule-based classifiers that take in features and follow a 'tree structure' of binary decisions to ultimately classify a data point into one of two or more categories. In addition to being easy to both use and interpret, decision trees allow us to visualize the 'logic flowchart' that the model generates from the training data.</a:t>
            </a:r>
            <a:endParaRPr lang="en-IN"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795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1E65-4736-4094-A37D-4B6C2AE477A2}"/>
              </a:ext>
            </a:extLst>
          </p:cNvPr>
          <p:cNvSpPr>
            <a:spLocks noGrp="1"/>
          </p:cNvSpPr>
          <p:nvPr>
            <p:ph type="title"/>
          </p:nvPr>
        </p:nvSpPr>
        <p:spPr/>
        <p:txBody>
          <a:bodyPr/>
          <a:lstStyle/>
          <a:p>
            <a:r>
              <a:rPr lang="en-IN" dirty="0"/>
              <a:t>EXAMPLE OF A DECISION TREE</a:t>
            </a:r>
          </a:p>
        </p:txBody>
      </p:sp>
      <p:sp>
        <p:nvSpPr>
          <p:cNvPr id="3" name="Content Placeholder 2">
            <a:extLst>
              <a:ext uri="{FF2B5EF4-FFF2-40B4-BE49-F238E27FC236}">
                <a16:creationId xmlns:a16="http://schemas.microsoft.com/office/drawing/2014/main" id="{8BC74B72-895E-4490-8F22-474BCAB535B2}"/>
              </a:ext>
            </a:extLst>
          </p:cNvPr>
          <p:cNvSpPr>
            <a:spLocks noGrp="1"/>
          </p:cNvSpPr>
          <p:nvPr>
            <p:ph idx="1"/>
          </p:nvPr>
        </p:nvSpPr>
        <p:spPr/>
        <p:txBody>
          <a:bodyPr/>
          <a:lstStyle/>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5C7D839E-8461-4371-84FA-A564EF982EE0}"/>
              </a:ext>
            </a:extLst>
          </p:cNvPr>
          <p:cNvPicPr>
            <a:picLocks noChangeAspect="1"/>
          </p:cNvPicPr>
          <p:nvPr/>
        </p:nvPicPr>
        <p:blipFill>
          <a:blip r:embed="rId2"/>
          <a:stretch>
            <a:fillRect/>
          </a:stretch>
        </p:blipFill>
        <p:spPr>
          <a:xfrm>
            <a:off x="4995524" y="1751772"/>
            <a:ext cx="4798378" cy="3345312"/>
          </a:xfrm>
          <a:prstGeom prst="rect">
            <a:avLst/>
          </a:prstGeom>
        </p:spPr>
      </p:pic>
    </p:spTree>
    <p:extLst>
      <p:ext uri="{BB962C8B-B14F-4D97-AF65-F5344CB8AC3E}">
        <p14:creationId xmlns:p14="http://schemas.microsoft.com/office/powerpoint/2010/main" val="408372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16EF-2467-4AEE-944B-DD0AB9CF139F}"/>
              </a:ext>
            </a:extLst>
          </p:cNvPr>
          <p:cNvSpPr>
            <a:spLocks noGrp="1"/>
          </p:cNvSpPr>
          <p:nvPr>
            <p:ph type="title"/>
          </p:nvPr>
        </p:nvSpPr>
        <p:spPr>
          <a:xfrm>
            <a:off x="546651" y="1841293"/>
            <a:ext cx="2315818" cy="2902985"/>
          </a:xfrm>
        </p:spPr>
        <p:txBody>
          <a:bodyPr>
            <a:noAutofit/>
          </a:bodyPr>
          <a:lstStyle/>
          <a:p>
            <a:r>
              <a:rPr lang="en-US" sz="3600" i="0" dirty="0">
                <a:solidFill>
                  <a:schemeClr val="bg1"/>
                </a:solidFill>
                <a:effectLst/>
                <a:latin typeface="+mn-lt"/>
              </a:rPr>
              <a:t>Compare our decision tree to a logistic regression</a:t>
            </a:r>
            <a:br>
              <a:rPr lang="en-US" sz="3600" i="0" dirty="0">
                <a:solidFill>
                  <a:schemeClr val="bg1"/>
                </a:solidFill>
                <a:effectLst/>
                <a:latin typeface="+mn-lt"/>
              </a:rPr>
            </a:br>
            <a:endParaRPr lang="en-IN" sz="3600" dirty="0">
              <a:solidFill>
                <a:schemeClr val="bg1"/>
              </a:solidFill>
              <a:latin typeface="+mn-lt"/>
            </a:endParaRPr>
          </a:p>
        </p:txBody>
      </p:sp>
      <p:sp>
        <p:nvSpPr>
          <p:cNvPr id="3" name="Content Placeholder 2">
            <a:extLst>
              <a:ext uri="{FF2B5EF4-FFF2-40B4-BE49-F238E27FC236}">
                <a16:creationId xmlns:a16="http://schemas.microsoft.com/office/drawing/2014/main" id="{226D5C1C-1BB2-4686-B921-FB0DE969248E}"/>
              </a:ext>
            </a:extLst>
          </p:cNvPr>
          <p:cNvSpPr>
            <a:spLocks noGrp="1"/>
          </p:cNvSpPr>
          <p:nvPr>
            <p:ph idx="1"/>
          </p:nvPr>
        </p:nvSpPr>
        <p:spPr/>
        <p:txBody>
          <a:bodyPr>
            <a:normAutofit/>
          </a:bodyPr>
          <a:lstStyle/>
          <a:p>
            <a:pPr algn="l"/>
            <a:r>
              <a:rPr lang="en-US" i="0" dirty="0">
                <a:ln w="0"/>
                <a:solidFill>
                  <a:schemeClr val="tx1"/>
                </a:solidFill>
                <a:effectLst>
                  <a:outerShdw blurRad="38100" dist="19050" dir="2700000" algn="tl" rotWithShape="0">
                    <a:schemeClr val="dk1">
                      <a:alpha val="40000"/>
                    </a:schemeClr>
                  </a:outerShdw>
                </a:effectLst>
              </a:rPr>
              <a:t>Although our tree's performance is decent, it's a bad idea to immediately assume that it's therefore the perfect tool for this job  there's always the possibility of other models that will perform even better! It's always a worthwhile idea to at least test a few other algorithms and find the one that's best for our data.</a:t>
            </a:r>
          </a:p>
          <a:p>
            <a:pPr algn="l"/>
            <a:r>
              <a:rPr lang="en-US" i="0" dirty="0">
                <a:ln w="0"/>
                <a:solidFill>
                  <a:schemeClr val="tx1"/>
                </a:solidFill>
                <a:effectLst>
                  <a:outerShdw blurRad="38100" dist="19050" dir="2700000" algn="tl" rotWithShape="0">
                    <a:schemeClr val="dk1">
                      <a:alpha val="40000"/>
                    </a:schemeClr>
                  </a:outerShdw>
                </a:effectLst>
              </a:rPr>
              <a:t>Sometimes simplest is best, and so we will start by applying logistic regression. Logistic regression makes use of what's called the logistic function to calculate the odds that a given data point belongs to a given class. Once we have both models, we can compare them on a few performance metrics, such as false positive and false negative rate (or how many points are inaccurately classified).</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292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6DD1-A4A1-4D59-A7A5-4157FA70D228}"/>
              </a:ext>
            </a:extLst>
          </p:cNvPr>
          <p:cNvSpPr>
            <a:spLocks noGrp="1"/>
          </p:cNvSpPr>
          <p:nvPr>
            <p:ph type="title"/>
          </p:nvPr>
        </p:nvSpPr>
        <p:spPr/>
        <p:txBody>
          <a:bodyPr>
            <a:normAutofit/>
          </a:bodyPr>
          <a:lstStyle/>
          <a:p>
            <a:r>
              <a:rPr lang="en-US" b="1" i="0" dirty="0">
                <a:solidFill>
                  <a:schemeClr val="bg1"/>
                </a:solidFill>
                <a:effectLst/>
              </a:rPr>
              <a:t>Balance our data for greater performance</a:t>
            </a:r>
            <a:br>
              <a:rPr lang="en-US" b="1" i="0" dirty="0">
                <a:solidFill>
                  <a:schemeClr val="bg1"/>
                </a:solidFill>
                <a:effectLst/>
              </a:rPr>
            </a:br>
            <a:endParaRPr lang="en-IN" dirty="0">
              <a:solidFill>
                <a:schemeClr val="bg1"/>
              </a:solidFill>
            </a:endParaRPr>
          </a:p>
        </p:txBody>
      </p:sp>
      <p:sp>
        <p:nvSpPr>
          <p:cNvPr id="3" name="Content Placeholder 2">
            <a:extLst>
              <a:ext uri="{FF2B5EF4-FFF2-40B4-BE49-F238E27FC236}">
                <a16:creationId xmlns:a16="http://schemas.microsoft.com/office/drawing/2014/main" id="{441EAEA9-53EA-47CB-B8D3-A055DAD05AC8}"/>
              </a:ext>
            </a:extLst>
          </p:cNvPr>
          <p:cNvSpPr>
            <a:spLocks noGrp="1"/>
          </p:cNvSpPr>
          <p:nvPr>
            <p:ph idx="1"/>
          </p:nvPr>
        </p:nvSpPr>
        <p:spPr>
          <a:xfrm>
            <a:off x="3869268" y="868680"/>
            <a:ext cx="7315200" cy="5120640"/>
          </a:xfrm>
        </p:spPr>
        <p:txBody>
          <a:bodyPr>
            <a:noAutofit/>
          </a:bodyPr>
          <a:lstStyle/>
          <a:p>
            <a:pPr algn="l"/>
            <a:r>
              <a:rPr lang="en-US" i="0" dirty="0">
                <a:ln w="0"/>
                <a:solidFill>
                  <a:schemeClr val="tx1"/>
                </a:solidFill>
                <a:effectLst>
                  <a:outerShdw blurRad="38100" dist="19050" dir="2700000" algn="tl" rotWithShape="0">
                    <a:schemeClr val="dk1">
                      <a:alpha val="40000"/>
                    </a:schemeClr>
                  </a:outerShdw>
                </a:effectLst>
              </a:rPr>
              <a:t>Both our models have an average precision of 76% each. </a:t>
            </a:r>
            <a:r>
              <a:rPr lang="en-US" dirty="0">
                <a:ln w="0"/>
                <a:solidFill>
                  <a:schemeClr val="tx1"/>
                </a:solidFill>
                <a:effectLst>
                  <a:outerShdw blurRad="38100" dist="19050" dir="2700000" algn="tl" rotWithShape="0">
                    <a:schemeClr val="dk1">
                      <a:alpha val="40000"/>
                    </a:schemeClr>
                  </a:outerShdw>
                </a:effectLst>
              </a:rPr>
              <a:t>Therefore</a:t>
            </a:r>
            <a:r>
              <a:rPr lang="en-US" i="0" dirty="0">
                <a:ln w="0"/>
                <a:solidFill>
                  <a:schemeClr val="tx1"/>
                </a:solidFill>
                <a:effectLst>
                  <a:outerShdw blurRad="38100" dist="19050" dir="2700000" algn="tl" rotWithShape="0">
                    <a:schemeClr val="dk1">
                      <a:alpha val="40000"/>
                    </a:schemeClr>
                  </a:outerShdw>
                </a:effectLst>
              </a:rPr>
              <a:t>, rock songs are fairly well classified, but hip-hop songs are disproportionately misclassified as rock songs.</a:t>
            </a:r>
          </a:p>
          <a:p>
            <a:pPr algn="l"/>
            <a:r>
              <a:rPr lang="en-US" i="0" dirty="0">
                <a:ln w="0"/>
                <a:solidFill>
                  <a:schemeClr val="tx1"/>
                </a:solidFill>
                <a:effectLst>
                  <a:outerShdw blurRad="38100" dist="19050" dir="2700000" algn="tl" rotWithShape="0">
                    <a:schemeClr val="dk1">
                      <a:alpha val="40000"/>
                    </a:schemeClr>
                  </a:outerShdw>
                </a:effectLst>
              </a:rPr>
              <a:t>By looking at the number of data points we have for each class, we see that we have far more data points for the rock classification than for hip-hop. This states that most of our model's accuracy is driven by its ability to classify just rock songs, which is less than ideal.</a:t>
            </a:r>
          </a:p>
          <a:p>
            <a:pPr algn="l"/>
            <a:r>
              <a:rPr lang="en-US" i="0" dirty="0">
                <a:ln w="0"/>
                <a:solidFill>
                  <a:schemeClr val="tx1"/>
                </a:solidFill>
                <a:effectLst>
                  <a:outerShdw blurRad="38100" dist="19050" dir="2700000" algn="tl" rotWithShape="0">
                    <a:schemeClr val="dk1">
                      <a:alpha val="40000"/>
                    </a:schemeClr>
                  </a:outerShdw>
                </a:effectLst>
              </a:rPr>
              <a:t>To account for this, we can weight the value of a correct classification in each class inversely to the occurrence of data points for each class. Since a correct classification for "Rock" is not more important than a correct classification for "Hip-Hop" (and vice versa), we only need to account for differences in </a:t>
            </a:r>
            <a:r>
              <a:rPr lang="en-US" i="1" dirty="0">
                <a:ln w="0"/>
                <a:solidFill>
                  <a:schemeClr val="tx1"/>
                </a:solidFill>
                <a:effectLst>
                  <a:outerShdw blurRad="38100" dist="19050" dir="2700000" algn="tl" rotWithShape="0">
                    <a:schemeClr val="dk1">
                      <a:alpha val="40000"/>
                    </a:schemeClr>
                  </a:outerShdw>
                </a:effectLst>
              </a:rPr>
              <a:t>sample size</a:t>
            </a:r>
            <a:r>
              <a:rPr lang="en-US" i="0" dirty="0">
                <a:ln w="0"/>
                <a:solidFill>
                  <a:schemeClr val="tx1"/>
                </a:solidFill>
                <a:effectLst>
                  <a:outerShdw blurRad="38100" dist="19050" dir="2700000" algn="tl" rotWithShape="0">
                    <a:schemeClr val="dk1">
                      <a:alpha val="40000"/>
                    </a:schemeClr>
                  </a:outerShdw>
                </a:effectLst>
              </a:rPr>
              <a:t> of our data points.</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55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D8EA-6745-4BC9-BC29-2844A1A5EEA1}"/>
              </a:ext>
            </a:extLst>
          </p:cNvPr>
          <p:cNvSpPr>
            <a:spLocks noGrp="1"/>
          </p:cNvSpPr>
          <p:nvPr>
            <p:ph type="title"/>
          </p:nvPr>
        </p:nvSpPr>
        <p:spPr/>
        <p:txBody>
          <a:bodyPr>
            <a:normAutofit/>
          </a:bodyPr>
          <a:lstStyle/>
          <a:p>
            <a:r>
              <a:rPr lang="en-US" i="0" dirty="0">
                <a:solidFill>
                  <a:schemeClr val="bg1"/>
                </a:solidFill>
                <a:effectLst/>
                <a:latin typeface="+mn-lt"/>
              </a:rPr>
              <a:t>Does balancing our dataset improve model bias?</a:t>
            </a:r>
            <a:br>
              <a:rPr lang="en-US" i="0" dirty="0">
                <a:solidFill>
                  <a:schemeClr val="bg1"/>
                </a:solidFill>
                <a:effectLst/>
                <a:latin typeface="+mn-lt"/>
              </a:rPr>
            </a:br>
            <a:endParaRPr lang="en-IN" dirty="0">
              <a:solidFill>
                <a:schemeClr val="bg1"/>
              </a:solidFill>
              <a:latin typeface="+mn-lt"/>
            </a:endParaRPr>
          </a:p>
        </p:txBody>
      </p:sp>
      <p:sp>
        <p:nvSpPr>
          <p:cNvPr id="3" name="Content Placeholder 2">
            <a:extLst>
              <a:ext uri="{FF2B5EF4-FFF2-40B4-BE49-F238E27FC236}">
                <a16:creationId xmlns:a16="http://schemas.microsoft.com/office/drawing/2014/main" id="{3D42E0A0-1759-4DA5-801D-DF66EFA88CE8}"/>
              </a:ext>
            </a:extLst>
          </p:cNvPr>
          <p:cNvSpPr>
            <a:spLocks noGrp="1"/>
          </p:cNvSpPr>
          <p:nvPr>
            <p:ph idx="1"/>
          </p:nvPr>
        </p:nvSpPr>
        <p:spPr/>
        <p:txBody>
          <a:bodyPr/>
          <a:lstStyle/>
          <a:p>
            <a:pPr algn="l"/>
            <a:r>
              <a:rPr lang="en-US" i="0" dirty="0">
                <a:ln w="0"/>
                <a:solidFill>
                  <a:schemeClr val="tx1"/>
                </a:solidFill>
                <a:effectLst>
                  <a:outerShdw blurRad="38100" dist="19050" dir="2700000" algn="tl" rotWithShape="0">
                    <a:schemeClr val="dk1">
                      <a:alpha val="40000"/>
                    </a:schemeClr>
                  </a:outerShdw>
                </a:effectLst>
              </a:rPr>
              <a:t>We've now balanced our dataset, but in doing so, we've removed a lot of data points that might have been crucial to training our models. Let's test to see if balancing our data improves model bias towards the "Rock" classification while retaining overall classification performance.</a:t>
            </a:r>
          </a:p>
          <a:p>
            <a:pPr algn="l"/>
            <a:r>
              <a:rPr lang="en-US" i="0" dirty="0">
                <a:ln w="0"/>
                <a:solidFill>
                  <a:schemeClr val="tx1"/>
                </a:solidFill>
                <a:effectLst>
                  <a:outerShdw blurRad="38100" dist="19050" dir="2700000" algn="tl" rotWithShape="0">
                    <a:schemeClr val="dk1">
                      <a:alpha val="40000"/>
                    </a:schemeClr>
                  </a:outerShdw>
                </a:effectLst>
              </a:rPr>
              <a:t>Note that we have already reduced the size of our dataset and will go forward without applying any dimensionality reduction. In practice, we would consider dimensionality reduction more rigorously when dealing with vastly large datasets and when computation times become prohibitively large.</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255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44CD-BD71-4474-A56A-9067BEF3886A}"/>
              </a:ext>
            </a:extLst>
          </p:cNvPr>
          <p:cNvSpPr>
            <a:spLocks noGrp="1"/>
          </p:cNvSpPr>
          <p:nvPr>
            <p:ph type="title"/>
          </p:nvPr>
        </p:nvSpPr>
        <p:spPr/>
        <p:txBody>
          <a:bodyPr>
            <a:normAutofit/>
          </a:bodyPr>
          <a:lstStyle/>
          <a:p>
            <a:r>
              <a:rPr lang="en-US" i="0" dirty="0">
                <a:solidFill>
                  <a:schemeClr val="bg1"/>
                </a:solidFill>
                <a:effectLst/>
                <a:latin typeface="+mn-lt"/>
              </a:rPr>
              <a:t>Using cross-validation to evaluate our models</a:t>
            </a:r>
            <a:br>
              <a:rPr lang="en-US" i="0" dirty="0">
                <a:solidFill>
                  <a:schemeClr val="bg1"/>
                </a:solidFill>
                <a:effectLst/>
                <a:latin typeface="+mn-lt"/>
              </a:rPr>
            </a:br>
            <a:endParaRPr lang="en-IN" dirty="0">
              <a:solidFill>
                <a:schemeClr val="bg1"/>
              </a:solidFill>
              <a:latin typeface="+mn-lt"/>
            </a:endParaRPr>
          </a:p>
        </p:txBody>
      </p:sp>
      <p:sp>
        <p:nvSpPr>
          <p:cNvPr id="3" name="Content Placeholder 2">
            <a:extLst>
              <a:ext uri="{FF2B5EF4-FFF2-40B4-BE49-F238E27FC236}">
                <a16:creationId xmlns:a16="http://schemas.microsoft.com/office/drawing/2014/main" id="{F8C0FAAF-C39F-475F-86A9-AEFE9AFB02E0}"/>
              </a:ext>
            </a:extLst>
          </p:cNvPr>
          <p:cNvSpPr>
            <a:spLocks noGrp="1"/>
          </p:cNvSpPr>
          <p:nvPr>
            <p:ph idx="1"/>
          </p:nvPr>
        </p:nvSpPr>
        <p:spPr/>
        <p:txBody>
          <a:bodyPr>
            <a:normAutofit/>
          </a:bodyPr>
          <a:lstStyle/>
          <a:p>
            <a:pPr algn="l"/>
            <a:r>
              <a:rPr lang="en-US" i="0" dirty="0">
                <a:ln w="0"/>
                <a:solidFill>
                  <a:schemeClr val="tx1"/>
                </a:solidFill>
                <a:effectLst>
                  <a:outerShdw blurRad="38100" dist="19050" dir="2700000" algn="tl" rotWithShape="0">
                    <a:schemeClr val="dk1">
                      <a:alpha val="40000"/>
                    </a:schemeClr>
                  </a:outerShdw>
                </a:effectLst>
              </a:rPr>
              <a:t>Balancing our data has removed bias towards the more prevalent class. Therefore, we have applied cross-validation (CV) to get good sense of model. This step allows us to compare models properly.</a:t>
            </a:r>
          </a:p>
          <a:p>
            <a:pPr algn="l"/>
            <a:r>
              <a:rPr lang="en-US" i="0" dirty="0">
                <a:ln w="0"/>
                <a:solidFill>
                  <a:schemeClr val="tx1"/>
                </a:solidFill>
                <a:effectLst>
                  <a:outerShdw blurRad="38100" dist="19050" dir="2700000" algn="tl" rotWithShape="0">
                    <a:schemeClr val="dk1">
                      <a:alpha val="40000"/>
                    </a:schemeClr>
                  </a:outerShdw>
                </a:effectLst>
              </a:rPr>
              <a:t>Since the way our data is split into train and test sets can impact model performance, CV attempts to split the data multiple ways and test the model on each of the splits. Here, we will use K-fold CV. </a:t>
            </a:r>
          </a:p>
          <a:p>
            <a:pPr algn="l"/>
            <a:r>
              <a:rPr lang="en-US" i="0" dirty="0">
                <a:ln w="0"/>
                <a:solidFill>
                  <a:schemeClr val="tx1"/>
                </a:solidFill>
                <a:effectLst>
                  <a:outerShdw blurRad="38100" dist="19050" dir="2700000" algn="tl" rotWithShape="0">
                    <a:schemeClr val="dk1">
                      <a:alpha val="40000"/>
                    </a:schemeClr>
                  </a:outerShdw>
                </a:effectLst>
              </a:rPr>
              <a:t>K-fold first splits the data into K different, equally sized subsets. Then, it iteratively uses each subset as a test set while using the remainder of the data as train sets. Finally, we can then aggregate the results from each fold for a final model performance score.</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948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F13A-1B9D-4E5C-B0B7-B286F5D964E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5B958C1-91D4-4F0B-98EF-475F1688A8EB}"/>
              </a:ext>
            </a:extLst>
          </p:cNvPr>
          <p:cNvSpPr>
            <a:spLocks noGrp="1"/>
          </p:cNvSpPr>
          <p:nvPr>
            <p:ph idx="1"/>
          </p:nvPr>
        </p:nvSpPr>
        <p:spPr>
          <a:xfrm>
            <a:off x="3869268" y="868680"/>
            <a:ext cx="7315200" cy="5120640"/>
          </a:xfrm>
        </p:spPr>
        <p:txBody>
          <a:bodyPr/>
          <a:lstStyle/>
          <a:p>
            <a:pPr marL="0" indent="0">
              <a:buNone/>
            </a:pPr>
            <a:r>
              <a:rPr lang="en-IN" dirty="0"/>
              <a:t>[1] </a:t>
            </a:r>
            <a:r>
              <a:rPr lang="en-IN" dirty="0">
                <a:hlinkClick r:id="rId2"/>
              </a:rPr>
              <a:t>https://medium.com/analytics-vidhya/classifying-song-genres-with-pipelines-c7186f66cebd</a:t>
            </a:r>
            <a:endParaRPr lang="en-IN" dirty="0"/>
          </a:p>
          <a:p>
            <a:pPr marL="0" indent="0">
              <a:buNone/>
            </a:pPr>
            <a:endParaRPr lang="en-IN" dirty="0">
              <a:hlinkClick r:id="rId3"/>
            </a:endParaRPr>
          </a:p>
          <a:p>
            <a:pPr marL="0" indent="0">
              <a:buNone/>
            </a:pPr>
            <a:r>
              <a:rPr lang="en-IN" dirty="0"/>
              <a:t>[2] </a:t>
            </a:r>
            <a:r>
              <a:rPr lang="en-IN" dirty="0">
                <a:hlinkClick r:id="rId3"/>
              </a:rPr>
              <a:t>https://machinelearningmastery.com/logistic-regression-for-machine-learning/</a:t>
            </a:r>
            <a:endParaRPr lang="en-IN" dirty="0"/>
          </a:p>
          <a:p>
            <a:pPr marL="0" indent="0">
              <a:buNone/>
            </a:pPr>
            <a:endParaRPr lang="en-IN" dirty="0"/>
          </a:p>
          <a:p>
            <a:pPr marL="0" indent="0">
              <a:buNone/>
            </a:pPr>
            <a:r>
              <a:rPr lang="en-IN" dirty="0"/>
              <a:t>[3] </a:t>
            </a:r>
            <a:r>
              <a:rPr lang="en-IN" dirty="0">
                <a:hlinkClick r:id="rId4"/>
              </a:rPr>
              <a:t>https://youtube.com</a:t>
            </a:r>
            <a:endParaRPr lang="en-IN" dirty="0"/>
          </a:p>
          <a:p>
            <a:pPr marL="0" indent="0">
              <a:buNone/>
            </a:pPr>
            <a:endParaRPr lang="en-IN" dirty="0"/>
          </a:p>
          <a:p>
            <a:pPr marL="0" indent="0">
              <a:buNone/>
            </a:pPr>
            <a:r>
              <a:rPr lang="en-IN" dirty="0"/>
              <a:t>[4] DWM Lecture Recordings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4564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E2523-0F86-4CD8-88E7-22EB556A2FB1}"/>
              </a:ext>
            </a:extLst>
          </p:cNvPr>
          <p:cNvSpPr>
            <a:spLocks noGrp="1"/>
          </p:cNvSpPr>
          <p:nvPr>
            <p:ph type="ctrTitle"/>
          </p:nvPr>
        </p:nvSpPr>
        <p:spPr>
          <a:xfrm>
            <a:off x="1705952" y="-38611"/>
            <a:ext cx="7315200" cy="3255264"/>
          </a:xfrm>
        </p:spPr>
        <p:txBody>
          <a:bodyPr/>
          <a:lstStyle/>
          <a:p>
            <a:r>
              <a:rPr lang="en-US" dirty="0"/>
              <a:t>Thank You</a:t>
            </a:r>
            <a:endParaRPr lang="en-IN" dirty="0"/>
          </a:p>
        </p:txBody>
      </p:sp>
      <p:sp>
        <p:nvSpPr>
          <p:cNvPr id="5" name="Subtitle 4">
            <a:extLst>
              <a:ext uri="{FF2B5EF4-FFF2-40B4-BE49-F238E27FC236}">
                <a16:creationId xmlns:a16="http://schemas.microsoft.com/office/drawing/2014/main" id="{E1715BBA-E4E8-46D4-9085-354A64B831C5}"/>
              </a:ext>
            </a:extLst>
          </p:cNvPr>
          <p:cNvSpPr>
            <a:spLocks noGrp="1"/>
          </p:cNvSpPr>
          <p:nvPr>
            <p:ph type="subTitle" idx="1"/>
          </p:nvPr>
        </p:nvSpPr>
        <p:spPr>
          <a:xfrm>
            <a:off x="1033754" y="4007637"/>
            <a:ext cx="7315200" cy="914400"/>
          </a:xfrm>
        </p:spPr>
        <p:txBody>
          <a:bodyPr/>
          <a:lstStyle/>
          <a:p>
            <a:endParaRPr lang="en-IN" dirty="0"/>
          </a:p>
        </p:txBody>
      </p:sp>
    </p:spTree>
    <p:extLst>
      <p:ext uri="{BB962C8B-B14F-4D97-AF65-F5344CB8AC3E}">
        <p14:creationId xmlns:p14="http://schemas.microsoft.com/office/powerpoint/2010/main" val="316967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502C-78DA-4F47-8B0E-A56B25A7D84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614FD4F-F6DD-464F-AD47-F25ABBBF3C3F}"/>
              </a:ext>
            </a:extLst>
          </p:cNvPr>
          <p:cNvSpPr>
            <a:spLocks noGrp="1"/>
          </p:cNvSpPr>
          <p:nvPr>
            <p:ph idx="1"/>
          </p:nvPr>
        </p:nvSpPr>
        <p:spPr/>
        <p:txBody>
          <a:bodyPr>
            <a:noAutofit/>
          </a:bodyPr>
          <a:lstStyle/>
          <a:p>
            <a:r>
              <a:rPr lang="en-US" dirty="0">
                <a:ln w="0"/>
                <a:solidFill>
                  <a:schemeClr val="tx1"/>
                </a:solidFill>
                <a:effectLst>
                  <a:outerShdw blurRad="38100" dist="19050" dir="2700000" algn="tl" rotWithShape="0">
                    <a:schemeClr val="dk1">
                      <a:alpha val="40000"/>
                    </a:schemeClr>
                  </a:outerShdw>
                </a:effectLst>
              </a:rPr>
              <a:t>Introduction</a:t>
            </a:r>
          </a:p>
          <a:p>
            <a:r>
              <a:rPr lang="en-US" dirty="0">
                <a:ln w="0"/>
                <a:solidFill>
                  <a:schemeClr val="tx1"/>
                </a:solidFill>
                <a:effectLst>
                  <a:outerShdw blurRad="38100" dist="19050" dir="2700000" algn="tl" rotWithShape="0">
                    <a:schemeClr val="dk1">
                      <a:alpha val="40000"/>
                    </a:schemeClr>
                  </a:outerShdw>
                </a:effectLst>
              </a:rPr>
              <a:t>Preparing our dataset</a:t>
            </a:r>
          </a:p>
          <a:p>
            <a:r>
              <a:rPr lang="en-US" dirty="0">
                <a:ln w="0"/>
                <a:solidFill>
                  <a:schemeClr val="tx1"/>
                </a:solidFill>
                <a:effectLst>
                  <a:outerShdw blurRad="38100" dist="19050" dir="2700000" algn="tl" rotWithShape="0">
                    <a:schemeClr val="dk1">
                      <a:alpha val="40000"/>
                    </a:schemeClr>
                  </a:outerShdw>
                </a:effectLst>
              </a:rPr>
              <a:t>Pairwise relationships between continuous variables</a:t>
            </a:r>
          </a:p>
          <a:p>
            <a:r>
              <a:rPr lang="en-US" dirty="0">
                <a:ln w="0"/>
                <a:solidFill>
                  <a:schemeClr val="tx1"/>
                </a:solidFill>
                <a:effectLst>
                  <a:outerShdw blurRad="38100" dist="19050" dir="2700000" algn="tl" rotWithShape="0">
                    <a:schemeClr val="dk1">
                      <a:alpha val="40000"/>
                    </a:schemeClr>
                  </a:outerShdw>
                </a:effectLst>
              </a:rPr>
              <a:t>Normalizing the feature data</a:t>
            </a:r>
          </a:p>
          <a:p>
            <a:r>
              <a:rPr lang="en-US" dirty="0">
                <a:ln w="0"/>
                <a:solidFill>
                  <a:schemeClr val="tx1"/>
                </a:solidFill>
                <a:effectLst>
                  <a:outerShdw blurRad="38100" dist="19050" dir="2700000" algn="tl" rotWithShape="0">
                    <a:schemeClr val="dk1">
                      <a:alpha val="40000"/>
                    </a:schemeClr>
                  </a:outerShdw>
                </a:effectLst>
              </a:rPr>
              <a:t>Principal component analysis on our scaled data</a:t>
            </a:r>
          </a:p>
          <a:p>
            <a:r>
              <a:rPr lang="en-US" dirty="0">
                <a:ln w="0"/>
                <a:solidFill>
                  <a:schemeClr val="tx1"/>
                </a:solidFill>
                <a:effectLst>
                  <a:outerShdw blurRad="38100" dist="19050" dir="2700000" algn="tl" rotWithShape="0">
                    <a:schemeClr val="dk1">
                      <a:alpha val="40000"/>
                    </a:schemeClr>
                  </a:outerShdw>
                </a:effectLst>
              </a:rPr>
              <a:t>Further visualization of PCA</a:t>
            </a:r>
          </a:p>
          <a:p>
            <a:r>
              <a:rPr lang="en-US" dirty="0">
                <a:ln w="0"/>
                <a:solidFill>
                  <a:schemeClr val="tx1"/>
                </a:solidFill>
                <a:effectLst>
                  <a:outerShdw blurRad="38100" dist="19050" dir="2700000" algn="tl" rotWithShape="0">
                    <a:schemeClr val="dk1">
                      <a:alpha val="40000"/>
                    </a:schemeClr>
                  </a:outerShdw>
                </a:effectLst>
              </a:rPr>
              <a:t>Train a decision tree to classify genre</a:t>
            </a:r>
          </a:p>
          <a:p>
            <a:r>
              <a:rPr lang="en-US" dirty="0">
                <a:ln w="0"/>
                <a:solidFill>
                  <a:schemeClr val="tx1"/>
                </a:solidFill>
                <a:effectLst>
                  <a:outerShdw blurRad="38100" dist="19050" dir="2700000" algn="tl" rotWithShape="0">
                    <a:schemeClr val="dk1">
                      <a:alpha val="40000"/>
                    </a:schemeClr>
                  </a:outerShdw>
                </a:effectLst>
              </a:rPr>
              <a:t>Compare our decision tree to a logistic regression</a:t>
            </a:r>
          </a:p>
          <a:p>
            <a:r>
              <a:rPr lang="en-US" dirty="0">
                <a:ln w="0"/>
                <a:solidFill>
                  <a:schemeClr val="tx1"/>
                </a:solidFill>
                <a:effectLst>
                  <a:outerShdw blurRad="38100" dist="19050" dir="2700000" algn="tl" rotWithShape="0">
                    <a:schemeClr val="dk1">
                      <a:alpha val="40000"/>
                    </a:schemeClr>
                  </a:outerShdw>
                </a:effectLst>
              </a:rPr>
              <a:t>Balance our data for greater performance</a:t>
            </a:r>
          </a:p>
          <a:p>
            <a:r>
              <a:rPr lang="en-US" dirty="0">
                <a:ln w="0"/>
                <a:solidFill>
                  <a:schemeClr val="tx1"/>
                </a:solidFill>
                <a:effectLst>
                  <a:outerShdw blurRad="38100" dist="19050" dir="2700000" algn="tl" rotWithShape="0">
                    <a:schemeClr val="dk1">
                      <a:alpha val="40000"/>
                    </a:schemeClr>
                  </a:outerShdw>
                </a:effectLst>
              </a:rPr>
              <a:t>Does balancing our dataset improve model bias?</a:t>
            </a:r>
          </a:p>
          <a:p>
            <a:r>
              <a:rPr lang="en-US" dirty="0">
                <a:ln w="0"/>
                <a:solidFill>
                  <a:schemeClr val="tx1"/>
                </a:solidFill>
                <a:effectLst>
                  <a:outerShdw blurRad="38100" dist="19050" dir="2700000" algn="tl" rotWithShape="0">
                    <a:schemeClr val="dk1">
                      <a:alpha val="40000"/>
                    </a:schemeClr>
                  </a:outerShdw>
                </a:effectLst>
              </a:rPr>
              <a:t>Using cross validation to evaluate our model</a:t>
            </a:r>
          </a:p>
          <a:p>
            <a:r>
              <a:rPr lang="en-US" dirty="0">
                <a:ln w="0"/>
                <a:solidFill>
                  <a:schemeClr val="tx1"/>
                </a:solidFill>
                <a:effectLst>
                  <a:outerShdw blurRad="38100" dist="19050" dir="2700000" algn="tl" rotWithShape="0">
                    <a:schemeClr val="dk1">
                      <a:alpha val="40000"/>
                    </a:schemeClr>
                  </a:outerShdw>
                </a:effectLst>
              </a:rPr>
              <a:t>Future works and conclusion</a:t>
            </a:r>
          </a:p>
          <a:p>
            <a:r>
              <a:rPr lang="en-US" dirty="0">
                <a:ln w="0"/>
                <a:solidFill>
                  <a:schemeClr val="tx1"/>
                </a:solidFill>
                <a:effectLst>
                  <a:outerShdw blurRad="38100" dist="19050" dir="2700000" algn="tl" rotWithShape="0">
                    <a:schemeClr val="dk1">
                      <a:alpha val="40000"/>
                    </a:schemeClr>
                  </a:outerShdw>
                </a:effectLst>
              </a:rPr>
              <a:t>References</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917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93F-7701-4B49-8A25-DAF676FCF8F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04919A7-73AC-4B73-A5B1-6271CBD63EEE}"/>
              </a:ext>
            </a:extLst>
          </p:cNvPr>
          <p:cNvSpPr>
            <a:spLocks noGrp="1"/>
          </p:cNvSpPr>
          <p:nvPr>
            <p:ph idx="1"/>
          </p:nvPr>
        </p:nvSpPr>
        <p:spPr/>
        <p:txBody>
          <a:bodyPr>
            <a:normAutofit/>
          </a:bodyPr>
          <a:lstStyle/>
          <a:p>
            <a:r>
              <a:rPr lang="en-US" dirty="0">
                <a:ln w="0"/>
                <a:solidFill>
                  <a:schemeClr val="tx1"/>
                </a:solidFill>
                <a:effectLst>
                  <a:outerShdw blurRad="38100" dist="19050" dir="2700000" algn="tl" rotWithShape="0">
                    <a:schemeClr val="dk1">
                      <a:alpha val="40000"/>
                    </a:schemeClr>
                  </a:outerShdw>
                </a:effectLst>
              </a:rPr>
              <a:t>For our project a dataset comprised of songs of two music genres (Hip-Hop and Rock)has been used, we have trained a classifier to distinguish between the two genres based only on track information derived from </a:t>
            </a:r>
            <a:r>
              <a:rPr lang="en-US" dirty="0" err="1">
                <a:ln w="0"/>
                <a:solidFill>
                  <a:schemeClr val="tx1"/>
                </a:solidFill>
                <a:effectLst>
                  <a:outerShdw blurRad="38100" dist="19050" dir="2700000" algn="tl" rotWithShape="0">
                    <a:schemeClr val="dk1">
                      <a:alpha val="40000"/>
                    </a:schemeClr>
                  </a:outerShdw>
                </a:effectLst>
              </a:rPr>
              <a:t>Echonest</a:t>
            </a:r>
            <a:r>
              <a:rPr lang="en-US" dirty="0">
                <a:ln w="0"/>
                <a:solidFill>
                  <a:schemeClr val="tx1"/>
                </a:solidFill>
                <a:effectLst>
                  <a:outerShdw blurRad="38100" dist="19050" dir="2700000" algn="tl" rotWithShape="0">
                    <a:schemeClr val="dk1">
                      <a:alpha val="40000"/>
                    </a:schemeClr>
                  </a:outerShdw>
                </a:effectLst>
              </a:rPr>
              <a:t> (now part of Spotify). </a:t>
            </a:r>
          </a:p>
          <a:p>
            <a:r>
              <a:rPr lang="en-US" dirty="0">
                <a:ln w="0"/>
                <a:solidFill>
                  <a:schemeClr val="tx1"/>
                </a:solidFill>
                <a:effectLst>
                  <a:outerShdw blurRad="38100" dist="19050" dir="2700000" algn="tl" rotWithShape="0">
                    <a:schemeClr val="dk1">
                      <a:alpha val="40000"/>
                    </a:schemeClr>
                  </a:outerShdw>
                </a:effectLst>
              </a:rPr>
              <a:t>We have predicted whether one can correctly classify a song's genre based on features such as danceability, energy, </a:t>
            </a:r>
            <a:r>
              <a:rPr lang="en-US" dirty="0" err="1">
                <a:ln w="0"/>
                <a:solidFill>
                  <a:schemeClr val="tx1"/>
                </a:solidFill>
                <a:effectLst>
                  <a:outerShdw blurRad="38100" dist="19050" dir="2700000" algn="tl" rotWithShape="0">
                    <a:schemeClr val="dk1">
                      <a:alpha val="40000"/>
                    </a:schemeClr>
                  </a:outerShdw>
                </a:effectLst>
              </a:rPr>
              <a:t>acousticness</a:t>
            </a:r>
            <a:r>
              <a:rPr lang="en-US" dirty="0">
                <a:ln w="0"/>
                <a:solidFill>
                  <a:schemeClr val="tx1"/>
                </a:solidFill>
                <a:effectLst>
                  <a:outerShdw blurRad="38100" dist="19050" dir="2700000" algn="tl" rotWithShape="0">
                    <a:schemeClr val="dk1">
                      <a:alpha val="40000"/>
                    </a:schemeClr>
                  </a:outerShdw>
                </a:effectLst>
              </a:rPr>
              <a:t>, tempo, etc. We have made use of common algorithms such as logistic regression, decision trees, and so forth.</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830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524A-93C3-42B3-8113-C80149713712}"/>
              </a:ext>
            </a:extLst>
          </p:cNvPr>
          <p:cNvSpPr>
            <a:spLocks noGrp="1"/>
          </p:cNvSpPr>
          <p:nvPr>
            <p:ph type="title"/>
          </p:nvPr>
        </p:nvSpPr>
        <p:spPr/>
        <p:txBody>
          <a:bodyPr/>
          <a:lstStyle/>
          <a:p>
            <a:r>
              <a:rPr lang="en-US" dirty="0"/>
              <a:t>The Dataset</a:t>
            </a:r>
            <a:endParaRPr lang="en-IN" dirty="0"/>
          </a:p>
        </p:txBody>
      </p:sp>
      <p:sp>
        <p:nvSpPr>
          <p:cNvPr id="3" name="Content Placeholder 2">
            <a:extLst>
              <a:ext uri="{FF2B5EF4-FFF2-40B4-BE49-F238E27FC236}">
                <a16:creationId xmlns:a16="http://schemas.microsoft.com/office/drawing/2014/main" id="{0032B54B-D7FE-4E03-B0BA-51F877A1E2A2}"/>
              </a:ext>
            </a:extLst>
          </p:cNvPr>
          <p:cNvSpPr>
            <a:spLocks noGrp="1"/>
          </p:cNvSpPr>
          <p:nvPr>
            <p:ph idx="1"/>
          </p:nvPr>
        </p:nvSpPr>
        <p:spPr/>
        <p:txBody>
          <a:bodyPr/>
          <a:lstStyle/>
          <a:p>
            <a:r>
              <a:rPr lang="en-US" dirty="0">
                <a:ln w="0"/>
                <a:solidFill>
                  <a:schemeClr val="tx1"/>
                </a:solidFill>
                <a:effectLst>
                  <a:outerShdw blurRad="38100" dist="19050" dir="2700000" algn="tl" rotWithShape="0">
                    <a:schemeClr val="dk1">
                      <a:alpha val="40000"/>
                    </a:schemeClr>
                  </a:outerShdw>
                </a:effectLst>
              </a:rPr>
              <a:t>Our goal is to look through this dataset and classify songs as being either 'Hip-Hop' or 'Rock' - all without listening to a single one ourselves</a:t>
            </a:r>
          </a:p>
          <a:p>
            <a:r>
              <a:rPr lang="en-US" dirty="0">
                <a:ln w="0"/>
                <a:solidFill>
                  <a:schemeClr val="tx1"/>
                </a:solidFill>
                <a:effectLst>
                  <a:outerShdw blurRad="38100" dist="19050" dir="2700000" algn="tl" rotWithShape="0">
                    <a:schemeClr val="dk1">
                      <a:alpha val="40000"/>
                    </a:schemeClr>
                  </a:outerShdw>
                </a:effectLst>
              </a:rPr>
              <a:t>We have created two pandas </a:t>
            </a:r>
            <a:r>
              <a:rPr lang="en-US" dirty="0" err="1">
                <a:ln w="0"/>
                <a:solidFill>
                  <a:schemeClr val="tx1"/>
                </a:solidFill>
                <a:effectLst>
                  <a:outerShdw blurRad="38100" dist="19050" dir="2700000" algn="tl" rotWithShape="0">
                    <a:schemeClr val="dk1">
                      <a:alpha val="40000"/>
                    </a:schemeClr>
                  </a:outerShdw>
                </a:effectLst>
              </a:rPr>
              <a:t>DataFrames</a:t>
            </a:r>
            <a:r>
              <a:rPr lang="en-US" dirty="0">
                <a:ln w="0"/>
                <a:solidFill>
                  <a:schemeClr val="tx1"/>
                </a:solidFill>
                <a:effectLst>
                  <a:outerShdw blurRad="38100" dist="19050" dir="2700000" algn="tl" rotWithShape="0">
                    <a:schemeClr val="dk1">
                      <a:alpha val="40000"/>
                    </a:schemeClr>
                  </a:outerShdw>
                </a:effectLst>
              </a:rPr>
              <a:t> out of these files that we can merge so we have features and labels (often also referred to as X and y) for the classification later on.</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494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F7A1-1666-4227-A431-99F8F199CDD7}"/>
              </a:ext>
            </a:extLst>
          </p:cNvPr>
          <p:cNvSpPr>
            <a:spLocks noGrp="1"/>
          </p:cNvSpPr>
          <p:nvPr>
            <p:ph type="title"/>
          </p:nvPr>
        </p:nvSpPr>
        <p:spPr/>
        <p:txBody>
          <a:bodyPr>
            <a:normAutofit/>
          </a:bodyPr>
          <a:lstStyle/>
          <a:p>
            <a:r>
              <a:rPr lang="en-US" dirty="0"/>
              <a:t>Pairwise Relationships Between Continuous Variables</a:t>
            </a:r>
            <a:br>
              <a:rPr lang="en-US" dirty="0"/>
            </a:br>
            <a:endParaRPr lang="en-IN" dirty="0"/>
          </a:p>
        </p:txBody>
      </p:sp>
      <p:sp>
        <p:nvSpPr>
          <p:cNvPr id="3" name="Content Placeholder 2">
            <a:extLst>
              <a:ext uri="{FF2B5EF4-FFF2-40B4-BE49-F238E27FC236}">
                <a16:creationId xmlns:a16="http://schemas.microsoft.com/office/drawing/2014/main" id="{0BE40BE7-483D-4217-A82A-668899C49F3B}"/>
              </a:ext>
            </a:extLst>
          </p:cNvPr>
          <p:cNvSpPr>
            <a:spLocks noGrp="1"/>
          </p:cNvSpPr>
          <p:nvPr>
            <p:ph idx="1"/>
          </p:nvPr>
        </p:nvSpPr>
        <p:spPr/>
        <p:txBody>
          <a:bodyPr>
            <a:normAutofit/>
          </a:bodyPr>
          <a:lstStyle/>
          <a:p>
            <a:r>
              <a:rPr lang="en-US" dirty="0">
                <a:ln w="0"/>
                <a:solidFill>
                  <a:schemeClr val="tx1"/>
                </a:solidFill>
                <a:effectLst>
                  <a:outerShdw blurRad="38100" dist="19050" dir="2700000" algn="tl" rotWithShape="0">
                    <a:schemeClr val="dk1">
                      <a:alpha val="40000"/>
                    </a:schemeClr>
                  </a:outerShdw>
                </a:effectLst>
              </a:rPr>
              <a:t>We typically wanted to avoid using variables that have strong correlations with each other hence avoiding feature redundancy for a few reasons:</a:t>
            </a:r>
          </a:p>
          <a:p>
            <a:r>
              <a:rPr lang="en-US" dirty="0">
                <a:ln w="0"/>
                <a:solidFill>
                  <a:schemeClr val="tx1"/>
                </a:solidFill>
                <a:effectLst>
                  <a:outerShdw blurRad="38100" dist="19050" dir="2700000" algn="tl" rotWithShape="0">
                    <a:schemeClr val="dk1">
                      <a:alpha val="40000"/>
                    </a:schemeClr>
                  </a:outerShdw>
                </a:effectLst>
              </a:rPr>
              <a:t>To keep the model simple and improve interpretability (with many features, we run the risk of overfitting).</a:t>
            </a:r>
          </a:p>
          <a:p>
            <a:r>
              <a:rPr lang="en-US" dirty="0">
                <a:ln w="0"/>
                <a:solidFill>
                  <a:schemeClr val="tx1"/>
                </a:solidFill>
                <a:effectLst>
                  <a:outerShdw blurRad="38100" dist="19050" dir="2700000" algn="tl" rotWithShape="0">
                    <a:schemeClr val="dk1">
                      <a:alpha val="40000"/>
                    </a:schemeClr>
                  </a:outerShdw>
                </a:effectLst>
              </a:rPr>
              <a:t>When our datasets are very large, using fewer features can drastically speed up our computation time.</a:t>
            </a:r>
          </a:p>
          <a:p>
            <a:r>
              <a:rPr lang="en-US" dirty="0">
                <a:ln w="0"/>
                <a:solidFill>
                  <a:schemeClr val="tx1"/>
                </a:solidFill>
                <a:effectLst>
                  <a:outerShdw blurRad="38100" dist="19050" dir="2700000" algn="tl" rotWithShape="0">
                    <a:schemeClr val="dk1">
                      <a:alpha val="40000"/>
                    </a:schemeClr>
                  </a:outerShdw>
                </a:effectLst>
              </a:rPr>
              <a:t>To get a sense of whether there are any strongly correlated features in our data, we have used built-in functions in the pandas package.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4035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BA11-6D18-4D0D-993D-0DFF2D215CD8}"/>
              </a:ext>
            </a:extLst>
          </p:cNvPr>
          <p:cNvSpPr>
            <a:spLocks noGrp="1"/>
          </p:cNvSpPr>
          <p:nvPr>
            <p:ph type="title"/>
          </p:nvPr>
        </p:nvSpPr>
        <p:spPr/>
        <p:txBody>
          <a:bodyPr/>
          <a:lstStyle/>
          <a:p>
            <a:r>
              <a:rPr lang="en-US" dirty="0"/>
              <a:t>Normalizing the feature Data</a:t>
            </a:r>
            <a:endParaRPr lang="en-IN" dirty="0"/>
          </a:p>
        </p:txBody>
      </p:sp>
      <p:sp>
        <p:nvSpPr>
          <p:cNvPr id="3" name="Content Placeholder 2">
            <a:extLst>
              <a:ext uri="{FF2B5EF4-FFF2-40B4-BE49-F238E27FC236}">
                <a16:creationId xmlns:a16="http://schemas.microsoft.com/office/drawing/2014/main" id="{98139001-7B3C-4DF8-90EA-0EF1BD6176B3}"/>
              </a:ext>
            </a:extLst>
          </p:cNvPr>
          <p:cNvSpPr>
            <a:spLocks noGrp="1"/>
          </p:cNvSpPr>
          <p:nvPr>
            <p:ph idx="1"/>
          </p:nvPr>
        </p:nvSpPr>
        <p:spPr/>
        <p:txBody>
          <a:bodyPr/>
          <a:lstStyle/>
          <a:p>
            <a:r>
              <a:rPr lang="en-US" dirty="0">
                <a:ln w="0"/>
                <a:solidFill>
                  <a:schemeClr val="tx1"/>
                </a:solidFill>
                <a:effectLst>
                  <a:outerShdw blurRad="38100" dist="19050" dir="2700000" algn="tl" rotWithShape="0">
                    <a:schemeClr val="dk1">
                      <a:alpha val="40000"/>
                    </a:schemeClr>
                  </a:outerShdw>
                </a:effectLst>
              </a:rPr>
              <a:t>Since we didn't find any particular strong correlations between our features, we can instead use a common approach to reduce the number of features called principal component analysis (PCA).</a:t>
            </a:r>
          </a:p>
          <a:p>
            <a:r>
              <a:rPr lang="en-US" dirty="0">
                <a:ln w="0"/>
                <a:solidFill>
                  <a:schemeClr val="tx1"/>
                </a:solidFill>
                <a:effectLst>
                  <a:outerShdw blurRad="38100" dist="19050" dir="2700000" algn="tl" rotWithShape="0">
                    <a:schemeClr val="dk1">
                      <a:alpha val="40000"/>
                    </a:schemeClr>
                  </a:outerShdw>
                </a:effectLst>
              </a:rPr>
              <a:t>Since PCA uses the absolute variance of a feature to rotate the data, a feature with a broader range of values will overpower and bias the algorithm relative to the other features. To avoid this, we must first normalize our data. There are a few methods to do this, but a common way is through </a:t>
            </a:r>
            <a:r>
              <a:rPr lang="en-US" i="1" dirty="0">
                <a:ln w="0"/>
                <a:solidFill>
                  <a:schemeClr val="tx1"/>
                </a:solidFill>
                <a:effectLst>
                  <a:outerShdw blurRad="38100" dist="19050" dir="2700000" algn="tl" rotWithShape="0">
                    <a:schemeClr val="dk1">
                      <a:alpha val="40000"/>
                    </a:schemeClr>
                  </a:outerShdw>
                </a:effectLst>
              </a:rPr>
              <a:t>standardization</a:t>
            </a:r>
            <a:r>
              <a:rPr lang="en-US" dirty="0">
                <a:ln w="0"/>
                <a:solidFill>
                  <a:schemeClr val="tx1"/>
                </a:solidFill>
                <a:effectLst>
                  <a:outerShdw blurRad="38100" dist="19050" dir="2700000" algn="tl" rotWithShape="0">
                    <a:schemeClr val="dk1">
                      <a:alpha val="40000"/>
                    </a:schemeClr>
                  </a:outerShdw>
                </a:effectLst>
              </a:rPr>
              <a:t>, such that all features have a mean = 0 and standard deviation = 1 (the resultant is a z-score).</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3000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1CF0-086A-44BB-84D5-4118F16945A8}"/>
              </a:ext>
            </a:extLst>
          </p:cNvPr>
          <p:cNvSpPr>
            <a:spLocks noGrp="1"/>
          </p:cNvSpPr>
          <p:nvPr>
            <p:ph type="title"/>
          </p:nvPr>
        </p:nvSpPr>
        <p:spPr/>
        <p:txBody>
          <a:bodyPr>
            <a:normAutofit/>
          </a:bodyPr>
          <a:lstStyle/>
          <a:p>
            <a:r>
              <a:rPr lang="en-IN" dirty="0"/>
              <a:t>PRINCIPAL COMPONENT ANALYSIS</a:t>
            </a:r>
            <a:br>
              <a:rPr lang="en-IN" dirty="0"/>
            </a:br>
            <a:r>
              <a:rPr lang="en-IN" dirty="0"/>
              <a:t>(PCA)</a:t>
            </a:r>
          </a:p>
        </p:txBody>
      </p:sp>
      <p:sp>
        <p:nvSpPr>
          <p:cNvPr id="3" name="Content Placeholder 2">
            <a:extLst>
              <a:ext uri="{FF2B5EF4-FFF2-40B4-BE49-F238E27FC236}">
                <a16:creationId xmlns:a16="http://schemas.microsoft.com/office/drawing/2014/main" id="{3B3A4303-0C6F-4ABE-A704-77ECF2A908B4}"/>
              </a:ext>
            </a:extLst>
          </p:cNvPr>
          <p:cNvSpPr>
            <a:spLocks noGrp="1"/>
          </p:cNvSpPr>
          <p:nvPr>
            <p:ph idx="1"/>
          </p:nvPr>
        </p:nvSpPr>
        <p:spPr/>
        <p:txBody>
          <a:bodyPr>
            <a:normAutofit/>
          </a:bodyPr>
          <a:lstStyle/>
          <a:p>
            <a:pPr marL="0" indent="0" algn="ctr">
              <a:buNone/>
            </a:pPr>
            <a:r>
              <a:rPr lang="en-IN" dirty="0">
                <a:ln w="0"/>
                <a:solidFill>
                  <a:schemeClr val="tx1"/>
                </a:solidFill>
                <a:effectLst>
                  <a:outerShdw blurRad="38100" dist="19050" dir="2700000" algn="tl" rotWithShape="0">
                    <a:schemeClr val="dk1">
                      <a:alpha val="40000"/>
                    </a:schemeClr>
                  </a:outerShdw>
                </a:effectLst>
              </a:rPr>
              <a:t>WHAT IS PCA?</a:t>
            </a:r>
          </a:p>
          <a:p>
            <a:pPr marL="0" indent="0" algn="ctr">
              <a:buNone/>
            </a:pPr>
            <a:endParaRPr lang="en-IN" dirty="0">
              <a:ln w="0"/>
              <a:solidFill>
                <a:schemeClr val="tx1"/>
              </a:solidFill>
              <a:effectLst>
                <a:outerShdw blurRad="38100" dist="19050" dir="2700000" algn="tl" rotWithShape="0">
                  <a:schemeClr val="dk1">
                    <a:alpha val="40000"/>
                  </a:schemeClr>
                </a:outerShdw>
              </a:effectLst>
            </a:endParaRPr>
          </a:p>
          <a:p>
            <a:pPr lvl="1"/>
            <a:r>
              <a:rPr lang="en-US" sz="2000" dirty="0">
                <a:ln w="0"/>
                <a:solidFill>
                  <a:schemeClr val="tx1"/>
                </a:solidFill>
                <a:effectLst>
                  <a:outerShdw blurRad="38100" dist="19050" dir="2700000" algn="tl" rotWithShape="0">
                    <a:schemeClr val="dk1">
                      <a:alpha val="40000"/>
                    </a:schemeClr>
                  </a:outerShdw>
                </a:effectLst>
              </a:rPr>
              <a:t>Principal Component Analysis (PCA) is an unsupervised, non-parametric statistical technique primarily used for dimensionality reduction in machine learning.</a:t>
            </a:r>
          </a:p>
          <a:p>
            <a:pPr lvl="1"/>
            <a:r>
              <a:rPr lang="en-US" sz="2000" dirty="0">
                <a:ln w="0"/>
                <a:solidFill>
                  <a:schemeClr val="tx1"/>
                </a:solidFill>
                <a:effectLst>
                  <a:outerShdw blurRad="38100" dist="19050" dir="2700000" algn="tl" rotWithShape="0">
                    <a:schemeClr val="dk1">
                      <a:alpha val="40000"/>
                    </a:schemeClr>
                  </a:outerShdw>
                </a:effectLst>
              </a:rPr>
              <a:t>High dimensionality means that the dataset has a large number of features. The primary problem associated with high-dimensionality in the machine learning field is model overfitting, which reduces the ability to generalize beyond the examples in the training set.</a:t>
            </a:r>
            <a:endParaRPr lang="en-IN" sz="2000"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130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315F-E098-46A3-92EB-10A0ED1033A0}"/>
              </a:ext>
            </a:extLst>
          </p:cNvPr>
          <p:cNvSpPr>
            <a:spLocks noGrp="1"/>
          </p:cNvSpPr>
          <p:nvPr>
            <p:ph type="title"/>
          </p:nvPr>
        </p:nvSpPr>
        <p:spPr/>
        <p:txBody>
          <a:bodyPr/>
          <a:lstStyle/>
          <a:p>
            <a:r>
              <a:rPr lang="en-IN" dirty="0"/>
              <a:t>PCA ON OUR SCALED DATA</a:t>
            </a:r>
          </a:p>
        </p:txBody>
      </p:sp>
      <p:sp>
        <p:nvSpPr>
          <p:cNvPr id="3" name="Content Placeholder 2">
            <a:extLst>
              <a:ext uri="{FF2B5EF4-FFF2-40B4-BE49-F238E27FC236}">
                <a16:creationId xmlns:a16="http://schemas.microsoft.com/office/drawing/2014/main" id="{6C3F2C70-B034-4704-98D1-6D3FB28F6A7B}"/>
              </a:ext>
            </a:extLst>
          </p:cNvPr>
          <p:cNvSpPr>
            <a:spLocks noGrp="1"/>
          </p:cNvSpPr>
          <p:nvPr>
            <p:ph idx="1"/>
          </p:nvPr>
        </p:nvSpPr>
        <p:spPr/>
        <p:txBody>
          <a:bodyPr/>
          <a:lstStyle/>
          <a:p>
            <a:r>
              <a:rPr lang="en-US" dirty="0">
                <a:ln w="0"/>
                <a:solidFill>
                  <a:schemeClr val="tx1"/>
                </a:solidFill>
                <a:effectLst>
                  <a:outerShdw blurRad="38100" dist="19050" dir="2700000" algn="tl" rotWithShape="0">
                    <a:schemeClr val="dk1">
                      <a:alpha val="40000"/>
                    </a:schemeClr>
                  </a:outerShdw>
                </a:effectLst>
              </a:rPr>
              <a:t>Now that we have preprocessed our data, we are ready to use PCA to determine by how much we can reduce the dimensionality of our data. We can use scree-plots and cumulative explained ratio plots to find the number of components to use in further analyses.</a:t>
            </a:r>
          </a:p>
          <a:p>
            <a:r>
              <a:rPr lang="en-US" dirty="0">
                <a:ln w="0"/>
                <a:solidFill>
                  <a:schemeClr val="tx1"/>
                </a:solidFill>
                <a:effectLst>
                  <a:outerShdw blurRad="38100" dist="19050" dir="2700000" algn="tl" rotWithShape="0">
                    <a:schemeClr val="dk1">
                      <a:alpha val="40000"/>
                    </a:schemeClr>
                  </a:outerShdw>
                </a:effectLst>
              </a:rPr>
              <a:t>Scree-plots display the number of components against the variance explained by each component, sorted in descending order of variance. Scree-plots help us get a better sense of which components explain a sufficient amount of variance in our data. When using scree plots, an 'elbow' (a steep drop from one data point to the next) in the plot is typically used to decide on an appropriate cutoff.</a:t>
            </a:r>
            <a:endParaRPr lang="en-IN"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123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5486-9E74-4860-8BF1-F232C7E525E1}"/>
              </a:ext>
            </a:extLst>
          </p:cNvPr>
          <p:cNvSpPr>
            <a:spLocks noGrp="1"/>
          </p:cNvSpPr>
          <p:nvPr>
            <p:ph type="title"/>
          </p:nvPr>
        </p:nvSpPr>
        <p:spPr/>
        <p:txBody>
          <a:bodyPr/>
          <a:lstStyle/>
          <a:p>
            <a:r>
              <a:rPr lang="en-IN" b="1" dirty="0"/>
              <a:t>Further Visualization of PCA</a:t>
            </a:r>
            <a:endParaRPr lang="en-IN" dirty="0"/>
          </a:p>
        </p:txBody>
      </p:sp>
      <p:sp>
        <p:nvSpPr>
          <p:cNvPr id="3" name="Content Placeholder 2">
            <a:extLst>
              <a:ext uri="{FF2B5EF4-FFF2-40B4-BE49-F238E27FC236}">
                <a16:creationId xmlns:a16="http://schemas.microsoft.com/office/drawing/2014/main" id="{216B6A74-C0FA-4FD5-BC00-CA837D9E7BC7}"/>
              </a:ext>
            </a:extLst>
          </p:cNvPr>
          <p:cNvSpPr>
            <a:spLocks noGrp="1"/>
          </p:cNvSpPr>
          <p:nvPr>
            <p:ph idx="1"/>
          </p:nvPr>
        </p:nvSpPr>
        <p:spPr/>
        <p:txBody>
          <a:bodyPr/>
          <a:lstStyle/>
          <a:p>
            <a:r>
              <a:rPr lang="en-US" dirty="0">
                <a:ln w="0"/>
                <a:solidFill>
                  <a:schemeClr val="tx1"/>
                </a:solidFill>
                <a:effectLst>
                  <a:outerShdw blurRad="38100" dist="19050" dir="2700000" algn="tl" rotWithShape="0">
                    <a:schemeClr val="dk1">
                      <a:alpha val="40000"/>
                    </a:schemeClr>
                  </a:outerShdw>
                </a:effectLst>
              </a:rPr>
              <a:t>Unfortunately, there does not appear to be a clear elbow in this scree plot, which means it is not straightforward to find the number of intrinsic dimensions using this method.</a:t>
            </a:r>
          </a:p>
          <a:p>
            <a:r>
              <a:rPr lang="en-US" dirty="0">
                <a:ln w="0"/>
                <a:solidFill>
                  <a:schemeClr val="tx1"/>
                </a:solidFill>
                <a:effectLst>
                  <a:outerShdw blurRad="38100" dist="19050" dir="2700000" algn="tl" rotWithShape="0">
                    <a:schemeClr val="dk1">
                      <a:alpha val="40000"/>
                    </a:schemeClr>
                  </a:outerShdw>
                </a:effectLst>
              </a:rPr>
              <a:t>But all is not lost! Instead, we can also look at the cumulative explained variance plot to determine how many features are required to explain, say, about 85% of the variance (cutoffs are somewhat arbitrary here, and usually decided upon by 'rules of thumb'). Once we determine the appropriate number of components, we can perform PCA with that many components, ideally reducing the dimensionality of our data.</a:t>
            </a:r>
            <a:endParaRPr lang="en-IN" dirty="0">
              <a:ln w="0"/>
              <a:solidFill>
                <a:schemeClr val="tx1"/>
              </a:solidFill>
              <a:effectLst>
                <a:outerShdw blurRad="38100" dist="19050" dir="2700000" algn="tl" rotWithShape="0">
                  <a:schemeClr val="dk1">
                    <a:alpha val="40000"/>
                  </a:schemeClr>
                </a:outerShdw>
              </a:effectLst>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2967536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224</TotalTime>
  <Words>1523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Bahnschrift</vt:lpstr>
      <vt:lpstr>Bahnschrift Condensed</vt:lpstr>
      <vt:lpstr>Corbel</vt:lpstr>
      <vt:lpstr>Wingdings 2</vt:lpstr>
      <vt:lpstr>Frame</vt:lpstr>
      <vt:lpstr>DATA WAREHOUSE AND MINING PROJECT PRESENTATION CLASSIFYING SONG GENRES FROM AUDIO DATA</vt:lpstr>
      <vt:lpstr>Contents</vt:lpstr>
      <vt:lpstr>Introduction</vt:lpstr>
      <vt:lpstr>The Dataset</vt:lpstr>
      <vt:lpstr>Pairwise Relationships Between Continuous Variables </vt:lpstr>
      <vt:lpstr>Normalizing the feature Data</vt:lpstr>
      <vt:lpstr>PRINCIPAL COMPONENT ANALYSIS (PCA)</vt:lpstr>
      <vt:lpstr>PCA ON OUR SCALED DATA</vt:lpstr>
      <vt:lpstr>Further Visualization of PCA</vt:lpstr>
      <vt:lpstr>Train a Decision Tree to classify Genre</vt:lpstr>
      <vt:lpstr>EXAMPLE OF A DECISION TREE</vt:lpstr>
      <vt:lpstr>Compare our decision tree to a logistic regression </vt:lpstr>
      <vt:lpstr>Balance our data for greater performance </vt:lpstr>
      <vt:lpstr>Does balancing our dataset improve model bias? </vt:lpstr>
      <vt:lpstr>Using cross-validation to evaluate our models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AND MINING PROJECT PRESENTATION CLASSIFYING SONG GENRES FROM AUDIO DATA</dc:title>
  <dc:creator>Sofin Wadhwaniya</dc:creator>
  <cp:lastModifiedBy>Sofin Wadhwaniya</cp:lastModifiedBy>
  <cp:revision>30</cp:revision>
  <dcterms:created xsi:type="dcterms:W3CDTF">2021-04-23T14:31:25Z</dcterms:created>
  <dcterms:modified xsi:type="dcterms:W3CDTF">2021-04-23T18:15:41Z</dcterms:modified>
</cp:coreProperties>
</file>