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62" r:id="rId3"/>
    <p:sldId id="284" r:id="rId4"/>
    <p:sldId id="261" r:id="rId5"/>
    <p:sldId id="264" r:id="rId6"/>
    <p:sldId id="265" r:id="rId7"/>
    <p:sldId id="286" r:id="rId8"/>
    <p:sldId id="267" r:id="rId9"/>
    <p:sldId id="268" r:id="rId10"/>
    <p:sldId id="263" r:id="rId11"/>
    <p:sldId id="288" r:id="rId12"/>
    <p:sldId id="278" r:id="rId13"/>
    <p:sldId id="287" r:id="rId14"/>
    <p:sldId id="279" r:id="rId15"/>
    <p:sldId id="280" r:id="rId16"/>
    <p:sldId id="281" r:id="rId17"/>
    <p:sldId id="283" r:id="rId18"/>
    <p:sldId id="270" r:id="rId19"/>
    <p:sldId id="271" r:id="rId20"/>
    <p:sldId id="272" r:id="rId21"/>
    <p:sldId id="285" r:id="rId22"/>
    <p:sldId id="273" r:id="rId23"/>
    <p:sldId id="257" r:id="rId24"/>
  </p:sldIdLst>
  <p:sldSz cx="9144000" cy="6858000" type="screen4x3"/>
  <p:notesSz cx="6858000" cy="9144000"/>
  <p:defaultTextStyle>
    <a:defPPr>
      <a:defRPr lang="nn-NO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pitchFamily="-109" charset="0"/>
        <a:ea typeface="Geneva" pitchFamily="-109" charset="0"/>
        <a:cs typeface="Geneva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24" d="100"/>
          <a:sy n="124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001000" cy="167639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001000" cy="25908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214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F32613-4A5A-45CB-8F71-907382C4E38B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845E0B1-B3C0-4F28-9B0A-F1E0F97F1784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948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84A8EF-9C8D-49B7-B5B7-B33AF4A8FF5F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62D3285-75B9-4C67-8F12-6EF71BD3B23A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852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A3AE72-2113-4CAC-8658-B9E4E9D3B269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0326BBD-C95B-4DAE-91DA-2193B124B549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675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48404C-01F9-4CF4-A59F-205D4395AD67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6BE5A70-F77E-4F24-972B-AACDE838D36C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1372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96008E-7E88-4D62-B7C6-F3FA672DE5CE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F1BEFC1-EC6A-4546-A2D0-2B80C367A733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5410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1D744-E41E-4CB2-9ADE-AE1F190A0314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4BBAB53-7C62-4990-8C41-4AA181DBF795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215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5ECBAF-9101-4939-9818-889B7CD4212B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48144CB-F49A-4FA7-8A61-69A66E40BA4F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861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03D73D8-5ADC-4B27-9A59-093C1AA5DCA8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2E39587-0221-4A2C-9924-1C9047F92FAC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379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4FC31E-8CB9-4F20-B5F4-EC95580DFF93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83BBFA0-8D87-4466-8241-EC57D4F8A148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365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n-NO" noProof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FE8399-821A-4F3E-95BB-0E045A271903}" type="datetime1">
              <a:rPr lang="nn-NO"/>
              <a:pPr>
                <a:defRPr/>
              </a:pPr>
              <a:t>15.07.2019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8EE1CF2-2487-46B2-BCBC-2F7DB4525D7D}" type="slidenum">
              <a:rPr lang="nn-NO"/>
              <a:pPr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825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tittelstil</a:t>
            </a:r>
            <a:endParaRPr lang="nn-NO" smtClean="0"/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nn-NO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99FF"/>
          </a:solidFill>
          <a:latin typeface="+mj-lt"/>
          <a:ea typeface="Geneva" pitchFamily="-65" charset="-128"/>
          <a:cs typeface="Geneva" pitchFamily="-65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99FF"/>
          </a:solidFill>
          <a:latin typeface="Calibri" pitchFamily="-65" charset="0"/>
          <a:ea typeface="Geneva" pitchFamily="-65" charset="-128"/>
          <a:cs typeface="Geneva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99FF"/>
          </a:solidFill>
          <a:latin typeface="Calibri" pitchFamily="-65" charset="0"/>
          <a:ea typeface="Geneva" pitchFamily="-65" charset="-128"/>
          <a:cs typeface="Geneva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99FF"/>
          </a:solidFill>
          <a:latin typeface="Calibri" pitchFamily="-65" charset="0"/>
          <a:ea typeface="Geneva" pitchFamily="-65" charset="-128"/>
          <a:cs typeface="Geneva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99FF"/>
          </a:solidFill>
          <a:latin typeface="Calibri" pitchFamily="-65" charset="0"/>
          <a:ea typeface="Geneva" pitchFamily="-65" charset="-128"/>
          <a:cs typeface="Geneva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-65" charset="0"/>
          <a:ea typeface="Geneva" pitchFamily="-65" charset="-128"/>
          <a:cs typeface="Geneva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-65" charset="0"/>
          <a:ea typeface="Geneva" pitchFamily="-65" charset="-128"/>
          <a:cs typeface="Geneva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-65" charset="0"/>
          <a:ea typeface="Geneva" pitchFamily="-65" charset="-128"/>
          <a:cs typeface="Geneva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Geneva" pitchFamily="-65" charset="-128"/>
          <a:cs typeface="Geneva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pitchFamily="-65" charset="-128"/>
          <a:cs typeface="Geneva" pitchFamily="-109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a typeface="Geneva" pitchFamily="-109" charset="0"/>
                <a:cs typeface="Geneva" pitchFamily="-109" charset="0"/>
              </a:rPr>
              <a:t>FLEXPART </a:t>
            </a:r>
            <a:r>
              <a:rPr lang="nb-NO" dirty="0" err="1">
                <a:ea typeface="Geneva" pitchFamily="-109" charset="0"/>
                <a:cs typeface="Geneva" pitchFamily="-109" charset="0"/>
              </a:rPr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Ignacio Pisso</a:t>
            </a:r>
          </a:p>
          <a:p>
            <a:r>
              <a:rPr lang="en-US" dirty="0" smtClean="0"/>
              <a:t>NILU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July </a:t>
            </a:r>
            <a:r>
              <a:rPr lang="en-US" sz="1800" dirty="0" smtClean="0"/>
              <a:t>2019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smtClean="0"/>
              <a:t>	</a:t>
            </a:r>
            <a:r>
              <a:rPr lang="en-US" sz="1800"/>
              <a:t>													Ignacio.Pisso@nilu.no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27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Source code transformed </a:t>
            </a:r>
            <a:r>
              <a:rPr lang="en-US" dirty="0"/>
              <a:t>to the Fortran 90 free-form </a:t>
            </a:r>
            <a:r>
              <a:rPr lang="en-US" dirty="0" smtClean="0"/>
              <a:t>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Option </a:t>
            </a:r>
            <a:r>
              <a:rPr lang="en-US" dirty="0"/>
              <a:t>to produce output in compressed </a:t>
            </a:r>
            <a:r>
              <a:rPr lang="en-US" dirty="0" err="1"/>
              <a:t>NetCDF</a:t>
            </a:r>
            <a:r>
              <a:rPr lang="en-US" dirty="0"/>
              <a:t> 4 </a:t>
            </a:r>
            <a:r>
              <a:rPr lang="en-US" dirty="0" smtClean="0"/>
              <a:t>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ption to output surface gridded output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Wet deposition in-cloud and below-cloud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v9</a:t>
            </a:r>
          </a:p>
        </p:txBody>
      </p:sp>
    </p:spTree>
    <p:extLst>
      <p:ext uri="{BB962C8B-B14F-4D97-AF65-F5344CB8AC3E}">
        <p14:creationId xmlns:p14="http://schemas.microsoft.com/office/powerpoint/2010/main" val="137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expart-timeline-versions2.00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5" r="-11375"/>
          <a:stretch>
            <a:fillRect/>
          </a:stretch>
        </p:blipFill>
        <p:spPr>
          <a:xfrm>
            <a:off x="-1044624" y="260648"/>
            <a:ext cx="10883900" cy="6650038"/>
          </a:xfrm>
        </p:spPr>
      </p:pic>
    </p:spTree>
    <p:extLst>
      <p:ext uri="{BB962C8B-B14F-4D97-AF65-F5344CB8AC3E}">
        <p14:creationId xmlns:p14="http://schemas.microsoft.com/office/powerpoint/2010/main" val="177565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MM5, WRF–PILT (deprecated)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WRF 3.3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FLEXPART</a:t>
            </a:r>
            <a:r>
              <a:rPr lang="en-US" dirty="0"/>
              <a:t>-</a:t>
            </a:r>
            <a:r>
              <a:rPr lang="en-US" dirty="0" err="1"/>
              <a:t>NorESM</a:t>
            </a:r>
            <a:r>
              <a:rPr lang="en-US" dirty="0"/>
              <a:t>/CAM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COSMO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FLEXPART-CTM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TRACZILLA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FLEXCPP, Etc.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FLEXPART forks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FLEXPART-WRF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 smtClean="0"/>
              <a:t>Uses </a:t>
            </a:r>
            <a:r>
              <a:rPr lang="en-US" sz="2000" dirty="0"/>
              <a:t>output from the Weather Research and Forecasting (WRF) </a:t>
            </a:r>
            <a:r>
              <a:rPr lang="en-US" sz="2000" dirty="0" err="1"/>
              <a:t>mesoscale</a:t>
            </a:r>
            <a:r>
              <a:rPr lang="en-US" sz="2000" dirty="0"/>
              <a:t> </a:t>
            </a:r>
            <a:r>
              <a:rPr lang="en-US" sz="2000" dirty="0" smtClean="0"/>
              <a:t>model.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Originally developed at the Pacific </a:t>
            </a:r>
            <a:r>
              <a:rPr lang="en-US" sz="2000" dirty="0"/>
              <a:t>Northwest National </a:t>
            </a:r>
            <a:r>
              <a:rPr lang="en-US" sz="2000" dirty="0" smtClean="0"/>
              <a:t>Laboratory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named PILT (PNNL Integrated </a:t>
            </a:r>
            <a:r>
              <a:rPr lang="en-US" sz="2000" dirty="0" err="1"/>
              <a:t>Lagrangian</a:t>
            </a:r>
            <a:r>
              <a:rPr lang="en-US" sz="2000" dirty="0"/>
              <a:t> Transport). 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New FLEXPART</a:t>
            </a:r>
            <a:r>
              <a:rPr lang="en-US" sz="2000" dirty="0"/>
              <a:t>-WRF can use both instantaneous and </a:t>
            </a:r>
            <a:r>
              <a:rPr lang="en-US" sz="2000" dirty="0" smtClean="0"/>
              <a:t>time</a:t>
            </a:r>
            <a:r>
              <a:rPr lang="en-US" sz="2000" dirty="0"/>
              <a:t>-averaged </a:t>
            </a:r>
            <a:r>
              <a:rPr lang="en-US" sz="2000" dirty="0" smtClean="0"/>
              <a:t>WRF output. </a:t>
            </a:r>
          </a:p>
          <a:p>
            <a:pPr>
              <a:buFont typeface="Arial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ncludes </a:t>
            </a:r>
            <a:r>
              <a:rPr lang="en-US" sz="2000" dirty="0"/>
              <a:t>the skewed turbulence </a:t>
            </a:r>
            <a:r>
              <a:rPr lang="en-US" sz="2000" dirty="0" smtClean="0"/>
              <a:t>scheme, subsequently exported </a:t>
            </a:r>
            <a:r>
              <a:rPr lang="en-US" sz="2000" dirty="0"/>
              <a:t>to the standard FLEXPART 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Output can either be </a:t>
            </a:r>
            <a:r>
              <a:rPr lang="en-US" sz="2000" dirty="0"/>
              <a:t>binary or </a:t>
            </a:r>
            <a:r>
              <a:rPr lang="en-US" sz="2000" dirty="0" err="1" smtClean="0"/>
              <a:t>NetCDF</a:t>
            </a:r>
            <a:r>
              <a:rPr lang="en-US" sz="2000" dirty="0" smtClean="0"/>
              <a:t> </a:t>
            </a:r>
            <a:r>
              <a:rPr lang="en-US" sz="2000" dirty="0"/>
              <a:t>format, both of which have efficient data compression</a:t>
            </a:r>
            <a:r>
              <a:rPr lang="en-US" sz="2000" dirty="0" smtClean="0"/>
              <a:t>.</a:t>
            </a:r>
          </a:p>
          <a:p>
            <a:pPr>
              <a:buFont typeface="Arial"/>
              <a:buChar char="•"/>
            </a:pPr>
            <a:r>
              <a:rPr lang="en-US" sz="2000" dirty="0" err="1"/>
              <a:t>P</a:t>
            </a:r>
            <a:r>
              <a:rPr lang="en-US" sz="2000" dirty="0" err="1" smtClean="0"/>
              <a:t>arallelisation</a:t>
            </a:r>
            <a:r>
              <a:rPr lang="en-US" sz="2000" dirty="0" smtClean="0"/>
              <a:t> </a:t>
            </a:r>
            <a:r>
              <a:rPr lang="en-US" sz="2000" dirty="0"/>
              <a:t>with Open-MP in shared memory and MPI </a:t>
            </a:r>
            <a:r>
              <a:rPr lang="en-US" sz="2000" dirty="0" smtClean="0"/>
              <a:t>in </a:t>
            </a:r>
            <a:r>
              <a:rPr lang="en-US" sz="2000" dirty="0"/>
              <a:t>distributed memory. </a:t>
            </a:r>
          </a:p>
        </p:txBody>
      </p:sp>
    </p:spTree>
    <p:extLst>
      <p:ext uri="{BB962C8B-B14F-4D97-AF65-F5344CB8AC3E}">
        <p14:creationId xmlns:p14="http://schemas.microsoft.com/office/powerpoint/2010/main" val="188372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FLEXPART-</a:t>
            </a:r>
            <a:r>
              <a:rPr lang="en-US" dirty="0" err="1"/>
              <a:t>NorESM</a:t>
            </a:r>
            <a:r>
              <a:rPr lang="en-US" dirty="0"/>
              <a:t>/CAM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ailored </a:t>
            </a:r>
            <a:r>
              <a:rPr lang="en-US" sz="2000" dirty="0"/>
              <a:t>to run with the </a:t>
            </a:r>
            <a:r>
              <a:rPr lang="en-US" sz="2000" dirty="0" smtClean="0"/>
              <a:t>meteorological </a:t>
            </a:r>
            <a:r>
              <a:rPr lang="en-US" sz="2000" dirty="0"/>
              <a:t>output data generated by the CMIP5-version of NorESM1-M (the Norwegian Earth System Model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1.89</a:t>
            </a:r>
            <a:r>
              <a:rPr lang="en-US" sz="2000" dirty="0"/>
              <a:t>◦× 2.5◦horizontal </a:t>
            </a:r>
            <a:r>
              <a:rPr lang="en-US" sz="2000" dirty="0" smtClean="0"/>
              <a:t>resolution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26 </a:t>
            </a:r>
            <a:r>
              <a:rPr lang="en-US" sz="2000" dirty="0"/>
              <a:t>vertical </a:t>
            </a:r>
            <a:r>
              <a:rPr lang="en-US" sz="2000" dirty="0" smtClean="0"/>
              <a:t>levels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Based </a:t>
            </a:r>
            <a:r>
              <a:rPr lang="en-US" sz="2000" dirty="0"/>
              <a:t>on FLEXPART </a:t>
            </a:r>
            <a:r>
              <a:rPr lang="en-US" sz="2000" dirty="0" smtClean="0"/>
              <a:t>V9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the atmospheric </a:t>
            </a:r>
            <a:r>
              <a:rPr lang="en-US" sz="2000" dirty="0"/>
              <a:t>component of NorESM1-M </a:t>
            </a:r>
            <a:r>
              <a:rPr lang="en-US" sz="2000" dirty="0" smtClean="0"/>
              <a:t>based </a:t>
            </a:r>
            <a:r>
              <a:rPr lang="en-US" sz="2000" dirty="0"/>
              <a:t>on CAM4 (the Community Atmosphere Model)</a:t>
            </a:r>
            <a:r>
              <a:rPr lang="en-US" sz="2000" dirty="0" smtClean="0"/>
              <a:t>.</a:t>
            </a:r>
          </a:p>
          <a:p>
            <a:pPr>
              <a:buFont typeface="Arial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ew </a:t>
            </a:r>
            <a:r>
              <a:rPr lang="en-US" sz="2000" dirty="0"/>
              <a:t>routines to read meteorological fields, 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ew </a:t>
            </a:r>
            <a:r>
              <a:rPr lang="en-US" sz="2000" dirty="0"/>
              <a:t>post-processing routines to obtain the vertical velocity in the FLEXPART coordinate system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105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FLEXPART-AROME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29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 dirty="0"/>
              <a:t>The Applications of Research to Operations at </a:t>
            </a:r>
            <a:r>
              <a:rPr lang="en-US" sz="1800" dirty="0" err="1"/>
              <a:t>Mesoscale</a:t>
            </a:r>
            <a:r>
              <a:rPr lang="en-US" sz="1800" dirty="0"/>
              <a:t> (AROME) numerical weather prediction model is run operationally by </a:t>
            </a:r>
            <a:r>
              <a:rPr lang="en-US" sz="1800" dirty="0" err="1"/>
              <a:t>Météo</a:t>
            </a:r>
            <a:r>
              <a:rPr lang="en-US" sz="1800" dirty="0"/>
              <a:t> France at </a:t>
            </a:r>
            <a:r>
              <a:rPr lang="en-US" sz="1800" dirty="0" err="1"/>
              <a:t>mesoscale</a:t>
            </a:r>
            <a:r>
              <a:rPr lang="en-US" sz="1800" dirty="0"/>
              <a:t>. AROME forecasts for Europe exist at a resolution ranging from 0.5 to 2.5 </a:t>
            </a:r>
            <a:r>
              <a:rPr lang="en-US" sz="1800" dirty="0" smtClean="0"/>
              <a:t>km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Based </a:t>
            </a:r>
            <a:r>
              <a:rPr lang="en-US" sz="1800" dirty="0"/>
              <a:t>on FLEXPART-WRF, </a:t>
            </a:r>
            <a:r>
              <a:rPr lang="en-US" sz="1800" dirty="0" smtClean="0"/>
              <a:t>using </a:t>
            </a:r>
            <a:r>
              <a:rPr lang="en-US" sz="1800" dirty="0"/>
              <a:t>AROME high-resolution </a:t>
            </a:r>
            <a:r>
              <a:rPr lang="en-US" sz="1800" dirty="0" smtClean="0"/>
              <a:t>(</a:t>
            </a:r>
            <a:r>
              <a:rPr lang="en-US" sz="1800" dirty="0"/>
              <a:t>2.5 × 2.5 </a:t>
            </a:r>
            <a:r>
              <a:rPr lang="en-US" sz="1800" dirty="0" smtClean="0"/>
              <a:t>km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Simulates </a:t>
            </a:r>
            <a:r>
              <a:rPr lang="en-US" sz="1800" dirty="0"/>
              <a:t>turbulent transport using the Thomson turbulent scheme (Thomson, 1987</a:t>
            </a:r>
            <a:r>
              <a:rPr lang="en-US" sz="1800" dirty="0" smtClean="0"/>
              <a:t>), already </a:t>
            </a:r>
            <a:r>
              <a:rPr lang="en-US" sz="1800" dirty="0"/>
              <a:t>implemented by Lin et al. (2003) in the stochastic time-inverted </a:t>
            </a:r>
            <a:r>
              <a:rPr lang="en-US" sz="1800" dirty="0" err="1"/>
              <a:t>Lagrangian</a:t>
            </a:r>
            <a:r>
              <a:rPr lang="en-US" sz="1800" dirty="0"/>
              <a:t> transport (STILT) model. 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method constrains mass transport between different </a:t>
            </a:r>
            <a:r>
              <a:rPr lang="en-US" sz="1800" dirty="0" smtClean="0"/>
              <a:t>turbulent </a:t>
            </a:r>
            <a:r>
              <a:rPr lang="en-US" sz="1800" dirty="0"/>
              <a:t>regions to conserve mass locally for a passive well-mixed tracer. 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Turbulent </a:t>
            </a:r>
            <a:r>
              <a:rPr lang="en-US" sz="1800" dirty="0"/>
              <a:t>kinetic energy profiles are taken directly from AROME model outputs. 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This ensures </a:t>
            </a:r>
            <a:r>
              <a:rPr lang="en-US" sz="1800" dirty="0"/>
              <a:t>consistency between the turbulence in the meteorological </a:t>
            </a:r>
            <a:r>
              <a:rPr lang="en-US" sz="1800" dirty="0" smtClean="0"/>
              <a:t>fields </a:t>
            </a:r>
            <a:r>
              <a:rPr lang="en-US" sz="1800" dirty="0"/>
              <a:t>calculated by the NWP model and turbulence computed in the offline </a:t>
            </a:r>
            <a:r>
              <a:rPr lang="en-US" sz="1800" dirty="0" err="1"/>
              <a:t>Lagrangian</a:t>
            </a:r>
            <a:r>
              <a:rPr lang="en-US" sz="1800" dirty="0"/>
              <a:t> transport model. 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Simulations </a:t>
            </a:r>
            <a:r>
              <a:rPr lang="en-US" sz="1800" dirty="0"/>
              <a:t>using the Thompson scheme show better representation of the turbulent mixing between boundary layer air and free tropospheric air. </a:t>
            </a:r>
          </a:p>
        </p:txBody>
      </p:sp>
    </p:spTree>
    <p:extLst>
      <p:ext uri="{BB962C8B-B14F-4D97-AF65-F5344CB8AC3E}">
        <p14:creationId xmlns:p14="http://schemas.microsoft.com/office/powerpoint/2010/main" val="39432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FLEXPART COSMO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4741" y="1268760"/>
            <a:ext cx="896448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dirty="0"/>
              <a:t>In Europe several national weather services and research groups develop and operate the non-hydrostatic limited-area </a:t>
            </a:r>
            <a:r>
              <a:rPr lang="en-US" sz="1700" dirty="0" smtClean="0"/>
              <a:t>atmospheric </a:t>
            </a:r>
            <a:r>
              <a:rPr lang="en-US" sz="1700" dirty="0"/>
              <a:t>model COSMO (Consortium for Small-scale Modeling).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 smtClean="0"/>
              <a:t>At </a:t>
            </a:r>
            <a:r>
              <a:rPr lang="en-US" sz="1700" dirty="0" err="1"/>
              <a:t>MeteoSwiss</a:t>
            </a:r>
            <a:r>
              <a:rPr lang="en-US" sz="1700" dirty="0"/>
              <a:t> COSMO is operationally run with data assimilation on two grids with approximately 7 × 7 km</a:t>
            </a:r>
            <a:r>
              <a:rPr lang="en-US" sz="1700" baseline="30000" dirty="0"/>
              <a:t>2</a:t>
            </a:r>
            <a:r>
              <a:rPr lang="en-US" sz="1700" dirty="0"/>
              <a:t> and 2 × 2 km</a:t>
            </a:r>
            <a:r>
              <a:rPr lang="en-US" sz="1700" baseline="30000" dirty="0"/>
              <a:t>2</a:t>
            </a:r>
            <a:r>
              <a:rPr lang="en-US" sz="1700" dirty="0"/>
              <a:t> horizontal resolution centered over Switzerland. This enables the study of atmospheric transport over complex terrain on a long-term basis.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FLEXPART-COSMO coupled to COSMO </a:t>
            </a:r>
            <a:r>
              <a:rPr lang="en-US" sz="1700" dirty="0" smtClean="0"/>
              <a:t>output, supports </a:t>
            </a:r>
            <a:r>
              <a:rPr lang="en-US" sz="1700" dirty="0"/>
              <a:t>output from multiple COSMO nests.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 smtClean="0"/>
              <a:t>Uses native </a:t>
            </a:r>
            <a:r>
              <a:rPr lang="en-US" sz="1700" dirty="0"/>
              <a:t>vertical coordinate system used in COSMO and not, as in standard FLEXPART, in a terrain following z-system. </a:t>
            </a:r>
            <a:r>
              <a:rPr lang="en-US" sz="1700" dirty="0" smtClean="0"/>
              <a:t>This </a:t>
            </a:r>
            <a:r>
              <a:rPr lang="en-US" sz="1700" dirty="0"/>
              <a:t>eliminates the need for an additional interpolation step.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N</a:t>
            </a:r>
            <a:r>
              <a:rPr lang="en-US" sz="1700" dirty="0" smtClean="0"/>
              <a:t>ew </a:t>
            </a:r>
            <a:r>
              <a:rPr lang="en-US" sz="1700" dirty="0"/>
              <a:t>flux de-accumulation </a:t>
            </a:r>
            <a:r>
              <a:rPr lang="en-US" sz="1700" dirty="0" smtClean="0"/>
              <a:t>scheme </a:t>
            </a:r>
            <a:r>
              <a:rPr lang="en-US" sz="1700" dirty="0"/>
              <a:t>removes the need for </a:t>
            </a:r>
            <a:r>
              <a:rPr lang="en-US" sz="1700" dirty="0" smtClean="0"/>
              <a:t>pre-processing </a:t>
            </a:r>
            <a:r>
              <a:rPr lang="en-US" sz="1700" dirty="0"/>
              <a:t>of </a:t>
            </a:r>
            <a:r>
              <a:rPr lang="en-US" sz="1700" dirty="0" smtClean="0"/>
              <a:t>input </a:t>
            </a:r>
            <a:r>
              <a:rPr lang="en-US" sz="1700" dirty="0"/>
              <a:t>files.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 smtClean="0"/>
              <a:t>In </a:t>
            </a:r>
            <a:r>
              <a:rPr lang="en-US" sz="1700" dirty="0"/>
              <a:t>addition to the </a:t>
            </a:r>
            <a:r>
              <a:rPr lang="en-US" sz="1700" dirty="0" smtClean="0"/>
              <a:t>Emanuel convection </a:t>
            </a:r>
            <a:r>
              <a:rPr lang="en-US" sz="1700" dirty="0" err="1"/>
              <a:t>parameterisation</a:t>
            </a:r>
            <a:r>
              <a:rPr lang="en-US" sz="1700" dirty="0"/>
              <a:t>, </a:t>
            </a:r>
            <a:r>
              <a:rPr lang="en-US" sz="1700" dirty="0" smtClean="0"/>
              <a:t>uses the </a:t>
            </a:r>
            <a:r>
              <a:rPr lang="en-US" sz="1700" dirty="0" err="1" smtClean="0"/>
              <a:t>Tiedtke</a:t>
            </a:r>
            <a:r>
              <a:rPr lang="en-US" sz="1700" dirty="0" smtClean="0"/>
              <a:t> scheme, as in COSMO.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P</a:t>
            </a:r>
            <a:r>
              <a:rPr lang="en-US" sz="1700" dirty="0" smtClean="0"/>
              <a:t>ossibility </a:t>
            </a:r>
            <a:r>
              <a:rPr lang="en-US" sz="1700" dirty="0"/>
              <a:t>for offline nesting of </a:t>
            </a:r>
            <a:r>
              <a:rPr lang="en-US" sz="1700" dirty="0" smtClean="0"/>
              <a:t> </a:t>
            </a:r>
            <a:r>
              <a:rPr lang="en-US" sz="1700" dirty="0"/>
              <a:t>FLEXPART-COSMO </a:t>
            </a:r>
            <a:r>
              <a:rPr lang="en-US" sz="1700" dirty="0" smtClean="0"/>
              <a:t>into </a:t>
            </a:r>
            <a:r>
              <a:rPr lang="en-US" sz="1700" dirty="0"/>
              <a:t>a FLEXPART-</a:t>
            </a:r>
            <a:r>
              <a:rPr lang="en-US" sz="1700" dirty="0" smtClean="0"/>
              <a:t>ECMWF </a:t>
            </a:r>
            <a:r>
              <a:rPr lang="en-US" sz="1700" dirty="0"/>
              <a:t>for backward simulations </a:t>
            </a:r>
            <a:r>
              <a:rPr lang="en-US" sz="1700" dirty="0" smtClean="0"/>
              <a:t>allows </a:t>
            </a:r>
            <a:r>
              <a:rPr lang="en-US" sz="1700" dirty="0"/>
              <a:t>particles to leave the limited COSMO domain. </a:t>
            </a:r>
            <a:endParaRPr lang="en-US" sz="1700" dirty="0" smtClean="0"/>
          </a:p>
          <a:p>
            <a:pPr marL="285750" indent="-285750">
              <a:buFont typeface="Arial"/>
              <a:buChar char="•"/>
            </a:pPr>
            <a:r>
              <a:rPr lang="en-US" sz="1700" dirty="0" smtClean="0"/>
              <a:t>The </a:t>
            </a:r>
            <a:r>
              <a:rPr lang="en-US" sz="1700" dirty="0" err="1"/>
              <a:t>OpenMP</a:t>
            </a:r>
            <a:r>
              <a:rPr lang="en-US" sz="1700" dirty="0"/>
              <a:t> shared-memory </a:t>
            </a:r>
            <a:r>
              <a:rPr lang="en-US" sz="1700" dirty="0" err="1"/>
              <a:t>parallelisation</a:t>
            </a:r>
            <a:r>
              <a:rPr lang="en-US" sz="1700" dirty="0"/>
              <a:t> </a:t>
            </a:r>
            <a:r>
              <a:rPr lang="en-US" sz="1700" dirty="0" smtClean="0"/>
              <a:t>allows </a:t>
            </a:r>
            <a:r>
              <a:rPr lang="en-US" sz="1700" dirty="0"/>
              <a:t>for asynchronous reading of input data. 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07356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TRACZILLA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ork </a:t>
            </a:r>
            <a:r>
              <a:rPr lang="en-US" sz="1600" dirty="0"/>
              <a:t>from FLEXPART version 5</a:t>
            </a:r>
            <a:r>
              <a:rPr lang="en-US" sz="1600" dirty="0" smtClean="0"/>
              <a:t> </a:t>
            </a:r>
            <a:r>
              <a:rPr lang="en-US" sz="1600" dirty="0"/>
              <a:t>originally developed for studies of transport and mixing in the upper </a:t>
            </a:r>
            <a:r>
              <a:rPr lang="en-US" sz="1600" dirty="0" smtClean="0"/>
              <a:t>troposphere- </a:t>
            </a:r>
            <a:r>
              <a:rPr lang="en-US" sz="1600" dirty="0"/>
              <a:t>lower stratosphere </a:t>
            </a:r>
            <a:r>
              <a:rPr lang="en-US" sz="1600" dirty="0" smtClean="0"/>
              <a:t>region.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modifications from FLEXPART advection scheme consists mainly in discarding the intermediate terrain following coordinate system and in performing a direct vertical interpolation of winds, linear in log-pressure, from hybrid levels. </a:t>
            </a: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vertical velocities are computed by the FLEXPART </a:t>
            </a:r>
            <a:r>
              <a:rPr lang="en-US" sz="1600" dirty="0" smtClean="0"/>
              <a:t>pre-processor </a:t>
            </a:r>
            <a:r>
              <a:rPr lang="en-US" sz="1600" dirty="0"/>
              <a:t>using a mass conserving scheme in the hybrid ECMWF coordinates. </a:t>
            </a: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Alternatively </a:t>
            </a:r>
            <a:r>
              <a:rPr lang="en-US" sz="1600" dirty="0"/>
              <a:t>the vertical velocities can be </a:t>
            </a:r>
            <a:r>
              <a:rPr lang="en-US" sz="1600" dirty="0" smtClean="0"/>
              <a:t>computed </a:t>
            </a:r>
            <a:r>
              <a:rPr lang="en-US" sz="1600" dirty="0"/>
              <a:t>from the rates of </a:t>
            </a:r>
            <a:r>
              <a:rPr lang="en-US" sz="1600" dirty="0" err="1"/>
              <a:t>diabatic</a:t>
            </a:r>
            <a:r>
              <a:rPr lang="en-US" sz="1600" dirty="0"/>
              <a:t> heating from ECMWF winds. </a:t>
            </a: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Variable high atmosphere diffusivity.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addition to the </a:t>
            </a:r>
            <a:r>
              <a:rPr lang="en-US" sz="1600" dirty="0" smtClean="0"/>
              <a:t>re-analyses </a:t>
            </a:r>
            <a:r>
              <a:rPr lang="en-US" sz="1600" dirty="0"/>
              <a:t>from ECMWF, the current version can use MERRA (Modern-Era Retrospective analysis for Research and Applications) from NASA and JRA-55 (the Japanese 55-year Reanalysis) from JMA. </a:t>
            </a: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 err="1"/>
              <a:t>parallelisation</a:t>
            </a:r>
            <a:r>
              <a:rPr lang="en-US" sz="1600" dirty="0"/>
              <a:t> uses the OMP version of PGI. </a:t>
            </a: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arrays are allocated </a:t>
            </a:r>
            <a:r>
              <a:rPr lang="en-US" sz="1600" dirty="0" smtClean="0"/>
              <a:t>dynamically</a:t>
            </a:r>
          </a:p>
          <a:p>
            <a:pPr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49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skewed </a:t>
            </a:r>
            <a:r>
              <a:rPr lang="en-US" dirty="0" smtClean="0"/>
              <a:t>turbulence scheme (instead of Gaussian statistics </a:t>
            </a:r>
            <a:r>
              <a:rPr lang="en-US" dirty="0"/>
              <a:t>in the convective </a:t>
            </a:r>
            <a:r>
              <a:rPr lang="en-US" dirty="0" smtClean="0"/>
              <a:t>ABL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et </a:t>
            </a:r>
            <a:r>
              <a:rPr lang="en-US" dirty="0"/>
              <a:t>deposition scheme for </a:t>
            </a:r>
            <a:r>
              <a:rPr lang="en-US" dirty="0" smtClean="0"/>
              <a:t>aerosols revised: </a:t>
            </a:r>
            <a:r>
              <a:rPr lang="en-US" dirty="0"/>
              <a:t>dependencies on aerosol size, precipitation type (rain or snow) and distinguishing between in-cloud and below-cloud scavenging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</a:t>
            </a:r>
            <a:r>
              <a:rPr lang="en-US" dirty="0"/>
              <a:t>of </a:t>
            </a:r>
            <a:r>
              <a:rPr lang="en-US" dirty="0" smtClean="0"/>
              <a:t>3D </a:t>
            </a:r>
            <a:r>
              <a:rPr lang="en-US" dirty="0"/>
              <a:t>cloud water fields </a:t>
            </a:r>
            <a:r>
              <a:rPr lang="en-US" dirty="0" smtClean="0"/>
              <a:t>from </a:t>
            </a:r>
            <a:r>
              <a:rPr lang="en-US" dirty="0"/>
              <a:t>meteorological input files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 v10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ensitivity </a:t>
            </a:r>
            <a:r>
              <a:rPr lang="en-US" dirty="0"/>
              <a:t>of deposited quantities to sources in backward mode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hemical </a:t>
            </a:r>
            <a:r>
              <a:rPr lang="en-US" dirty="0"/>
              <a:t>reactions with the hydroxyl radical (OH) </a:t>
            </a:r>
            <a:r>
              <a:rPr lang="en-US" dirty="0" smtClean="0"/>
              <a:t>made </a:t>
            </a:r>
            <a:r>
              <a:rPr lang="en-US" dirty="0"/>
              <a:t>dependent on the temperature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arallelized </a:t>
            </a:r>
            <a:r>
              <a:rPr lang="en-US" dirty="0"/>
              <a:t>using the Message Passing Interface (MPI)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Code unified in single </a:t>
            </a:r>
            <a:r>
              <a:rPr lang="en-US" dirty="0"/>
              <a:t>executable </a:t>
            </a:r>
            <a:r>
              <a:rPr lang="en-US" dirty="0" smtClean="0"/>
              <a:t>for </a:t>
            </a:r>
            <a:r>
              <a:rPr lang="en-US" dirty="0"/>
              <a:t>both ECMWF and GFS input data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 v10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>
                <a:ea typeface="Geneva" pitchFamily="-109" charset="0"/>
                <a:cs typeface="Geneva" pitchFamily="-109" charset="0"/>
              </a:rPr>
              <a:t>Outline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8435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err="1" smtClean="0">
                <a:ea typeface="Geneva" pitchFamily="-109" charset="0"/>
                <a:cs typeface="Geneva" pitchFamily="-109" charset="0"/>
              </a:rPr>
              <a:t>Brief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FLEXPART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versions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history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(up to v9)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>
                <a:ea typeface="Geneva" pitchFamily="-109" charset="0"/>
                <a:cs typeface="Geneva" pitchFamily="-109" charset="0"/>
              </a:rPr>
              <a:t>FLEXPART forks, for different regional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models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,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CTMs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,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GCMs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and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meto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input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>
                <a:ea typeface="Geneva" pitchFamily="-109" charset="0"/>
                <a:cs typeface="Geneva" pitchFamily="-109" charset="0"/>
              </a:rPr>
              <a:t>FLEXPART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development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branches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ea typeface="Geneva" pitchFamily="-109" charset="0"/>
                <a:cs typeface="Geneva" pitchFamily="-109" charset="0"/>
              </a:rPr>
              <a:t>FLEXPART 10.3 </a:t>
            </a:r>
            <a:r>
              <a:rPr lang="nb-NO" dirty="0" err="1">
                <a:ea typeface="Geneva" pitchFamily="-109" charset="0"/>
                <a:cs typeface="Geneva" pitchFamily="-109" charset="0"/>
              </a:rPr>
              <a:t>current</a:t>
            </a:r>
            <a:r>
              <a:rPr lang="nb-NO" dirty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>
                <a:ea typeface="Geneva" pitchFamily="-109" charset="0"/>
                <a:cs typeface="Geneva" pitchFamily="-109" charset="0"/>
              </a:rPr>
              <a:t>release</a:t>
            </a:r>
            <a:r>
              <a:rPr lang="nb-NO" dirty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candidate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b-NO" dirty="0" err="1" smtClean="0">
                <a:ea typeface="Geneva" pitchFamily="-109" charset="0"/>
                <a:cs typeface="Geneva" pitchFamily="-109" charset="0"/>
              </a:rPr>
              <a:t>Current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and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future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developments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ust </a:t>
            </a:r>
            <a:r>
              <a:rPr lang="en-US" dirty="0"/>
              <a:t>mobilization scheme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Retrieval </a:t>
            </a:r>
            <a:r>
              <a:rPr lang="en-US" dirty="0"/>
              <a:t>ECMWF </a:t>
            </a:r>
            <a:r>
              <a:rPr lang="en-US" dirty="0" smtClean="0"/>
              <a:t>data software modernized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esting environments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 v10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9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expart-gitflow-model-2016_19.src.00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64" r="-11364"/>
          <a:stretch>
            <a:fillRect/>
          </a:stretch>
        </p:blipFill>
        <p:spPr>
          <a:xfrm>
            <a:off x="-684584" y="-1"/>
            <a:ext cx="11233248" cy="6864763"/>
          </a:xfrm>
        </p:spPr>
      </p:pic>
    </p:spTree>
    <p:extLst>
      <p:ext uri="{BB962C8B-B14F-4D97-AF65-F5344CB8AC3E}">
        <p14:creationId xmlns:p14="http://schemas.microsoft.com/office/powerpoint/2010/main" val="390820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master: stable version, last release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dev</a:t>
            </a:r>
            <a:r>
              <a:rPr lang="en-US" dirty="0" smtClean="0"/>
              <a:t>: development version (integrated at NILU)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hotfixes: only urgent bug fixes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elease-10: current release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univie</a:t>
            </a:r>
            <a:r>
              <a:rPr lang="en-US" dirty="0" smtClean="0"/>
              <a:t>: contributions from U. Vienna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ctbto</a:t>
            </a:r>
            <a:r>
              <a:rPr lang="en-US" dirty="0" smtClean="0"/>
              <a:t>: contributions from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opical branches: GFS, input options, testing and integration... 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FLEXPART </a:t>
            </a:r>
            <a:r>
              <a:rPr lang="en-US" dirty="0" smtClean="0"/>
              <a:t>main development branches (main version)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 err="1" smtClean="0">
                <a:ea typeface="Geneva" pitchFamily="-109" charset="0"/>
                <a:cs typeface="Geneva" pitchFamily="-109" charset="0"/>
              </a:rPr>
              <a:t>Current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and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future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developments</a:t>
            </a: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5363" name="Plassholder for innhold 2"/>
          <p:cNvSpPr>
            <a:spLocks noGrp="1"/>
          </p:cNvSpPr>
          <p:nvPr>
            <p:ph idx="1"/>
          </p:nvPr>
        </p:nvSpPr>
        <p:spPr>
          <a:xfrm>
            <a:off x="1043608" y="1196752"/>
            <a:ext cx="82296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Integrate the ingestion of different </a:t>
            </a:r>
            <a:r>
              <a:rPr lang="en-US" dirty="0" err="1" smtClean="0"/>
              <a:t>meteorologies</a:t>
            </a:r>
            <a:r>
              <a:rPr lang="en-US" dirty="0" smtClean="0"/>
              <a:t> (e.g. regional models, climate/chemistry models, various reanalysis)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Plume raise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Further development of the deposition scheme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Increased support for chemical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Further development of the mixing scheme (e.g. turbulent intermittency)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Further development of the testing protocols</a:t>
            </a:r>
            <a:endParaRPr lang="en-US" dirty="0"/>
          </a:p>
          <a:p>
            <a:pPr eaLnBrk="1" hangingPunct="1"/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expart-timeline-versions2.00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5" r="-11375"/>
          <a:stretch>
            <a:fillRect/>
          </a:stretch>
        </p:blipFill>
        <p:spPr>
          <a:xfrm>
            <a:off x="-1044624" y="260648"/>
            <a:ext cx="10883900" cy="6650038"/>
          </a:xfrm>
        </p:spPr>
      </p:pic>
    </p:spTree>
    <p:extLst>
      <p:ext uri="{BB962C8B-B14F-4D97-AF65-F5344CB8AC3E}">
        <p14:creationId xmlns:p14="http://schemas.microsoft.com/office/powerpoint/2010/main" val="41004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>
          <a:xfrm>
            <a:off x="914400" y="1268760"/>
            <a:ext cx="82296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development of the trajectory model FLEXTRA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Gridded </a:t>
            </a:r>
            <a:r>
              <a:rPr lang="en-US" dirty="0"/>
              <a:t>output of concentrations of chemical species and </a:t>
            </a:r>
            <a:r>
              <a:rPr lang="en-US" dirty="0" smtClean="0"/>
              <a:t>radionuclides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eteorological </a:t>
            </a:r>
            <a:r>
              <a:rPr lang="en-US" dirty="0"/>
              <a:t>input data </a:t>
            </a:r>
            <a:r>
              <a:rPr lang="en-US" dirty="0" smtClean="0"/>
              <a:t>based </a:t>
            </a:r>
            <a:r>
              <a:rPr lang="en-US" dirty="0"/>
              <a:t>on ECMWF's specific GRIB-1 (Gridded Binary) </a:t>
            </a:r>
            <a:r>
              <a:rPr lang="en-US" dirty="0" smtClean="0"/>
              <a:t>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applied in an extensive validation study using measurements from </a:t>
            </a:r>
            <a:r>
              <a:rPr lang="en-US" dirty="0" smtClean="0"/>
              <a:t>large </a:t>
            </a:r>
            <a:r>
              <a:rPr lang="en-US" dirty="0"/>
              <a:t>scale tracer </a:t>
            </a:r>
            <a:r>
              <a:rPr lang="en-US" dirty="0" smtClean="0"/>
              <a:t>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Deposition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(v2)</a:t>
            </a:r>
            <a:endParaRPr lang="nb-NO" dirty="0">
              <a:ea typeface="Geneva" pitchFamily="-109" charset="0"/>
              <a:cs typeface="Geneva" pitchFamily="-10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v1 and 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>
          <a:xfrm>
            <a:off x="914400" y="1196752"/>
            <a:ext cx="82296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mprovements </a:t>
            </a:r>
            <a:r>
              <a:rPr lang="en-US" dirty="0"/>
              <a:t>in </a:t>
            </a:r>
            <a:r>
              <a:rPr lang="en-US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ubgrid</a:t>
            </a:r>
            <a:r>
              <a:rPr lang="en-US" dirty="0" smtClean="0"/>
              <a:t> </a:t>
            </a:r>
            <a:r>
              <a:rPr lang="en-US" dirty="0"/>
              <a:t>scale terrain effects </a:t>
            </a:r>
            <a:r>
              <a:rPr lang="en-US" dirty="0" err="1" smtClean="0"/>
              <a:t>parametrization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utput format </a:t>
            </a:r>
            <a:r>
              <a:rPr lang="en-US" dirty="0"/>
              <a:t>(sparse matrix</a:t>
            </a:r>
            <a:r>
              <a:rPr lang="en-US" dirty="0" smtClean="0"/>
              <a:t>) optimized (3.1)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ea typeface="Geneva" pitchFamily="-109" charset="0"/>
                <a:cs typeface="Geneva" pitchFamily="-109" charset="0"/>
              </a:rPr>
              <a:t>O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ptional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 </a:t>
            </a:r>
            <a:r>
              <a:rPr lang="en-US" dirty="0"/>
              <a:t>mixing ratio </a:t>
            </a:r>
            <a:r>
              <a:rPr lang="en-US" dirty="0" smtClean="0"/>
              <a:t>and </a:t>
            </a:r>
            <a:r>
              <a:rPr lang="en-US" dirty="0"/>
              <a:t>particle </a:t>
            </a:r>
            <a:r>
              <a:rPr lang="en-US" dirty="0" smtClean="0"/>
              <a:t>positions output </a:t>
            </a:r>
            <a:r>
              <a:rPr lang="en-US" dirty="0"/>
              <a:t>(3.1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PBL density correction </a:t>
            </a:r>
            <a:r>
              <a:rPr lang="en-US" dirty="0"/>
              <a:t>(</a:t>
            </a:r>
            <a:r>
              <a:rPr lang="en-US" dirty="0" smtClean="0"/>
              <a:t>3.2)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convection scheme </a:t>
            </a:r>
            <a:r>
              <a:rPr lang="en-US" dirty="0"/>
              <a:t>(3.2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ass </a:t>
            </a:r>
            <a:r>
              <a:rPr lang="en-US" dirty="0"/>
              <a:t>fluxes across grid cell </a:t>
            </a:r>
            <a:r>
              <a:rPr lang="en-US" dirty="0" smtClean="0"/>
              <a:t>faces </a:t>
            </a:r>
            <a:r>
              <a:rPr lang="en-US" dirty="0"/>
              <a:t>(3.2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onvection </a:t>
            </a:r>
            <a:r>
              <a:rPr lang="en-US" dirty="0"/>
              <a:t>scheme of Emanuel and </a:t>
            </a:r>
            <a:r>
              <a:rPr lang="en-US" dirty="0" err="1"/>
              <a:t>Živkovic</a:t>
            </a:r>
            <a:r>
              <a:rPr lang="en-US" dirty="0"/>
              <a:t> ́-Rothman </a:t>
            </a:r>
            <a:r>
              <a:rPr lang="en-US" dirty="0" smtClean="0"/>
              <a:t>(v4)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v3 and v4</a:t>
            </a:r>
          </a:p>
        </p:txBody>
      </p:sp>
    </p:spTree>
    <p:extLst>
      <p:ext uri="{BB962C8B-B14F-4D97-AF65-F5344CB8AC3E}">
        <p14:creationId xmlns:p14="http://schemas.microsoft.com/office/powerpoint/2010/main" val="259862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nit </a:t>
            </a:r>
            <a:r>
              <a:rPr lang="en-US" dirty="0"/>
              <a:t>of the backward calculation was changed to seconds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Validation during </a:t>
            </a:r>
            <a:r>
              <a:rPr lang="en-US" dirty="0"/>
              <a:t>intercontinental air </a:t>
            </a:r>
            <a:r>
              <a:rPr lang="en-US" dirty="0" smtClean="0"/>
              <a:t>pollution </a:t>
            </a:r>
            <a:r>
              <a:rPr lang="en-US" dirty="0"/>
              <a:t>transport </a:t>
            </a:r>
            <a:r>
              <a:rPr lang="en-US" dirty="0" smtClean="0"/>
              <a:t>studies 1990s, </a:t>
            </a:r>
            <a:r>
              <a:rPr lang="en-US" dirty="0"/>
              <a:t>2000s </a:t>
            </a:r>
            <a:r>
              <a:rPr lang="en-US" dirty="0" smtClean="0"/>
              <a:t> (v5)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orrections of </a:t>
            </a:r>
            <a:r>
              <a:rPr lang="en-US" dirty="0"/>
              <a:t>the </a:t>
            </a:r>
            <a:r>
              <a:rPr lang="en-US" dirty="0" err="1"/>
              <a:t>numerics</a:t>
            </a:r>
            <a:r>
              <a:rPr lang="en-US" dirty="0"/>
              <a:t> in the convection scheme </a:t>
            </a:r>
            <a:r>
              <a:rPr lang="en-US" dirty="0" smtClean="0"/>
              <a:t>(v6.0)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omain</a:t>
            </a:r>
            <a:r>
              <a:rPr lang="en-US" dirty="0"/>
              <a:t>-filling option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ested </a:t>
            </a:r>
            <a:r>
              <a:rPr lang="en-US" dirty="0"/>
              <a:t>output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v5 and v6</a:t>
            </a:r>
          </a:p>
        </p:txBody>
      </p:sp>
    </p:spTree>
    <p:extLst>
      <p:ext uri="{BB962C8B-B14F-4D97-AF65-F5344CB8AC3E}">
        <p14:creationId xmlns:p14="http://schemas.microsoft.com/office/powerpoint/2010/main" val="28228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ources </a:t>
            </a:r>
            <a:r>
              <a:rPr lang="en-US" dirty="0"/>
              <a:t>and receptors in both mass and mixing ratio units </a:t>
            </a:r>
            <a:r>
              <a:rPr lang="en-US" dirty="0" smtClean="0"/>
              <a:t>(v6.2)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of NCEP </a:t>
            </a:r>
            <a:r>
              <a:rPr lang="en-US" dirty="0"/>
              <a:t>GFS meteorological input data </a:t>
            </a:r>
            <a:r>
              <a:rPr lang="en-US" dirty="0" smtClean="0"/>
              <a:t>possible (v6.4)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v5 and v6</a:t>
            </a:r>
          </a:p>
        </p:txBody>
      </p:sp>
    </p:spTree>
    <p:extLst>
      <p:ext uri="{BB962C8B-B14F-4D97-AF65-F5344CB8AC3E}">
        <p14:creationId xmlns:p14="http://schemas.microsoft.com/office/powerpoint/2010/main" val="1900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7 unreleased internal version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Unified the code for </a:t>
            </a:r>
            <a:r>
              <a:rPr lang="en-US" dirty="0"/>
              <a:t>ECMWF-IFS and NCEP-GFS input data </a:t>
            </a:r>
            <a:r>
              <a:rPr lang="en-US" dirty="0" smtClean="0"/>
              <a:t>(different </a:t>
            </a:r>
            <a:r>
              <a:rPr lang="en-US" dirty="0" err="1" smtClean="0"/>
              <a:t>makefiles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Fortran </a:t>
            </a:r>
            <a:r>
              <a:rPr lang="en-US" dirty="0"/>
              <a:t>90 constructs </a:t>
            </a:r>
            <a:r>
              <a:rPr lang="en-US" dirty="0" smtClean="0"/>
              <a:t>introduced </a:t>
            </a:r>
            <a:r>
              <a:rPr lang="en-US" dirty="0"/>
              <a:t>in parts of the </a:t>
            </a:r>
            <a:r>
              <a:rPr lang="en-US" dirty="0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lobal land use </a:t>
            </a:r>
            <a:r>
              <a:rPr lang="en-US" dirty="0"/>
              <a:t>inventory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Gridded </a:t>
            </a:r>
            <a:r>
              <a:rPr lang="en-US" dirty="0"/>
              <a:t>sensitivity to initial conditions in backward model runs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v8</a:t>
            </a:r>
          </a:p>
        </p:txBody>
      </p:sp>
    </p:spTree>
    <p:extLst>
      <p:ext uri="{BB962C8B-B14F-4D97-AF65-F5344CB8AC3E}">
        <p14:creationId xmlns:p14="http://schemas.microsoft.com/office/powerpoint/2010/main" val="6649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istinguished </a:t>
            </a:r>
            <a:r>
              <a:rPr lang="en-US" dirty="0"/>
              <a:t>between in-cloud and below- cloud scavenging for washout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definition file per species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ravitational </a:t>
            </a:r>
            <a:r>
              <a:rPr lang="en-US" dirty="0"/>
              <a:t>settling scheme </a:t>
            </a:r>
            <a:r>
              <a:rPr lang="en-US" dirty="0" smtClean="0"/>
              <a:t>for heavy particles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nb-NO" dirty="0" smtClean="0">
              <a:ea typeface="Geneva" pitchFamily="-109" charset="0"/>
              <a:cs typeface="Geneva" pitchFamily="-109" charset="0"/>
            </a:endParaRPr>
          </a:p>
        </p:txBody>
      </p:sp>
      <p:sp>
        <p:nvSpPr>
          <p:cNvPr id="17411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ea typeface="Geneva" pitchFamily="-109" charset="0"/>
                <a:cs typeface="Geneva" pitchFamily="-109" charset="0"/>
              </a:rPr>
              <a:t>FLEXPART v8 </a:t>
            </a:r>
            <a:r>
              <a:rPr lang="nb-NO" dirty="0" err="1" smtClean="0">
                <a:ea typeface="Geneva" pitchFamily="-109" charset="0"/>
                <a:cs typeface="Geneva" pitchFamily="-109" charset="0"/>
              </a:rPr>
              <a:t>cont</a:t>
            </a:r>
            <a:r>
              <a:rPr lang="nb-NO" dirty="0" smtClean="0">
                <a:ea typeface="Geneva" pitchFamily="-109" charset="0"/>
                <a:cs typeface="Geneva" pitchFamily="-10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0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0</TotalTime>
  <Words>1214</Words>
  <Application>Microsoft Office PowerPoint</Application>
  <PresentationFormat>Bildschirmpräsentation 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Geneva</vt:lpstr>
      <vt:lpstr>Lucida Grande</vt:lpstr>
      <vt:lpstr>Office-tema</vt:lpstr>
      <vt:lpstr>FLEXPART versions</vt:lpstr>
      <vt:lpstr>Outline</vt:lpstr>
      <vt:lpstr>PowerPoint-Präsentation</vt:lpstr>
      <vt:lpstr>FLEXPART v1 and v2</vt:lpstr>
      <vt:lpstr>FLEXPART v3 and v4</vt:lpstr>
      <vt:lpstr>FLEXPART v5 and v6</vt:lpstr>
      <vt:lpstr>FLEXPART v5 and v6</vt:lpstr>
      <vt:lpstr>FLEXPART v8</vt:lpstr>
      <vt:lpstr>FLEXPART v8 cont.</vt:lpstr>
      <vt:lpstr>FLEXPART v9</vt:lpstr>
      <vt:lpstr>PowerPoint-Präsentation</vt:lpstr>
      <vt:lpstr>Some of the FLEXPART forks</vt:lpstr>
      <vt:lpstr>FLEXPART-WRF </vt:lpstr>
      <vt:lpstr>FLEXPART-NorESM/CAM </vt:lpstr>
      <vt:lpstr>FLEXPART-AROME</vt:lpstr>
      <vt:lpstr>FLEXPART COSMO</vt:lpstr>
      <vt:lpstr>TRACZILLA </vt:lpstr>
      <vt:lpstr>FLEXPART v10</vt:lpstr>
      <vt:lpstr>FLEXPART v10</vt:lpstr>
      <vt:lpstr>FLEXPART v10</vt:lpstr>
      <vt:lpstr>PowerPoint-Präsentation</vt:lpstr>
      <vt:lpstr>FLEXPART main development branches (main version)</vt:lpstr>
      <vt:lpstr>Current and future developments</vt:lpstr>
    </vt:vector>
  </TitlesOfParts>
  <Company>NILU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Berit Modalen</dc:creator>
  <cp:lastModifiedBy>Mulder Marie</cp:lastModifiedBy>
  <cp:revision>113</cp:revision>
  <dcterms:created xsi:type="dcterms:W3CDTF">2016-02-08T09:09:41Z</dcterms:created>
  <dcterms:modified xsi:type="dcterms:W3CDTF">2019-07-15T07:42:11Z</dcterms:modified>
</cp:coreProperties>
</file>