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3"/>
  </p:notesMasterIdLst>
  <p:sldIdLst>
    <p:sldId id="256" r:id="rId2"/>
    <p:sldId id="269" r:id="rId3"/>
    <p:sldId id="270" r:id="rId4"/>
    <p:sldId id="271" r:id="rId5"/>
    <p:sldId id="272" r:id="rId6"/>
    <p:sldId id="273" r:id="rId7"/>
    <p:sldId id="274" r:id="rId8"/>
    <p:sldId id="388" r:id="rId9"/>
    <p:sldId id="275" r:id="rId10"/>
    <p:sldId id="289" r:id="rId11"/>
    <p:sldId id="389" r:id="rId12"/>
    <p:sldId id="390" r:id="rId13"/>
    <p:sldId id="295" r:id="rId14"/>
    <p:sldId id="296" r:id="rId15"/>
    <p:sldId id="297" r:id="rId16"/>
    <p:sldId id="300" r:id="rId17"/>
    <p:sldId id="301" r:id="rId18"/>
    <p:sldId id="302" r:id="rId19"/>
    <p:sldId id="303" r:id="rId20"/>
    <p:sldId id="304" r:id="rId21"/>
    <p:sldId id="396" r:id="rId22"/>
    <p:sldId id="391" r:id="rId23"/>
    <p:sldId id="307" r:id="rId24"/>
    <p:sldId id="329" r:id="rId25"/>
    <p:sldId id="339" r:id="rId26"/>
    <p:sldId id="340" r:id="rId27"/>
    <p:sldId id="387" r:id="rId28"/>
    <p:sldId id="331" r:id="rId29"/>
    <p:sldId id="402" r:id="rId30"/>
    <p:sldId id="399" r:id="rId31"/>
    <p:sldId id="403" r:id="rId32"/>
    <p:sldId id="404" r:id="rId33"/>
    <p:sldId id="405" r:id="rId34"/>
    <p:sldId id="397" r:id="rId35"/>
    <p:sldId id="392" r:id="rId36"/>
    <p:sldId id="406" r:id="rId37"/>
    <p:sldId id="393" r:id="rId38"/>
    <p:sldId id="395" r:id="rId39"/>
    <p:sldId id="394" r:id="rId40"/>
    <p:sldId id="400" r:id="rId41"/>
    <p:sldId id="401" r:id="rId42"/>
  </p:sldIdLst>
  <p:sldSz cx="10080625" cy="7559675"/>
  <p:notesSz cx="7556500"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927A0"/>
    <a:srgbClr val="8E0C6C"/>
    <a:srgbClr val="53134E"/>
    <a:srgbClr val="FFFF99"/>
    <a:srgbClr val="F9FE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13" d="100"/>
          <a:sy n="113" d="100"/>
        </p:scale>
        <p:origin x="1176" y="8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 xmlns:a16="http://schemas.microsoft.com/office/drawing/2014/main" id="{997D48F9-DCF2-42D0-9625-8D0435FAB5CA}"/>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75" name="AutoShape 2">
            <a:extLst>
              <a:ext uri="{FF2B5EF4-FFF2-40B4-BE49-F238E27FC236}">
                <a16:creationId xmlns="" xmlns:a16="http://schemas.microsoft.com/office/drawing/2014/main" id="{4023DE36-FE03-4DAF-BEE3-C78589E6354E}"/>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76" name="AutoShape 3">
            <a:extLst>
              <a:ext uri="{FF2B5EF4-FFF2-40B4-BE49-F238E27FC236}">
                <a16:creationId xmlns="" xmlns:a16="http://schemas.microsoft.com/office/drawing/2014/main" id="{DEF2040B-AAD7-40FF-88D5-4BFAA4D2F03F}"/>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77" name="AutoShape 4">
            <a:extLst>
              <a:ext uri="{FF2B5EF4-FFF2-40B4-BE49-F238E27FC236}">
                <a16:creationId xmlns="" xmlns:a16="http://schemas.microsoft.com/office/drawing/2014/main" id="{9968D637-6064-46C1-A910-A421562089E1}"/>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78" name="AutoShape 5">
            <a:extLst>
              <a:ext uri="{FF2B5EF4-FFF2-40B4-BE49-F238E27FC236}">
                <a16:creationId xmlns="" xmlns:a16="http://schemas.microsoft.com/office/drawing/2014/main" id="{110E3CD1-F1D4-481F-9391-83CC848A0124}"/>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79" name="AutoShape 6">
            <a:extLst>
              <a:ext uri="{FF2B5EF4-FFF2-40B4-BE49-F238E27FC236}">
                <a16:creationId xmlns="" xmlns:a16="http://schemas.microsoft.com/office/drawing/2014/main" id="{3863F17C-808E-4DEE-B970-D73CD6652C4C}"/>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0" name="AutoShape 7">
            <a:extLst>
              <a:ext uri="{FF2B5EF4-FFF2-40B4-BE49-F238E27FC236}">
                <a16:creationId xmlns="" xmlns:a16="http://schemas.microsoft.com/office/drawing/2014/main" id="{D3C2037C-22B3-4DF8-817F-DE7B11C98710}"/>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1" name="AutoShape 8">
            <a:extLst>
              <a:ext uri="{FF2B5EF4-FFF2-40B4-BE49-F238E27FC236}">
                <a16:creationId xmlns="" xmlns:a16="http://schemas.microsoft.com/office/drawing/2014/main" id="{CDDE3435-FA83-41A1-9C5F-11AF1B199E5D}"/>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2" name="AutoShape 9">
            <a:extLst>
              <a:ext uri="{FF2B5EF4-FFF2-40B4-BE49-F238E27FC236}">
                <a16:creationId xmlns="" xmlns:a16="http://schemas.microsoft.com/office/drawing/2014/main" id="{893142F2-1E70-4573-AEE8-D108BE7CF083}"/>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3" name="AutoShape 10">
            <a:extLst>
              <a:ext uri="{FF2B5EF4-FFF2-40B4-BE49-F238E27FC236}">
                <a16:creationId xmlns="" xmlns:a16="http://schemas.microsoft.com/office/drawing/2014/main" id="{B2A8F708-6D4C-4E32-A172-9CC05D7DB33D}"/>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4" name="AutoShape 11">
            <a:extLst>
              <a:ext uri="{FF2B5EF4-FFF2-40B4-BE49-F238E27FC236}">
                <a16:creationId xmlns="" xmlns:a16="http://schemas.microsoft.com/office/drawing/2014/main" id="{6F0F8649-AE02-427F-872B-25DACC37BC3F}"/>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5" name="AutoShape 12">
            <a:extLst>
              <a:ext uri="{FF2B5EF4-FFF2-40B4-BE49-F238E27FC236}">
                <a16:creationId xmlns="" xmlns:a16="http://schemas.microsoft.com/office/drawing/2014/main" id="{67B48EB0-91CD-495B-8A2A-4DD8BF4A9B23}"/>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6" name="AutoShape 13">
            <a:extLst>
              <a:ext uri="{FF2B5EF4-FFF2-40B4-BE49-F238E27FC236}">
                <a16:creationId xmlns="" xmlns:a16="http://schemas.microsoft.com/office/drawing/2014/main" id="{E3EFC8C3-7D92-4E8F-B286-FBBABDF96DBB}"/>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7" name="AutoShape 14">
            <a:extLst>
              <a:ext uri="{FF2B5EF4-FFF2-40B4-BE49-F238E27FC236}">
                <a16:creationId xmlns="" xmlns:a16="http://schemas.microsoft.com/office/drawing/2014/main" id="{278352C2-0114-4D01-B553-00DBC7E97BBF}"/>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8" name="AutoShape 15">
            <a:extLst>
              <a:ext uri="{FF2B5EF4-FFF2-40B4-BE49-F238E27FC236}">
                <a16:creationId xmlns="" xmlns:a16="http://schemas.microsoft.com/office/drawing/2014/main" id="{4E6EB223-767D-46C4-8127-D0E2B397AEC0}"/>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89" name="AutoShape 16">
            <a:extLst>
              <a:ext uri="{FF2B5EF4-FFF2-40B4-BE49-F238E27FC236}">
                <a16:creationId xmlns="" xmlns:a16="http://schemas.microsoft.com/office/drawing/2014/main" id="{DED3500E-D179-4450-A9CF-021AC26C09CA}"/>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0" name="AutoShape 17">
            <a:extLst>
              <a:ext uri="{FF2B5EF4-FFF2-40B4-BE49-F238E27FC236}">
                <a16:creationId xmlns="" xmlns:a16="http://schemas.microsoft.com/office/drawing/2014/main" id="{FF52EE38-29BE-43D8-B0B4-AF0A63BBBD54}"/>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1" name="AutoShape 18">
            <a:extLst>
              <a:ext uri="{FF2B5EF4-FFF2-40B4-BE49-F238E27FC236}">
                <a16:creationId xmlns="" xmlns:a16="http://schemas.microsoft.com/office/drawing/2014/main" id="{4E372C00-1508-4F86-9E88-7589B7B599E4}"/>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2" name="AutoShape 19">
            <a:extLst>
              <a:ext uri="{FF2B5EF4-FFF2-40B4-BE49-F238E27FC236}">
                <a16:creationId xmlns="" xmlns:a16="http://schemas.microsoft.com/office/drawing/2014/main" id="{8CDB4EB7-A820-4A1E-9FDC-EB96BD5201E4}"/>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3" name="AutoShape 20">
            <a:extLst>
              <a:ext uri="{FF2B5EF4-FFF2-40B4-BE49-F238E27FC236}">
                <a16:creationId xmlns="" xmlns:a16="http://schemas.microsoft.com/office/drawing/2014/main" id="{D377B067-0E5B-410B-9D3F-3DF9409F5286}"/>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4" name="AutoShape 21">
            <a:extLst>
              <a:ext uri="{FF2B5EF4-FFF2-40B4-BE49-F238E27FC236}">
                <a16:creationId xmlns="" xmlns:a16="http://schemas.microsoft.com/office/drawing/2014/main" id="{00D82E7F-D4BB-4A60-83C2-9A9C39F65986}"/>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5" name="AutoShape 22">
            <a:extLst>
              <a:ext uri="{FF2B5EF4-FFF2-40B4-BE49-F238E27FC236}">
                <a16:creationId xmlns="" xmlns:a16="http://schemas.microsoft.com/office/drawing/2014/main" id="{28DC400A-2632-4491-9D06-CFF4FC613246}"/>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6" name="AutoShape 23">
            <a:extLst>
              <a:ext uri="{FF2B5EF4-FFF2-40B4-BE49-F238E27FC236}">
                <a16:creationId xmlns="" xmlns:a16="http://schemas.microsoft.com/office/drawing/2014/main" id="{3B0C5F3B-8A30-4008-93FD-3032524FFE82}"/>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7" name="AutoShape 24">
            <a:extLst>
              <a:ext uri="{FF2B5EF4-FFF2-40B4-BE49-F238E27FC236}">
                <a16:creationId xmlns="" xmlns:a16="http://schemas.microsoft.com/office/drawing/2014/main" id="{952D5B55-5D10-42EF-B76E-FC704FB41AC9}"/>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8" name="AutoShape 25">
            <a:extLst>
              <a:ext uri="{FF2B5EF4-FFF2-40B4-BE49-F238E27FC236}">
                <a16:creationId xmlns="" xmlns:a16="http://schemas.microsoft.com/office/drawing/2014/main" id="{3EA231B2-717A-42A7-8866-DFEE3EC78DFD}"/>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099" name="AutoShape 26">
            <a:extLst>
              <a:ext uri="{FF2B5EF4-FFF2-40B4-BE49-F238E27FC236}">
                <a16:creationId xmlns="" xmlns:a16="http://schemas.microsoft.com/office/drawing/2014/main" id="{79B1DADB-85EE-4AAF-9AAB-7273552BC47A}"/>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0" name="AutoShape 27">
            <a:extLst>
              <a:ext uri="{FF2B5EF4-FFF2-40B4-BE49-F238E27FC236}">
                <a16:creationId xmlns="" xmlns:a16="http://schemas.microsoft.com/office/drawing/2014/main" id="{9D29E87C-F05A-4C54-B6BE-5F87963F797B}"/>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1" name="AutoShape 28">
            <a:extLst>
              <a:ext uri="{FF2B5EF4-FFF2-40B4-BE49-F238E27FC236}">
                <a16:creationId xmlns="" xmlns:a16="http://schemas.microsoft.com/office/drawing/2014/main" id="{D47D455B-F213-4575-B4FB-08672ECDA18F}"/>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2" name="AutoShape 29">
            <a:extLst>
              <a:ext uri="{FF2B5EF4-FFF2-40B4-BE49-F238E27FC236}">
                <a16:creationId xmlns="" xmlns:a16="http://schemas.microsoft.com/office/drawing/2014/main" id="{A15EC00E-C0E4-468A-9240-DC7E5979CF8C}"/>
              </a:ext>
            </a:extLst>
          </p:cNvPr>
          <p:cNvSpPr>
            <a:spLocks noChangeArrowheads="1"/>
          </p:cNvSpPr>
          <p:nvPr/>
        </p:nvSpPr>
        <p:spPr bwMode="auto">
          <a:xfrm>
            <a:off x="0" y="0"/>
            <a:ext cx="7556500"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3" name="Rectangle 30">
            <a:extLst>
              <a:ext uri="{FF2B5EF4-FFF2-40B4-BE49-F238E27FC236}">
                <a16:creationId xmlns="" xmlns:a16="http://schemas.microsoft.com/office/drawing/2014/main" id="{4B5E777E-8B84-441C-AC7B-B9C21F647855}"/>
              </a:ext>
            </a:extLst>
          </p:cNvPr>
          <p:cNvSpPr>
            <a:spLocks noGrp="1" noRot="1" noChangeAspect="1" noChangeArrowheads="1"/>
          </p:cNvSpPr>
          <p:nvPr>
            <p:ph type="sldImg"/>
          </p:nvPr>
        </p:nvSpPr>
        <p:spPr bwMode="auto">
          <a:xfrm>
            <a:off x="1104900" y="812800"/>
            <a:ext cx="5297488" cy="396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31">
            <a:extLst>
              <a:ext uri="{FF2B5EF4-FFF2-40B4-BE49-F238E27FC236}">
                <a16:creationId xmlns="" xmlns:a16="http://schemas.microsoft.com/office/drawing/2014/main" id="{A754CD74-03BC-4F14-9966-EDA5EA6B7DD4}"/>
              </a:ext>
            </a:extLst>
          </p:cNvPr>
          <p:cNvSpPr>
            <a:spLocks noGrp="1" noChangeArrowheads="1"/>
          </p:cNvSpPr>
          <p:nvPr>
            <p:ph type="body"/>
          </p:nvPr>
        </p:nvSpPr>
        <p:spPr bwMode="auto">
          <a:xfrm>
            <a:off x="755650" y="5078413"/>
            <a:ext cx="5997575" cy="476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noProof="0"/>
          </a:p>
        </p:txBody>
      </p:sp>
      <p:sp>
        <p:nvSpPr>
          <p:cNvPr id="3105" name="Text Box 32">
            <a:extLst>
              <a:ext uri="{FF2B5EF4-FFF2-40B4-BE49-F238E27FC236}">
                <a16:creationId xmlns="" xmlns:a16="http://schemas.microsoft.com/office/drawing/2014/main" id="{D8167402-6D66-4A44-95EA-9A4AB02039B4}"/>
              </a:ext>
            </a:extLst>
          </p:cNvPr>
          <p:cNvSpPr txBox="1">
            <a:spLocks noChangeArrowheads="1"/>
          </p:cNvSpPr>
          <p:nvPr/>
        </p:nvSpPr>
        <p:spPr bwMode="auto">
          <a:xfrm>
            <a:off x="0" y="0"/>
            <a:ext cx="32353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6" name="Text Box 33">
            <a:extLst>
              <a:ext uri="{FF2B5EF4-FFF2-40B4-BE49-F238E27FC236}">
                <a16:creationId xmlns="" xmlns:a16="http://schemas.microsoft.com/office/drawing/2014/main" id="{0967054F-CD97-4D4D-BAA2-80DA47AE8527}"/>
              </a:ext>
            </a:extLst>
          </p:cNvPr>
          <p:cNvSpPr txBox="1">
            <a:spLocks noChangeArrowheads="1"/>
          </p:cNvSpPr>
          <p:nvPr/>
        </p:nvSpPr>
        <p:spPr bwMode="auto">
          <a:xfrm>
            <a:off x="4276725" y="0"/>
            <a:ext cx="3235325"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107" name="Text Box 34">
            <a:extLst>
              <a:ext uri="{FF2B5EF4-FFF2-40B4-BE49-F238E27FC236}">
                <a16:creationId xmlns="" xmlns:a16="http://schemas.microsoft.com/office/drawing/2014/main" id="{491BD669-E743-4FD7-9BDB-6DC4FBF17A3A}"/>
              </a:ext>
            </a:extLst>
          </p:cNvPr>
          <p:cNvSpPr txBox="1">
            <a:spLocks noChangeArrowheads="1"/>
          </p:cNvSpPr>
          <p:nvPr/>
        </p:nvSpPr>
        <p:spPr bwMode="auto">
          <a:xfrm>
            <a:off x="0"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3" name="Rectangle 35">
            <a:extLst>
              <a:ext uri="{FF2B5EF4-FFF2-40B4-BE49-F238E27FC236}">
                <a16:creationId xmlns="" xmlns:a16="http://schemas.microsoft.com/office/drawing/2014/main" id="{2052C3C8-9E1A-44E4-B6AB-25A3EB871C55}"/>
              </a:ext>
            </a:extLst>
          </p:cNvPr>
          <p:cNvSpPr>
            <a:spLocks noGrp="1" noChangeArrowheads="1"/>
          </p:cNvSpPr>
          <p:nvPr>
            <p:ph type="sldNum"/>
          </p:nvPr>
        </p:nvSpPr>
        <p:spPr bwMode="auto">
          <a:xfrm>
            <a:off x="4276725" y="10158413"/>
            <a:ext cx="3232150"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104000"/>
              </a:lnSpc>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ea typeface="+mn-ea"/>
                <a:cs typeface="Arial" panose="020B0604020202020204" pitchFamily="34" charset="0"/>
              </a:defRPr>
            </a:lvl1pPr>
          </a:lstStyle>
          <a:p>
            <a:pPr>
              <a:defRPr/>
            </a:pPr>
            <a:fld id="{003D8817-A4E2-42CB-BE69-312677697233}" type="slidenum">
              <a:rPr lang="en-GB" altLang="en-US"/>
              <a:pPr>
                <a:defRPr/>
              </a:pPr>
              <a:t>‹Nr.›</a:t>
            </a:fld>
            <a:endParaRPr lang="en-GB" altLang="en-US"/>
          </a:p>
        </p:txBody>
      </p:sp>
    </p:spTree>
    <p:extLst>
      <p:ext uri="{BB962C8B-B14F-4D97-AF65-F5344CB8AC3E}">
        <p14:creationId xmlns:p14="http://schemas.microsoft.com/office/powerpoint/2010/main" val="173391268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5">
            <a:extLst>
              <a:ext uri="{FF2B5EF4-FFF2-40B4-BE49-F238E27FC236}">
                <a16:creationId xmlns="" xmlns:a16="http://schemas.microsoft.com/office/drawing/2014/main" id="{220C11EA-7190-4225-810D-B50F9D8B0D5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42ADE7B9-C2C6-4B83-8856-2840E8F60729}" type="slidenum">
              <a:rPr lang="en-GB" altLang="en-US" sz="1400" smtClean="0">
                <a:ea typeface="ＭＳ Ｐゴシック" panose="020B0600070205080204" pitchFamily="34" charset="-128"/>
              </a:rPr>
              <a:pPr>
                <a:spcBef>
                  <a:spcPct val="0"/>
                </a:spcBef>
                <a:buClrTx/>
                <a:buFontTx/>
                <a:buNone/>
              </a:pPr>
              <a:t>1</a:t>
            </a:fld>
            <a:endParaRPr lang="en-GB" altLang="en-US" sz="1400">
              <a:ea typeface="ＭＳ Ｐゴシック" panose="020B0600070205080204" pitchFamily="34" charset="-128"/>
            </a:endParaRPr>
          </a:p>
        </p:txBody>
      </p:sp>
      <p:sp>
        <p:nvSpPr>
          <p:cNvPr id="5123" name="Text Box 1">
            <a:extLst>
              <a:ext uri="{FF2B5EF4-FFF2-40B4-BE49-F238E27FC236}">
                <a16:creationId xmlns="" xmlns:a16="http://schemas.microsoft.com/office/drawing/2014/main" id="{5C4C5D42-B8B0-45FC-B069-07FD35E37C32}"/>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54C44F12-68A8-4FAE-AEB2-989776819E35}" type="slidenum">
              <a:rPr lang="en-GB" altLang="en-US" sz="1400">
                <a:cs typeface="Arial" panose="020B0604020202020204" pitchFamily="34" charset="0"/>
              </a:rPr>
              <a:pPr algn="r" eaLnBrk="1">
                <a:lnSpc>
                  <a:spcPct val="104000"/>
                </a:lnSpc>
                <a:spcBef>
                  <a:spcPct val="0"/>
                </a:spcBef>
                <a:buClrTx/>
                <a:buFontTx/>
                <a:buNone/>
              </a:pPr>
              <a:t>1</a:t>
            </a:fld>
            <a:endParaRPr lang="en-GB" altLang="en-US" sz="1400">
              <a:cs typeface="Arial" panose="020B0604020202020204" pitchFamily="34" charset="0"/>
            </a:endParaRPr>
          </a:p>
        </p:txBody>
      </p:sp>
      <p:sp>
        <p:nvSpPr>
          <p:cNvPr id="5124" name="Text Box 2">
            <a:extLst>
              <a:ext uri="{FF2B5EF4-FFF2-40B4-BE49-F238E27FC236}">
                <a16:creationId xmlns="" xmlns:a16="http://schemas.microsoft.com/office/drawing/2014/main" id="{2ED3C2DB-5E7D-45D5-A070-02A4FA451521}"/>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125" name="Rectangle 3">
            <a:extLst>
              <a:ext uri="{FF2B5EF4-FFF2-40B4-BE49-F238E27FC236}">
                <a16:creationId xmlns="" xmlns:a16="http://schemas.microsoft.com/office/drawing/2014/main" id="{D1791397-8775-4B8F-811D-6601D880964B}"/>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7909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39">
            <a:extLst>
              <a:ext uri="{FF2B5EF4-FFF2-40B4-BE49-F238E27FC236}">
                <a16:creationId xmlns="" xmlns:a16="http://schemas.microsoft.com/office/drawing/2014/main" id="{15F2CCBA-A9A6-43D3-AD0C-C4FBC95A80C7}"/>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8ED55B7-F0FB-4454-A404-65C1AA70049F}"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10</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39" name="Text Box 1">
            <a:extLst>
              <a:ext uri="{FF2B5EF4-FFF2-40B4-BE49-F238E27FC236}">
                <a16:creationId xmlns="" xmlns:a16="http://schemas.microsoft.com/office/drawing/2014/main" id="{E7F2DE7F-8C64-4F18-B7DD-F7A957EDC4D6}"/>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404828D6-B6C4-4E55-AD38-45AE35CA3B2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40" name="Text Box 2">
            <a:extLst>
              <a:ext uri="{FF2B5EF4-FFF2-40B4-BE49-F238E27FC236}">
                <a16:creationId xmlns="" xmlns:a16="http://schemas.microsoft.com/office/drawing/2014/main" id="{2A208973-DB24-4AC0-9C09-1D775F26656D}"/>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B4C115A6-C5DB-460D-A014-0FDC34502A32}"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48133" name="Rectangle 3">
            <a:extLst>
              <a:ext uri="{FF2B5EF4-FFF2-40B4-BE49-F238E27FC236}">
                <a16:creationId xmlns="" xmlns:a16="http://schemas.microsoft.com/office/drawing/2014/main" id="{818554E4-6BF0-4D83-850E-AFB67B22CA16}"/>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4" name="Rectangle 4">
            <a:extLst>
              <a:ext uri="{FF2B5EF4-FFF2-40B4-BE49-F238E27FC236}">
                <a16:creationId xmlns="" xmlns:a16="http://schemas.microsoft.com/office/drawing/2014/main" id="{CD00635A-2DD2-44DA-A3B7-EF9FC6954D06}"/>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39380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39">
            <a:extLst>
              <a:ext uri="{FF2B5EF4-FFF2-40B4-BE49-F238E27FC236}">
                <a16:creationId xmlns="" xmlns:a16="http://schemas.microsoft.com/office/drawing/2014/main" id="{4141797C-5723-49D6-9F6E-8C4E60AB9ED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67E4931F-50F3-4D71-AB5D-5D17186A2D19}"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11</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39" name="Text Box 1">
            <a:extLst>
              <a:ext uri="{FF2B5EF4-FFF2-40B4-BE49-F238E27FC236}">
                <a16:creationId xmlns="" xmlns:a16="http://schemas.microsoft.com/office/drawing/2014/main" id="{08765FD0-F33B-47FB-9450-07999FF0B96D}"/>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651A1A5D-C069-47F4-996A-6F97CAFB05FF}"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40" name="Text Box 2">
            <a:extLst>
              <a:ext uri="{FF2B5EF4-FFF2-40B4-BE49-F238E27FC236}">
                <a16:creationId xmlns="" xmlns:a16="http://schemas.microsoft.com/office/drawing/2014/main" id="{314893F2-7AD2-4F4B-9D3E-58994A7A63B9}"/>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24580368-8E9C-4A1A-B2BA-8FAD1923ED1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49157" name="Rectangle 3">
            <a:extLst>
              <a:ext uri="{FF2B5EF4-FFF2-40B4-BE49-F238E27FC236}">
                <a16:creationId xmlns="" xmlns:a16="http://schemas.microsoft.com/office/drawing/2014/main" id="{7986D148-1017-4FD0-80F4-ACBCE43B5F7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8" name="Rectangle 4">
            <a:extLst>
              <a:ext uri="{FF2B5EF4-FFF2-40B4-BE49-F238E27FC236}">
                <a16:creationId xmlns="" xmlns:a16="http://schemas.microsoft.com/office/drawing/2014/main" id="{E5B3821B-E010-4EE8-AEB3-BE8317961FF1}"/>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0232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39">
            <a:extLst>
              <a:ext uri="{FF2B5EF4-FFF2-40B4-BE49-F238E27FC236}">
                <a16:creationId xmlns="" xmlns:a16="http://schemas.microsoft.com/office/drawing/2014/main" id="{1ED7D4C2-175A-43A3-84E7-4108F2C2596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B8EB806C-292E-4163-A4D3-1E58870B0D59}"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12</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39" name="Text Box 1">
            <a:extLst>
              <a:ext uri="{FF2B5EF4-FFF2-40B4-BE49-F238E27FC236}">
                <a16:creationId xmlns="" xmlns:a16="http://schemas.microsoft.com/office/drawing/2014/main" id="{B60091C1-9886-4FDD-9F8A-37A958049127}"/>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187E004B-E0CD-4B1B-8B6E-2929C85337F1}"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1140" name="Text Box 2">
            <a:extLst>
              <a:ext uri="{FF2B5EF4-FFF2-40B4-BE49-F238E27FC236}">
                <a16:creationId xmlns="" xmlns:a16="http://schemas.microsoft.com/office/drawing/2014/main" id="{9889C7A2-645E-4C52-AE37-3A8A93D0C062}"/>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20F1BC56-A646-4145-AFA5-18671CF8C90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0181" name="Rectangle 3">
            <a:extLst>
              <a:ext uri="{FF2B5EF4-FFF2-40B4-BE49-F238E27FC236}">
                <a16:creationId xmlns="" xmlns:a16="http://schemas.microsoft.com/office/drawing/2014/main" id="{B471085C-E913-4104-9367-3F29AEDEC9D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2" name="Rectangle 4">
            <a:extLst>
              <a:ext uri="{FF2B5EF4-FFF2-40B4-BE49-F238E27FC236}">
                <a16:creationId xmlns="" xmlns:a16="http://schemas.microsoft.com/office/drawing/2014/main" id="{CDDD99C3-9389-49F6-93E8-E1658AB8F905}"/>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01393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39">
            <a:extLst>
              <a:ext uri="{FF2B5EF4-FFF2-40B4-BE49-F238E27FC236}">
                <a16:creationId xmlns="" xmlns:a16="http://schemas.microsoft.com/office/drawing/2014/main" id="{0B233413-FED8-4A3F-8F3A-CDE0079EE552}"/>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93D8FE3E-0BF2-496D-AE1F-196A97976353}"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13</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8307" name="Text Box 1">
            <a:extLst>
              <a:ext uri="{FF2B5EF4-FFF2-40B4-BE49-F238E27FC236}">
                <a16:creationId xmlns="" xmlns:a16="http://schemas.microsoft.com/office/drawing/2014/main" id="{4C60FC8D-19BF-4172-B39F-794EC6E6F4D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702C5B7D-D3C6-4619-A445-6C7E890C76C5}"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8308" name="Text Box 2">
            <a:extLst>
              <a:ext uri="{FF2B5EF4-FFF2-40B4-BE49-F238E27FC236}">
                <a16:creationId xmlns="" xmlns:a16="http://schemas.microsoft.com/office/drawing/2014/main" id="{C78592E7-C70E-457F-9223-D59C485496E2}"/>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F3E5A1D9-1546-462C-95F0-9023EAFC1BF8}"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1205" name="Rectangle 3">
            <a:extLst>
              <a:ext uri="{FF2B5EF4-FFF2-40B4-BE49-F238E27FC236}">
                <a16:creationId xmlns="" xmlns:a16="http://schemas.microsoft.com/office/drawing/2014/main" id="{04800CF8-5683-4CE7-BB1C-5605CDC7D52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6" name="Rectangle 4">
            <a:extLst>
              <a:ext uri="{FF2B5EF4-FFF2-40B4-BE49-F238E27FC236}">
                <a16:creationId xmlns="" xmlns:a16="http://schemas.microsoft.com/office/drawing/2014/main" id="{8906BDFC-25F2-4B26-BC63-1A16A3E62A26}"/>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77737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39">
            <a:extLst>
              <a:ext uri="{FF2B5EF4-FFF2-40B4-BE49-F238E27FC236}">
                <a16:creationId xmlns="" xmlns:a16="http://schemas.microsoft.com/office/drawing/2014/main" id="{36A3E29C-4212-4759-A133-6A48B9C8FA46}"/>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EA4DE315-0616-436A-9335-657EC9C34EC5}"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14</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9331" name="Text Box 1">
            <a:extLst>
              <a:ext uri="{FF2B5EF4-FFF2-40B4-BE49-F238E27FC236}">
                <a16:creationId xmlns="" xmlns:a16="http://schemas.microsoft.com/office/drawing/2014/main" id="{368B44EF-846C-4D33-B956-09187973FA14}"/>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F1C9B8CF-C3CD-4FBC-BB98-F69084632827}"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14</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99332" name="Text Box 2">
            <a:extLst>
              <a:ext uri="{FF2B5EF4-FFF2-40B4-BE49-F238E27FC236}">
                <a16:creationId xmlns="" xmlns:a16="http://schemas.microsoft.com/office/drawing/2014/main" id="{617F728D-7248-4B83-9705-156A938ADF91}"/>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AC6CAF80-56E3-477F-8D52-F99196BCDD93}"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14</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2229" name="Rectangle 3">
            <a:extLst>
              <a:ext uri="{FF2B5EF4-FFF2-40B4-BE49-F238E27FC236}">
                <a16:creationId xmlns="" xmlns:a16="http://schemas.microsoft.com/office/drawing/2014/main" id="{71CF4BA5-2EC3-4CFA-BF9D-57F3AEABBA74}"/>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30" name="Rectangle 4">
            <a:extLst>
              <a:ext uri="{FF2B5EF4-FFF2-40B4-BE49-F238E27FC236}">
                <a16:creationId xmlns="" xmlns:a16="http://schemas.microsoft.com/office/drawing/2014/main" id="{CF23FFAD-1900-482C-A09A-DDDF381843D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6295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39">
            <a:extLst>
              <a:ext uri="{FF2B5EF4-FFF2-40B4-BE49-F238E27FC236}">
                <a16:creationId xmlns="" xmlns:a16="http://schemas.microsoft.com/office/drawing/2014/main" id="{C8A09F89-DF0C-416A-A362-61216F187FB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B9464A47-BA76-461B-B5CF-69950F20D4A7}"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15</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0355" name="Text Box 1">
            <a:extLst>
              <a:ext uri="{FF2B5EF4-FFF2-40B4-BE49-F238E27FC236}">
                <a16:creationId xmlns="" xmlns:a16="http://schemas.microsoft.com/office/drawing/2014/main" id="{4502D3C8-64E7-426C-94A6-741551DD17F3}"/>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713F6381-0883-444C-B439-EC84559B7CC2}"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15</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0356" name="Text Box 2">
            <a:extLst>
              <a:ext uri="{FF2B5EF4-FFF2-40B4-BE49-F238E27FC236}">
                <a16:creationId xmlns="" xmlns:a16="http://schemas.microsoft.com/office/drawing/2014/main" id="{D347389C-C5BF-4B4E-A4E6-71AC25920DDC}"/>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66E320A6-0A49-43AA-89D0-434F5306B072}"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15</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3253" name="Rectangle 3">
            <a:extLst>
              <a:ext uri="{FF2B5EF4-FFF2-40B4-BE49-F238E27FC236}">
                <a16:creationId xmlns="" xmlns:a16="http://schemas.microsoft.com/office/drawing/2014/main" id="{3CC642C5-6F70-4705-A0BF-092C7366E309}"/>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4" name="Rectangle 4">
            <a:extLst>
              <a:ext uri="{FF2B5EF4-FFF2-40B4-BE49-F238E27FC236}">
                <a16:creationId xmlns="" xmlns:a16="http://schemas.microsoft.com/office/drawing/2014/main" id="{B6BFDF94-FB70-4AF8-B039-EF2554B7EB6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2709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39">
            <a:extLst>
              <a:ext uri="{FF2B5EF4-FFF2-40B4-BE49-F238E27FC236}">
                <a16:creationId xmlns="" xmlns:a16="http://schemas.microsoft.com/office/drawing/2014/main" id="{2870737F-2158-477E-9EA2-9173B9CB592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102F70B4-3B52-4E1C-87E9-3BCDEC9EB29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16</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3427" name="Text Box 1">
            <a:extLst>
              <a:ext uri="{FF2B5EF4-FFF2-40B4-BE49-F238E27FC236}">
                <a16:creationId xmlns="" xmlns:a16="http://schemas.microsoft.com/office/drawing/2014/main" id="{930C2451-FADD-4BBE-9401-329963CE798E}"/>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452580DA-60DF-4367-B75C-7BBC11B2BBD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16</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3428" name="Text Box 2">
            <a:extLst>
              <a:ext uri="{FF2B5EF4-FFF2-40B4-BE49-F238E27FC236}">
                <a16:creationId xmlns="" xmlns:a16="http://schemas.microsoft.com/office/drawing/2014/main" id="{708A0952-4FE6-41DC-A38D-CFD0417B82B9}"/>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4CC345FB-6CE1-45F1-9E19-04B529E30691}"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16</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4277" name="Rectangle 3">
            <a:extLst>
              <a:ext uri="{FF2B5EF4-FFF2-40B4-BE49-F238E27FC236}">
                <a16:creationId xmlns="" xmlns:a16="http://schemas.microsoft.com/office/drawing/2014/main" id="{48002688-C21A-4277-8C47-B803C85526E0}"/>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8" name="Rectangle 4">
            <a:extLst>
              <a:ext uri="{FF2B5EF4-FFF2-40B4-BE49-F238E27FC236}">
                <a16:creationId xmlns="" xmlns:a16="http://schemas.microsoft.com/office/drawing/2014/main" id="{6DA0E02A-376C-4F40-91A8-2F2E054EAF9A}"/>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8188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39">
            <a:extLst>
              <a:ext uri="{FF2B5EF4-FFF2-40B4-BE49-F238E27FC236}">
                <a16:creationId xmlns="" xmlns:a16="http://schemas.microsoft.com/office/drawing/2014/main" id="{F7C1CF28-206C-4225-AFA9-853CFA766E9B}"/>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0395D8B9-5712-4FA4-A6B4-C3CEEF85EB23}"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17</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4451" name="Text Box 1">
            <a:extLst>
              <a:ext uri="{FF2B5EF4-FFF2-40B4-BE49-F238E27FC236}">
                <a16:creationId xmlns="" xmlns:a16="http://schemas.microsoft.com/office/drawing/2014/main" id="{2602BA0F-F0FD-426E-989D-AA640604B155}"/>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F34EE16E-1AF7-4E25-904E-A99A44AD28C4}"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17</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4452" name="Text Box 2">
            <a:extLst>
              <a:ext uri="{FF2B5EF4-FFF2-40B4-BE49-F238E27FC236}">
                <a16:creationId xmlns="" xmlns:a16="http://schemas.microsoft.com/office/drawing/2014/main" id="{6C347AC2-26E8-477D-8CF5-559D24E80ADF}"/>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6B38AC8-EAFA-42DE-A7B6-39D6CA09556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17</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5301" name="Rectangle 3">
            <a:extLst>
              <a:ext uri="{FF2B5EF4-FFF2-40B4-BE49-F238E27FC236}">
                <a16:creationId xmlns="" xmlns:a16="http://schemas.microsoft.com/office/drawing/2014/main" id="{897B74F9-53D8-4B69-AB3B-B35B11F0E073}"/>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2" name="Rectangle 4">
            <a:extLst>
              <a:ext uri="{FF2B5EF4-FFF2-40B4-BE49-F238E27FC236}">
                <a16:creationId xmlns="" xmlns:a16="http://schemas.microsoft.com/office/drawing/2014/main" id="{15A98480-C7D2-4313-841C-1924F30341D9}"/>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84147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39">
            <a:extLst>
              <a:ext uri="{FF2B5EF4-FFF2-40B4-BE49-F238E27FC236}">
                <a16:creationId xmlns="" xmlns:a16="http://schemas.microsoft.com/office/drawing/2014/main" id="{FA492161-06BB-4776-8A8D-1AA887B42DD5}"/>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BA855D9D-11C0-47D5-9343-0A5449A6BA34}"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18</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5475" name="Text Box 1">
            <a:extLst>
              <a:ext uri="{FF2B5EF4-FFF2-40B4-BE49-F238E27FC236}">
                <a16:creationId xmlns="" xmlns:a16="http://schemas.microsoft.com/office/drawing/2014/main" id="{FF3C07FD-3C66-4B39-9CDB-3F6F3CD410E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2E5E5993-9E13-4A96-B4F5-D2E15E61E93A}"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18</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5476" name="Text Box 2">
            <a:extLst>
              <a:ext uri="{FF2B5EF4-FFF2-40B4-BE49-F238E27FC236}">
                <a16:creationId xmlns="" xmlns:a16="http://schemas.microsoft.com/office/drawing/2014/main" id="{8A3EB642-EC8D-4158-873F-61E35D313008}"/>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0E1DEB58-1112-4F9A-BF70-C41434F85D89}"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18</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6325" name="Rectangle 3">
            <a:extLst>
              <a:ext uri="{FF2B5EF4-FFF2-40B4-BE49-F238E27FC236}">
                <a16:creationId xmlns="" xmlns:a16="http://schemas.microsoft.com/office/drawing/2014/main" id="{DBE73D44-AB9B-4C86-A877-2D9D999B80F2}"/>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6" name="Rectangle 4">
            <a:extLst>
              <a:ext uri="{FF2B5EF4-FFF2-40B4-BE49-F238E27FC236}">
                <a16:creationId xmlns="" xmlns:a16="http://schemas.microsoft.com/office/drawing/2014/main" id="{DA360EE6-B8B7-4D3F-9F81-52158315F194}"/>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1451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39">
            <a:extLst>
              <a:ext uri="{FF2B5EF4-FFF2-40B4-BE49-F238E27FC236}">
                <a16:creationId xmlns="" xmlns:a16="http://schemas.microsoft.com/office/drawing/2014/main" id="{E30AD93B-08C8-45EB-A364-93711F7A0AC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B98BD2BC-1E32-4651-8B10-1FE924FFC483}"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19</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6499" name="Text Box 1">
            <a:extLst>
              <a:ext uri="{FF2B5EF4-FFF2-40B4-BE49-F238E27FC236}">
                <a16:creationId xmlns="" xmlns:a16="http://schemas.microsoft.com/office/drawing/2014/main" id="{A4DAA050-AFD8-4DC8-83E0-D812F074F93D}"/>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B316DFC5-0B9F-4DBA-A9CF-9A4C9E8C6666}"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19</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6500" name="Text Box 2">
            <a:extLst>
              <a:ext uri="{FF2B5EF4-FFF2-40B4-BE49-F238E27FC236}">
                <a16:creationId xmlns="" xmlns:a16="http://schemas.microsoft.com/office/drawing/2014/main" id="{21A80683-CCE4-4AC8-B214-7251F63DB713}"/>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8203E116-E77C-46AA-93D8-391A02F12DD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19</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7349" name="Rectangle 3">
            <a:extLst>
              <a:ext uri="{FF2B5EF4-FFF2-40B4-BE49-F238E27FC236}">
                <a16:creationId xmlns="" xmlns:a16="http://schemas.microsoft.com/office/drawing/2014/main" id="{A049D06E-C095-4C93-B2E5-7128CC421ED8}"/>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50" name="Rectangle 4">
            <a:extLst>
              <a:ext uri="{FF2B5EF4-FFF2-40B4-BE49-F238E27FC236}">
                <a16:creationId xmlns="" xmlns:a16="http://schemas.microsoft.com/office/drawing/2014/main" id="{3A13D519-089E-4093-8F40-67F707289C0F}"/>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7152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35">
            <a:extLst>
              <a:ext uri="{FF2B5EF4-FFF2-40B4-BE49-F238E27FC236}">
                <a16:creationId xmlns="" xmlns:a16="http://schemas.microsoft.com/office/drawing/2014/main" id="{AFAEC780-8431-497C-A9B3-41DCA504E75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9EE7D96-5992-4DF5-8BB4-5EBAFA8786D0}" type="slidenum">
              <a:rPr lang="en-GB" altLang="en-US" sz="1400" smtClean="0">
                <a:ea typeface="ＭＳ Ｐゴシック" panose="020B0600070205080204" pitchFamily="34" charset="-128"/>
              </a:rPr>
              <a:pPr>
                <a:spcBef>
                  <a:spcPct val="0"/>
                </a:spcBef>
                <a:buClrTx/>
                <a:buFontTx/>
                <a:buNone/>
              </a:pPr>
              <a:t>2</a:t>
            </a:fld>
            <a:endParaRPr lang="en-GB" altLang="en-US" sz="1400">
              <a:ea typeface="ＭＳ Ｐゴシック" panose="020B0600070205080204" pitchFamily="34" charset="-128"/>
            </a:endParaRPr>
          </a:p>
        </p:txBody>
      </p:sp>
      <p:sp>
        <p:nvSpPr>
          <p:cNvPr id="44035" name="Text Box 1">
            <a:extLst>
              <a:ext uri="{FF2B5EF4-FFF2-40B4-BE49-F238E27FC236}">
                <a16:creationId xmlns="" xmlns:a16="http://schemas.microsoft.com/office/drawing/2014/main" id="{F20E6516-D980-42E0-9DEF-C745A1308592}"/>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2A40C832-C866-4B80-857F-D2872DCD9D69}" type="slidenum">
              <a:rPr lang="en-GB" altLang="en-US" sz="1400">
                <a:cs typeface="Arial" panose="020B0604020202020204" pitchFamily="34" charset="0"/>
              </a:rPr>
              <a:pPr algn="r" eaLnBrk="1">
                <a:lnSpc>
                  <a:spcPct val="104000"/>
                </a:lnSpc>
                <a:spcBef>
                  <a:spcPct val="0"/>
                </a:spcBef>
                <a:buClrTx/>
                <a:buFontTx/>
                <a:buNone/>
              </a:pPr>
              <a:t>2</a:t>
            </a:fld>
            <a:endParaRPr lang="en-GB" altLang="en-US" sz="1400">
              <a:cs typeface="Arial" panose="020B0604020202020204" pitchFamily="34" charset="0"/>
            </a:endParaRPr>
          </a:p>
        </p:txBody>
      </p:sp>
      <p:sp>
        <p:nvSpPr>
          <p:cNvPr id="44036" name="Text Box 2">
            <a:extLst>
              <a:ext uri="{FF2B5EF4-FFF2-40B4-BE49-F238E27FC236}">
                <a16:creationId xmlns="" xmlns:a16="http://schemas.microsoft.com/office/drawing/2014/main" id="{66D6B748-BED6-4971-9585-D4611538EF02}"/>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4037" name="Rectangle 3">
            <a:extLst>
              <a:ext uri="{FF2B5EF4-FFF2-40B4-BE49-F238E27FC236}">
                <a16:creationId xmlns="" xmlns:a16="http://schemas.microsoft.com/office/drawing/2014/main" id="{010679E7-C184-4BB1-A27D-58172B3FF4E5}"/>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446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39">
            <a:extLst>
              <a:ext uri="{FF2B5EF4-FFF2-40B4-BE49-F238E27FC236}">
                <a16:creationId xmlns="" xmlns:a16="http://schemas.microsoft.com/office/drawing/2014/main" id="{E55A5228-E5AE-460E-9A88-CD1F1B0F545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013E4272-9E09-467F-A2D9-6A922E483914}"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20</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3" name="Text Box 1">
            <a:extLst>
              <a:ext uri="{FF2B5EF4-FFF2-40B4-BE49-F238E27FC236}">
                <a16:creationId xmlns="" xmlns:a16="http://schemas.microsoft.com/office/drawing/2014/main" id="{A398AC61-DCA9-48DD-BD1A-94855169ABAE}"/>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3F1D195C-887D-4E5A-85B8-075A1777421F}"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4" name="Text Box 2">
            <a:extLst>
              <a:ext uri="{FF2B5EF4-FFF2-40B4-BE49-F238E27FC236}">
                <a16:creationId xmlns="" xmlns:a16="http://schemas.microsoft.com/office/drawing/2014/main" id="{30F3402C-4853-40BD-87A4-41F11DBC9091}"/>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15AD59E1-2DEE-4EA9-8CC0-1EFEB7F3311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8373" name="Rectangle 3">
            <a:extLst>
              <a:ext uri="{FF2B5EF4-FFF2-40B4-BE49-F238E27FC236}">
                <a16:creationId xmlns="" xmlns:a16="http://schemas.microsoft.com/office/drawing/2014/main" id="{645557E7-9A76-4FA9-9C46-72F005CB885B}"/>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4" name="Rectangle 4">
            <a:extLst>
              <a:ext uri="{FF2B5EF4-FFF2-40B4-BE49-F238E27FC236}">
                <a16:creationId xmlns="" xmlns:a16="http://schemas.microsoft.com/office/drawing/2014/main" id="{C19017E2-FB87-4C0C-9EF4-D285142C627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49301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39">
            <a:extLst>
              <a:ext uri="{FF2B5EF4-FFF2-40B4-BE49-F238E27FC236}">
                <a16:creationId xmlns="" xmlns:a16="http://schemas.microsoft.com/office/drawing/2014/main" id="{E55A5228-E5AE-460E-9A88-CD1F1B0F545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013E4272-9E09-467F-A2D9-6A922E483914}"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21</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3" name="Text Box 1">
            <a:extLst>
              <a:ext uri="{FF2B5EF4-FFF2-40B4-BE49-F238E27FC236}">
                <a16:creationId xmlns="" xmlns:a16="http://schemas.microsoft.com/office/drawing/2014/main" id="{A398AC61-DCA9-48DD-BD1A-94855169ABAE}"/>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3F1D195C-887D-4E5A-85B8-075A1777421F}"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4" name="Text Box 2">
            <a:extLst>
              <a:ext uri="{FF2B5EF4-FFF2-40B4-BE49-F238E27FC236}">
                <a16:creationId xmlns="" xmlns:a16="http://schemas.microsoft.com/office/drawing/2014/main" id="{30F3402C-4853-40BD-87A4-41F11DBC9091}"/>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15AD59E1-2DEE-4EA9-8CC0-1EFEB7F3311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8373" name="Rectangle 3">
            <a:extLst>
              <a:ext uri="{FF2B5EF4-FFF2-40B4-BE49-F238E27FC236}">
                <a16:creationId xmlns="" xmlns:a16="http://schemas.microsoft.com/office/drawing/2014/main" id="{645557E7-9A76-4FA9-9C46-72F005CB885B}"/>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4" name="Rectangle 4">
            <a:extLst>
              <a:ext uri="{FF2B5EF4-FFF2-40B4-BE49-F238E27FC236}">
                <a16:creationId xmlns="" xmlns:a16="http://schemas.microsoft.com/office/drawing/2014/main" id="{C19017E2-FB87-4C0C-9EF4-D285142C627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2191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39">
            <a:extLst>
              <a:ext uri="{FF2B5EF4-FFF2-40B4-BE49-F238E27FC236}">
                <a16:creationId xmlns="" xmlns:a16="http://schemas.microsoft.com/office/drawing/2014/main" id="{E55A5228-E5AE-460E-9A88-CD1F1B0F545A}"/>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013E4272-9E09-467F-A2D9-6A922E483914}"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22</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3" name="Text Box 1">
            <a:extLst>
              <a:ext uri="{FF2B5EF4-FFF2-40B4-BE49-F238E27FC236}">
                <a16:creationId xmlns="" xmlns:a16="http://schemas.microsoft.com/office/drawing/2014/main" id="{A398AC61-DCA9-48DD-BD1A-94855169ABAE}"/>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3F1D195C-887D-4E5A-85B8-075A1777421F}"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07524" name="Text Box 2">
            <a:extLst>
              <a:ext uri="{FF2B5EF4-FFF2-40B4-BE49-F238E27FC236}">
                <a16:creationId xmlns="" xmlns:a16="http://schemas.microsoft.com/office/drawing/2014/main" id="{30F3402C-4853-40BD-87A4-41F11DBC9091}"/>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15AD59E1-2DEE-4EA9-8CC0-1EFEB7F3311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8373" name="Rectangle 3">
            <a:extLst>
              <a:ext uri="{FF2B5EF4-FFF2-40B4-BE49-F238E27FC236}">
                <a16:creationId xmlns="" xmlns:a16="http://schemas.microsoft.com/office/drawing/2014/main" id="{645557E7-9A76-4FA9-9C46-72F005CB885B}"/>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4" name="Rectangle 4">
            <a:extLst>
              <a:ext uri="{FF2B5EF4-FFF2-40B4-BE49-F238E27FC236}">
                <a16:creationId xmlns="" xmlns:a16="http://schemas.microsoft.com/office/drawing/2014/main" id="{C19017E2-FB87-4C0C-9EF4-D285142C627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49452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39">
            <a:extLst>
              <a:ext uri="{FF2B5EF4-FFF2-40B4-BE49-F238E27FC236}">
                <a16:creationId xmlns="" xmlns:a16="http://schemas.microsoft.com/office/drawing/2014/main" id="{F4E05C91-4BB5-4875-9CF5-2E19277110C2}"/>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EDCEE350-09FA-4119-A220-88779BA1E0FD}"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23</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10595" name="Text Box 1">
            <a:extLst>
              <a:ext uri="{FF2B5EF4-FFF2-40B4-BE49-F238E27FC236}">
                <a16:creationId xmlns="" xmlns:a16="http://schemas.microsoft.com/office/drawing/2014/main" id="{067FDC05-FC70-4487-AC90-41F161204812}"/>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E3BBF080-B828-4C83-92B6-4E06E6B2832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10596" name="Text Box 2">
            <a:extLst>
              <a:ext uri="{FF2B5EF4-FFF2-40B4-BE49-F238E27FC236}">
                <a16:creationId xmlns="" xmlns:a16="http://schemas.microsoft.com/office/drawing/2014/main" id="{7E646407-D615-45AB-95C7-9F7FD5F4C200}"/>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B005E166-0F6E-417D-98F7-0481BA1037E5}"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59397" name="Rectangle 3">
            <a:extLst>
              <a:ext uri="{FF2B5EF4-FFF2-40B4-BE49-F238E27FC236}">
                <a16:creationId xmlns="" xmlns:a16="http://schemas.microsoft.com/office/drawing/2014/main" id="{460B8FC5-709D-451A-9E3B-2833E002016C}"/>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8" name="Rectangle 4">
            <a:extLst>
              <a:ext uri="{FF2B5EF4-FFF2-40B4-BE49-F238E27FC236}">
                <a16:creationId xmlns="" xmlns:a16="http://schemas.microsoft.com/office/drawing/2014/main" id="{3E19C3A1-C323-4D8B-BB31-0F67FD8AB9B5}"/>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935517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39">
            <a:extLst>
              <a:ext uri="{FF2B5EF4-FFF2-40B4-BE49-F238E27FC236}">
                <a16:creationId xmlns="" xmlns:a16="http://schemas.microsoft.com/office/drawing/2014/main" id="{E523A59C-C30D-4D40-986F-5D2DBE2BAC90}"/>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E5EE4EA-2127-4E88-9C42-7781218E9034}"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24</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3123" name="Text Box 1">
            <a:extLst>
              <a:ext uri="{FF2B5EF4-FFF2-40B4-BE49-F238E27FC236}">
                <a16:creationId xmlns="" xmlns:a16="http://schemas.microsoft.com/office/drawing/2014/main" id="{904B6B40-3C4C-4E19-B6E7-03668C93D820}"/>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D8DFB483-DC61-4948-B18F-723891B136C0}"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24</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3124" name="Text Box 2">
            <a:extLst>
              <a:ext uri="{FF2B5EF4-FFF2-40B4-BE49-F238E27FC236}">
                <a16:creationId xmlns="" xmlns:a16="http://schemas.microsoft.com/office/drawing/2014/main" id="{09CD4C41-FB5A-4B3E-868C-092D64AD29AB}"/>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607FBE0A-6BC8-4A36-A935-084F65A47268}"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24</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0661" name="Rectangle 3">
            <a:extLst>
              <a:ext uri="{FF2B5EF4-FFF2-40B4-BE49-F238E27FC236}">
                <a16:creationId xmlns="" xmlns:a16="http://schemas.microsoft.com/office/drawing/2014/main" id="{C47840F7-6F27-4EBD-AEEA-1B71FB0E1F68}"/>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2" name="Rectangle 4">
            <a:extLst>
              <a:ext uri="{FF2B5EF4-FFF2-40B4-BE49-F238E27FC236}">
                <a16:creationId xmlns="" xmlns:a16="http://schemas.microsoft.com/office/drawing/2014/main" id="{9D501912-C10A-4FD3-816C-E16B62DB7B7E}"/>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02654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39">
            <a:extLst>
              <a:ext uri="{FF2B5EF4-FFF2-40B4-BE49-F238E27FC236}">
                <a16:creationId xmlns="" xmlns:a16="http://schemas.microsoft.com/office/drawing/2014/main" id="{E1EF3F6E-9344-4988-9A08-C06674409709}"/>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66DF34D1-570C-4AB7-90EB-1731A769FF22}"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25</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43363" name="Text Box 1">
            <a:extLst>
              <a:ext uri="{FF2B5EF4-FFF2-40B4-BE49-F238E27FC236}">
                <a16:creationId xmlns="" xmlns:a16="http://schemas.microsoft.com/office/drawing/2014/main" id="{1BA650DC-2FB9-481C-B5F8-0E013C726211}"/>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243CFACF-7B8C-4EDF-927D-AC18F2C92FC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25</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43364" name="Text Box 2">
            <a:extLst>
              <a:ext uri="{FF2B5EF4-FFF2-40B4-BE49-F238E27FC236}">
                <a16:creationId xmlns="" xmlns:a16="http://schemas.microsoft.com/office/drawing/2014/main" id="{C8F2B5A9-463A-4318-B206-872444B7C2C6}"/>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F1758F80-ED32-4197-B2B0-94EBB0117528}"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25</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3733" name="Rectangle 3">
            <a:extLst>
              <a:ext uri="{FF2B5EF4-FFF2-40B4-BE49-F238E27FC236}">
                <a16:creationId xmlns="" xmlns:a16="http://schemas.microsoft.com/office/drawing/2014/main" id="{65E1A6A9-477E-46A1-A531-52276A0B796D}"/>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4" name="Rectangle 4">
            <a:extLst>
              <a:ext uri="{FF2B5EF4-FFF2-40B4-BE49-F238E27FC236}">
                <a16:creationId xmlns="" xmlns:a16="http://schemas.microsoft.com/office/drawing/2014/main" id="{DF5DCB63-D93C-41F7-8407-9D277644D11B}"/>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43373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39">
            <a:extLst>
              <a:ext uri="{FF2B5EF4-FFF2-40B4-BE49-F238E27FC236}">
                <a16:creationId xmlns="" xmlns:a16="http://schemas.microsoft.com/office/drawing/2014/main" id="{665B014A-C3E7-4EC8-8E85-162A20500A64}"/>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C9966349-8CDA-438C-B6C5-9FB979FD1C1F}"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26</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44387" name="Text Box 1">
            <a:extLst>
              <a:ext uri="{FF2B5EF4-FFF2-40B4-BE49-F238E27FC236}">
                <a16:creationId xmlns="" xmlns:a16="http://schemas.microsoft.com/office/drawing/2014/main" id="{5AA55277-4A0E-44BC-8B9E-B33CAFD10726}"/>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19835A5B-754D-4E6A-9211-1B9ECF7B32DB}"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26</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44388" name="Text Box 2">
            <a:extLst>
              <a:ext uri="{FF2B5EF4-FFF2-40B4-BE49-F238E27FC236}">
                <a16:creationId xmlns="" xmlns:a16="http://schemas.microsoft.com/office/drawing/2014/main" id="{22C480A9-AC11-4C07-88EA-D9E732A32D4A}"/>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B631C46A-4F26-4D55-A246-8B4BF69FEA2E}"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26</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4757" name="Rectangle 3">
            <a:extLst>
              <a:ext uri="{FF2B5EF4-FFF2-40B4-BE49-F238E27FC236}">
                <a16:creationId xmlns="" xmlns:a16="http://schemas.microsoft.com/office/drawing/2014/main" id="{1073B64F-DDCD-4753-9302-8088CE07585D}"/>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8" name="Rectangle 4">
            <a:extLst>
              <a:ext uri="{FF2B5EF4-FFF2-40B4-BE49-F238E27FC236}">
                <a16:creationId xmlns="" xmlns:a16="http://schemas.microsoft.com/office/drawing/2014/main" id="{EB791F6A-25BD-4508-90E7-50CBDC5C700A}"/>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37988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35">
            <a:extLst>
              <a:ext uri="{FF2B5EF4-FFF2-40B4-BE49-F238E27FC236}">
                <a16:creationId xmlns="" xmlns:a16="http://schemas.microsoft.com/office/drawing/2014/main" id="{741F21E0-68A4-47BC-B653-410309E6044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D77C21-A276-4810-9B72-277B1758EE3C}" type="slidenum">
              <a:rPr lang="en-GB" altLang="en-US" sz="1400" smtClean="0">
                <a:ea typeface="ＭＳ Ｐゴシック" panose="020B0600070205080204" pitchFamily="34" charset="-128"/>
              </a:rPr>
              <a:pPr>
                <a:spcBef>
                  <a:spcPct val="0"/>
                </a:spcBef>
                <a:buClrTx/>
                <a:buFontTx/>
                <a:buNone/>
              </a:pPr>
              <a:t>27</a:t>
            </a:fld>
            <a:endParaRPr lang="en-GB" altLang="en-US" sz="1400">
              <a:ea typeface="ＭＳ Ｐゴシック" panose="020B0600070205080204" pitchFamily="34" charset="-128"/>
            </a:endParaRPr>
          </a:p>
        </p:txBody>
      </p:sp>
      <p:sp>
        <p:nvSpPr>
          <p:cNvPr id="56323" name="Text Box 1">
            <a:extLst>
              <a:ext uri="{FF2B5EF4-FFF2-40B4-BE49-F238E27FC236}">
                <a16:creationId xmlns="" xmlns:a16="http://schemas.microsoft.com/office/drawing/2014/main" id="{E7C5B35C-38DF-4B9B-91C5-E16903BD4955}"/>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E2EB8A75-5FA7-428F-BB15-E55BE0DE5706}" type="slidenum">
              <a:rPr lang="en-GB" altLang="en-US" sz="1400">
                <a:cs typeface="Arial" panose="020B0604020202020204" pitchFamily="34" charset="0"/>
              </a:rPr>
              <a:pPr algn="r" eaLnBrk="1">
                <a:lnSpc>
                  <a:spcPct val="104000"/>
                </a:lnSpc>
                <a:spcBef>
                  <a:spcPct val="0"/>
                </a:spcBef>
                <a:buClrTx/>
                <a:buFontTx/>
                <a:buNone/>
              </a:pPr>
              <a:t>27</a:t>
            </a:fld>
            <a:endParaRPr lang="en-GB" altLang="en-US" sz="1400">
              <a:cs typeface="Arial" panose="020B0604020202020204" pitchFamily="34" charset="0"/>
            </a:endParaRPr>
          </a:p>
        </p:txBody>
      </p:sp>
      <p:sp>
        <p:nvSpPr>
          <p:cNvPr id="56324" name="Text Box 2">
            <a:extLst>
              <a:ext uri="{FF2B5EF4-FFF2-40B4-BE49-F238E27FC236}">
                <a16:creationId xmlns="" xmlns:a16="http://schemas.microsoft.com/office/drawing/2014/main" id="{21A34181-EA19-48B1-991D-C829A0E5D11C}"/>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6325" name="Rectangle 3">
            <a:extLst>
              <a:ext uri="{FF2B5EF4-FFF2-40B4-BE49-F238E27FC236}">
                <a16:creationId xmlns="" xmlns:a16="http://schemas.microsoft.com/office/drawing/2014/main" id="{2BD02D86-1207-4BE6-93FA-D849E0DC86D2}"/>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946673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28</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28</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28</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93354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29</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29</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29</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3331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35">
            <a:extLst>
              <a:ext uri="{FF2B5EF4-FFF2-40B4-BE49-F238E27FC236}">
                <a16:creationId xmlns="" xmlns:a16="http://schemas.microsoft.com/office/drawing/2014/main" id="{3191813D-2FBB-4C1D-AF79-45ED3BF552D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711E5BB-A438-4600-92E4-7457090B6CC7}" type="slidenum">
              <a:rPr lang="en-GB" altLang="en-US" sz="1400" smtClean="0">
                <a:ea typeface="ＭＳ Ｐゴシック" panose="020B0600070205080204" pitchFamily="34" charset="-128"/>
              </a:rPr>
              <a:pPr>
                <a:spcBef>
                  <a:spcPct val="0"/>
                </a:spcBef>
                <a:buClrTx/>
                <a:buFontTx/>
                <a:buNone/>
              </a:pPr>
              <a:t>3</a:t>
            </a:fld>
            <a:endParaRPr lang="en-GB" altLang="en-US" sz="1400">
              <a:ea typeface="ＭＳ Ｐゴシック" panose="020B0600070205080204" pitchFamily="34" charset="-128"/>
            </a:endParaRPr>
          </a:p>
        </p:txBody>
      </p:sp>
      <p:sp>
        <p:nvSpPr>
          <p:cNvPr id="46083" name="Text Box 1">
            <a:extLst>
              <a:ext uri="{FF2B5EF4-FFF2-40B4-BE49-F238E27FC236}">
                <a16:creationId xmlns="" xmlns:a16="http://schemas.microsoft.com/office/drawing/2014/main" id="{FD202DDD-48D3-499D-AD0D-2996182193FF}"/>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37C972CA-ED07-499F-B6D1-A6F90444F5FE}" type="slidenum">
              <a:rPr lang="en-GB" altLang="en-US" sz="1400">
                <a:cs typeface="Arial" panose="020B0604020202020204" pitchFamily="34" charset="0"/>
              </a:rPr>
              <a:pPr algn="r" eaLnBrk="1">
                <a:lnSpc>
                  <a:spcPct val="104000"/>
                </a:lnSpc>
                <a:spcBef>
                  <a:spcPct val="0"/>
                </a:spcBef>
                <a:buClrTx/>
                <a:buFontTx/>
                <a:buNone/>
              </a:pPr>
              <a:t>3</a:t>
            </a:fld>
            <a:endParaRPr lang="en-GB" altLang="en-US" sz="1400">
              <a:cs typeface="Arial" panose="020B0604020202020204" pitchFamily="34" charset="0"/>
            </a:endParaRPr>
          </a:p>
        </p:txBody>
      </p:sp>
      <p:sp>
        <p:nvSpPr>
          <p:cNvPr id="46084" name="Text Box 2">
            <a:extLst>
              <a:ext uri="{FF2B5EF4-FFF2-40B4-BE49-F238E27FC236}">
                <a16:creationId xmlns="" xmlns:a16="http://schemas.microsoft.com/office/drawing/2014/main" id="{577077AF-8B8E-4023-9700-EE7F63B3F1C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6085" name="Rectangle 3">
            <a:extLst>
              <a:ext uri="{FF2B5EF4-FFF2-40B4-BE49-F238E27FC236}">
                <a16:creationId xmlns="" xmlns:a16="http://schemas.microsoft.com/office/drawing/2014/main" id="{B8556C88-200D-46DC-9A8B-1245F43B4E4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5968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30</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30</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87366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31</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31</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01943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32</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32</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160714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39">
            <a:extLst>
              <a:ext uri="{FF2B5EF4-FFF2-40B4-BE49-F238E27FC236}">
                <a16:creationId xmlns="" xmlns:a16="http://schemas.microsoft.com/office/drawing/2014/main" id="{CC83827D-556F-4421-BB4B-69FE9AF4E19C}"/>
              </a:ext>
            </a:extLst>
          </p:cNvPr>
          <p:cNvSpPr>
            <a:spLocks noGrp="1" noChangeArrowheads="1"/>
          </p:cNvSpPr>
          <p:nvPr>
            <p:ph type="sldNum" sz="quarter"/>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msmincho" charset="0"/>
              </a:defRPr>
            </a:lvl1pPr>
            <a:lvl2pPr eaLnBrk="0">
              <a:tabLst>
                <a:tab pos="723900" algn="l"/>
                <a:tab pos="1447800" algn="l"/>
                <a:tab pos="2171700" algn="l"/>
                <a:tab pos="2895600" algn="l"/>
              </a:tabLst>
              <a:defRPr>
                <a:solidFill>
                  <a:schemeClr val="bg1"/>
                </a:solidFill>
                <a:latin typeface="Arial" panose="020B0604020202020204" pitchFamily="34" charset="0"/>
                <a:cs typeface="msmincho" charset="0"/>
              </a:defRPr>
            </a:lvl2pPr>
            <a:lvl3pPr eaLnBrk="0">
              <a:tabLst>
                <a:tab pos="723900" algn="l"/>
                <a:tab pos="1447800" algn="l"/>
                <a:tab pos="2171700" algn="l"/>
                <a:tab pos="2895600" algn="l"/>
              </a:tabLst>
              <a:defRPr>
                <a:solidFill>
                  <a:schemeClr val="bg1"/>
                </a:solidFill>
                <a:latin typeface="Arial" panose="020B0604020202020204" pitchFamily="34" charset="0"/>
                <a:cs typeface="msmincho" charset="0"/>
              </a:defRPr>
            </a:lvl3pPr>
            <a:lvl4pPr eaLnBrk="0">
              <a:tabLst>
                <a:tab pos="723900" algn="l"/>
                <a:tab pos="1447800" algn="l"/>
                <a:tab pos="2171700" algn="l"/>
                <a:tab pos="2895600" algn="l"/>
              </a:tabLst>
              <a:defRPr>
                <a:solidFill>
                  <a:schemeClr val="bg1"/>
                </a:solidFill>
                <a:latin typeface="Arial" panose="020B0604020202020204" pitchFamily="34" charset="0"/>
                <a:cs typeface="msmincho" charset="0"/>
              </a:defRPr>
            </a:lvl4pPr>
            <a:lvl5pPr eaLnBrk="0">
              <a:tabLst>
                <a:tab pos="723900" algn="l"/>
                <a:tab pos="1447800" algn="l"/>
                <a:tab pos="2171700" algn="l"/>
                <a:tab pos="2895600" algn="l"/>
              </a:tabLst>
              <a:defRPr>
                <a:solidFill>
                  <a:schemeClr val="bg1"/>
                </a:solidFill>
                <a:latin typeface="Arial" panose="020B0604020202020204" pitchFamily="34" charset="0"/>
                <a:cs typeface="msmincho" charset="0"/>
              </a:defRPr>
            </a:lvl5pPr>
            <a:lvl6pPr marL="25146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6pPr>
            <a:lvl7pPr marL="29718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7pPr>
            <a:lvl8pPr marL="34290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8pPr>
            <a:lvl9pPr marL="3886200" indent="-228600" defTabSz="457200" eaLnBrk="0" fontAlgn="base" hangingPunct="0">
              <a:lnSpc>
                <a:spcPct val="11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msmincho" charset="0"/>
              </a:defRPr>
            </a:lvl9pPr>
          </a:lstStyle>
          <a:p>
            <a:pPr eaLnBrk="1"/>
            <a:fld id="{FF7DC718-50F5-4D84-B870-654344C73360}" type="slidenum">
              <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eaLnBrk="1"/>
              <a:t>33</a:t>
            </a:fld>
            <a:endParaRPr lang="en-GB" altLang="en-US">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1" name="Text Box 1">
            <a:extLst>
              <a:ext uri="{FF2B5EF4-FFF2-40B4-BE49-F238E27FC236}">
                <a16:creationId xmlns="" xmlns:a16="http://schemas.microsoft.com/office/drawing/2014/main" id="{B9263FCD-EDBB-456B-AB47-67D705EC4B6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94B529A4-9321-4D9C-B1CA-3173E283515D}"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5172" name="Text Box 2">
            <a:extLst>
              <a:ext uri="{FF2B5EF4-FFF2-40B4-BE49-F238E27FC236}">
                <a16:creationId xmlns="" xmlns:a16="http://schemas.microsoft.com/office/drawing/2014/main" id="{D7F1D045-86C1-4CA2-BD9B-E1B9B0573F45}"/>
              </a:ext>
            </a:extLst>
          </p:cNvPr>
          <p:cNvSpPr txBox="1">
            <a:spLocks noChangeArrowheads="1"/>
          </p:cNvSpPr>
          <p:nvPr/>
        </p:nvSpPr>
        <p:spPr bwMode="auto">
          <a:xfrm>
            <a:off x="4276725" y="10158413"/>
            <a:ext cx="3236913"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1pPr>
            <a:lvl2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2pPr>
            <a:lvl3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3pPr>
            <a:lvl4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4pPr>
            <a:lvl5pPr defTabSz="455613"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msmincho" charset="0"/>
              </a:defRPr>
            </a:lvl9pPr>
          </a:lstStyle>
          <a:p>
            <a:pPr algn="r" eaLnBrk="1">
              <a:lnSpc>
                <a:spcPct val="104000"/>
              </a:lnSpc>
              <a:buClrTx/>
              <a:buFontTx/>
              <a:buNone/>
            </a:pPr>
            <a:fld id="{559F6CC2-90A4-4A17-ABE9-3DE167BCD35C}" type="slidenum">
              <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rPr>
              <a:pPr algn="r" eaLnBrk="1">
                <a:lnSpc>
                  <a:spcPct val="104000"/>
                </a:lnSpc>
                <a:buClrTx/>
                <a:buFontTx/>
                <a:buNone/>
              </a:pPr>
              <a:t>33</a:t>
            </a:fld>
            <a:endParaRPr lang="en-GB" altLang="en-US" sz="1400">
              <a:solidFill>
                <a:srgbClr val="000000"/>
              </a:solidFill>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71685" name="Rectangle 3">
            <a:extLst>
              <a:ext uri="{FF2B5EF4-FFF2-40B4-BE49-F238E27FC236}">
                <a16:creationId xmlns="" xmlns:a16="http://schemas.microsoft.com/office/drawing/2014/main" id="{9AFBF4E1-F5C4-4F42-A2F9-7AD7B4D80DA1}"/>
              </a:ext>
            </a:extLst>
          </p:cNvPr>
          <p:cNvSpPr>
            <a:spLocks noGrp="1" noRot="1" noChangeAspect="1" noChangeArrowheads="1" noTextEdit="1"/>
          </p:cNvSpPr>
          <p:nvPr>
            <p:ph type="sldImg"/>
          </p:nvPr>
        </p:nvSpPr>
        <p:spPr>
          <a:xfrm>
            <a:off x="1104900" y="812800"/>
            <a:ext cx="5337175" cy="400208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6" name="Rectangle 4">
            <a:extLst>
              <a:ext uri="{FF2B5EF4-FFF2-40B4-BE49-F238E27FC236}">
                <a16:creationId xmlns="" xmlns:a16="http://schemas.microsoft.com/office/drawing/2014/main" id="{D20CDDC3-50DC-4696-9F1F-D16DB2A83093}"/>
              </a:ext>
            </a:extLst>
          </p:cNvPr>
          <p:cNvSpPr>
            <a:spLocks noGrp="1" noChangeArrowheads="1"/>
          </p:cNvSpPr>
          <p:nvPr>
            <p:ph type="body" idx="1"/>
          </p:nvPr>
        </p:nvSpPr>
        <p:spPr>
          <a:xfrm>
            <a:off x="755650" y="5078413"/>
            <a:ext cx="5995988" cy="47625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26181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35">
            <a:extLst>
              <a:ext uri="{FF2B5EF4-FFF2-40B4-BE49-F238E27FC236}">
                <a16:creationId xmlns="" xmlns:a16="http://schemas.microsoft.com/office/drawing/2014/main" id="{741F21E0-68A4-47BC-B653-410309E6044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D77C21-A276-4810-9B72-277B1758EE3C}" type="slidenum">
              <a:rPr lang="en-GB" altLang="en-US" sz="1400" smtClean="0">
                <a:ea typeface="ＭＳ Ｐゴシック" panose="020B0600070205080204" pitchFamily="34" charset="-128"/>
              </a:rPr>
              <a:pPr>
                <a:spcBef>
                  <a:spcPct val="0"/>
                </a:spcBef>
                <a:buClrTx/>
                <a:buFontTx/>
                <a:buNone/>
              </a:pPr>
              <a:t>34</a:t>
            </a:fld>
            <a:endParaRPr lang="en-GB" altLang="en-US" sz="1400">
              <a:ea typeface="ＭＳ Ｐゴシック" panose="020B0600070205080204" pitchFamily="34" charset="-128"/>
            </a:endParaRPr>
          </a:p>
        </p:txBody>
      </p:sp>
      <p:sp>
        <p:nvSpPr>
          <p:cNvPr id="56323" name="Text Box 1">
            <a:extLst>
              <a:ext uri="{FF2B5EF4-FFF2-40B4-BE49-F238E27FC236}">
                <a16:creationId xmlns="" xmlns:a16="http://schemas.microsoft.com/office/drawing/2014/main" id="{E7C5B35C-38DF-4B9B-91C5-E16903BD4955}"/>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E2EB8A75-5FA7-428F-BB15-E55BE0DE5706}" type="slidenum">
              <a:rPr lang="en-GB" altLang="en-US" sz="1400">
                <a:cs typeface="Arial" panose="020B0604020202020204" pitchFamily="34" charset="0"/>
              </a:rPr>
              <a:pPr algn="r" eaLnBrk="1">
                <a:lnSpc>
                  <a:spcPct val="104000"/>
                </a:lnSpc>
                <a:spcBef>
                  <a:spcPct val="0"/>
                </a:spcBef>
                <a:buClrTx/>
                <a:buFontTx/>
                <a:buNone/>
              </a:pPr>
              <a:t>34</a:t>
            </a:fld>
            <a:endParaRPr lang="en-GB" altLang="en-US" sz="1400">
              <a:cs typeface="Arial" panose="020B0604020202020204" pitchFamily="34" charset="0"/>
            </a:endParaRPr>
          </a:p>
        </p:txBody>
      </p:sp>
      <p:sp>
        <p:nvSpPr>
          <p:cNvPr id="56324" name="Text Box 2">
            <a:extLst>
              <a:ext uri="{FF2B5EF4-FFF2-40B4-BE49-F238E27FC236}">
                <a16:creationId xmlns="" xmlns:a16="http://schemas.microsoft.com/office/drawing/2014/main" id="{21A34181-EA19-48B1-991D-C829A0E5D11C}"/>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6325" name="Rectangle 3">
            <a:extLst>
              <a:ext uri="{FF2B5EF4-FFF2-40B4-BE49-F238E27FC236}">
                <a16:creationId xmlns="" xmlns:a16="http://schemas.microsoft.com/office/drawing/2014/main" id="{2BD02D86-1207-4BE6-93FA-D849E0DC86D2}"/>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2062692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35</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35</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8704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36</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36</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2841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37</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37</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4847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38</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38</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14955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39</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39</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329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4</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4</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84748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40</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40</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58235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35">
            <a:extLst>
              <a:ext uri="{FF2B5EF4-FFF2-40B4-BE49-F238E27FC236}">
                <a16:creationId xmlns="" xmlns:a16="http://schemas.microsoft.com/office/drawing/2014/main" id="{45A11833-2A37-42CD-9C1B-FB6E66A810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D2361BDC-8F87-4D05-A8ED-17A952F71DBC}" type="slidenum">
              <a:rPr lang="en-GB" altLang="en-US" sz="1400" smtClean="0">
                <a:ea typeface="ＭＳ Ｐゴシック" panose="020B0600070205080204" pitchFamily="34" charset="-128"/>
              </a:rPr>
              <a:pPr>
                <a:spcBef>
                  <a:spcPct val="0"/>
                </a:spcBef>
                <a:buClrTx/>
                <a:buFontTx/>
                <a:buNone/>
              </a:pPr>
              <a:t>41</a:t>
            </a:fld>
            <a:endParaRPr lang="en-GB" altLang="en-US" sz="1400">
              <a:ea typeface="ＭＳ Ｐゴシック" panose="020B0600070205080204" pitchFamily="34" charset="-128"/>
            </a:endParaRPr>
          </a:p>
        </p:txBody>
      </p:sp>
      <p:sp>
        <p:nvSpPr>
          <p:cNvPr id="48131" name="Text Box 1">
            <a:extLst>
              <a:ext uri="{FF2B5EF4-FFF2-40B4-BE49-F238E27FC236}">
                <a16:creationId xmlns="" xmlns:a16="http://schemas.microsoft.com/office/drawing/2014/main" id="{43334E06-55CD-4C47-B491-BB615B8AA69C}"/>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E78F862-C4E7-46CC-87D2-DB194B423FE2}" type="slidenum">
              <a:rPr lang="en-GB" altLang="en-US" sz="1400">
                <a:cs typeface="Arial" panose="020B0604020202020204" pitchFamily="34" charset="0"/>
              </a:rPr>
              <a:pPr algn="r" eaLnBrk="1">
                <a:lnSpc>
                  <a:spcPct val="104000"/>
                </a:lnSpc>
                <a:spcBef>
                  <a:spcPct val="0"/>
                </a:spcBef>
                <a:buClrTx/>
                <a:buFontTx/>
                <a:buNone/>
              </a:pPr>
              <a:t>41</a:t>
            </a:fld>
            <a:endParaRPr lang="en-GB" altLang="en-US" sz="1400">
              <a:cs typeface="Arial" panose="020B0604020202020204" pitchFamily="34" charset="0"/>
            </a:endParaRPr>
          </a:p>
        </p:txBody>
      </p:sp>
      <p:sp>
        <p:nvSpPr>
          <p:cNvPr id="48132" name="Text Box 2">
            <a:extLst>
              <a:ext uri="{FF2B5EF4-FFF2-40B4-BE49-F238E27FC236}">
                <a16:creationId xmlns="" xmlns:a16="http://schemas.microsoft.com/office/drawing/2014/main" id="{6F4DB481-816E-4800-B573-47B34F643776}"/>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8133" name="Rectangle 3">
            <a:extLst>
              <a:ext uri="{FF2B5EF4-FFF2-40B4-BE49-F238E27FC236}">
                <a16:creationId xmlns="" xmlns:a16="http://schemas.microsoft.com/office/drawing/2014/main" id="{237F092F-B7C5-4562-BB2C-0B01E5DBB25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73779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35">
            <a:extLst>
              <a:ext uri="{FF2B5EF4-FFF2-40B4-BE49-F238E27FC236}">
                <a16:creationId xmlns="" xmlns:a16="http://schemas.microsoft.com/office/drawing/2014/main" id="{C1AEE886-18DE-496E-AFBE-564529E0DFA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50587CC2-03CD-4B73-BBC5-CEFC6878B56B}" type="slidenum">
              <a:rPr lang="en-GB" altLang="en-US" sz="1400" smtClean="0">
                <a:ea typeface="ＭＳ Ｐゴシック" panose="020B0600070205080204" pitchFamily="34" charset="-128"/>
              </a:rPr>
              <a:pPr>
                <a:spcBef>
                  <a:spcPct val="0"/>
                </a:spcBef>
                <a:buClrTx/>
                <a:buFontTx/>
                <a:buNone/>
              </a:pPr>
              <a:t>5</a:t>
            </a:fld>
            <a:endParaRPr lang="en-GB" altLang="en-US" sz="1400">
              <a:ea typeface="ＭＳ Ｐゴシック" panose="020B0600070205080204" pitchFamily="34" charset="-128"/>
            </a:endParaRPr>
          </a:p>
        </p:txBody>
      </p:sp>
      <p:sp>
        <p:nvSpPr>
          <p:cNvPr id="50179" name="Text Box 1">
            <a:extLst>
              <a:ext uri="{FF2B5EF4-FFF2-40B4-BE49-F238E27FC236}">
                <a16:creationId xmlns="" xmlns:a16="http://schemas.microsoft.com/office/drawing/2014/main" id="{03A5C7E9-3C44-4997-86CE-725D923CBE15}"/>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26E09E8F-8B85-4450-AC42-F04364881340}" type="slidenum">
              <a:rPr lang="en-GB" altLang="en-US" sz="1400">
                <a:cs typeface="Arial" panose="020B0604020202020204" pitchFamily="34" charset="0"/>
              </a:rPr>
              <a:pPr algn="r" eaLnBrk="1">
                <a:lnSpc>
                  <a:spcPct val="104000"/>
                </a:lnSpc>
                <a:spcBef>
                  <a:spcPct val="0"/>
                </a:spcBef>
                <a:buClrTx/>
                <a:buFontTx/>
                <a:buNone/>
              </a:pPr>
              <a:t>5</a:t>
            </a:fld>
            <a:endParaRPr lang="en-GB" altLang="en-US" sz="1400">
              <a:cs typeface="Arial" panose="020B0604020202020204" pitchFamily="34" charset="0"/>
            </a:endParaRPr>
          </a:p>
        </p:txBody>
      </p:sp>
      <p:sp>
        <p:nvSpPr>
          <p:cNvPr id="50180" name="Text Box 2">
            <a:extLst>
              <a:ext uri="{FF2B5EF4-FFF2-40B4-BE49-F238E27FC236}">
                <a16:creationId xmlns="" xmlns:a16="http://schemas.microsoft.com/office/drawing/2014/main" id="{09AA4869-D7BB-4A85-8EA9-E93640766F0C}"/>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0181" name="Rectangle 3">
            <a:extLst>
              <a:ext uri="{FF2B5EF4-FFF2-40B4-BE49-F238E27FC236}">
                <a16:creationId xmlns="" xmlns:a16="http://schemas.microsoft.com/office/drawing/2014/main" id="{4B1233A2-3D7E-462F-82FF-5A95AD55E7DF}"/>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72526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35">
            <a:extLst>
              <a:ext uri="{FF2B5EF4-FFF2-40B4-BE49-F238E27FC236}">
                <a16:creationId xmlns="" xmlns:a16="http://schemas.microsoft.com/office/drawing/2014/main" id="{FCDF16BD-C968-468A-BBC7-4A1471A4CD7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95C38F6-CEE4-406D-9265-96571B06CC49}" type="slidenum">
              <a:rPr lang="en-GB" altLang="en-US" sz="1400" smtClean="0">
                <a:ea typeface="ＭＳ Ｐゴシック" panose="020B0600070205080204" pitchFamily="34" charset="-128"/>
              </a:rPr>
              <a:pPr>
                <a:spcBef>
                  <a:spcPct val="0"/>
                </a:spcBef>
                <a:buClrTx/>
                <a:buFontTx/>
                <a:buNone/>
              </a:pPr>
              <a:t>6</a:t>
            </a:fld>
            <a:endParaRPr lang="en-GB" altLang="en-US" sz="1400">
              <a:ea typeface="ＭＳ Ｐゴシック" panose="020B0600070205080204" pitchFamily="34" charset="-128"/>
            </a:endParaRPr>
          </a:p>
        </p:txBody>
      </p:sp>
      <p:sp>
        <p:nvSpPr>
          <p:cNvPr id="52227" name="Text Box 1">
            <a:extLst>
              <a:ext uri="{FF2B5EF4-FFF2-40B4-BE49-F238E27FC236}">
                <a16:creationId xmlns="" xmlns:a16="http://schemas.microsoft.com/office/drawing/2014/main" id="{C81688E3-148D-461E-BA2B-6CF15E27ED43}"/>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32E10032-B031-46B7-9616-5AE25F6D0624}" type="slidenum">
              <a:rPr lang="en-GB" altLang="en-US" sz="1400">
                <a:cs typeface="Arial" panose="020B0604020202020204" pitchFamily="34" charset="0"/>
              </a:rPr>
              <a:pPr algn="r" eaLnBrk="1">
                <a:lnSpc>
                  <a:spcPct val="104000"/>
                </a:lnSpc>
                <a:spcBef>
                  <a:spcPct val="0"/>
                </a:spcBef>
                <a:buClrTx/>
                <a:buFontTx/>
                <a:buNone/>
              </a:pPr>
              <a:t>6</a:t>
            </a:fld>
            <a:endParaRPr lang="en-GB" altLang="en-US" sz="1400">
              <a:cs typeface="Arial" panose="020B0604020202020204" pitchFamily="34" charset="0"/>
            </a:endParaRPr>
          </a:p>
        </p:txBody>
      </p:sp>
      <p:sp>
        <p:nvSpPr>
          <p:cNvPr id="52228" name="Text Box 2">
            <a:extLst>
              <a:ext uri="{FF2B5EF4-FFF2-40B4-BE49-F238E27FC236}">
                <a16:creationId xmlns="" xmlns:a16="http://schemas.microsoft.com/office/drawing/2014/main" id="{502285E9-36B8-4154-A8D4-8224DD68D9A5}"/>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2229" name="Rectangle 3">
            <a:extLst>
              <a:ext uri="{FF2B5EF4-FFF2-40B4-BE49-F238E27FC236}">
                <a16:creationId xmlns="" xmlns:a16="http://schemas.microsoft.com/office/drawing/2014/main" id="{3AFF49F8-4C4D-48E3-99F7-7B7463D20949}"/>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461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35">
            <a:extLst>
              <a:ext uri="{FF2B5EF4-FFF2-40B4-BE49-F238E27FC236}">
                <a16:creationId xmlns="" xmlns:a16="http://schemas.microsoft.com/office/drawing/2014/main" id="{AEA1BCB2-FEE8-481B-92B7-0431ECAE552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B749FC0-EA40-4431-A028-C513CBFD796D}" type="slidenum">
              <a:rPr lang="en-GB" altLang="en-US" sz="1400" smtClean="0">
                <a:ea typeface="ＭＳ Ｐゴシック" panose="020B0600070205080204" pitchFamily="34" charset="-128"/>
              </a:rPr>
              <a:pPr>
                <a:spcBef>
                  <a:spcPct val="0"/>
                </a:spcBef>
                <a:buClrTx/>
                <a:buFontTx/>
                <a:buNone/>
              </a:pPr>
              <a:t>7</a:t>
            </a:fld>
            <a:endParaRPr lang="en-GB" altLang="en-US" sz="1400">
              <a:ea typeface="ＭＳ Ｐゴシック" panose="020B0600070205080204" pitchFamily="34" charset="-128"/>
            </a:endParaRPr>
          </a:p>
        </p:txBody>
      </p:sp>
      <p:sp>
        <p:nvSpPr>
          <p:cNvPr id="54275" name="Text Box 1">
            <a:extLst>
              <a:ext uri="{FF2B5EF4-FFF2-40B4-BE49-F238E27FC236}">
                <a16:creationId xmlns="" xmlns:a16="http://schemas.microsoft.com/office/drawing/2014/main" id="{5EBEC532-6911-40A4-895D-71F25B6C6FBA}"/>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5FC7358-CE32-49A3-A4A9-6DBF49E06E8B}" type="slidenum">
              <a:rPr lang="en-GB" altLang="en-US" sz="1400">
                <a:cs typeface="Arial" panose="020B0604020202020204" pitchFamily="34" charset="0"/>
              </a:rPr>
              <a:pPr algn="r" eaLnBrk="1">
                <a:lnSpc>
                  <a:spcPct val="104000"/>
                </a:lnSpc>
                <a:spcBef>
                  <a:spcPct val="0"/>
                </a:spcBef>
                <a:buClrTx/>
                <a:buFontTx/>
                <a:buNone/>
              </a:pPr>
              <a:t>7</a:t>
            </a:fld>
            <a:endParaRPr lang="en-GB" altLang="en-US" sz="1400">
              <a:cs typeface="Arial" panose="020B0604020202020204" pitchFamily="34" charset="0"/>
            </a:endParaRPr>
          </a:p>
        </p:txBody>
      </p:sp>
      <p:sp>
        <p:nvSpPr>
          <p:cNvPr id="54276" name="Text Box 2">
            <a:extLst>
              <a:ext uri="{FF2B5EF4-FFF2-40B4-BE49-F238E27FC236}">
                <a16:creationId xmlns="" xmlns:a16="http://schemas.microsoft.com/office/drawing/2014/main" id="{7E2E5BEC-7CAD-4830-97E4-44B70996DE9B}"/>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4277" name="Rectangle 3">
            <a:extLst>
              <a:ext uri="{FF2B5EF4-FFF2-40B4-BE49-F238E27FC236}">
                <a16:creationId xmlns="" xmlns:a16="http://schemas.microsoft.com/office/drawing/2014/main" id="{AE30AFDC-A387-49BF-9310-0F4346B06BD4}"/>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88183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35">
            <a:extLst>
              <a:ext uri="{FF2B5EF4-FFF2-40B4-BE49-F238E27FC236}">
                <a16:creationId xmlns="" xmlns:a16="http://schemas.microsoft.com/office/drawing/2014/main" id="{AEA1BCB2-FEE8-481B-92B7-0431ECAE552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7B749FC0-EA40-4431-A028-C513CBFD796D}" type="slidenum">
              <a:rPr lang="en-GB" altLang="en-US" sz="1400" smtClean="0">
                <a:ea typeface="ＭＳ Ｐゴシック" panose="020B0600070205080204" pitchFamily="34" charset="-128"/>
              </a:rPr>
              <a:pPr>
                <a:spcBef>
                  <a:spcPct val="0"/>
                </a:spcBef>
                <a:buClrTx/>
                <a:buFontTx/>
                <a:buNone/>
              </a:pPr>
              <a:t>8</a:t>
            </a:fld>
            <a:endParaRPr lang="en-GB" altLang="en-US" sz="1400">
              <a:ea typeface="ＭＳ Ｐゴシック" panose="020B0600070205080204" pitchFamily="34" charset="-128"/>
            </a:endParaRPr>
          </a:p>
        </p:txBody>
      </p:sp>
      <p:sp>
        <p:nvSpPr>
          <p:cNvPr id="54275" name="Text Box 1">
            <a:extLst>
              <a:ext uri="{FF2B5EF4-FFF2-40B4-BE49-F238E27FC236}">
                <a16:creationId xmlns="" xmlns:a16="http://schemas.microsoft.com/office/drawing/2014/main" id="{5EBEC532-6911-40A4-895D-71F25B6C6FBA}"/>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F5FC7358-CE32-49A3-A4A9-6DBF49E06E8B}" type="slidenum">
              <a:rPr lang="en-GB" altLang="en-US" sz="1400">
                <a:cs typeface="Arial" panose="020B0604020202020204" pitchFamily="34" charset="0"/>
              </a:rPr>
              <a:pPr algn="r" eaLnBrk="1">
                <a:lnSpc>
                  <a:spcPct val="104000"/>
                </a:lnSpc>
                <a:spcBef>
                  <a:spcPct val="0"/>
                </a:spcBef>
                <a:buClrTx/>
                <a:buFontTx/>
                <a:buNone/>
              </a:pPr>
              <a:t>8</a:t>
            </a:fld>
            <a:endParaRPr lang="en-GB" altLang="en-US" sz="1400">
              <a:cs typeface="Arial" panose="020B0604020202020204" pitchFamily="34" charset="0"/>
            </a:endParaRPr>
          </a:p>
        </p:txBody>
      </p:sp>
      <p:sp>
        <p:nvSpPr>
          <p:cNvPr id="54276" name="Text Box 2">
            <a:extLst>
              <a:ext uri="{FF2B5EF4-FFF2-40B4-BE49-F238E27FC236}">
                <a16:creationId xmlns="" xmlns:a16="http://schemas.microsoft.com/office/drawing/2014/main" id="{7E2E5BEC-7CAD-4830-97E4-44B70996DE9B}"/>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4277" name="Rectangle 3">
            <a:extLst>
              <a:ext uri="{FF2B5EF4-FFF2-40B4-BE49-F238E27FC236}">
                <a16:creationId xmlns="" xmlns:a16="http://schemas.microsoft.com/office/drawing/2014/main" id="{AE30AFDC-A387-49BF-9310-0F4346B06BD4}"/>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0285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35">
            <a:extLst>
              <a:ext uri="{FF2B5EF4-FFF2-40B4-BE49-F238E27FC236}">
                <a16:creationId xmlns="" xmlns:a16="http://schemas.microsoft.com/office/drawing/2014/main" id="{741F21E0-68A4-47BC-B653-410309E6044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8D77C21-A276-4810-9B72-277B1758EE3C}" type="slidenum">
              <a:rPr lang="en-GB" altLang="en-US" sz="1400" smtClean="0">
                <a:ea typeface="ＭＳ Ｐゴシック" panose="020B0600070205080204" pitchFamily="34" charset="-128"/>
              </a:rPr>
              <a:pPr>
                <a:spcBef>
                  <a:spcPct val="0"/>
                </a:spcBef>
                <a:buClrTx/>
                <a:buFontTx/>
                <a:buNone/>
              </a:pPr>
              <a:t>9</a:t>
            </a:fld>
            <a:endParaRPr lang="en-GB" altLang="en-US" sz="1400">
              <a:ea typeface="ＭＳ Ｐゴシック" panose="020B0600070205080204" pitchFamily="34" charset="-128"/>
            </a:endParaRPr>
          </a:p>
        </p:txBody>
      </p:sp>
      <p:sp>
        <p:nvSpPr>
          <p:cNvPr id="56323" name="Text Box 1">
            <a:extLst>
              <a:ext uri="{FF2B5EF4-FFF2-40B4-BE49-F238E27FC236}">
                <a16:creationId xmlns="" xmlns:a16="http://schemas.microsoft.com/office/drawing/2014/main" id="{E7C5B35C-38DF-4B9B-91C5-E16903BD4955}"/>
              </a:ext>
            </a:extLst>
          </p:cNvPr>
          <p:cNvSpPr txBox="1">
            <a:spLocks noChangeArrowheads="1"/>
          </p:cNvSpPr>
          <p:nvPr/>
        </p:nvSpPr>
        <p:spPr bwMode="auto">
          <a:xfrm>
            <a:off x="4276725" y="10158413"/>
            <a:ext cx="3235325"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104000"/>
              </a:lnSpc>
              <a:spcBef>
                <a:spcPct val="0"/>
              </a:spcBef>
              <a:buClrTx/>
              <a:buFontTx/>
              <a:buNone/>
            </a:pPr>
            <a:fld id="{E2EB8A75-5FA7-428F-BB15-E55BE0DE5706}" type="slidenum">
              <a:rPr lang="en-GB" altLang="en-US" sz="1400">
                <a:cs typeface="Arial" panose="020B0604020202020204" pitchFamily="34" charset="0"/>
              </a:rPr>
              <a:pPr algn="r" eaLnBrk="1">
                <a:lnSpc>
                  <a:spcPct val="104000"/>
                </a:lnSpc>
                <a:spcBef>
                  <a:spcPct val="0"/>
                </a:spcBef>
                <a:buClrTx/>
                <a:buFontTx/>
                <a:buNone/>
              </a:pPr>
              <a:t>9</a:t>
            </a:fld>
            <a:endParaRPr lang="en-GB" altLang="en-US" sz="1400">
              <a:cs typeface="Arial" panose="020B0604020202020204" pitchFamily="34" charset="0"/>
            </a:endParaRPr>
          </a:p>
        </p:txBody>
      </p:sp>
      <p:sp>
        <p:nvSpPr>
          <p:cNvPr id="56324" name="Text Box 2">
            <a:extLst>
              <a:ext uri="{FF2B5EF4-FFF2-40B4-BE49-F238E27FC236}">
                <a16:creationId xmlns="" xmlns:a16="http://schemas.microsoft.com/office/drawing/2014/main" id="{21A34181-EA19-48B1-991D-C829A0E5D11C}"/>
              </a:ext>
            </a:extLst>
          </p:cNvPr>
          <p:cNvSpPr txBox="1">
            <a:spLocks noChangeArrowheads="1"/>
          </p:cNvSpPr>
          <p:nvPr/>
        </p:nvSpPr>
        <p:spPr bwMode="auto">
          <a:xfrm>
            <a:off x="1104900" y="812800"/>
            <a:ext cx="5345113" cy="4008438"/>
          </a:xfrm>
          <a:prstGeom prst="rect">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6325" name="Rectangle 3">
            <a:extLst>
              <a:ext uri="{FF2B5EF4-FFF2-40B4-BE49-F238E27FC236}">
                <a16:creationId xmlns="" xmlns:a16="http://schemas.microsoft.com/office/drawing/2014/main" id="{2BD02D86-1207-4BE6-93FA-D849E0DC86D2}"/>
              </a:ext>
            </a:extLst>
          </p:cNvPr>
          <p:cNvSpPr>
            <a:spLocks noGrp="1" noChangeArrowheads="1"/>
          </p:cNvSpPr>
          <p:nvPr>
            <p:ph type="body"/>
          </p:nvPr>
        </p:nvSpPr>
        <p:spPr>
          <a:xfrm>
            <a:off x="755650" y="5078413"/>
            <a:ext cx="6003925" cy="4770437"/>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5799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9F63347-8892-4991-A5E6-6FED7C65CC7D}"/>
              </a:ext>
            </a:extLst>
          </p:cNvPr>
          <p:cNvSpPr>
            <a:spLocks noGrp="1"/>
          </p:cNvSpPr>
          <p:nvPr>
            <p:ph type="ctrTitle"/>
          </p:nvPr>
        </p:nvSpPr>
        <p:spPr>
          <a:xfrm>
            <a:off x="1260475" y="1236663"/>
            <a:ext cx="7559675" cy="2632075"/>
          </a:xfrm>
          <a:prstGeom prst="rect">
            <a:avLst/>
          </a:prstGeo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 xmlns:a16="http://schemas.microsoft.com/office/drawing/2014/main" id="{AA90960F-3E13-4050-944D-88F0E8C95FB8}"/>
              </a:ext>
            </a:extLst>
          </p:cNvPr>
          <p:cNvSpPr>
            <a:spLocks noGrp="1"/>
          </p:cNvSpPr>
          <p:nvPr>
            <p:ph type="subTitle" idx="1"/>
          </p:nvPr>
        </p:nvSpPr>
        <p:spPr>
          <a:xfrm>
            <a:off x="1260475" y="3970338"/>
            <a:ext cx="7559675" cy="18256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Tree>
    <p:extLst>
      <p:ext uri="{BB962C8B-B14F-4D97-AF65-F5344CB8AC3E}">
        <p14:creationId xmlns:p14="http://schemas.microsoft.com/office/powerpoint/2010/main" val="107506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2BA4E6D-3DD4-4F26-8EB9-E33F25204185}"/>
              </a:ext>
            </a:extLst>
          </p:cNvPr>
          <p:cNvSpPr>
            <a:spLocks noGrp="1"/>
          </p:cNvSpPr>
          <p:nvPr>
            <p:ph type="title"/>
          </p:nvPr>
        </p:nvSpPr>
        <p:spPr>
          <a:xfrm>
            <a:off x="87313" y="1588"/>
            <a:ext cx="9061450" cy="633412"/>
          </a:xfrm>
          <a:prstGeom prst="rect">
            <a:avLst/>
          </a:prstGeom>
        </p:spPr>
        <p:txBody>
          <a:bodyPr/>
          <a:lstStyle/>
          <a:p>
            <a:r>
              <a:rPr lang="es-ES"/>
              <a:t>Haga clic para modificar el estilo de título del patrón</a:t>
            </a:r>
            <a:endParaRPr lang="en-GB"/>
          </a:p>
        </p:txBody>
      </p:sp>
      <p:sp>
        <p:nvSpPr>
          <p:cNvPr id="3" name="Marcador de texto vertical 2">
            <a:extLst>
              <a:ext uri="{FF2B5EF4-FFF2-40B4-BE49-F238E27FC236}">
                <a16:creationId xmlns="" xmlns:a16="http://schemas.microsoft.com/office/drawing/2014/main" id="{BA9DA267-2FE1-4F5A-9001-A885B849253F}"/>
              </a:ext>
            </a:extLst>
          </p:cNvPr>
          <p:cNvSpPr>
            <a:spLocks noGrp="1"/>
          </p:cNvSpPr>
          <p:nvPr>
            <p:ph type="body" orient="vert" idx="1"/>
          </p:nvPr>
        </p:nvSpPr>
        <p:spPr>
          <a:xfrm>
            <a:off x="503238" y="939800"/>
            <a:ext cx="9015412" cy="5195888"/>
          </a:xfrm>
          <a:prstGeom prst="rect">
            <a:avLst/>
          </a:prstGeo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140936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490EF075-941F-455C-B33C-656AB7A6D8EE}"/>
              </a:ext>
            </a:extLst>
          </p:cNvPr>
          <p:cNvSpPr>
            <a:spLocks noGrp="1"/>
          </p:cNvSpPr>
          <p:nvPr>
            <p:ph type="title" orient="vert"/>
          </p:nvPr>
        </p:nvSpPr>
        <p:spPr>
          <a:xfrm>
            <a:off x="7161213" y="1588"/>
            <a:ext cx="2357437" cy="6134100"/>
          </a:xfrm>
          <a:prstGeom prst="rect">
            <a:avLst/>
          </a:prstGeo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 xmlns:a16="http://schemas.microsoft.com/office/drawing/2014/main" id="{2D1B13AE-3CFD-4450-AEA6-7E4B09B3A29C}"/>
              </a:ext>
            </a:extLst>
          </p:cNvPr>
          <p:cNvSpPr>
            <a:spLocks noGrp="1"/>
          </p:cNvSpPr>
          <p:nvPr>
            <p:ph type="body" orient="vert" idx="1"/>
          </p:nvPr>
        </p:nvSpPr>
        <p:spPr>
          <a:xfrm>
            <a:off x="87313" y="1588"/>
            <a:ext cx="6921500" cy="6134100"/>
          </a:xfrm>
          <a:prstGeom prst="rect">
            <a:avLst/>
          </a:prstGeo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41802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5A69FDD-5C92-4280-A99D-1C2D8B9F889E}"/>
              </a:ext>
            </a:extLst>
          </p:cNvPr>
          <p:cNvSpPr>
            <a:spLocks noGrp="1"/>
          </p:cNvSpPr>
          <p:nvPr>
            <p:ph type="title"/>
          </p:nvPr>
        </p:nvSpPr>
        <p:spPr>
          <a:xfrm>
            <a:off x="87313" y="1588"/>
            <a:ext cx="9061450" cy="633412"/>
          </a:xfrm>
          <a:prstGeom prst="rect">
            <a:avLst/>
          </a:prstGeom>
        </p:spPr>
        <p:txBody>
          <a:bodyPr/>
          <a:lstStyle/>
          <a:p>
            <a:r>
              <a:rPr lang="es-ES"/>
              <a:t>Haga clic para modificar el estilo de título del patrón</a:t>
            </a:r>
            <a:endParaRPr lang="en-GB"/>
          </a:p>
        </p:txBody>
      </p:sp>
      <p:sp>
        <p:nvSpPr>
          <p:cNvPr id="3" name="Marcador de contenido 2">
            <a:extLst>
              <a:ext uri="{FF2B5EF4-FFF2-40B4-BE49-F238E27FC236}">
                <a16:creationId xmlns="" xmlns:a16="http://schemas.microsoft.com/office/drawing/2014/main" id="{8B6CDF1F-ED07-4D3E-A1F7-8EA11708E1B2}"/>
              </a:ext>
            </a:extLst>
          </p:cNvPr>
          <p:cNvSpPr>
            <a:spLocks noGrp="1"/>
          </p:cNvSpPr>
          <p:nvPr>
            <p:ph idx="1"/>
          </p:nvPr>
        </p:nvSpPr>
        <p:spPr>
          <a:xfrm>
            <a:off x="503238" y="939800"/>
            <a:ext cx="9015412" cy="519588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26598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4CFC28F-0A3B-4161-9138-A7ACE1B66C81}"/>
              </a:ext>
            </a:extLst>
          </p:cNvPr>
          <p:cNvSpPr>
            <a:spLocks noGrp="1"/>
          </p:cNvSpPr>
          <p:nvPr>
            <p:ph type="title"/>
          </p:nvPr>
        </p:nvSpPr>
        <p:spPr>
          <a:xfrm>
            <a:off x="687388" y="1884363"/>
            <a:ext cx="8694737" cy="3144837"/>
          </a:xfrm>
          <a:prstGeom prst="rect">
            <a:avLst/>
          </a:prstGeo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 xmlns:a16="http://schemas.microsoft.com/office/drawing/2014/main" id="{65664A9F-C6B5-4D44-A4B2-B9639E67D562}"/>
              </a:ext>
            </a:extLst>
          </p:cNvPr>
          <p:cNvSpPr>
            <a:spLocks noGrp="1"/>
          </p:cNvSpPr>
          <p:nvPr>
            <p:ph type="body" idx="1"/>
          </p:nvPr>
        </p:nvSpPr>
        <p:spPr>
          <a:xfrm>
            <a:off x="687388" y="5059363"/>
            <a:ext cx="8694737" cy="16525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Editar los estilos de texto del patrón</a:t>
            </a:r>
          </a:p>
        </p:txBody>
      </p:sp>
    </p:spTree>
    <p:extLst>
      <p:ext uri="{BB962C8B-B14F-4D97-AF65-F5344CB8AC3E}">
        <p14:creationId xmlns:p14="http://schemas.microsoft.com/office/powerpoint/2010/main" val="3708004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F526AF-2CDC-48D6-9EC3-3C744992284B}"/>
              </a:ext>
            </a:extLst>
          </p:cNvPr>
          <p:cNvSpPr>
            <a:spLocks noGrp="1"/>
          </p:cNvSpPr>
          <p:nvPr>
            <p:ph type="title"/>
          </p:nvPr>
        </p:nvSpPr>
        <p:spPr>
          <a:xfrm>
            <a:off x="87313" y="1588"/>
            <a:ext cx="9061450" cy="633412"/>
          </a:xfrm>
          <a:prstGeom prst="rect">
            <a:avLst/>
          </a:prstGeom>
        </p:spPr>
        <p:txBody>
          <a:bodyPr/>
          <a:lstStyle/>
          <a:p>
            <a:r>
              <a:rPr lang="es-ES"/>
              <a:t>Haga clic para modificar el estilo de título del patrón</a:t>
            </a:r>
            <a:endParaRPr lang="en-GB"/>
          </a:p>
        </p:txBody>
      </p:sp>
      <p:sp>
        <p:nvSpPr>
          <p:cNvPr id="3" name="Marcador de contenido 2">
            <a:extLst>
              <a:ext uri="{FF2B5EF4-FFF2-40B4-BE49-F238E27FC236}">
                <a16:creationId xmlns="" xmlns:a16="http://schemas.microsoft.com/office/drawing/2014/main" id="{075CDDFF-0B53-4C00-9BFF-6141D40F48A3}"/>
              </a:ext>
            </a:extLst>
          </p:cNvPr>
          <p:cNvSpPr>
            <a:spLocks noGrp="1"/>
          </p:cNvSpPr>
          <p:nvPr>
            <p:ph sz="half" idx="1"/>
          </p:nvPr>
        </p:nvSpPr>
        <p:spPr>
          <a:xfrm>
            <a:off x="503238" y="939800"/>
            <a:ext cx="4430712" cy="519588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 xmlns:a16="http://schemas.microsoft.com/office/drawing/2014/main" id="{2602E109-F2EF-4748-A522-18CD85DC556A}"/>
              </a:ext>
            </a:extLst>
          </p:cNvPr>
          <p:cNvSpPr>
            <a:spLocks noGrp="1"/>
          </p:cNvSpPr>
          <p:nvPr>
            <p:ph sz="half" idx="2"/>
          </p:nvPr>
        </p:nvSpPr>
        <p:spPr>
          <a:xfrm>
            <a:off x="5086350" y="939800"/>
            <a:ext cx="4432300" cy="5195888"/>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375651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226B1E9-C81D-4B17-888F-C96079DA0044}"/>
              </a:ext>
            </a:extLst>
          </p:cNvPr>
          <p:cNvSpPr>
            <a:spLocks noGrp="1"/>
          </p:cNvSpPr>
          <p:nvPr>
            <p:ph type="title"/>
          </p:nvPr>
        </p:nvSpPr>
        <p:spPr>
          <a:xfrm>
            <a:off x="693738" y="403225"/>
            <a:ext cx="8694737" cy="1460500"/>
          </a:xfrm>
          <a:prstGeom prst="rect">
            <a:avLst/>
          </a:prstGeom>
        </p:spPr>
        <p:txBody>
          <a:bodyPr/>
          <a:lstStyle/>
          <a:p>
            <a:r>
              <a:rPr lang="es-ES"/>
              <a:t>Haga clic para modificar el estilo de título del patrón</a:t>
            </a:r>
            <a:endParaRPr lang="en-GB"/>
          </a:p>
        </p:txBody>
      </p:sp>
      <p:sp>
        <p:nvSpPr>
          <p:cNvPr id="3" name="Marcador de texto 2">
            <a:extLst>
              <a:ext uri="{FF2B5EF4-FFF2-40B4-BE49-F238E27FC236}">
                <a16:creationId xmlns="" xmlns:a16="http://schemas.microsoft.com/office/drawing/2014/main" id="{98EE6E3D-005C-4B27-8964-5DC65B27DCB1}"/>
              </a:ext>
            </a:extLst>
          </p:cNvPr>
          <p:cNvSpPr>
            <a:spLocks noGrp="1"/>
          </p:cNvSpPr>
          <p:nvPr>
            <p:ph type="body" idx="1"/>
          </p:nvPr>
        </p:nvSpPr>
        <p:spPr>
          <a:xfrm>
            <a:off x="693738" y="1852613"/>
            <a:ext cx="4265612"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FD903623-FA1F-4365-9D9F-D434EA05865E}"/>
              </a:ext>
            </a:extLst>
          </p:cNvPr>
          <p:cNvSpPr>
            <a:spLocks noGrp="1"/>
          </p:cNvSpPr>
          <p:nvPr>
            <p:ph sz="half" idx="2"/>
          </p:nvPr>
        </p:nvSpPr>
        <p:spPr>
          <a:xfrm>
            <a:off x="693738" y="2760663"/>
            <a:ext cx="4265612" cy="4062412"/>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 xmlns:a16="http://schemas.microsoft.com/office/drawing/2014/main" id="{5AE6A8C7-69D6-466A-B8DF-2A2701F21EAE}"/>
              </a:ext>
            </a:extLst>
          </p:cNvPr>
          <p:cNvSpPr>
            <a:spLocks noGrp="1"/>
          </p:cNvSpPr>
          <p:nvPr>
            <p:ph type="body" sz="quarter" idx="3"/>
          </p:nvPr>
        </p:nvSpPr>
        <p:spPr>
          <a:xfrm>
            <a:off x="5103813" y="1852613"/>
            <a:ext cx="4284662"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2666319D-3973-45BB-A36E-83127C877FBA}"/>
              </a:ext>
            </a:extLst>
          </p:cNvPr>
          <p:cNvSpPr>
            <a:spLocks noGrp="1"/>
          </p:cNvSpPr>
          <p:nvPr>
            <p:ph sz="quarter" idx="4"/>
          </p:nvPr>
        </p:nvSpPr>
        <p:spPr>
          <a:xfrm>
            <a:off x="5103813" y="2760663"/>
            <a:ext cx="4284662" cy="4062412"/>
          </a:xfrm>
          <a:prstGeom prst="rect">
            <a:avLst/>
          </a:prstGeo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Tree>
    <p:extLst>
      <p:ext uri="{BB962C8B-B14F-4D97-AF65-F5344CB8AC3E}">
        <p14:creationId xmlns:p14="http://schemas.microsoft.com/office/powerpoint/2010/main" val="91318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A06186F-C70A-4E57-8336-4ADB4E203C6F}"/>
              </a:ext>
            </a:extLst>
          </p:cNvPr>
          <p:cNvSpPr>
            <a:spLocks noGrp="1"/>
          </p:cNvSpPr>
          <p:nvPr>
            <p:ph type="title"/>
          </p:nvPr>
        </p:nvSpPr>
        <p:spPr>
          <a:xfrm>
            <a:off x="87313" y="1588"/>
            <a:ext cx="9061450" cy="633412"/>
          </a:xfrm>
          <a:prstGeom prst="rect">
            <a:avLst/>
          </a:prstGeom>
        </p:spPr>
        <p:txBody>
          <a:bodyPr/>
          <a:lstStyle/>
          <a:p>
            <a:r>
              <a:rPr lang="es-ES"/>
              <a:t>Haga clic para modificar el estilo de título del patrón</a:t>
            </a:r>
            <a:endParaRPr lang="en-GB"/>
          </a:p>
        </p:txBody>
      </p:sp>
    </p:spTree>
    <p:extLst>
      <p:ext uri="{BB962C8B-B14F-4D97-AF65-F5344CB8AC3E}">
        <p14:creationId xmlns:p14="http://schemas.microsoft.com/office/powerpoint/2010/main" val="282662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6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8B4C4D0-6C3C-4F3B-946B-F5ACCE45E9C8}"/>
              </a:ext>
            </a:extLst>
          </p:cNvPr>
          <p:cNvSpPr>
            <a:spLocks noGrp="1"/>
          </p:cNvSpPr>
          <p:nvPr>
            <p:ph type="title"/>
          </p:nvPr>
        </p:nvSpPr>
        <p:spPr>
          <a:xfrm>
            <a:off x="693738" y="503238"/>
            <a:ext cx="3251200" cy="1765300"/>
          </a:xfrm>
          <a:prstGeom prst="rect">
            <a:avLst/>
          </a:prstGeo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 xmlns:a16="http://schemas.microsoft.com/office/drawing/2014/main" id="{9C4EA538-5E5B-44DF-819A-272650DA97F4}"/>
              </a:ext>
            </a:extLst>
          </p:cNvPr>
          <p:cNvSpPr>
            <a:spLocks noGrp="1"/>
          </p:cNvSpPr>
          <p:nvPr>
            <p:ph idx="1"/>
          </p:nvPr>
        </p:nvSpPr>
        <p:spPr>
          <a:xfrm>
            <a:off x="4286250" y="1089025"/>
            <a:ext cx="5102225" cy="53721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 xmlns:a16="http://schemas.microsoft.com/office/drawing/2014/main" id="{A22D4AA7-50C2-49B0-ABF4-9B43F9C8342B}"/>
              </a:ext>
            </a:extLst>
          </p:cNvPr>
          <p:cNvSpPr>
            <a:spLocks noGrp="1"/>
          </p:cNvSpPr>
          <p:nvPr>
            <p:ph type="body" sz="half" idx="2"/>
          </p:nvPr>
        </p:nvSpPr>
        <p:spPr>
          <a:xfrm>
            <a:off x="693738" y="2268538"/>
            <a:ext cx="325120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Tree>
    <p:extLst>
      <p:ext uri="{BB962C8B-B14F-4D97-AF65-F5344CB8AC3E}">
        <p14:creationId xmlns:p14="http://schemas.microsoft.com/office/powerpoint/2010/main" val="2502671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0417DD9-4140-44FC-B8FE-91DAAFDC07A4}"/>
              </a:ext>
            </a:extLst>
          </p:cNvPr>
          <p:cNvSpPr>
            <a:spLocks noGrp="1"/>
          </p:cNvSpPr>
          <p:nvPr>
            <p:ph type="title"/>
          </p:nvPr>
        </p:nvSpPr>
        <p:spPr>
          <a:xfrm>
            <a:off x="693738" y="503238"/>
            <a:ext cx="3251200" cy="1765300"/>
          </a:xfrm>
          <a:prstGeom prst="rect">
            <a:avLst/>
          </a:prstGeo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 xmlns:a16="http://schemas.microsoft.com/office/drawing/2014/main" id="{D5279833-F589-4F63-B240-BB9A315F6E83}"/>
              </a:ext>
            </a:extLst>
          </p:cNvPr>
          <p:cNvSpPr>
            <a:spLocks noGrp="1"/>
          </p:cNvSpPr>
          <p:nvPr>
            <p:ph type="pic" idx="1"/>
          </p:nvPr>
        </p:nvSpPr>
        <p:spPr>
          <a:xfrm>
            <a:off x="4286250" y="1089025"/>
            <a:ext cx="5102225" cy="5372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Marcador de texto 3">
            <a:extLst>
              <a:ext uri="{FF2B5EF4-FFF2-40B4-BE49-F238E27FC236}">
                <a16:creationId xmlns="" xmlns:a16="http://schemas.microsoft.com/office/drawing/2014/main" id="{F01AD6FE-8265-4EFD-926D-355B2FBCBFBD}"/>
              </a:ext>
            </a:extLst>
          </p:cNvPr>
          <p:cNvSpPr>
            <a:spLocks noGrp="1"/>
          </p:cNvSpPr>
          <p:nvPr>
            <p:ph type="body" sz="half" idx="2"/>
          </p:nvPr>
        </p:nvSpPr>
        <p:spPr>
          <a:xfrm>
            <a:off x="693738" y="2268538"/>
            <a:ext cx="325120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Tree>
    <p:extLst>
      <p:ext uri="{BB962C8B-B14F-4D97-AF65-F5344CB8AC3E}">
        <p14:creationId xmlns:p14="http://schemas.microsoft.com/office/powerpoint/2010/main" val="4857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AutoShape 9">
            <a:extLst>
              <a:ext uri="{FF2B5EF4-FFF2-40B4-BE49-F238E27FC236}">
                <a16:creationId xmlns="" xmlns:a16="http://schemas.microsoft.com/office/drawing/2014/main" id="{BF5EF71A-7D75-4C2B-8F00-160BA411AB40}"/>
              </a:ext>
            </a:extLst>
          </p:cNvPr>
          <p:cNvSpPr>
            <a:spLocks noChangeArrowheads="1"/>
          </p:cNvSpPr>
          <p:nvPr userDrawn="1"/>
        </p:nvSpPr>
        <p:spPr bwMode="auto">
          <a:xfrm>
            <a:off x="0" y="0"/>
            <a:ext cx="10099675" cy="611188"/>
          </a:xfrm>
          <a:prstGeom prst="roundRect">
            <a:avLst>
              <a:gd name="adj" fmla="val 440"/>
            </a:avLst>
          </a:prstGeom>
          <a:gradFill flip="none" rotWithShape="1">
            <a:gsLst>
              <a:gs pos="0">
                <a:schemeClr val="bg2">
                  <a:lumMod val="75000"/>
                </a:schemeClr>
              </a:gs>
              <a:gs pos="90000">
                <a:schemeClr val="tx2">
                  <a:lumMod val="65000"/>
                  <a:lumOff val="35000"/>
                  <a:tint val="44500"/>
                  <a:satMod val="160000"/>
                </a:schemeClr>
              </a:gs>
              <a:gs pos="100000">
                <a:schemeClr val="tx2">
                  <a:lumMod val="65000"/>
                  <a:lumOff val="35000"/>
                  <a:tint val="23500"/>
                  <a:satMod val="160000"/>
                </a:schemeClr>
              </a:gs>
            </a:gsLst>
            <a:lin ang="0" scaled="1"/>
            <a:tileRect/>
          </a:gradFill>
          <a:ln>
            <a:noFill/>
          </a:ln>
          <a:effectLst/>
        </p:spPr>
        <p:txBody>
          <a:bodyPr wrap="none" lIns="91383" tIns="45691" rIns="91383" bIns="45691" anchor="ctr"/>
          <a:lstStyle/>
          <a:p>
            <a:pPr defTabSz="456915" eaLnBrk="1">
              <a:lnSpc>
                <a:spcPct val="113000"/>
              </a:lnSpc>
              <a:buClr>
                <a:srgbClr val="000000"/>
              </a:buClr>
              <a:buSzPct val="100000"/>
              <a:buFont typeface="Times New Roman" charset="0"/>
              <a:buNone/>
              <a:defRPr/>
            </a:pPr>
            <a:endParaRPr lang="de-DE">
              <a:latin typeface="Arial" charset="0"/>
              <a:ea typeface="ＭＳ Ｐゴシック" charset="0"/>
              <a:cs typeface="ＭＳ Ｐゴシック" charset="0"/>
            </a:endParaRPr>
          </a:p>
        </p:txBody>
      </p:sp>
      <p:sp>
        <p:nvSpPr>
          <p:cNvPr id="13" name="Rectangle 5">
            <a:extLst>
              <a:ext uri="{FF2B5EF4-FFF2-40B4-BE49-F238E27FC236}">
                <a16:creationId xmlns="" xmlns:a16="http://schemas.microsoft.com/office/drawing/2014/main" id="{B8EFC2E4-6F3C-4BF0-8A5D-76503FE07C7D}"/>
              </a:ext>
            </a:extLst>
          </p:cNvPr>
          <p:cNvSpPr>
            <a:spLocks noGrp="1" noChangeArrowheads="1"/>
          </p:cNvSpPr>
          <p:nvPr>
            <p:ph type="title"/>
          </p:nvPr>
        </p:nvSpPr>
        <p:spPr bwMode="auto">
          <a:xfrm>
            <a:off x="87313" y="1588"/>
            <a:ext cx="9064625"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ctr" anchorCtr="0" compatLnSpc="1">
            <a:prstTxWarp prst="textNoShape">
              <a:avLst/>
            </a:prstTxWarp>
          </a:bodyPr>
          <a:lstStyle/>
          <a:p>
            <a:pPr lvl="0"/>
            <a:r>
              <a:rPr lang="en-GB" dirty="0"/>
              <a:t>Click to edit the title text format</a:t>
            </a:r>
          </a:p>
        </p:txBody>
      </p:sp>
      <p:sp>
        <p:nvSpPr>
          <p:cNvPr id="14" name="Rectangle 6">
            <a:extLst>
              <a:ext uri="{FF2B5EF4-FFF2-40B4-BE49-F238E27FC236}">
                <a16:creationId xmlns="" xmlns:a16="http://schemas.microsoft.com/office/drawing/2014/main" id="{E8C5EDAD-9C44-4C35-9DCF-D2D45B03082B}"/>
              </a:ext>
            </a:extLst>
          </p:cNvPr>
          <p:cNvSpPr>
            <a:spLocks noGrp="1" noChangeArrowheads="1"/>
          </p:cNvSpPr>
          <p:nvPr>
            <p:ph type="body" idx="1"/>
          </p:nvPr>
        </p:nvSpPr>
        <p:spPr bwMode="auto">
          <a:xfrm>
            <a:off x="503238" y="939800"/>
            <a:ext cx="9018587" cy="519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p:txBody>
      </p:sp>
      <p:sp>
        <p:nvSpPr>
          <p:cNvPr id="15" name="Rectangle 7">
            <a:extLst>
              <a:ext uri="{FF2B5EF4-FFF2-40B4-BE49-F238E27FC236}">
                <a16:creationId xmlns="" xmlns:a16="http://schemas.microsoft.com/office/drawing/2014/main" id="{2B44E0A7-4B73-4605-A8C4-CEB364CA93A9}"/>
              </a:ext>
            </a:extLst>
          </p:cNvPr>
          <p:cNvSpPr>
            <a:spLocks noGrp="1" noChangeArrowheads="1"/>
          </p:cNvSpPr>
          <p:nvPr>
            <p:ph type="dt" idx="2"/>
          </p:nvPr>
        </p:nvSpPr>
        <p:spPr bwMode="auto">
          <a:xfrm>
            <a:off x="107950" y="7213600"/>
            <a:ext cx="2143125"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defTabSz="456915" eaLnBrk="1">
              <a:lnSpc>
                <a:spcPct val="93000"/>
              </a:lnSpc>
              <a:buClrTx/>
              <a:buSzPct val="100000"/>
              <a:buFontTx/>
              <a:buNone/>
              <a:tabLst>
                <a:tab pos="723451" algn="l"/>
                <a:tab pos="1446896" algn="l"/>
              </a:tabLst>
              <a:defRPr sz="1400">
                <a:solidFill>
                  <a:srgbClr val="000000"/>
                </a:solidFill>
                <a:latin typeface="Times New Roman" pitchFamily="16" charset="0"/>
                <a:ea typeface="ＭＳ Ｐゴシック" charset="-128"/>
                <a:cs typeface="+mn-cs"/>
              </a:defRPr>
            </a:lvl1pPr>
          </a:lstStyle>
          <a:p>
            <a:pPr>
              <a:defRPr/>
            </a:pPr>
            <a:endParaRPr lang="en-US"/>
          </a:p>
        </p:txBody>
      </p:sp>
      <p:sp>
        <p:nvSpPr>
          <p:cNvPr id="16" name="Rectangle 8">
            <a:extLst>
              <a:ext uri="{FF2B5EF4-FFF2-40B4-BE49-F238E27FC236}">
                <a16:creationId xmlns="" xmlns:a16="http://schemas.microsoft.com/office/drawing/2014/main" id="{4A34D200-9EA6-4E14-80B5-062C092D28E9}"/>
              </a:ext>
            </a:extLst>
          </p:cNvPr>
          <p:cNvSpPr>
            <a:spLocks noGrp="1" noChangeArrowheads="1"/>
          </p:cNvSpPr>
          <p:nvPr>
            <p:ph type="ftr" idx="3"/>
          </p:nvPr>
        </p:nvSpPr>
        <p:spPr bwMode="auto">
          <a:xfrm>
            <a:off x="5976938" y="7213600"/>
            <a:ext cx="3986212" cy="312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56915" eaLnBrk="1">
              <a:lnSpc>
                <a:spcPct val="93000"/>
              </a:lnSpc>
              <a:buClrTx/>
              <a:buSzPct val="100000"/>
              <a:buFontTx/>
              <a:buNone/>
              <a:tabLst>
                <a:tab pos="723451" algn="l"/>
                <a:tab pos="1446896" algn="l"/>
                <a:tab pos="2170350" algn="l"/>
                <a:tab pos="2893799" algn="l"/>
                <a:tab pos="3617248" algn="l"/>
              </a:tabLst>
              <a:defRPr sz="1400">
                <a:solidFill>
                  <a:srgbClr val="000000"/>
                </a:solidFill>
                <a:latin typeface="Times New Roman" pitchFamily="16" charset="0"/>
                <a:ea typeface="ＭＳ Ｐゴシック" charset="-128"/>
                <a:cs typeface="+mn-cs"/>
              </a:defRPr>
            </a:lvl1pPr>
          </a:lstStyle>
          <a:p>
            <a:pPr>
              <a:defRPr/>
            </a:pPr>
            <a:endParaRPr lang="en-US"/>
          </a:p>
        </p:txBody>
      </p:sp>
      <p:sp>
        <p:nvSpPr>
          <p:cNvPr id="17" name="AutoShape 9">
            <a:extLst>
              <a:ext uri="{FF2B5EF4-FFF2-40B4-BE49-F238E27FC236}">
                <a16:creationId xmlns="" xmlns:a16="http://schemas.microsoft.com/office/drawing/2014/main" id="{C7D7B5F9-E000-4AD8-92C6-C1A2626B250B}"/>
              </a:ext>
            </a:extLst>
          </p:cNvPr>
          <p:cNvSpPr>
            <a:spLocks noChangeArrowheads="1"/>
          </p:cNvSpPr>
          <p:nvPr userDrawn="1"/>
        </p:nvSpPr>
        <p:spPr bwMode="auto">
          <a:xfrm>
            <a:off x="0" y="7246938"/>
            <a:ext cx="10080625" cy="312737"/>
          </a:xfrm>
          <a:prstGeom prst="roundRect">
            <a:avLst>
              <a:gd name="adj" fmla="val 440"/>
            </a:avLst>
          </a:prstGeom>
          <a:solidFill>
            <a:schemeClr val="tx2">
              <a:lumMod val="50000"/>
              <a:lumOff val="50000"/>
            </a:schemeClr>
          </a:solidFill>
          <a:ln>
            <a:noFill/>
          </a:ln>
          <a:effectLst/>
        </p:spPr>
        <p:txBody>
          <a:bodyPr wrap="none" lIns="91383" tIns="45691" rIns="91383" bIns="45691" anchor="ctr"/>
          <a:lstStyle/>
          <a:p>
            <a:pPr defTabSz="456915" eaLnBrk="1">
              <a:lnSpc>
                <a:spcPct val="113000"/>
              </a:lnSpc>
              <a:buClr>
                <a:srgbClr val="000000"/>
              </a:buClr>
              <a:buSzPct val="100000"/>
              <a:buFont typeface="Times New Roman" charset="0"/>
              <a:buNone/>
              <a:defRPr/>
            </a:pPr>
            <a:endParaRPr lang="de-DE">
              <a:latin typeface="Arial" charset="0"/>
              <a:ea typeface="ＭＳ Ｐゴシック" charset="0"/>
              <a:cs typeface="ＭＳ Ｐゴシック" charset="0"/>
            </a:endParaRPr>
          </a:p>
        </p:txBody>
      </p:sp>
      <p:sp>
        <p:nvSpPr>
          <p:cNvPr id="18" name="Text Box 11">
            <a:extLst>
              <a:ext uri="{FF2B5EF4-FFF2-40B4-BE49-F238E27FC236}">
                <a16:creationId xmlns="" xmlns:a16="http://schemas.microsoft.com/office/drawing/2014/main" id="{E18090DE-31F7-4B46-9048-B5F84DF40395}"/>
              </a:ext>
            </a:extLst>
          </p:cNvPr>
          <p:cNvSpPr txBox="1">
            <a:spLocks noChangeArrowheads="1"/>
          </p:cNvSpPr>
          <p:nvPr userDrawn="1"/>
        </p:nvSpPr>
        <p:spPr bwMode="auto">
          <a:xfrm>
            <a:off x="87313" y="7235825"/>
            <a:ext cx="4808537"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5pPr>
            <a:lvl6pPr marL="2514600" indent="-228600" defTabSz="457200" fontAlgn="base" hangingPunct="0">
              <a:lnSpc>
                <a:spcPct val="11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6pPr>
            <a:lvl7pPr marL="2971800" indent="-228600" defTabSz="457200" fontAlgn="base" hangingPunct="0">
              <a:lnSpc>
                <a:spcPct val="11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7pPr>
            <a:lvl8pPr marL="3429000" indent="-228600" defTabSz="457200" fontAlgn="base" hangingPunct="0">
              <a:lnSpc>
                <a:spcPct val="11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8pPr>
            <a:lvl9pPr marL="3886200" indent="-228600" defTabSz="457200" fontAlgn="base" hangingPunct="0">
              <a:lnSpc>
                <a:spcPct val="11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Arial" charset="0"/>
                <a:ea typeface="ＭＳ Ｐゴシック" charset="-128"/>
              </a:defRPr>
            </a:lvl9pPr>
          </a:lstStyle>
          <a:p>
            <a:pPr defTabSz="456915" eaLnBrk="1">
              <a:lnSpc>
                <a:spcPct val="113000"/>
              </a:lnSpc>
              <a:buSzPct val="100000"/>
              <a:defRPr/>
            </a:pPr>
            <a:r>
              <a:rPr lang="en-US" sz="1600" dirty="0"/>
              <a:t>FLEXPART TRAINING 2019 </a:t>
            </a:r>
          </a:p>
        </p:txBody>
      </p:sp>
      <p:sp>
        <p:nvSpPr>
          <p:cNvPr id="19" name="Text Box 13">
            <a:extLst>
              <a:ext uri="{FF2B5EF4-FFF2-40B4-BE49-F238E27FC236}">
                <a16:creationId xmlns="" xmlns:a16="http://schemas.microsoft.com/office/drawing/2014/main" id="{2C199D00-03A1-4377-9402-9EA0E052460F}"/>
              </a:ext>
            </a:extLst>
          </p:cNvPr>
          <p:cNvSpPr txBox="1">
            <a:spLocks noChangeArrowheads="1"/>
          </p:cNvSpPr>
          <p:nvPr userDrawn="1"/>
        </p:nvSpPr>
        <p:spPr bwMode="auto">
          <a:xfrm>
            <a:off x="9648825" y="7235825"/>
            <a:ext cx="10080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1pPr>
            <a:lvl2pPr marL="742950" indent="-28575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2pPr>
            <a:lvl3pPr marL="11430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3pPr>
            <a:lvl4pPr marL="16002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4pPr>
            <a:lvl5pPr marL="2057400" indent="-228600"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5613" eaLnBrk="0" fontAlgn="base" hangingPunct="0">
              <a:lnSpc>
                <a:spcPct val="11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anose="020B0604020202020204" pitchFamily="34" charset="0"/>
                <a:ea typeface="ＭＳ Ｐゴシック" panose="020B0600070205080204" pitchFamily="34" charset="-128"/>
              </a:defRPr>
            </a:lvl9pPr>
          </a:lstStyle>
          <a:p>
            <a:pPr eaLnBrk="1">
              <a:lnSpc>
                <a:spcPct val="113000"/>
              </a:lnSpc>
              <a:buSzPct val="100000"/>
              <a:defRPr/>
            </a:pPr>
            <a:fld id="{A009D042-4A55-4245-8709-7A9E8A237C4B}" type="slidenum">
              <a:rPr lang="en-US" altLang="en-US" sz="1400" smtClean="0">
                <a:solidFill>
                  <a:srgbClr val="FFFFFF"/>
                </a:solidFill>
              </a:rPr>
              <a:pPr eaLnBrk="1">
                <a:lnSpc>
                  <a:spcPct val="113000"/>
                </a:lnSpc>
                <a:buSzPct val="100000"/>
                <a:defRPr/>
              </a:pPr>
              <a:t>‹Nr.›</a:t>
            </a:fld>
            <a:endParaRPr lang="en-US" altLang="en-US" sz="1400" dirty="0">
              <a:solidFill>
                <a:srgbClr val="FFFFFF"/>
              </a:solidFill>
            </a:endParaRPr>
          </a:p>
        </p:txBody>
      </p:sp>
      <p:pic>
        <p:nvPicPr>
          <p:cNvPr id="20" name="Picture 10" descr="https://37874ba4-a-62cb3a1a-s-sites.googlegroups.com/site/flexpartcourse2014/home/flexpart_banner.png?attachauth=ANoY7cpxMuZY__NvstajGQwQPoBwGle1slYYzagqGEDfrsOFCRZ6T2Uwzp82awiUUiHeeLWzapnYVKbalWAuGBFt9J96Eg-EhbZp1GqXQ-I0-boo-Eikd4yV1oRG7njiSHUVWdp2ivZ4n0_coNzoLHkQaK2YvtKGOOesR0uXQPA43jic75YsyF6BXUSzRvtqMM0yqp2bF2Qf7nwlRIanvqZdkf3RkSI15fo1PpRyP2KgmkwtVkzgTEI%3D&amp;attredirects=0">
            <a:extLst>
              <a:ext uri="{FF2B5EF4-FFF2-40B4-BE49-F238E27FC236}">
                <a16:creationId xmlns="" xmlns:a16="http://schemas.microsoft.com/office/drawing/2014/main" id="{408D0DDC-B04D-44B0-B107-D6681F40D51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385300" y="0"/>
            <a:ext cx="69532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kern="1200">
          <a:solidFill>
            <a:srgbClr val="FFFFFF"/>
          </a:solidFill>
          <a:latin typeface="+mj-lt"/>
          <a:ea typeface="+mj-ea"/>
          <a:cs typeface="+mj-cs"/>
        </a:defRPr>
      </a:lvl1pPr>
      <a:lvl2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2pPr>
      <a:lvl3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3pPr>
      <a:lvl4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4pPr>
      <a:lvl5pPr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5pPr>
      <a:lvl6pPr marL="2514600" indent="-228600"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6pPr>
      <a:lvl7pPr marL="2971800" indent="-228600"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7pPr>
      <a:lvl8pPr marL="3429000" indent="-228600"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8pPr>
      <a:lvl9pPr marL="3886200" indent="-228600" algn="l" defTabSz="449263" rtl="0" eaLnBrk="0" fontAlgn="base" hangingPunct="0">
        <a:lnSpc>
          <a:spcPct val="113000"/>
        </a:lnSpc>
        <a:spcBef>
          <a:spcPct val="0"/>
        </a:spcBef>
        <a:spcAft>
          <a:spcPct val="0"/>
        </a:spcAft>
        <a:buClr>
          <a:srgbClr val="000000"/>
        </a:buClr>
        <a:buSzPct val="100000"/>
        <a:buFont typeface="Times New Roman" panose="02020603050405020304" pitchFamily="18" charset="0"/>
        <a:defRPr sz="3600">
          <a:solidFill>
            <a:srgbClr val="FFFFFF"/>
          </a:solidFill>
          <a:latin typeface="Arial" panose="020B0604020202020204" pitchFamily="34" charset="0"/>
          <a:ea typeface="ＭＳ Ｐゴシック" panose="020B0600070205080204" pitchFamily="34" charset="-128"/>
        </a:defRPr>
      </a:lvl9pPr>
    </p:titleStyle>
    <p:bodyStyle>
      <a:lvl1pPr marL="342900" indent="-342900" algn="l" defTabSz="449263" rtl="0" eaLnBrk="0" fontAlgn="base" hangingPunct="0">
        <a:lnSpc>
          <a:spcPct val="113000"/>
        </a:lnSpc>
        <a:spcBef>
          <a:spcPct val="0"/>
        </a:spcBef>
        <a:spcAft>
          <a:spcPts val="1425"/>
        </a:spcAft>
        <a:buClr>
          <a:srgbClr val="000000"/>
        </a:buClr>
        <a:buSzPct val="100000"/>
        <a:buFont typeface="Times New Roman" panose="02020603050405020304" pitchFamily="18" charset="0"/>
        <a:defRPr sz="2800" kern="1200">
          <a:solidFill>
            <a:srgbClr val="1A1A4D"/>
          </a:solidFill>
          <a:latin typeface="+mn-lt"/>
          <a:ea typeface="+mn-ea"/>
          <a:cs typeface="+mn-cs"/>
        </a:defRPr>
      </a:lvl1pPr>
      <a:lvl2pPr marL="742950" indent="-285750" algn="l" defTabSz="449263" rtl="0" eaLnBrk="0" fontAlgn="base" hangingPunct="0">
        <a:lnSpc>
          <a:spcPct val="113000"/>
        </a:lnSpc>
        <a:spcBef>
          <a:spcPct val="0"/>
        </a:spcBef>
        <a:spcAft>
          <a:spcPts val="1138"/>
        </a:spcAft>
        <a:buClr>
          <a:srgbClr val="000000"/>
        </a:buClr>
        <a:buSzPct val="100000"/>
        <a:buFont typeface="Times New Roman" panose="02020603050405020304" pitchFamily="18" charset="0"/>
        <a:defRPr sz="2400" kern="1200">
          <a:solidFill>
            <a:srgbClr val="1A1A4D"/>
          </a:solidFill>
          <a:latin typeface="+mn-lt"/>
          <a:ea typeface="+mn-ea"/>
          <a:cs typeface="+mn-cs"/>
        </a:defRPr>
      </a:lvl2pPr>
      <a:lvl3pPr marL="1143000" indent="-228600" algn="l" defTabSz="449263" rtl="0" eaLnBrk="0" fontAlgn="base" hangingPunct="0">
        <a:lnSpc>
          <a:spcPct val="113000"/>
        </a:lnSpc>
        <a:spcBef>
          <a:spcPct val="0"/>
        </a:spcBef>
        <a:spcAft>
          <a:spcPts val="850"/>
        </a:spcAft>
        <a:buClr>
          <a:srgbClr val="000000"/>
        </a:buClr>
        <a:buSzPct val="100000"/>
        <a:buFont typeface="Times New Roman" panose="02020603050405020304" pitchFamily="18" charset="0"/>
        <a:defRPr sz="2000" kern="1200">
          <a:solidFill>
            <a:srgbClr val="1A1A4D"/>
          </a:solidFill>
          <a:latin typeface="+mn-lt"/>
          <a:ea typeface="+mn-ea"/>
          <a:cs typeface="+mn-cs"/>
        </a:defRPr>
      </a:lvl3pPr>
      <a:lvl4pPr marL="1600200" indent="-228600" algn="l" defTabSz="449263" rtl="0" eaLnBrk="0" fontAlgn="base" hangingPunct="0">
        <a:lnSpc>
          <a:spcPct val="113000"/>
        </a:lnSpc>
        <a:spcBef>
          <a:spcPct val="0"/>
        </a:spcBef>
        <a:spcAft>
          <a:spcPts val="575"/>
        </a:spcAft>
        <a:buClr>
          <a:srgbClr val="000000"/>
        </a:buClr>
        <a:buSzPct val="100000"/>
        <a:buFont typeface="Times New Roman" panose="02020603050405020304" pitchFamily="18" charset="0"/>
        <a:defRPr sz="1700" kern="1200">
          <a:solidFill>
            <a:srgbClr val="1A1A4D"/>
          </a:solidFill>
          <a:latin typeface="+mn-lt"/>
          <a:ea typeface="+mn-ea"/>
          <a:cs typeface="+mn-cs"/>
        </a:defRPr>
      </a:lvl4pPr>
      <a:lvl5pPr marL="2057400" indent="-228600" algn="l" defTabSz="449263" rtl="0" eaLnBrk="0" fontAlgn="base" hangingPunct="0">
        <a:lnSpc>
          <a:spcPct val="113000"/>
        </a:lnSpc>
        <a:spcBef>
          <a:spcPct val="0"/>
        </a:spcBef>
        <a:spcAft>
          <a:spcPts val="288"/>
        </a:spcAft>
        <a:buClr>
          <a:srgbClr val="000000"/>
        </a:buClr>
        <a:buSzPct val="100000"/>
        <a:buFont typeface="Times New Roman" panose="02020603050405020304" pitchFamily="18" charset="0"/>
        <a:defRPr sz="1700" kern="1200">
          <a:solidFill>
            <a:srgbClr val="1A1A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ists.univie.ac.at/mailman/listinfo/flexpar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mailto:flexpart-request%20/at/%20lists.univie.ac.a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osci-model-dev-discuss.net/gmd-2018-333/"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 xmlns:a16="http://schemas.microsoft.com/office/drawing/2014/main" id="{B274A864-0AF0-4495-A00B-BF1451895020}"/>
              </a:ext>
            </a:extLst>
          </p:cNvPr>
          <p:cNvSpPr/>
          <p:nvPr/>
        </p:nvSpPr>
        <p:spPr bwMode="auto">
          <a:xfrm>
            <a:off x="503238" y="2555875"/>
            <a:ext cx="9074150" cy="4248150"/>
          </a:xfrm>
          <a:prstGeom prst="rect">
            <a:avLst/>
          </a:prstGeom>
          <a:solidFill>
            <a:schemeClr val="bg2">
              <a:lumMod val="20000"/>
              <a:lumOff val="80000"/>
            </a:schemeClr>
          </a:solidFill>
          <a:ln w="3175" cap="flat" cmpd="sng" algn="ctr">
            <a:solidFill>
              <a:schemeClr val="bg1"/>
            </a:solidFill>
            <a:prstDash val="solid"/>
            <a:round/>
            <a:headEnd type="none" w="med" len="med"/>
            <a:tailEnd type="none" w="med" len="med"/>
          </a:ln>
          <a:effectLst/>
        </p:spPr>
        <p:txBody>
          <a:bodyPr/>
          <a:lstStyle/>
          <a:p>
            <a:pPr eaLnBrk="1">
              <a:lnSpc>
                <a:spcPct val="113000"/>
              </a:lnSpc>
              <a:buClr>
                <a:srgbClr val="000000"/>
              </a:buClr>
              <a:buSzPct val="100000"/>
              <a:buFont typeface="Times New Roman" panose="02020603050405020304" pitchFamily="18" charset="0"/>
              <a:buNone/>
              <a:defRPr/>
            </a:pPr>
            <a:endParaRPr lang="en-GB" dirty="0">
              <a:ea typeface="+mn-ea"/>
              <a:cs typeface="msmincho" charset="0"/>
            </a:endParaRPr>
          </a:p>
        </p:txBody>
      </p:sp>
      <p:sp>
        <p:nvSpPr>
          <p:cNvPr id="4099" name="Text Box 4">
            <a:extLst>
              <a:ext uri="{FF2B5EF4-FFF2-40B4-BE49-F238E27FC236}">
                <a16:creationId xmlns="" xmlns:a16="http://schemas.microsoft.com/office/drawing/2014/main" id="{CA3237A7-5B67-4E71-84FF-D982EE7AD45B}"/>
              </a:ext>
            </a:extLst>
          </p:cNvPr>
          <p:cNvSpPr txBox="1">
            <a:spLocks noChangeArrowheads="1"/>
          </p:cNvSpPr>
          <p:nvPr/>
        </p:nvSpPr>
        <p:spPr bwMode="auto">
          <a:xfrm>
            <a:off x="863600" y="2808288"/>
            <a:ext cx="8964613"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lnSpc>
                <a:spcPct val="104000"/>
              </a:lnSpc>
              <a:spcAft>
                <a:spcPct val="0"/>
              </a:spcAft>
              <a:buClrTx/>
              <a:buFontTx/>
              <a:buNone/>
            </a:pPr>
            <a:r>
              <a:rPr lang="en-US" altLang="en-US" sz="3200" b="1" dirty="0">
                <a:solidFill>
                  <a:srgbClr val="000000"/>
                </a:solidFill>
              </a:rPr>
              <a:t>FLEXPART in a nutshell</a:t>
            </a:r>
          </a:p>
          <a:p>
            <a:pPr eaLnBrk="1">
              <a:lnSpc>
                <a:spcPct val="104000"/>
              </a:lnSpc>
              <a:spcAft>
                <a:spcPct val="0"/>
              </a:spcAft>
              <a:buClrTx/>
              <a:buFontTx/>
              <a:buNone/>
            </a:pPr>
            <a:endParaRPr lang="en-US" altLang="en-US" sz="3200" b="1" dirty="0">
              <a:solidFill>
                <a:srgbClr val="000000"/>
              </a:solidFill>
            </a:endParaRPr>
          </a:p>
        </p:txBody>
      </p:sp>
      <p:sp>
        <p:nvSpPr>
          <p:cNvPr id="4" name="Textfeld 3"/>
          <p:cNvSpPr txBox="1"/>
          <p:nvPr/>
        </p:nvSpPr>
        <p:spPr>
          <a:xfrm>
            <a:off x="5544368" y="6948189"/>
            <a:ext cx="4680520" cy="338554"/>
          </a:xfrm>
          <a:prstGeom prst="rect">
            <a:avLst/>
          </a:prstGeom>
          <a:noFill/>
        </p:spPr>
        <p:txBody>
          <a:bodyPr wrap="square" rtlCol="0">
            <a:spAutoFit/>
          </a:bodyPr>
          <a:lstStyle/>
          <a:p>
            <a:r>
              <a:rPr lang="en-GB" sz="1600" dirty="0" smtClean="0">
                <a:solidFill>
                  <a:schemeClr val="tx1"/>
                </a:solidFill>
              </a:rPr>
              <a:t>Questions? Write delia.arnold-arias@zamg.ac.at</a:t>
            </a:r>
            <a:endParaRPr lang="en-GB" sz="1600"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2">
            <a:extLst>
              <a:ext uri="{FF2B5EF4-FFF2-40B4-BE49-F238E27FC236}">
                <a16:creationId xmlns="" xmlns:a16="http://schemas.microsoft.com/office/drawing/2014/main" id="{3D287BDB-D0D7-46EC-B4E1-BE456E2D00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8603" t="19160" r="3117" b="17123"/>
          <a:stretch>
            <a:fillRect/>
          </a:stretch>
        </p:blipFill>
        <p:spPr bwMode="auto">
          <a:xfrm>
            <a:off x="5026025" y="5138738"/>
            <a:ext cx="4967288" cy="201612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59" name="Text Box 1">
            <a:extLst>
              <a:ext uri="{FF2B5EF4-FFF2-40B4-BE49-F238E27FC236}">
                <a16:creationId xmlns="" xmlns:a16="http://schemas.microsoft.com/office/drawing/2014/main" id="{2E1E799F-BD09-4AAA-90E4-506535AAE83C}"/>
              </a:ext>
            </a:extLst>
          </p:cNvPr>
          <p:cNvSpPr txBox="1">
            <a:spLocks noChangeArrowheads="1"/>
          </p:cNvSpPr>
          <p:nvPr/>
        </p:nvSpPr>
        <p:spPr bwMode="auto">
          <a:xfrm>
            <a:off x="411163" y="901700"/>
            <a:ext cx="955357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1313" indent="-295275"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cs typeface="ＭＳ Ｐゴシック" charset="0"/>
              </a:defRPr>
            </a:lvl1pPr>
            <a:lvl2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2pPr>
            <a:lvl3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3pPr>
            <a:lvl4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4pPr>
            <a:lvl5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9pPr>
          </a:lstStyle>
          <a:p>
            <a:pPr defTabSz="456915" eaLnBrk="1">
              <a:spcAft>
                <a:spcPts val="1425"/>
              </a:spcAft>
              <a:buClrTx/>
              <a:defRPr/>
            </a:pPr>
            <a:r>
              <a:rPr lang="en-GB" sz="2800" b="1" dirty="0">
                <a:solidFill>
                  <a:schemeClr val="tx1"/>
                </a:solidFill>
                <a:ea typeface="ＭＳ Ｐゴシック" pitchFamily="34" charset="-128"/>
              </a:rPr>
              <a:t>COORDINATES</a:t>
            </a:r>
            <a:r>
              <a:rPr lang="en-GB" sz="2800" dirty="0">
                <a:solidFill>
                  <a:schemeClr val="tx1"/>
                </a:solidFill>
                <a:ea typeface="ＭＳ Ｐゴシック" pitchFamily="34" charset="-128"/>
              </a:rPr>
              <a:t>: </a:t>
            </a:r>
            <a:endParaRPr lang="en-US" sz="2800" dirty="0">
              <a:solidFill>
                <a:schemeClr val="tx1"/>
              </a:solidFill>
            </a:endParaRPr>
          </a:p>
          <a:p>
            <a:pPr defTabSz="456915" eaLnBrk="1">
              <a:spcAft>
                <a:spcPts val="1425"/>
              </a:spcAft>
              <a:buClr>
                <a:srgbClr val="1A1A4D"/>
              </a:buClr>
              <a:buFont typeface="Wingdings" charset="0"/>
              <a:buChar char=""/>
              <a:defRPr/>
            </a:pPr>
            <a:r>
              <a:rPr lang="en-US" sz="2200" dirty="0">
                <a:solidFill>
                  <a:schemeClr val="tx1"/>
                </a:solidFill>
              </a:rPr>
              <a:t>FLEXPART internal coordinates are regular </a:t>
            </a:r>
            <a:r>
              <a:rPr lang="en-US" sz="2200" dirty="0" err="1">
                <a:solidFill>
                  <a:schemeClr val="tx1"/>
                </a:solidFill>
              </a:rPr>
              <a:t>i,j</a:t>
            </a:r>
            <a:r>
              <a:rPr lang="en-US" sz="2200" dirty="0">
                <a:solidFill>
                  <a:schemeClr val="tx1"/>
                </a:solidFill>
              </a:rPr>
              <a:t> positions with respect to the lower left coordinate of the computational domain</a:t>
            </a:r>
          </a:p>
          <a:p>
            <a:pPr defTabSz="456915" eaLnBrk="1">
              <a:spcAft>
                <a:spcPts val="1425"/>
              </a:spcAft>
              <a:buClr>
                <a:srgbClr val="1A1A4D"/>
              </a:buClr>
              <a:buFont typeface="Wingdings" charset="0"/>
              <a:buChar char=""/>
              <a:defRPr/>
            </a:pPr>
            <a:r>
              <a:rPr lang="en-US" sz="2200" dirty="0">
                <a:solidFill>
                  <a:schemeClr val="tx1"/>
                </a:solidFill>
              </a:rPr>
              <a:t>FLEXPART needs the vertical velocity in m s</a:t>
            </a:r>
            <a:r>
              <a:rPr lang="en-US" sz="2200" baseline="30000" dirty="0">
                <a:solidFill>
                  <a:schemeClr val="tx1"/>
                </a:solidFill>
              </a:rPr>
              <a:t>-1</a:t>
            </a:r>
            <a:r>
              <a:rPr lang="en-US" sz="2200" dirty="0">
                <a:solidFill>
                  <a:schemeClr val="tx1"/>
                </a:solidFill>
              </a:rPr>
              <a:t> because of the </a:t>
            </a:r>
            <a:r>
              <a:rPr lang="en-US" sz="2200" dirty="0" err="1">
                <a:solidFill>
                  <a:schemeClr val="tx1"/>
                </a:solidFill>
              </a:rPr>
              <a:t>parametrized</a:t>
            </a:r>
            <a:r>
              <a:rPr lang="en-US" sz="2200" dirty="0">
                <a:solidFill>
                  <a:schemeClr val="tx1"/>
                </a:solidFill>
              </a:rPr>
              <a:t> random velocities</a:t>
            </a:r>
          </a:p>
          <a:p>
            <a:pPr defTabSz="456915" eaLnBrk="1">
              <a:spcAft>
                <a:spcPts val="1425"/>
              </a:spcAft>
              <a:buClr>
                <a:srgbClr val="1A1A4D"/>
              </a:buClr>
              <a:buFont typeface="Wingdings" charset="0"/>
              <a:buChar char=""/>
              <a:defRPr/>
            </a:pPr>
            <a:endParaRPr lang="en-US" sz="2200" dirty="0">
              <a:solidFill>
                <a:schemeClr val="tx1"/>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pic>
        <p:nvPicPr>
          <p:cNvPr id="19460" name="Picture 2">
            <a:extLst>
              <a:ext uri="{FF2B5EF4-FFF2-40B4-BE49-F238E27FC236}">
                <a16:creationId xmlns="" xmlns:a16="http://schemas.microsoft.com/office/drawing/2014/main" id="{21CC277B-06DD-4D93-A06E-FCEAC4F0E5AB}"/>
              </a:ext>
            </a:extLst>
          </p:cNvPr>
          <p:cNvPicPr>
            <a:picLocks noChangeAspect="1" noChangeArrowheads="1"/>
          </p:cNvPicPr>
          <p:nvPr/>
        </p:nvPicPr>
        <p:blipFill>
          <a:blip r:embed="rId4"/>
          <a:srcRect l="51581"/>
          <a:stretch>
            <a:fillRect/>
          </a:stretch>
        </p:blipFill>
        <p:spPr bwMode="auto">
          <a:xfrm>
            <a:off x="6149975" y="3133725"/>
            <a:ext cx="2635250" cy="2005013"/>
          </a:xfrm>
          <a:prstGeom prst="rect">
            <a:avLst/>
          </a:prstGeom>
          <a:noFill/>
          <a:ln>
            <a:noFill/>
          </a:ln>
          <a:effectLst/>
          <a:extLst>
            <a:ext uri="{909E8E84-426E-40DD-AFC4-6F175D3DCCD1}">
              <a14:hiddenFill xmlns:a14="http://schemas.microsoft.com/office/drawing/2010/main">
                <a:blipFill dpi="0" rotWithShape="0">
                  <a:blip/>
                  <a:srcRect l="51581"/>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1" name="Picture 3">
            <a:extLst>
              <a:ext uri="{FF2B5EF4-FFF2-40B4-BE49-F238E27FC236}">
                <a16:creationId xmlns="" xmlns:a16="http://schemas.microsoft.com/office/drawing/2014/main" id="{DD40139C-962C-4B9C-8B97-7CDD0DEB6ED9}"/>
              </a:ext>
            </a:extLst>
          </p:cNvPr>
          <p:cNvPicPr>
            <a:picLocks noChangeAspect="1" noChangeArrowheads="1"/>
          </p:cNvPicPr>
          <p:nvPr/>
        </p:nvPicPr>
        <p:blipFill>
          <a:blip r:embed="rId5"/>
          <a:srcRect/>
          <a:stretch>
            <a:fillRect/>
          </a:stretch>
        </p:blipFill>
        <p:spPr bwMode="auto">
          <a:xfrm>
            <a:off x="868363" y="3419475"/>
            <a:ext cx="4716462" cy="101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9462" name="Line 4">
            <a:extLst>
              <a:ext uri="{FF2B5EF4-FFF2-40B4-BE49-F238E27FC236}">
                <a16:creationId xmlns="" xmlns:a16="http://schemas.microsoft.com/office/drawing/2014/main" id="{CD36D3B8-1A81-45ED-BEA9-84A2E9F6BA12}"/>
              </a:ext>
            </a:extLst>
          </p:cNvPr>
          <p:cNvSpPr>
            <a:spLocks noChangeShapeType="1"/>
          </p:cNvSpPr>
          <p:nvPr/>
        </p:nvSpPr>
        <p:spPr bwMode="auto">
          <a:xfrm flipV="1">
            <a:off x="4389438" y="3487738"/>
            <a:ext cx="974725" cy="76835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19463" name="Oval 5">
            <a:extLst>
              <a:ext uri="{FF2B5EF4-FFF2-40B4-BE49-F238E27FC236}">
                <a16:creationId xmlns="" xmlns:a16="http://schemas.microsoft.com/office/drawing/2014/main" id="{CF4DE721-2DCA-427A-8A95-842A9546F60D}"/>
              </a:ext>
            </a:extLst>
          </p:cNvPr>
          <p:cNvSpPr>
            <a:spLocks noChangeArrowheads="1"/>
          </p:cNvSpPr>
          <p:nvPr/>
        </p:nvSpPr>
        <p:spPr bwMode="auto">
          <a:xfrm>
            <a:off x="1514475" y="3470275"/>
            <a:ext cx="438150" cy="823913"/>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cxnSp>
        <p:nvCxnSpPr>
          <p:cNvPr id="19464" name="AutoShape 6">
            <a:extLst>
              <a:ext uri="{FF2B5EF4-FFF2-40B4-BE49-F238E27FC236}">
                <a16:creationId xmlns="" xmlns:a16="http://schemas.microsoft.com/office/drawing/2014/main" id="{36EFCB74-729A-412D-93B1-2C47C440943B}"/>
              </a:ext>
            </a:extLst>
          </p:cNvPr>
          <p:cNvCxnSpPr>
            <a:cxnSpLocks noChangeShapeType="1"/>
            <a:endCxn id="19466" idx="1"/>
          </p:cNvCxnSpPr>
          <p:nvPr/>
        </p:nvCxnSpPr>
        <p:spPr bwMode="auto">
          <a:xfrm rot="10800000" flipV="1">
            <a:off x="647700" y="4294188"/>
            <a:ext cx="1085850" cy="998537"/>
          </a:xfrm>
          <a:prstGeom prst="curvedConnector3">
            <a:avLst>
              <a:gd name="adj1" fmla="val 121051"/>
            </a:avLst>
          </a:prstGeom>
          <a:noFill/>
          <a:ln w="9360">
            <a:solidFill>
              <a:srgbClr val="FF66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9466" name="Text Box 8">
            <a:extLst>
              <a:ext uri="{FF2B5EF4-FFF2-40B4-BE49-F238E27FC236}">
                <a16:creationId xmlns="" xmlns:a16="http://schemas.microsoft.com/office/drawing/2014/main" id="{D2A88838-A9DD-4C18-8A03-87E803A10F22}"/>
              </a:ext>
            </a:extLst>
          </p:cNvPr>
          <p:cNvSpPr txBox="1">
            <a:spLocks noChangeArrowheads="1"/>
          </p:cNvSpPr>
          <p:nvPr/>
        </p:nvSpPr>
        <p:spPr bwMode="auto">
          <a:xfrm>
            <a:off x="647700" y="5076825"/>
            <a:ext cx="2921000" cy="431800"/>
          </a:xfrm>
          <a:prstGeom prst="rect">
            <a:avLst/>
          </a:prstGeom>
          <a:noFill/>
          <a:ln w="9360">
            <a:solidFill>
              <a:srgbClr val="FF66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Courier New" charset="0"/>
                <a:cs typeface="Courier New" charset="0"/>
              </a:rPr>
              <a:t>verttransform.f</a:t>
            </a:r>
          </a:p>
        </p:txBody>
      </p:sp>
      <p:sp>
        <p:nvSpPr>
          <p:cNvPr id="19467" name="Text Box 9">
            <a:extLst>
              <a:ext uri="{FF2B5EF4-FFF2-40B4-BE49-F238E27FC236}">
                <a16:creationId xmlns="" xmlns:a16="http://schemas.microsoft.com/office/drawing/2014/main" id="{1614D710-3965-4E87-BF36-851D53520ADC}"/>
              </a:ext>
            </a:extLst>
          </p:cNvPr>
          <p:cNvSpPr txBox="1">
            <a:spLocks noChangeArrowheads="1"/>
          </p:cNvSpPr>
          <p:nvPr/>
        </p:nvSpPr>
        <p:spPr bwMode="auto">
          <a:xfrm>
            <a:off x="647700" y="5580063"/>
            <a:ext cx="2921000" cy="431800"/>
          </a:xfrm>
          <a:prstGeom prst="rect">
            <a:avLst/>
          </a:prstGeom>
          <a:noFill/>
          <a:ln w="9360">
            <a:solidFill>
              <a:srgbClr val="00AE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Courier New" charset="0"/>
                <a:cs typeface="Courier New" charset="0"/>
              </a:rPr>
              <a:t>verttransform_gfs.f</a:t>
            </a:r>
          </a:p>
        </p:txBody>
      </p:sp>
      <p:sp>
        <p:nvSpPr>
          <p:cNvPr id="15" name="Text Box 7">
            <a:extLst>
              <a:ext uri="{FF2B5EF4-FFF2-40B4-BE49-F238E27FC236}">
                <a16:creationId xmlns="" xmlns:a16="http://schemas.microsoft.com/office/drawing/2014/main" id="{204E9C31-229A-44FB-B7EE-8B478ECD02DD}"/>
              </a:ext>
            </a:extLst>
          </p:cNvPr>
          <p:cNvSpPr txBox="1">
            <a:spLocks noChangeArrowheads="1"/>
          </p:cNvSpPr>
          <p:nvPr/>
        </p:nvSpPr>
        <p:spPr bwMode="auto">
          <a:xfrm>
            <a:off x="0" y="635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7">
            <a:extLst>
              <a:ext uri="{FF2B5EF4-FFF2-40B4-BE49-F238E27FC236}">
                <a16:creationId xmlns="" xmlns:a16="http://schemas.microsoft.com/office/drawing/2014/main" id="{BC2E00DA-6C21-4A9A-97A5-14383A3AAD6D}"/>
              </a:ext>
            </a:extLst>
          </p:cNvPr>
          <p:cNvSpPr txBox="1">
            <a:spLocks noChangeArrowheads="1"/>
          </p:cNvSpPr>
          <p:nvPr/>
        </p:nvSpPr>
        <p:spPr bwMode="auto">
          <a:xfrm>
            <a:off x="0" y="635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a:t>
            </a:r>
          </a:p>
        </p:txBody>
      </p:sp>
      <p:sp>
        <p:nvSpPr>
          <p:cNvPr id="14" name="Text Box 1">
            <a:extLst>
              <a:ext uri="{FF2B5EF4-FFF2-40B4-BE49-F238E27FC236}">
                <a16:creationId xmlns="" xmlns:a16="http://schemas.microsoft.com/office/drawing/2014/main" id="{E46F3AD7-68DC-4819-A5C0-3D458319137B}"/>
              </a:ext>
            </a:extLst>
          </p:cNvPr>
          <p:cNvSpPr txBox="1">
            <a:spLocks noChangeArrowheads="1"/>
          </p:cNvSpPr>
          <p:nvPr/>
        </p:nvSpPr>
        <p:spPr bwMode="auto">
          <a:xfrm>
            <a:off x="287338" y="1054100"/>
            <a:ext cx="9505950"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1313" indent="-295275"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cs typeface="ＭＳ Ｐゴシック" charset="0"/>
              </a:defRPr>
            </a:lvl1pPr>
            <a:lvl2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2pPr>
            <a:lvl3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3pPr>
            <a:lvl4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4pPr>
            <a:lvl5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9pPr>
          </a:lstStyle>
          <a:p>
            <a:pPr defTabSz="456915" eaLnBrk="1">
              <a:spcAft>
                <a:spcPts val="1425"/>
              </a:spcAft>
              <a:buClrTx/>
              <a:defRPr/>
            </a:pPr>
            <a:r>
              <a:rPr lang="en-GB" sz="2800" b="1" dirty="0">
                <a:solidFill>
                  <a:schemeClr val="tx1"/>
                </a:solidFill>
                <a:ea typeface="ＭＳ Ｐゴシック" pitchFamily="34" charset="-128"/>
              </a:rPr>
              <a:t>PBL</a:t>
            </a:r>
            <a:r>
              <a:rPr lang="en-GB" sz="2800" dirty="0">
                <a:solidFill>
                  <a:schemeClr val="tx1"/>
                </a:solidFill>
                <a:ea typeface="ＭＳ Ｐゴシック" pitchFamily="34" charset="-128"/>
              </a:rPr>
              <a:t>: </a:t>
            </a:r>
            <a:endParaRPr lang="en-US" sz="2800" dirty="0">
              <a:solidFill>
                <a:schemeClr val="tx1"/>
              </a:solidFill>
            </a:endParaRPr>
          </a:p>
          <a:p>
            <a:pPr defTabSz="456915" eaLnBrk="1">
              <a:spcAft>
                <a:spcPts val="1425"/>
              </a:spcAft>
              <a:buClr>
                <a:srgbClr val="1A1A4D"/>
              </a:buClr>
              <a:buFont typeface="Wingdings" charset="0"/>
              <a:buChar char=""/>
              <a:defRPr/>
            </a:pPr>
            <a:r>
              <a:rPr lang="en-US" sz="2200" dirty="0">
                <a:solidFill>
                  <a:schemeClr val="tx1"/>
                </a:solidFill>
              </a:rPr>
              <a:t>Boundary layer height calculated using critical Richardson number (</a:t>
            </a:r>
            <a:r>
              <a:rPr lang="en-US" sz="2200" dirty="0" err="1">
                <a:solidFill>
                  <a:schemeClr val="tx1"/>
                </a:solidFill>
              </a:rPr>
              <a:t>Vogelezang</a:t>
            </a:r>
            <a:r>
              <a:rPr lang="en-US" sz="2200" dirty="0">
                <a:solidFill>
                  <a:schemeClr val="tx1"/>
                </a:solidFill>
              </a:rPr>
              <a:t> and </a:t>
            </a:r>
            <a:r>
              <a:rPr lang="en-US" sz="2200" dirty="0" err="1">
                <a:solidFill>
                  <a:schemeClr val="tx1"/>
                </a:solidFill>
              </a:rPr>
              <a:t>Holtslag</a:t>
            </a:r>
            <a:r>
              <a:rPr lang="en-US" sz="2200" dirty="0">
                <a:solidFill>
                  <a:schemeClr val="tx1"/>
                </a:solidFill>
              </a:rPr>
              <a:t>, 1996). All parameters needed for </a:t>
            </a:r>
            <a:r>
              <a:rPr lang="en-US" sz="2200" dirty="0" err="1">
                <a:solidFill>
                  <a:schemeClr val="tx1"/>
                </a:solidFill>
              </a:rPr>
              <a:t>parametrization</a:t>
            </a:r>
            <a:r>
              <a:rPr lang="en-US" sz="2200" dirty="0">
                <a:solidFill>
                  <a:schemeClr val="tx1"/>
                </a:solidFill>
              </a:rPr>
              <a:t> coming/derived from the meteorological data (stresses, </a:t>
            </a:r>
            <a:r>
              <a:rPr lang="en-US" sz="2200" dirty="0" err="1">
                <a:solidFill>
                  <a:schemeClr val="tx1"/>
                </a:solidFill>
              </a:rPr>
              <a:t>ustar</a:t>
            </a:r>
            <a:r>
              <a:rPr lang="en-US" sz="2200" dirty="0">
                <a:solidFill>
                  <a:schemeClr val="tx1"/>
                </a:solidFill>
              </a:rPr>
              <a:t>, L)</a:t>
            </a:r>
          </a:p>
          <a:p>
            <a:pPr defTabSz="456915" eaLnBrk="1">
              <a:spcAft>
                <a:spcPts val="1425"/>
              </a:spcAft>
              <a:buClr>
                <a:srgbClr val="1A1A4D"/>
              </a:buClr>
              <a:buFont typeface="Wingdings" charset="0"/>
              <a:buChar char=""/>
              <a:defRPr/>
            </a:pPr>
            <a:r>
              <a:rPr lang="en-US" sz="2200" dirty="0">
                <a:solidFill>
                  <a:schemeClr val="tx1"/>
                </a:solidFill>
              </a:rPr>
              <a:t>If convective (unstable) situations then one iteration is made (max number iterations 3) to account  for excess temperature due to thermal rising</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17" name="Text Box 2">
            <a:extLst>
              <a:ext uri="{FF2B5EF4-FFF2-40B4-BE49-F238E27FC236}">
                <a16:creationId xmlns="" xmlns:a16="http://schemas.microsoft.com/office/drawing/2014/main" id="{DA52E360-B664-438A-8210-3DDB74C17A04}"/>
              </a:ext>
            </a:extLst>
          </p:cNvPr>
          <p:cNvSpPr txBox="1">
            <a:spLocks noChangeArrowheads="1"/>
          </p:cNvSpPr>
          <p:nvPr/>
        </p:nvSpPr>
        <p:spPr bwMode="auto">
          <a:xfrm>
            <a:off x="287338" y="4408488"/>
            <a:ext cx="9064625" cy="347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1313" indent="-295275"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cs typeface="ＭＳ Ｐゴシック" charset="0"/>
              </a:defRPr>
            </a:lvl1pPr>
            <a:lvl2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2pPr>
            <a:lvl3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3pPr>
            <a:lvl4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4pPr>
            <a:lvl5pPr eaLnBrk="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a:solidFill>
                  <a:schemeClr val="tx1"/>
                </a:solidFill>
              </a:rPr>
              <a:t>To notice:</a:t>
            </a:r>
          </a:p>
          <a:p>
            <a:pPr defTabSz="456915" eaLnBrk="1">
              <a:spcAft>
                <a:spcPts val="1425"/>
              </a:spcAft>
              <a:buClr>
                <a:srgbClr val="1A1A4D"/>
              </a:buClr>
              <a:buFont typeface="Wingdings" charset="0"/>
              <a:buChar char=""/>
              <a:defRPr/>
            </a:pPr>
            <a:r>
              <a:rPr lang="en-US" sz="2000" dirty="0">
                <a:solidFill>
                  <a:schemeClr val="tx1"/>
                </a:solidFill>
              </a:rPr>
              <a:t>Related to the temporal interpolation of the BL height:</a:t>
            </a:r>
          </a:p>
        </p:txBody>
      </p:sp>
      <p:sp>
        <p:nvSpPr>
          <p:cNvPr id="18" name="Line 3">
            <a:extLst>
              <a:ext uri="{FF2B5EF4-FFF2-40B4-BE49-F238E27FC236}">
                <a16:creationId xmlns="" xmlns:a16="http://schemas.microsoft.com/office/drawing/2014/main" id="{00A12A23-34AB-4E52-A38B-F39115CCCA1F}"/>
              </a:ext>
            </a:extLst>
          </p:cNvPr>
          <p:cNvSpPr>
            <a:spLocks noChangeShapeType="1"/>
          </p:cNvSpPr>
          <p:nvPr/>
        </p:nvSpPr>
        <p:spPr bwMode="auto">
          <a:xfrm>
            <a:off x="2716213" y="6605588"/>
            <a:ext cx="3387725" cy="111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19" name="Line 4">
            <a:extLst>
              <a:ext uri="{FF2B5EF4-FFF2-40B4-BE49-F238E27FC236}">
                <a16:creationId xmlns="" xmlns:a16="http://schemas.microsoft.com/office/drawing/2014/main" id="{5118D6B5-C1DA-43B0-A252-1D7D23CCAA27}"/>
              </a:ext>
            </a:extLst>
          </p:cNvPr>
          <p:cNvSpPr>
            <a:spLocks noChangeShapeType="1"/>
          </p:cNvSpPr>
          <p:nvPr/>
        </p:nvSpPr>
        <p:spPr bwMode="auto">
          <a:xfrm>
            <a:off x="3059113" y="5756275"/>
            <a:ext cx="1587" cy="976313"/>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0" name="Line 5">
            <a:extLst>
              <a:ext uri="{FF2B5EF4-FFF2-40B4-BE49-F238E27FC236}">
                <a16:creationId xmlns="" xmlns:a16="http://schemas.microsoft.com/office/drawing/2014/main" id="{2B3F7AEC-9118-4924-B926-DF8CE48943A4}"/>
              </a:ext>
            </a:extLst>
          </p:cNvPr>
          <p:cNvSpPr>
            <a:spLocks noChangeShapeType="1"/>
          </p:cNvSpPr>
          <p:nvPr/>
        </p:nvSpPr>
        <p:spPr bwMode="auto">
          <a:xfrm>
            <a:off x="5543550" y="6530975"/>
            <a:ext cx="1588" cy="20320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1" name="Text Box 6">
            <a:extLst>
              <a:ext uri="{FF2B5EF4-FFF2-40B4-BE49-F238E27FC236}">
                <a16:creationId xmlns="" xmlns:a16="http://schemas.microsoft.com/office/drawing/2014/main" id="{4A8525B1-4288-4CEE-8408-2EE6CB1274D9}"/>
              </a:ext>
            </a:extLst>
          </p:cNvPr>
          <p:cNvSpPr txBox="1">
            <a:spLocks noChangeArrowheads="1"/>
          </p:cNvSpPr>
          <p:nvPr/>
        </p:nvSpPr>
        <p:spPr bwMode="auto">
          <a:xfrm>
            <a:off x="2800350" y="6646863"/>
            <a:ext cx="4333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000000"/>
                </a:solidFill>
              </a:rPr>
              <a:t>12</a:t>
            </a:r>
          </a:p>
        </p:txBody>
      </p:sp>
      <p:sp>
        <p:nvSpPr>
          <p:cNvPr id="22" name="Text Box 7">
            <a:extLst>
              <a:ext uri="{FF2B5EF4-FFF2-40B4-BE49-F238E27FC236}">
                <a16:creationId xmlns="" xmlns:a16="http://schemas.microsoft.com/office/drawing/2014/main" id="{07B79D86-8BC9-40E2-A039-363422ECDCDC}"/>
              </a:ext>
            </a:extLst>
          </p:cNvPr>
          <p:cNvSpPr txBox="1">
            <a:spLocks noChangeArrowheads="1"/>
          </p:cNvSpPr>
          <p:nvPr/>
        </p:nvSpPr>
        <p:spPr bwMode="auto">
          <a:xfrm>
            <a:off x="5321300" y="6646863"/>
            <a:ext cx="4333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000000"/>
                </a:solidFill>
              </a:rPr>
              <a:t>18</a:t>
            </a:r>
          </a:p>
        </p:txBody>
      </p:sp>
      <p:sp>
        <p:nvSpPr>
          <p:cNvPr id="23" name="Line 8">
            <a:extLst>
              <a:ext uri="{FF2B5EF4-FFF2-40B4-BE49-F238E27FC236}">
                <a16:creationId xmlns="" xmlns:a16="http://schemas.microsoft.com/office/drawing/2014/main" id="{B6430ACE-4BF9-4597-8AFB-BD7D1118512B}"/>
              </a:ext>
            </a:extLst>
          </p:cNvPr>
          <p:cNvSpPr>
            <a:spLocks noChangeShapeType="1"/>
          </p:cNvSpPr>
          <p:nvPr/>
        </p:nvSpPr>
        <p:spPr bwMode="auto">
          <a:xfrm>
            <a:off x="5543550" y="6407150"/>
            <a:ext cx="1588" cy="327025"/>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12299" name="Freeform 9">
            <a:extLst>
              <a:ext uri="{FF2B5EF4-FFF2-40B4-BE49-F238E27FC236}">
                <a16:creationId xmlns="" xmlns:a16="http://schemas.microsoft.com/office/drawing/2014/main" id="{D210C83B-754D-4B31-86AB-E86451E2DE4B}"/>
              </a:ext>
            </a:extLst>
          </p:cNvPr>
          <p:cNvSpPr>
            <a:spLocks noChangeArrowheads="1"/>
          </p:cNvSpPr>
          <p:nvPr/>
        </p:nvSpPr>
        <p:spPr bwMode="auto">
          <a:xfrm>
            <a:off x="2986088" y="5378450"/>
            <a:ext cx="2843212" cy="666750"/>
          </a:xfrm>
          <a:custGeom>
            <a:avLst/>
            <a:gdLst>
              <a:gd name="T0" fmla="*/ 0 w 7898"/>
              <a:gd name="T1" fmla="*/ 2147483647 h 1851"/>
              <a:gd name="T2" fmla="*/ 2147483647 w 7898"/>
              <a:gd name="T3" fmla="*/ 2147483647 h 1851"/>
              <a:gd name="T4" fmla="*/ 2147483647 w 7898"/>
              <a:gd name="T5" fmla="*/ 2147483647 h 1851"/>
              <a:gd name="T6" fmla="*/ 2147483647 w 7898"/>
              <a:gd name="T7" fmla="*/ 2147483647 h 18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98" h="1851">
                <a:moveTo>
                  <a:pt x="0" y="1091"/>
                </a:moveTo>
                <a:cubicBezTo>
                  <a:pt x="298" y="898"/>
                  <a:pt x="3229" y="0"/>
                  <a:pt x="5333" y="291"/>
                </a:cubicBezTo>
                <a:cubicBezTo>
                  <a:pt x="6595" y="466"/>
                  <a:pt x="7827" y="1829"/>
                  <a:pt x="7876" y="1829"/>
                </a:cubicBezTo>
                <a:lnTo>
                  <a:pt x="7897" y="1850"/>
                </a:lnTo>
              </a:path>
            </a:pathLst>
          </a:custGeom>
          <a:noFill/>
          <a:ln w="36720">
            <a:solidFill>
              <a:srgbClr val="4080C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1383" tIns="45691" rIns="91383" bIns="45691" anchor="ctr"/>
          <a:lstStyle/>
          <a:p>
            <a:endParaRPr lang="en-GB"/>
          </a:p>
        </p:txBody>
      </p:sp>
      <p:sp>
        <p:nvSpPr>
          <p:cNvPr id="25" name="Line 10">
            <a:extLst>
              <a:ext uri="{FF2B5EF4-FFF2-40B4-BE49-F238E27FC236}">
                <a16:creationId xmlns="" xmlns:a16="http://schemas.microsoft.com/office/drawing/2014/main" id="{D1B574FA-ABA4-4C79-A979-C87A20D50078}"/>
              </a:ext>
            </a:extLst>
          </p:cNvPr>
          <p:cNvSpPr>
            <a:spLocks noChangeShapeType="1"/>
          </p:cNvSpPr>
          <p:nvPr/>
        </p:nvSpPr>
        <p:spPr bwMode="auto">
          <a:xfrm>
            <a:off x="3044825" y="5756275"/>
            <a:ext cx="2495550" cy="665163"/>
          </a:xfrm>
          <a:prstGeom prst="line">
            <a:avLst/>
          </a:prstGeom>
          <a:noFill/>
          <a:ln w="18360">
            <a:solidFill>
              <a:srgbClr val="4080C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6" name="Line 11">
            <a:extLst>
              <a:ext uri="{FF2B5EF4-FFF2-40B4-BE49-F238E27FC236}">
                <a16:creationId xmlns="" xmlns:a16="http://schemas.microsoft.com/office/drawing/2014/main" id="{BB15EF44-0E05-4360-B617-77A6D2E31AC1}"/>
              </a:ext>
            </a:extLst>
          </p:cNvPr>
          <p:cNvSpPr>
            <a:spLocks noChangeShapeType="1"/>
          </p:cNvSpPr>
          <p:nvPr/>
        </p:nvSpPr>
        <p:spPr bwMode="auto">
          <a:xfrm>
            <a:off x="4883150" y="5454650"/>
            <a:ext cx="1588" cy="118903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7" name="Line 12">
            <a:extLst>
              <a:ext uri="{FF2B5EF4-FFF2-40B4-BE49-F238E27FC236}">
                <a16:creationId xmlns="" xmlns:a16="http://schemas.microsoft.com/office/drawing/2014/main" id="{BF94820E-BB7C-408B-93A1-F192A0F1D955}"/>
              </a:ext>
            </a:extLst>
          </p:cNvPr>
          <p:cNvSpPr>
            <a:spLocks noChangeShapeType="1"/>
          </p:cNvSpPr>
          <p:nvPr/>
        </p:nvSpPr>
        <p:spPr bwMode="auto">
          <a:xfrm>
            <a:off x="3067050" y="5734050"/>
            <a:ext cx="1816100" cy="1588"/>
          </a:xfrm>
          <a:prstGeom prst="line">
            <a:avLst/>
          </a:prstGeom>
          <a:noFill/>
          <a:ln w="9360">
            <a:solidFill>
              <a:srgbClr val="80808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8" name="Text Box 13">
            <a:extLst>
              <a:ext uri="{FF2B5EF4-FFF2-40B4-BE49-F238E27FC236}">
                <a16:creationId xmlns="" xmlns:a16="http://schemas.microsoft.com/office/drawing/2014/main" id="{DE7D8F55-3DE3-403F-90A0-CD7F1C629B71}"/>
              </a:ext>
            </a:extLst>
          </p:cNvPr>
          <p:cNvSpPr txBox="1">
            <a:spLocks noChangeArrowheads="1"/>
          </p:cNvSpPr>
          <p:nvPr/>
        </p:nvSpPr>
        <p:spPr bwMode="auto">
          <a:xfrm>
            <a:off x="4824413" y="5903913"/>
            <a:ext cx="17526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000000"/>
                </a:solidFill>
              </a:rPr>
              <a:t>Interpolated blh</a:t>
            </a:r>
          </a:p>
        </p:txBody>
      </p:sp>
      <p:sp>
        <p:nvSpPr>
          <p:cNvPr id="29" name="Text Box 14">
            <a:extLst>
              <a:ext uri="{FF2B5EF4-FFF2-40B4-BE49-F238E27FC236}">
                <a16:creationId xmlns="" xmlns:a16="http://schemas.microsoft.com/office/drawing/2014/main" id="{AF7E4864-940E-4EE7-9474-3D5250422CF4}"/>
              </a:ext>
            </a:extLst>
          </p:cNvPr>
          <p:cNvSpPr txBox="1">
            <a:spLocks noChangeArrowheads="1"/>
          </p:cNvSpPr>
          <p:nvPr/>
        </p:nvSpPr>
        <p:spPr bwMode="auto">
          <a:xfrm>
            <a:off x="4735513" y="5992813"/>
            <a:ext cx="2952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x</a:t>
            </a:r>
          </a:p>
        </p:txBody>
      </p:sp>
      <p:sp>
        <p:nvSpPr>
          <p:cNvPr id="51" name="Text Box 36">
            <a:extLst>
              <a:ext uri="{FF2B5EF4-FFF2-40B4-BE49-F238E27FC236}">
                <a16:creationId xmlns="" xmlns:a16="http://schemas.microsoft.com/office/drawing/2014/main" id="{99E559A3-BB11-49B2-8880-C8E1CDB3FA7F}"/>
              </a:ext>
            </a:extLst>
          </p:cNvPr>
          <p:cNvSpPr txBox="1">
            <a:spLocks noChangeArrowheads="1"/>
          </p:cNvSpPr>
          <p:nvPr/>
        </p:nvSpPr>
        <p:spPr bwMode="auto">
          <a:xfrm>
            <a:off x="6632574" y="5449888"/>
            <a:ext cx="31607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Font typeface="Times New Roman" charset="0"/>
              <a:buNone/>
              <a:defRPr/>
            </a:pPr>
            <a:r>
              <a:rPr lang="en-US" sz="1700" dirty="0">
                <a:solidFill>
                  <a:srgbClr val="000000"/>
                </a:solidFill>
              </a:rPr>
              <a:t>Nothing can be done here → importance of having </a:t>
            </a:r>
            <a:r>
              <a:rPr lang="en-US" sz="1700" dirty="0" smtClean="0">
                <a:solidFill>
                  <a:srgbClr val="000000"/>
                </a:solidFill>
              </a:rPr>
              <a:t>frequent </a:t>
            </a:r>
            <a:r>
              <a:rPr lang="en-US" sz="1700" dirty="0">
                <a:solidFill>
                  <a:srgbClr val="000000"/>
                </a:solidFill>
              </a:rPr>
              <a:t>input data </a:t>
            </a:r>
            <a:r>
              <a:rPr lang="en-US" sz="1700" dirty="0" smtClean="0">
                <a:solidFill>
                  <a:srgbClr val="000000"/>
                </a:solidFill>
              </a:rPr>
              <a:t>(3 hours</a:t>
            </a:r>
            <a:r>
              <a:rPr lang="en-US" sz="1700" dirty="0">
                <a:solidFill>
                  <a:srgbClr val="000000"/>
                </a:solidFill>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7">
            <a:extLst>
              <a:ext uri="{FF2B5EF4-FFF2-40B4-BE49-F238E27FC236}">
                <a16:creationId xmlns="" xmlns:a16="http://schemas.microsoft.com/office/drawing/2014/main" id="{FDE96FFE-8745-4D59-9160-AA7B8E327EC8}"/>
              </a:ext>
            </a:extLst>
          </p:cNvPr>
          <p:cNvSpPr txBox="1">
            <a:spLocks noChangeArrowheads="1"/>
          </p:cNvSpPr>
          <p:nvPr/>
        </p:nvSpPr>
        <p:spPr bwMode="auto">
          <a:xfrm>
            <a:off x="0" y="635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a:t>
            </a:r>
          </a:p>
        </p:txBody>
      </p:sp>
      <p:sp>
        <p:nvSpPr>
          <p:cNvPr id="21" name="Text Box 6">
            <a:extLst>
              <a:ext uri="{FF2B5EF4-FFF2-40B4-BE49-F238E27FC236}">
                <a16:creationId xmlns="" xmlns:a16="http://schemas.microsoft.com/office/drawing/2014/main" id="{708C38B9-DCE4-47A9-81D3-6451F8650BB6}"/>
              </a:ext>
            </a:extLst>
          </p:cNvPr>
          <p:cNvSpPr txBox="1">
            <a:spLocks noChangeArrowheads="1"/>
          </p:cNvSpPr>
          <p:nvPr/>
        </p:nvSpPr>
        <p:spPr bwMode="auto">
          <a:xfrm>
            <a:off x="2800350" y="669925"/>
            <a:ext cx="4333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000000"/>
                </a:solidFill>
              </a:rPr>
              <a:t>12</a:t>
            </a:r>
          </a:p>
        </p:txBody>
      </p:sp>
      <p:sp>
        <p:nvSpPr>
          <p:cNvPr id="22" name="Text Box 7">
            <a:extLst>
              <a:ext uri="{FF2B5EF4-FFF2-40B4-BE49-F238E27FC236}">
                <a16:creationId xmlns="" xmlns:a16="http://schemas.microsoft.com/office/drawing/2014/main" id="{ECA3F02D-B343-414F-984B-5DF919D8E81F}"/>
              </a:ext>
            </a:extLst>
          </p:cNvPr>
          <p:cNvSpPr txBox="1">
            <a:spLocks noChangeArrowheads="1"/>
          </p:cNvSpPr>
          <p:nvPr/>
        </p:nvSpPr>
        <p:spPr bwMode="auto">
          <a:xfrm>
            <a:off x="5321300" y="669925"/>
            <a:ext cx="4333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000000"/>
                </a:solidFill>
              </a:rPr>
              <a:t>18</a:t>
            </a:r>
          </a:p>
        </p:txBody>
      </p:sp>
      <p:sp>
        <p:nvSpPr>
          <p:cNvPr id="30" name="Text Box 15">
            <a:extLst>
              <a:ext uri="{FF2B5EF4-FFF2-40B4-BE49-F238E27FC236}">
                <a16:creationId xmlns="" xmlns:a16="http://schemas.microsoft.com/office/drawing/2014/main" id="{8CE95356-D334-423A-A4A8-018E067FB456}"/>
              </a:ext>
            </a:extLst>
          </p:cNvPr>
          <p:cNvSpPr txBox="1">
            <a:spLocks noChangeArrowheads="1"/>
          </p:cNvSpPr>
          <p:nvPr/>
        </p:nvSpPr>
        <p:spPr bwMode="auto">
          <a:xfrm>
            <a:off x="1312863" y="4459288"/>
            <a:ext cx="75961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dirty="0">
                <a:solidFill>
                  <a:srgbClr val="FF0000"/>
                </a:solidFill>
              </a:rPr>
              <a:t>Remember to set an appropriate </a:t>
            </a:r>
            <a:r>
              <a:rPr lang="en-US" sz="1800" dirty="0" err="1" smtClean="0">
                <a:solidFill>
                  <a:srgbClr val="FF0000"/>
                </a:solidFill>
              </a:rPr>
              <a:t>hmix_min</a:t>
            </a:r>
            <a:r>
              <a:rPr lang="en-US" sz="1800" dirty="0" smtClean="0">
                <a:solidFill>
                  <a:srgbClr val="FF0000"/>
                </a:solidFill>
              </a:rPr>
              <a:t> </a:t>
            </a:r>
            <a:r>
              <a:rPr lang="en-US" sz="1800" dirty="0">
                <a:solidFill>
                  <a:srgbClr val="FF0000"/>
                </a:solidFill>
              </a:rPr>
              <a:t>in </a:t>
            </a:r>
            <a:r>
              <a:rPr lang="en-US" sz="1800" dirty="0" err="1">
                <a:solidFill>
                  <a:srgbClr val="FF0000"/>
                </a:solidFill>
              </a:rPr>
              <a:t>includepar</a:t>
            </a:r>
            <a:r>
              <a:rPr lang="en-US" sz="1800" dirty="0">
                <a:solidFill>
                  <a:srgbClr val="FF0000"/>
                </a:solidFill>
              </a:rPr>
              <a:t> or similar module!</a:t>
            </a:r>
          </a:p>
        </p:txBody>
      </p:sp>
      <p:pic>
        <p:nvPicPr>
          <p:cNvPr id="31" name="Picture 16">
            <a:extLst>
              <a:ext uri="{FF2B5EF4-FFF2-40B4-BE49-F238E27FC236}">
                <a16:creationId xmlns="" xmlns:a16="http://schemas.microsoft.com/office/drawing/2014/main" id="{1A3923B5-93F0-419A-92E2-01970715D8B1}"/>
              </a:ext>
            </a:extLst>
          </p:cNvPr>
          <p:cNvPicPr>
            <a:picLocks noChangeAspect="1" noChangeArrowheads="1"/>
          </p:cNvPicPr>
          <p:nvPr/>
        </p:nvPicPr>
        <p:blipFill>
          <a:blip r:embed="rId3"/>
          <a:srcRect/>
          <a:stretch>
            <a:fillRect/>
          </a:stretch>
        </p:blipFill>
        <p:spPr bwMode="auto">
          <a:xfrm>
            <a:off x="1076325" y="3587750"/>
            <a:ext cx="3344863" cy="795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 name="Text Box 17">
            <a:extLst>
              <a:ext uri="{FF2B5EF4-FFF2-40B4-BE49-F238E27FC236}">
                <a16:creationId xmlns="" xmlns:a16="http://schemas.microsoft.com/office/drawing/2014/main" id="{5D3E4C1B-E2D9-44AA-BE01-29F535090F1E}"/>
              </a:ext>
            </a:extLst>
          </p:cNvPr>
          <p:cNvSpPr txBox="1">
            <a:spLocks noChangeArrowheads="1"/>
          </p:cNvSpPr>
          <p:nvPr/>
        </p:nvSpPr>
        <p:spPr bwMode="auto">
          <a:xfrm>
            <a:off x="293688" y="3203575"/>
            <a:ext cx="90646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31788" indent="-296863"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1pPr>
            <a:lvl2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2pPr>
            <a:lvl3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3pPr>
            <a:lvl4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4pPr>
            <a:lvl5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9pPr>
          </a:lstStyle>
          <a:p>
            <a:pPr defTabSz="456915" eaLnBrk="1">
              <a:spcAft>
                <a:spcPts val="1425"/>
              </a:spcAft>
              <a:buClr>
                <a:srgbClr val="1A1A4D"/>
              </a:buClr>
              <a:buFont typeface="Wingdings" pitchFamily="2" charset="2"/>
              <a:buChar char=""/>
              <a:defRPr/>
            </a:pPr>
            <a:r>
              <a:rPr lang="en-US" sz="1800" dirty="0">
                <a:solidFill>
                  <a:schemeClr val="tx1"/>
                </a:solidFill>
              </a:rPr>
              <a:t>FLEXPART workaround – envelope mixing height</a:t>
            </a:r>
          </a:p>
        </p:txBody>
      </p:sp>
      <p:sp>
        <p:nvSpPr>
          <p:cNvPr id="33" name="Text Box 18">
            <a:extLst>
              <a:ext uri="{FF2B5EF4-FFF2-40B4-BE49-F238E27FC236}">
                <a16:creationId xmlns="" xmlns:a16="http://schemas.microsoft.com/office/drawing/2014/main" id="{31B0435D-3FB3-42A2-AFAD-BDB3F0BA8449}"/>
              </a:ext>
            </a:extLst>
          </p:cNvPr>
          <p:cNvSpPr txBox="1">
            <a:spLocks noChangeArrowheads="1"/>
          </p:cNvSpPr>
          <p:nvPr/>
        </p:nvSpPr>
        <p:spPr bwMode="auto">
          <a:xfrm>
            <a:off x="4811713" y="3635375"/>
            <a:ext cx="390048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If unstable hmix + sigz</a:t>
            </a:r>
          </a:p>
        </p:txBody>
      </p:sp>
      <p:sp>
        <p:nvSpPr>
          <p:cNvPr id="34" name="Text Box 19">
            <a:extLst>
              <a:ext uri="{FF2B5EF4-FFF2-40B4-BE49-F238E27FC236}">
                <a16:creationId xmlns="" xmlns:a16="http://schemas.microsoft.com/office/drawing/2014/main" id="{68F5564A-6180-4CDB-8662-FF535B6E2C31}"/>
              </a:ext>
            </a:extLst>
          </p:cNvPr>
          <p:cNvSpPr txBox="1">
            <a:spLocks noChangeArrowheads="1"/>
          </p:cNvSpPr>
          <p:nvPr/>
        </p:nvSpPr>
        <p:spPr bwMode="auto">
          <a:xfrm>
            <a:off x="4811713" y="3959225"/>
            <a:ext cx="46101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If stable then depending on Froude number</a:t>
            </a:r>
          </a:p>
        </p:txBody>
      </p:sp>
      <p:sp>
        <p:nvSpPr>
          <p:cNvPr id="35" name="Text Box 20">
            <a:extLst>
              <a:ext uri="{FF2B5EF4-FFF2-40B4-BE49-F238E27FC236}">
                <a16:creationId xmlns="" xmlns:a16="http://schemas.microsoft.com/office/drawing/2014/main" id="{0025C97B-6C5C-4B53-A442-7C55C4634F33}"/>
              </a:ext>
            </a:extLst>
          </p:cNvPr>
          <p:cNvSpPr txBox="1">
            <a:spLocks noChangeArrowheads="1"/>
          </p:cNvSpPr>
          <p:nvPr/>
        </p:nvSpPr>
        <p:spPr bwMode="auto">
          <a:xfrm>
            <a:off x="288925" y="822325"/>
            <a:ext cx="9064625"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31788" indent="-296863"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1pPr>
            <a:lvl2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2pPr>
            <a:lvl3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3pPr>
            <a:lvl4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4pPr>
            <a:lvl5pPr eaLnBrk="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31788" algn="l"/>
                <a:tab pos="788988" algn="l"/>
                <a:tab pos="1246188" algn="l"/>
                <a:tab pos="1703388" algn="l"/>
                <a:tab pos="2160588" algn="l"/>
                <a:tab pos="2617788" algn="l"/>
                <a:tab pos="3074988" algn="l"/>
                <a:tab pos="3532188" algn="l"/>
                <a:tab pos="3989388" algn="l"/>
                <a:tab pos="4446588" algn="l"/>
                <a:tab pos="4903788" algn="l"/>
                <a:tab pos="5360988" algn="l"/>
                <a:tab pos="5818188" algn="l"/>
                <a:tab pos="6275388" algn="l"/>
                <a:tab pos="6732588" algn="l"/>
                <a:tab pos="7189788" algn="l"/>
                <a:tab pos="7646988" algn="l"/>
                <a:tab pos="8104188" algn="l"/>
                <a:tab pos="8561388" algn="l"/>
                <a:tab pos="9018588" algn="l"/>
                <a:tab pos="9475788" algn="l"/>
              </a:tabLst>
              <a:defRPr sz="2400">
                <a:solidFill>
                  <a:schemeClr val="bg1"/>
                </a:solidFill>
                <a:latin typeface="Arial" pitchFamily="34" charset="0"/>
                <a:ea typeface="ＭＳ Ｐゴシック" pitchFamily="34" charset="-128"/>
              </a:defRPr>
            </a:lvl9pPr>
          </a:lstStyle>
          <a:p>
            <a:pPr defTabSz="456915" eaLnBrk="1">
              <a:spcAft>
                <a:spcPts val="1425"/>
              </a:spcAft>
              <a:buClr>
                <a:srgbClr val="1A1A4D"/>
              </a:buClr>
              <a:buFont typeface="Wingdings" pitchFamily="2" charset="2"/>
              <a:buChar char=""/>
              <a:defRPr/>
            </a:pPr>
            <a:r>
              <a:rPr lang="en-US" sz="1800" dirty="0">
                <a:solidFill>
                  <a:schemeClr val="tx1"/>
                </a:solidFill>
              </a:rPr>
              <a:t>Spatial heterogeneities – not interpolated to particle position, but the max in space and time</a:t>
            </a:r>
          </a:p>
        </p:txBody>
      </p:sp>
      <p:sp>
        <p:nvSpPr>
          <p:cNvPr id="36" name="Rectangle 21">
            <a:extLst>
              <a:ext uri="{FF2B5EF4-FFF2-40B4-BE49-F238E27FC236}">
                <a16:creationId xmlns="" xmlns:a16="http://schemas.microsoft.com/office/drawing/2014/main" id="{F6ED1325-B967-44E0-A229-449216E9E83E}"/>
              </a:ext>
            </a:extLst>
          </p:cNvPr>
          <p:cNvSpPr>
            <a:spLocks noChangeArrowheads="1"/>
          </p:cNvSpPr>
          <p:nvPr/>
        </p:nvSpPr>
        <p:spPr bwMode="auto">
          <a:xfrm>
            <a:off x="409575" y="1489075"/>
            <a:ext cx="558800" cy="515938"/>
          </a:xfrm>
          <a:prstGeom prst="rect">
            <a:avLst/>
          </a:prstGeom>
          <a:solidFill>
            <a:srgbClr val="999999"/>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lnSpc>
                <a:spcPct val="100000"/>
              </a:lnSpc>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Times New Roman" charset="0"/>
                <a:cs typeface="ＭＳ Ｐゴシック" charset="0"/>
              </a:rPr>
              <a:t>h1</a:t>
            </a:r>
          </a:p>
        </p:txBody>
      </p:sp>
      <p:sp>
        <p:nvSpPr>
          <p:cNvPr id="37" name="Rectangle 22">
            <a:extLst>
              <a:ext uri="{FF2B5EF4-FFF2-40B4-BE49-F238E27FC236}">
                <a16:creationId xmlns="" xmlns:a16="http://schemas.microsoft.com/office/drawing/2014/main" id="{28CEC114-E377-4E72-A0EF-1C4A8176F35C}"/>
              </a:ext>
            </a:extLst>
          </p:cNvPr>
          <p:cNvSpPr>
            <a:spLocks noChangeArrowheads="1"/>
          </p:cNvSpPr>
          <p:nvPr/>
        </p:nvSpPr>
        <p:spPr bwMode="auto">
          <a:xfrm>
            <a:off x="950913" y="1490663"/>
            <a:ext cx="558800" cy="515937"/>
          </a:xfrm>
          <a:prstGeom prst="rect">
            <a:avLst/>
          </a:prstGeom>
          <a:solidFill>
            <a:srgbClr val="808080"/>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lnSpc>
                <a:spcPct val="100000"/>
              </a:lnSpc>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Times New Roman" charset="0"/>
                <a:cs typeface="ＭＳ Ｐゴシック" charset="0"/>
              </a:rPr>
              <a:t>h2</a:t>
            </a:r>
          </a:p>
        </p:txBody>
      </p:sp>
      <p:sp>
        <p:nvSpPr>
          <p:cNvPr id="38" name="Rectangle 23">
            <a:extLst>
              <a:ext uri="{FF2B5EF4-FFF2-40B4-BE49-F238E27FC236}">
                <a16:creationId xmlns="" xmlns:a16="http://schemas.microsoft.com/office/drawing/2014/main" id="{A95801BB-539A-4321-84FE-199C9C4BE5C1}"/>
              </a:ext>
            </a:extLst>
          </p:cNvPr>
          <p:cNvSpPr>
            <a:spLocks noChangeArrowheads="1"/>
          </p:cNvSpPr>
          <p:nvPr/>
        </p:nvSpPr>
        <p:spPr bwMode="auto">
          <a:xfrm>
            <a:off x="930275" y="2005013"/>
            <a:ext cx="574675" cy="515937"/>
          </a:xfrm>
          <a:prstGeom prst="rect">
            <a:avLst/>
          </a:prstGeom>
          <a:solidFill>
            <a:srgbClr val="E6E6E6"/>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lnSpc>
                <a:spcPct val="100000"/>
              </a:lnSpc>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Times New Roman" charset="0"/>
                <a:cs typeface="ＭＳ Ｐゴシック" charset="0"/>
              </a:rPr>
              <a:t>h4</a:t>
            </a:r>
          </a:p>
        </p:txBody>
      </p:sp>
      <p:sp>
        <p:nvSpPr>
          <p:cNvPr id="39" name="Rectangle 24">
            <a:extLst>
              <a:ext uri="{FF2B5EF4-FFF2-40B4-BE49-F238E27FC236}">
                <a16:creationId xmlns="" xmlns:a16="http://schemas.microsoft.com/office/drawing/2014/main" id="{EDDD1390-D2C9-4087-A161-6C7370AA4E98}"/>
              </a:ext>
            </a:extLst>
          </p:cNvPr>
          <p:cNvSpPr>
            <a:spLocks noChangeArrowheads="1"/>
          </p:cNvSpPr>
          <p:nvPr/>
        </p:nvSpPr>
        <p:spPr bwMode="auto">
          <a:xfrm>
            <a:off x="409575" y="2005013"/>
            <a:ext cx="542925" cy="515937"/>
          </a:xfrm>
          <a:prstGeom prst="rect">
            <a:avLst/>
          </a:prstGeom>
          <a:solidFill>
            <a:srgbClr val="E6E6E6"/>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lnSpc>
                <a:spcPct val="100000"/>
              </a:lnSpc>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Times New Roman" charset="0"/>
                <a:cs typeface="ＭＳ Ｐゴシック" charset="0"/>
              </a:rPr>
              <a:t>h3</a:t>
            </a:r>
          </a:p>
        </p:txBody>
      </p:sp>
      <p:sp>
        <p:nvSpPr>
          <p:cNvPr id="40" name="Oval 25">
            <a:extLst>
              <a:ext uri="{FF2B5EF4-FFF2-40B4-BE49-F238E27FC236}">
                <a16:creationId xmlns="" xmlns:a16="http://schemas.microsoft.com/office/drawing/2014/main" id="{A384A888-DD25-458E-B013-EE538F2AC853}"/>
              </a:ext>
            </a:extLst>
          </p:cNvPr>
          <p:cNvSpPr>
            <a:spLocks noChangeArrowheads="1"/>
          </p:cNvSpPr>
          <p:nvPr/>
        </p:nvSpPr>
        <p:spPr bwMode="auto">
          <a:xfrm>
            <a:off x="771525" y="2071688"/>
            <a:ext cx="96838" cy="85725"/>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41" name="Rectangle 26">
            <a:extLst>
              <a:ext uri="{FF2B5EF4-FFF2-40B4-BE49-F238E27FC236}">
                <a16:creationId xmlns="" xmlns:a16="http://schemas.microsoft.com/office/drawing/2014/main" id="{C4AB7BD3-84A9-4C25-883A-5057ED8276A8}"/>
              </a:ext>
            </a:extLst>
          </p:cNvPr>
          <p:cNvSpPr>
            <a:spLocks noChangeArrowheads="1"/>
          </p:cNvSpPr>
          <p:nvPr/>
        </p:nvSpPr>
        <p:spPr bwMode="auto">
          <a:xfrm>
            <a:off x="2101850" y="1489075"/>
            <a:ext cx="558800" cy="515938"/>
          </a:xfrm>
          <a:prstGeom prst="rect">
            <a:avLst/>
          </a:prstGeom>
          <a:solidFill>
            <a:srgbClr val="999999"/>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Arial" charset="0"/>
                <a:cs typeface="ＭＳ Ｐゴシック" charset="0"/>
              </a:rPr>
              <a:t>h5</a:t>
            </a:r>
          </a:p>
        </p:txBody>
      </p:sp>
      <p:sp>
        <p:nvSpPr>
          <p:cNvPr id="42" name="Rectangle 27">
            <a:extLst>
              <a:ext uri="{FF2B5EF4-FFF2-40B4-BE49-F238E27FC236}">
                <a16:creationId xmlns="" xmlns:a16="http://schemas.microsoft.com/office/drawing/2014/main" id="{114BEF93-D7C2-44EE-AA02-78830855B437}"/>
              </a:ext>
            </a:extLst>
          </p:cNvPr>
          <p:cNvSpPr>
            <a:spLocks noChangeArrowheads="1"/>
          </p:cNvSpPr>
          <p:nvPr/>
        </p:nvSpPr>
        <p:spPr bwMode="auto">
          <a:xfrm>
            <a:off x="2659063" y="1490663"/>
            <a:ext cx="558800" cy="515937"/>
          </a:xfrm>
          <a:prstGeom prst="rect">
            <a:avLst/>
          </a:prstGeom>
          <a:solidFill>
            <a:srgbClr val="4C4C4C"/>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Arial" charset="0"/>
                <a:cs typeface="ＭＳ Ｐゴシック" charset="0"/>
              </a:rPr>
              <a:t>h6</a:t>
            </a:r>
          </a:p>
        </p:txBody>
      </p:sp>
      <p:sp>
        <p:nvSpPr>
          <p:cNvPr id="43" name="Rectangle 28">
            <a:extLst>
              <a:ext uri="{FF2B5EF4-FFF2-40B4-BE49-F238E27FC236}">
                <a16:creationId xmlns="" xmlns:a16="http://schemas.microsoft.com/office/drawing/2014/main" id="{7D72C8C1-5F75-4C1D-976B-10D998279AC8}"/>
              </a:ext>
            </a:extLst>
          </p:cNvPr>
          <p:cNvSpPr>
            <a:spLocks noChangeArrowheads="1"/>
          </p:cNvSpPr>
          <p:nvPr/>
        </p:nvSpPr>
        <p:spPr bwMode="auto">
          <a:xfrm>
            <a:off x="2659063" y="2005013"/>
            <a:ext cx="558800" cy="515937"/>
          </a:xfrm>
          <a:prstGeom prst="rect">
            <a:avLst/>
          </a:prstGeom>
          <a:solidFill>
            <a:srgbClr val="B3B3B3"/>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Arial" charset="0"/>
                <a:cs typeface="ＭＳ Ｐゴシック" charset="0"/>
              </a:rPr>
              <a:t>h8</a:t>
            </a:r>
          </a:p>
        </p:txBody>
      </p:sp>
      <p:sp>
        <p:nvSpPr>
          <p:cNvPr id="44" name="Rectangle 29">
            <a:extLst>
              <a:ext uri="{FF2B5EF4-FFF2-40B4-BE49-F238E27FC236}">
                <a16:creationId xmlns="" xmlns:a16="http://schemas.microsoft.com/office/drawing/2014/main" id="{7A3F41D2-35AB-47F3-B66C-9DBAE9D85532}"/>
              </a:ext>
            </a:extLst>
          </p:cNvPr>
          <p:cNvSpPr>
            <a:spLocks noChangeArrowheads="1"/>
          </p:cNvSpPr>
          <p:nvPr/>
        </p:nvSpPr>
        <p:spPr bwMode="auto">
          <a:xfrm>
            <a:off x="2101850" y="2005013"/>
            <a:ext cx="558800" cy="515937"/>
          </a:xfrm>
          <a:prstGeom prst="rect">
            <a:avLst/>
          </a:prstGeom>
          <a:solidFill>
            <a:srgbClr val="B3B3B3"/>
          </a:solidFill>
          <a:ln w="9360">
            <a:solidFill>
              <a:srgbClr val="000000"/>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6772" rIns="89944" bIns="46772" anchor="ctr"/>
          <a:lstStyle/>
          <a:p>
            <a:pPr defTabSz="456915">
              <a:buClrTx/>
              <a:tabLst>
                <a:tab pos="0" algn="l"/>
                <a:tab pos="456915" algn="l"/>
                <a:tab pos="913831" algn="l"/>
                <a:tab pos="1370746" algn="l"/>
                <a:tab pos="1827662" algn="l"/>
                <a:tab pos="2284578" algn="l"/>
                <a:tab pos="2741494" algn="l"/>
                <a:tab pos="3198409" algn="l"/>
                <a:tab pos="3655325" algn="l"/>
                <a:tab pos="4112241" algn="l"/>
                <a:tab pos="4569156" algn="l"/>
                <a:tab pos="5026072" algn="l"/>
                <a:tab pos="5482988" algn="l"/>
                <a:tab pos="5939904" algn="l"/>
                <a:tab pos="6396821" algn="l"/>
                <a:tab pos="6853734" algn="l"/>
                <a:tab pos="7310651" algn="l"/>
                <a:tab pos="7767566" algn="l"/>
                <a:tab pos="8224481" algn="l"/>
                <a:tab pos="8681398" algn="l"/>
                <a:tab pos="9138315" algn="l"/>
              </a:tabLst>
              <a:defRPr/>
            </a:pPr>
            <a:r>
              <a:rPr lang="en-US">
                <a:solidFill>
                  <a:srgbClr val="000000"/>
                </a:solidFill>
                <a:latin typeface="Arial" charset="0"/>
                <a:cs typeface="ＭＳ Ｐゴシック" charset="0"/>
              </a:rPr>
              <a:t>h7</a:t>
            </a:r>
          </a:p>
        </p:txBody>
      </p:sp>
      <p:sp>
        <p:nvSpPr>
          <p:cNvPr id="45" name="Oval 30">
            <a:extLst>
              <a:ext uri="{FF2B5EF4-FFF2-40B4-BE49-F238E27FC236}">
                <a16:creationId xmlns="" xmlns:a16="http://schemas.microsoft.com/office/drawing/2014/main" id="{B1082CE1-15BD-41E3-9036-1B10B9A25009}"/>
              </a:ext>
            </a:extLst>
          </p:cNvPr>
          <p:cNvSpPr>
            <a:spLocks noChangeArrowheads="1"/>
          </p:cNvSpPr>
          <p:nvPr/>
        </p:nvSpPr>
        <p:spPr bwMode="auto">
          <a:xfrm>
            <a:off x="2462213" y="2071688"/>
            <a:ext cx="96837" cy="85725"/>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46" name="Text Box 31">
            <a:extLst>
              <a:ext uri="{FF2B5EF4-FFF2-40B4-BE49-F238E27FC236}">
                <a16:creationId xmlns="" xmlns:a16="http://schemas.microsoft.com/office/drawing/2014/main" id="{C4C2848F-9BD3-4DE9-81C7-50A8B910562D}"/>
              </a:ext>
            </a:extLst>
          </p:cNvPr>
          <p:cNvSpPr txBox="1">
            <a:spLocks noChangeArrowheads="1"/>
          </p:cNvSpPr>
          <p:nvPr/>
        </p:nvSpPr>
        <p:spPr bwMode="auto">
          <a:xfrm>
            <a:off x="571500" y="2511425"/>
            <a:ext cx="498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t1?</a:t>
            </a:r>
          </a:p>
        </p:txBody>
      </p:sp>
      <p:sp>
        <p:nvSpPr>
          <p:cNvPr id="47" name="Text Box 32">
            <a:extLst>
              <a:ext uri="{FF2B5EF4-FFF2-40B4-BE49-F238E27FC236}">
                <a16:creationId xmlns="" xmlns:a16="http://schemas.microsoft.com/office/drawing/2014/main" id="{0A970856-347C-4F32-82E2-A776AE84CE35}"/>
              </a:ext>
            </a:extLst>
          </p:cNvPr>
          <p:cNvSpPr txBox="1">
            <a:spLocks noChangeArrowheads="1"/>
          </p:cNvSpPr>
          <p:nvPr/>
        </p:nvSpPr>
        <p:spPr bwMode="auto">
          <a:xfrm>
            <a:off x="2155825" y="2511425"/>
            <a:ext cx="4984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t2?</a:t>
            </a:r>
          </a:p>
        </p:txBody>
      </p:sp>
      <p:sp>
        <p:nvSpPr>
          <p:cNvPr id="48" name="Line 33">
            <a:extLst>
              <a:ext uri="{FF2B5EF4-FFF2-40B4-BE49-F238E27FC236}">
                <a16:creationId xmlns="" xmlns:a16="http://schemas.microsoft.com/office/drawing/2014/main" id="{9BA547FF-C672-4A4F-A895-0C592E5FFEFC}"/>
              </a:ext>
            </a:extLst>
          </p:cNvPr>
          <p:cNvSpPr>
            <a:spLocks noChangeShapeType="1"/>
          </p:cNvSpPr>
          <p:nvPr/>
        </p:nvSpPr>
        <p:spPr bwMode="auto">
          <a:xfrm>
            <a:off x="3511550" y="1978025"/>
            <a:ext cx="439738" cy="476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49" name="Text Box 34">
            <a:extLst>
              <a:ext uri="{FF2B5EF4-FFF2-40B4-BE49-F238E27FC236}">
                <a16:creationId xmlns="" xmlns:a16="http://schemas.microsoft.com/office/drawing/2014/main" id="{7458CCB6-7823-4C52-A652-780758CFBDFE}"/>
              </a:ext>
            </a:extLst>
          </p:cNvPr>
          <p:cNvSpPr txBox="1">
            <a:spLocks noChangeArrowheads="1"/>
          </p:cNvSpPr>
          <p:nvPr/>
        </p:nvSpPr>
        <p:spPr bwMode="auto">
          <a:xfrm>
            <a:off x="4019550" y="1738313"/>
            <a:ext cx="236855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Particle sees blh = h6</a:t>
            </a:r>
          </a:p>
        </p:txBody>
      </p:sp>
      <p:sp>
        <p:nvSpPr>
          <p:cNvPr id="50" name="Text Box 35">
            <a:extLst>
              <a:ext uri="{FF2B5EF4-FFF2-40B4-BE49-F238E27FC236}">
                <a16:creationId xmlns="" xmlns:a16="http://schemas.microsoft.com/office/drawing/2014/main" id="{F828EE18-2B22-4588-8B6E-13CCDB6B3A05}"/>
              </a:ext>
            </a:extLst>
          </p:cNvPr>
          <p:cNvSpPr txBox="1">
            <a:spLocks noChangeArrowheads="1"/>
          </p:cNvSpPr>
          <p:nvPr/>
        </p:nvSpPr>
        <p:spPr bwMode="auto">
          <a:xfrm>
            <a:off x="7462838" y="2144713"/>
            <a:ext cx="1751012" cy="431800"/>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Courier New" charset="0"/>
                <a:cs typeface="Courier New" charset="0"/>
              </a:rPr>
              <a:t>advance.f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 xmlns:a16="http://schemas.microsoft.com/office/drawing/2014/main" id="{326E4836-6FF1-4B5A-B25F-94CD0FD8D468}"/>
              </a:ext>
            </a:extLst>
          </p:cNvPr>
          <p:cNvSpPr txBox="1">
            <a:spLocks noChangeArrowheads="1"/>
          </p:cNvSpPr>
          <p:nvPr/>
        </p:nvSpPr>
        <p:spPr bwMode="auto">
          <a:xfrm>
            <a:off x="107950" y="7213600"/>
            <a:ext cx="2154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FFFFFF"/>
                </a:solidFill>
                <a:cs typeface="Arial" charset="0"/>
              </a:rPr>
              <a:t>October 2012</a:t>
            </a:r>
          </a:p>
        </p:txBody>
      </p:sp>
      <p:sp>
        <p:nvSpPr>
          <p:cNvPr id="26629" name="Text Box 4">
            <a:extLst>
              <a:ext uri="{FF2B5EF4-FFF2-40B4-BE49-F238E27FC236}">
                <a16:creationId xmlns="" xmlns:a16="http://schemas.microsoft.com/office/drawing/2014/main" id="{BF613BC8-7B7C-4CB4-8D2F-16B6A6B67752}"/>
              </a:ext>
            </a:extLst>
          </p:cNvPr>
          <p:cNvSpPr txBox="1">
            <a:spLocks noChangeArrowheads="1"/>
          </p:cNvSpPr>
          <p:nvPr/>
        </p:nvSpPr>
        <p:spPr bwMode="auto">
          <a:xfrm>
            <a:off x="523875" y="97155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9pPr>
          </a:lstStyle>
          <a:p>
            <a:pPr defTabSz="456915" eaLnBrk="1">
              <a:spcAft>
                <a:spcPts val="1425"/>
              </a:spcAft>
              <a:buClrTx/>
              <a:defRPr/>
            </a:pPr>
            <a:r>
              <a:rPr lang="en-GB" sz="2800" b="1" dirty="0">
                <a:solidFill>
                  <a:schemeClr val="tx1"/>
                </a:solidFill>
              </a:rPr>
              <a:t>TRANSPORT AND DIFFUSION:</a:t>
            </a:r>
            <a:endParaRPr lang="en-US" sz="2800" dirty="0">
              <a:solidFill>
                <a:schemeClr val="tx1"/>
              </a:solidFill>
            </a:endParaRPr>
          </a:p>
          <a:p>
            <a:pPr defTabSz="456915" eaLnBrk="1">
              <a:spcAft>
                <a:spcPts val="1425"/>
              </a:spcAft>
              <a:buClr>
                <a:srgbClr val="1A1A4D"/>
              </a:buClr>
              <a:buFont typeface="Wingdings" pitchFamily="2" charset="2"/>
              <a:buChar char=""/>
              <a:defRPr/>
            </a:pPr>
            <a:r>
              <a:rPr lang="en-US" sz="2200" dirty="0">
                <a:solidFill>
                  <a:schemeClr val="tx1"/>
                </a:solidFill>
              </a:rPr>
              <a:t>FLEXPART calculates </a:t>
            </a:r>
            <a:r>
              <a:rPr lang="en-US" sz="2200" b="1" dirty="0">
                <a:solidFill>
                  <a:schemeClr val="tx1"/>
                </a:solidFill>
              </a:rPr>
              <a:t>trajectories</a:t>
            </a:r>
            <a:r>
              <a:rPr lang="en-US" sz="2200" dirty="0">
                <a:solidFill>
                  <a:schemeClr val="tx1"/>
                </a:solidFill>
              </a:rPr>
              <a:t> of </a:t>
            </a:r>
            <a:r>
              <a:rPr lang="en-US" sz="2200" i="1" dirty="0">
                <a:solidFill>
                  <a:schemeClr val="tx1"/>
                </a:solidFill>
              </a:rPr>
              <a:t>computational</a:t>
            </a:r>
            <a:r>
              <a:rPr lang="en-US" sz="2200" dirty="0">
                <a:solidFill>
                  <a:schemeClr val="tx1"/>
                </a:solidFill>
              </a:rPr>
              <a:t> particles (each particle carries a certain amount of mass or mixing ratio of species – </a:t>
            </a:r>
            <a:r>
              <a:rPr lang="en-US" sz="2200" i="1" dirty="0">
                <a:solidFill>
                  <a:schemeClr val="tx1"/>
                </a:solidFill>
              </a:rPr>
              <a:t>computational </a:t>
            </a:r>
            <a:r>
              <a:rPr lang="en-US" sz="2200" dirty="0">
                <a:solidFill>
                  <a:schemeClr val="tx1"/>
                </a:solidFill>
              </a:rPr>
              <a:t>-, as defined in the releases)</a:t>
            </a:r>
            <a:r>
              <a:rPr lang="en-US" sz="1700" i="1" dirty="0">
                <a:solidFill>
                  <a:schemeClr val="tx1"/>
                </a:solidFill>
              </a:rPr>
              <a:t> (change of mass described later)</a:t>
            </a:r>
          </a:p>
          <a:p>
            <a:pPr defTabSz="456915" eaLnBrk="1">
              <a:spcAft>
                <a:spcPts val="1425"/>
              </a:spcAft>
              <a:buClrTx/>
              <a:defRPr/>
            </a:pPr>
            <a:endParaRPr lang="en-US" sz="1700" i="1"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rgbClr val="1A1A4D"/>
              </a:solidFill>
            </a:endParaRPr>
          </a:p>
        </p:txBody>
      </p:sp>
      <p:pic>
        <p:nvPicPr>
          <p:cNvPr id="26630" name="Picture 5">
            <a:extLst>
              <a:ext uri="{FF2B5EF4-FFF2-40B4-BE49-F238E27FC236}">
                <a16:creationId xmlns="" xmlns:a16="http://schemas.microsoft.com/office/drawing/2014/main" id="{BE6546B0-A639-434F-AF6E-689C91F7ADBC}"/>
              </a:ext>
            </a:extLst>
          </p:cNvPr>
          <p:cNvPicPr>
            <a:picLocks noChangeAspect="1" noChangeArrowheads="1"/>
          </p:cNvPicPr>
          <p:nvPr/>
        </p:nvPicPr>
        <p:blipFill>
          <a:blip r:embed="rId3"/>
          <a:srcRect/>
          <a:stretch>
            <a:fillRect/>
          </a:stretch>
        </p:blipFill>
        <p:spPr bwMode="auto">
          <a:xfrm>
            <a:off x="5735638" y="3465513"/>
            <a:ext cx="3284537" cy="368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6631" name="Picture 6">
            <a:extLst>
              <a:ext uri="{FF2B5EF4-FFF2-40B4-BE49-F238E27FC236}">
                <a16:creationId xmlns="" xmlns:a16="http://schemas.microsoft.com/office/drawing/2014/main" id="{A2A7FB9E-8633-46FD-BB67-6F34AC7748DB}"/>
              </a:ext>
            </a:extLst>
          </p:cNvPr>
          <p:cNvPicPr>
            <a:picLocks noChangeAspect="1" noChangeArrowheads="1"/>
          </p:cNvPicPr>
          <p:nvPr/>
        </p:nvPicPr>
        <p:blipFill>
          <a:blip r:embed="rId4"/>
          <a:srcRect/>
          <a:stretch>
            <a:fillRect/>
          </a:stretch>
        </p:blipFill>
        <p:spPr bwMode="auto">
          <a:xfrm>
            <a:off x="1060450" y="3373438"/>
            <a:ext cx="1584325" cy="574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6632" name="Picture 7">
            <a:extLst>
              <a:ext uri="{FF2B5EF4-FFF2-40B4-BE49-F238E27FC236}">
                <a16:creationId xmlns="" xmlns:a16="http://schemas.microsoft.com/office/drawing/2014/main" id="{AAA64609-62A1-4D53-B2B1-703210DB3C40}"/>
              </a:ext>
            </a:extLst>
          </p:cNvPr>
          <p:cNvPicPr>
            <a:picLocks noChangeAspect="1" noChangeArrowheads="1"/>
          </p:cNvPicPr>
          <p:nvPr/>
        </p:nvPicPr>
        <p:blipFill>
          <a:blip r:embed="rId5"/>
          <a:srcRect/>
          <a:stretch>
            <a:fillRect/>
          </a:stretch>
        </p:blipFill>
        <p:spPr bwMode="auto">
          <a:xfrm>
            <a:off x="6851650" y="5089525"/>
            <a:ext cx="2833688" cy="419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633" name="Line 8">
            <a:extLst>
              <a:ext uri="{FF2B5EF4-FFF2-40B4-BE49-F238E27FC236}">
                <a16:creationId xmlns="" xmlns:a16="http://schemas.microsoft.com/office/drawing/2014/main" id="{22D57678-F5D5-4C92-BA09-35C9A0FE6088}"/>
              </a:ext>
            </a:extLst>
          </p:cNvPr>
          <p:cNvSpPr>
            <a:spLocks noChangeShapeType="1"/>
          </p:cNvSpPr>
          <p:nvPr/>
        </p:nvSpPr>
        <p:spPr bwMode="auto">
          <a:xfrm>
            <a:off x="2771775" y="3681413"/>
            <a:ext cx="2868613" cy="1587"/>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6634" name="Text Box 9">
            <a:extLst>
              <a:ext uri="{FF2B5EF4-FFF2-40B4-BE49-F238E27FC236}">
                <a16:creationId xmlns="" xmlns:a16="http://schemas.microsoft.com/office/drawing/2014/main" id="{08FA1990-8F39-4028-A5DD-86FA3A7F370F}"/>
              </a:ext>
            </a:extLst>
          </p:cNvPr>
          <p:cNvSpPr txBox="1">
            <a:spLocks noChangeArrowheads="1"/>
          </p:cNvSpPr>
          <p:nvPr/>
        </p:nvSpPr>
        <p:spPr bwMode="auto">
          <a:xfrm>
            <a:off x="2701925" y="3092450"/>
            <a:ext cx="50276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Integration (1</a:t>
            </a:r>
            <a:r>
              <a:rPr lang="en-US" sz="1800" baseline="33000">
                <a:solidFill>
                  <a:srgbClr val="000000"/>
                </a:solidFill>
              </a:rPr>
              <a:t>st</a:t>
            </a:r>
            <a:r>
              <a:rPr lang="en-US" sz="1800">
                <a:solidFill>
                  <a:srgbClr val="000000"/>
                </a:solidFill>
              </a:rPr>
              <a:t> order, zero acceleration scheme)</a:t>
            </a:r>
          </a:p>
        </p:txBody>
      </p:sp>
      <p:sp>
        <p:nvSpPr>
          <p:cNvPr id="26635" name="Oval 10">
            <a:extLst>
              <a:ext uri="{FF2B5EF4-FFF2-40B4-BE49-F238E27FC236}">
                <a16:creationId xmlns="" xmlns:a16="http://schemas.microsoft.com/office/drawing/2014/main" id="{22F67302-4837-482B-866E-3D4BDD8920C6}"/>
              </a:ext>
            </a:extLst>
          </p:cNvPr>
          <p:cNvSpPr>
            <a:spLocks noChangeArrowheads="1"/>
          </p:cNvSpPr>
          <p:nvPr/>
        </p:nvSpPr>
        <p:spPr bwMode="auto">
          <a:xfrm>
            <a:off x="7923213" y="3392488"/>
            <a:ext cx="830262" cy="471487"/>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6636" name="Line 11">
            <a:extLst>
              <a:ext uri="{FF2B5EF4-FFF2-40B4-BE49-F238E27FC236}">
                <a16:creationId xmlns="" xmlns:a16="http://schemas.microsoft.com/office/drawing/2014/main" id="{A50A8A5B-1641-478F-BDC1-E524C6306492}"/>
              </a:ext>
            </a:extLst>
          </p:cNvPr>
          <p:cNvSpPr>
            <a:spLocks noChangeShapeType="1"/>
          </p:cNvSpPr>
          <p:nvPr/>
        </p:nvSpPr>
        <p:spPr bwMode="auto">
          <a:xfrm>
            <a:off x="8380413" y="3992563"/>
            <a:ext cx="1587" cy="8985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pic>
        <p:nvPicPr>
          <p:cNvPr id="26637" name="Picture 12">
            <a:extLst>
              <a:ext uri="{FF2B5EF4-FFF2-40B4-BE49-F238E27FC236}">
                <a16:creationId xmlns="" xmlns:a16="http://schemas.microsoft.com/office/drawing/2014/main" id="{25E844E8-B2C8-42F7-BDAE-02BF9623A674}"/>
              </a:ext>
            </a:extLst>
          </p:cNvPr>
          <p:cNvPicPr>
            <a:picLocks noChangeAspect="1" noChangeArrowheads="1"/>
          </p:cNvPicPr>
          <p:nvPr/>
        </p:nvPicPr>
        <p:blipFill>
          <a:blip r:embed="rId5"/>
          <a:srcRect l="28250" r="60248"/>
          <a:stretch>
            <a:fillRect/>
          </a:stretch>
        </p:blipFill>
        <p:spPr bwMode="auto">
          <a:xfrm>
            <a:off x="439738" y="4216400"/>
            <a:ext cx="265112" cy="342900"/>
          </a:xfrm>
          <a:prstGeom prst="rect">
            <a:avLst/>
          </a:prstGeom>
          <a:noFill/>
          <a:ln>
            <a:noFill/>
          </a:ln>
          <a:effectLst/>
          <a:extLst>
            <a:ext uri="{909E8E84-426E-40DD-AFC4-6F175D3DCCD1}">
              <a14:hiddenFill xmlns:a14="http://schemas.microsoft.com/office/drawing/2010/main">
                <a:blipFill dpi="0" rotWithShape="0">
                  <a:blip/>
                  <a:srcRect l="28250" r="60248"/>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6638" name="Picture 13">
            <a:extLst>
              <a:ext uri="{FF2B5EF4-FFF2-40B4-BE49-F238E27FC236}">
                <a16:creationId xmlns="" xmlns:a16="http://schemas.microsoft.com/office/drawing/2014/main" id="{41E7A3CE-C578-4F78-ADC9-120BED53EA00}"/>
              </a:ext>
            </a:extLst>
          </p:cNvPr>
          <p:cNvPicPr>
            <a:picLocks noChangeAspect="1" noChangeArrowheads="1"/>
          </p:cNvPicPr>
          <p:nvPr/>
        </p:nvPicPr>
        <p:blipFill>
          <a:blip r:embed="rId5"/>
          <a:srcRect l="50940" r="34047"/>
          <a:stretch>
            <a:fillRect/>
          </a:stretch>
        </p:blipFill>
        <p:spPr bwMode="auto">
          <a:xfrm>
            <a:off x="471488" y="5164138"/>
            <a:ext cx="347662" cy="342900"/>
          </a:xfrm>
          <a:prstGeom prst="rect">
            <a:avLst/>
          </a:prstGeom>
          <a:noFill/>
          <a:ln>
            <a:noFill/>
          </a:ln>
          <a:effectLst/>
          <a:extLst>
            <a:ext uri="{909E8E84-426E-40DD-AFC4-6F175D3DCCD1}">
              <a14:hiddenFill xmlns:a14="http://schemas.microsoft.com/office/drawing/2010/main">
                <a:blipFill dpi="0" rotWithShape="0">
                  <a:blip/>
                  <a:srcRect l="50940" r="34047"/>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6639" name="Picture 14">
            <a:extLst>
              <a:ext uri="{FF2B5EF4-FFF2-40B4-BE49-F238E27FC236}">
                <a16:creationId xmlns="" xmlns:a16="http://schemas.microsoft.com/office/drawing/2014/main" id="{D876A2DD-320E-4665-959F-3C186055F12D}"/>
              </a:ext>
            </a:extLst>
          </p:cNvPr>
          <p:cNvPicPr>
            <a:picLocks noChangeAspect="1" noChangeArrowheads="1"/>
          </p:cNvPicPr>
          <p:nvPr/>
        </p:nvPicPr>
        <p:blipFill>
          <a:blip r:embed="rId5"/>
          <a:srcRect l="78293"/>
          <a:stretch>
            <a:fillRect/>
          </a:stretch>
        </p:blipFill>
        <p:spPr bwMode="auto">
          <a:xfrm>
            <a:off x="476250" y="5919788"/>
            <a:ext cx="504825" cy="342900"/>
          </a:xfrm>
          <a:prstGeom prst="rect">
            <a:avLst/>
          </a:prstGeom>
          <a:noFill/>
          <a:ln>
            <a:noFill/>
          </a:ln>
          <a:effectLst/>
          <a:extLst>
            <a:ext uri="{909E8E84-426E-40DD-AFC4-6F175D3DCCD1}">
              <a14:hiddenFill xmlns:a14="http://schemas.microsoft.com/office/drawing/2010/main">
                <a:blipFill dpi="0" rotWithShape="0">
                  <a:blip/>
                  <a:srcRect l="78293"/>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640" name="Text Box 15">
            <a:extLst>
              <a:ext uri="{FF2B5EF4-FFF2-40B4-BE49-F238E27FC236}">
                <a16:creationId xmlns="" xmlns:a16="http://schemas.microsoft.com/office/drawing/2014/main" id="{05CFE86D-7E92-4B60-AFB1-4920109700AE}"/>
              </a:ext>
            </a:extLst>
          </p:cNvPr>
          <p:cNvSpPr txBox="1">
            <a:spLocks noChangeArrowheads="1"/>
          </p:cNvSpPr>
          <p:nvPr/>
        </p:nvSpPr>
        <p:spPr bwMode="auto">
          <a:xfrm>
            <a:off x="827088" y="4335463"/>
            <a:ext cx="3694112"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chemeClr val="tx1"/>
                </a:solidFill>
              </a:rPr>
              <a:t>Grid scale wind  →  what simple trajectory models use (e.g. FLEXTRA)</a:t>
            </a:r>
          </a:p>
        </p:txBody>
      </p:sp>
      <p:pic>
        <p:nvPicPr>
          <p:cNvPr id="26641" name="Picture 16">
            <a:extLst>
              <a:ext uri="{FF2B5EF4-FFF2-40B4-BE49-F238E27FC236}">
                <a16:creationId xmlns="" xmlns:a16="http://schemas.microsoft.com/office/drawing/2014/main" id="{21A9AC7A-7F6E-4F64-BE7E-58CA51A963DE}"/>
              </a:ext>
            </a:extLst>
          </p:cNvPr>
          <p:cNvPicPr>
            <a:picLocks noChangeAspect="1" noChangeArrowheads="1"/>
          </p:cNvPicPr>
          <p:nvPr/>
        </p:nvPicPr>
        <p:blipFill>
          <a:blip r:embed="rId6"/>
          <a:srcRect/>
          <a:stretch>
            <a:fillRect/>
          </a:stretch>
        </p:blipFill>
        <p:spPr bwMode="auto">
          <a:xfrm>
            <a:off x="4114800" y="3986213"/>
            <a:ext cx="2282825" cy="13017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6642" name="Text Box 17">
            <a:extLst>
              <a:ext uri="{FF2B5EF4-FFF2-40B4-BE49-F238E27FC236}">
                <a16:creationId xmlns="" xmlns:a16="http://schemas.microsoft.com/office/drawing/2014/main" id="{0BCDAE5B-2C1A-4718-BC22-1CE00428E92F}"/>
              </a:ext>
            </a:extLst>
          </p:cNvPr>
          <p:cNvSpPr txBox="1">
            <a:spLocks noChangeArrowheads="1"/>
          </p:cNvSpPr>
          <p:nvPr/>
        </p:nvSpPr>
        <p:spPr bwMode="auto">
          <a:xfrm>
            <a:off x="1042988" y="5278438"/>
            <a:ext cx="5451475"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chemeClr val="tx1"/>
                </a:solidFill>
              </a:rPr>
              <a:t>Turbulent wind fluctuations</a:t>
            </a:r>
          </a:p>
        </p:txBody>
      </p:sp>
      <p:sp>
        <p:nvSpPr>
          <p:cNvPr id="26643" name="Text Box 18">
            <a:extLst>
              <a:ext uri="{FF2B5EF4-FFF2-40B4-BE49-F238E27FC236}">
                <a16:creationId xmlns="" xmlns:a16="http://schemas.microsoft.com/office/drawing/2014/main" id="{E89373D2-7872-4762-8B98-EE67343E592E}"/>
              </a:ext>
            </a:extLst>
          </p:cNvPr>
          <p:cNvSpPr txBox="1">
            <a:spLocks noChangeArrowheads="1"/>
          </p:cNvSpPr>
          <p:nvPr/>
        </p:nvSpPr>
        <p:spPr bwMode="auto">
          <a:xfrm>
            <a:off x="1079500" y="6029325"/>
            <a:ext cx="5049838"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err="1">
                <a:solidFill>
                  <a:schemeClr val="tx1"/>
                </a:solidFill>
              </a:rPr>
              <a:t>Mesoscale</a:t>
            </a:r>
            <a:r>
              <a:rPr lang="en-US" sz="1800" dirty="0">
                <a:solidFill>
                  <a:schemeClr val="tx1"/>
                </a:solidFill>
              </a:rPr>
              <a:t> wind fluctuations (meandering)</a:t>
            </a:r>
          </a:p>
        </p:txBody>
      </p:sp>
      <p:sp>
        <p:nvSpPr>
          <p:cNvPr id="26644" name="Oval 19">
            <a:extLst>
              <a:ext uri="{FF2B5EF4-FFF2-40B4-BE49-F238E27FC236}">
                <a16:creationId xmlns="" xmlns:a16="http://schemas.microsoft.com/office/drawing/2014/main" id="{6D05D14C-C3F1-4B6C-8BC7-C6CE22DFC98C}"/>
              </a:ext>
            </a:extLst>
          </p:cNvPr>
          <p:cNvSpPr>
            <a:spLocks noChangeArrowheads="1"/>
          </p:cNvSpPr>
          <p:nvPr/>
        </p:nvSpPr>
        <p:spPr bwMode="auto">
          <a:xfrm>
            <a:off x="292100" y="5148263"/>
            <a:ext cx="638175" cy="471487"/>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6645" name="Oval 20">
            <a:extLst>
              <a:ext uri="{FF2B5EF4-FFF2-40B4-BE49-F238E27FC236}">
                <a16:creationId xmlns="" xmlns:a16="http://schemas.microsoft.com/office/drawing/2014/main" id="{77D7E1C6-9FFF-46EE-9940-CCB79AB08388}"/>
              </a:ext>
            </a:extLst>
          </p:cNvPr>
          <p:cNvSpPr>
            <a:spLocks noChangeArrowheads="1"/>
          </p:cNvSpPr>
          <p:nvPr/>
        </p:nvSpPr>
        <p:spPr bwMode="auto">
          <a:xfrm>
            <a:off x="365125" y="5903913"/>
            <a:ext cx="638175" cy="471487"/>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6646" name="AutoShape 21">
            <a:extLst>
              <a:ext uri="{FF2B5EF4-FFF2-40B4-BE49-F238E27FC236}">
                <a16:creationId xmlns="" xmlns:a16="http://schemas.microsoft.com/office/drawing/2014/main" id="{BD329F92-B2CB-41F2-9F37-0FF74A5DFC11}"/>
              </a:ext>
            </a:extLst>
          </p:cNvPr>
          <p:cNvSpPr>
            <a:spLocks/>
          </p:cNvSpPr>
          <p:nvPr/>
        </p:nvSpPr>
        <p:spPr bwMode="auto">
          <a:xfrm>
            <a:off x="6307138" y="4002088"/>
            <a:ext cx="461962" cy="2597150"/>
          </a:xfrm>
          <a:prstGeom prst="rightBrace">
            <a:avLst>
              <a:gd name="adj1" fmla="val 46850"/>
              <a:gd name="adj2" fmla="val 50000"/>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5" name="Text Box 7">
            <a:extLst>
              <a:ext uri="{FF2B5EF4-FFF2-40B4-BE49-F238E27FC236}">
                <a16:creationId xmlns="" xmlns:a16="http://schemas.microsoft.com/office/drawing/2014/main" id="{9B3C97AD-DE1F-49AE-83ED-BC3E675EBCC8}"/>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a:extLst>
              <a:ext uri="{FF2B5EF4-FFF2-40B4-BE49-F238E27FC236}">
                <a16:creationId xmlns="" xmlns:a16="http://schemas.microsoft.com/office/drawing/2014/main" id="{B5C6E6F0-9ED5-417B-BC35-FFB65B17A6CC}"/>
              </a:ext>
            </a:extLst>
          </p:cNvPr>
          <p:cNvSpPr txBox="1">
            <a:spLocks noChangeArrowheads="1"/>
          </p:cNvSpPr>
          <p:nvPr/>
        </p:nvSpPr>
        <p:spPr bwMode="auto">
          <a:xfrm>
            <a:off x="523875" y="97155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i="1" dirty="0">
                <a:solidFill>
                  <a:schemeClr val="tx1"/>
                </a:solidFill>
              </a:rPr>
              <a:t>Turbulent wind fluctuations</a:t>
            </a:r>
          </a:p>
          <a:p>
            <a:pPr defTabSz="456915" eaLnBrk="1">
              <a:spcAft>
                <a:spcPts val="1425"/>
              </a:spcAft>
              <a:buClr>
                <a:srgbClr val="1A1A4D"/>
              </a:buClr>
              <a:buFont typeface="Wingdings" charset="0"/>
              <a:buChar char=""/>
              <a:defRPr/>
            </a:pPr>
            <a:r>
              <a:rPr lang="en-US" sz="2200" dirty="0">
                <a:solidFill>
                  <a:schemeClr val="tx1"/>
                </a:solidFill>
              </a:rPr>
              <a:t>FLEXPART calculates the turbulent motions assuming a Markov process (for the velocity) based on the </a:t>
            </a:r>
            <a:r>
              <a:rPr lang="en-US" sz="2200" dirty="0" err="1">
                <a:solidFill>
                  <a:schemeClr val="tx1"/>
                </a:solidFill>
              </a:rPr>
              <a:t>Langevin</a:t>
            </a:r>
            <a:r>
              <a:rPr lang="en-US" sz="2200" dirty="0">
                <a:solidFill>
                  <a:schemeClr val="tx1"/>
                </a:solidFill>
              </a:rPr>
              <a:t> equation (Thomson 1987)</a:t>
            </a: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27653" name="Text Box 4">
            <a:extLst>
              <a:ext uri="{FF2B5EF4-FFF2-40B4-BE49-F238E27FC236}">
                <a16:creationId xmlns="" xmlns:a16="http://schemas.microsoft.com/office/drawing/2014/main" id="{1958B5E7-6553-4B65-BDE7-073569053F46}"/>
              </a:ext>
            </a:extLst>
          </p:cNvPr>
          <p:cNvSpPr txBox="1">
            <a:spLocks noChangeArrowheads="1"/>
          </p:cNvSpPr>
          <p:nvPr/>
        </p:nvSpPr>
        <p:spPr bwMode="auto">
          <a:xfrm>
            <a:off x="860425" y="3797300"/>
            <a:ext cx="8970963"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spcAft>
                <a:spcPts val="1425"/>
              </a:spcAft>
              <a:buClrTx/>
              <a:defRPr/>
            </a:pPr>
            <a:r>
              <a:rPr lang="en-US" sz="1800" dirty="0">
                <a:solidFill>
                  <a:schemeClr val="tx1"/>
                </a:solidFill>
              </a:rPr>
              <a:t>We need to assume certain statistical proprieties of the atmosphere to sample </a:t>
            </a:r>
            <a:r>
              <a:rPr lang="en-US" sz="1800" dirty="0" err="1">
                <a:solidFill>
                  <a:schemeClr val="tx1"/>
                </a:solidFill>
              </a:rPr>
              <a:t>dW</a:t>
            </a:r>
            <a:r>
              <a:rPr lang="en-US" sz="1800" dirty="0">
                <a:solidFill>
                  <a:schemeClr val="tx1"/>
                </a:solidFill>
              </a:rPr>
              <a:t> and solve the equation – gaussian turbulence (not valid for skewed turbulence in convective) </a:t>
            </a:r>
          </a:p>
        </p:txBody>
      </p:sp>
      <p:pic>
        <p:nvPicPr>
          <p:cNvPr id="27654" name="Picture 5">
            <a:extLst>
              <a:ext uri="{FF2B5EF4-FFF2-40B4-BE49-F238E27FC236}">
                <a16:creationId xmlns="" xmlns:a16="http://schemas.microsoft.com/office/drawing/2014/main" id="{01A9EC13-D631-44C7-8978-C0686823815F}"/>
              </a:ext>
            </a:extLst>
          </p:cNvPr>
          <p:cNvPicPr>
            <a:picLocks noChangeAspect="1" noChangeArrowheads="1"/>
          </p:cNvPicPr>
          <p:nvPr/>
        </p:nvPicPr>
        <p:blipFill>
          <a:blip r:embed="rId3"/>
          <a:srcRect/>
          <a:stretch>
            <a:fillRect/>
          </a:stretch>
        </p:blipFill>
        <p:spPr bwMode="auto">
          <a:xfrm>
            <a:off x="1963738" y="2624138"/>
            <a:ext cx="5264150" cy="433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7655" name="Oval 6">
            <a:extLst>
              <a:ext uri="{FF2B5EF4-FFF2-40B4-BE49-F238E27FC236}">
                <a16:creationId xmlns="" xmlns:a16="http://schemas.microsoft.com/office/drawing/2014/main" id="{70A71F60-E61B-4090-BB2B-76BB450884BA}"/>
              </a:ext>
            </a:extLst>
          </p:cNvPr>
          <p:cNvSpPr>
            <a:spLocks noChangeArrowheads="1"/>
          </p:cNvSpPr>
          <p:nvPr/>
        </p:nvSpPr>
        <p:spPr bwMode="auto">
          <a:xfrm>
            <a:off x="5080000" y="2471738"/>
            <a:ext cx="2139950" cy="655637"/>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7656" name="Line 7">
            <a:extLst>
              <a:ext uri="{FF2B5EF4-FFF2-40B4-BE49-F238E27FC236}">
                <a16:creationId xmlns="" xmlns:a16="http://schemas.microsoft.com/office/drawing/2014/main" id="{BB231519-889E-4BE5-9211-6C629BF7F5FB}"/>
              </a:ext>
            </a:extLst>
          </p:cNvPr>
          <p:cNvSpPr>
            <a:spLocks noChangeShapeType="1"/>
          </p:cNvSpPr>
          <p:nvPr/>
        </p:nvSpPr>
        <p:spPr bwMode="auto">
          <a:xfrm>
            <a:off x="6553200" y="3098800"/>
            <a:ext cx="503238" cy="2889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7657" name="Text Box 8">
            <a:extLst>
              <a:ext uri="{FF2B5EF4-FFF2-40B4-BE49-F238E27FC236}">
                <a16:creationId xmlns="" xmlns:a16="http://schemas.microsoft.com/office/drawing/2014/main" id="{6F24AC38-1FC6-480A-A125-402E7D2D39D5}"/>
              </a:ext>
            </a:extLst>
          </p:cNvPr>
          <p:cNvSpPr txBox="1">
            <a:spLocks noChangeArrowheads="1"/>
          </p:cNvSpPr>
          <p:nvPr/>
        </p:nvSpPr>
        <p:spPr bwMode="auto">
          <a:xfrm>
            <a:off x="7056438" y="3171825"/>
            <a:ext cx="26812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Wiener process - stochastic</a:t>
            </a:r>
          </a:p>
        </p:txBody>
      </p:sp>
      <p:sp>
        <p:nvSpPr>
          <p:cNvPr id="27658" name="Text Box 9">
            <a:extLst>
              <a:ext uri="{FF2B5EF4-FFF2-40B4-BE49-F238E27FC236}">
                <a16:creationId xmlns="" xmlns:a16="http://schemas.microsoft.com/office/drawing/2014/main" id="{E588D8F6-C450-49EB-B117-C45C1F591799}"/>
              </a:ext>
            </a:extLst>
          </p:cNvPr>
          <p:cNvSpPr txBox="1">
            <a:spLocks noChangeArrowheads="1"/>
          </p:cNvSpPr>
          <p:nvPr/>
        </p:nvSpPr>
        <p:spPr bwMode="auto">
          <a:xfrm>
            <a:off x="5095875" y="3138488"/>
            <a:ext cx="11684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diffusion</a:t>
            </a:r>
          </a:p>
        </p:txBody>
      </p:sp>
      <p:sp>
        <p:nvSpPr>
          <p:cNvPr id="27659" name="Text Box 10">
            <a:extLst>
              <a:ext uri="{FF2B5EF4-FFF2-40B4-BE49-F238E27FC236}">
                <a16:creationId xmlns="" xmlns:a16="http://schemas.microsoft.com/office/drawing/2014/main" id="{2EEBF3EF-1828-4B3C-A046-8FEA1774B415}"/>
              </a:ext>
            </a:extLst>
          </p:cNvPr>
          <p:cNvSpPr txBox="1">
            <a:spLocks noChangeArrowheads="1"/>
          </p:cNvSpPr>
          <p:nvPr/>
        </p:nvSpPr>
        <p:spPr bwMode="auto">
          <a:xfrm>
            <a:off x="2971800" y="3138488"/>
            <a:ext cx="127635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drift</a:t>
            </a:r>
          </a:p>
        </p:txBody>
      </p:sp>
      <p:grpSp>
        <p:nvGrpSpPr>
          <p:cNvPr id="15370" name="Group 11">
            <a:extLst>
              <a:ext uri="{FF2B5EF4-FFF2-40B4-BE49-F238E27FC236}">
                <a16:creationId xmlns="" xmlns:a16="http://schemas.microsoft.com/office/drawing/2014/main" id="{78DFE616-1FB3-44BF-871A-FC4D8A4B399C}"/>
              </a:ext>
            </a:extLst>
          </p:cNvPr>
          <p:cNvGrpSpPr>
            <a:grpSpLocks/>
          </p:cNvGrpSpPr>
          <p:nvPr/>
        </p:nvGrpSpPr>
        <p:grpSpPr bwMode="auto">
          <a:xfrm>
            <a:off x="2673350" y="5588000"/>
            <a:ext cx="3822700" cy="785813"/>
            <a:chOff x="1684" y="3520"/>
            <a:chExt cx="2408" cy="495"/>
          </a:xfrm>
        </p:grpSpPr>
        <p:pic>
          <p:nvPicPr>
            <p:cNvPr id="27667" name="Picture 12">
              <a:extLst>
                <a:ext uri="{FF2B5EF4-FFF2-40B4-BE49-F238E27FC236}">
                  <a16:creationId xmlns="" xmlns:a16="http://schemas.microsoft.com/office/drawing/2014/main" id="{ADEBB909-586B-4502-B128-3AEF6BAF5AB9}"/>
                </a:ext>
              </a:extLst>
            </p:cNvPr>
            <p:cNvPicPr>
              <a:picLocks noChangeAspect="1" noChangeArrowheads="1"/>
            </p:cNvPicPr>
            <p:nvPr/>
          </p:nvPicPr>
          <p:blipFill>
            <a:blip r:embed="rId4"/>
            <a:srcRect r="76530" b="64415"/>
            <a:stretch>
              <a:fillRect/>
            </a:stretch>
          </p:blipFill>
          <p:spPr bwMode="auto">
            <a:xfrm>
              <a:off x="1684" y="3708"/>
              <a:ext cx="773" cy="241"/>
            </a:xfrm>
            <a:prstGeom prst="rect">
              <a:avLst/>
            </a:prstGeom>
            <a:noFill/>
            <a:ln>
              <a:noFill/>
            </a:ln>
            <a:effectLst/>
            <a:extLst>
              <a:ext uri="{909E8E84-426E-40DD-AFC4-6F175D3DCCD1}">
                <a14:hiddenFill xmlns:a14="http://schemas.microsoft.com/office/drawing/2010/main">
                  <a:blipFill dpi="0" rotWithShape="0">
                    <a:blip/>
                    <a:srcRect r="76530" b="6441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68" name="Picture 13">
              <a:extLst>
                <a:ext uri="{FF2B5EF4-FFF2-40B4-BE49-F238E27FC236}">
                  <a16:creationId xmlns="" xmlns:a16="http://schemas.microsoft.com/office/drawing/2014/main" id="{A2F18903-20E7-4AFA-A9A8-D1D53E886988}"/>
                </a:ext>
              </a:extLst>
            </p:cNvPr>
            <p:cNvPicPr>
              <a:picLocks noChangeAspect="1" noChangeArrowheads="1"/>
            </p:cNvPicPr>
            <p:nvPr/>
          </p:nvPicPr>
          <p:blipFill>
            <a:blip r:embed="rId4"/>
            <a:srcRect t="27069" r="81223"/>
            <a:stretch>
              <a:fillRect/>
            </a:stretch>
          </p:blipFill>
          <p:spPr bwMode="auto">
            <a:xfrm>
              <a:off x="2143" y="3520"/>
              <a:ext cx="619" cy="495"/>
            </a:xfrm>
            <a:prstGeom prst="rect">
              <a:avLst/>
            </a:prstGeom>
            <a:noFill/>
            <a:ln>
              <a:noFill/>
            </a:ln>
            <a:effectLst/>
            <a:extLst>
              <a:ext uri="{909E8E84-426E-40DD-AFC4-6F175D3DCCD1}">
                <a14:hiddenFill xmlns:a14="http://schemas.microsoft.com/office/drawing/2010/main">
                  <a:blipFill dpi="0" rotWithShape="0">
                    <a:blip/>
                    <a:srcRect t="27069" r="81223"/>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27669" name="Picture 14">
              <a:extLst>
                <a:ext uri="{FF2B5EF4-FFF2-40B4-BE49-F238E27FC236}">
                  <a16:creationId xmlns="" xmlns:a16="http://schemas.microsoft.com/office/drawing/2014/main" id="{C8EA1419-B7C1-4FB2-822D-57EBB6F79801}"/>
                </a:ext>
              </a:extLst>
            </p:cNvPr>
            <p:cNvPicPr>
              <a:picLocks noChangeAspect="1" noChangeArrowheads="1"/>
            </p:cNvPicPr>
            <p:nvPr/>
          </p:nvPicPr>
          <p:blipFill>
            <a:blip r:embed="rId4"/>
            <a:srcRect l="59106" t="27806"/>
            <a:stretch>
              <a:fillRect/>
            </a:stretch>
          </p:blipFill>
          <p:spPr bwMode="auto">
            <a:xfrm>
              <a:off x="2741" y="3525"/>
              <a:ext cx="1351" cy="490"/>
            </a:xfrm>
            <a:prstGeom prst="rect">
              <a:avLst/>
            </a:prstGeom>
            <a:noFill/>
            <a:ln>
              <a:noFill/>
            </a:ln>
            <a:effectLst/>
            <a:extLst>
              <a:ext uri="{909E8E84-426E-40DD-AFC4-6F175D3DCCD1}">
                <a14:hiddenFill xmlns:a14="http://schemas.microsoft.com/office/drawing/2010/main">
                  <a:blipFill dpi="0" rotWithShape="0">
                    <a:blip/>
                    <a:srcRect l="59106" t="27806"/>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
        <p:nvSpPr>
          <p:cNvPr id="27661" name="Text Box 15">
            <a:extLst>
              <a:ext uri="{FF2B5EF4-FFF2-40B4-BE49-F238E27FC236}">
                <a16:creationId xmlns="" xmlns:a16="http://schemas.microsoft.com/office/drawing/2014/main" id="{C449C5A4-A65F-4276-B63F-6A4578017A2D}"/>
              </a:ext>
            </a:extLst>
          </p:cNvPr>
          <p:cNvSpPr txBox="1">
            <a:spLocks noChangeArrowheads="1"/>
          </p:cNvSpPr>
          <p:nvPr/>
        </p:nvSpPr>
        <p:spPr bwMode="auto">
          <a:xfrm>
            <a:off x="1903413" y="6556375"/>
            <a:ext cx="2717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700">
                <a:solidFill>
                  <a:srgbClr val="000000"/>
                </a:solidFill>
              </a:rPr>
              <a:t>Average speed non-zero</a:t>
            </a:r>
          </a:p>
        </p:txBody>
      </p:sp>
      <p:sp>
        <p:nvSpPr>
          <p:cNvPr id="27662" name="Line 16">
            <a:extLst>
              <a:ext uri="{FF2B5EF4-FFF2-40B4-BE49-F238E27FC236}">
                <a16:creationId xmlns="" xmlns:a16="http://schemas.microsoft.com/office/drawing/2014/main" id="{AD4D6035-D08B-48EB-B3EB-96D45F91747C}"/>
              </a:ext>
            </a:extLst>
          </p:cNvPr>
          <p:cNvSpPr>
            <a:spLocks noChangeShapeType="1"/>
          </p:cNvSpPr>
          <p:nvPr/>
        </p:nvSpPr>
        <p:spPr bwMode="auto">
          <a:xfrm flipV="1">
            <a:off x="3373438" y="6181725"/>
            <a:ext cx="419100" cy="5349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7663" name="Line 17">
            <a:extLst>
              <a:ext uri="{FF2B5EF4-FFF2-40B4-BE49-F238E27FC236}">
                <a16:creationId xmlns="" xmlns:a16="http://schemas.microsoft.com/office/drawing/2014/main" id="{E1F2B70D-471D-4BFA-BB83-E2F36E031A5D}"/>
              </a:ext>
            </a:extLst>
          </p:cNvPr>
          <p:cNvSpPr>
            <a:spLocks noChangeShapeType="1"/>
          </p:cNvSpPr>
          <p:nvPr/>
        </p:nvSpPr>
        <p:spPr bwMode="auto">
          <a:xfrm flipV="1">
            <a:off x="5051425" y="5064125"/>
            <a:ext cx="996950" cy="61277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27664" name="Text Box 18">
            <a:extLst>
              <a:ext uri="{FF2B5EF4-FFF2-40B4-BE49-F238E27FC236}">
                <a16:creationId xmlns="" xmlns:a16="http://schemas.microsoft.com/office/drawing/2014/main" id="{0B6CCA72-D46C-4CD7-AC97-F3DA512CBFA0}"/>
              </a:ext>
            </a:extLst>
          </p:cNvPr>
          <p:cNvSpPr txBox="1">
            <a:spLocks noChangeArrowheads="1"/>
          </p:cNvSpPr>
          <p:nvPr/>
        </p:nvSpPr>
        <p:spPr bwMode="auto">
          <a:xfrm>
            <a:off x="6008688" y="4786313"/>
            <a:ext cx="2717800"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i="1">
                <a:solidFill>
                  <a:srgbClr val="000000"/>
                </a:solidFill>
                <a:latin typeface="LMRomanUnsl10" charset="0"/>
              </a:rPr>
              <a:t> w(0) = w</a:t>
            </a:r>
            <a:r>
              <a:rPr lang="en-US" sz="1200" i="1">
                <a:solidFill>
                  <a:srgbClr val="000000"/>
                </a:solidFill>
                <a:latin typeface="LMRomanUnsl10" charset="0"/>
              </a:rPr>
              <a:t>r</a:t>
            </a:r>
            <a:r>
              <a:rPr lang="en-US" sz="1800" i="1">
                <a:solidFill>
                  <a:srgbClr val="000000"/>
                </a:solidFill>
                <a:latin typeface="LMRomanUnsl10" charset="0"/>
              </a:rPr>
              <a:t> </a:t>
            </a:r>
          </a:p>
        </p:txBody>
      </p:sp>
      <p:sp>
        <p:nvSpPr>
          <p:cNvPr id="27665" name="Text Box 19">
            <a:extLst>
              <a:ext uri="{FF2B5EF4-FFF2-40B4-BE49-F238E27FC236}">
                <a16:creationId xmlns="" xmlns:a16="http://schemas.microsoft.com/office/drawing/2014/main" id="{FF9E2F3E-BD26-45E6-9D8D-6F67E3F12D55}"/>
              </a:ext>
            </a:extLst>
          </p:cNvPr>
          <p:cNvSpPr txBox="1">
            <a:spLocks noChangeArrowheads="1"/>
          </p:cNvSpPr>
          <p:nvPr/>
        </p:nvSpPr>
        <p:spPr bwMode="auto">
          <a:xfrm>
            <a:off x="6008688" y="5075238"/>
            <a:ext cx="2717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i="1">
                <a:solidFill>
                  <a:srgbClr val="000000"/>
                </a:solidFill>
                <a:latin typeface="LMRomanUnsl10" charset="0"/>
              </a:rPr>
              <a:t> </a:t>
            </a:r>
            <a:r>
              <a:rPr lang="en-US" sz="1800" i="1">
                <a:solidFill>
                  <a:srgbClr val="000000"/>
                </a:solidFill>
                <a:latin typeface="Symbol" charset="0"/>
              </a:rPr>
              <a:t></a:t>
            </a:r>
            <a:r>
              <a:rPr lang="en-US" sz="1800" i="1" baseline="33000">
                <a:solidFill>
                  <a:srgbClr val="000000"/>
                </a:solidFill>
                <a:latin typeface="Symbol" charset="0"/>
              </a:rPr>
              <a:t></a:t>
            </a:r>
            <a:r>
              <a:rPr lang="en-US" sz="1800" i="1" baseline="-33000">
                <a:solidFill>
                  <a:srgbClr val="000000"/>
                </a:solidFill>
                <a:latin typeface="Timrs new roman" charset="0"/>
              </a:rPr>
              <a:t>u</a:t>
            </a:r>
            <a:r>
              <a:rPr lang="en-US" sz="1800" i="1">
                <a:solidFill>
                  <a:srgbClr val="000000"/>
                </a:solidFill>
                <a:latin typeface="LMRomanUnsl10" charset="0"/>
              </a:rPr>
              <a:t>= avg(u</a:t>
            </a:r>
            <a:r>
              <a:rPr lang="en-US" sz="1800" i="1" baseline="33000">
                <a:solidFill>
                  <a:srgbClr val="000000"/>
                </a:solidFill>
                <a:latin typeface="LMRomanUnsl10" charset="0"/>
              </a:rPr>
              <a:t>2</a:t>
            </a:r>
            <a:r>
              <a:rPr lang="en-US" sz="1800" i="1">
                <a:solidFill>
                  <a:srgbClr val="000000"/>
                </a:solidFill>
                <a:latin typeface="LMRomanUnsl10" charset="0"/>
              </a:rPr>
              <a:t>)</a:t>
            </a:r>
          </a:p>
        </p:txBody>
      </p:sp>
      <p:sp>
        <p:nvSpPr>
          <p:cNvPr id="23" name="Text Box 7">
            <a:extLst>
              <a:ext uri="{FF2B5EF4-FFF2-40B4-BE49-F238E27FC236}">
                <a16:creationId xmlns="" xmlns:a16="http://schemas.microsoft.com/office/drawing/2014/main" id="{FF2117AE-DCDA-4FB6-B5F0-220DB760FDC2}"/>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 xmlns:a16="http://schemas.microsoft.com/office/drawing/2014/main" id="{BEF72574-50CD-4E27-8B78-59C31502DE29}"/>
              </a:ext>
            </a:extLst>
          </p:cNvPr>
          <p:cNvSpPr txBox="1">
            <a:spLocks noChangeArrowheads="1"/>
          </p:cNvSpPr>
          <p:nvPr/>
        </p:nvSpPr>
        <p:spPr bwMode="auto">
          <a:xfrm>
            <a:off x="107950" y="6048375"/>
            <a:ext cx="2154238"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400">
                <a:solidFill>
                  <a:srgbClr val="FFFFFF"/>
                </a:solidFill>
                <a:cs typeface="Arial" charset="0"/>
              </a:rPr>
              <a:t>October 2012</a:t>
            </a:r>
          </a:p>
        </p:txBody>
      </p:sp>
      <p:sp>
        <p:nvSpPr>
          <p:cNvPr id="28677" name="Text Box 4">
            <a:extLst>
              <a:ext uri="{FF2B5EF4-FFF2-40B4-BE49-F238E27FC236}">
                <a16:creationId xmlns="" xmlns:a16="http://schemas.microsoft.com/office/drawing/2014/main" id="{EF3DE09A-20DD-443D-9EF6-2FC26D98555A}"/>
              </a:ext>
            </a:extLst>
          </p:cNvPr>
          <p:cNvSpPr txBox="1">
            <a:spLocks noChangeArrowheads="1"/>
          </p:cNvSpPr>
          <p:nvPr/>
        </p:nvSpPr>
        <p:spPr bwMode="auto">
          <a:xfrm>
            <a:off x="523875" y="971550"/>
            <a:ext cx="90646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i="1" dirty="0">
                <a:solidFill>
                  <a:schemeClr val="tx1"/>
                </a:solidFill>
              </a:rPr>
              <a:t>Turbulent wind fluctuations</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r>
              <a:rPr lang="en-US" sz="2200" dirty="0">
                <a:solidFill>
                  <a:srgbClr val="1A1A4D"/>
                </a:solidFill>
              </a:rPr>
              <a:t> </a:t>
            </a:r>
          </a:p>
          <a:p>
            <a:pPr defTabSz="456915" eaLnBrk="1">
              <a:spcAft>
                <a:spcPts val="1425"/>
              </a:spcAft>
              <a:buClrTx/>
              <a:defRPr/>
            </a:pPr>
            <a:endParaRPr lang="en-US" sz="2200" dirty="0">
              <a:solidFill>
                <a:srgbClr val="1A1A4D"/>
              </a:solidFill>
            </a:endParaRPr>
          </a:p>
        </p:txBody>
      </p:sp>
      <p:sp>
        <p:nvSpPr>
          <p:cNvPr id="28679" name="Text Box 6">
            <a:extLst>
              <a:ext uri="{FF2B5EF4-FFF2-40B4-BE49-F238E27FC236}">
                <a16:creationId xmlns="" xmlns:a16="http://schemas.microsoft.com/office/drawing/2014/main" id="{27C313C9-AC6B-4494-B747-B26EE2968CB2}"/>
              </a:ext>
            </a:extLst>
          </p:cNvPr>
          <p:cNvSpPr txBox="1">
            <a:spLocks noChangeArrowheads="1"/>
          </p:cNvSpPr>
          <p:nvPr/>
        </p:nvSpPr>
        <p:spPr bwMode="auto">
          <a:xfrm>
            <a:off x="576263" y="1692275"/>
            <a:ext cx="93599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buClrTx/>
              <a:buFontTx/>
              <a:buNone/>
              <a:defRPr/>
            </a:pPr>
            <a:r>
              <a:rPr lang="en-US" sz="2000" dirty="0">
                <a:solidFill>
                  <a:schemeClr val="tx1"/>
                </a:solidFill>
              </a:rPr>
              <a:t>HOWEVER two corrections are needed:</a:t>
            </a:r>
          </a:p>
          <a:p>
            <a:pPr defTabSz="456915" eaLnBrk="1">
              <a:buClr>
                <a:srgbClr val="1A1A4D"/>
              </a:buClr>
              <a:buFont typeface="Times New Roman" panose="02020603050405020304" pitchFamily="18" charset="0"/>
              <a:buAutoNum type="arabicParenR"/>
              <a:defRPr/>
            </a:pPr>
            <a:r>
              <a:rPr lang="en-US" sz="2000" dirty="0" smtClean="0">
                <a:solidFill>
                  <a:schemeClr val="tx1"/>
                </a:solidFill>
              </a:rPr>
              <a:t> Drift </a:t>
            </a:r>
            <a:r>
              <a:rPr lang="en-US" sz="2000" dirty="0">
                <a:solidFill>
                  <a:schemeClr val="tx1"/>
                </a:solidFill>
              </a:rPr>
              <a:t>correction (</a:t>
            </a:r>
            <a:r>
              <a:rPr lang="en-US" sz="2000" dirty="0" err="1">
                <a:solidFill>
                  <a:schemeClr val="tx1"/>
                </a:solidFill>
              </a:rPr>
              <a:t>McNider</a:t>
            </a:r>
            <a:r>
              <a:rPr lang="en-US" sz="2000" dirty="0">
                <a:solidFill>
                  <a:schemeClr val="tx1"/>
                </a:solidFill>
              </a:rPr>
              <a:t> at al. 1988) – to prevent accumulation of particles in areas of</a:t>
            </a:r>
            <a:br>
              <a:rPr lang="en-US" sz="2000" dirty="0">
                <a:solidFill>
                  <a:schemeClr val="tx1"/>
                </a:solidFill>
              </a:rPr>
            </a:br>
            <a:r>
              <a:rPr lang="en-US" sz="2000" dirty="0">
                <a:solidFill>
                  <a:schemeClr val="tx1"/>
                </a:solidFill>
              </a:rPr>
              <a:t>low-turbulence</a:t>
            </a:r>
          </a:p>
          <a:p>
            <a:pPr defTabSz="456915" eaLnBrk="1">
              <a:buClr>
                <a:srgbClr val="1A1A4D"/>
              </a:buClr>
              <a:buFont typeface="Times New Roman" panose="02020603050405020304" pitchFamily="18" charset="0"/>
              <a:buAutoNum type="arabicParenR"/>
              <a:defRPr/>
            </a:pPr>
            <a:r>
              <a:rPr lang="en-US" sz="2000" dirty="0" smtClean="0">
                <a:solidFill>
                  <a:schemeClr val="tx1"/>
                </a:solidFill>
              </a:rPr>
              <a:t> Density </a:t>
            </a:r>
            <a:r>
              <a:rPr lang="en-US" sz="2000" dirty="0">
                <a:solidFill>
                  <a:schemeClr val="tx1"/>
                </a:solidFill>
              </a:rPr>
              <a:t>correction (Stohl </a:t>
            </a:r>
            <a:r>
              <a:rPr lang="en-US" sz="2000" dirty="0" smtClean="0">
                <a:solidFill>
                  <a:schemeClr val="tx1"/>
                </a:solidFill>
              </a:rPr>
              <a:t>and Thomson </a:t>
            </a:r>
            <a:r>
              <a:rPr lang="en-US" sz="2000" dirty="0">
                <a:solidFill>
                  <a:schemeClr val="tx1"/>
                </a:solidFill>
              </a:rPr>
              <a:t>1999) – to account for the decrease of air density with height</a:t>
            </a:r>
          </a:p>
        </p:txBody>
      </p:sp>
      <p:pic>
        <p:nvPicPr>
          <p:cNvPr id="28687" name="Picture 17">
            <a:extLst>
              <a:ext uri="{FF2B5EF4-FFF2-40B4-BE49-F238E27FC236}">
                <a16:creationId xmlns="" xmlns:a16="http://schemas.microsoft.com/office/drawing/2014/main" id="{F325661C-5A92-4D3F-8531-26D2B4966640}"/>
              </a:ext>
            </a:extLst>
          </p:cNvPr>
          <p:cNvPicPr>
            <a:picLocks noChangeAspect="1" noChangeArrowheads="1"/>
          </p:cNvPicPr>
          <p:nvPr/>
        </p:nvPicPr>
        <p:blipFill>
          <a:blip r:embed="rId3"/>
          <a:srcRect/>
          <a:stretch>
            <a:fillRect/>
          </a:stretch>
        </p:blipFill>
        <p:spPr bwMode="auto">
          <a:xfrm>
            <a:off x="1968500" y="3879850"/>
            <a:ext cx="6280150" cy="1298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8688" name="Text Box 18">
            <a:extLst>
              <a:ext uri="{FF2B5EF4-FFF2-40B4-BE49-F238E27FC236}">
                <a16:creationId xmlns="" xmlns:a16="http://schemas.microsoft.com/office/drawing/2014/main" id="{34844719-ACC2-4F9C-BA0A-5C724371B7AA}"/>
              </a:ext>
            </a:extLst>
          </p:cNvPr>
          <p:cNvSpPr txBox="1">
            <a:spLocks noChangeArrowheads="1"/>
          </p:cNvSpPr>
          <p:nvPr/>
        </p:nvSpPr>
        <p:spPr bwMode="auto">
          <a:xfrm>
            <a:off x="107950" y="5364163"/>
            <a:ext cx="774065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dirty="0">
                <a:solidFill>
                  <a:srgbClr val="000000"/>
                </a:solidFill>
              </a:rPr>
              <a:t>Sample only for the vertical velocity, horizontal no drift/density corrections</a:t>
            </a:r>
          </a:p>
        </p:txBody>
      </p:sp>
      <p:sp>
        <p:nvSpPr>
          <p:cNvPr id="28689" name="Oval 19">
            <a:extLst>
              <a:ext uri="{FF2B5EF4-FFF2-40B4-BE49-F238E27FC236}">
                <a16:creationId xmlns="" xmlns:a16="http://schemas.microsoft.com/office/drawing/2014/main" id="{AA09796D-AF5F-4E4E-A5C5-58FBD1A29777}"/>
              </a:ext>
            </a:extLst>
          </p:cNvPr>
          <p:cNvSpPr>
            <a:spLocks noChangeArrowheads="1"/>
          </p:cNvSpPr>
          <p:nvPr/>
        </p:nvSpPr>
        <p:spPr bwMode="auto">
          <a:xfrm>
            <a:off x="3298825" y="4260850"/>
            <a:ext cx="2560638" cy="1017588"/>
          </a:xfrm>
          <a:prstGeom prst="ellipse">
            <a:avLst/>
          </a:prstGeom>
          <a:noFill/>
          <a:ln w="18360">
            <a:solidFill>
              <a:srgbClr val="FF66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383" tIns="45691" rIns="91383" bIns="45691" anchor="ctr"/>
          <a:lstStyle/>
          <a:p>
            <a:pPr defTabSz="456915">
              <a:buFont typeface="Times New Roman" charset="0"/>
              <a:buNone/>
              <a:defRPr/>
            </a:pPr>
            <a:endParaRPr lang="de-DE">
              <a:latin typeface="Arial" charset="0"/>
              <a:cs typeface="ＭＳ Ｐゴシック" charset="0"/>
            </a:endParaRPr>
          </a:p>
        </p:txBody>
      </p:sp>
      <p:sp>
        <p:nvSpPr>
          <p:cNvPr id="23" name="Text Box 7">
            <a:extLst>
              <a:ext uri="{FF2B5EF4-FFF2-40B4-BE49-F238E27FC236}">
                <a16:creationId xmlns="" xmlns:a16="http://schemas.microsoft.com/office/drawing/2014/main" id="{917FF63E-064C-42E7-924B-E73C1CF5188B}"/>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The guts of FLEXPART :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a:extLst>
              <a:ext uri="{FF2B5EF4-FFF2-40B4-BE49-F238E27FC236}">
                <a16:creationId xmlns="" xmlns:a16="http://schemas.microsoft.com/office/drawing/2014/main" id="{6040FC8F-CB06-473F-84DA-15F7E07B6CA6}"/>
              </a:ext>
            </a:extLst>
          </p:cNvPr>
          <p:cNvSpPr txBox="1">
            <a:spLocks noChangeArrowheads="1"/>
          </p:cNvSpPr>
          <p:nvPr/>
        </p:nvSpPr>
        <p:spPr bwMode="auto">
          <a:xfrm>
            <a:off x="631825" y="97155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u="sng" dirty="0">
                <a:solidFill>
                  <a:schemeClr val="tx1"/>
                </a:solidFill>
              </a:rPr>
              <a:t>Which time step?</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r>
              <a:rPr lang="en-US" sz="2200" dirty="0">
                <a:solidFill>
                  <a:srgbClr val="1A1A4D"/>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31749" name="Text Box 4">
            <a:extLst>
              <a:ext uri="{FF2B5EF4-FFF2-40B4-BE49-F238E27FC236}">
                <a16:creationId xmlns="" xmlns:a16="http://schemas.microsoft.com/office/drawing/2014/main" id="{0F0C5271-370A-4F46-BC01-ED300430935E}"/>
              </a:ext>
            </a:extLst>
          </p:cNvPr>
          <p:cNvSpPr txBox="1">
            <a:spLocks noChangeArrowheads="1"/>
          </p:cNvSpPr>
          <p:nvPr/>
        </p:nvSpPr>
        <p:spPr bwMode="auto">
          <a:xfrm>
            <a:off x="922338" y="2900363"/>
            <a:ext cx="8970962"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endParaRPr lang="en-US" sz="1800">
              <a:solidFill>
                <a:srgbClr val="1A1A4D"/>
              </a:solidFill>
            </a:endParaRPr>
          </a:p>
          <a:p>
            <a:pPr defTabSz="456915" eaLnBrk="1">
              <a:spcAft>
                <a:spcPts val="1425"/>
              </a:spcAft>
              <a:buClrTx/>
              <a:defRPr/>
            </a:pPr>
            <a:endParaRPr lang="en-US" sz="1800">
              <a:solidFill>
                <a:srgbClr val="1A1A4D"/>
              </a:solidFill>
            </a:endParaRPr>
          </a:p>
        </p:txBody>
      </p:sp>
      <p:sp>
        <p:nvSpPr>
          <p:cNvPr id="31750" name="Text Box 5">
            <a:extLst>
              <a:ext uri="{FF2B5EF4-FFF2-40B4-BE49-F238E27FC236}">
                <a16:creationId xmlns="" xmlns:a16="http://schemas.microsoft.com/office/drawing/2014/main" id="{4AE08013-B581-43B7-BF8D-41B1F30250FF}"/>
              </a:ext>
            </a:extLst>
          </p:cNvPr>
          <p:cNvSpPr txBox="1">
            <a:spLocks noChangeArrowheads="1"/>
          </p:cNvSpPr>
          <p:nvPr/>
        </p:nvSpPr>
        <p:spPr bwMode="auto">
          <a:xfrm>
            <a:off x="500063" y="2065338"/>
            <a:ext cx="8970962" cy="344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pitchFamily="34" charset="0"/>
                <a:ea typeface="ＭＳ Ｐゴシック" pitchFamily="34" charset="-128"/>
              </a:defRPr>
            </a:lvl9pPr>
          </a:lstStyle>
          <a:p>
            <a:pPr defTabSz="456915" eaLnBrk="1">
              <a:spcAft>
                <a:spcPts val="1425"/>
              </a:spcAft>
              <a:buClrTx/>
              <a:defRPr/>
            </a:pPr>
            <a:r>
              <a:rPr lang="en-US" sz="2000" dirty="0">
                <a:solidFill>
                  <a:schemeClr val="tx1"/>
                </a:solidFill>
              </a:rPr>
              <a:t>Two possibilities:</a:t>
            </a:r>
          </a:p>
          <a:p>
            <a:pPr defTabSz="456915" eaLnBrk="1">
              <a:spcAft>
                <a:spcPts val="1425"/>
              </a:spcAft>
              <a:buClr>
                <a:srgbClr val="1A1A4D"/>
              </a:buClr>
              <a:buFont typeface="Times New Roman" panose="02020603050405020304" pitchFamily="18" charset="0"/>
              <a:buAutoNum type="arabicPeriod"/>
              <a:defRPr/>
            </a:pPr>
            <a:r>
              <a:rPr lang="en-US" sz="2000" dirty="0">
                <a:solidFill>
                  <a:schemeClr val="tx1"/>
                </a:solidFill>
              </a:rPr>
              <a:t>Fixed time step (=</a:t>
            </a:r>
            <a:r>
              <a:rPr lang="en-US" sz="2000" dirty="0" err="1">
                <a:solidFill>
                  <a:schemeClr val="tx1"/>
                </a:solidFill>
              </a:rPr>
              <a:t>synchronisation</a:t>
            </a:r>
            <a:r>
              <a:rPr lang="en-US" sz="2000" dirty="0">
                <a:solidFill>
                  <a:schemeClr val="tx1"/>
                </a:solidFill>
              </a:rPr>
              <a:t> time)  without adaptation to the </a:t>
            </a:r>
            <a:r>
              <a:rPr lang="en-US" sz="2000" dirty="0" err="1">
                <a:solidFill>
                  <a:schemeClr val="tx1"/>
                </a:solidFill>
              </a:rPr>
              <a:t>lagrangian</a:t>
            </a:r>
            <a:r>
              <a:rPr lang="en-US" sz="2000" dirty="0">
                <a:solidFill>
                  <a:schemeClr val="tx1"/>
                </a:solidFill>
              </a:rPr>
              <a:t> timescales → FASTER but LESS ACCURATE (</a:t>
            </a:r>
            <a:r>
              <a:rPr lang="en-US" sz="2000" dirty="0">
                <a:solidFill>
                  <a:schemeClr val="tx1"/>
                </a:solidFill>
                <a:latin typeface="Free Mono" pitchFamily="49" charset="0"/>
              </a:rPr>
              <a:t>COMMAND </a:t>
            </a:r>
            <a:r>
              <a:rPr lang="en-US" sz="2000" dirty="0" err="1">
                <a:solidFill>
                  <a:schemeClr val="tx1"/>
                </a:solidFill>
                <a:latin typeface="Free Mono" pitchFamily="49" charset="0"/>
              </a:rPr>
              <a:t>ctl</a:t>
            </a:r>
            <a:r>
              <a:rPr lang="en-US" sz="2000" dirty="0">
                <a:solidFill>
                  <a:schemeClr val="tx1"/>
                </a:solidFill>
                <a:latin typeface="Free Mono" pitchFamily="49" charset="0"/>
              </a:rPr>
              <a:t> &lt;0</a:t>
            </a:r>
            <a:r>
              <a:rPr lang="en-US" sz="2000" dirty="0">
                <a:solidFill>
                  <a:schemeClr val="tx1"/>
                </a:solidFill>
              </a:rPr>
              <a:t>)  </a:t>
            </a:r>
            <a:r>
              <a:rPr lang="en-US" sz="2000" dirty="0">
                <a:solidFill>
                  <a:srgbClr val="FF0000"/>
                </a:solidFill>
              </a:rPr>
              <a:t>may be useful for long range applications if computational resources are limited</a:t>
            </a:r>
          </a:p>
          <a:p>
            <a:pPr defTabSz="456915" eaLnBrk="1">
              <a:spcAft>
                <a:spcPts val="1425"/>
              </a:spcAft>
              <a:buClr>
                <a:srgbClr val="1A1A4D"/>
              </a:buClr>
              <a:buFont typeface="Times New Roman" panose="02020603050405020304" pitchFamily="18" charset="0"/>
              <a:buAutoNum type="arabicPeriod"/>
              <a:defRPr/>
            </a:pPr>
            <a:r>
              <a:rPr lang="en-US" sz="2000" dirty="0">
                <a:solidFill>
                  <a:schemeClr val="tx1"/>
                </a:solidFill>
              </a:rPr>
              <a:t>Time step adapting to the vertical </a:t>
            </a:r>
            <a:r>
              <a:rPr lang="en-US" sz="2000" dirty="0" err="1">
                <a:solidFill>
                  <a:schemeClr val="tx1"/>
                </a:solidFill>
              </a:rPr>
              <a:t>lagrangian</a:t>
            </a:r>
            <a:r>
              <a:rPr lang="en-US" sz="2000" dirty="0">
                <a:solidFill>
                  <a:schemeClr val="tx1"/>
                </a:solidFill>
              </a:rPr>
              <a:t> time scales → turbulence is described in a more accurate/realistic way (</a:t>
            </a:r>
            <a:r>
              <a:rPr lang="en-US" sz="2000" dirty="0">
                <a:solidFill>
                  <a:schemeClr val="tx1"/>
                </a:solidFill>
                <a:latin typeface="Free Mono" pitchFamily="49" charset="0"/>
              </a:rPr>
              <a:t>COMMAND </a:t>
            </a:r>
            <a:r>
              <a:rPr lang="en-US" sz="2000" dirty="0" err="1">
                <a:solidFill>
                  <a:schemeClr val="tx1"/>
                </a:solidFill>
                <a:latin typeface="Free Mono" pitchFamily="49" charset="0"/>
              </a:rPr>
              <a:t>ctl</a:t>
            </a:r>
            <a:r>
              <a:rPr lang="en-US" sz="2000" dirty="0">
                <a:solidFill>
                  <a:schemeClr val="tx1"/>
                </a:solidFill>
                <a:latin typeface="Free Mono" pitchFamily="49" charset="0"/>
              </a:rPr>
              <a:t> &gt;0, </a:t>
            </a:r>
            <a:r>
              <a:rPr lang="en-US" sz="2000" dirty="0" err="1">
                <a:solidFill>
                  <a:schemeClr val="tx1"/>
                </a:solidFill>
                <a:latin typeface="Free Mono" pitchFamily="49" charset="0"/>
              </a:rPr>
              <a:t>ifine</a:t>
            </a:r>
            <a:r>
              <a:rPr lang="en-US" sz="2000" dirty="0">
                <a:solidFill>
                  <a:schemeClr val="tx1"/>
                </a:solidFill>
              </a:rPr>
              <a:t>)  and thus needed for any BL studies – the time step for the horizontal will be defined as: </a:t>
            </a:r>
          </a:p>
          <a:p>
            <a:pPr defTabSz="456915" eaLnBrk="1">
              <a:spcAft>
                <a:spcPts val="1425"/>
              </a:spcAft>
              <a:buClrTx/>
              <a:defRPr/>
            </a:pPr>
            <a:endParaRPr lang="en-US" sz="2000" dirty="0">
              <a:solidFill>
                <a:schemeClr val="tx1"/>
              </a:solidFill>
            </a:endParaRPr>
          </a:p>
        </p:txBody>
      </p:sp>
      <p:sp>
        <p:nvSpPr>
          <p:cNvPr id="31751" name="Text Box 6">
            <a:extLst>
              <a:ext uri="{FF2B5EF4-FFF2-40B4-BE49-F238E27FC236}">
                <a16:creationId xmlns="" xmlns:a16="http://schemas.microsoft.com/office/drawing/2014/main" id="{DA1D9F4A-2B1F-4D2C-8346-98DE79D63C11}"/>
              </a:ext>
            </a:extLst>
          </p:cNvPr>
          <p:cNvSpPr txBox="1">
            <a:spLocks noChangeArrowheads="1"/>
          </p:cNvSpPr>
          <p:nvPr/>
        </p:nvSpPr>
        <p:spPr bwMode="auto">
          <a:xfrm>
            <a:off x="8142288" y="1144588"/>
            <a:ext cx="1751012" cy="493713"/>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dirty="0">
                <a:solidFill>
                  <a:srgbClr val="000000"/>
                </a:solidFill>
                <a:latin typeface="Courier New" charset="0"/>
                <a:cs typeface="Courier New" charset="0"/>
              </a:rPr>
              <a:t>COMMAND</a:t>
            </a:r>
          </a:p>
        </p:txBody>
      </p:sp>
      <p:sp>
        <p:nvSpPr>
          <p:cNvPr id="31752" name="Text Box 7">
            <a:extLst>
              <a:ext uri="{FF2B5EF4-FFF2-40B4-BE49-F238E27FC236}">
                <a16:creationId xmlns="" xmlns:a16="http://schemas.microsoft.com/office/drawing/2014/main" id="{2B8827AB-31AB-40C6-9A75-B1825EB2D114}"/>
              </a:ext>
            </a:extLst>
          </p:cNvPr>
          <p:cNvSpPr txBox="1">
            <a:spLocks noChangeArrowheads="1"/>
          </p:cNvSpPr>
          <p:nvPr/>
        </p:nvSpPr>
        <p:spPr bwMode="auto">
          <a:xfrm>
            <a:off x="885825" y="5715000"/>
            <a:ext cx="8970963"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chemeClr val="tx1"/>
                </a:solidFill>
              </a:rPr>
              <a:t>The time step in the vertical is split: </a:t>
            </a:r>
          </a:p>
          <a:p>
            <a:pPr defTabSz="456915" eaLnBrk="1">
              <a:spcAft>
                <a:spcPts val="1425"/>
              </a:spcAft>
              <a:buClrTx/>
              <a:defRPr/>
            </a:pPr>
            <a:endParaRPr lang="en-US" sz="1800" dirty="0">
              <a:solidFill>
                <a:srgbClr val="1A1A4D"/>
              </a:solidFill>
            </a:endParaRPr>
          </a:p>
        </p:txBody>
      </p:sp>
      <p:pic>
        <p:nvPicPr>
          <p:cNvPr id="31753" name="Picture 8">
            <a:extLst>
              <a:ext uri="{FF2B5EF4-FFF2-40B4-BE49-F238E27FC236}">
                <a16:creationId xmlns="" xmlns:a16="http://schemas.microsoft.com/office/drawing/2014/main" id="{503928C2-A634-4C28-8A59-1D4091EA07E7}"/>
              </a:ext>
            </a:extLst>
          </p:cNvPr>
          <p:cNvPicPr>
            <a:picLocks noChangeAspect="1" noChangeArrowheads="1"/>
          </p:cNvPicPr>
          <p:nvPr/>
        </p:nvPicPr>
        <p:blipFill>
          <a:blip r:embed="rId3"/>
          <a:srcRect/>
          <a:stretch>
            <a:fillRect/>
          </a:stretch>
        </p:blipFill>
        <p:spPr bwMode="auto">
          <a:xfrm>
            <a:off x="3967163" y="4865688"/>
            <a:ext cx="3113087" cy="628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1754" name="Picture 9">
            <a:extLst>
              <a:ext uri="{FF2B5EF4-FFF2-40B4-BE49-F238E27FC236}">
                <a16:creationId xmlns="" xmlns:a16="http://schemas.microsoft.com/office/drawing/2014/main" id="{3A8AD18D-433F-4BC7-859F-2439D225B982}"/>
              </a:ext>
            </a:extLst>
          </p:cNvPr>
          <p:cNvPicPr>
            <a:picLocks noChangeAspect="1" noChangeArrowheads="1"/>
          </p:cNvPicPr>
          <p:nvPr/>
        </p:nvPicPr>
        <p:blipFill>
          <a:blip r:embed="rId4"/>
          <a:srcRect/>
          <a:stretch>
            <a:fillRect/>
          </a:stretch>
        </p:blipFill>
        <p:spPr bwMode="auto">
          <a:xfrm>
            <a:off x="5022850" y="5770563"/>
            <a:ext cx="1728788" cy="241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1" name="Text Box 7">
            <a:extLst>
              <a:ext uri="{FF2B5EF4-FFF2-40B4-BE49-F238E27FC236}">
                <a16:creationId xmlns="" xmlns:a16="http://schemas.microsoft.com/office/drawing/2014/main" id="{764E1E28-17C3-45CC-9D1C-42335B497595}"/>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 xmlns:a16="http://schemas.microsoft.com/office/drawing/2014/main" id="{6F0F2273-43D0-4891-9185-FA5ECB28D91E}"/>
              </a:ext>
            </a:extLst>
          </p:cNvPr>
          <p:cNvPicPr>
            <a:picLocks noChangeAspect="1" noChangeArrowheads="1"/>
          </p:cNvPicPr>
          <p:nvPr/>
        </p:nvPicPr>
        <p:blipFill>
          <a:blip r:embed="rId3"/>
          <a:srcRect/>
          <a:stretch>
            <a:fillRect/>
          </a:stretch>
        </p:blipFill>
        <p:spPr bwMode="auto">
          <a:xfrm>
            <a:off x="4691063" y="5927725"/>
            <a:ext cx="1627187" cy="668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772" name="Text Box 3">
            <a:extLst>
              <a:ext uri="{FF2B5EF4-FFF2-40B4-BE49-F238E27FC236}">
                <a16:creationId xmlns="" xmlns:a16="http://schemas.microsoft.com/office/drawing/2014/main" id="{6972FA55-161A-499C-9126-3B1C108D6A7B}"/>
              </a:ext>
            </a:extLst>
          </p:cNvPr>
          <p:cNvSpPr txBox="1">
            <a:spLocks noChangeArrowheads="1"/>
          </p:cNvSpPr>
          <p:nvPr/>
        </p:nvSpPr>
        <p:spPr bwMode="auto">
          <a:xfrm>
            <a:off x="631825" y="1150938"/>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u="sng" dirty="0">
                <a:solidFill>
                  <a:schemeClr val="tx1"/>
                </a:solidFill>
              </a:rPr>
              <a:t>Vertical profiles of the turbulent quantities inside the ABL</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r>
              <a:rPr lang="en-US" sz="2200" dirty="0">
                <a:solidFill>
                  <a:srgbClr val="1A1A4D"/>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32774" name="Text Box 5">
            <a:extLst>
              <a:ext uri="{FF2B5EF4-FFF2-40B4-BE49-F238E27FC236}">
                <a16:creationId xmlns="" xmlns:a16="http://schemas.microsoft.com/office/drawing/2014/main" id="{0D3D71FB-A607-4539-B5D0-43DE7863AA02}"/>
              </a:ext>
            </a:extLst>
          </p:cNvPr>
          <p:cNvSpPr txBox="1">
            <a:spLocks noChangeArrowheads="1"/>
          </p:cNvSpPr>
          <p:nvPr/>
        </p:nvSpPr>
        <p:spPr bwMode="auto">
          <a:xfrm>
            <a:off x="922338" y="2900363"/>
            <a:ext cx="8970962"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endParaRPr lang="en-US" sz="1800">
              <a:solidFill>
                <a:srgbClr val="1A1A4D"/>
              </a:solidFill>
            </a:endParaRPr>
          </a:p>
          <a:p>
            <a:pPr defTabSz="456915" eaLnBrk="1">
              <a:spcAft>
                <a:spcPts val="1425"/>
              </a:spcAft>
              <a:buClrTx/>
              <a:defRPr/>
            </a:pPr>
            <a:endParaRPr lang="en-US" sz="1800">
              <a:solidFill>
                <a:srgbClr val="1A1A4D"/>
              </a:solidFill>
            </a:endParaRPr>
          </a:p>
        </p:txBody>
      </p:sp>
      <p:sp>
        <p:nvSpPr>
          <p:cNvPr id="32775" name="Text Box 6">
            <a:extLst>
              <a:ext uri="{FF2B5EF4-FFF2-40B4-BE49-F238E27FC236}">
                <a16:creationId xmlns="" xmlns:a16="http://schemas.microsoft.com/office/drawing/2014/main" id="{86444BF4-15E1-4592-B21B-6E1F7F8B2CF5}"/>
              </a:ext>
            </a:extLst>
          </p:cNvPr>
          <p:cNvSpPr txBox="1">
            <a:spLocks noChangeArrowheads="1"/>
          </p:cNvSpPr>
          <p:nvPr/>
        </p:nvSpPr>
        <p:spPr bwMode="auto">
          <a:xfrm>
            <a:off x="500063" y="1801813"/>
            <a:ext cx="7272337" cy="344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200" dirty="0">
                <a:solidFill>
                  <a:schemeClr val="tx1"/>
                </a:solidFill>
              </a:rPr>
              <a:t>Depend on the state of the turbulent atmosphere.  Following Hanna 1982.</a:t>
            </a:r>
            <a:endParaRPr lang="en-US" sz="1800" dirty="0">
              <a:solidFill>
                <a:srgbClr val="1A1A4D"/>
              </a:solidFill>
            </a:endParaRPr>
          </a:p>
          <a:p>
            <a:pPr defTabSz="456915" eaLnBrk="1">
              <a:spcAft>
                <a:spcPts val="1425"/>
              </a:spcAft>
              <a:buClr>
                <a:srgbClr val="1A1A4D"/>
              </a:buClr>
              <a:buFont typeface="Times New Roman" charset="0"/>
              <a:buAutoNum type="arabicPeriod"/>
              <a:defRPr/>
            </a:pPr>
            <a:r>
              <a:rPr lang="en-US" sz="1800" dirty="0">
                <a:solidFill>
                  <a:schemeClr val="tx1"/>
                </a:solidFill>
              </a:rPr>
              <a:t>Unstable meteorological conditions</a:t>
            </a:r>
          </a:p>
        </p:txBody>
      </p:sp>
      <p:pic>
        <p:nvPicPr>
          <p:cNvPr id="32778" name="Picture 9">
            <a:extLst>
              <a:ext uri="{FF2B5EF4-FFF2-40B4-BE49-F238E27FC236}">
                <a16:creationId xmlns="" xmlns:a16="http://schemas.microsoft.com/office/drawing/2014/main" id="{119AABF5-FC41-4E60-930C-4DE2453D7BAD}"/>
              </a:ext>
            </a:extLst>
          </p:cNvPr>
          <p:cNvPicPr>
            <a:picLocks noChangeAspect="1" noChangeArrowheads="1"/>
          </p:cNvPicPr>
          <p:nvPr/>
        </p:nvPicPr>
        <p:blipFill>
          <a:blip r:embed="rId4"/>
          <a:srcRect/>
          <a:stretch>
            <a:fillRect/>
          </a:stretch>
        </p:blipFill>
        <p:spPr bwMode="auto">
          <a:xfrm>
            <a:off x="8582025" y="771525"/>
            <a:ext cx="414338" cy="400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79" name="Picture 10">
            <a:extLst>
              <a:ext uri="{FF2B5EF4-FFF2-40B4-BE49-F238E27FC236}">
                <a16:creationId xmlns="" xmlns:a16="http://schemas.microsoft.com/office/drawing/2014/main" id="{D41036CC-727B-4097-83F3-57546E9C427E}"/>
              </a:ext>
            </a:extLst>
          </p:cNvPr>
          <p:cNvPicPr>
            <a:picLocks noChangeAspect="1" noChangeArrowheads="1"/>
          </p:cNvPicPr>
          <p:nvPr/>
        </p:nvPicPr>
        <p:blipFill>
          <a:blip r:embed="rId5"/>
          <a:srcRect/>
          <a:stretch>
            <a:fillRect/>
          </a:stretch>
        </p:blipFill>
        <p:spPr bwMode="auto">
          <a:xfrm>
            <a:off x="9005888" y="715963"/>
            <a:ext cx="547687" cy="450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82" name="Picture 13">
            <a:extLst>
              <a:ext uri="{FF2B5EF4-FFF2-40B4-BE49-F238E27FC236}">
                <a16:creationId xmlns="" xmlns:a16="http://schemas.microsoft.com/office/drawing/2014/main" id="{4C1D9EE3-D3C3-4BCD-ABA8-CB2D62D36DF4}"/>
              </a:ext>
            </a:extLst>
          </p:cNvPr>
          <p:cNvPicPr>
            <a:picLocks noChangeAspect="1" noChangeArrowheads="1"/>
          </p:cNvPicPr>
          <p:nvPr/>
        </p:nvPicPr>
        <p:blipFill>
          <a:blip r:embed="rId6"/>
          <a:srcRect/>
          <a:stretch>
            <a:fillRect/>
          </a:stretch>
        </p:blipFill>
        <p:spPr bwMode="auto">
          <a:xfrm>
            <a:off x="2970213" y="3167063"/>
            <a:ext cx="4662487" cy="89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2783" name="Line 14">
            <a:extLst>
              <a:ext uri="{FF2B5EF4-FFF2-40B4-BE49-F238E27FC236}">
                <a16:creationId xmlns="" xmlns:a16="http://schemas.microsoft.com/office/drawing/2014/main" id="{6C042135-0790-4224-B452-AEDDB1817CB1}"/>
              </a:ext>
            </a:extLst>
          </p:cNvPr>
          <p:cNvSpPr>
            <a:spLocks noChangeShapeType="1"/>
          </p:cNvSpPr>
          <p:nvPr/>
        </p:nvSpPr>
        <p:spPr bwMode="auto">
          <a:xfrm flipH="1">
            <a:off x="2689225" y="4211638"/>
            <a:ext cx="1708150" cy="8874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32784" name="Line 15">
            <a:extLst>
              <a:ext uri="{FF2B5EF4-FFF2-40B4-BE49-F238E27FC236}">
                <a16:creationId xmlns="" xmlns:a16="http://schemas.microsoft.com/office/drawing/2014/main" id="{BBC63F5D-49A2-4B0C-90E7-A58B37191158}"/>
              </a:ext>
            </a:extLst>
          </p:cNvPr>
          <p:cNvSpPr>
            <a:spLocks noChangeShapeType="1"/>
          </p:cNvSpPr>
          <p:nvPr/>
        </p:nvSpPr>
        <p:spPr bwMode="auto">
          <a:xfrm>
            <a:off x="5473700" y="4313238"/>
            <a:ext cx="50800" cy="163512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sp>
        <p:nvSpPr>
          <p:cNvPr id="32785" name="Line 16">
            <a:extLst>
              <a:ext uri="{FF2B5EF4-FFF2-40B4-BE49-F238E27FC236}">
                <a16:creationId xmlns="" xmlns:a16="http://schemas.microsoft.com/office/drawing/2014/main" id="{916D777A-85B2-4D25-AB8C-317EADD65181}"/>
              </a:ext>
            </a:extLst>
          </p:cNvPr>
          <p:cNvSpPr>
            <a:spLocks noChangeShapeType="1"/>
          </p:cNvSpPr>
          <p:nvPr/>
        </p:nvSpPr>
        <p:spPr bwMode="auto">
          <a:xfrm>
            <a:off x="6426200" y="4262438"/>
            <a:ext cx="1673225" cy="9017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1383" tIns="45691" rIns="91383" bIns="45691"/>
          <a:lstStyle/>
          <a:p>
            <a:pPr defTabSz="456915">
              <a:buFont typeface="Times New Roman" charset="0"/>
              <a:buNone/>
              <a:defRPr/>
            </a:pPr>
            <a:endParaRPr lang="en-US">
              <a:latin typeface="Arial" charset="0"/>
              <a:cs typeface="ＭＳ Ｐゴシック" charset="0"/>
            </a:endParaRPr>
          </a:p>
        </p:txBody>
      </p:sp>
      <p:pic>
        <p:nvPicPr>
          <p:cNvPr id="32786" name="Picture 17">
            <a:extLst>
              <a:ext uri="{FF2B5EF4-FFF2-40B4-BE49-F238E27FC236}">
                <a16:creationId xmlns="" xmlns:a16="http://schemas.microsoft.com/office/drawing/2014/main" id="{B7AC2099-8291-49D5-9A81-34D806B3320F}"/>
              </a:ext>
            </a:extLst>
          </p:cNvPr>
          <p:cNvPicPr>
            <a:picLocks noChangeAspect="1" noChangeArrowheads="1"/>
          </p:cNvPicPr>
          <p:nvPr/>
        </p:nvPicPr>
        <p:blipFill>
          <a:blip r:embed="rId7"/>
          <a:srcRect/>
          <a:stretch>
            <a:fillRect/>
          </a:stretch>
        </p:blipFill>
        <p:spPr bwMode="auto">
          <a:xfrm>
            <a:off x="2693988" y="4491038"/>
            <a:ext cx="1800225" cy="20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87" name="Picture 18">
            <a:extLst>
              <a:ext uri="{FF2B5EF4-FFF2-40B4-BE49-F238E27FC236}">
                <a16:creationId xmlns="" xmlns:a16="http://schemas.microsoft.com/office/drawing/2014/main" id="{81DF5B93-F1CE-4FF7-B2F3-C21AC83831F8}"/>
              </a:ext>
            </a:extLst>
          </p:cNvPr>
          <p:cNvPicPr>
            <a:picLocks noChangeAspect="1" noChangeArrowheads="1"/>
          </p:cNvPicPr>
          <p:nvPr/>
        </p:nvPicPr>
        <p:blipFill>
          <a:blip r:embed="rId8"/>
          <a:srcRect/>
          <a:stretch>
            <a:fillRect/>
          </a:stretch>
        </p:blipFill>
        <p:spPr bwMode="auto">
          <a:xfrm>
            <a:off x="307975" y="5264150"/>
            <a:ext cx="3878263" cy="66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88" name="Picture 19">
            <a:extLst>
              <a:ext uri="{FF2B5EF4-FFF2-40B4-BE49-F238E27FC236}">
                <a16:creationId xmlns="" xmlns:a16="http://schemas.microsoft.com/office/drawing/2014/main" id="{67F507E3-BF88-41F2-821E-9114FCC825A2}"/>
              </a:ext>
            </a:extLst>
          </p:cNvPr>
          <p:cNvPicPr>
            <a:picLocks noChangeAspect="1" noChangeArrowheads="1"/>
          </p:cNvPicPr>
          <p:nvPr/>
        </p:nvPicPr>
        <p:blipFill>
          <a:blip r:embed="rId9"/>
          <a:srcRect/>
          <a:stretch>
            <a:fillRect/>
          </a:stretch>
        </p:blipFill>
        <p:spPr bwMode="auto">
          <a:xfrm>
            <a:off x="4595813" y="4833938"/>
            <a:ext cx="1790700" cy="163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89" name="Picture 20">
            <a:extLst>
              <a:ext uri="{FF2B5EF4-FFF2-40B4-BE49-F238E27FC236}">
                <a16:creationId xmlns="" xmlns:a16="http://schemas.microsoft.com/office/drawing/2014/main" id="{DC149D9F-D2B0-4CBF-A508-48A9C1F9B931}"/>
              </a:ext>
            </a:extLst>
          </p:cNvPr>
          <p:cNvPicPr>
            <a:picLocks noChangeAspect="1" noChangeArrowheads="1"/>
          </p:cNvPicPr>
          <p:nvPr/>
        </p:nvPicPr>
        <p:blipFill>
          <a:blip r:embed="rId10"/>
          <a:srcRect/>
          <a:stretch>
            <a:fillRect/>
          </a:stretch>
        </p:blipFill>
        <p:spPr bwMode="auto">
          <a:xfrm>
            <a:off x="6835775" y="4533900"/>
            <a:ext cx="850900" cy="2873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2790" name="Picture 21">
            <a:extLst>
              <a:ext uri="{FF2B5EF4-FFF2-40B4-BE49-F238E27FC236}">
                <a16:creationId xmlns="" xmlns:a16="http://schemas.microsoft.com/office/drawing/2014/main" id="{8FB0894D-481F-41DE-850A-0DEA5094D89D}"/>
              </a:ext>
            </a:extLst>
          </p:cNvPr>
          <p:cNvPicPr>
            <a:picLocks noChangeAspect="1" noChangeArrowheads="1"/>
          </p:cNvPicPr>
          <p:nvPr/>
        </p:nvPicPr>
        <p:blipFill>
          <a:blip r:embed="rId11"/>
          <a:srcRect/>
          <a:stretch>
            <a:fillRect/>
          </a:stretch>
        </p:blipFill>
        <p:spPr bwMode="auto">
          <a:xfrm>
            <a:off x="6116638" y="5227638"/>
            <a:ext cx="3027362" cy="6429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3" name="Text Box 7">
            <a:extLst>
              <a:ext uri="{FF2B5EF4-FFF2-40B4-BE49-F238E27FC236}">
                <a16:creationId xmlns="" xmlns:a16="http://schemas.microsoft.com/office/drawing/2014/main" id="{B8829904-B801-40B4-AE5F-3B88858A225F}"/>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a:extLst>
              <a:ext uri="{FF2B5EF4-FFF2-40B4-BE49-F238E27FC236}">
                <a16:creationId xmlns="" xmlns:a16="http://schemas.microsoft.com/office/drawing/2014/main" id="{C74C71BF-2656-4378-966E-14F6F5274003}"/>
              </a:ext>
            </a:extLst>
          </p:cNvPr>
          <p:cNvSpPr txBox="1">
            <a:spLocks noChangeArrowheads="1"/>
          </p:cNvSpPr>
          <p:nvPr/>
        </p:nvSpPr>
        <p:spPr bwMode="auto">
          <a:xfrm>
            <a:off x="631825" y="97155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endParaRPr lang="en-US" sz="2800" u="sng">
              <a:solidFill>
                <a:srgbClr val="1A1A4D"/>
              </a:solidFill>
            </a:endParaRPr>
          </a:p>
          <a:p>
            <a:pPr defTabSz="456915" eaLnBrk="1">
              <a:spcAft>
                <a:spcPts val="1425"/>
              </a:spcAft>
              <a:buClrTx/>
              <a:defRPr/>
            </a:pPr>
            <a:endParaRPr lang="en-US" sz="2200">
              <a:solidFill>
                <a:srgbClr val="1A1A4D"/>
              </a:solidFill>
            </a:endParaRPr>
          </a:p>
          <a:p>
            <a:pPr defTabSz="456915" eaLnBrk="1">
              <a:spcAft>
                <a:spcPts val="1425"/>
              </a:spcAft>
              <a:buClrTx/>
              <a:defRPr/>
            </a:pPr>
            <a:endParaRPr lang="en-US" sz="2200">
              <a:solidFill>
                <a:srgbClr val="1A1A4D"/>
              </a:solidFill>
            </a:endParaRPr>
          </a:p>
          <a:p>
            <a:pPr defTabSz="456915" eaLnBrk="1">
              <a:spcAft>
                <a:spcPts val="1425"/>
              </a:spcAft>
              <a:buClrTx/>
              <a:defRPr/>
            </a:pPr>
            <a:endParaRPr lang="en-US" sz="2200">
              <a:solidFill>
                <a:srgbClr val="1A1A4D"/>
              </a:solidFill>
            </a:endParaRPr>
          </a:p>
          <a:p>
            <a:pPr defTabSz="456915" eaLnBrk="1">
              <a:spcAft>
                <a:spcPts val="1425"/>
              </a:spcAft>
              <a:buClrTx/>
              <a:defRPr/>
            </a:pPr>
            <a:endParaRPr lang="en-US" sz="2200">
              <a:solidFill>
                <a:srgbClr val="1A1A4D"/>
              </a:solidFill>
            </a:endParaRPr>
          </a:p>
          <a:p>
            <a:pPr defTabSz="456915" eaLnBrk="1">
              <a:spcAft>
                <a:spcPts val="1425"/>
              </a:spcAft>
              <a:buClrTx/>
              <a:defRPr/>
            </a:pPr>
            <a:r>
              <a:rPr lang="en-US" sz="2200">
                <a:solidFill>
                  <a:srgbClr val="1A1A4D"/>
                </a:solidFill>
              </a:rPr>
              <a:t>  </a:t>
            </a:r>
          </a:p>
          <a:p>
            <a:pPr defTabSz="456915" eaLnBrk="1">
              <a:spcAft>
                <a:spcPts val="1425"/>
              </a:spcAft>
              <a:buClrTx/>
              <a:defRPr/>
            </a:pPr>
            <a:endParaRPr lang="en-US" sz="2200">
              <a:solidFill>
                <a:srgbClr val="1A1A4D"/>
              </a:solidFill>
            </a:endParaRPr>
          </a:p>
          <a:p>
            <a:pPr defTabSz="456915" eaLnBrk="1">
              <a:spcAft>
                <a:spcPts val="1425"/>
              </a:spcAft>
              <a:buClrTx/>
              <a:defRPr/>
            </a:pPr>
            <a:endParaRPr lang="en-US" sz="2200">
              <a:solidFill>
                <a:srgbClr val="1A1A4D"/>
              </a:solidFill>
            </a:endParaRPr>
          </a:p>
          <a:p>
            <a:pPr defTabSz="456915" eaLnBrk="1">
              <a:spcAft>
                <a:spcPts val="1425"/>
              </a:spcAft>
              <a:buClrTx/>
              <a:defRPr/>
            </a:pPr>
            <a:endParaRPr lang="en-US" sz="2200">
              <a:solidFill>
                <a:srgbClr val="1A1A4D"/>
              </a:solidFill>
            </a:endParaRPr>
          </a:p>
        </p:txBody>
      </p:sp>
      <p:sp>
        <p:nvSpPr>
          <p:cNvPr id="33797" name="Text Box 4">
            <a:extLst>
              <a:ext uri="{FF2B5EF4-FFF2-40B4-BE49-F238E27FC236}">
                <a16:creationId xmlns="" xmlns:a16="http://schemas.microsoft.com/office/drawing/2014/main" id="{8E9F5EA3-87FA-4DC6-AA12-2B5B8E835CA2}"/>
              </a:ext>
            </a:extLst>
          </p:cNvPr>
          <p:cNvSpPr txBox="1">
            <a:spLocks noChangeArrowheads="1"/>
          </p:cNvSpPr>
          <p:nvPr/>
        </p:nvSpPr>
        <p:spPr bwMode="auto">
          <a:xfrm>
            <a:off x="922338" y="2900363"/>
            <a:ext cx="8970962"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endParaRPr lang="en-US" sz="1800">
              <a:solidFill>
                <a:srgbClr val="1A1A4D"/>
              </a:solidFill>
            </a:endParaRPr>
          </a:p>
          <a:p>
            <a:pPr defTabSz="456915" eaLnBrk="1">
              <a:spcAft>
                <a:spcPts val="1425"/>
              </a:spcAft>
              <a:buClrTx/>
              <a:defRPr/>
            </a:pPr>
            <a:endParaRPr lang="en-US" sz="1800">
              <a:solidFill>
                <a:srgbClr val="1A1A4D"/>
              </a:solidFill>
            </a:endParaRPr>
          </a:p>
        </p:txBody>
      </p:sp>
      <p:sp>
        <p:nvSpPr>
          <p:cNvPr id="33798" name="Text Box 5">
            <a:extLst>
              <a:ext uri="{FF2B5EF4-FFF2-40B4-BE49-F238E27FC236}">
                <a16:creationId xmlns="" xmlns:a16="http://schemas.microsoft.com/office/drawing/2014/main" id="{8A51CB4F-F820-4C37-ACBE-A86F29B87873}"/>
              </a:ext>
            </a:extLst>
          </p:cNvPr>
          <p:cNvSpPr txBox="1">
            <a:spLocks noChangeArrowheads="1"/>
          </p:cNvSpPr>
          <p:nvPr/>
        </p:nvSpPr>
        <p:spPr bwMode="auto">
          <a:xfrm>
            <a:off x="500063" y="1657350"/>
            <a:ext cx="8970962" cy="344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rgbClr val="1A1A4D"/>
                </a:solidFill>
              </a:rPr>
              <a:t>2.  </a:t>
            </a:r>
            <a:r>
              <a:rPr lang="en-US" sz="1800" dirty="0">
                <a:solidFill>
                  <a:schemeClr val="tx1"/>
                </a:solidFill>
              </a:rPr>
              <a:t>Neutral</a:t>
            </a:r>
          </a:p>
        </p:txBody>
      </p:sp>
      <p:pic>
        <p:nvPicPr>
          <p:cNvPr id="33803" name="Picture 10">
            <a:extLst>
              <a:ext uri="{FF2B5EF4-FFF2-40B4-BE49-F238E27FC236}">
                <a16:creationId xmlns="" xmlns:a16="http://schemas.microsoft.com/office/drawing/2014/main" id="{B56EEA14-EC19-4A05-87BB-DE888D24E3D5}"/>
              </a:ext>
            </a:extLst>
          </p:cNvPr>
          <p:cNvPicPr>
            <a:picLocks noChangeAspect="1" noChangeArrowheads="1"/>
          </p:cNvPicPr>
          <p:nvPr/>
        </p:nvPicPr>
        <p:blipFill>
          <a:blip r:embed="rId3"/>
          <a:srcRect/>
          <a:stretch>
            <a:fillRect/>
          </a:stretch>
        </p:blipFill>
        <p:spPr bwMode="auto">
          <a:xfrm>
            <a:off x="1968500" y="1657350"/>
            <a:ext cx="2662238" cy="69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804" name="Picture 11">
            <a:extLst>
              <a:ext uri="{FF2B5EF4-FFF2-40B4-BE49-F238E27FC236}">
                <a16:creationId xmlns="" xmlns:a16="http://schemas.microsoft.com/office/drawing/2014/main" id="{E2869153-7AEB-4B88-BCDC-8A6F2A13DCE5}"/>
              </a:ext>
            </a:extLst>
          </p:cNvPr>
          <p:cNvPicPr>
            <a:picLocks noChangeAspect="1" noChangeArrowheads="1"/>
          </p:cNvPicPr>
          <p:nvPr/>
        </p:nvPicPr>
        <p:blipFill>
          <a:blip r:embed="rId4"/>
          <a:srcRect/>
          <a:stretch>
            <a:fillRect/>
          </a:stretch>
        </p:blipFill>
        <p:spPr bwMode="auto">
          <a:xfrm>
            <a:off x="1925638" y="2355850"/>
            <a:ext cx="3373437" cy="590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805" name="Picture 12">
            <a:extLst>
              <a:ext uri="{FF2B5EF4-FFF2-40B4-BE49-F238E27FC236}">
                <a16:creationId xmlns="" xmlns:a16="http://schemas.microsoft.com/office/drawing/2014/main" id="{D96B57E7-C6DD-4EDB-ADFD-4C4C3530714A}"/>
              </a:ext>
            </a:extLst>
          </p:cNvPr>
          <p:cNvPicPr>
            <a:picLocks noChangeAspect="1" noChangeArrowheads="1"/>
          </p:cNvPicPr>
          <p:nvPr/>
        </p:nvPicPr>
        <p:blipFill>
          <a:blip r:embed="rId5"/>
          <a:srcRect t="10675"/>
          <a:stretch>
            <a:fillRect/>
          </a:stretch>
        </p:blipFill>
        <p:spPr bwMode="auto">
          <a:xfrm>
            <a:off x="1998663" y="2909888"/>
            <a:ext cx="3598862" cy="628650"/>
          </a:xfrm>
          <a:prstGeom prst="rect">
            <a:avLst/>
          </a:prstGeom>
          <a:noFill/>
          <a:ln>
            <a:noFill/>
          </a:ln>
          <a:effectLst/>
          <a:extLst>
            <a:ext uri="{909E8E84-426E-40DD-AFC4-6F175D3DCCD1}">
              <a14:hiddenFill xmlns:a14="http://schemas.microsoft.com/office/drawing/2010/main">
                <a:blipFill dpi="0" rotWithShape="0">
                  <a:blip/>
                  <a:srcRect t="10675"/>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3806" name="Text Box 13">
            <a:extLst>
              <a:ext uri="{FF2B5EF4-FFF2-40B4-BE49-F238E27FC236}">
                <a16:creationId xmlns="" xmlns:a16="http://schemas.microsoft.com/office/drawing/2014/main" id="{F805A2EA-B14B-4A28-88F6-BCF23070B2B4}"/>
              </a:ext>
            </a:extLst>
          </p:cNvPr>
          <p:cNvSpPr txBox="1">
            <a:spLocks noChangeArrowheads="1"/>
          </p:cNvSpPr>
          <p:nvPr/>
        </p:nvSpPr>
        <p:spPr bwMode="auto">
          <a:xfrm>
            <a:off x="500063" y="3709988"/>
            <a:ext cx="8970962" cy="3443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rgbClr val="1A1A4D"/>
                </a:solidFill>
              </a:rPr>
              <a:t>3.  </a:t>
            </a:r>
            <a:r>
              <a:rPr lang="en-US" sz="1800" dirty="0">
                <a:solidFill>
                  <a:schemeClr val="tx1"/>
                </a:solidFill>
              </a:rPr>
              <a:t>Stable</a:t>
            </a:r>
          </a:p>
        </p:txBody>
      </p:sp>
      <p:pic>
        <p:nvPicPr>
          <p:cNvPr id="33807" name="Picture 14">
            <a:extLst>
              <a:ext uri="{FF2B5EF4-FFF2-40B4-BE49-F238E27FC236}">
                <a16:creationId xmlns="" xmlns:a16="http://schemas.microsoft.com/office/drawing/2014/main" id="{47770236-E2C7-4D25-84B5-A160C6B9A1ED}"/>
              </a:ext>
            </a:extLst>
          </p:cNvPr>
          <p:cNvPicPr>
            <a:picLocks noChangeAspect="1" noChangeArrowheads="1"/>
          </p:cNvPicPr>
          <p:nvPr/>
        </p:nvPicPr>
        <p:blipFill>
          <a:blip r:embed="rId6"/>
          <a:srcRect/>
          <a:stretch>
            <a:fillRect/>
          </a:stretch>
        </p:blipFill>
        <p:spPr bwMode="auto">
          <a:xfrm>
            <a:off x="1958975" y="3881438"/>
            <a:ext cx="2125663" cy="658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808" name="Picture 15">
            <a:extLst>
              <a:ext uri="{FF2B5EF4-FFF2-40B4-BE49-F238E27FC236}">
                <a16:creationId xmlns="" xmlns:a16="http://schemas.microsoft.com/office/drawing/2014/main" id="{22195CCA-05E2-4A9A-A724-74DB8E36895D}"/>
              </a:ext>
            </a:extLst>
          </p:cNvPr>
          <p:cNvPicPr>
            <a:picLocks noChangeAspect="1" noChangeArrowheads="1"/>
          </p:cNvPicPr>
          <p:nvPr/>
        </p:nvPicPr>
        <p:blipFill>
          <a:blip r:embed="rId7"/>
          <a:srcRect/>
          <a:stretch>
            <a:fillRect/>
          </a:stretch>
        </p:blipFill>
        <p:spPr bwMode="auto">
          <a:xfrm>
            <a:off x="4257675" y="3854450"/>
            <a:ext cx="2924175" cy="711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3809" name="Picture 16">
            <a:extLst>
              <a:ext uri="{FF2B5EF4-FFF2-40B4-BE49-F238E27FC236}">
                <a16:creationId xmlns="" xmlns:a16="http://schemas.microsoft.com/office/drawing/2014/main" id="{FD101217-401E-48DF-A9AA-5D60B9112FF1}"/>
              </a:ext>
            </a:extLst>
          </p:cNvPr>
          <p:cNvPicPr>
            <a:picLocks noChangeAspect="1" noChangeArrowheads="1"/>
          </p:cNvPicPr>
          <p:nvPr/>
        </p:nvPicPr>
        <p:blipFill>
          <a:blip r:embed="rId8"/>
          <a:srcRect/>
          <a:stretch>
            <a:fillRect/>
          </a:stretch>
        </p:blipFill>
        <p:spPr bwMode="auto">
          <a:xfrm>
            <a:off x="1998663" y="4641850"/>
            <a:ext cx="2390775" cy="2174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8" name="Text Box 7">
            <a:extLst>
              <a:ext uri="{FF2B5EF4-FFF2-40B4-BE49-F238E27FC236}">
                <a16:creationId xmlns="" xmlns:a16="http://schemas.microsoft.com/office/drawing/2014/main" id="{13729223-9614-4559-A4DD-3C7F4B164B8D}"/>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a:extLst>
              <a:ext uri="{FF2B5EF4-FFF2-40B4-BE49-F238E27FC236}">
                <a16:creationId xmlns="" xmlns:a16="http://schemas.microsoft.com/office/drawing/2014/main" id="{D29BE590-5346-49C1-9D1D-6FA3C217C289}"/>
              </a:ext>
            </a:extLst>
          </p:cNvPr>
          <p:cNvSpPr txBox="1">
            <a:spLocks noChangeArrowheads="1"/>
          </p:cNvSpPr>
          <p:nvPr/>
        </p:nvSpPr>
        <p:spPr bwMode="auto">
          <a:xfrm>
            <a:off x="500063" y="97155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u="sng" dirty="0">
                <a:solidFill>
                  <a:schemeClr val="tx1"/>
                </a:solidFill>
              </a:rPr>
              <a:t>What about above the ABL?</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r>
              <a:rPr lang="en-US" sz="2200" dirty="0">
                <a:solidFill>
                  <a:srgbClr val="1A1A4D"/>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34821" name="Text Box 4">
            <a:extLst>
              <a:ext uri="{FF2B5EF4-FFF2-40B4-BE49-F238E27FC236}">
                <a16:creationId xmlns="" xmlns:a16="http://schemas.microsoft.com/office/drawing/2014/main" id="{88D1EF5D-8D5F-4A7F-A62D-6BCD916F07FE}"/>
              </a:ext>
            </a:extLst>
          </p:cNvPr>
          <p:cNvSpPr txBox="1">
            <a:spLocks noChangeArrowheads="1"/>
          </p:cNvSpPr>
          <p:nvPr/>
        </p:nvSpPr>
        <p:spPr bwMode="auto">
          <a:xfrm>
            <a:off x="922338" y="2900363"/>
            <a:ext cx="8970962" cy="801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endParaRPr lang="en-US" sz="1800">
              <a:solidFill>
                <a:srgbClr val="1A1A4D"/>
              </a:solidFill>
            </a:endParaRPr>
          </a:p>
          <a:p>
            <a:pPr defTabSz="456915" eaLnBrk="1">
              <a:spcAft>
                <a:spcPts val="1425"/>
              </a:spcAft>
              <a:buClrTx/>
              <a:defRPr/>
            </a:pPr>
            <a:endParaRPr lang="en-US" sz="1800">
              <a:solidFill>
                <a:srgbClr val="1A1A4D"/>
              </a:solidFill>
            </a:endParaRPr>
          </a:p>
        </p:txBody>
      </p:sp>
      <p:sp>
        <p:nvSpPr>
          <p:cNvPr id="34822" name="Text Box 5">
            <a:extLst>
              <a:ext uri="{FF2B5EF4-FFF2-40B4-BE49-F238E27FC236}">
                <a16:creationId xmlns="" xmlns:a16="http://schemas.microsoft.com/office/drawing/2014/main" id="{206F919D-0E9C-4C63-8C11-2755D0613D2F}"/>
              </a:ext>
            </a:extLst>
          </p:cNvPr>
          <p:cNvSpPr txBox="1">
            <a:spLocks noChangeArrowheads="1"/>
          </p:cNvSpPr>
          <p:nvPr/>
        </p:nvSpPr>
        <p:spPr bwMode="auto">
          <a:xfrm>
            <a:off x="500063" y="1657350"/>
            <a:ext cx="8970962" cy="577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spcAft>
                <a:spcPts val="1425"/>
              </a:spcAft>
              <a:buClrTx/>
              <a:defRPr/>
            </a:pPr>
            <a:r>
              <a:rPr lang="en-US" sz="1800" dirty="0">
                <a:solidFill>
                  <a:schemeClr val="tx1"/>
                </a:solidFill>
              </a:rPr>
              <a:t>In the free atmosphere turbulence is in small places coming from gravity waves, around jet streams... it is not yet parameterized in detail. </a:t>
            </a:r>
          </a:p>
          <a:p>
            <a:pPr defTabSz="456915" eaLnBrk="1">
              <a:spcAft>
                <a:spcPts val="1425"/>
              </a:spcAft>
              <a:buClrTx/>
              <a:defRPr/>
            </a:pPr>
            <a:r>
              <a:rPr lang="en-US" sz="1800" dirty="0">
                <a:solidFill>
                  <a:schemeClr val="tx1"/>
                </a:solidFill>
              </a:rPr>
              <a:t>FLEXPART treats the stratosphere with a constant vertical diffusivity (</a:t>
            </a:r>
            <a:r>
              <a:rPr lang="en-US" sz="1800" dirty="0" err="1">
                <a:solidFill>
                  <a:schemeClr val="tx1"/>
                </a:solidFill>
              </a:rPr>
              <a:t>Legras</a:t>
            </a:r>
            <a:r>
              <a:rPr lang="en-US" sz="1800" dirty="0">
                <a:solidFill>
                  <a:schemeClr val="tx1"/>
                </a:solidFill>
              </a:rPr>
              <a:t> et al. 2003) </a:t>
            </a:r>
          </a:p>
          <a:p>
            <a:pPr defTabSz="456915" eaLnBrk="1">
              <a:spcAft>
                <a:spcPts val="1425"/>
              </a:spcAft>
              <a:buClrTx/>
              <a:defRPr/>
            </a:pPr>
            <a:endParaRPr lang="en-US" sz="1800" dirty="0">
              <a:solidFill>
                <a:schemeClr val="tx1"/>
              </a:solidFill>
            </a:endParaRPr>
          </a:p>
          <a:p>
            <a:pPr defTabSz="456915" eaLnBrk="1">
              <a:spcAft>
                <a:spcPts val="1425"/>
              </a:spcAft>
              <a:buClrTx/>
              <a:defRPr/>
            </a:pPr>
            <a:r>
              <a:rPr lang="en-US" sz="1800" dirty="0">
                <a:solidFill>
                  <a:schemeClr val="tx1"/>
                </a:solidFill>
              </a:rPr>
              <a:t>And a constant horizontal diffusivity in the free troposphere </a:t>
            </a:r>
          </a:p>
          <a:p>
            <a:pPr defTabSz="456915" eaLnBrk="1">
              <a:spcAft>
                <a:spcPts val="1425"/>
              </a:spcAft>
              <a:buClrTx/>
              <a:defRPr/>
            </a:pPr>
            <a:endParaRPr lang="en-US" sz="1800" dirty="0">
              <a:solidFill>
                <a:schemeClr val="tx1"/>
              </a:solidFill>
            </a:endParaRPr>
          </a:p>
          <a:p>
            <a:pPr defTabSz="456915" eaLnBrk="1">
              <a:spcAft>
                <a:spcPts val="1425"/>
              </a:spcAft>
              <a:buClrTx/>
              <a:defRPr/>
            </a:pPr>
            <a:r>
              <a:rPr lang="en-US" sz="1800" dirty="0">
                <a:solidFill>
                  <a:schemeClr val="tx1"/>
                </a:solidFill>
              </a:rPr>
              <a:t>with an intermediate zone from free-troposphere to stratosphere.  Turbulent velocity scales are then calculated by </a:t>
            </a:r>
          </a:p>
          <a:p>
            <a:pPr defTabSz="456915" eaLnBrk="1">
              <a:spcAft>
                <a:spcPts val="1425"/>
              </a:spcAft>
              <a:buClrTx/>
              <a:defRPr/>
            </a:pPr>
            <a:endParaRPr lang="en-US" sz="1800" dirty="0">
              <a:solidFill>
                <a:schemeClr val="tx1"/>
              </a:solidFill>
            </a:endParaRPr>
          </a:p>
          <a:p>
            <a:pPr defTabSz="456915" eaLnBrk="1">
              <a:spcAft>
                <a:spcPts val="1425"/>
              </a:spcAft>
              <a:buClrTx/>
              <a:defRPr/>
            </a:pPr>
            <a:endParaRPr lang="en-US" sz="1800" dirty="0">
              <a:solidFill>
                <a:schemeClr val="tx1"/>
              </a:solidFill>
            </a:endParaRPr>
          </a:p>
        </p:txBody>
      </p:sp>
      <p:pic>
        <p:nvPicPr>
          <p:cNvPr id="34823" name="Picture 6">
            <a:extLst>
              <a:ext uri="{FF2B5EF4-FFF2-40B4-BE49-F238E27FC236}">
                <a16:creationId xmlns="" xmlns:a16="http://schemas.microsoft.com/office/drawing/2014/main" id="{13F0D545-FA3B-4C52-98B3-F17638397CDF}"/>
              </a:ext>
            </a:extLst>
          </p:cNvPr>
          <p:cNvPicPr>
            <a:picLocks noChangeAspect="1" noChangeArrowheads="1"/>
          </p:cNvPicPr>
          <p:nvPr/>
        </p:nvPicPr>
        <p:blipFill>
          <a:blip r:embed="rId3"/>
          <a:srcRect/>
          <a:stretch>
            <a:fillRect/>
          </a:stretch>
        </p:blipFill>
        <p:spPr bwMode="auto">
          <a:xfrm>
            <a:off x="4275138" y="2952750"/>
            <a:ext cx="1447800" cy="249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4824" name="Picture 7">
            <a:extLst>
              <a:ext uri="{FF2B5EF4-FFF2-40B4-BE49-F238E27FC236}">
                <a16:creationId xmlns="" xmlns:a16="http://schemas.microsoft.com/office/drawing/2014/main" id="{C342C94C-9DFE-4791-9B26-5C74D5AE80FB}"/>
              </a:ext>
            </a:extLst>
          </p:cNvPr>
          <p:cNvPicPr>
            <a:picLocks noChangeAspect="1" noChangeArrowheads="1"/>
          </p:cNvPicPr>
          <p:nvPr/>
        </p:nvPicPr>
        <p:blipFill>
          <a:blip r:embed="rId4"/>
          <a:srcRect/>
          <a:stretch>
            <a:fillRect/>
          </a:stretch>
        </p:blipFill>
        <p:spPr bwMode="auto">
          <a:xfrm>
            <a:off x="4251325" y="4156075"/>
            <a:ext cx="1325563" cy="3032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34825" name="Picture 8">
            <a:extLst>
              <a:ext uri="{FF2B5EF4-FFF2-40B4-BE49-F238E27FC236}">
                <a16:creationId xmlns="" xmlns:a16="http://schemas.microsoft.com/office/drawing/2014/main" id="{C1C45363-F7D0-4A56-933E-2EF77C1BD8F1}"/>
              </a:ext>
            </a:extLst>
          </p:cNvPr>
          <p:cNvPicPr>
            <a:picLocks noChangeAspect="1" noChangeArrowheads="1"/>
          </p:cNvPicPr>
          <p:nvPr/>
        </p:nvPicPr>
        <p:blipFill>
          <a:blip r:embed="rId5"/>
          <a:srcRect/>
          <a:stretch>
            <a:fillRect/>
          </a:stretch>
        </p:blipFill>
        <p:spPr bwMode="auto">
          <a:xfrm>
            <a:off x="4171950" y="4830763"/>
            <a:ext cx="1574800" cy="361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12" name="Text Box 7">
            <a:extLst>
              <a:ext uri="{FF2B5EF4-FFF2-40B4-BE49-F238E27FC236}">
                <a16:creationId xmlns="" xmlns:a16="http://schemas.microsoft.com/office/drawing/2014/main" id="{632F83E6-B062-41B7-90CA-CB86394281C9}"/>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a:extLst>
              <a:ext uri="{FF2B5EF4-FFF2-40B4-BE49-F238E27FC236}">
                <a16:creationId xmlns="" xmlns:a16="http://schemas.microsoft.com/office/drawing/2014/main" id="{A242DBE0-9202-4F2E-A077-C50DB51FD7BE}"/>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What is FLEXPART?</a:t>
            </a:r>
          </a:p>
        </p:txBody>
      </p:sp>
      <p:sp>
        <p:nvSpPr>
          <p:cNvPr id="43011" name="Text Box 2">
            <a:extLst>
              <a:ext uri="{FF2B5EF4-FFF2-40B4-BE49-F238E27FC236}">
                <a16:creationId xmlns="" xmlns:a16="http://schemas.microsoft.com/office/drawing/2014/main" id="{287E33C1-D27D-4666-8338-DC356A0D7310}"/>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3012" name="Text Box 3">
            <a:extLst>
              <a:ext uri="{FF2B5EF4-FFF2-40B4-BE49-F238E27FC236}">
                <a16:creationId xmlns="" xmlns:a16="http://schemas.microsoft.com/office/drawing/2014/main" id="{7B0AF551-6BA6-44F6-A465-0D1CAEEA2979}"/>
              </a:ext>
            </a:extLst>
          </p:cNvPr>
          <p:cNvSpPr txBox="1">
            <a:spLocks noChangeArrowheads="1"/>
          </p:cNvSpPr>
          <p:nvPr/>
        </p:nvSpPr>
        <p:spPr bwMode="auto">
          <a:xfrm>
            <a:off x="282575" y="1517650"/>
            <a:ext cx="9064625" cy="542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295275">
              <a:lnSpc>
                <a:spcPct val="113000"/>
              </a:lnSpc>
              <a:spcAft>
                <a:spcPts val="1425"/>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US" altLang="en-US">
                <a:solidFill>
                  <a:srgbClr val="000000"/>
                </a:solidFill>
              </a:rPr>
              <a:t>The                             is…</a:t>
            </a:r>
          </a:p>
          <a:p>
            <a:pPr eaLnBrk="1">
              <a:buClrTx/>
              <a:buFontTx/>
              <a:buNone/>
            </a:pPr>
            <a:endParaRPr lang="en-US" altLang="en-US">
              <a:solidFill>
                <a:srgbClr val="000000"/>
              </a:solidFill>
            </a:endParaRPr>
          </a:p>
        </p:txBody>
      </p:sp>
      <p:sp>
        <p:nvSpPr>
          <p:cNvPr id="43013" name="Text Box 4">
            <a:extLst>
              <a:ext uri="{FF2B5EF4-FFF2-40B4-BE49-F238E27FC236}">
                <a16:creationId xmlns="" xmlns:a16="http://schemas.microsoft.com/office/drawing/2014/main" id="{AA79DBEE-65D2-4B9F-8B9D-2BF9DDBA48BC}"/>
              </a:ext>
            </a:extLst>
          </p:cNvPr>
          <p:cNvSpPr txBox="1">
            <a:spLocks noChangeArrowheads="1"/>
          </p:cNvSpPr>
          <p:nvPr/>
        </p:nvSpPr>
        <p:spPr bwMode="auto">
          <a:xfrm>
            <a:off x="228600" y="2624138"/>
            <a:ext cx="9172575"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US" altLang="en-US" sz="1800">
                <a:solidFill>
                  <a:srgbClr val="000000"/>
                </a:solidFill>
              </a:rPr>
              <a:t>… a (</a:t>
            </a:r>
            <a:r>
              <a:rPr lang="en-US" altLang="en-US" sz="1800" b="1">
                <a:solidFill>
                  <a:srgbClr val="000000"/>
                </a:solidFill>
              </a:rPr>
              <a:t>Flex</a:t>
            </a:r>
            <a:r>
              <a:rPr lang="en-US" altLang="en-US" sz="1800">
                <a:solidFill>
                  <a:srgbClr val="000000"/>
                </a:solidFill>
              </a:rPr>
              <a:t>ible) Lagrangian </a:t>
            </a:r>
            <a:r>
              <a:rPr lang="en-US" altLang="en-US" sz="1800" b="1">
                <a:solidFill>
                  <a:srgbClr val="000000"/>
                </a:solidFill>
              </a:rPr>
              <a:t>Part</a:t>
            </a:r>
            <a:r>
              <a:rPr lang="en-US" altLang="en-US" sz="1800">
                <a:solidFill>
                  <a:srgbClr val="000000"/>
                </a:solidFill>
              </a:rPr>
              <a:t>icle Dispersion Model, originally developed at the University of Natural Resources and Life Sciences in Vienna, further developed by its main developer Andreas Stohl at the Norwegian Institute for Air Research in the Department of Atmospheric and Climate Research and with by group of developers in different institutions</a:t>
            </a:r>
          </a:p>
          <a:p>
            <a:pPr eaLnBrk="1">
              <a:buClrTx/>
              <a:buFontTx/>
              <a:buNone/>
            </a:pPr>
            <a:r>
              <a:rPr lang="en-US" altLang="en-US" sz="1800">
                <a:solidFill>
                  <a:srgbClr val="000000"/>
                </a:solidFill>
              </a:rPr>
              <a:t>It is released under the GNU General Public License V3.0</a:t>
            </a:r>
          </a:p>
        </p:txBody>
      </p:sp>
      <p:sp>
        <p:nvSpPr>
          <p:cNvPr id="43014" name="Text Box 5">
            <a:extLst>
              <a:ext uri="{FF2B5EF4-FFF2-40B4-BE49-F238E27FC236}">
                <a16:creationId xmlns="" xmlns:a16="http://schemas.microsoft.com/office/drawing/2014/main" id="{E49EC4DD-0E69-4FAA-A30C-AE095EBC4073}"/>
              </a:ext>
            </a:extLst>
          </p:cNvPr>
          <p:cNvSpPr txBox="1">
            <a:spLocks noChangeArrowheads="1"/>
          </p:cNvSpPr>
          <p:nvPr/>
        </p:nvSpPr>
        <p:spPr bwMode="auto">
          <a:xfrm>
            <a:off x="217488" y="4587875"/>
            <a:ext cx="9174162" cy="243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22263" indent="-306388">
              <a:lnSpc>
                <a:spcPct val="113000"/>
              </a:lnSpc>
              <a:spcAft>
                <a:spcPts val="1425"/>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2800">
                <a:solidFill>
                  <a:srgbClr val="1A1A4D"/>
                </a:solidFill>
                <a:latin typeface="Arial" panose="020B0604020202020204" pitchFamily="34" charset="0"/>
                <a:ea typeface="ＭＳ Ｐゴシック" panose="020B0600070205080204" pitchFamily="34" charset="-128"/>
              </a:defRPr>
            </a:lvl1pPr>
            <a:lvl2pPr marL="722313" indent="-265113">
              <a:lnSpc>
                <a:spcPct val="113000"/>
              </a:lnSpc>
              <a:spcAft>
                <a:spcPts val="113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sz="1700">
                <a:solidFill>
                  <a:srgbClr val="1A1A4D"/>
                </a:solidFill>
                <a:latin typeface="Arial" panose="020B0604020202020204" pitchFamily="34" charset="0"/>
                <a:ea typeface="ＭＳ Ｐゴシック" panose="020B0600070205080204" pitchFamily="34" charset="-128"/>
              </a:defRPr>
            </a:lvl9pPr>
          </a:lstStyle>
          <a:p>
            <a:pPr eaLnBrk="1">
              <a:buClr>
                <a:srgbClr val="7F7F7F"/>
              </a:buClr>
              <a:buFont typeface="Wingdings" panose="05000000000000000000" pitchFamily="2" charset="2"/>
              <a:buChar char=""/>
            </a:pPr>
            <a:r>
              <a:rPr lang="en-US" altLang="en-US" sz="1800" dirty="0">
                <a:solidFill>
                  <a:srgbClr val="000000"/>
                </a:solidFill>
              </a:rPr>
              <a:t>Variety of applications and application environments: </a:t>
            </a:r>
          </a:p>
          <a:p>
            <a:pPr lvl="1" eaLnBrk="1">
              <a:spcAft>
                <a:spcPts val="1425"/>
              </a:spcAft>
              <a:buClr>
                <a:srgbClr val="A6A6A6"/>
              </a:buClr>
              <a:buFont typeface="Wingdings" panose="05000000000000000000" pitchFamily="2" charset="2"/>
              <a:buChar char=""/>
            </a:pPr>
            <a:r>
              <a:rPr lang="en-US" altLang="en-US" sz="1600" u="sng" dirty="0">
                <a:solidFill>
                  <a:srgbClr val="000000"/>
                </a:solidFill>
              </a:rPr>
              <a:t>Operational / Quasi-operational</a:t>
            </a:r>
            <a:r>
              <a:rPr lang="en-US" altLang="en-US" sz="1600" dirty="0">
                <a:solidFill>
                  <a:srgbClr val="000000"/>
                </a:solidFill>
              </a:rPr>
              <a:t> → CTBTO, ZAMG, </a:t>
            </a:r>
            <a:r>
              <a:rPr lang="en-US" altLang="en-US" sz="1600" dirty="0" err="1">
                <a:solidFill>
                  <a:srgbClr val="000000"/>
                </a:solidFill>
              </a:rPr>
              <a:t>Meteoswiss</a:t>
            </a:r>
            <a:r>
              <a:rPr lang="en-US" altLang="en-US" sz="1600" dirty="0">
                <a:solidFill>
                  <a:srgbClr val="000000"/>
                </a:solidFill>
              </a:rPr>
              <a:t>, ...</a:t>
            </a:r>
          </a:p>
          <a:p>
            <a:pPr lvl="1" eaLnBrk="1">
              <a:spcAft>
                <a:spcPts val="1425"/>
              </a:spcAft>
              <a:buClr>
                <a:srgbClr val="A6A6A6"/>
              </a:buClr>
              <a:buFont typeface="Wingdings" panose="05000000000000000000" pitchFamily="2" charset="2"/>
              <a:buChar char=""/>
            </a:pPr>
            <a:r>
              <a:rPr lang="en-US" altLang="en-US" sz="1600" u="sng" dirty="0">
                <a:solidFill>
                  <a:srgbClr val="000000"/>
                </a:solidFill>
              </a:rPr>
              <a:t>Research</a:t>
            </a:r>
            <a:r>
              <a:rPr lang="en-US" altLang="en-US" sz="1600" dirty="0">
                <a:solidFill>
                  <a:srgbClr val="000000"/>
                </a:solidFill>
              </a:rPr>
              <a:t> → NILU, BOKU-Met, INTE, ZAMG, Reunion University, ...</a:t>
            </a:r>
          </a:p>
          <a:p>
            <a:pPr lvl="1" eaLnBrk="1">
              <a:spcAft>
                <a:spcPts val="1425"/>
              </a:spcAft>
              <a:buClr>
                <a:srgbClr val="A6A6A6"/>
              </a:buClr>
              <a:buFont typeface="Wingdings" panose="05000000000000000000" pitchFamily="2" charset="2"/>
              <a:buChar char=""/>
            </a:pPr>
            <a:r>
              <a:rPr lang="en-US" altLang="en-US" sz="1600" u="sng" dirty="0">
                <a:solidFill>
                  <a:srgbClr val="000000"/>
                </a:solidFill>
              </a:rPr>
              <a:t>Others</a:t>
            </a:r>
            <a:r>
              <a:rPr lang="en-US" altLang="en-US" sz="1600" dirty="0">
                <a:solidFill>
                  <a:srgbClr val="000000"/>
                </a:solidFill>
              </a:rPr>
              <a:t> → including private companies/consultancies</a:t>
            </a:r>
          </a:p>
        </p:txBody>
      </p:sp>
      <p:sp>
        <p:nvSpPr>
          <p:cNvPr id="43015" name="Text Box 6">
            <a:extLst>
              <a:ext uri="{FF2B5EF4-FFF2-40B4-BE49-F238E27FC236}">
                <a16:creationId xmlns="" xmlns:a16="http://schemas.microsoft.com/office/drawing/2014/main" id="{366F1BE3-98E1-47AA-B53D-E29F7B51B92D}"/>
              </a:ext>
            </a:extLst>
          </p:cNvPr>
          <p:cNvSpPr txBox="1">
            <a:spLocks noChangeArrowheads="1"/>
          </p:cNvSpPr>
          <p:nvPr/>
        </p:nvSpPr>
        <p:spPr bwMode="auto">
          <a:xfrm>
            <a:off x="6835775" y="2214563"/>
            <a:ext cx="2243138"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US" altLang="en-US" b="1">
                <a:solidFill>
                  <a:srgbClr val="FF0000"/>
                </a:solidFill>
              </a:rPr>
              <a:t>flexpart.eu</a:t>
            </a:r>
          </a:p>
        </p:txBody>
      </p:sp>
      <p:pic>
        <p:nvPicPr>
          <p:cNvPr id="43016" name="Picture 7">
            <a:extLst>
              <a:ext uri="{FF2B5EF4-FFF2-40B4-BE49-F238E27FC236}">
                <a16:creationId xmlns="" xmlns:a16="http://schemas.microsoft.com/office/drawing/2014/main" id="{9794758D-B6AE-4E7B-9C85-56570CF7B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846138"/>
            <a:ext cx="2411412" cy="166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a:extLst>
              <a:ext uri="{FF2B5EF4-FFF2-40B4-BE49-F238E27FC236}">
                <a16:creationId xmlns="" xmlns:a16="http://schemas.microsoft.com/office/drawing/2014/main" id="{EDD00CCD-D351-4B57-A0C9-B2E1E8D91FFC}"/>
              </a:ext>
            </a:extLst>
          </p:cNvPr>
          <p:cNvSpPr txBox="1">
            <a:spLocks noChangeArrowheads="1"/>
          </p:cNvSpPr>
          <p:nvPr/>
        </p:nvSpPr>
        <p:spPr bwMode="auto">
          <a:xfrm>
            <a:off x="595313" y="64770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err="1">
                <a:solidFill>
                  <a:schemeClr val="tx1"/>
                </a:solidFill>
              </a:rPr>
              <a:t>Mesoscale</a:t>
            </a:r>
            <a:r>
              <a:rPr lang="en-US" sz="2800" dirty="0">
                <a:solidFill>
                  <a:schemeClr val="tx1"/>
                </a:solidFill>
              </a:rPr>
              <a:t> wind fluctuations (important for very low wind conditions)</a:t>
            </a:r>
          </a:p>
          <a:p>
            <a:pPr defTabSz="456915" eaLnBrk="1">
              <a:spcAft>
                <a:spcPts val="1425"/>
              </a:spcAft>
              <a:buClr>
                <a:srgbClr val="1A1A4D"/>
              </a:buClr>
              <a:buFont typeface="Wingdings" charset="0"/>
              <a:buChar char=""/>
              <a:defRPr/>
            </a:pPr>
            <a:r>
              <a:rPr lang="en-US" sz="2000" dirty="0">
                <a:solidFill>
                  <a:schemeClr val="tx1"/>
                </a:solidFill>
              </a:rPr>
              <a:t>Fluctuations neither resolved by ECMWF nor by the turbulence parameterization, created by mountain waves, pulsating drainage flows, wake vortices, ...</a:t>
            </a:r>
          </a:p>
          <a:p>
            <a:pPr defTabSz="456915" eaLnBrk="1">
              <a:spcAft>
                <a:spcPts val="1425"/>
              </a:spcAft>
              <a:buClr>
                <a:srgbClr val="1A1A4D"/>
              </a:buClr>
              <a:buFont typeface="Wingdings" charset="0"/>
              <a:buChar char=""/>
              <a:defRPr/>
            </a:pPr>
            <a:r>
              <a:rPr lang="en-US" sz="2000" dirty="0">
                <a:solidFill>
                  <a:schemeClr val="tx1"/>
                </a:solidFill>
              </a:rPr>
              <a:t>FLEXPART solves another </a:t>
            </a:r>
            <a:r>
              <a:rPr lang="en-US" sz="2000" dirty="0" err="1">
                <a:solidFill>
                  <a:schemeClr val="tx1"/>
                </a:solidFill>
              </a:rPr>
              <a:t>Langevin</a:t>
            </a:r>
            <a:r>
              <a:rPr lang="en-US" sz="2000" dirty="0">
                <a:solidFill>
                  <a:schemeClr val="tx1"/>
                </a:solidFill>
              </a:rPr>
              <a:t> equation and assumes that the variance of the wind a the grid scale provides sub-grid scale information (</a:t>
            </a:r>
            <a:r>
              <a:rPr lang="en-US" sz="2000" dirty="0" err="1">
                <a:solidFill>
                  <a:schemeClr val="tx1"/>
                </a:solidFill>
              </a:rPr>
              <a:t>Maryon</a:t>
            </a:r>
            <a:r>
              <a:rPr lang="en-US" sz="2000" dirty="0">
                <a:solidFill>
                  <a:schemeClr val="tx1"/>
                </a:solidFill>
              </a:rPr>
              <a:t> 1998) → this acts as a source of dispersion (</a:t>
            </a:r>
            <a:r>
              <a:rPr lang="en-US" sz="2000" i="1" dirty="0">
                <a:solidFill>
                  <a:schemeClr val="tx1"/>
                </a:solidFill>
              </a:rPr>
              <a:t>without really physically representing the phenomena</a:t>
            </a:r>
            <a:r>
              <a:rPr lang="en-US" sz="2000" dirty="0">
                <a:solidFill>
                  <a:schemeClr val="tx1"/>
                </a:solidFill>
              </a:rPr>
              <a:t>)</a:t>
            </a:r>
          </a:p>
          <a:p>
            <a:pPr defTabSz="456915" eaLnBrk="1">
              <a:spcAft>
                <a:spcPts val="1425"/>
              </a:spcAft>
              <a:buClrTx/>
              <a:defRPr/>
            </a:pPr>
            <a:endParaRPr lang="en-US" sz="20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pic>
        <p:nvPicPr>
          <p:cNvPr id="35854" name="Picture 13">
            <a:extLst>
              <a:ext uri="{FF2B5EF4-FFF2-40B4-BE49-F238E27FC236}">
                <a16:creationId xmlns="" xmlns:a16="http://schemas.microsoft.com/office/drawing/2014/main" id="{B315CAD6-EF43-4266-A5C9-9D6D0519E7A0}"/>
              </a:ext>
            </a:extLst>
          </p:cNvPr>
          <p:cNvPicPr>
            <a:picLocks noChangeAspect="1" noChangeArrowheads="1"/>
          </p:cNvPicPr>
          <p:nvPr/>
        </p:nvPicPr>
        <p:blipFill>
          <a:blip r:embed="rId3"/>
          <a:srcRect/>
          <a:stretch>
            <a:fillRect/>
          </a:stretch>
        </p:blipFill>
        <p:spPr bwMode="auto">
          <a:xfrm>
            <a:off x="7053263" y="4427538"/>
            <a:ext cx="2859087" cy="2636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35855" name="Text Box 14">
            <a:extLst>
              <a:ext uri="{FF2B5EF4-FFF2-40B4-BE49-F238E27FC236}">
                <a16:creationId xmlns="" xmlns:a16="http://schemas.microsoft.com/office/drawing/2014/main" id="{FB45F6CE-ED62-4423-8E05-CC183546AE51}"/>
              </a:ext>
            </a:extLst>
          </p:cNvPr>
          <p:cNvSpPr txBox="1">
            <a:spLocks noChangeArrowheads="1"/>
          </p:cNvSpPr>
          <p:nvPr/>
        </p:nvSpPr>
        <p:spPr bwMode="auto">
          <a:xfrm>
            <a:off x="3733800" y="6288088"/>
            <a:ext cx="3319463"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200" i="1">
                <a:solidFill>
                  <a:srgbClr val="808080"/>
                </a:solidFill>
              </a:rPr>
              <a:t>Vickers, D., Mahrt, L. and Belusic, D. 2008. Particle simulations of dispersion using observed meandering and turbulence. Acta Geophys. 56  (with permission of authors)</a:t>
            </a:r>
          </a:p>
        </p:txBody>
      </p:sp>
      <p:sp>
        <p:nvSpPr>
          <p:cNvPr id="16" name="Text Box 7">
            <a:extLst>
              <a:ext uri="{FF2B5EF4-FFF2-40B4-BE49-F238E27FC236}">
                <a16:creationId xmlns="" xmlns:a16="http://schemas.microsoft.com/office/drawing/2014/main" id="{5C882166-719A-4E80-91F4-A59FD6D419D8}"/>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a:extLst>
              <a:ext uri="{FF2B5EF4-FFF2-40B4-BE49-F238E27FC236}">
                <a16:creationId xmlns="" xmlns:a16="http://schemas.microsoft.com/office/drawing/2014/main" id="{EDD00CCD-D351-4B57-A0C9-B2E1E8D91FFC}"/>
              </a:ext>
            </a:extLst>
          </p:cNvPr>
          <p:cNvSpPr txBox="1">
            <a:spLocks noChangeArrowheads="1"/>
          </p:cNvSpPr>
          <p:nvPr/>
        </p:nvSpPr>
        <p:spPr bwMode="auto">
          <a:xfrm>
            <a:off x="595313" y="64770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a:solidFill>
                  <a:schemeClr val="tx1"/>
                </a:solidFill>
              </a:rPr>
              <a:t>Gravitational settling</a:t>
            </a:r>
          </a:p>
          <a:p>
            <a:pPr defTabSz="456915" eaLnBrk="1">
              <a:spcAft>
                <a:spcPts val="1425"/>
              </a:spcAft>
              <a:buClr>
                <a:srgbClr val="1A1A4D"/>
              </a:buClr>
              <a:buFont typeface="Wingdings" charset="0"/>
              <a:buChar char=""/>
              <a:defRPr/>
            </a:pPr>
            <a:r>
              <a:rPr lang="en-US" sz="2000" dirty="0">
                <a:solidFill>
                  <a:schemeClr val="tx1"/>
                </a:solidFill>
              </a:rPr>
              <a:t>Trajectories for aerosols are modified due to gravitational settling – a vertical velocity due to gravitational settling is added to the </a:t>
            </a:r>
            <a:r>
              <a:rPr lang="en-US" sz="2000" dirty="0" smtClean="0">
                <a:solidFill>
                  <a:schemeClr val="tx1"/>
                </a:solidFill>
              </a:rPr>
              <a:t>vertical </a:t>
            </a:r>
            <a:r>
              <a:rPr lang="en-US" sz="2000" dirty="0">
                <a:solidFill>
                  <a:schemeClr val="tx1"/>
                </a:solidFill>
              </a:rPr>
              <a:t>velocity at each time step (get_settling.f90)</a:t>
            </a:r>
          </a:p>
          <a:p>
            <a:pPr defTabSz="456915" eaLnBrk="1">
              <a:spcAft>
                <a:spcPts val="1425"/>
              </a:spcAft>
              <a:buClr>
                <a:srgbClr val="1A1A4D"/>
              </a:buClr>
              <a:buFont typeface="Wingdings" charset="0"/>
              <a:buChar char=""/>
              <a:defRPr/>
            </a:pPr>
            <a:r>
              <a:rPr lang="en-US" sz="2000" dirty="0">
                <a:solidFill>
                  <a:schemeClr val="tx1"/>
                </a:solidFill>
              </a:rPr>
              <a:t>Based on obtaining the Reynolds number and settling velocity with dependence on temperature of the dynamic viscosity(</a:t>
            </a:r>
            <a:r>
              <a:rPr lang="en-US" sz="2000" dirty="0" err="1">
                <a:solidFill>
                  <a:schemeClr val="tx1"/>
                </a:solidFill>
              </a:rPr>
              <a:t>Naeslung</a:t>
            </a:r>
            <a:r>
              <a:rPr lang="en-US" sz="2000" dirty="0">
                <a:solidFill>
                  <a:schemeClr val="tx1"/>
                </a:solidFill>
              </a:rPr>
              <a:t> and </a:t>
            </a:r>
            <a:r>
              <a:rPr lang="en-US" sz="2000" dirty="0" err="1">
                <a:solidFill>
                  <a:schemeClr val="tx1"/>
                </a:solidFill>
              </a:rPr>
              <a:t>Thaning</a:t>
            </a:r>
            <a:r>
              <a:rPr lang="en-US" sz="2000" dirty="0">
                <a:solidFill>
                  <a:schemeClr val="tx1"/>
                </a:solidFill>
              </a:rPr>
              <a:t> 1991 and Sutherland 1893)</a:t>
            </a:r>
          </a:p>
          <a:p>
            <a:pPr defTabSz="456915" eaLnBrk="1">
              <a:spcAft>
                <a:spcPts val="1425"/>
              </a:spcAft>
              <a:buClr>
                <a:srgbClr val="1A1A4D"/>
              </a:buClr>
              <a:buFont typeface="Wingdings" charset="0"/>
              <a:buChar char=""/>
              <a:defRPr/>
            </a:pPr>
            <a:r>
              <a:rPr lang="en-US" sz="2000" dirty="0">
                <a:solidFill>
                  <a:schemeClr val="tx1"/>
                </a:solidFill>
              </a:rPr>
              <a:t>Particles are considered spheres</a:t>
            </a:r>
          </a:p>
          <a:p>
            <a:pPr defTabSz="456915" eaLnBrk="1">
              <a:spcAft>
                <a:spcPts val="1425"/>
              </a:spcAft>
              <a:buClrTx/>
              <a:defRPr/>
            </a:pPr>
            <a:endParaRPr lang="en-US" sz="20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16" name="Text Box 7">
            <a:extLst>
              <a:ext uri="{FF2B5EF4-FFF2-40B4-BE49-F238E27FC236}">
                <a16:creationId xmlns="" xmlns:a16="http://schemas.microsoft.com/office/drawing/2014/main" id="{5C882166-719A-4E80-91F4-A59FD6D419D8}"/>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transport/diffusion</a:t>
            </a:r>
          </a:p>
        </p:txBody>
      </p:sp>
    </p:spTree>
    <p:extLst>
      <p:ext uri="{BB962C8B-B14F-4D97-AF65-F5344CB8AC3E}">
        <p14:creationId xmlns:p14="http://schemas.microsoft.com/office/powerpoint/2010/main" val="231048895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a:extLst>
              <a:ext uri="{FF2B5EF4-FFF2-40B4-BE49-F238E27FC236}">
                <a16:creationId xmlns="" xmlns:a16="http://schemas.microsoft.com/office/drawing/2014/main" id="{EDD00CCD-D351-4B57-A0C9-B2E1E8D91FFC}"/>
              </a:ext>
            </a:extLst>
          </p:cNvPr>
          <p:cNvSpPr txBox="1">
            <a:spLocks noChangeArrowheads="1"/>
          </p:cNvSpPr>
          <p:nvPr/>
        </p:nvSpPr>
        <p:spPr bwMode="auto">
          <a:xfrm>
            <a:off x="595313" y="64770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a:solidFill>
                  <a:schemeClr val="tx1"/>
                </a:solidFill>
              </a:rPr>
              <a:t>See Seibert’s and Thompson lectures:</a:t>
            </a:r>
          </a:p>
          <a:p>
            <a:pPr defTabSz="456915" eaLnBrk="1">
              <a:spcAft>
                <a:spcPts val="1425"/>
              </a:spcAft>
              <a:buClr>
                <a:srgbClr val="1A1A4D"/>
              </a:buClr>
              <a:buFont typeface="Wingdings" charset="0"/>
              <a:buChar char=""/>
              <a:defRPr/>
            </a:pPr>
            <a:r>
              <a:rPr lang="en-US" sz="2000" dirty="0">
                <a:solidFill>
                  <a:schemeClr val="tx1"/>
                </a:solidFill>
              </a:rPr>
              <a:t>Deep convection</a:t>
            </a:r>
          </a:p>
          <a:p>
            <a:pPr defTabSz="456915" eaLnBrk="1">
              <a:spcAft>
                <a:spcPts val="1425"/>
              </a:spcAft>
              <a:buClr>
                <a:srgbClr val="1A1A4D"/>
              </a:buClr>
              <a:buFont typeface="Wingdings" charset="0"/>
              <a:buChar char=""/>
              <a:defRPr/>
            </a:pPr>
            <a:r>
              <a:rPr lang="en-US" sz="2000" dirty="0">
                <a:solidFill>
                  <a:schemeClr val="tx1"/>
                </a:solidFill>
              </a:rPr>
              <a:t>Loss processes:</a:t>
            </a:r>
          </a:p>
          <a:p>
            <a:pPr lvl="1" defTabSz="456915" eaLnBrk="1">
              <a:spcAft>
                <a:spcPts val="1425"/>
              </a:spcAft>
              <a:buClr>
                <a:srgbClr val="1A1A4D"/>
              </a:buClr>
              <a:buFont typeface="Wingdings" charset="0"/>
              <a:buChar char=""/>
              <a:defRPr/>
            </a:pPr>
            <a:r>
              <a:rPr lang="en-US" sz="2000" dirty="0">
                <a:solidFill>
                  <a:schemeClr val="tx1"/>
                </a:solidFill>
              </a:rPr>
              <a:t>Dry deposition</a:t>
            </a:r>
          </a:p>
          <a:p>
            <a:pPr lvl="1" defTabSz="456915" eaLnBrk="1">
              <a:spcAft>
                <a:spcPts val="1425"/>
              </a:spcAft>
              <a:buClr>
                <a:srgbClr val="1A1A4D"/>
              </a:buClr>
              <a:buFont typeface="Wingdings" charset="0"/>
              <a:buChar char=""/>
              <a:defRPr/>
            </a:pPr>
            <a:r>
              <a:rPr lang="en-US" sz="2000" dirty="0">
                <a:solidFill>
                  <a:schemeClr val="tx1"/>
                </a:solidFill>
              </a:rPr>
              <a:t>Wet deposition</a:t>
            </a:r>
          </a:p>
          <a:p>
            <a:pPr lvl="1" defTabSz="456915" eaLnBrk="1">
              <a:spcAft>
                <a:spcPts val="1425"/>
              </a:spcAft>
              <a:buClr>
                <a:srgbClr val="1A1A4D"/>
              </a:buClr>
              <a:buFont typeface="Wingdings" charset="0"/>
              <a:buChar char=""/>
              <a:defRPr/>
            </a:pPr>
            <a:r>
              <a:rPr lang="en-US" sz="2000" dirty="0">
                <a:solidFill>
                  <a:schemeClr val="tx1"/>
                </a:solidFill>
              </a:rPr>
              <a:t>OH reaction</a:t>
            </a:r>
          </a:p>
          <a:p>
            <a:pPr lvl="1" defTabSz="456915" eaLnBrk="1">
              <a:spcAft>
                <a:spcPts val="1425"/>
              </a:spcAft>
              <a:buClr>
                <a:srgbClr val="1A1A4D"/>
              </a:buClr>
              <a:buFont typeface="Wingdings" charset="0"/>
              <a:buChar char=""/>
              <a:defRPr/>
            </a:pPr>
            <a:r>
              <a:rPr lang="en-US" sz="2000" dirty="0">
                <a:solidFill>
                  <a:schemeClr val="tx1"/>
                </a:solidFill>
              </a:rPr>
              <a:t>Radioactive decay</a:t>
            </a:r>
          </a:p>
          <a:p>
            <a:pPr defTabSz="456915" eaLnBrk="1">
              <a:spcAft>
                <a:spcPts val="1425"/>
              </a:spcAft>
              <a:buClrTx/>
              <a:defRPr/>
            </a:pPr>
            <a:endParaRPr lang="en-US" sz="20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
        <p:nvSpPr>
          <p:cNvPr id="16" name="Text Box 7">
            <a:extLst>
              <a:ext uri="{FF2B5EF4-FFF2-40B4-BE49-F238E27FC236}">
                <a16:creationId xmlns="" xmlns:a16="http://schemas.microsoft.com/office/drawing/2014/main" id="{5C882166-719A-4E80-91F4-A59FD6D419D8}"/>
              </a:ext>
            </a:extLst>
          </p:cNvPr>
          <p:cNvSpPr txBox="1">
            <a:spLocks noChangeArrowheads="1"/>
          </p:cNvSpPr>
          <p:nvPr/>
        </p:nvSpPr>
        <p:spPr bwMode="auto">
          <a:xfrm>
            <a:off x="0" y="-9525"/>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in a nutshell: more?</a:t>
            </a:r>
          </a:p>
        </p:txBody>
      </p:sp>
    </p:spTree>
    <p:extLst>
      <p:ext uri="{BB962C8B-B14F-4D97-AF65-F5344CB8AC3E}">
        <p14:creationId xmlns:p14="http://schemas.microsoft.com/office/powerpoint/2010/main" val="10156987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3">
            <a:extLst>
              <a:ext uri="{FF2B5EF4-FFF2-40B4-BE49-F238E27FC236}">
                <a16:creationId xmlns="" xmlns:a16="http://schemas.microsoft.com/office/drawing/2014/main" id="{6C2FA71F-248D-4407-A44E-C28D49B1038B}"/>
              </a:ext>
            </a:extLst>
          </p:cNvPr>
          <p:cNvPicPr>
            <a:picLocks noChangeAspect="1" noChangeArrowheads="1"/>
          </p:cNvPicPr>
          <p:nvPr/>
        </p:nvPicPr>
        <p:blipFill>
          <a:blip r:embed="rId3"/>
          <a:srcRect/>
          <a:stretch>
            <a:fillRect/>
          </a:stretch>
        </p:blipFill>
        <p:spPr bwMode="auto">
          <a:xfrm>
            <a:off x="4402138" y="49213"/>
            <a:ext cx="5199062" cy="7594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2531" name="Rechteck 1">
            <a:extLst>
              <a:ext uri="{FF2B5EF4-FFF2-40B4-BE49-F238E27FC236}">
                <a16:creationId xmlns="" xmlns:a16="http://schemas.microsoft.com/office/drawing/2014/main" id="{37A6382F-D6A0-436D-917E-78C4A50B60CD}"/>
              </a:ext>
            </a:extLst>
          </p:cNvPr>
          <p:cNvSpPr>
            <a:spLocks noChangeArrowheads="1"/>
          </p:cNvSpPr>
          <p:nvPr/>
        </p:nvSpPr>
        <p:spPr bwMode="auto">
          <a:xfrm>
            <a:off x="641350" y="827088"/>
            <a:ext cx="29575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Aft>
                <a:spcPts val="1425"/>
              </a:spcAft>
              <a:buClrTx/>
            </a:pPr>
            <a:r>
              <a:rPr lang="en-US" altLang="en-US">
                <a:solidFill>
                  <a:schemeClr val="tx1"/>
                </a:solidFill>
              </a:rPr>
              <a:t>The life of a particle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 xmlns:a16="http://schemas.microsoft.com/office/drawing/2014/main" id="{92F17524-9392-4C49-96E6-4FCF71EB1670}"/>
              </a:ext>
            </a:extLst>
          </p:cNvPr>
          <p:cNvSpPr txBox="1">
            <a:spLocks noChangeArrowheads="1"/>
          </p:cNvSpPr>
          <p:nvPr/>
        </p:nvSpPr>
        <p:spPr bwMode="auto">
          <a:xfrm>
            <a:off x="1270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buClrTx/>
              <a:buFontTx/>
              <a:buNone/>
              <a:defRPr/>
            </a:pPr>
            <a:r>
              <a:rPr lang="en-US" sz="3600" dirty="0">
                <a:solidFill>
                  <a:srgbClr val="FFFFFF"/>
                </a:solidFill>
              </a:rPr>
              <a:t>Additional features … many</a:t>
            </a:r>
          </a:p>
        </p:txBody>
      </p:sp>
      <p:sp>
        <p:nvSpPr>
          <p:cNvPr id="61443" name="Text Box 2">
            <a:extLst>
              <a:ext uri="{FF2B5EF4-FFF2-40B4-BE49-F238E27FC236}">
                <a16:creationId xmlns="" xmlns:a16="http://schemas.microsoft.com/office/drawing/2014/main" id="{798AE870-3E8A-4E56-B658-0C2B518A3B4E}"/>
              </a:ext>
            </a:extLst>
          </p:cNvPr>
          <p:cNvSpPr txBox="1">
            <a:spLocks noChangeArrowheads="1"/>
          </p:cNvSpPr>
          <p:nvPr/>
        </p:nvSpPr>
        <p:spPr bwMode="auto">
          <a:xfrm>
            <a:off x="503238" y="939800"/>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800" u="sng" dirty="0">
                <a:solidFill>
                  <a:schemeClr val="tx1"/>
                </a:solidFill>
              </a:rPr>
              <a:t>Plume trajectories</a:t>
            </a: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p:txBody>
      </p:sp>
      <p:sp>
        <p:nvSpPr>
          <p:cNvPr id="61444" name="Text Box 3">
            <a:extLst>
              <a:ext uri="{FF2B5EF4-FFF2-40B4-BE49-F238E27FC236}">
                <a16:creationId xmlns="" xmlns:a16="http://schemas.microsoft.com/office/drawing/2014/main" id="{FAE544DA-DF8C-456A-93CA-B0138C691ED6}"/>
              </a:ext>
            </a:extLst>
          </p:cNvPr>
          <p:cNvSpPr txBox="1">
            <a:spLocks noChangeArrowheads="1"/>
          </p:cNvSpPr>
          <p:nvPr/>
        </p:nvSpPr>
        <p:spPr bwMode="auto">
          <a:xfrm>
            <a:off x="496888" y="1601788"/>
            <a:ext cx="9382125"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dirty="0">
                <a:solidFill>
                  <a:schemeClr val="tx1"/>
                </a:solidFill>
              </a:rPr>
              <a:t>Particles are clustered into a number of trajectories (</a:t>
            </a:r>
            <a:r>
              <a:rPr lang="en-US" dirty="0" err="1">
                <a:solidFill>
                  <a:schemeClr val="tx1"/>
                </a:solidFill>
                <a:latin typeface="FreeMono" charset="0"/>
              </a:rPr>
              <a:t>ncluster</a:t>
            </a:r>
            <a:r>
              <a:rPr lang="en-US" dirty="0">
                <a:solidFill>
                  <a:schemeClr val="tx1"/>
                </a:solidFill>
              </a:rPr>
              <a:t> in </a:t>
            </a:r>
            <a:r>
              <a:rPr lang="en-US" dirty="0" err="1">
                <a:solidFill>
                  <a:schemeClr val="tx1"/>
                </a:solidFill>
                <a:latin typeface="FreeMono" charset="0"/>
              </a:rPr>
              <a:t>includepar</a:t>
            </a:r>
            <a:r>
              <a:rPr lang="en-US" dirty="0">
                <a:solidFill>
                  <a:schemeClr val="tx1"/>
                </a:solidFill>
              </a:rPr>
              <a:t>) </a:t>
            </a:r>
            <a:r>
              <a:rPr lang="en-US" dirty="0" smtClean="0">
                <a:solidFill>
                  <a:schemeClr val="tx1"/>
                </a:solidFill>
              </a:rPr>
              <a:t>via </a:t>
            </a:r>
            <a:r>
              <a:rPr lang="en-US" dirty="0">
                <a:solidFill>
                  <a:schemeClr val="tx1"/>
                </a:solidFill>
              </a:rPr>
              <a:t>k-means clustering using the </a:t>
            </a:r>
            <a:r>
              <a:rPr lang="en-US" b="1" dirty="0">
                <a:solidFill>
                  <a:schemeClr val="tx1"/>
                </a:solidFill>
              </a:rPr>
              <a:t>horizontal </a:t>
            </a:r>
            <a:r>
              <a:rPr lang="en-US" dirty="0">
                <a:solidFill>
                  <a:schemeClr val="tx1"/>
                </a:solidFill>
              </a:rPr>
              <a:t>distance as the distance function. The centroids are given by </a:t>
            </a:r>
            <a:r>
              <a:rPr lang="en-US" dirty="0" err="1">
                <a:solidFill>
                  <a:schemeClr val="tx1"/>
                </a:solidFill>
              </a:rPr>
              <a:t>x,y,z</a:t>
            </a:r>
            <a:r>
              <a:rPr lang="en-US" dirty="0">
                <a:solidFill>
                  <a:schemeClr val="tx1"/>
                </a:solidFill>
              </a:rPr>
              <a:t> but z is not used in the clustering algorithm </a:t>
            </a:r>
          </a:p>
          <a:p>
            <a:pPr defTabSz="456915" eaLnBrk="1">
              <a:lnSpc>
                <a:spcPct val="100000"/>
              </a:lnSpc>
              <a:spcAft>
                <a:spcPts val="1425"/>
              </a:spcAft>
              <a:buClrTx/>
              <a:defRPr/>
            </a:pPr>
            <a:r>
              <a:rPr lang="en-US" dirty="0">
                <a:solidFill>
                  <a:srgbClr val="1A1A4D"/>
                </a:solidFill>
              </a:rPr>
              <a:t>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61447" name="Text Box 6">
            <a:extLst>
              <a:ext uri="{FF2B5EF4-FFF2-40B4-BE49-F238E27FC236}">
                <a16:creationId xmlns="" xmlns:a16="http://schemas.microsoft.com/office/drawing/2014/main" id="{03C3A524-34B6-4F4E-8A38-6E2EF709A478}"/>
              </a:ext>
            </a:extLst>
          </p:cNvPr>
          <p:cNvSpPr txBox="1">
            <a:spLocks noChangeArrowheads="1"/>
          </p:cNvSpPr>
          <p:nvPr/>
        </p:nvSpPr>
        <p:spPr bwMode="auto">
          <a:xfrm>
            <a:off x="503238" y="3492500"/>
            <a:ext cx="9064625" cy="696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800" u="sng" dirty="0">
                <a:solidFill>
                  <a:schemeClr val="tx1"/>
                </a:solidFill>
              </a:rPr>
              <a:t>Warm start</a:t>
            </a: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p:txBody>
      </p:sp>
      <p:sp>
        <p:nvSpPr>
          <p:cNvPr id="61448" name="Text Box 7">
            <a:extLst>
              <a:ext uri="{FF2B5EF4-FFF2-40B4-BE49-F238E27FC236}">
                <a16:creationId xmlns="" xmlns:a16="http://schemas.microsoft.com/office/drawing/2014/main" id="{81C847F2-C9B7-4C33-9FB1-7CA6E036ABE2}"/>
              </a:ext>
            </a:extLst>
          </p:cNvPr>
          <p:cNvSpPr txBox="1">
            <a:spLocks noChangeArrowheads="1"/>
          </p:cNvSpPr>
          <p:nvPr/>
        </p:nvSpPr>
        <p:spPr bwMode="auto">
          <a:xfrm>
            <a:off x="496888" y="4284663"/>
            <a:ext cx="938212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dirty="0">
                <a:solidFill>
                  <a:schemeClr val="tx1"/>
                </a:solidFill>
              </a:rPr>
              <a:t>Particle positions may be dumped (with additional information) and used for a warm start.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3" name="Picture 2">
            <a:extLst>
              <a:ext uri="{FF2B5EF4-FFF2-40B4-BE49-F238E27FC236}">
                <a16:creationId xmlns="" xmlns:a16="http://schemas.microsoft.com/office/drawing/2014/main" id="{A47C685E-40D4-46E3-84ED-3716996386B3}"/>
              </a:ext>
            </a:extLst>
          </p:cNvPr>
          <p:cNvPicPr>
            <a:picLocks noChangeAspect="1" noChangeArrowheads="1"/>
          </p:cNvPicPr>
          <p:nvPr/>
        </p:nvPicPr>
        <p:blipFill>
          <a:blip r:embed="rId3"/>
          <a:srcRect/>
          <a:stretch>
            <a:fillRect/>
          </a:stretch>
        </p:blipFill>
        <p:spPr bwMode="auto">
          <a:xfrm>
            <a:off x="546100" y="1679575"/>
            <a:ext cx="3097213" cy="29257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1684" name="Text Box 3">
            <a:extLst>
              <a:ext uri="{FF2B5EF4-FFF2-40B4-BE49-F238E27FC236}">
                <a16:creationId xmlns="" xmlns:a16="http://schemas.microsoft.com/office/drawing/2014/main" id="{086ADA2F-D322-4258-8484-E1C6ED521C4F}"/>
              </a:ext>
            </a:extLst>
          </p:cNvPr>
          <p:cNvSpPr txBox="1">
            <a:spLocks noChangeArrowheads="1"/>
          </p:cNvSpPr>
          <p:nvPr/>
        </p:nvSpPr>
        <p:spPr bwMode="auto">
          <a:xfrm>
            <a:off x="503238" y="941388"/>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800" u="sng" dirty="0">
                <a:solidFill>
                  <a:schemeClr val="tx1"/>
                </a:solidFill>
              </a:rPr>
              <a:t>Concentration /residence time uniform kernel</a:t>
            </a: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p:txBody>
      </p:sp>
      <p:sp>
        <p:nvSpPr>
          <p:cNvPr id="71685" name="Text Box 4">
            <a:extLst>
              <a:ext uri="{FF2B5EF4-FFF2-40B4-BE49-F238E27FC236}">
                <a16:creationId xmlns="" xmlns:a16="http://schemas.microsoft.com/office/drawing/2014/main" id="{00995683-91A1-45DD-83AF-5B9408DF1F2B}"/>
              </a:ext>
            </a:extLst>
          </p:cNvPr>
          <p:cNvSpPr txBox="1">
            <a:spLocks noChangeArrowheads="1"/>
          </p:cNvSpPr>
          <p:nvPr/>
        </p:nvSpPr>
        <p:spPr bwMode="auto">
          <a:xfrm>
            <a:off x="3832225" y="1601788"/>
            <a:ext cx="6046788"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dirty="0">
                <a:solidFill>
                  <a:schemeClr val="tx1"/>
                </a:solidFill>
              </a:rPr>
              <a:t>The mass of a particle is distributed into the adjacent grid cells.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pic>
        <p:nvPicPr>
          <p:cNvPr id="71689" name="Picture 8">
            <a:extLst>
              <a:ext uri="{FF2B5EF4-FFF2-40B4-BE49-F238E27FC236}">
                <a16:creationId xmlns="" xmlns:a16="http://schemas.microsoft.com/office/drawing/2014/main" id="{F6B65405-A3D8-4013-B517-619C79272169}"/>
              </a:ext>
            </a:extLst>
          </p:cNvPr>
          <p:cNvPicPr>
            <a:picLocks noChangeAspect="1" noChangeArrowheads="1"/>
          </p:cNvPicPr>
          <p:nvPr/>
        </p:nvPicPr>
        <p:blipFill>
          <a:blip r:embed="rId4"/>
          <a:srcRect/>
          <a:stretch>
            <a:fillRect/>
          </a:stretch>
        </p:blipFill>
        <p:spPr bwMode="auto">
          <a:xfrm>
            <a:off x="6613525" y="2065338"/>
            <a:ext cx="1868488" cy="685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71690" name="Text Box 9">
            <a:extLst>
              <a:ext uri="{FF2B5EF4-FFF2-40B4-BE49-F238E27FC236}">
                <a16:creationId xmlns="" xmlns:a16="http://schemas.microsoft.com/office/drawing/2014/main" id="{1EAF774C-CBD0-4666-A9DB-4145A637C43F}"/>
              </a:ext>
            </a:extLst>
          </p:cNvPr>
          <p:cNvSpPr txBox="1">
            <a:spLocks noChangeArrowheads="1"/>
          </p:cNvSpPr>
          <p:nvPr/>
        </p:nvSpPr>
        <p:spPr bwMode="auto">
          <a:xfrm>
            <a:off x="3852863" y="2898775"/>
            <a:ext cx="598963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200" dirty="0">
                <a:solidFill>
                  <a:schemeClr val="tx1"/>
                </a:solidFill>
              </a:rPr>
              <a:t>It is not used the 3 hours after the particle release to avoid smoothing → </a:t>
            </a:r>
            <a:r>
              <a:rPr lang="en-US" sz="2200" dirty="0">
                <a:solidFill>
                  <a:srgbClr val="FF0000"/>
                </a:solidFill>
              </a:rPr>
              <a:t>CAREFUL</a:t>
            </a:r>
            <a:r>
              <a:rPr lang="en-US" sz="2200" dirty="0">
                <a:solidFill>
                  <a:schemeClr val="tx1"/>
                </a:solidFill>
              </a:rPr>
              <a:t>! The default </a:t>
            </a:r>
            <a:r>
              <a:rPr lang="en-US" sz="2200" dirty="0" err="1">
                <a:solidFill>
                  <a:schemeClr val="tx1"/>
                </a:solidFill>
              </a:rPr>
              <a:t>flexpart</a:t>
            </a:r>
            <a:r>
              <a:rPr lang="en-US" sz="2200" dirty="0">
                <a:solidFill>
                  <a:schemeClr val="tx1"/>
                </a:solidFill>
              </a:rPr>
              <a:t> version does use the kernel for dry and wet </a:t>
            </a:r>
            <a:r>
              <a:rPr lang="en-US" sz="2200" dirty="0" smtClean="0">
                <a:solidFill>
                  <a:schemeClr val="tx1"/>
                </a:solidFill>
              </a:rPr>
              <a:t>deposition </a:t>
            </a:r>
            <a:r>
              <a:rPr lang="en-US" sz="2200" dirty="0">
                <a:solidFill>
                  <a:schemeClr val="tx1"/>
                </a:solidFill>
              </a:rPr>
              <a:t>regardless the time. </a:t>
            </a:r>
          </a:p>
          <a:p>
            <a:pPr defTabSz="456915" eaLnBrk="1">
              <a:lnSpc>
                <a:spcPct val="100000"/>
              </a:lnSpc>
              <a:spcAft>
                <a:spcPts val="1425"/>
              </a:spcAft>
              <a:buClrTx/>
              <a:defRPr/>
            </a:pPr>
            <a:endParaRPr lang="en-US" sz="2200" dirty="0">
              <a:solidFill>
                <a:srgbClr val="1A1A4D"/>
              </a:solidFill>
            </a:endParaRPr>
          </a:p>
          <a:p>
            <a:pPr defTabSz="456915" eaLnBrk="1">
              <a:lnSpc>
                <a:spcPct val="100000"/>
              </a:lnSpc>
              <a:spcAft>
                <a:spcPts val="1425"/>
              </a:spcAft>
              <a:buClrTx/>
              <a:defRPr/>
            </a:pPr>
            <a:endParaRPr lang="en-US" sz="2200" dirty="0">
              <a:solidFill>
                <a:srgbClr val="1A1A4D"/>
              </a:solidFill>
            </a:endParaRPr>
          </a:p>
        </p:txBody>
      </p:sp>
      <p:sp>
        <p:nvSpPr>
          <p:cNvPr id="71691" name="Text Box 10">
            <a:extLst>
              <a:ext uri="{FF2B5EF4-FFF2-40B4-BE49-F238E27FC236}">
                <a16:creationId xmlns="" xmlns:a16="http://schemas.microsoft.com/office/drawing/2014/main" id="{8CECFBB6-CFB1-41F2-BEF3-3E671C28AF84}"/>
              </a:ext>
            </a:extLst>
          </p:cNvPr>
          <p:cNvSpPr txBox="1">
            <a:spLocks noChangeArrowheads="1"/>
          </p:cNvSpPr>
          <p:nvPr/>
        </p:nvSpPr>
        <p:spPr bwMode="auto">
          <a:xfrm>
            <a:off x="3852863" y="4770438"/>
            <a:ext cx="5989637"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200">
                <a:solidFill>
                  <a:srgbClr val="000000"/>
                </a:solidFill>
              </a:rPr>
              <a:t>To know:</a:t>
            </a:r>
          </a:p>
          <a:p>
            <a:pPr defTabSz="456915" eaLnBrk="1">
              <a:lnSpc>
                <a:spcPct val="100000"/>
              </a:lnSpc>
              <a:spcAft>
                <a:spcPts val="1425"/>
              </a:spcAft>
              <a:buClr>
                <a:srgbClr val="1A1A4D"/>
              </a:buClr>
              <a:buFont typeface="Times New Roman" charset="0"/>
              <a:buAutoNum type="arabicPeriod"/>
              <a:defRPr/>
            </a:pPr>
            <a:r>
              <a:rPr lang="en-US" sz="2200">
                <a:solidFill>
                  <a:srgbClr val="000000"/>
                </a:solidFill>
              </a:rPr>
              <a:t> Concentrations are given as time averages whereas deposition is accumulated within the interval time and along the run</a:t>
            </a:r>
          </a:p>
          <a:p>
            <a:pPr defTabSz="456915" eaLnBrk="1">
              <a:lnSpc>
                <a:spcPct val="100000"/>
              </a:lnSpc>
              <a:spcAft>
                <a:spcPts val="1425"/>
              </a:spcAft>
              <a:buClr>
                <a:srgbClr val="1A1A4D"/>
              </a:buClr>
              <a:buFont typeface="Times New Roman" charset="0"/>
              <a:buAutoNum type="arabicPeriod"/>
              <a:defRPr/>
            </a:pPr>
            <a:r>
              <a:rPr lang="en-US" sz="2200">
                <a:solidFill>
                  <a:srgbClr val="000000"/>
                </a:solidFill>
              </a:rPr>
              <a:t> Radioactive decay IS applied to the deposited substance</a:t>
            </a:r>
          </a:p>
          <a:p>
            <a:pPr defTabSz="456915" eaLnBrk="1">
              <a:lnSpc>
                <a:spcPct val="100000"/>
              </a:lnSpc>
              <a:spcAft>
                <a:spcPts val="1425"/>
              </a:spcAft>
              <a:buClrTx/>
              <a:defRPr/>
            </a:pPr>
            <a:endParaRPr lang="en-US" sz="2200">
              <a:solidFill>
                <a:srgbClr val="1A1A4D"/>
              </a:solidFill>
            </a:endParaRPr>
          </a:p>
          <a:p>
            <a:pPr defTabSz="456915" eaLnBrk="1">
              <a:lnSpc>
                <a:spcPct val="100000"/>
              </a:lnSpc>
              <a:spcAft>
                <a:spcPts val="1425"/>
              </a:spcAft>
              <a:buClrTx/>
              <a:defRPr/>
            </a:pPr>
            <a:endParaRPr lang="en-US" sz="2200">
              <a:solidFill>
                <a:srgbClr val="1A1A4D"/>
              </a:solidFill>
            </a:endParaRPr>
          </a:p>
        </p:txBody>
      </p:sp>
      <p:sp>
        <p:nvSpPr>
          <p:cNvPr id="12" name="Text Box 1">
            <a:extLst>
              <a:ext uri="{FF2B5EF4-FFF2-40B4-BE49-F238E27FC236}">
                <a16:creationId xmlns="" xmlns:a16="http://schemas.microsoft.com/office/drawing/2014/main" id="{B455502E-FABE-4D01-A959-4CF3D3E5F47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FLEXPART </a:t>
            </a:r>
            <a:r>
              <a:rPr lang="en-US" sz="3600" dirty="0" smtClean="0">
                <a:solidFill>
                  <a:srgbClr val="FFFFFF"/>
                </a:solidFill>
              </a:rPr>
              <a:t>output: </a:t>
            </a:r>
            <a:r>
              <a:rPr lang="en-US" sz="3600" dirty="0">
                <a:solidFill>
                  <a:srgbClr val="FFFFFF"/>
                </a:solidFill>
              </a:rPr>
              <a:t>kernels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a:extLst>
              <a:ext uri="{FF2B5EF4-FFF2-40B4-BE49-F238E27FC236}">
                <a16:creationId xmlns="" xmlns:a16="http://schemas.microsoft.com/office/drawing/2014/main" id="{3E98EEA7-A58F-4483-9FE0-9F5D08AE457B}"/>
              </a:ext>
            </a:extLst>
          </p:cNvPr>
          <p:cNvSpPr/>
          <p:nvPr/>
        </p:nvSpPr>
        <p:spPr bwMode="auto">
          <a:xfrm>
            <a:off x="5068888" y="1403350"/>
            <a:ext cx="4724400" cy="2236788"/>
          </a:xfrm>
          <a:prstGeom prst="rect">
            <a:avLst/>
          </a:prstGeom>
          <a:solidFill>
            <a:schemeClr val="bg2">
              <a:lumMod val="20000"/>
              <a:lumOff val="80000"/>
            </a:schemeClr>
          </a:solidFill>
          <a:ln w="9525" cap="flat" cmpd="sng" algn="ctr">
            <a:noFill/>
            <a:prstDash val="solid"/>
            <a:round/>
            <a:headEnd type="none" w="med" len="med"/>
            <a:tailEnd type="none" w="med" len="med"/>
          </a:ln>
          <a:effectLst/>
        </p:spPr>
        <p:txBody>
          <a:bodyPr/>
          <a:lstStyle/>
          <a:p>
            <a:pPr>
              <a:buFont typeface="Times New Roman" pitchFamily="16" charset="0"/>
              <a:buNone/>
              <a:defRPr/>
            </a:pPr>
            <a:endParaRPr lang="de-DE" sz="2400">
              <a:latin typeface="Arial" charset="0"/>
            </a:endParaRPr>
          </a:p>
        </p:txBody>
      </p:sp>
      <p:sp>
        <p:nvSpPr>
          <p:cNvPr id="72706" name="Text Box 1">
            <a:extLst>
              <a:ext uri="{FF2B5EF4-FFF2-40B4-BE49-F238E27FC236}">
                <a16:creationId xmlns="" xmlns:a16="http://schemas.microsoft.com/office/drawing/2014/main" id="{CB8B0D1B-D75D-4475-84CD-0C572E344F6B}"/>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buClrTx/>
              <a:buFontTx/>
              <a:buNone/>
              <a:defRPr/>
            </a:pPr>
            <a:r>
              <a:rPr lang="en-US" sz="3600" dirty="0">
                <a:solidFill>
                  <a:srgbClr val="FFFFFF"/>
                </a:solidFill>
              </a:rPr>
              <a:t>FLEXPART output – the STRUCTURE</a:t>
            </a:r>
          </a:p>
        </p:txBody>
      </p:sp>
      <p:sp>
        <p:nvSpPr>
          <p:cNvPr id="72707" name="Text Box 2">
            <a:extLst>
              <a:ext uri="{FF2B5EF4-FFF2-40B4-BE49-F238E27FC236}">
                <a16:creationId xmlns="" xmlns:a16="http://schemas.microsoft.com/office/drawing/2014/main" id="{76AD9A90-9321-419D-8B23-CBE59CD3B851}"/>
              </a:ext>
            </a:extLst>
          </p:cNvPr>
          <p:cNvSpPr txBox="1">
            <a:spLocks noChangeArrowheads="1"/>
          </p:cNvSpPr>
          <p:nvPr/>
        </p:nvSpPr>
        <p:spPr bwMode="auto">
          <a:xfrm>
            <a:off x="503238" y="941388"/>
            <a:ext cx="9064625"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sz="2800" u="sng" dirty="0">
                <a:solidFill>
                  <a:schemeClr val="tx1"/>
                </a:solidFill>
              </a:rPr>
              <a:t>Condensed sparse matrix output</a:t>
            </a: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a:p>
            <a:pPr defTabSz="456915" eaLnBrk="1">
              <a:lnSpc>
                <a:spcPct val="100000"/>
              </a:lnSpc>
              <a:spcAft>
                <a:spcPts val="1425"/>
              </a:spcAft>
              <a:buClrTx/>
              <a:defRPr/>
            </a:pPr>
            <a:endParaRPr lang="en-US" sz="2800" dirty="0">
              <a:solidFill>
                <a:srgbClr val="1A1A4D"/>
              </a:solidFill>
            </a:endParaRPr>
          </a:p>
        </p:txBody>
      </p:sp>
      <p:sp>
        <p:nvSpPr>
          <p:cNvPr id="72708" name="Text Box 3">
            <a:extLst>
              <a:ext uri="{FF2B5EF4-FFF2-40B4-BE49-F238E27FC236}">
                <a16:creationId xmlns="" xmlns:a16="http://schemas.microsoft.com/office/drawing/2014/main" id="{FAA2642F-9F17-406B-8FCB-3BCD55172519}"/>
              </a:ext>
            </a:extLst>
          </p:cNvPr>
          <p:cNvSpPr txBox="1">
            <a:spLocks noChangeArrowheads="1"/>
          </p:cNvSpPr>
          <p:nvPr/>
        </p:nvSpPr>
        <p:spPr bwMode="auto">
          <a:xfrm>
            <a:off x="401638" y="1493838"/>
            <a:ext cx="9332912"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lnSpc>
                <a:spcPct val="100000"/>
              </a:lnSpc>
              <a:spcAft>
                <a:spcPts val="1425"/>
              </a:spcAft>
              <a:buClrTx/>
              <a:defRPr/>
            </a:pPr>
            <a:r>
              <a:rPr lang="en-US" dirty="0" err="1">
                <a:solidFill>
                  <a:schemeClr val="tx1"/>
                </a:solidFill>
              </a:rPr>
              <a:t>pseudocode</a:t>
            </a:r>
            <a:r>
              <a:rPr lang="en-US" dirty="0">
                <a:solidFill>
                  <a:srgbClr val="1A1A4D"/>
                </a:solidFill>
              </a:rPr>
              <a:t>:</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72709" name="Text Box 4">
            <a:extLst>
              <a:ext uri="{FF2B5EF4-FFF2-40B4-BE49-F238E27FC236}">
                <a16:creationId xmlns="" xmlns:a16="http://schemas.microsoft.com/office/drawing/2014/main" id="{64AB92EB-3ED6-4737-A33B-5B1848A066BE}"/>
              </a:ext>
            </a:extLst>
          </p:cNvPr>
          <p:cNvSpPr txBox="1">
            <a:spLocks noChangeArrowheads="1"/>
          </p:cNvSpPr>
          <p:nvPr/>
        </p:nvSpPr>
        <p:spPr bwMode="auto">
          <a:xfrm>
            <a:off x="323850" y="2068513"/>
            <a:ext cx="9693275" cy="490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bg1"/>
                </a:solidFill>
                <a:latin typeface="Arial" charset="0"/>
                <a:ea typeface="ＭＳ Ｐゴシック" charset="0"/>
              </a:defRPr>
            </a:lvl9pPr>
          </a:lstStyle>
          <a:p>
            <a:pPr defTabSz="456915" eaLnBrk="1">
              <a:buClrTx/>
              <a:buFontTx/>
              <a:buNone/>
              <a:defRPr/>
            </a:pPr>
            <a:r>
              <a:rPr lang="en-US" sz="1200" dirty="0">
                <a:solidFill>
                  <a:srgbClr val="000000"/>
                </a:solidFill>
                <a:latin typeface="FreeMono" charset="0"/>
              </a:rPr>
              <a:t>For species</a:t>
            </a:r>
          </a:p>
          <a:p>
            <a:pPr defTabSz="456915" eaLnBrk="1">
              <a:buClrTx/>
              <a:buFontTx/>
              <a:buNone/>
              <a:defRPr/>
            </a:pPr>
            <a:r>
              <a:rPr lang="en-US" sz="1200" dirty="0">
                <a:solidFill>
                  <a:srgbClr val="000000"/>
                </a:solidFill>
                <a:latin typeface="FreeMono" charset="0"/>
              </a:rPr>
              <a:t>  For </a:t>
            </a:r>
            <a:r>
              <a:rPr lang="en-US" sz="1200" dirty="0" err="1">
                <a:solidFill>
                  <a:srgbClr val="000000"/>
                </a:solidFill>
                <a:latin typeface="FreeMono" charset="0"/>
              </a:rPr>
              <a:t>maxpoint</a:t>
            </a:r>
            <a:endParaRPr lang="en-US" sz="1200" dirty="0">
              <a:solidFill>
                <a:srgbClr val="000000"/>
              </a:solidFill>
              <a:latin typeface="FreeMono" charset="0"/>
            </a:endParaRPr>
          </a:p>
          <a:p>
            <a:pPr defTabSz="456915" eaLnBrk="1">
              <a:buClrTx/>
              <a:buFontTx/>
              <a:buNone/>
              <a:defRPr/>
            </a:pPr>
            <a:r>
              <a:rPr lang="en-US" sz="1200" dirty="0">
                <a:solidFill>
                  <a:srgbClr val="000000"/>
                </a:solidFill>
                <a:latin typeface="FreeMono" charset="0"/>
              </a:rPr>
              <a:t>     For </a:t>
            </a:r>
            <a:r>
              <a:rPr lang="en-US" sz="1200" dirty="0" err="1">
                <a:solidFill>
                  <a:srgbClr val="000000"/>
                </a:solidFill>
                <a:latin typeface="FreeMono" charset="0"/>
              </a:rPr>
              <a:t>ageclasses</a:t>
            </a:r>
            <a:endParaRPr lang="en-US" sz="1200" dirty="0">
              <a:solidFill>
                <a:srgbClr val="000000"/>
              </a:solidFill>
              <a:latin typeface="FreeMono" charset="0"/>
            </a:endParaRP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wetdepo</a:t>
            </a:r>
            <a:r>
              <a:rPr lang="en-US" sz="1200" dirty="0">
                <a:solidFill>
                  <a:srgbClr val="000000"/>
                </a:solidFill>
                <a:latin typeface="FreeMono" charset="0"/>
              </a:rPr>
              <a:t>)</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sp_count_i</a:t>
            </a:r>
            <a:r>
              <a:rPr lang="en-US" sz="1200" dirty="0">
                <a:solidFill>
                  <a:srgbClr val="000000"/>
                </a:solidFill>
                <a:latin typeface="FreeMono" charset="0"/>
              </a:rPr>
              <a:t>=0</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sp_count_r</a:t>
            </a:r>
            <a:r>
              <a:rPr lang="en-US" sz="1200" dirty="0">
                <a:solidFill>
                  <a:srgbClr val="000000"/>
                </a:solidFill>
                <a:latin typeface="FreeMono" charset="0"/>
              </a:rPr>
              <a:t>=0</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sp_fact</a:t>
            </a:r>
            <a:r>
              <a:rPr lang="en-US" sz="1200" dirty="0">
                <a:solidFill>
                  <a:srgbClr val="000000"/>
                </a:solidFill>
                <a:latin typeface="FreeMono" charset="0"/>
              </a:rPr>
              <a:t> = -1</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sp_zer</a:t>
            </a:r>
            <a:r>
              <a:rPr lang="en-US" sz="1200" dirty="0">
                <a:solidFill>
                  <a:srgbClr val="000000"/>
                </a:solidFill>
                <a:latin typeface="FreeMono" charset="0"/>
              </a:rPr>
              <a:t> = .true. </a:t>
            </a:r>
          </a:p>
          <a:p>
            <a:pPr defTabSz="456915" eaLnBrk="1">
              <a:buClrTx/>
              <a:buFontTx/>
              <a:buNone/>
              <a:defRPr/>
            </a:pPr>
            <a:r>
              <a:rPr lang="en-US" sz="1200" dirty="0">
                <a:solidFill>
                  <a:srgbClr val="000000"/>
                </a:solidFill>
                <a:latin typeface="FreeMono" charset="0"/>
              </a:rPr>
              <a:t>              For y direction</a:t>
            </a:r>
          </a:p>
          <a:p>
            <a:pPr defTabSz="456915" eaLnBrk="1">
              <a:buClrTx/>
              <a:buFontTx/>
              <a:buNone/>
              <a:defRPr/>
            </a:pPr>
            <a:r>
              <a:rPr lang="en-US" sz="1200" dirty="0">
                <a:solidFill>
                  <a:srgbClr val="000000"/>
                </a:solidFill>
                <a:latin typeface="FreeMono" charset="0"/>
              </a:rPr>
              <a:t>                 For  x direction</a:t>
            </a:r>
          </a:p>
          <a:p>
            <a:pPr defTabSz="456915" eaLnBrk="1">
              <a:buClrTx/>
              <a:buFontTx/>
              <a:buNone/>
              <a:defRPr/>
            </a:pPr>
            <a:r>
              <a:rPr lang="en-US" sz="1200" dirty="0">
                <a:solidFill>
                  <a:srgbClr val="000000"/>
                </a:solidFill>
                <a:latin typeface="FreeMono" charset="0"/>
              </a:rPr>
              <a:t>                    If </a:t>
            </a:r>
            <a:r>
              <a:rPr lang="en-US" sz="1200" dirty="0" err="1">
                <a:solidFill>
                  <a:srgbClr val="000000"/>
                </a:solidFill>
                <a:latin typeface="FreeMono" charset="0"/>
              </a:rPr>
              <a:t>wetgrid</a:t>
            </a:r>
            <a:r>
              <a:rPr lang="en-US" sz="1200" dirty="0">
                <a:solidFill>
                  <a:srgbClr val="000000"/>
                </a:solidFill>
                <a:latin typeface="FreeMono" charset="0"/>
              </a:rPr>
              <a:t> &gt; 0 then</a:t>
            </a:r>
          </a:p>
          <a:p>
            <a:pPr defTabSz="456915" eaLnBrk="1">
              <a:buClrTx/>
              <a:buFontTx/>
              <a:buNone/>
              <a:defRPr/>
            </a:pPr>
            <a:r>
              <a:rPr lang="en-US" sz="1200" dirty="0">
                <a:solidFill>
                  <a:srgbClr val="000000"/>
                </a:solidFill>
                <a:latin typeface="FreeMono" charset="0"/>
              </a:rPr>
              <a:t>                          If </a:t>
            </a:r>
            <a:r>
              <a:rPr lang="en-US" sz="1200" dirty="0" err="1">
                <a:solidFill>
                  <a:srgbClr val="000000"/>
                </a:solidFill>
                <a:latin typeface="FreeMono" charset="0"/>
              </a:rPr>
              <a:t>sp_zer</a:t>
            </a:r>
            <a:r>
              <a:rPr lang="en-US" sz="1200" dirty="0">
                <a:solidFill>
                  <a:srgbClr val="000000"/>
                </a:solidFill>
                <a:latin typeface="FreeMono" charset="0"/>
              </a:rPr>
              <a:t> = .true. Then → first non 0 value</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sp_count_i</a:t>
            </a:r>
            <a:r>
              <a:rPr lang="en-US" sz="1200" dirty="0">
                <a:solidFill>
                  <a:srgbClr val="000000"/>
                </a:solidFill>
                <a:latin typeface="FreeMono" charset="0"/>
              </a:rPr>
              <a:t> = </a:t>
            </a:r>
            <a:r>
              <a:rPr lang="en-US" sz="1200" dirty="0" err="1">
                <a:solidFill>
                  <a:srgbClr val="000000"/>
                </a:solidFill>
                <a:latin typeface="FreeMono" charset="0"/>
              </a:rPr>
              <a:t>spcount</a:t>
            </a:r>
            <a:r>
              <a:rPr lang="en-US" sz="1200" dirty="0">
                <a:solidFill>
                  <a:srgbClr val="000000"/>
                </a:solidFill>
                <a:latin typeface="FreeMono" charset="0"/>
              </a:rPr>
              <a:t> _</a:t>
            </a:r>
            <a:r>
              <a:rPr lang="en-US" sz="1200" dirty="0" err="1">
                <a:solidFill>
                  <a:srgbClr val="000000"/>
                </a:solidFill>
                <a:latin typeface="FreeMono" charset="0"/>
              </a:rPr>
              <a:t>i</a:t>
            </a:r>
            <a:r>
              <a:rPr lang="en-US" sz="1200" dirty="0">
                <a:solidFill>
                  <a:srgbClr val="000000"/>
                </a:solidFill>
                <a:latin typeface="FreeMono" charset="0"/>
              </a:rPr>
              <a:t> + 1  (total number of non-zero segments)</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sparse_dump_i</a:t>
            </a:r>
            <a:r>
              <a:rPr lang="en-US" sz="1200" dirty="0">
                <a:solidFill>
                  <a:srgbClr val="000000"/>
                </a:solidFill>
                <a:latin typeface="FreeMono" charset="0"/>
              </a:rPr>
              <a:t>  →  index of non-zero segment</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sp_zer</a:t>
            </a:r>
            <a:r>
              <a:rPr lang="en-US" sz="1200" dirty="0">
                <a:solidFill>
                  <a:srgbClr val="000000"/>
                </a:solidFill>
                <a:latin typeface="FreeMono" charset="0"/>
              </a:rPr>
              <a:t>= . False.</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sp_fact</a:t>
            </a:r>
            <a:r>
              <a:rPr lang="en-US" sz="1200" dirty="0">
                <a:solidFill>
                  <a:srgbClr val="000000"/>
                </a:solidFill>
                <a:latin typeface="FreeMono" charset="0"/>
              </a:rPr>
              <a:t> = </a:t>
            </a:r>
            <a:r>
              <a:rPr lang="en-US" sz="1200" dirty="0" err="1">
                <a:solidFill>
                  <a:srgbClr val="000000"/>
                </a:solidFill>
                <a:latin typeface="FreeMono" charset="0"/>
              </a:rPr>
              <a:t>sp_fact</a:t>
            </a:r>
            <a:r>
              <a:rPr lang="en-US" sz="1200" dirty="0">
                <a:solidFill>
                  <a:srgbClr val="000000"/>
                </a:solidFill>
                <a:latin typeface="FreeMono" charset="0"/>
              </a:rPr>
              <a:t>*-1</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sp_count_r</a:t>
            </a:r>
            <a:r>
              <a:rPr lang="en-US" sz="1200" dirty="0">
                <a:solidFill>
                  <a:srgbClr val="000000"/>
                </a:solidFill>
                <a:latin typeface="FreeMono" charset="0"/>
              </a:rPr>
              <a:t> = </a:t>
            </a:r>
            <a:r>
              <a:rPr lang="en-US" sz="1200" dirty="0" err="1">
                <a:solidFill>
                  <a:srgbClr val="000000"/>
                </a:solidFill>
                <a:latin typeface="FreeMono" charset="0"/>
              </a:rPr>
              <a:t>sp_count</a:t>
            </a:r>
            <a:r>
              <a:rPr lang="en-US" sz="1200" dirty="0">
                <a:solidFill>
                  <a:srgbClr val="000000"/>
                </a:solidFill>
                <a:latin typeface="FreeMono" charset="0"/>
              </a:rPr>
              <a:t> +1</a:t>
            </a:r>
          </a:p>
          <a:p>
            <a:pPr defTabSz="456915" eaLnBrk="1">
              <a:buClrTx/>
              <a:buFontTx/>
              <a:buNone/>
              <a:defRPr/>
            </a:pPr>
            <a:r>
              <a:rPr lang="en-US" sz="1200" dirty="0">
                <a:solidFill>
                  <a:srgbClr val="000000"/>
                </a:solidFill>
                <a:latin typeface="FreeMono" charset="0"/>
              </a:rPr>
              <a:t>                           </a:t>
            </a:r>
            <a:r>
              <a:rPr lang="en-US" sz="1200" dirty="0" err="1">
                <a:solidFill>
                  <a:srgbClr val="000000"/>
                </a:solidFill>
                <a:latin typeface="FreeMono" charset="0"/>
              </a:rPr>
              <a:t>sparse_dump</a:t>
            </a:r>
            <a:r>
              <a:rPr lang="en-US" sz="1200" dirty="0">
                <a:solidFill>
                  <a:srgbClr val="000000"/>
                </a:solidFill>
                <a:latin typeface="FreeMono" charset="0"/>
              </a:rPr>
              <a:t> = value of wet deposition (FACTORS! 1E12)</a:t>
            </a:r>
          </a:p>
          <a:p>
            <a:pPr defTabSz="456915" eaLnBrk="1">
              <a:buClrTx/>
              <a:buFontTx/>
              <a:buNone/>
              <a:defRPr/>
            </a:pPr>
            <a:r>
              <a:rPr lang="en-US" sz="1200" dirty="0">
                <a:solidFill>
                  <a:srgbClr val="000000"/>
                </a:solidFill>
                <a:latin typeface="FreeMono" charset="0"/>
              </a:rPr>
              <a:t>                      Else no </a:t>
            </a:r>
            <a:r>
              <a:rPr lang="en-US" sz="1200" dirty="0" err="1">
                <a:solidFill>
                  <a:srgbClr val="000000"/>
                </a:solidFill>
                <a:latin typeface="FreeMono" charset="0"/>
              </a:rPr>
              <a:t>wetgrid</a:t>
            </a:r>
            <a:r>
              <a:rPr lang="en-US" sz="1200" dirty="0">
                <a:solidFill>
                  <a:srgbClr val="000000"/>
                </a:solidFill>
                <a:latin typeface="FreeMono" charset="0"/>
              </a:rPr>
              <a:t> and </a:t>
            </a:r>
            <a:r>
              <a:rPr lang="en-US" sz="1200" dirty="0" err="1">
                <a:solidFill>
                  <a:srgbClr val="000000"/>
                </a:solidFill>
                <a:latin typeface="FreeMono" charset="0"/>
              </a:rPr>
              <a:t>sp_zer</a:t>
            </a:r>
            <a:r>
              <a:rPr lang="en-US" sz="1200" dirty="0">
                <a:solidFill>
                  <a:srgbClr val="000000"/>
                </a:solidFill>
                <a:latin typeface="FreeMono" charset="0"/>
              </a:rPr>
              <a:t> = .true</a:t>
            </a:r>
          </a:p>
          <a:p>
            <a:pPr defTabSz="456915" eaLnBrk="1">
              <a:buClrTx/>
              <a:buFontTx/>
              <a:buNone/>
              <a:defRPr/>
            </a:pPr>
            <a:r>
              <a:rPr lang="en-US" sz="1200" dirty="0">
                <a:solidFill>
                  <a:srgbClr val="000000"/>
                </a:solidFill>
                <a:latin typeface="FreeMono" charset="0"/>
              </a:rPr>
              <a:t> </a:t>
            </a:r>
          </a:p>
          <a:p>
            <a:pPr defTabSz="456915" eaLnBrk="1">
              <a:buClrTx/>
              <a:buFontTx/>
              <a:buNone/>
              <a:defRPr/>
            </a:pPr>
            <a:endParaRPr lang="en-US" sz="1200" dirty="0">
              <a:solidFill>
                <a:srgbClr val="000000"/>
              </a:solidFill>
              <a:latin typeface="FreeMono" charset="0"/>
            </a:endParaRPr>
          </a:p>
          <a:p>
            <a:pPr defTabSz="456915" eaLnBrk="1">
              <a:buClrTx/>
              <a:buFontTx/>
              <a:buNone/>
              <a:defRPr/>
            </a:pPr>
            <a:endParaRPr lang="en-US" sz="1200" dirty="0">
              <a:solidFill>
                <a:srgbClr val="000000"/>
              </a:solidFill>
              <a:latin typeface="FreeMono" charset="0"/>
            </a:endParaRPr>
          </a:p>
          <a:p>
            <a:pPr defTabSz="456915" eaLnBrk="1">
              <a:buClrTx/>
              <a:buFontTx/>
              <a:buNone/>
              <a:defRPr/>
            </a:pPr>
            <a:endParaRPr lang="en-US" sz="1200" dirty="0">
              <a:solidFill>
                <a:srgbClr val="000000"/>
              </a:solidFill>
              <a:latin typeface="FreeMono" charset="0"/>
            </a:endParaRPr>
          </a:p>
        </p:txBody>
      </p:sp>
      <p:sp>
        <p:nvSpPr>
          <p:cNvPr id="72710" name="Text Box 5">
            <a:extLst>
              <a:ext uri="{FF2B5EF4-FFF2-40B4-BE49-F238E27FC236}">
                <a16:creationId xmlns="" xmlns:a16="http://schemas.microsoft.com/office/drawing/2014/main" id="{BE053883-9ABD-4BFD-A2E1-BEFC409A9AE4}"/>
              </a:ext>
            </a:extLst>
          </p:cNvPr>
          <p:cNvSpPr txBox="1">
            <a:spLocks noChangeArrowheads="1"/>
          </p:cNvSpPr>
          <p:nvPr/>
        </p:nvSpPr>
        <p:spPr bwMode="auto">
          <a:xfrm>
            <a:off x="777875" y="5970588"/>
            <a:ext cx="6280150"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rPr>
              <a:t>             </a:t>
            </a:r>
            <a:r>
              <a:rPr lang="en-US" sz="1200">
                <a:solidFill>
                  <a:srgbClr val="000000"/>
                </a:solidFill>
                <a:latin typeface="FreeMono" charset="0"/>
              </a:rPr>
              <a:t>write(unitoutgrid) sp_count_i</a:t>
            </a:r>
          </a:p>
          <a:p>
            <a:pPr defTabSz="456915" eaLnBrk="1">
              <a:buClrTx/>
              <a:buFontTx/>
              <a:buNone/>
              <a:defRPr/>
            </a:pPr>
            <a:r>
              <a:rPr lang="en-US" sz="1200">
                <a:solidFill>
                  <a:srgbClr val="000000"/>
                </a:solidFill>
                <a:latin typeface="FreeMono" charset="0"/>
              </a:rPr>
              <a:t>         write(unitoutgrid) (sparse_dump_i(i),i=1,sp_count_i)</a:t>
            </a:r>
          </a:p>
          <a:p>
            <a:pPr defTabSz="456915" eaLnBrk="1">
              <a:buClrTx/>
              <a:buFontTx/>
              <a:buNone/>
              <a:defRPr/>
            </a:pPr>
            <a:r>
              <a:rPr lang="en-US" sz="1200">
                <a:solidFill>
                  <a:srgbClr val="000000"/>
                </a:solidFill>
                <a:latin typeface="FreeMono" charset="0"/>
              </a:rPr>
              <a:t>         write(unitoutgrid) sp_count_r</a:t>
            </a:r>
          </a:p>
          <a:p>
            <a:pPr defTabSz="456915" eaLnBrk="1">
              <a:buClrTx/>
              <a:buFontTx/>
              <a:buNone/>
              <a:defRPr/>
            </a:pPr>
            <a:r>
              <a:rPr lang="en-US" sz="1200">
                <a:solidFill>
                  <a:srgbClr val="000000"/>
                </a:solidFill>
                <a:latin typeface="FreeMono" charset="0"/>
              </a:rPr>
              <a:t>         write(unitoutgrid) (sparse_dump_r(i),i=1,sp_count_r)</a:t>
            </a:r>
          </a:p>
        </p:txBody>
      </p:sp>
      <p:pic>
        <p:nvPicPr>
          <p:cNvPr id="37896" name="Picture 7">
            <a:extLst>
              <a:ext uri="{FF2B5EF4-FFF2-40B4-BE49-F238E27FC236}">
                <a16:creationId xmlns="" xmlns:a16="http://schemas.microsoft.com/office/drawing/2014/main" id="{9C3FE90D-15D6-4499-94CC-56FBBB030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650" y="1692275"/>
            <a:ext cx="2447925" cy="19478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7" name="Picture 8">
            <a:extLst>
              <a:ext uri="{FF2B5EF4-FFF2-40B4-BE49-F238E27FC236}">
                <a16:creationId xmlns="" xmlns:a16="http://schemas.microsoft.com/office/drawing/2014/main" id="{727789B4-A45A-4D4E-870D-C6D67190F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3775" y="1692275"/>
            <a:ext cx="2911475" cy="10525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32CD6587-A9C3-48F3-A19B-270A0B9D6A82}"/>
              </a:ext>
            </a:extLst>
          </p:cNvPr>
          <p:cNvSpPr/>
          <p:nvPr/>
        </p:nvSpPr>
        <p:spPr bwMode="auto">
          <a:xfrm>
            <a:off x="503238" y="4356100"/>
            <a:ext cx="9074150" cy="2447925"/>
          </a:xfrm>
          <a:prstGeom prst="rect">
            <a:avLst/>
          </a:prstGeom>
          <a:solidFill>
            <a:schemeClr val="bg2">
              <a:lumMod val="20000"/>
              <a:lumOff val="80000"/>
            </a:schemeClr>
          </a:solidFill>
          <a:ln w="3175" cap="flat" cmpd="sng" algn="ctr">
            <a:solidFill>
              <a:schemeClr val="bg1"/>
            </a:solidFill>
            <a:prstDash val="solid"/>
            <a:round/>
            <a:headEnd type="none" w="med" len="med"/>
            <a:tailEnd type="none" w="med" len="med"/>
          </a:ln>
          <a:effectLst/>
        </p:spPr>
        <p:txBody>
          <a:bodyPr/>
          <a:lstStyle/>
          <a:p>
            <a:pPr eaLnBrk="1">
              <a:lnSpc>
                <a:spcPct val="113000"/>
              </a:lnSpc>
              <a:buClr>
                <a:srgbClr val="000000"/>
              </a:buClr>
              <a:buSzPct val="100000"/>
              <a:buFont typeface="Times New Roman" panose="02020603050405020304" pitchFamily="18" charset="0"/>
              <a:buNone/>
              <a:defRPr/>
            </a:pPr>
            <a:endParaRPr lang="en-GB" dirty="0">
              <a:ea typeface="+mn-ea"/>
              <a:cs typeface="msmincho" charset="0"/>
            </a:endParaRPr>
          </a:p>
        </p:txBody>
      </p:sp>
      <p:sp>
        <p:nvSpPr>
          <p:cNvPr id="55299" name="Text Box 4">
            <a:extLst>
              <a:ext uri="{FF2B5EF4-FFF2-40B4-BE49-F238E27FC236}">
                <a16:creationId xmlns="" xmlns:a16="http://schemas.microsoft.com/office/drawing/2014/main" id="{4A6499EB-1FFD-4051-B2C6-0BD4A99E4372}"/>
              </a:ext>
            </a:extLst>
          </p:cNvPr>
          <p:cNvSpPr txBox="1">
            <a:spLocks noChangeArrowheads="1"/>
          </p:cNvSpPr>
          <p:nvPr/>
        </p:nvSpPr>
        <p:spPr bwMode="auto">
          <a:xfrm>
            <a:off x="684213" y="4795838"/>
            <a:ext cx="8964612" cy="1080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lnSpc>
                <a:spcPct val="104000"/>
              </a:lnSpc>
              <a:spcAft>
                <a:spcPct val="0"/>
              </a:spcAft>
              <a:buClrTx/>
              <a:buFontTx/>
              <a:buNone/>
            </a:pPr>
            <a:r>
              <a:rPr lang="en-US" altLang="en-US" sz="3200" b="1" dirty="0">
                <a:solidFill>
                  <a:srgbClr val="000000"/>
                </a:solidFill>
              </a:rPr>
              <a:t>FLEXPART MODES</a:t>
            </a:r>
          </a:p>
          <a:p>
            <a:pPr eaLnBrk="1">
              <a:lnSpc>
                <a:spcPct val="104000"/>
              </a:lnSpc>
              <a:spcAft>
                <a:spcPct val="0"/>
              </a:spcAft>
              <a:buClrTx/>
              <a:buFontTx/>
              <a:buNone/>
            </a:pPr>
            <a:endParaRPr lang="en-US" altLang="en-US" sz="3200" b="1" dirty="0">
              <a:solidFill>
                <a:srgbClr val="000000"/>
              </a:solidFill>
            </a:endParaRPr>
          </a:p>
        </p:txBody>
      </p:sp>
    </p:spTree>
    <p:extLst>
      <p:ext uri="{BB962C8B-B14F-4D97-AF65-F5344CB8AC3E}">
        <p14:creationId xmlns:p14="http://schemas.microsoft.com/office/powerpoint/2010/main" val="39738678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a:extLst>
              <a:ext uri="{FF2B5EF4-FFF2-40B4-BE49-F238E27FC236}">
                <a16:creationId xmlns="" xmlns:a16="http://schemas.microsoft.com/office/drawing/2014/main" id="{0D742F81-54DC-4439-BF7B-7518835FACB7}"/>
              </a:ext>
            </a:extLst>
          </p:cNvPr>
          <p:cNvSpPr txBox="1">
            <a:spLocks noChangeArrowheads="1"/>
          </p:cNvSpPr>
          <p:nvPr/>
        </p:nvSpPr>
        <p:spPr bwMode="auto">
          <a:xfrm>
            <a:off x="484981" y="938213"/>
            <a:ext cx="9110662" cy="3489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lnSpc>
                <a:spcPct val="100000"/>
              </a:lnSpc>
              <a:spcAft>
                <a:spcPts val="1425"/>
              </a:spcAft>
              <a:buClrTx/>
              <a:defRPr/>
            </a:pPr>
            <a:r>
              <a:rPr lang="en-US" b="1" dirty="0">
                <a:solidFill>
                  <a:schemeClr val="tx1"/>
                </a:solidFill>
              </a:rPr>
              <a:t>Forward</a:t>
            </a:r>
            <a:r>
              <a:rPr lang="en-US" dirty="0">
                <a:solidFill>
                  <a:schemeClr val="tx1"/>
                </a:solidFill>
              </a:rPr>
              <a:t>: </a:t>
            </a:r>
            <a:r>
              <a:rPr lang="en-US" sz="1800" dirty="0">
                <a:solidFill>
                  <a:schemeClr val="tx1"/>
                </a:solidFill>
              </a:rPr>
              <a:t>the particles are released from the emission location(s) and a 4-D (space + time) concentration output is the result. Deposition fields are not output</a:t>
            </a:r>
          </a:p>
          <a:p>
            <a:pPr defTabSz="456915" eaLnBrk="1">
              <a:lnSpc>
                <a:spcPct val="100000"/>
              </a:lnSpc>
              <a:spcAft>
                <a:spcPts val="1425"/>
              </a:spcAft>
              <a:buClrTx/>
              <a:defRPr/>
            </a:pPr>
            <a:r>
              <a:rPr lang="en-US" sz="1800" dirty="0">
                <a:solidFill>
                  <a:schemeClr val="tx1"/>
                </a:solidFill>
              </a:rPr>
              <a:t>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63492" name="Text Box 3">
            <a:extLst>
              <a:ext uri="{FF2B5EF4-FFF2-40B4-BE49-F238E27FC236}">
                <a16:creationId xmlns="" xmlns:a16="http://schemas.microsoft.com/office/drawing/2014/main" id="{DEB0B14A-60DE-4785-9682-DCED89998F3E}"/>
              </a:ext>
            </a:extLst>
          </p:cNvPr>
          <p:cNvSpPr txBox="1">
            <a:spLocks noChangeArrowheads="1"/>
          </p:cNvSpPr>
          <p:nvPr/>
        </p:nvSpPr>
        <p:spPr bwMode="auto">
          <a:xfrm>
            <a:off x="7945438" y="6391275"/>
            <a:ext cx="1751012" cy="493713"/>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FreeMono" charset="0"/>
              </a:rPr>
              <a:t>COMMAND</a:t>
            </a:r>
          </a:p>
        </p:txBody>
      </p:sp>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Forward and backward runs </a:t>
            </a:r>
          </a:p>
        </p:txBody>
      </p:sp>
      <p:pic>
        <p:nvPicPr>
          <p:cNvPr id="2" name="Imagen 1">
            <a:extLst>
              <a:ext uri="{FF2B5EF4-FFF2-40B4-BE49-F238E27FC236}">
                <a16:creationId xmlns="" xmlns:a16="http://schemas.microsoft.com/office/drawing/2014/main" id="{96828920-F5CE-45C3-A896-62250EEB282E}"/>
              </a:ext>
            </a:extLst>
          </p:cNvPr>
          <p:cNvPicPr>
            <a:picLocks noChangeAspect="1"/>
          </p:cNvPicPr>
          <p:nvPr/>
        </p:nvPicPr>
        <p:blipFill rotWithShape="1">
          <a:blip r:embed="rId3"/>
          <a:srcRect b="58657"/>
          <a:stretch/>
        </p:blipFill>
        <p:spPr>
          <a:xfrm>
            <a:off x="287784" y="1763613"/>
            <a:ext cx="9124950" cy="3095253"/>
          </a:xfrm>
          <a:prstGeom prst="rect">
            <a:avLst/>
          </a:prstGeom>
        </p:spPr>
      </p:pic>
    </p:spTree>
    <p:extLst>
      <p:ext uri="{BB962C8B-B14F-4D97-AF65-F5344CB8AC3E}">
        <p14:creationId xmlns:p14="http://schemas.microsoft.com/office/powerpoint/2010/main" val="36696455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a:extLst>
              <a:ext uri="{FF2B5EF4-FFF2-40B4-BE49-F238E27FC236}">
                <a16:creationId xmlns="" xmlns:a16="http://schemas.microsoft.com/office/drawing/2014/main" id="{0D742F81-54DC-4439-BF7B-7518835FACB7}"/>
              </a:ext>
            </a:extLst>
          </p:cNvPr>
          <p:cNvSpPr txBox="1">
            <a:spLocks noChangeArrowheads="1"/>
          </p:cNvSpPr>
          <p:nvPr/>
        </p:nvSpPr>
        <p:spPr bwMode="auto">
          <a:xfrm>
            <a:off x="484981" y="938213"/>
            <a:ext cx="9110662" cy="34896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lnSpc>
                <a:spcPct val="100000"/>
              </a:lnSpc>
              <a:spcAft>
                <a:spcPts val="1425"/>
              </a:spcAft>
              <a:buClrTx/>
              <a:defRPr/>
            </a:pPr>
            <a:r>
              <a:rPr lang="en-US" b="1" dirty="0">
                <a:solidFill>
                  <a:schemeClr val="tx1"/>
                </a:solidFill>
              </a:rPr>
              <a:t>Forward</a:t>
            </a:r>
            <a:r>
              <a:rPr lang="en-US" dirty="0">
                <a:solidFill>
                  <a:schemeClr val="tx1"/>
                </a:solidFill>
              </a:rPr>
              <a:t>: </a:t>
            </a:r>
            <a:r>
              <a:rPr lang="en-US" sz="1800" dirty="0">
                <a:solidFill>
                  <a:schemeClr val="tx1"/>
                </a:solidFill>
              </a:rPr>
              <a:t>the particles are released from the emission location(s) and a 4-D (space + time) concentration output is the result. Deposition fields are included in  the concentration files</a:t>
            </a:r>
          </a:p>
          <a:p>
            <a:pPr defTabSz="456915" eaLnBrk="1">
              <a:lnSpc>
                <a:spcPct val="100000"/>
              </a:lnSpc>
              <a:spcAft>
                <a:spcPts val="1425"/>
              </a:spcAft>
              <a:buClrTx/>
              <a:defRPr/>
            </a:pPr>
            <a:r>
              <a:rPr lang="en-US" sz="1800" dirty="0">
                <a:solidFill>
                  <a:schemeClr val="tx1"/>
                </a:solidFill>
              </a:rPr>
              <a:t>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63492" name="Text Box 3">
            <a:extLst>
              <a:ext uri="{FF2B5EF4-FFF2-40B4-BE49-F238E27FC236}">
                <a16:creationId xmlns="" xmlns:a16="http://schemas.microsoft.com/office/drawing/2014/main" id="{DEB0B14A-60DE-4785-9682-DCED89998F3E}"/>
              </a:ext>
            </a:extLst>
          </p:cNvPr>
          <p:cNvSpPr txBox="1">
            <a:spLocks noChangeArrowheads="1"/>
          </p:cNvSpPr>
          <p:nvPr/>
        </p:nvSpPr>
        <p:spPr bwMode="auto">
          <a:xfrm>
            <a:off x="7945438" y="6391275"/>
            <a:ext cx="1751012" cy="493713"/>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FreeMono" charset="0"/>
              </a:rPr>
              <a:t>COMMAND</a:t>
            </a:r>
          </a:p>
        </p:txBody>
      </p:sp>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Forward and backward runs </a:t>
            </a:r>
          </a:p>
        </p:txBody>
      </p:sp>
      <p:pic>
        <p:nvPicPr>
          <p:cNvPr id="2" name="Imagen 1">
            <a:extLst>
              <a:ext uri="{FF2B5EF4-FFF2-40B4-BE49-F238E27FC236}">
                <a16:creationId xmlns="" xmlns:a16="http://schemas.microsoft.com/office/drawing/2014/main" id="{96828920-F5CE-45C3-A896-62250EEB282E}"/>
              </a:ext>
            </a:extLst>
          </p:cNvPr>
          <p:cNvPicPr>
            <a:picLocks noChangeAspect="1"/>
          </p:cNvPicPr>
          <p:nvPr/>
        </p:nvPicPr>
        <p:blipFill rotWithShape="1">
          <a:blip r:embed="rId3"/>
          <a:srcRect b="58657"/>
          <a:stretch/>
        </p:blipFill>
        <p:spPr>
          <a:xfrm>
            <a:off x="287784" y="1980728"/>
            <a:ext cx="9124950" cy="3095253"/>
          </a:xfrm>
          <a:prstGeom prst="rect">
            <a:avLst/>
          </a:prstGeom>
        </p:spPr>
      </p:pic>
      <p:sp>
        <p:nvSpPr>
          <p:cNvPr id="9" name="Rectángulo 8">
            <a:extLst>
              <a:ext uri="{FF2B5EF4-FFF2-40B4-BE49-F238E27FC236}">
                <a16:creationId xmlns="" xmlns:a16="http://schemas.microsoft.com/office/drawing/2014/main" id="{A373F622-0B9F-49B3-BA21-42992EFDB6BA}"/>
              </a:ext>
            </a:extLst>
          </p:cNvPr>
          <p:cNvSpPr/>
          <p:nvPr/>
        </p:nvSpPr>
        <p:spPr bwMode="auto">
          <a:xfrm>
            <a:off x="1283395" y="2484784"/>
            <a:ext cx="8365429" cy="43204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
        <p:nvSpPr>
          <p:cNvPr id="3" name="CuadroTexto 2">
            <a:extLst>
              <a:ext uri="{FF2B5EF4-FFF2-40B4-BE49-F238E27FC236}">
                <a16:creationId xmlns="" xmlns:a16="http://schemas.microsoft.com/office/drawing/2014/main" id="{4656E303-76B6-427E-A50F-8CDA44441B08}"/>
              </a:ext>
            </a:extLst>
          </p:cNvPr>
          <p:cNvSpPr txBox="1"/>
          <p:nvPr/>
        </p:nvSpPr>
        <p:spPr>
          <a:xfrm>
            <a:off x="-12793" y="2900176"/>
            <a:ext cx="1518364" cy="369332"/>
          </a:xfrm>
          <a:prstGeom prst="rect">
            <a:avLst/>
          </a:prstGeom>
          <a:noFill/>
        </p:spPr>
        <p:txBody>
          <a:bodyPr wrap="none" rtlCol="0">
            <a:spAutoFit/>
          </a:bodyPr>
          <a:lstStyle/>
          <a:p>
            <a:r>
              <a:rPr lang="es-ES" dirty="0">
                <a:solidFill>
                  <a:srgbClr val="FF0000"/>
                </a:solidFill>
              </a:rPr>
              <a:t>10**12 factor</a:t>
            </a:r>
            <a:endParaRPr lang="en-GB" dirty="0">
              <a:solidFill>
                <a:srgbClr val="FF0000"/>
              </a:solidFill>
            </a:endParaRPr>
          </a:p>
        </p:txBody>
      </p:sp>
    </p:spTree>
    <p:extLst>
      <p:ext uri="{BB962C8B-B14F-4D97-AF65-F5344CB8AC3E}">
        <p14:creationId xmlns:p14="http://schemas.microsoft.com/office/powerpoint/2010/main" val="3898571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a:extLst>
              <a:ext uri="{FF2B5EF4-FFF2-40B4-BE49-F238E27FC236}">
                <a16:creationId xmlns="" xmlns:a16="http://schemas.microsoft.com/office/drawing/2014/main" id="{D1BF6F64-5529-4B34-82D2-2CFFD06F28C1}"/>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What is FLEXPART?</a:t>
            </a:r>
          </a:p>
        </p:txBody>
      </p:sp>
      <p:sp>
        <p:nvSpPr>
          <p:cNvPr id="45059" name="Text Box 2">
            <a:extLst>
              <a:ext uri="{FF2B5EF4-FFF2-40B4-BE49-F238E27FC236}">
                <a16:creationId xmlns="" xmlns:a16="http://schemas.microsoft.com/office/drawing/2014/main" id="{B3FB76D7-3A4B-468D-9606-E9B801955ABE}"/>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5060" name="Text Box 3">
            <a:extLst>
              <a:ext uri="{FF2B5EF4-FFF2-40B4-BE49-F238E27FC236}">
                <a16:creationId xmlns="" xmlns:a16="http://schemas.microsoft.com/office/drawing/2014/main" id="{785FCA27-10B5-45AF-A872-05E094086ADA}"/>
              </a:ext>
            </a:extLst>
          </p:cNvPr>
          <p:cNvSpPr txBox="1">
            <a:spLocks noChangeArrowheads="1"/>
          </p:cNvSpPr>
          <p:nvPr/>
        </p:nvSpPr>
        <p:spPr bwMode="auto">
          <a:xfrm>
            <a:off x="382588" y="811213"/>
            <a:ext cx="9361487" cy="606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marL="1482725" indent="-339725">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a:solidFill>
                  <a:srgbClr val="000000"/>
                </a:solidFill>
              </a:rPr>
              <a:t>First: </a:t>
            </a:r>
          </a:p>
          <a:p>
            <a:pPr lvl="1" eaLnBrk="1">
              <a:spcAft>
                <a:spcPts val="1425"/>
              </a:spcAft>
              <a:buFont typeface="Wingdings" panose="05000000000000000000" pitchFamily="2" charset="2"/>
              <a:buChar char=""/>
            </a:pPr>
            <a:r>
              <a:rPr lang="en-GB" altLang="en-US" sz="1800">
                <a:solidFill>
                  <a:srgbClr val="000000"/>
                </a:solidFill>
              </a:rPr>
              <a:t>Track the particles in a given velocity field.</a:t>
            </a:r>
          </a:p>
          <a:p>
            <a:pPr eaLnBrk="1">
              <a:buClrTx/>
              <a:buFontTx/>
              <a:buNone/>
            </a:pPr>
            <a:r>
              <a:rPr lang="en-GB" altLang="en-US" sz="2000">
                <a:solidFill>
                  <a:srgbClr val="000000"/>
                </a:solidFill>
              </a:rPr>
              <a:t>Second:</a:t>
            </a:r>
          </a:p>
          <a:p>
            <a:pPr lvl="1" eaLnBrk="1">
              <a:spcAft>
                <a:spcPts val="1425"/>
              </a:spcAft>
              <a:buFont typeface="Wingdings" panose="05000000000000000000" pitchFamily="2" charset="2"/>
              <a:buChar char=""/>
            </a:pPr>
            <a:r>
              <a:rPr lang="en-GB" altLang="en-US" sz="1800">
                <a:solidFill>
                  <a:srgbClr val="000000"/>
                </a:solidFill>
              </a:rPr>
              <a:t>Model the Sub-grid scale (SGS) unresolved physical processes that affect the particles dispersion:</a:t>
            </a:r>
          </a:p>
          <a:p>
            <a:pPr lvl="2" eaLnBrk="1">
              <a:spcAft>
                <a:spcPts val="1425"/>
              </a:spcAft>
              <a:buFont typeface="Wingdings" panose="05000000000000000000" pitchFamily="2" charset="2"/>
              <a:buChar char=""/>
            </a:pPr>
            <a:r>
              <a:rPr lang="en-GB" altLang="en-US" sz="1800">
                <a:solidFill>
                  <a:srgbClr val="000000"/>
                </a:solidFill>
              </a:rPr>
              <a:t>Boundary Layer Turbulence</a:t>
            </a:r>
          </a:p>
          <a:p>
            <a:pPr lvl="2" eaLnBrk="1">
              <a:spcAft>
                <a:spcPts val="1425"/>
              </a:spcAft>
              <a:buFont typeface="Wingdings" panose="05000000000000000000" pitchFamily="2" charset="2"/>
              <a:buChar char=""/>
            </a:pPr>
            <a:r>
              <a:rPr lang="en-GB" altLang="en-US" sz="1800">
                <a:solidFill>
                  <a:srgbClr val="000000"/>
                </a:solidFill>
              </a:rPr>
              <a:t>Mesoscale Turbulence</a:t>
            </a:r>
          </a:p>
          <a:p>
            <a:pPr lvl="2" eaLnBrk="1">
              <a:spcAft>
                <a:spcPts val="1425"/>
              </a:spcAft>
              <a:buFont typeface="Wingdings" panose="05000000000000000000" pitchFamily="2" charset="2"/>
              <a:buChar char=""/>
            </a:pPr>
            <a:r>
              <a:rPr lang="en-GB" altLang="en-US" sz="1800">
                <a:solidFill>
                  <a:srgbClr val="000000"/>
                </a:solidFill>
              </a:rPr>
              <a:t>Cumulus turbulent convection</a:t>
            </a:r>
          </a:p>
          <a:p>
            <a:pPr eaLnBrk="1">
              <a:buClrTx/>
              <a:buFontTx/>
              <a:buNone/>
            </a:pPr>
            <a:r>
              <a:rPr lang="en-GB" altLang="en-US" sz="2000">
                <a:solidFill>
                  <a:srgbClr val="000000"/>
                </a:solidFill>
              </a:rPr>
              <a:t>Third: </a:t>
            </a:r>
          </a:p>
          <a:p>
            <a:pPr lvl="1" eaLnBrk="1">
              <a:spcAft>
                <a:spcPts val="1425"/>
              </a:spcAft>
              <a:buFont typeface="Wingdings" panose="05000000000000000000" pitchFamily="2" charset="2"/>
              <a:buChar char=""/>
            </a:pPr>
            <a:r>
              <a:rPr lang="en-GB" altLang="en-US" sz="1800">
                <a:solidFill>
                  <a:srgbClr val="000000"/>
                </a:solidFill>
              </a:rPr>
              <a:t>Modify particles properties based on locally acting processes, e.g. radioactive decay , deposition</a:t>
            </a:r>
          </a:p>
          <a:p>
            <a:pPr eaLnBrk="1">
              <a:buClrTx/>
              <a:buFontTx/>
              <a:buNone/>
            </a:pPr>
            <a:r>
              <a:rPr lang="en-GB" altLang="en-US" sz="2000">
                <a:solidFill>
                  <a:srgbClr val="000000"/>
                </a:solidFill>
              </a:rPr>
              <a:t>Fourth: </a:t>
            </a:r>
          </a:p>
          <a:p>
            <a:pPr lvl="1" eaLnBrk="1">
              <a:spcAft>
                <a:spcPts val="1425"/>
              </a:spcAft>
              <a:buFont typeface="Wingdings" panose="05000000000000000000" pitchFamily="2" charset="2"/>
              <a:buChar char=""/>
            </a:pPr>
            <a:r>
              <a:rPr lang="en-GB" altLang="en-US" sz="1800">
                <a:solidFill>
                  <a:srgbClr val="000000"/>
                </a:solidFill>
              </a:rPr>
              <a:t>Count particles in a volume and extract concentration value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 xmlns:a16="http://schemas.microsoft.com/office/drawing/2014/main" id="{2C492C28-B618-46AC-BE4F-C2B7DCA99CCB}"/>
              </a:ext>
            </a:extLst>
          </p:cNvPr>
          <p:cNvGrpSpPr/>
          <p:nvPr/>
        </p:nvGrpSpPr>
        <p:grpSpPr>
          <a:xfrm>
            <a:off x="97069" y="2987749"/>
            <a:ext cx="7175491" cy="3959348"/>
            <a:chOff x="451866" y="2473795"/>
            <a:chExt cx="9150921" cy="5049366"/>
          </a:xfrm>
        </p:grpSpPr>
        <p:pic>
          <p:nvPicPr>
            <p:cNvPr id="2" name="Imagen 1">
              <a:extLst>
                <a:ext uri="{FF2B5EF4-FFF2-40B4-BE49-F238E27FC236}">
                  <a16:creationId xmlns="" xmlns:a16="http://schemas.microsoft.com/office/drawing/2014/main" id="{988FB9CA-4DD5-4C01-8B4F-C764869A7360}"/>
                </a:ext>
              </a:extLst>
            </p:cNvPr>
            <p:cNvPicPr>
              <a:picLocks noChangeAspect="1"/>
            </p:cNvPicPr>
            <p:nvPr/>
          </p:nvPicPr>
          <p:blipFill rotWithShape="1">
            <a:blip r:embed="rId3"/>
            <a:srcRect t="39420"/>
            <a:stretch/>
          </p:blipFill>
          <p:spPr>
            <a:xfrm>
              <a:off x="477837" y="2987748"/>
              <a:ext cx="9124950" cy="4535413"/>
            </a:xfrm>
            <a:prstGeom prst="rect">
              <a:avLst/>
            </a:prstGeom>
          </p:spPr>
        </p:pic>
        <p:pic>
          <p:nvPicPr>
            <p:cNvPr id="9" name="Imagen 8">
              <a:extLst>
                <a:ext uri="{FF2B5EF4-FFF2-40B4-BE49-F238E27FC236}">
                  <a16:creationId xmlns="" xmlns:a16="http://schemas.microsoft.com/office/drawing/2014/main" id="{B2A781D5-752B-4800-9B02-904AF88851B7}"/>
                </a:ext>
              </a:extLst>
            </p:cNvPr>
            <p:cNvPicPr>
              <a:picLocks noChangeAspect="1"/>
            </p:cNvPicPr>
            <p:nvPr/>
          </p:nvPicPr>
          <p:blipFill rotWithShape="1">
            <a:blip r:embed="rId3"/>
            <a:srcRect b="92173"/>
            <a:stretch/>
          </p:blipFill>
          <p:spPr>
            <a:xfrm>
              <a:off x="451866" y="2473795"/>
              <a:ext cx="9124950" cy="585962"/>
            </a:xfrm>
            <a:prstGeom prst="rect">
              <a:avLst/>
            </a:prstGeom>
          </p:spPr>
        </p:pic>
      </p:grpSp>
      <p:sp>
        <p:nvSpPr>
          <p:cNvPr id="63491" name="Text Box 2">
            <a:extLst>
              <a:ext uri="{FF2B5EF4-FFF2-40B4-BE49-F238E27FC236}">
                <a16:creationId xmlns="" xmlns:a16="http://schemas.microsoft.com/office/drawing/2014/main" id="{0D742F81-54DC-4439-BF7B-7518835FACB7}"/>
              </a:ext>
            </a:extLst>
          </p:cNvPr>
          <p:cNvSpPr txBox="1">
            <a:spLocks noChangeArrowheads="1"/>
          </p:cNvSpPr>
          <p:nvPr/>
        </p:nvSpPr>
        <p:spPr bwMode="auto">
          <a:xfrm>
            <a:off x="287784" y="690708"/>
            <a:ext cx="6480720" cy="2561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lnSpc>
                <a:spcPct val="100000"/>
              </a:lnSpc>
              <a:spcAft>
                <a:spcPts val="1425"/>
              </a:spcAft>
              <a:buClrTx/>
              <a:defRPr/>
            </a:pPr>
            <a:r>
              <a:rPr lang="en-US" b="1" dirty="0">
                <a:solidFill>
                  <a:schemeClr val="tx1"/>
                </a:solidFill>
              </a:rPr>
              <a:t>Backward</a:t>
            </a:r>
            <a:r>
              <a:rPr lang="en-US" dirty="0">
                <a:solidFill>
                  <a:schemeClr val="tx1"/>
                </a:solidFill>
              </a:rPr>
              <a:t>: </a:t>
            </a:r>
            <a:r>
              <a:rPr lang="en-US" sz="1800" dirty="0">
                <a:solidFill>
                  <a:schemeClr val="tx1"/>
                </a:solidFill>
              </a:rPr>
              <a:t>the particles are released from a receptor (measurement site) and a 4-D (space + time) sensitivity function to the </a:t>
            </a:r>
            <a:r>
              <a:rPr lang="en-US" sz="1800" dirty="0" err="1">
                <a:solidFill>
                  <a:schemeClr val="tx1"/>
                </a:solidFill>
              </a:rPr>
              <a:t>emision</a:t>
            </a:r>
            <a:r>
              <a:rPr lang="en-US" sz="1800" dirty="0">
                <a:solidFill>
                  <a:schemeClr val="tx1"/>
                </a:solidFill>
              </a:rPr>
              <a:t> is given. This is especially useful to calculate source-receptor sensitivities when the number of receptors &lt; number of potential sources. Everything is </a:t>
            </a:r>
            <a:r>
              <a:rPr lang="en-US" sz="1800" u="sng" dirty="0">
                <a:solidFill>
                  <a:schemeClr val="tx1"/>
                </a:solidFill>
              </a:rPr>
              <a:t>normalized</a:t>
            </a:r>
            <a:r>
              <a:rPr lang="en-US" sz="1800" dirty="0">
                <a:solidFill>
                  <a:schemeClr val="tx1"/>
                </a:solidFill>
              </a:rPr>
              <a:t> with the mass released so any value other than 0 is correct. Dry and wet deposition correct the sensitivities. (Seibert 2001, </a:t>
            </a:r>
            <a:r>
              <a:rPr lang="en-US" sz="1800" dirty="0" err="1">
                <a:solidFill>
                  <a:schemeClr val="tx1"/>
                </a:solidFill>
              </a:rPr>
              <a:t>Stohl</a:t>
            </a:r>
            <a:r>
              <a:rPr lang="en-US" sz="1800" dirty="0">
                <a:solidFill>
                  <a:schemeClr val="tx1"/>
                </a:solidFill>
              </a:rPr>
              <a:t> et al. 2003, Seibert and Frank 2004).Deposition fields are not output</a:t>
            </a:r>
          </a:p>
          <a:p>
            <a:pPr defTabSz="456915" eaLnBrk="1">
              <a:lnSpc>
                <a:spcPct val="100000"/>
              </a:lnSpc>
              <a:spcAft>
                <a:spcPts val="1425"/>
              </a:spcAft>
              <a:buClrTx/>
              <a:defRPr/>
            </a:pPr>
            <a:r>
              <a:rPr lang="en-US" sz="1800" dirty="0">
                <a:solidFill>
                  <a:schemeClr val="tx1"/>
                </a:solidFill>
              </a:rPr>
              <a:t> </a:t>
            </a: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63492" name="Text Box 3">
            <a:extLst>
              <a:ext uri="{FF2B5EF4-FFF2-40B4-BE49-F238E27FC236}">
                <a16:creationId xmlns="" xmlns:a16="http://schemas.microsoft.com/office/drawing/2014/main" id="{DEB0B14A-60DE-4785-9682-DCED89998F3E}"/>
              </a:ext>
            </a:extLst>
          </p:cNvPr>
          <p:cNvSpPr txBox="1">
            <a:spLocks noChangeArrowheads="1"/>
          </p:cNvSpPr>
          <p:nvPr/>
        </p:nvSpPr>
        <p:spPr bwMode="auto">
          <a:xfrm>
            <a:off x="7945438" y="6391275"/>
            <a:ext cx="1751012" cy="493713"/>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FreeMono" charset="0"/>
              </a:rPr>
              <a:t>COMMAND</a:t>
            </a:r>
          </a:p>
        </p:txBody>
      </p:sp>
      <p:pic>
        <p:nvPicPr>
          <p:cNvPr id="63495" name="Picture 6">
            <a:extLst>
              <a:ext uri="{FF2B5EF4-FFF2-40B4-BE49-F238E27FC236}">
                <a16:creationId xmlns="" xmlns:a16="http://schemas.microsoft.com/office/drawing/2014/main" id="{8997BFE6-2752-4812-BAB0-263AFDAC1B60}"/>
              </a:ext>
            </a:extLst>
          </p:cNvPr>
          <p:cNvPicPr>
            <a:picLocks noChangeAspect="1" noChangeArrowheads="1"/>
          </p:cNvPicPr>
          <p:nvPr/>
        </p:nvPicPr>
        <p:blipFill>
          <a:blip r:embed="rId4"/>
          <a:srcRect/>
          <a:stretch>
            <a:fillRect/>
          </a:stretch>
        </p:blipFill>
        <p:spPr bwMode="auto">
          <a:xfrm>
            <a:off x="7057553" y="854868"/>
            <a:ext cx="3023072" cy="42931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Forward and backward runs </a:t>
            </a:r>
          </a:p>
        </p:txBody>
      </p:sp>
    </p:spTree>
    <p:extLst>
      <p:ext uri="{BB962C8B-B14F-4D97-AF65-F5344CB8AC3E}">
        <p14:creationId xmlns:p14="http://schemas.microsoft.com/office/powerpoint/2010/main" val="4497193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 xmlns:a16="http://schemas.microsoft.com/office/drawing/2014/main" id="{2C492C28-B618-46AC-BE4F-C2B7DCA99CCB}"/>
              </a:ext>
            </a:extLst>
          </p:cNvPr>
          <p:cNvGrpSpPr/>
          <p:nvPr/>
        </p:nvGrpSpPr>
        <p:grpSpPr>
          <a:xfrm>
            <a:off x="97069" y="2987749"/>
            <a:ext cx="7175491" cy="3959348"/>
            <a:chOff x="451866" y="2473795"/>
            <a:chExt cx="9150921" cy="5049366"/>
          </a:xfrm>
        </p:grpSpPr>
        <p:pic>
          <p:nvPicPr>
            <p:cNvPr id="2" name="Imagen 1">
              <a:extLst>
                <a:ext uri="{FF2B5EF4-FFF2-40B4-BE49-F238E27FC236}">
                  <a16:creationId xmlns="" xmlns:a16="http://schemas.microsoft.com/office/drawing/2014/main" id="{988FB9CA-4DD5-4C01-8B4F-C764869A7360}"/>
                </a:ext>
              </a:extLst>
            </p:cNvPr>
            <p:cNvPicPr>
              <a:picLocks noChangeAspect="1"/>
            </p:cNvPicPr>
            <p:nvPr/>
          </p:nvPicPr>
          <p:blipFill rotWithShape="1">
            <a:blip r:embed="rId3"/>
            <a:srcRect t="39420"/>
            <a:stretch/>
          </p:blipFill>
          <p:spPr>
            <a:xfrm>
              <a:off x="477837" y="2987748"/>
              <a:ext cx="9124950" cy="4535413"/>
            </a:xfrm>
            <a:prstGeom prst="rect">
              <a:avLst/>
            </a:prstGeom>
          </p:spPr>
        </p:pic>
        <p:pic>
          <p:nvPicPr>
            <p:cNvPr id="9" name="Imagen 8">
              <a:extLst>
                <a:ext uri="{FF2B5EF4-FFF2-40B4-BE49-F238E27FC236}">
                  <a16:creationId xmlns="" xmlns:a16="http://schemas.microsoft.com/office/drawing/2014/main" id="{B2A781D5-752B-4800-9B02-904AF88851B7}"/>
                </a:ext>
              </a:extLst>
            </p:cNvPr>
            <p:cNvPicPr>
              <a:picLocks noChangeAspect="1"/>
            </p:cNvPicPr>
            <p:nvPr/>
          </p:nvPicPr>
          <p:blipFill rotWithShape="1">
            <a:blip r:embed="rId3"/>
            <a:srcRect b="92173"/>
            <a:stretch/>
          </p:blipFill>
          <p:spPr>
            <a:xfrm>
              <a:off x="451866" y="2473795"/>
              <a:ext cx="9124950" cy="585962"/>
            </a:xfrm>
            <a:prstGeom prst="rect">
              <a:avLst/>
            </a:prstGeom>
          </p:spPr>
        </p:pic>
      </p:grpSp>
      <p:sp>
        <p:nvSpPr>
          <p:cNvPr id="63491" name="Text Box 2">
            <a:extLst>
              <a:ext uri="{FF2B5EF4-FFF2-40B4-BE49-F238E27FC236}">
                <a16:creationId xmlns="" xmlns:a16="http://schemas.microsoft.com/office/drawing/2014/main" id="{0D742F81-54DC-4439-BF7B-7518835FACB7}"/>
              </a:ext>
            </a:extLst>
          </p:cNvPr>
          <p:cNvSpPr txBox="1">
            <a:spLocks noChangeArrowheads="1"/>
          </p:cNvSpPr>
          <p:nvPr/>
        </p:nvSpPr>
        <p:spPr bwMode="auto">
          <a:xfrm>
            <a:off x="287784" y="690708"/>
            <a:ext cx="6480720" cy="2561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5pPr>
            <a:lvl6pPr marL="25146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6pPr>
            <a:lvl7pPr marL="29718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7pPr>
            <a:lvl8pPr marL="34290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8pPr>
            <a:lvl9pPr marL="3886200" indent="-228600" defTabSz="457200" eaLnBrk="0" fontAlgn="base" hangingPunct="0">
              <a:lnSpc>
                <a:spcPct val="113000"/>
              </a:lnSpc>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pitchFamily="34" charset="0"/>
                <a:ea typeface="ＭＳ Ｐゴシック" pitchFamily="34" charset="-128"/>
              </a:defRPr>
            </a:lvl9pPr>
          </a:lstStyle>
          <a:p>
            <a:pPr defTabSz="456915" eaLnBrk="1">
              <a:lnSpc>
                <a:spcPct val="100000"/>
              </a:lnSpc>
              <a:spcAft>
                <a:spcPts val="1425"/>
              </a:spcAft>
              <a:buClrTx/>
              <a:defRPr/>
            </a:pPr>
            <a:r>
              <a:rPr lang="en-US" b="1" dirty="0">
                <a:solidFill>
                  <a:schemeClr val="tx1"/>
                </a:solidFill>
              </a:rPr>
              <a:t>Backward</a:t>
            </a:r>
            <a:r>
              <a:rPr lang="en-US" dirty="0">
                <a:solidFill>
                  <a:schemeClr val="tx1"/>
                </a:solidFill>
              </a:rPr>
              <a:t>: </a:t>
            </a:r>
            <a:r>
              <a:rPr lang="en-US" sz="1800" dirty="0">
                <a:solidFill>
                  <a:schemeClr val="tx1"/>
                </a:solidFill>
              </a:rPr>
              <a:t>the particles are released from a receptor (measurement site) and a 4-D (space + time) sensitivity function to the </a:t>
            </a:r>
            <a:r>
              <a:rPr lang="en-US" sz="1800" dirty="0" smtClean="0">
                <a:solidFill>
                  <a:schemeClr val="tx1"/>
                </a:solidFill>
              </a:rPr>
              <a:t>emission </a:t>
            </a:r>
            <a:r>
              <a:rPr lang="en-US" sz="1800" dirty="0">
                <a:solidFill>
                  <a:schemeClr val="tx1"/>
                </a:solidFill>
              </a:rPr>
              <a:t>is given. This is especially useful to calculate source-receptor sensitivities when the number of receptors &lt; number of potential sources. Everything is </a:t>
            </a:r>
            <a:r>
              <a:rPr lang="en-US" sz="1800" u="sng" dirty="0">
                <a:solidFill>
                  <a:schemeClr val="tx1"/>
                </a:solidFill>
              </a:rPr>
              <a:t>normalized</a:t>
            </a:r>
            <a:r>
              <a:rPr lang="en-US" sz="1800" dirty="0">
                <a:solidFill>
                  <a:schemeClr val="tx1"/>
                </a:solidFill>
              </a:rPr>
              <a:t> with the mass released so any value other than 0 is correct. Dry and wet deposition correct the </a:t>
            </a:r>
            <a:r>
              <a:rPr lang="en-US" sz="1800" dirty="0" smtClean="0">
                <a:solidFill>
                  <a:schemeClr val="tx1"/>
                </a:solidFill>
              </a:rPr>
              <a:t>sensitivities </a:t>
            </a:r>
            <a:r>
              <a:rPr lang="en-US" sz="1800" dirty="0">
                <a:solidFill>
                  <a:schemeClr val="tx1"/>
                </a:solidFill>
              </a:rPr>
              <a:t>(Seibert 2001, Stohl et al. 2003, Seibert and Frank 2004</a:t>
            </a:r>
            <a:r>
              <a:rPr lang="en-US" sz="1800" dirty="0" smtClean="0">
                <a:solidFill>
                  <a:schemeClr val="tx1"/>
                </a:solidFill>
              </a:rPr>
              <a:t>). </a:t>
            </a:r>
            <a:endParaRPr lang="en-US" sz="1800" dirty="0">
              <a:solidFill>
                <a:schemeClr val="tx1"/>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a:p>
            <a:pPr defTabSz="456915" eaLnBrk="1">
              <a:lnSpc>
                <a:spcPct val="100000"/>
              </a:lnSpc>
              <a:spcAft>
                <a:spcPts val="1425"/>
              </a:spcAft>
              <a:buClrTx/>
              <a:defRPr/>
            </a:pPr>
            <a:endParaRPr lang="en-US" dirty="0">
              <a:solidFill>
                <a:srgbClr val="1A1A4D"/>
              </a:solidFill>
            </a:endParaRPr>
          </a:p>
        </p:txBody>
      </p:sp>
      <p:sp>
        <p:nvSpPr>
          <p:cNvPr id="63492" name="Text Box 3">
            <a:extLst>
              <a:ext uri="{FF2B5EF4-FFF2-40B4-BE49-F238E27FC236}">
                <a16:creationId xmlns="" xmlns:a16="http://schemas.microsoft.com/office/drawing/2014/main" id="{DEB0B14A-60DE-4785-9682-DCED89998F3E}"/>
              </a:ext>
            </a:extLst>
          </p:cNvPr>
          <p:cNvSpPr txBox="1">
            <a:spLocks noChangeArrowheads="1"/>
          </p:cNvSpPr>
          <p:nvPr/>
        </p:nvSpPr>
        <p:spPr bwMode="auto">
          <a:xfrm>
            <a:off x="7945438" y="6391275"/>
            <a:ext cx="1751012" cy="493713"/>
          </a:xfrm>
          <a:prstGeom prst="rect">
            <a:avLst/>
          </a:prstGeom>
          <a:noFill/>
          <a:ln w="9360">
            <a:solidFill>
              <a:srgbClr val="0066CC"/>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89944" tIns="44973" rIns="89944" bIns="44973"/>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1800">
                <a:solidFill>
                  <a:srgbClr val="000000"/>
                </a:solidFill>
                <a:latin typeface="FreeMono" charset="0"/>
              </a:rPr>
              <a:t>COMMAND</a:t>
            </a:r>
          </a:p>
        </p:txBody>
      </p:sp>
      <p:pic>
        <p:nvPicPr>
          <p:cNvPr id="63495" name="Picture 6">
            <a:extLst>
              <a:ext uri="{FF2B5EF4-FFF2-40B4-BE49-F238E27FC236}">
                <a16:creationId xmlns="" xmlns:a16="http://schemas.microsoft.com/office/drawing/2014/main" id="{8997BFE6-2752-4812-BAB0-263AFDAC1B60}"/>
              </a:ext>
            </a:extLst>
          </p:cNvPr>
          <p:cNvPicPr>
            <a:picLocks noChangeAspect="1" noChangeArrowheads="1"/>
          </p:cNvPicPr>
          <p:nvPr/>
        </p:nvPicPr>
        <p:blipFill>
          <a:blip r:embed="rId4"/>
          <a:srcRect/>
          <a:stretch>
            <a:fillRect/>
          </a:stretch>
        </p:blipFill>
        <p:spPr bwMode="auto">
          <a:xfrm>
            <a:off x="7057553" y="854868"/>
            <a:ext cx="3023072" cy="429312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Forward and backward runs </a:t>
            </a:r>
          </a:p>
        </p:txBody>
      </p:sp>
      <p:sp>
        <p:nvSpPr>
          <p:cNvPr id="11" name="CuadroTexto 10">
            <a:extLst>
              <a:ext uri="{FF2B5EF4-FFF2-40B4-BE49-F238E27FC236}">
                <a16:creationId xmlns="" xmlns:a16="http://schemas.microsoft.com/office/drawing/2014/main" id="{C8FD9911-F732-45BC-8A32-8E5E6348F495}"/>
              </a:ext>
            </a:extLst>
          </p:cNvPr>
          <p:cNvSpPr txBox="1"/>
          <p:nvPr/>
        </p:nvSpPr>
        <p:spPr>
          <a:xfrm>
            <a:off x="431800" y="6884988"/>
            <a:ext cx="1928733" cy="369332"/>
          </a:xfrm>
          <a:prstGeom prst="rect">
            <a:avLst/>
          </a:prstGeom>
          <a:noFill/>
        </p:spPr>
        <p:txBody>
          <a:bodyPr wrap="none" rtlCol="0">
            <a:spAutoFit/>
          </a:bodyPr>
          <a:lstStyle/>
          <a:p>
            <a:r>
              <a:rPr lang="es-ES" dirty="0">
                <a:solidFill>
                  <a:srgbClr val="FF0000"/>
                </a:solidFill>
              </a:rPr>
              <a:t>NO 10**12 factor</a:t>
            </a:r>
            <a:endParaRPr lang="en-GB" dirty="0">
              <a:solidFill>
                <a:srgbClr val="FF0000"/>
              </a:solidFill>
            </a:endParaRPr>
          </a:p>
        </p:txBody>
      </p:sp>
      <p:sp>
        <p:nvSpPr>
          <p:cNvPr id="12" name="Rectángulo 11">
            <a:extLst>
              <a:ext uri="{FF2B5EF4-FFF2-40B4-BE49-F238E27FC236}">
                <a16:creationId xmlns="" xmlns:a16="http://schemas.microsoft.com/office/drawing/2014/main" id="{075D291E-F870-4778-8FAD-B25A7E7D00CB}"/>
              </a:ext>
            </a:extLst>
          </p:cNvPr>
          <p:cNvSpPr/>
          <p:nvPr/>
        </p:nvSpPr>
        <p:spPr bwMode="auto">
          <a:xfrm>
            <a:off x="287785" y="3486818"/>
            <a:ext cx="6768752" cy="19455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Tree>
    <p:extLst>
      <p:ext uri="{BB962C8B-B14F-4D97-AF65-F5344CB8AC3E}">
        <p14:creationId xmlns:p14="http://schemas.microsoft.com/office/powerpoint/2010/main" val="8880164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 Other interesting aspects</a:t>
            </a:r>
          </a:p>
        </p:txBody>
      </p:sp>
      <p:sp>
        <p:nvSpPr>
          <p:cNvPr id="13" name="Text Box 2">
            <a:extLst>
              <a:ext uri="{FF2B5EF4-FFF2-40B4-BE49-F238E27FC236}">
                <a16:creationId xmlns="" xmlns:a16="http://schemas.microsoft.com/office/drawing/2014/main" id="{48ED083A-3C09-4AF7-8313-C9E6E7DD29B1}"/>
              </a:ext>
            </a:extLst>
          </p:cNvPr>
          <p:cNvSpPr txBox="1">
            <a:spLocks noChangeArrowheads="1"/>
          </p:cNvSpPr>
          <p:nvPr/>
        </p:nvSpPr>
        <p:spPr bwMode="auto">
          <a:xfrm>
            <a:off x="287785" y="647700"/>
            <a:ext cx="9372154"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a:solidFill>
                  <a:schemeClr val="tx1"/>
                </a:solidFill>
              </a:rPr>
              <a:t>Source receptor matrix calculation of deposited material</a:t>
            </a:r>
          </a:p>
          <a:p>
            <a:pPr defTabSz="456915" eaLnBrk="1">
              <a:spcAft>
                <a:spcPts val="1425"/>
              </a:spcAft>
              <a:buClr>
                <a:srgbClr val="1A1A4D"/>
              </a:buClr>
              <a:buFont typeface="Wingdings" charset="0"/>
              <a:buChar char=""/>
              <a:defRPr/>
            </a:pPr>
            <a:r>
              <a:rPr lang="en-US" sz="2000" dirty="0">
                <a:solidFill>
                  <a:schemeClr val="tx1"/>
                </a:solidFill>
              </a:rPr>
              <a:t>Question: where/when this deposited material may have originated from? Example: ice cores, precipitation samples  </a:t>
            </a:r>
          </a:p>
          <a:p>
            <a:pPr defTabSz="456915" eaLnBrk="1">
              <a:spcAft>
                <a:spcPts val="1425"/>
              </a:spcAft>
              <a:buClr>
                <a:srgbClr val="1A1A4D"/>
              </a:buClr>
              <a:buFont typeface="Wingdings" charset="0"/>
              <a:buChar char=""/>
              <a:defRPr/>
            </a:pPr>
            <a:r>
              <a:rPr lang="en-US" sz="2000" dirty="0">
                <a:solidFill>
                  <a:schemeClr val="tx1"/>
                </a:solidFill>
              </a:rPr>
              <a:t>Eckhardt et al. 2017 introduced the option to calculate SRS for </a:t>
            </a:r>
            <a:r>
              <a:rPr lang="en-US" sz="2000" dirty="0" smtClean="0">
                <a:solidFill>
                  <a:schemeClr val="tx1"/>
                </a:solidFill>
              </a:rPr>
              <a:t>dry </a:t>
            </a:r>
            <a:r>
              <a:rPr lang="en-US" sz="2000" dirty="0">
                <a:solidFill>
                  <a:schemeClr val="tx1"/>
                </a:solidFill>
              </a:rPr>
              <a:t>and wet deposition. See reference paper for details on set-up.</a:t>
            </a:r>
          </a:p>
          <a:p>
            <a:pPr defTabSz="456915" eaLnBrk="1">
              <a:spcAft>
                <a:spcPts val="1425"/>
              </a:spcAft>
              <a:buClr>
                <a:srgbClr val="1A1A4D"/>
              </a:buClr>
              <a:buFont typeface="Wingdings" charset="0"/>
              <a:buChar char=""/>
              <a:defRPr/>
            </a:pPr>
            <a:r>
              <a:rPr lang="en-US" sz="2000" dirty="0">
                <a:solidFill>
                  <a:schemeClr val="tx1"/>
                </a:solidFill>
              </a:rPr>
              <a:t>A couple of details:</a:t>
            </a:r>
          </a:p>
          <a:p>
            <a:pPr lvl="1" defTabSz="456915" eaLnBrk="1">
              <a:spcAft>
                <a:spcPts val="1425"/>
              </a:spcAft>
              <a:buClr>
                <a:srgbClr val="1A1A4D"/>
              </a:buClr>
              <a:buFont typeface="Wingdings" charset="0"/>
              <a:buChar char=""/>
              <a:defRPr/>
            </a:pPr>
            <a:r>
              <a:rPr lang="en-US" sz="2000" dirty="0">
                <a:solidFill>
                  <a:schemeClr val="tx1"/>
                </a:solidFill>
              </a:rPr>
              <a:t>For dry deposition “backtracking”, particles are released in a shallow layer</a:t>
            </a:r>
          </a:p>
          <a:p>
            <a:pPr lvl="1" defTabSz="456915" eaLnBrk="1">
              <a:spcAft>
                <a:spcPts val="1425"/>
              </a:spcAft>
              <a:buClr>
                <a:srgbClr val="1A1A4D"/>
              </a:buClr>
              <a:buFont typeface="Wingdings" charset="0"/>
              <a:buChar char=""/>
              <a:defRPr/>
            </a:pPr>
            <a:r>
              <a:rPr lang="en-US" sz="2000" dirty="0">
                <a:solidFill>
                  <a:schemeClr val="tx1"/>
                </a:solidFill>
              </a:rPr>
              <a:t>For wet deposition “backtracking”, particles are released in the whole column, and those with no scavenging are immediately terminated</a:t>
            </a:r>
          </a:p>
          <a:p>
            <a:pPr lvl="1" defTabSz="456915" eaLnBrk="1">
              <a:spcAft>
                <a:spcPts val="1425"/>
              </a:spcAft>
              <a:buClr>
                <a:srgbClr val="1A1A4D"/>
              </a:buClr>
              <a:buFont typeface="Wingdings" charset="0"/>
              <a:buChar char=""/>
              <a:defRPr/>
            </a:pPr>
            <a:endParaRPr lang="en-US" sz="2000" dirty="0">
              <a:solidFill>
                <a:schemeClr val="tx1"/>
              </a:solidFill>
            </a:endParaRPr>
          </a:p>
          <a:p>
            <a:pPr defTabSz="456915" eaLnBrk="1">
              <a:spcAft>
                <a:spcPts val="1425"/>
              </a:spcAft>
              <a:buClr>
                <a:srgbClr val="1A1A4D"/>
              </a:buClr>
              <a:buFont typeface="Wingdings" charset="0"/>
              <a:buChar char=""/>
              <a:defRPr/>
            </a:pPr>
            <a:endParaRPr lang="en-US" sz="2000" dirty="0">
              <a:solidFill>
                <a:schemeClr val="tx1"/>
              </a:solidFill>
            </a:endParaRPr>
          </a:p>
          <a:p>
            <a:pPr defTabSz="456915" eaLnBrk="1">
              <a:spcAft>
                <a:spcPts val="1425"/>
              </a:spcAft>
              <a:buClr>
                <a:srgbClr val="1A1A4D"/>
              </a:buClr>
              <a:buFont typeface="Wingdings" charset="0"/>
              <a:buChar char=""/>
              <a:defRPr/>
            </a:pPr>
            <a:endParaRPr lang="en-US" sz="2000" dirty="0">
              <a:solidFill>
                <a:schemeClr val="tx1"/>
              </a:solidFill>
            </a:endParaRPr>
          </a:p>
          <a:p>
            <a:pPr defTabSz="456915" eaLnBrk="1">
              <a:spcAft>
                <a:spcPts val="1425"/>
              </a:spcAft>
              <a:buClrTx/>
              <a:defRPr/>
            </a:pPr>
            <a:endParaRPr lang="en-US" sz="20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Tree>
    <p:extLst>
      <p:ext uri="{BB962C8B-B14F-4D97-AF65-F5344CB8AC3E}">
        <p14:creationId xmlns:p14="http://schemas.microsoft.com/office/powerpoint/2010/main" val="29265860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
            <a:extLst>
              <a:ext uri="{FF2B5EF4-FFF2-40B4-BE49-F238E27FC236}">
                <a16:creationId xmlns="" xmlns:a16="http://schemas.microsoft.com/office/drawing/2014/main" id="{9684C28E-6495-48DF-B57F-80E24F99F151}"/>
              </a:ext>
            </a:extLst>
          </p:cNvPr>
          <p:cNvSpPr txBox="1">
            <a:spLocks noChangeArrowheads="1"/>
          </p:cNvSpPr>
          <p:nvPr/>
        </p:nvSpPr>
        <p:spPr bwMode="auto">
          <a:xfrm>
            <a:off x="0" y="0"/>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defTabSz="456915" eaLnBrk="1">
              <a:buClrTx/>
              <a:buFontTx/>
              <a:buNone/>
              <a:defRPr/>
            </a:pPr>
            <a:r>
              <a:rPr lang="en-US" sz="3600" dirty="0">
                <a:solidFill>
                  <a:srgbClr val="FFFFFF"/>
                </a:solidFill>
              </a:rPr>
              <a:t> Other interesting aspects</a:t>
            </a:r>
          </a:p>
        </p:txBody>
      </p:sp>
      <p:sp>
        <p:nvSpPr>
          <p:cNvPr id="13" name="Text Box 2">
            <a:extLst>
              <a:ext uri="{FF2B5EF4-FFF2-40B4-BE49-F238E27FC236}">
                <a16:creationId xmlns="" xmlns:a16="http://schemas.microsoft.com/office/drawing/2014/main" id="{48ED083A-3C09-4AF7-8313-C9E6E7DD29B1}"/>
              </a:ext>
            </a:extLst>
          </p:cNvPr>
          <p:cNvSpPr txBox="1">
            <a:spLocks noChangeArrowheads="1"/>
          </p:cNvSpPr>
          <p:nvPr/>
        </p:nvSpPr>
        <p:spPr bwMode="auto">
          <a:xfrm>
            <a:off x="287785" y="647700"/>
            <a:ext cx="9372154"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342900" indent="-296863"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cs typeface="ＭＳ Ｐゴシック" charset="0"/>
              </a:defRPr>
            </a:lvl1pPr>
            <a:lvl2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2pPr>
            <a:lvl3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3pPr>
            <a:lvl4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4pPr>
            <a:lvl5pPr eaLnBrk="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5pPr>
            <a:lvl6pPr marL="25146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6pPr>
            <a:lvl7pPr marL="29718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7pPr>
            <a:lvl8pPr marL="34290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8pPr>
            <a:lvl9pPr marL="3886200" indent="-228600" eaLnBrk="0" fontAlgn="base" hangingPunct="0">
              <a:lnSpc>
                <a:spcPct val="113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chemeClr val="bg1"/>
                </a:solidFill>
                <a:latin typeface="Arial" charset="0"/>
                <a:ea typeface="ＭＳ Ｐゴシック" charset="0"/>
              </a:defRPr>
            </a:lvl9pPr>
          </a:lstStyle>
          <a:p>
            <a:pPr defTabSz="456915" eaLnBrk="1">
              <a:spcAft>
                <a:spcPts val="1425"/>
              </a:spcAft>
              <a:buClrTx/>
              <a:defRPr/>
            </a:pPr>
            <a:r>
              <a:rPr lang="en-US" sz="2800" dirty="0">
                <a:solidFill>
                  <a:schemeClr val="tx1"/>
                </a:solidFill>
              </a:rPr>
              <a:t>Sensitivity to initial conditions</a:t>
            </a:r>
          </a:p>
          <a:p>
            <a:pPr defTabSz="456915" eaLnBrk="1">
              <a:spcAft>
                <a:spcPts val="1425"/>
              </a:spcAft>
              <a:buClr>
                <a:srgbClr val="1A1A4D"/>
              </a:buClr>
              <a:buFont typeface="Wingdings" charset="0"/>
              <a:buChar char=""/>
              <a:defRPr/>
            </a:pPr>
            <a:r>
              <a:rPr lang="en-US" sz="2000" dirty="0">
                <a:solidFill>
                  <a:schemeClr val="tx1"/>
                </a:solidFill>
              </a:rPr>
              <a:t>Question: how do we get the SRS for long-lived species and therefore those with “background” non-zero conditions? How do we treat the baseline?</a:t>
            </a:r>
          </a:p>
          <a:p>
            <a:pPr defTabSz="456915" eaLnBrk="1">
              <a:spcAft>
                <a:spcPts val="1425"/>
              </a:spcAft>
              <a:buClr>
                <a:srgbClr val="1A1A4D"/>
              </a:buClr>
              <a:buFont typeface="Wingdings" charset="0"/>
              <a:buChar char=""/>
              <a:defRPr/>
            </a:pPr>
            <a:r>
              <a:rPr lang="en-US" sz="2000" dirty="0">
                <a:solidFill>
                  <a:schemeClr val="tx1"/>
                </a:solidFill>
              </a:rPr>
              <a:t>Since version 8, FLEXPART provides the sensitivity functions to the initial conditions on the receptor.</a:t>
            </a:r>
          </a:p>
          <a:p>
            <a:pPr defTabSz="456915" eaLnBrk="1">
              <a:spcAft>
                <a:spcPts val="1425"/>
              </a:spcAft>
              <a:buClr>
                <a:srgbClr val="1A1A4D"/>
              </a:buClr>
              <a:buFont typeface="Wingdings" charset="0"/>
              <a:buChar char=""/>
              <a:defRPr/>
            </a:pPr>
            <a:endParaRPr lang="en-US" sz="20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endParaRPr lang="en-US" sz="2200" dirty="0">
              <a:solidFill>
                <a:schemeClr val="tx1"/>
              </a:solidFill>
            </a:endParaRPr>
          </a:p>
          <a:p>
            <a:pPr defTabSz="456915" eaLnBrk="1">
              <a:spcAft>
                <a:spcPts val="1425"/>
              </a:spcAft>
              <a:buClrTx/>
              <a:defRPr/>
            </a:pPr>
            <a:r>
              <a:rPr lang="en-US" sz="2200" dirty="0">
                <a:solidFill>
                  <a:schemeClr val="tx1"/>
                </a:solidFill>
              </a:rPr>
              <a:t>  </a:t>
            </a: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a:p>
            <a:pPr defTabSz="456915" eaLnBrk="1">
              <a:spcAft>
                <a:spcPts val="1425"/>
              </a:spcAft>
              <a:buClrTx/>
              <a:defRPr/>
            </a:pPr>
            <a:endParaRPr lang="en-US" sz="2200" dirty="0">
              <a:solidFill>
                <a:srgbClr val="1A1A4D"/>
              </a:solidFill>
            </a:endParaRPr>
          </a:p>
        </p:txBody>
      </p:sp>
    </p:spTree>
    <p:extLst>
      <p:ext uri="{BB962C8B-B14F-4D97-AF65-F5344CB8AC3E}">
        <p14:creationId xmlns:p14="http://schemas.microsoft.com/office/powerpoint/2010/main" val="2732827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32CD6587-A9C3-48F3-A19B-270A0B9D6A82}"/>
              </a:ext>
            </a:extLst>
          </p:cNvPr>
          <p:cNvSpPr/>
          <p:nvPr/>
        </p:nvSpPr>
        <p:spPr bwMode="auto">
          <a:xfrm>
            <a:off x="503238" y="4356100"/>
            <a:ext cx="9074150" cy="2447925"/>
          </a:xfrm>
          <a:prstGeom prst="rect">
            <a:avLst/>
          </a:prstGeom>
          <a:solidFill>
            <a:schemeClr val="bg2">
              <a:lumMod val="20000"/>
              <a:lumOff val="80000"/>
            </a:schemeClr>
          </a:solidFill>
          <a:ln w="3175" cap="flat" cmpd="sng" algn="ctr">
            <a:solidFill>
              <a:schemeClr val="bg1"/>
            </a:solidFill>
            <a:prstDash val="solid"/>
            <a:round/>
            <a:headEnd type="none" w="med" len="med"/>
            <a:tailEnd type="none" w="med" len="med"/>
          </a:ln>
          <a:effectLst/>
        </p:spPr>
        <p:txBody>
          <a:bodyPr/>
          <a:lstStyle/>
          <a:p>
            <a:pPr eaLnBrk="1">
              <a:lnSpc>
                <a:spcPct val="113000"/>
              </a:lnSpc>
              <a:buClr>
                <a:srgbClr val="000000"/>
              </a:buClr>
              <a:buSzPct val="100000"/>
              <a:buFont typeface="Times New Roman" panose="02020603050405020304" pitchFamily="18" charset="0"/>
              <a:buNone/>
              <a:defRPr/>
            </a:pPr>
            <a:endParaRPr lang="en-GB" dirty="0">
              <a:ea typeface="+mn-ea"/>
              <a:cs typeface="msmincho" charset="0"/>
            </a:endParaRPr>
          </a:p>
        </p:txBody>
      </p:sp>
      <p:sp>
        <p:nvSpPr>
          <p:cNvPr id="55299" name="Text Box 4">
            <a:extLst>
              <a:ext uri="{FF2B5EF4-FFF2-40B4-BE49-F238E27FC236}">
                <a16:creationId xmlns="" xmlns:a16="http://schemas.microsoft.com/office/drawing/2014/main" id="{4A6499EB-1FFD-4051-B2C6-0BD4A99E4372}"/>
              </a:ext>
            </a:extLst>
          </p:cNvPr>
          <p:cNvSpPr txBox="1">
            <a:spLocks noChangeArrowheads="1"/>
          </p:cNvSpPr>
          <p:nvPr/>
        </p:nvSpPr>
        <p:spPr bwMode="auto">
          <a:xfrm>
            <a:off x="684213" y="4795838"/>
            <a:ext cx="8964612" cy="1080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lnSpc>
                <a:spcPct val="104000"/>
              </a:lnSpc>
              <a:spcAft>
                <a:spcPct val="0"/>
              </a:spcAft>
              <a:buClrTx/>
              <a:buFontTx/>
              <a:buNone/>
            </a:pPr>
            <a:r>
              <a:rPr lang="en-US" altLang="en-US" sz="3200" b="1" dirty="0">
                <a:solidFill>
                  <a:srgbClr val="000000"/>
                </a:solidFill>
              </a:rPr>
              <a:t>FLEXPART PRACTICAL ASPECTS</a:t>
            </a:r>
          </a:p>
          <a:p>
            <a:pPr eaLnBrk="1">
              <a:lnSpc>
                <a:spcPct val="104000"/>
              </a:lnSpc>
              <a:spcAft>
                <a:spcPct val="0"/>
              </a:spcAft>
              <a:buClrTx/>
              <a:buFontTx/>
              <a:buNone/>
            </a:pPr>
            <a:endParaRPr lang="en-US" altLang="en-US" sz="3200" b="1" dirty="0">
              <a:solidFill>
                <a:srgbClr val="000000"/>
              </a:solidFill>
            </a:endParaRPr>
          </a:p>
        </p:txBody>
      </p:sp>
    </p:spTree>
    <p:extLst>
      <p:ext uri="{BB962C8B-B14F-4D97-AF65-F5344CB8AC3E}">
        <p14:creationId xmlns:p14="http://schemas.microsoft.com/office/powerpoint/2010/main" val="16479512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1892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a:solidFill>
                  <a:srgbClr val="000000"/>
                </a:solidFill>
              </a:rPr>
              <a:t>Libraries and installation</a:t>
            </a:r>
            <a:r>
              <a:rPr lang="en-GB" altLang="en-US" sz="2000" dirty="0">
                <a:solidFill>
                  <a:srgbClr val="000000"/>
                </a:solidFill>
              </a:rPr>
              <a:t>: </a:t>
            </a:r>
          </a:p>
          <a:p>
            <a:pPr lvl="1" eaLnBrk="1">
              <a:spcAft>
                <a:spcPts val="1425"/>
              </a:spcAft>
              <a:buFont typeface="Wingdings" panose="05000000000000000000" pitchFamily="2" charset="2"/>
              <a:buChar char=""/>
            </a:pPr>
            <a:r>
              <a:rPr lang="en-GB" altLang="en-US" sz="1800" dirty="0">
                <a:solidFill>
                  <a:srgbClr val="000000"/>
                </a:solidFill>
              </a:rPr>
              <a:t>ECCODES / GRIB_API – to decode meteorological data</a:t>
            </a:r>
          </a:p>
          <a:p>
            <a:pPr lvl="1" eaLnBrk="1">
              <a:spcAft>
                <a:spcPts val="1425"/>
              </a:spcAft>
              <a:buFont typeface="Wingdings" panose="05000000000000000000" pitchFamily="2" charset="2"/>
              <a:buChar char=""/>
            </a:pPr>
            <a:r>
              <a:rPr lang="en-GB" altLang="en-US" sz="1800" dirty="0">
                <a:solidFill>
                  <a:srgbClr val="000000"/>
                </a:solidFill>
              </a:rPr>
              <a:t>For compressed GRIB2 data – Jasper libraries</a:t>
            </a:r>
          </a:p>
          <a:p>
            <a:pPr lvl="1" eaLnBrk="1">
              <a:spcAft>
                <a:spcPts val="1425"/>
              </a:spcAft>
              <a:buFont typeface="Wingdings" panose="05000000000000000000" pitchFamily="2" charset="2"/>
              <a:buChar char=""/>
            </a:pPr>
            <a:r>
              <a:rPr lang="en-GB" altLang="en-US" sz="1800" dirty="0">
                <a:solidFill>
                  <a:srgbClr val="000000"/>
                </a:solidFill>
              </a:rPr>
              <a:t>If output in </a:t>
            </a:r>
            <a:r>
              <a:rPr lang="en-GB" altLang="en-US" sz="1800" dirty="0" err="1">
                <a:solidFill>
                  <a:srgbClr val="000000"/>
                </a:solidFill>
              </a:rPr>
              <a:t>NetCDF</a:t>
            </a:r>
            <a:r>
              <a:rPr lang="en-GB" altLang="en-US" sz="1800" dirty="0">
                <a:solidFill>
                  <a:srgbClr val="000000"/>
                </a:solidFill>
              </a:rPr>
              <a:t> is wanted, then </a:t>
            </a:r>
            <a:r>
              <a:rPr lang="en-GB" altLang="en-US" sz="1800" dirty="0" err="1">
                <a:solidFill>
                  <a:srgbClr val="000000"/>
                </a:solidFill>
              </a:rPr>
              <a:t>NetCDF</a:t>
            </a:r>
            <a:r>
              <a:rPr lang="en-GB" altLang="en-US" sz="1800" dirty="0">
                <a:solidFill>
                  <a:srgbClr val="000000"/>
                </a:solidFill>
              </a:rPr>
              <a:t> Fortran libraries are needed</a:t>
            </a:r>
          </a:p>
        </p:txBody>
      </p:sp>
    </p:spTree>
    <p:extLst>
      <p:ext uri="{BB962C8B-B14F-4D97-AF65-F5344CB8AC3E}">
        <p14:creationId xmlns:p14="http://schemas.microsoft.com/office/powerpoint/2010/main" val="41412281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echa: a la derecha 15">
            <a:extLst>
              <a:ext uri="{FF2B5EF4-FFF2-40B4-BE49-F238E27FC236}">
                <a16:creationId xmlns="" xmlns:a16="http://schemas.microsoft.com/office/drawing/2014/main" id="{BEB5016B-3997-479C-86EB-F4D74A976C25}"/>
              </a:ext>
            </a:extLst>
          </p:cNvPr>
          <p:cNvSpPr/>
          <p:nvPr/>
        </p:nvSpPr>
        <p:spPr bwMode="auto">
          <a:xfrm rot="19800000">
            <a:off x="3248591" y="3619247"/>
            <a:ext cx="1366161" cy="176086"/>
          </a:xfrm>
          <a:prstGeom prst="rightArrow">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
        <p:nvSpPr>
          <p:cNvPr id="7" name="Flecha: a la derecha 6">
            <a:extLst>
              <a:ext uri="{FF2B5EF4-FFF2-40B4-BE49-F238E27FC236}">
                <a16:creationId xmlns="" xmlns:a16="http://schemas.microsoft.com/office/drawing/2014/main" id="{9D65C48E-192E-4550-B95F-B05AD6BA1929}"/>
              </a:ext>
            </a:extLst>
          </p:cNvPr>
          <p:cNvSpPr/>
          <p:nvPr/>
        </p:nvSpPr>
        <p:spPr bwMode="auto">
          <a:xfrm rot="1800000">
            <a:off x="3265193" y="2514813"/>
            <a:ext cx="1382486" cy="182727"/>
          </a:xfrm>
          <a:prstGeom prst="rightArrow">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Structure and  important files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6" name="Rectángulo 5">
            <a:extLst>
              <a:ext uri="{FF2B5EF4-FFF2-40B4-BE49-F238E27FC236}">
                <a16:creationId xmlns="" xmlns:a16="http://schemas.microsoft.com/office/drawing/2014/main" id="{81833A7E-35E5-4FD8-A43A-1C1DB19B811C}"/>
              </a:ext>
            </a:extLst>
          </p:cNvPr>
          <p:cNvSpPr/>
          <p:nvPr/>
        </p:nvSpPr>
        <p:spPr bwMode="auto">
          <a:xfrm>
            <a:off x="4686284" y="2339677"/>
            <a:ext cx="3744416" cy="1008112"/>
          </a:xfrm>
          <a:prstGeom prst="rect">
            <a:avLst/>
          </a:prstGeom>
          <a:solidFill>
            <a:schemeClr val="accent6">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s-ES" sz="1800" b="0" i="0" u="none" strike="noStrike" cap="none" normalizeH="0" baseline="0" dirty="0">
              <a:ln>
                <a:noFill/>
              </a:ln>
              <a:solidFill>
                <a:schemeClr val="bg1"/>
              </a:solidFill>
              <a:effectLst/>
              <a:latin typeface="Arial" panose="020B0604020202020204" pitchFamily="34" charset="0"/>
              <a:cs typeface="msmincho" charset="0"/>
            </a:endParaRP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Arial" panose="020B0604020202020204" pitchFamily="34" charset="0"/>
                <a:cs typeface="msmincho" charset="0"/>
              </a:rPr>
              <a:t>FLEXPART </a:t>
            </a:r>
            <a:r>
              <a:rPr kumimoji="0" lang="es-ES" sz="1800" b="0" i="0" u="none" strike="noStrike" cap="none" normalizeH="0" baseline="0" dirty="0" err="1">
                <a:ln>
                  <a:noFill/>
                </a:ln>
                <a:solidFill>
                  <a:schemeClr val="bg1"/>
                </a:solidFill>
                <a:effectLst/>
                <a:latin typeface="Arial" panose="020B0604020202020204" pitchFamily="34" charset="0"/>
                <a:cs typeface="msmincho" charset="0"/>
              </a:rPr>
              <a:t>src</a:t>
            </a: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
        <p:nvSpPr>
          <p:cNvPr id="10" name="Rectángulo 9">
            <a:extLst>
              <a:ext uri="{FF2B5EF4-FFF2-40B4-BE49-F238E27FC236}">
                <a16:creationId xmlns="" xmlns:a16="http://schemas.microsoft.com/office/drawing/2014/main" id="{84DD5DCE-2BEF-49DA-B7FE-3FB3D623C865}"/>
              </a:ext>
            </a:extLst>
          </p:cNvPr>
          <p:cNvSpPr/>
          <p:nvPr/>
        </p:nvSpPr>
        <p:spPr bwMode="auto">
          <a:xfrm>
            <a:off x="1301908" y="1608819"/>
            <a:ext cx="2160240" cy="730859"/>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err="1">
                <a:ln>
                  <a:noFill/>
                </a:ln>
                <a:solidFill>
                  <a:schemeClr val="bg1"/>
                </a:solidFill>
                <a:effectLst/>
                <a:latin typeface="Arial" panose="020B0604020202020204" pitchFamily="34" charset="0"/>
                <a:cs typeface="msmincho" charset="0"/>
              </a:rPr>
              <a:t>Meteorological</a:t>
            </a:r>
            <a:r>
              <a:rPr kumimoji="0" lang="es-ES" sz="1800" b="0" i="0" u="none" strike="noStrike" cap="none" normalizeH="0" baseline="0" dirty="0">
                <a:ln>
                  <a:noFill/>
                </a:ln>
                <a:solidFill>
                  <a:schemeClr val="bg1"/>
                </a:solidFill>
                <a:effectLst/>
                <a:latin typeface="Arial" panose="020B0604020202020204" pitchFamily="34" charset="0"/>
                <a:cs typeface="msmincho" charset="0"/>
              </a:rPr>
              <a:t> data</a:t>
            </a: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
        <p:nvSpPr>
          <p:cNvPr id="11" name="Rectángulo 10">
            <a:extLst>
              <a:ext uri="{FF2B5EF4-FFF2-40B4-BE49-F238E27FC236}">
                <a16:creationId xmlns="" xmlns:a16="http://schemas.microsoft.com/office/drawing/2014/main" id="{604E8E01-BA67-4DE1-A2FB-277C01DBF911}"/>
              </a:ext>
            </a:extLst>
          </p:cNvPr>
          <p:cNvSpPr/>
          <p:nvPr/>
        </p:nvSpPr>
        <p:spPr bwMode="auto">
          <a:xfrm>
            <a:off x="1305108" y="2339678"/>
            <a:ext cx="2154228" cy="398178"/>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AVAILABLE</a:t>
            </a:r>
            <a:r>
              <a:rPr kumimoji="0" lang="es-ES" sz="1800" b="0" i="0" u="none" strike="noStrike" cap="none" normalizeH="0" baseline="0" dirty="0">
                <a:ln>
                  <a:noFill/>
                </a:ln>
                <a:solidFill>
                  <a:schemeClr val="bg1"/>
                </a:solidFill>
                <a:effectLst/>
                <a:latin typeface="Arial" panose="020B0604020202020204" pitchFamily="34" charset="0"/>
                <a:cs typeface="msmincho" charset="0"/>
              </a:rPr>
              <a:t> </a:t>
            </a: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
        <p:nvSpPr>
          <p:cNvPr id="12" name="Rectángulo 11">
            <a:extLst>
              <a:ext uri="{FF2B5EF4-FFF2-40B4-BE49-F238E27FC236}">
                <a16:creationId xmlns="" xmlns:a16="http://schemas.microsoft.com/office/drawing/2014/main" id="{072F2E4E-21C8-4008-BCE2-80294906F9BE}"/>
              </a:ext>
            </a:extLst>
          </p:cNvPr>
          <p:cNvSpPr/>
          <p:nvPr/>
        </p:nvSpPr>
        <p:spPr bwMode="auto">
          <a:xfrm>
            <a:off x="1299096" y="3027374"/>
            <a:ext cx="2160240" cy="730858"/>
          </a:xfrm>
          <a:prstGeom prst="rect">
            <a:avLst/>
          </a:prstGeom>
          <a:solidFill>
            <a:srgbClr val="53134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err="1">
                <a:ln>
                  <a:noFill/>
                </a:ln>
                <a:solidFill>
                  <a:schemeClr val="bg1"/>
                </a:solidFill>
                <a:effectLst/>
                <a:latin typeface="Arial" panose="020B0604020202020204" pitchFamily="34" charset="0"/>
                <a:cs typeface="msmincho" charset="0"/>
              </a:rPr>
              <a:t>Options</a:t>
            </a:r>
            <a:endParaRPr lang="es-ES" dirty="0">
              <a:cs typeface="msmincho" charset="0"/>
            </a:endParaRP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Arial" panose="020B0604020202020204" pitchFamily="34" charset="0"/>
                <a:cs typeface="msmincho" charset="0"/>
              </a:rPr>
              <a:t>files</a:t>
            </a: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
        <p:nvSpPr>
          <p:cNvPr id="13" name="Rectángulo 12">
            <a:extLst>
              <a:ext uri="{FF2B5EF4-FFF2-40B4-BE49-F238E27FC236}">
                <a16:creationId xmlns="" xmlns:a16="http://schemas.microsoft.com/office/drawing/2014/main" id="{CFC59BB1-01EE-46D1-98F4-4A1C85221F00}"/>
              </a:ext>
            </a:extLst>
          </p:cNvPr>
          <p:cNvSpPr/>
          <p:nvPr/>
        </p:nvSpPr>
        <p:spPr bwMode="auto">
          <a:xfrm>
            <a:off x="1299096" y="3758232"/>
            <a:ext cx="2163440" cy="1821805"/>
          </a:xfrm>
          <a:prstGeom prst="rect">
            <a:avLst/>
          </a:prstGeom>
          <a:solidFill>
            <a:srgbClr val="A927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lang="es-ES" dirty="0">
                <a:latin typeface="Courier New" panose="02070309020205020404" pitchFamily="49" charset="0"/>
                <a:cs typeface="Courier New" panose="02070309020205020404" pitchFamily="49" charset="0"/>
              </a:rPr>
              <a:t>RELEASES</a:t>
            </a: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OUTGRID</a:t>
            </a: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lang="es-ES" dirty="0">
                <a:latin typeface="Courier New" panose="02070309020205020404" pitchFamily="49" charset="0"/>
                <a:cs typeface="Courier New" panose="02070309020205020404" pitchFamily="49" charset="0"/>
              </a:rPr>
              <a:t>COMMAND</a:t>
            </a: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SPECI</a:t>
            </a:r>
            <a:r>
              <a:rPr lang="es-ES" dirty="0">
                <a:latin typeface="Courier New" panose="02070309020205020404" pitchFamily="49" charset="0"/>
                <a:cs typeface="Courier New" panose="02070309020205020404" pitchFamily="49" charset="0"/>
              </a:rPr>
              <a:t>ES</a:t>
            </a: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r>
              <a:rPr kumimoji="0" lang="es-ES" sz="1800" b="0" i="0" u="none" strike="noStrike" cap="none" normalizeH="0" baseline="0" dirty="0">
                <a:ln>
                  <a:noFill/>
                </a:ln>
                <a:solidFill>
                  <a:schemeClr val="bg1"/>
                </a:solidFill>
                <a:effectLst/>
                <a:latin typeface="Arial" panose="020B0604020202020204" pitchFamily="34" charset="0"/>
                <a:cs typeface="msmincho" charset="0"/>
              </a:rPr>
              <a:t> </a:t>
            </a: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
        <p:nvSpPr>
          <p:cNvPr id="14" name="Rectángulo 13">
            <a:extLst>
              <a:ext uri="{FF2B5EF4-FFF2-40B4-BE49-F238E27FC236}">
                <a16:creationId xmlns="" xmlns:a16="http://schemas.microsoft.com/office/drawing/2014/main" id="{336A53CC-15AF-4F0D-9F4A-AF054E023B01}"/>
              </a:ext>
            </a:extLst>
          </p:cNvPr>
          <p:cNvSpPr/>
          <p:nvPr/>
        </p:nvSpPr>
        <p:spPr bwMode="auto">
          <a:xfrm>
            <a:off x="4686283" y="3351183"/>
            <a:ext cx="3747853" cy="835576"/>
          </a:xfrm>
          <a:prstGeom prst="rect">
            <a:avLst/>
          </a:prstGeom>
          <a:solidFill>
            <a:schemeClr val="accent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lang="es-ES" dirty="0">
                <a:latin typeface="Courier New" panose="02070309020205020404" pitchFamily="49" charset="0"/>
                <a:cs typeface="Courier New" panose="02070309020205020404" pitchFamily="49" charset="0"/>
              </a:rPr>
              <a:t>par_mod.f90</a:t>
            </a: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r>
              <a:rPr kumimoji="0" lang="es-ES" sz="18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makefile</a:t>
            </a:r>
            <a:endParaRPr kumimoji="0" lang="es-ES" sz="18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indent="0" algn="ctr"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dirty="0">
              <a:ln>
                <a:noFill/>
              </a:ln>
              <a:solidFill>
                <a:schemeClr val="bg1"/>
              </a:solidFill>
              <a:effectLst/>
              <a:latin typeface="Arial" panose="020B0604020202020204" pitchFamily="34" charset="0"/>
              <a:cs typeface="msmincho" charset="0"/>
            </a:endParaRPr>
          </a:p>
        </p:txBody>
      </p:sp>
    </p:spTree>
    <p:extLst>
      <p:ext uri="{BB962C8B-B14F-4D97-AF65-F5344CB8AC3E}">
        <p14:creationId xmlns:p14="http://schemas.microsoft.com/office/powerpoint/2010/main" val="148922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4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err="1">
                <a:solidFill>
                  <a:srgbClr val="000000"/>
                </a:solidFill>
              </a:rPr>
              <a:t>Flexpart</a:t>
            </a:r>
            <a:r>
              <a:rPr lang="en-GB" altLang="en-US" sz="2000" b="1" dirty="0">
                <a:solidFill>
                  <a:srgbClr val="000000"/>
                </a:solidFill>
              </a:rPr>
              <a:t> structure and input files</a:t>
            </a:r>
            <a:endParaRPr lang="en-GB" altLang="en-US" sz="2000" dirty="0">
              <a:solidFill>
                <a:srgbClr val="000000"/>
              </a:solidFill>
            </a:endParaRPr>
          </a:p>
        </p:txBody>
      </p:sp>
      <p:pic>
        <p:nvPicPr>
          <p:cNvPr id="2" name="Imagen 1">
            <a:extLst>
              <a:ext uri="{FF2B5EF4-FFF2-40B4-BE49-F238E27FC236}">
                <a16:creationId xmlns="" xmlns:a16="http://schemas.microsoft.com/office/drawing/2014/main" id="{28272675-07E7-4147-A394-948FEFF93E0A}"/>
              </a:ext>
            </a:extLst>
          </p:cNvPr>
          <p:cNvPicPr>
            <a:picLocks noChangeAspect="1"/>
          </p:cNvPicPr>
          <p:nvPr/>
        </p:nvPicPr>
        <p:blipFill>
          <a:blip r:embed="rId3"/>
          <a:stretch>
            <a:fillRect/>
          </a:stretch>
        </p:blipFill>
        <p:spPr>
          <a:xfrm>
            <a:off x="923355" y="1416152"/>
            <a:ext cx="8233914" cy="5359000"/>
          </a:xfrm>
          <a:prstGeom prst="rect">
            <a:avLst/>
          </a:prstGeom>
        </p:spPr>
      </p:pic>
    </p:spTree>
    <p:extLst>
      <p:ext uri="{BB962C8B-B14F-4D97-AF65-F5344CB8AC3E}">
        <p14:creationId xmlns:p14="http://schemas.microsoft.com/office/powerpoint/2010/main" val="28235421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4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err="1">
                <a:solidFill>
                  <a:srgbClr val="000000"/>
                </a:solidFill>
              </a:rPr>
              <a:t>Flexpart</a:t>
            </a:r>
            <a:r>
              <a:rPr lang="en-GB" altLang="en-US" sz="2000" b="1" dirty="0">
                <a:solidFill>
                  <a:srgbClr val="000000"/>
                </a:solidFill>
              </a:rPr>
              <a:t> structure and input files</a:t>
            </a:r>
            <a:endParaRPr lang="en-GB" altLang="en-US" sz="2000" dirty="0">
              <a:solidFill>
                <a:srgbClr val="000000"/>
              </a:solidFill>
            </a:endParaRPr>
          </a:p>
        </p:txBody>
      </p:sp>
      <p:pic>
        <p:nvPicPr>
          <p:cNvPr id="2" name="Imagen 1">
            <a:extLst>
              <a:ext uri="{FF2B5EF4-FFF2-40B4-BE49-F238E27FC236}">
                <a16:creationId xmlns="" xmlns:a16="http://schemas.microsoft.com/office/drawing/2014/main" id="{28272675-07E7-4147-A394-948FEFF93E0A}"/>
              </a:ext>
            </a:extLst>
          </p:cNvPr>
          <p:cNvPicPr>
            <a:picLocks noChangeAspect="1"/>
          </p:cNvPicPr>
          <p:nvPr/>
        </p:nvPicPr>
        <p:blipFill>
          <a:blip r:embed="rId3"/>
          <a:stretch>
            <a:fillRect/>
          </a:stretch>
        </p:blipFill>
        <p:spPr>
          <a:xfrm>
            <a:off x="923355" y="1416152"/>
            <a:ext cx="8233914" cy="5359000"/>
          </a:xfrm>
          <a:prstGeom prst="rect">
            <a:avLst/>
          </a:prstGeom>
        </p:spPr>
      </p:pic>
      <p:sp>
        <p:nvSpPr>
          <p:cNvPr id="3" name="Rectángulo 2">
            <a:extLst>
              <a:ext uri="{FF2B5EF4-FFF2-40B4-BE49-F238E27FC236}">
                <a16:creationId xmlns="" xmlns:a16="http://schemas.microsoft.com/office/drawing/2014/main" id="{EE21CEA3-F845-4166-B3EA-AD91CB787B44}"/>
              </a:ext>
            </a:extLst>
          </p:cNvPr>
          <p:cNvSpPr/>
          <p:nvPr/>
        </p:nvSpPr>
        <p:spPr bwMode="auto">
          <a:xfrm>
            <a:off x="923355" y="1835621"/>
            <a:ext cx="8365429" cy="11521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
        <p:nvSpPr>
          <p:cNvPr id="7" name="Rectángulo 6">
            <a:extLst>
              <a:ext uri="{FF2B5EF4-FFF2-40B4-BE49-F238E27FC236}">
                <a16:creationId xmlns="" xmlns:a16="http://schemas.microsoft.com/office/drawing/2014/main" id="{9B3FFA99-CE28-4424-B91F-BAAF26C8AAED}"/>
              </a:ext>
            </a:extLst>
          </p:cNvPr>
          <p:cNvSpPr/>
          <p:nvPr/>
        </p:nvSpPr>
        <p:spPr bwMode="auto">
          <a:xfrm>
            <a:off x="923354" y="3779837"/>
            <a:ext cx="8365429" cy="93610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
        <p:nvSpPr>
          <p:cNvPr id="8" name="Rectángulo 7">
            <a:extLst>
              <a:ext uri="{FF2B5EF4-FFF2-40B4-BE49-F238E27FC236}">
                <a16:creationId xmlns="" xmlns:a16="http://schemas.microsoft.com/office/drawing/2014/main" id="{1289C4C6-EF89-4F08-97D1-252C87C93E97}"/>
              </a:ext>
            </a:extLst>
          </p:cNvPr>
          <p:cNvSpPr/>
          <p:nvPr/>
        </p:nvSpPr>
        <p:spPr bwMode="auto">
          <a:xfrm>
            <a:off x="923355" y="4743609"/>
            <a:ext cx="8365429" cy="269468"/>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a:ln>
                <a:noFill/>
              </a:ln>
              <a:solidFill>
                <a:schemeClr val="bg1"/>
              </a:solidFill>
              <a:effectLst/>
              <a:latin typeface="Arial" panose="020B0604020202020204" pitchFamily="34" charset="0"/>
              <a:cs typeface="msmincho" charset="0"/>
            </a:endParaRPr>
          </a:p>
        </p:txBody>
      </p:sp>
    </p:spTree>
    <p:extLst>
      <p:ext uri="{BB962C8B-B14F-4D97-AF65-F5344CB8AC3E}">
        <p14:creationId xmlns:p14="http://schemas.microsoft.com/office/powerpoint/2010/main" val="22324589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4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err="1">
                <a:solidFill>
                  <a:srgbClr val="000000"/>
                </a:solidFill>
              </a:rPr>
              <a:t>Flexpart</a:t>
            </a:r>
            <a:r>
              <a:rPr lang="en-GB" altLang="en-US" sz="2000" b="1" dirty="0">
                <a:solidFill>
                  <a:srgbClr val="000000"/>
                </a:solidFill>
              </a:rPr>
              <a:t> input files</a:t>
            </a:r>
            <a:endParaRPr lang="en-GB" altLang="en-US" sz="2000" dirty="0">
              <a:solidFill>
                <a:srgbClr val="000000"/>
              </a:solidFill>
            </a:endParaRPr>
          </a:p>
        </p:txBody>
      </p:sp>
      <p:pic>
        <p:nvPicPr>
          <p:cNvPr id="2" name="Imagen 1">
            <a:extLst>
              <a:ext uri="{FF2B5EF4-FFF2-40B4-BE49-F238E27FC236}">
                <a16:creationId xmlns="" xmlns:a16="http://schemas.microsoft.com/office/drawing/2014/main" id="{B77E6A8C-7BE0-4FDA-8F57-A306EFB5573E}"/>
              </a:ext>
            </a:extLst>
          </p:cNvPr>
          <p:cNvPicPr>
            <a:picLocks noChangeAspect="1"/>
          </p:cNvPicPr>
          <p:nvPr/>
        </p:nvPicPr>
        <p:blipFill>
          <a:blip r:embed="rId3"/>
          <a:stretch>
            <a:fillRect/>
          </a:stretch>
        </p:blipFill>
        <p:spPr>
          <a:xfrm>
            <a:off x="287785" y="1510897"/>
            <a:ext cx="9505056" cy="4534240"/>
          </a:xfrm>
          <a:prstGeom prst="rect">
            <a:avLst/>
          </a:prstGeom>
        </p:spPr>
      </p:pic>
    </p:spTree>
    <p:extLst>
      <p:ext uri="{BB962C8B-B14F-4D97-AF65-F5344CB8AC3E}">
        <p14:creationId xmlns:p14="http://schemas.microsoft.com/office/powerpoint/2010/main" val="19927033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What is FLEXPART?</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363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a:solidFill>
                  <a:srgbClr val="000000"/>
                </a:solidFill>
              </a:rPr>
              <a:t>EMISSIONS</a:t>
            </a:r>
            <a:r>
              <a:rPr lang="en-GB" altLang="en-US" sz="2000" dirty="0">
                <a:solidFill>
                  <a:srgbClr val="000000"/>
                </a:solidFill>
              </a:rPr>
              <a:t>: </a:t>
            </a:r>
          </a:p>
          <a:p>
            <a:pPr lvl="1" eaLnBrk="1">
              <a:spcAft>
                <a:spcPts val="1425"/>
              </a:spcAft>
              <a:buFont typeface="Wingdings" panose="05000000000000000000" pitchFamily="2" charset="2"/>
              <a:buChar char=""/>
            </a:pPr>
            <a:r>
              <a:rPr lang="en-GB" altLang="en-US" sz="1800" dirty="0">
                <a:solidFill>
                  <a:srgbClr val="000000"/>
                </a:solidFill>
              </a:rPr>
              <a:t>Computational particles can carry more than one species  (MIND that then there is automatic switching off  of gravitational settling)</a:t>
            </a:r>
          </a:p>
          <a:p>
            <a:pPr lvl="1" eaLnBrk="1">
              <a:spcAft>
                <a:spcPts val="1425"/>
              </a:spcAft>
              <a:buFont typeface="Wingdings" panose="05000000000000000000" pitchFamily="2" charset="2"/>
              <a:buChar char=""/>
            </a:pPr>
            <a:r>
              <a:rPr lang="en-GB" altLang="en-US" sz="1800" dirty="0">
                <a:solidFill>
                  <a:srgbClr val="000000"/>
                </a:solidFill>
              </a:rPr>
              <a:t>Emissions can include radionuclides (radioactive decay specified in the SPECIES_XXX files)</a:t>
            </a:r>
          </a:p>
          <a:p>
            <a:pPr lvl="1" eaLnBrk="1">
              <a:spcAft>
                <a:spcPts val="1425"/>
              </a:spcAft>
              <a:buFont typeface="Wingdings" panose="05000000000000000000" pitchFamily="2" charset="2"/>
              <a:buChar char=""/>
            </a:pPr>
            <a:r>
              <a:rPr lang="en-GB" altLang="en-US" sz="1800" dirty="0">
                <a:solidFill>
                  <a:srgbClr val="000000"/>
                </a:solidFill>
              </a:rPr>
              <a:t>Emissions can be tracked independently (even if the same species is emitted)</a:t>
            </a:r>
          </a:p>
          <a:p>
            <a:pPr lvl="1" eaLnBrk="1">
              <a:spcAft>
                <a:spcPts val="1425"/>
              </a:spcAft>
              <a:buFont typeface="Wingdings" panose="05000000000000000000" pitchFamily="2" charset="2"/>
              <a:buChar char=""/>
            </a:pPr>
            <a:r>
              <a:rPr lang="en-GB" altLang="en-US" sz="1800" dirty="0">
                <a:solidFill>
                  <a:srgbClr val="000000"/>
                </a:solidFill>
              </a:rPr>
              <a:t>Releases have to be defined as  one or multiple sets of rectangular prisms , allowing for point, line, area and volume sources. Coordinates given in </a:t>
            </a:r>
            <a:r>
              <a:rPr lang="en-GB" altLang="en-US" sz="1800" dirty="0" err="1">
                <a:solidFill>
                  <a:srgbClr val="000000"/>
                </a:solidFill>
              </a:rPr>
              <a:t>lat</a:t>
            </a:r>
            <a:r>
              <a:rPr lang="en-GB" altLang="en-US" sz="1800" dirty="0">
                <a:solidFill>
                  <a:srgbClr val="000000"/>
                </a:solidFill>
              </a:rPr>
              <a:t> </a:t>
            </a:r>
            <a:r>
              <a:rPr lang="en-GB" altLang="en-US" sz="1800" dirty="0" err="1">
                <a:solidFill>
                  <a:srgbClr val="000000"/>
                </a:solidFill>
              </a:rPr>
              <a:t>lon</a:t>
            </a:r>
            <a:r>
              <a:rPr lang="en-GB" altLang="en-US" sz="1800" dirty="0">
                <a:solidFill>
                  <a:srgbClr val="000000"/>
                </a:solidFill>
              </a:rPr>
              <a:t> m or meters in the projection space only for the WRF version</a:t>
            </a:r>
          </a:p>
        </p:txBody>
      </p:sp>
      <p:sp>
        <p:nvSpPr>
          <p:cNvPr id="47109" name="AutoShape 4">
            <a:extLst>
              <a:ext uri="{FF2B5EF4-FFF2-40B4-BE49-F238E27FC236}">
                <a16:creationId xmlns="" xmlns:a16="http://schemas.microsoft.com/office/drawing/2014/main" id="{53EBB9A0-9AF5-4687-8D8B-8DC5E8D1E389}"/>
              </a:ext>
            </a:extLst>
          </p:cNvPr>
          <p:cNvSpPr>
            <a:spLocks noChangeArrowheads="1"/>
          </p:cNvSpPr>
          <p:nvPr/>
        </p:nvSpPr>
        <p:spPr bwMode="auto">
          <a:xfrm>
            <a:off x="4832350" y="6115050"/>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0" name="AutoShape 5">
            <a:extLst>
              <a:ext uri="{FF2B5EF4-FFF2-40B4-BE49-F238E27FC236}">
                <a16:creationId xmlns="" xmlns:a16="http://schemas.microsoft.com/office/drawing/2014/main" id="{28EF9A45-3A11-4788-86E3-8DE118068370}"/>
              </a:ext>
            </a:extLst>
          </p:cNvPr>
          <p:cNvSpPr>
            <a:spLocks noChangeArrowheads="1"/>
          </p:cNvSpPr>
          <p:nvPr/>
        </p:nvSpPr>
        <p:spPr bwMode="auto">
          <a:xfrm>
            <a:off x="6188075" y="4583113"/>
            <a:ext cx="2716213"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1" name="AutoShape 6">
            <a:extLst>
              <a:ext uri="{FF2B5EF4-FFF2-40B4-BE49-F238E27FC236}">
                <a16:creationId xmlns="" xmlns:a16="http://schemas.microsoft.com/office/drawing/2014/main" id="{23F67BBD-3A4F-44DF-A692-C76A127AD2C2}"/>
              </a:ext>
            </a:extLst>
          </p:cNvPr>
          <p:cNvSpPr>
            <a:spLocks noChangeArrowheads="1"/>
          </p:cNvSpPr>
          <p:nvPr/>
        </p:nvSpPr>
        <p:spPr bwMode="auto">
          <a:xfrm>
            <a:off x="4832350" y="5354638"/>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2" name="AutoShape 7">
            <a:extLst>
              <a:ext uri="{FF2B5EF4-FFF2-40B4-BE49-F238E27FC236}">
                <a16:creationId xmlns="" xmlns:a16="http://schemas.microsoft.com/office/drawing/2014/main" id="{11B16802-F475-4179-AAE7-DF809F41012E}"/>
              </a:ext>
            </a:extLst>
          </p:cNvPr>
          <p:cNvSpPr>
            <a:spLocks noChangeArrowheads="1"/>
          </p:cNvSpPr>
          <p:nvPr/>
        </p:nvSpPr>
        <p:spPr bwMode="auto">
          <a:xfrm>
            <a:off x="4832350" y="4583113"/>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3" name="AutoShape 8">
            <a:extLst>
              <a:ext uri="{FF2B5EF4-FFF2-40B4-BE49-F238E27FC236}">
                <a16:creationId xmlns="" xmlns:a16="http://schemas.microsoft.com/office/drawing/2014/main" id="{98A8A9A5-3749-4850-9B67-5255CFC8D020}"/>
              </a:ext>
            </a:extLst>
          </p:cNvPr>
          <p:cNvSpPr>
            <a:spLocks noChangeArrowheads="1"/>
          </p:cNvSpPr>
          <p:nvPr/>
        </p:nvSpPr>
        <p:spPr bwMode="auto">
          <a:xfrm>
            <a:off x="2057400" y="5035550"/>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4" name="Oval 9">
            <a:extLst>
              <a:ext uri="{FF2B5EF4-FFF2-40B4-BE49-F238E27FC236}">
                <a16:creationId xmlns="" xmlns:a16="http://schemas.microsoft.com/office/drawing/2014/main" id="{4F3119A6-178B-46B7-87AF-F523065BD849}"/>
              </a:ext>
            </a:extLst>
          </p:cNvPr>
          <p:cNvSpPr>
            <a:spLocks noChangeArrowheads="1"/>
          </p:cNvSpPr>
          <p:nvPr/>
        </p:nvSpPr>
        <p:spPr bwMode="auto">
          <a:xfrm>
            <a:off x="152400" y="4838700"/>
            <a:ext cx="215900" cy="196850"/>
          </a:xfrm>
          <a:prstGeom prst="ellipse">
            <a:avLst/>
          </a:prstGeom>
          <a:solidFill>
            <a:srgbClr val="CCCC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5" name="Line 10">
            <a:extLst>
              <a:ext uri="{FF2B5EF4-FFF2-40B4-BE49-F238E27FC236}">
                <a16:creationId xmlns="" xmlns:a16="http://schemas.microsoft.com/office/drawing/2014/main" id="{5935FF13-174C-4D82-B1A2-8843258A50F2}"/>
              </a:ext>
            </a:extLst>
          </p:cNvPr>
          <p:cNvSpPr>
            <a:spLocks noChangeShapeType="1"/>
          </p:cNvSpPr>
          <p:nvPr/>
        </p:nvSpPr>
        <p:spPr bwMode="auto">
          <a:xfrm>
            <a:off x="873125" y="4533900"/>
            <a:ext cx="863600" cy="1588"/>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7116" name="Line 11">
            <a:extLst>
              <a:ext uri="{FF2B5EF4-FFF2-40B4-BE49-F238E27FC236}">
                <a16:creationId xmlns="" xmlns:a16="http://schemas.microsoft.com/office/drawing/2014/main" id="{EE9A549A-FCF9-4D61-B414-C7B8A1F7E618}"/>
              </a:ext>
            </a:extLst>
          </p:cNvPr>
          <p:cNvSpPr>
            <a:spLocks noChangeShapeType="1"/>
          </p:cNvSpPr>
          <p:nvPr/>
        </p:nvSpPr>
        <p:spPr bwMode="auto">
          <a:xfrm flipV="1">
            <a:off x="873125" y="4778375"/>
            <a:ext cx="1588" cy="817563"/>
          </a:xfrm>
          <a:prstGeom prst="line">
            <a:avLst/>
          </a:prstGeom>
          <a:noFill/>
          <a:ln w="572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cxnSp>
        <p:nvCxnSpPr>
          <p:cNvPr id="47117" name="AutoShape 12">
            <a:extLst>
              <a:ext uri="{FF2B5EF4-FFF2-40B4-BE49-F238E27FC236}">
                <a16:creationId xmlns="" xmlns:a16="http://schemas.microsoft.com/office/drawing/2014/main" id="{D6970632-ED18-4F10-BF08-D421FCEB326F}"/>
              </a:ext>
            </a:extLst>
          </p:cNvPr>
          <p:cNvCxnSpPr>
            <a:cxnSpLocks noChangeShapeType="1"/>
          </p:cNvCxnSpPr>
          <p:nvPr/>
        </p:nvCxnSpPr>
        <p:spPr bwMode="auto">
          <a:xfrm flipV="1">
            <a:off x="1160463" y="4829175"/>
            <a:ext cx="576262" cy="360363"/>
          </a:xfrm>
          <a:prstGeom prst="bentConnector3">
            <a:avLst>
              <a:gd name="adj1" fmla="val 50000"/>
            </a:avLst>
          </a:prstGeom>
          <a:noFill/>
          <a:ln w="5724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8" name="AutoShape 13">
            <a:extLst>
              <a:ext uri="{FF2B5EF4-FFF2-40B4-BE49-F238E27FC236}">
                <a16:creationId xmlns="" xmlns:a16="http://schemas.microsoft.com/office/drawing/2014/main" id="{157C4909-FE05-4689-AE0B-AE250C29AE74}"/>
              </a:ext>
            </a:extLst>
          </p:cNvPr>
          <p:cNvSpPr>
            <a:spLocks noChangeArrowheads="1"/>
          </p:cNvSpPr>
          <p:nvPr/>
        </p:nvSpPr>
        <p:spPr bwMode="auto">
          <a:xfrm>
            <a:off x="3392488" y="4533900"/>
            <a:ext cx="1047750" cy="2581275"/>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19" name="AutoShape 14">
            <a:extLst>
              <a:ext uri="{FF2B5EF4-FFF2-40B4-BE49-F238E27FC236}">
                <a16:creationId xmlns="" xmlns:a16="http://schemas.microsoft.com/office/drawing/2014/main" id="{8E15A7F1-F041-4A51-A69F-6A835AA4366B}"/>
              </a:ext>
            </a:extLst>
          </p:cNvPr>
          <p:cNvSpPr>
            <a:spLocks noChangeArrowheads="1"/>
          </p:cNvSpPr>
          <p:nvPr/>
        </p:nvSpPr>
        <p:spPr bwMode="auto">
          <a:xfrm>
            <a:off x="7032625" y="6115050"/>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0" name="AutoShape 15">
            <a:extLst>
              <a:ext uri="{FF2B5EF4-FFF2-40B4-BE49-F238E27FC236}">
                <a16:creationId xmlns="" xmlns:a16="http://schemas.microsoft.com/office/drawing/2014/main" id="{BAD02006-4F2B-44CB-8FCC-CA262BDDF296}"/>
              </a:ext>
            </a:extLst>
          </p:cNvPr>
          <p:cNvSpPr>
            <a:spLocks noChangeArrowheads="1"/>
          </p:cNvSpPr>
          <p:nvPr/>
        </p:nvSpPr>
        <p:spPr bwMode="auto">
          <a:xfrm>
            <a:off x="7032625" y="5354638"/>
            <a:ext cx="1047750" cy="1009650"/>
          </a:xfrm>
          <a:prstGeom prst="cube">
            <a:avLst>
              <a:gd name="adj" fmla="val 25000"/>
            </a:avLst>
          </a:prstGeom>
          <a:solidFill>
            <a:srgbClr val="FFFFFF">
              <a:alpha val="50195"/>
            </a:srgbClr>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1" name="Rectangle 16">
            <a:extLst>
              <a:ext uri="{FF2B5EF4-FFF2-40B4-BE49-F238E27FC236}">
                <a16:creationId xmlns="" xmlns:a16="http://schemas.microsoft.com/office/drawing/2014/main" id="{1A204569-2C03-4A1C-AD8A-CAA167642A60}"/>
              </a:ext>
            </a:extLst>
          </p:cNvPr>
          <p:cNvSpPr>
            <a:spLocks noChangeArrowheads="1"/>
          </p:cNvSpPr>
          <p:nvPr/>
        </p:nvSpPr>
        <p:spPr bwMode="auto">
          <a:xfrm>
            <a:off x="368300" y="6316663"/>
            <a:ext cx="1368425" cy="447675"/>
          </a:xfrm>
          <a:prstGeom prst="rect">
            <a:avLst/>
          </a:prstGeom>
          <a:solidFill>
            <a:srgbClr val="FFFFFF"/>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2" name="Rectangle 17">
            <a:extLst>
              <a:ext uri="{FF2B5EF4-FFF2-40B4-BE49-F238E27FC236}">
                <a16:creationId xmlns="" xmlns:a16="http://schemas.microsoft.com/office/drawing/2014/main" id="{4A63C711-7A57-417C-9AC2-51ABA1B78746}"/>
              </a:ext>
            </a:extLst>
          </p:cNvPr>
          <p:cNvSpPr>
            <a:spLocks noChangeArrowheads="1"/>
          </p:cNvSpPr>
          <p:nvPr/>
        </p:nvSpPr>
        <p:spPr bwMode="auto">
          <a:xfrm>
            <a:off x="368300" y="5867400"/>
            <a:ext cx="504825" cy="449263"/>
          </a:xfrm>
          <a:prstGeom prst="rect">
            <a:avLst/>
          </a:pr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3" name="Rectangle 18">
            <a:extLst>
              <a:ext uri="{FF2B5EF4-FFF2-40B4-BE49-F238E27FC236}">
                <a16:creationId xmlns="" xmlns:a16="http://schemas.microsoft.com/office/drawing/2014/main" id="{8F1D451C-92A3-49A9-8439-A8F0A666F0A8}"/>
              </a:ext>
            </a:extLst>
          </p:cNvPr>
          <p:cNvSpPr>
            <a:spLocks noChangeArrowheads="1"/>
          </p:cNvSpPr>
          <p:nvPr/>
        </p:nvSpPr>
        <p:spPr bwMode="auto">
          <a:xfrm>
            <a:off x="893763" y="5864225"/>
            <a:ext cx="503237" cy="449263"/>
          </a:xfrm>
          <a:prstGeom prst="rect">
            <a:avLst/>
          </a:prstGeom>
          <a:noFill/>
          <a:ln w="9360" cap="sq">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4" name="Oval 19">
            <a:extLst>
              <a:ext uri="{FF2B5EF4-FFF2-40B4-BE49-F238E27FC236}">
                <a16:creationId xmlns="" xmlns:a16="http://schemas.microsoft.com/office/drawing/2014/main" id="{34CBF6E8-DD44-4BA6-84E0-785BDF07B929}"/>
              </a:ext>
            </a:extLst>
          </p:cNvPr>
          <p:cNvSpPr>
            <a:spLocks noChangeArrowheads="1"/>
          </p:cNvSpPr>
          <p:nvPr/>
        </p:nvSpPr>
        <p:spPr bwMode="auto">
          <a:xfrm>
            <a:off x="269875" y="6661150"/>
            <a:ext cx="196850" cy="177800"/>
          </a:xfrm>
          <a:prstGeom prst="ellipse">
            <a:avLst/>
          </a:prstGeom>
          <a:solidFill>
            <a:srgbClr val="FF000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5" name="Oval 20">
            <a:extLst>
              <a:ext uri="{FF2B5EF4-FFF2-40B4-BE49-F238E27FC236}">
                <a16:creationId xmlns="" xmlns:a16="http://schemas.microsoft.com/office/drawing/2014/main" id="{6D9C3872-436C-44F1-8C2B-79BED037E596}"/>
              </a:ext>
            </a:extLst>
          </p:cNvPr>
          <p:cNvSpPr>
            <a:spLocks noChangeArrowheads="1"/>
          </p:cNvSpPr>
          <p:nvPr/>
        </p:nvSpPr>
        <p:spPr bwMode="auto">
          <a:xfrm>
            <a:off x="260350" y="6227763"/>
            <a:ext cx="195263" cy="177800"/>
          </a:xfrm>
          <a:prstGeom prst="ellipse">
            <a:avLst/>
          </a:prstGeom>
          <a:solidFill>
            <a:srgbClr val="FF000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6" name="Oval 21">
            <a:extLst>
              <a:ext uri="{FF2B5EF4-FFF2-40B4-BE49-F238E27FC236}">
                <a16:creationId xmlns="" xmlns:a16="http://schemas.microsoft.com/office/drawing/2014/main" id="{0FE6B325-B131-4E5A-BBA9-AFB8BAE3CBE4}"/>
              </a:ext>
            </a:extLst>
          </p:cNvPr>
          <p:cNvSpPr>
            <a:spLocks noChangeArrowheads="1"/>
          </p:cNvSpPr>
          <p:nvPr/>
        </p:nvSpPr>
        <p:spPr bwMode="auto">
          <a:xfrm>
            <a:off x="795338" y="6227763"/>
            <a:ext cx="196850" cy="177800"/>
          </a:xfrm>
          <a:prstGeom prst="ellipse">
            <a:avLst/>
          </a:prstGeom>
          <a:solidFill>
            <a:srgbClr val="FF000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7" name="Oval 22">
            <a:extLst>
              <a:ext uri="{FF2B5EF4-FFF2-40B4-BE49-F238E27FC236}">
                <a16:creationId xmlns="" xmlns:a16="http://schemas.microsoft.com/office/drawing/2014/main" id="{E11EC528-8FF4-4BBC-9DD8-1AADDC21BAD7}"/>
              </a:ext>
            </a:extLst>
          </p:cNvPr>
          <p:cNvSpPr>
            <a:spLocks noChangeArrowheads="1"/>
          </p:cNvSpPr>
          <p:nvPr/>
        </p:nvSpPr>
        <p:spPr bwMode="auto">
          <a:xfrm>
            <a:off x="1258888" y="5780088"/>
            <a:ext cx="196850" cy="179387"/>
          </a:xfrm>
          <a:prstGeom prst="ellipse">
            <a:avLst/>
          </a:prstGeom>
          <a:solidFill>
            <a:srgbClr val="FF7C8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8" name="Oval 23">
            <a:extLst>
              <a:ext uri="{FF2B5EF4-FFF2-40B4-BE49-F238E27FC236}">
                <a16:creationId xmlns="" xmlns:a16="http://schemas.microsoft.com/office/drawing/2014/main" id="{F50BBE10-836C-422E-988C-04DAF5107573}"/>
              </a:ext>
            </a:extLst>
          </p:cNvPr>
          <p:cNvSpPr>
            <a:spLocks noChangeArrowheads="1"/>
          </p:cNvSpPr>
          <p:nvPr/>
        </p:nvSpPr>
        <p:spPr bwMode="auto">
          <a:xfrm>
            <a:off x="774700" y="5780088"/>
            <a:ext cx="196850" cy="179387"/>
          </a:xfrm>
          <a:prstGeom prst="ellipse">
            <a:avLst/>
          </a:prstGeom>
          <a:solidFill>
            <a:srgbClr val="FF7C8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29" name="Oval 24">
            <a:extLst>
              <a:ext uri="{FF2B5EF4-FFF2-40B4-BE49-F238E27FC236}">
                <a16:creationId xmlns="" xmlns:a16="http://schemas.microsoft.com/office/drawing/2014/main" id="{6EE2BE30-B7E7-41BE-89E5-E215D74EDDB0}"/>
              </a:ext>
            </a:extLst>
          </p:cNvPr>
          <p:cNvSpPr>
            <a:spLocks noChangeArrowheads="1"/>
          </p:cNvSpPr>
          <p:nvPr/>
        </p:nvSpPr>
        <p:spPr bwMode="auto">
          <a:xfrm>
            <a:off x="1638300" y="6249988"/>
            <a:ext cx="196850" cy="177800"/>
          </a:xfrm>
          <a:prstGeom prst="ellipse">
            <a:avLst/>
          </a:prstGeom>
          <a:solidFill>
            <a:srgbClr val="FF7C80"/>
          </a:solidFill>
          <a:ln w="9360"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30" name="Text Box 25">
            <a:extLst>
              <a:ext uri="{FF2B5EF4-FFF2-40B4-BE49-F238E27FC236}">
                <a16:creationId xmlns="" xmlns:a16="http://schemas.microsoft.com/office/drawing/2014/main" id="{07D8B527-21B4-4810-8F69-25A2FD00A680}"/>
              </a:ext>
            </a:extLst>
          </p:cNvPr>
          <p:cNvSpPr txBox="1">
            <a:spLocks noChangeArrowheads="1"/>
          </p:cNvSpPr>
          <p:nvPr/>
        </p:nvSpPr>
        <p:spPr bwMode="auto">
          <a:xfrm>
            <a:off x="100013" y="6837363"/>
            <a:ext cx="133508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de-AT" altLang="en-US" sz="1800">
                <a:solidFill>
                  <a:srgbClr val="000000"/>
                </a:solidFill>
              </a:rPr>
              <a:t>LLC  lat/lon</a:t>
            </a:r>
          </a:p>
        </p:txBody>
      </p:sp>
      <p:sp>
        <p:nvSpPr>
          <p:cNvPr id="47131" name="Text Box 26">
            <a:extLst>
              <a:ext uri="{FF2B5EF4-FFF2-40B4-BE49-F238E27FC236}">
                <a16:creationId xmlns="" xmlns:a16="http://schemas.microsoft.com/office/drawing/2014/main" id="{618D5C71-10C9-40EF-9349-DED2AABAF6BB}"/>
              </a:ext>
            </a:extLst>
          </p:cNvPr>
          <p:cNvSpPr txBox="1">
            <a:spLocks noChangeArrowheads="1"/>
          </p:cNvSpPr>
          <p:nvPr/>
        </p:nvSpPr>
        <p:spPr bwMode="auto">
          <a:xfrm>
            <a:off x="1860550" y="6203950"/>
            <a:ext cx="14097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de-AT" altLang="en-US" sz="1800">
                <a:solidFill>
                  <a:srgbClr val="000000"/>
                </a:solidFill>
              </a:rPr>
              <a:t>URC  lat/lon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4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err="1">
                <a:solidFill>
                  <a:srgbClr val="000000"/>
                </a:solidFill>
              </a:rPr>
              <a:t>Flexpart</a:t>
            </a:r>
            <a:r>
              <a:rPr lang="en-GB" altLang="en-US" sz="2000" b="1" dirty="0">
                <a:solidFill>
                  <a:srgbClr val="000000"/>
                </a:solidFill>
              </a:rPr>
              <a:t> output  files</a:t>
            </a:r>
            <a:endParaRPr lang="en-GB" altLang="en-US" sz="2000" dirty="0">
              <a:solidFill>
                <a:srgbClr val="000000"/>
              </a:solidFill>
            </a:endParaRPr>
          </a:p>
        </p:txBody>
      </p:sp>
      <p:pic>
        <p:nvPicPr>
          <p:cNvPr id="3" name="Imagen 2">
            <a:extLst>
              <a:ext uri="{FF2B5EF4-FFF2-40B4-BE49-F238E27FC236}">
                <a16:creationId xmlns="" xmlns:a16="http://schemas.microsoft.com/office/drawing/2014/main" id="{110D4E71-585D-4D72-915F-524ED3B32E4A}"/>
              </a:ext>
            </a:extLst>
          </p:cNvPr>
          <p:cNvPicPr>
            <a:picLocks noChangeAspect="1"/>
          </p:cNvPicPr>
          <p:nvPr/>
        </p:nvPicPr>
        <p:blipFill rotWithShape="1">
          <a:blip r:embed="rId3"/>
          <a:srcRect b="40470"/>
          <a:stretch/>
        </p:blipFill>
        <p:spPr>
          <a:xfrm>
            <a:off x="192088" y="1198988"/>
            <a:ext cx="9553574" cy="4076680"/>
          </a:xfrm>
          <a:prstGeom prst="rect">
            <a:avLst/>
          </a:prstGeom>
        </p:spPr>
      </p:pic>
    </p:spTree>
    <p:extLst>
      <p:ext uri="{BB962C8B-B14F-4D97-AF65-F5344CB8AC3E}">
        <p14:creationId xmlns:p14="http://schemas.microsoft.com/office/powerpoint/2010/main" val="23133294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 xmlns:a16="http://schemas.microsoft.com/office/drawing/2014/main" id="{699F1AFD-B6E6-499E-9E46-134A4A5A260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Requirements</a:t>
            </a:r>
          </a:p>
        </p:txBody>
      </p:sp>
      <p:sp>
        <p:nvSpPr>
          <p:cNvPr id="47107" name="Text Box 2">
            <a:extLst>
              <a:ext uri="{FF2B5EF4-FFF2-40B4-BE49-F238E27FC236}">
                <a16:creationId xmlns="" xmlns:a16="http://schemas.microsoft.com/office/drawing/2014/main" id="{1C0D4576-2FA0-4E14-81ED-847C0EDB66D2}"/>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7108" name="Text Box 3">
            <a:extLst>
              <a:ext uri="{FF2B5EF4-FFF2-40B4-BE49-F238E27FC236}">
                <a16:creationId xmlns="" xmlns:a16="http://schemas.microsoft.com/office/drawing/2014/main" id="{18466B3D-49C1-4787-9384-3E7F177F1132}"/>
              </a:ext>
            </a:extLst>
          </p:cNvPr>
          <p:cNvSpPr txBox="1">
            <a:spLocks noChangeArrowheads="1"/>
          </p:cNvSpPr>
          <p:nvPr/>
        </p:nvSpPr>
        <p:spPr bwMode="auto">
          <a:xfrm>
            <a:off x="192088" y="787400"/>
            <a:ext cx="9361487" cy="41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dirty="0" err="1">
                <a:solidFill>
                  <a:srgbClr val="000000"/>
                </a:solidFill>
              </a:rPr>
              <a:t>Flexpart</a:t>
            </a:r>
            <a:r>
              <a:rPr lang="en-GB" altLang="en-US" sz="2000" b="1" dirty="0">
                <a:solidFill>
                  <a:srgbClr val="000000"/>
                </a:solidFill>
              </a:rPr>
              <a:t> output  files</a:t>
            </a:r>
            <a:endParaRPr lang="en-GB" altLang="en-US" sz="2000" dirty="0">
              <a:solidFill>
                <a:srgbClr val="000000"/>
              </a:solidFill>
            </a:endParaRPr>
          </a:p>
        </p:txBody>
      </p:sp>
      <p:pic>
        <p:nvPicPr>
          <p:cNvPr id="3" name="Imagen 2">
            <a:extLst>
              <a:ext uri="{FF2B5EF4-FFF2-40B4-BE49-F238E27FC236}">
                <a16:creationId xmlns="" xmlns:a16="http://schemas.microsoft.com/office/drawing/2014/main" id="{110D4E71-585D-4D72-915F-524ED3B32E4A}"/>
              </a:ext>
            </a:extLst>
          </p:cNvPr>
          <p:cNvPicPr>
            <a:picLocks noChangeAspect="1"/>
          </p:cNvPicPr>
          <p:nvPr/>
        </p:nvPicPr>
        <p:blipFill rotWithShape="1">
          <a:blip r:embed="rId3"/>
          <a:srcRect t="58884"/>
          <a:stretch/>
        </p:blipFill>
        <p:spPr>
          <a:xfrm>
            <a:off x="192088" y="1380357"/>
            <a:ext cx="9553574" cy="2815689"/>
          </a:xfrm>
          <a:prstGeom prst="rect">
            <a:avLst/>
          </a:prstGeom>
        </p:spPr>
      </p:pic>
    </p:spTree>
    <p:extLst>
      <p:ext uri="{BB962C8B-B14F-4D97-AF65-F5344CB8AC3E}">
        <p14:creationId xmlns:p14="http://schemas.microsoft.com/office/powerpoint/2010/main" val="39071072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a:extLst>
              <a:ext uri="{FF2B5EF4-FFF2-40B4-BE49-F238E27FC236}">
                <a16:creationId xmlns="" xmlns:a16="http://schemas.microsoft.com/office/drawing/2014/main" id="{F4486D35-2D01-4282-83F6-06E1E547341C}"/>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What is FLEXPART?</a:t>
            </a:r>
          </a:p>
        </p:txBody>
      </p:sp>
      <p:sp>
        <p:nvSpPr>
          <p:cNvPr id="49155" name="Text Box 2">
            <a:extLst>
              <a:ext uri="{FF2B5EF4-FFF2-40B4-BE49-F238E27FC236}">
                <a16:creationId xmlns="" xmlns:a16="http://schemas.microsoft.com/office/drawing/2014/main" id="{CA38063A-3F80-43CF-8AD7-FBC61854BB8D}"/>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49156" name="Text Box 3">
            <a:extLst>
              <a:ext uri="{FF2B5EF4-FFF2-40B4-BE49-F238E27FC236}">
                <a16:creationId xmlns="" xmlns:a16="http://schemas.microsoft.com/office/drawing/2014/main" id="{35B32DB6-0B52-4D57-B453-51A8BBCC15E4}"/>
              </a:ext>
            </a:extLst>
          </p:cNvPr>
          <p:cNvSpPr txBox="1">
            <a:spLocks noChangeArrowheads="1"/>
          </p:cNvSpPr>
          <p:nvPr/>
        </p:nvSpPr>
        <p:spPr bwMode="auto">
          <a:xfrm>
            <a:off x="192088" y="787400"/>
            <a:ext cx="9361487"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4263"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a:solidFill>
                  <a:srgbClr val="000000"/>
                </a:solidFill>
              </a:rPr>
              <a:t>EMISSIONS in the real world</a:t>
            </a:r>
            <a:r>
              <a:rPr lang="en-GB" altLang="en-US" sz="2000">
                <a:solidFill>
                  <a:srgbClr val="000000"/>
                </a:solidFill>
              </a:rPr>
              <a:t>: </a:t>
            </a:r>
          </a:p>
          <a:p>
            <a:pPr lvl="1" eaLnBrk="1">
              <a:spcAft>
                <a:spcPts val="1425"/>
              </a:spcAft>
              <a:buClrTx/>
              <a:buFontTx/>
              <a:buNone/>
            </a:pPr>
            <a:endParaRPr lang="en-GB" altLang="en-US" sz="2000">
              <a:solidFill>
                <a:srgbClr val="000000"/>
              </a:solidFill>
            </a:endParaRPr>
          </a:p>
        </p:txBody>
      </p:sp>
      <p:sp>
        <p:nvSpPr>
          <p:cNvPr id="49157" name="Text Box 4">
            <a:extLst>
              <a:ext uri="{FF2B5EF4-FFF2-40B4-BE49-F238E27FC236}">
                <a16:creationId xmlns="" xmlns:a16="http://schemas.microsoft.com/office/drawing/2014/main" id="{37300D6E-A441-4BEE-8F58-4325E60E44E8}"/>
              </a:ext>
            </a:extLst>
          </p:cNvPr>
          <p:cNvSpPr txBox="1">
            <a:spLocks noChangeArrowheads="1"/>
          </p:cNvSpPr>
          <p:nvPr/>
        </p:nvSpPr>
        <p:spPr bwMode="auto">
          <a:xfrm>
            <a:off x="287338" y="1416050"/>
            <a:ext cx="1871662"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sz="1700">
                <a:solidFill>
                  <a:srgbClr val="4281BD"/>
                </a:solidFill>
              </a:rPr>
              <a:t>Linear emission in the vertical</a:t>
            </a:r>
          </a:p>
        </p:txBody>
      </p:sp>
      <p:sp>
        <p:nvSpPr>
          <p:cNvPr id="49158" name="Text Box 5">
            <a:extLst>
              <a:ext uri="{FF2B5EF4-FFF2-40B4-BE49-F238E27FC236}">
                <a16:creationId xmlns="" xmlns:a16="http://schemas.microsoft.com/office/drawing/2014/main" id="{3B4B95F5-EA97-4C5B-8CB9-4D46C0F6F391}"/>
              </a:ext>
            </a:extLst>
          </p:cNvPr>
          <p:cNvSpPr txBox="1">
            <a:spLocks noChangeArrowheads="1"/>
          </p:cNvSpPr>
          <p:nvPr/>
        </p:nvSpPr>
        <p:spPr bwMode="auto">
          <a:xfrm>
            <a:off x="4464050" y="1408113"/>
            <a:ext cx="1871663"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sz="1700">
                <a:solidFill>
                  <a:srgbClr val="4281BD"/>
                </a:solidFill>
              </a:rPr>
              <a:t>Area sources</a:t>
            </a:r>
          </a:p>
        </p:txBody>
      </p:sp>
      <p:pic>
        <p:nvPicPr>
          <p:cNvPr id="49159" name="Picture 6">
            <a:extLst>
              <a:ext uri="{FF2B5EF4-FFF2-40B4-BE49-F238E27FC236}">
                <a16:creationId xmlns="" xmlns:a16="http://schemas.microsoft.com/office/drawing/2014/main" id="{65CFBD24-07D8-4237-B8B9-B23A5FA15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2287588"/>
            <a:ext cx="3144837" cy="1960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0" name="Picture 7">
            <a:extLst>
              <a:ext uri="{FF2B5EF4-FFF2-40B4-BE49-F238E27FC236}">
                <a16:creationId xmlns="" xmlns:a16="http://schemas.microsoft.com/office/drawing/2014/main" id="{13797E3B-0656-4B40-B89C-29F8F33DF4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4357688"/>
            <a:ext cx="2952750" cy="2408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1" name="Picture 8">
            <a:extLst>
              <a:ext uri="{FF2B5EF4-FFF2-40B4-BE49-F238E27FC236}">
                <a16:creationId xmlns="" xmlns:a16="http://schemas.microsoft.com/office/drawing/2014/main" id="{7A6DF666-14B7-4F98-97A1-F3C02F2E2A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3550" y="2232025"/>
            <a:ext cx="3240088" cy="20161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62" name="Imagen 2">
            <a:extLst>
              <a:ext uri="{FF2B5EF4-FFF2-40B4-BE49-F238E27FC236}">
                <a16:creationId xmlns="" xmlns:a16="http://schemas.microsoft.com/office/drawing/2014/main" id="{20DB82C2-5C9B-4E58-A849-2542BEA83A4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33963" y="5183188"/>
            <a:ext cx="2754312"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Text Box 5">
            <a:extLst>
              <a:ext uri="{FF2B5EF4-FFF2-40B4-BE49-F238E27FC236}">
                <a16:creationId xmlns="" xmlns:a16="http://schemas.microsoft.com/office/drawing/2014/main" id="{21857A32-6902-4695-B88C-7CC5BCF7FA18}"/>
              </a:ext>
            </a:extLst>
          </p:cNvPr>
          <p:cNvSpPr txBox="1">
            <a:spLocks noChangeArrowheads="1"/>
          </p:cNvSpPr>
          <p:nvPr/>
        </p:nvSpPr>
        <p:spPr bwMode="auto">
          <a:xfrm>
            <a:off x="4535488" y="4467225"/>
            <a:ext cx="1871662"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sz="1700">
                <a:solidFill>
                  <a:srgbClr val="4281BD"/>
                </a:solidFill>
              </a:rPr>
              <a:t>More complex sources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a:extLst>
              <a:ext uri="{FF2B5EF4-FFF2-40B4-BE49-F238E27FC236}">
                <a16:creationId xmlns="" xmlns:a16="http://schemas.microsoft.com/office/drawing/2014/main" id="{BC41CA8C-2FF5-4A88-86A3-429F5589CB6A}"/>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What is FLEXPART?</a:t>
            </a:r>
          </a:p>
        </p:txBody>
      </p:sp>
      <p:sp>
        <p:nvSpPr>
          <p:cNvPr id="51203" name="Text Box 2">
            <a:extLst>
              <a:ext uri="{FF2B5EF4-FFF2-40B4-BE49-F238E27FC236}">
                <a16:creationId xmlns="" xmlns:a16="http://schemas.microsoft.com/office/drawing/2014/main" id="{994E616E-D1C5-4531-AA23-BF2C1E4337A5}"/>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1204" name="Text Box 3">
            <a:extLst>
              <a:ext uri="{FF2B5EF4-FFF2-40B4-BE49-F238E27FC236}">
                <a16:creationId xmlns="" xmlns:a16="http://schemas.microsoft.com/office/drawing/2014/main" id="{C8ACC0AE-5D94-471E-9F12-50BC55E85D11}"/>
              </a:ext>
            </a:extLst>
          </p:cNvPr>
          <p:cNvSpPr txBox="1">
            <a:spLocks noChangeArrowheads="1"/>
          </p:cNvSpPr>
          <p:nvPr/>
        </p:nvSpPr>
        <p:spPr bwMode="auto">
          <a:xfrm>
            <a:off x="192088" y="833438"/>
            <a:ext cx="9361487" cy="203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2675"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a:solidFill>
                  <a:srgbClr val="000000"/>
                </a:solidFill>
              </a:rPr>
              <a:t>DOMAINS</a:t>
            </a:r>
            <a:r>
              <a:rPr lang="en-GB" altLang="en-US" sz="2000">
                <a:solidFill>
                  <a:srgbClr val="000000"/>
                </a:solidFill>
              </a:rPr>
              <a:t>: </a:t>
            </a:r>
          </a:p>
          <a:p>
            <a:pPr lvl="1" eaLnBrk="1">
              <a:spcAft>
                <a:spcPts val="1425"/>
              </a:spcAft>
              <a:buFont typeface="Wingdings" panose="05000000000000000000" pitchFamily="2" charset="2"/>
              <a:buChar char=""/>
            </a:pPr>
            <a:r>
              <a:rPr lang="en-GB" altLang="en-US" sz="1800">
                <a:solidFill>
                  <a:srgbClr val="000000"/>
                </a:solidFill>
              </a:rPr>
              <a:t>Computational domain  defined by the meteorological  outermost domain (yellow)</a:t>
            </a:r>
          </a:p>
          <a:p>
            <a:pPr lvl="1" eaLnBrk="1">
              <a:spcAft>
                <a:spcPts val="1425"/>
              </a:spcAft>
              <a:buFont typeface="Wingdings" panose="05000000000000000000" pitchFamily="2" charset="2"/>
              <a:buChar char=""/>
            </a:pPr>
            <a:r>
              <a:rPr lang="en-GB" altLang="en-US" sz="1800">
                <a:solidFill>
                  <a:srgbClr val="000000"/>
                </a:solidFill>
              </a:rPr>
              <a:t>Output grid must be smaller than computational grid and can contain one single higher resolution (in the horizontal) domain (orange and red)</a:t>
            </a:r>
          </a:p>
        </p:txBody>
      </p:sp>
      <p:pic>
        <p:nvPicPr>
          <p:cNvPr id="51205" name="Picture 4">
            <a:extLst>
              <a:ext uri="{FF2B5EF4-FFF2-40B4-BE49-F238E27FC236}">
                <a16:creationId xmlns="" xmlns:a16="http://schemas.microsoft.com/office/drawing/2014/main" id="{CE24C025-32C8-4D57-A1D0-DC1CAA90E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2882900"/>
            <a:ext cx="3744912" cy="3744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06" name="Text Box 5">
            <a:extLst>
              <a:ext uri="{FF2B5EF4-FFF2-40B4-BE49-F238E27FC236}">
                <a16:creationId xmlns="" xmlns:a16="http://schemas.microsoft.com/office/drawing/2014/main" id="{24C93408-37B5-49C5-BCB7-0193876BE629}"/>
              </a:ext>
            </a:extLst>
          </p:cNvPr>
          <p:cNvSpPr txBox="1">
            <a:spLocks noChangeArrowheads="1"/>
          </p:cNvSpPr>
          <p:nvPr/>
        </p:nvSpPr>
        <p:spPr bwMode="auto">
          <a:xfrm>
            <a:off x="215900" y="3095625"/>
            <a:ext cx="2735263" cy="213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sz="1700" b="1">
                <a:solidFill>
                  <a:schemeClr val="tx1"/>
                </a:solidFill>
              </a:rPr>
              <a:t>Nesting is allowed, both in the input (user-defined, usually 2)  and in the output (max 1 nest)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a:extLst>
              <a:ext uri="{FF2B5EF4-FFF2-40B4-BE49-F238E27FC236}">
                <a16:creationId xmlns="" xmlns:a16="http://schemas.microsoft.com/office/drawing/2014/main" id="{68E0F7B9-F0E7-4F3D-B54A-CA3FD304BDE6}"/>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dirty="0">
                <a:solidFill>
                  <a:srgbClr val="FFFFFF"/>
                </a:solidFill>
              </a:rPr>
              <a:t>… some very useful aspects</a:t>
            </a:r>
          </a:p>
        </p:txBody>
      </p:sp>
      <p:sp>
        <p:nvSpPr>
          <p:cNvPr id="53251" name="Text Box 2">
            <a:extLst>
              <a:ext uri="{FF2B5EF4-FFF2-40B4-BE49-F238E27FC236}">
                <a16:creationId xmlns="" xmlns:a16="http://schemas.microsoft.com/office/drawing/2014/main" id="{86DF2C45-1DFD-47D8-B1D1-EE743CFDB4C8}"/>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22532" name="Text Box 4">
            <a:extLst>
              <a:ext uri="{FF2B5EF4-FFF2-40B4-BE49-F238E27FC236}">
                <a16:creationId xmlns="" xmlns:a16="http://schemas.microsoft.com/office/drawing/2014/main" id="{E3A7C0FD-68D4-43C7-9BAE-6FF79C7B48C5}"/>
              </a:ext>
            </a:extLst>
          </p:cNvPr>
          <p:cNvSpPr txBox="1">
            <a:spLocks noChangeArrowheads="1"/>
          </p:cNvSpPr>
          <p:nvPr/>
        </p:nvSpPr>
        <p:spPr bwMode="auto">
          <a:xfrm>
            <a:off x="365125" y="1449388"/>
            <a:ext cx="9174163" cy="619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22263" indent="-306388">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1pPr>
            <a:lvl2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2pPr>
            <a:lvl3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3pPr>
            <a:lvl4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4pPr>
            <a:lvl5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5pPr>
            <a:lvl6pPr marL="25146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6pPr>
            <a:lvl7pPr marL="29718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7pPr>
            <a:lvl8pPr marL="34290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8pPr>
            <a:lvl9pPr marL="38862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9pPr>
          </a:lstStyle>
          <a:p>
            <a:pPr eaLnBrk="1">
              <a:lnSpc>
                <a:spcPct val="113000"/>
              </a:lnSpc>
              <a:spcAft>
                <a:spcPts val="1425"/>
              </a:spcAft>
              <a:buClr>
                <a:srgbClr val="7F7F7F"/>
              </a:buClr>
              <a:buSzPct val="100000"/>
              <a:buFont typeface="Wingdings" panose="05000000000000000000" pitchFamily="2" charset="2"/>
              <a:buChar char=""/>
              <a:defRPr/>
            </a:pPr>
            <a:r>
              <a:rPr lang="en-US" altLang="en-US" sz="1600" dirty="0" err="1">
                <a:solidFill>
                  <a:srgbClr val="000000"/>
                </a:solidFill>
                <a:ea typeface="+mn-ea"/>
              </a:rPr>
              <a:t>Parallelised</a:t>
            </a:r>
            <a:endParaRPr lang="en-US" altLang="en-US" sz="1600" dirty="0">
              <a:solidFill>
                <a:srgbClr val="000000"/>
              </a:solidFill>
              <a:ea typeface="+mn-ea"/>
            </a:endParaRP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err="1">
                <a:solidFill>
                  <a:srgbClr val="000000"/>
                </a:solidFill>
                <a:ea typeface="+mn-ea"/>
              </a:rPr>
              <a:t>NetCDF</a:t>
            </a:r>
            <a:r>
              <a:rPr lang="en-US" altLang="en-US" sz="1600" dirty="0">
                <a:solidFill>
                  <a:srgbClr val="000000"/>
                </a:solidFill>
                <a:ea typeface="+mn-ea"/>
              </a:rPr>
              <a:t> output for easy visualization</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Testing environment</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Easy to </a:t>
            </a:r>
            <a:r>
              <a:rPr lang="en-US" altLang="en-US" sz="1600" dirty="0" err="1">
                <a:solidFill>
                  <a:srgbClr val="000000"/>
                </a:solidFill>
                <a:ea typeface="+mn-ea"/>
              </a:rPr>
              <a:t>automatise</a:t>
            </a:r>
            <a:endParaRPr lang="en-US" altLang="en-US" sz="1600" dirty="0">
              <a:solidFill>
                <a:srgbClr val="000000"/>
              </a:solidFill>
              <a:ea typeface="+mn-ea"/>
            </a:endParaRP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Improved python-based extraction routines</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Active and engaged developers </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Flexpart.eu system (issue tracking, version control, other information)</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Mailing list: </a:t>
            </a:r>
            <a:r>
              <a:rPr lang="en-GB" sz="1600" dirty="0">
                <a:solidFill>
                  <a:schemeClr val="tx1"/>
                </a:solidFill>
              </a:rPr>
              <a:t>at </a:t>
            </a:r>
            <a:r>
              <a:rPr lang="en-GB" sz="1600" dirty="0">
                <a:solidFill>
                  <a:schemeClr val="tx1"/>
                </a:solidFill>
                <a:hlinkClick r:id="rId3">
                  <a:extLst>
                    <a:ext uri="{A12FA001-AC4F-418D-AE19-62706E023703}">
                      <ahyp:hlinkClr xmlns="" xmlns:ahyp="http://schemas.microsoft.com/office/drawing/2018/hyperlinkcolor" val="tx"/>
                    </a:ext>
                  </a:extLst>
                </a:hlinkClick>
              </a:rPr>
              <a:t>​https://lists.univie.ac.at/mailman/listinfo/flexpart</a:t>
            </a:r>
            <a:r>
              <a:rPr lang="en-GB" sz="1600" dirty="0">
                <a:solidFill>
                  <a:schemeClr val="tx1"/>
                </a:solidFill>
              </a:rPr>
              <a:t>. As the this website has been blocked for certain countries because of high spam levels, you have the alternative to subscribe by sending email to </a:t>
            </a:r>
            <a:r>
              <a:rPr lang="en-GB" sz="1600" dirty="0">
                <a:solidFill>
                  <a:schemeClr val="tx1"/>
                </a:solidFill>
                <a:hlinkClick r:id="rId4">
                  <a:extLst>
                    <a:ext uri="{A12FA001-AC4F-418D-AE19-62706E023703}">
                      <ahyp:hlinkClr xmlns="" xmlns:ahyp="http://schemas.microsoft.com/office/drawing/2018/hyperlinkcolor" val="tx"/>
                    </a:ext>
                  </a:extLst>
                </a:hlinkClick>
              </a:rPr>
              <a:t>​</a:t>
            </a:r>
            <a:r>
              <a:rPr lang="en-GB" sz="1600" dirty="0" err="1">
                <a:solidFill>
                  <a:schemeClr val="tx1"/>
                </a:solidFill>
                <a:hlinkClick r:id="rId4">
                  <a:extLst>
                    <a:ext uri="{A12FA001-AC4F-418D-AE19-62706E023703}">
                      <ahyp:hlinkClr xmlns="" xmlns:ahyp="http://schemas.microsoft.com/office/drawing/2018/hyperlinkcolor" val="tx"/>
                    </a:ext>
                  </a:extLst>
                </a:hlinkClick>
              </a:rPr>
              <a:t>flexpart</a:t>
            </a:r>
            <a:r>
              <a:rPr lang="en-GB" sz="1600" dirty="0">
                <a:solidFill>
                  <a:schemeClr val="tx1"/>
                </a:solidFill>
                <a:hlinkClick r:id="rId4">
                  <a:extLst>
                    <a:ext uri="{A12FA001-AC4F-418D-AE19-62706E023703}">
                      <ahyp:hlinkClr xmlns="" xmlns:ahyp="http://schemas.microsoft.com/office/drawing/2018/hyperlinkcolor" val="tx"/>
                    </a:ext>
                  </a:extLst>
                </a:hlinkClick>
              </a:rPr>
              <a:t>-request /at/ lists.univie.ac.at</a:t>
            </a:r>
            <a:r>
              <a:rPr lang="en-GB" sz="1600" dirty="0">
                <a:solidFill>
                  <a:schemeClr val="tx1"/>
                </a:solidFill>
              </a:rPr>
              <a:t> (pls correct the address manually - spam protection), no subject and </a:t>
            </a:r>
            <a:r>
              <a:rPr lang="en-GB" sz="1600" i="1" dirty="0">
                <a:solidFill>
                  <a:schemeClr val="tx1"/>
                </a:solidFill>
              </a:rPr>
              <a:t>subscribe </a:t>
            </a:r>
            <a:r>
              <a:rPr lang="en-GB" sz="1600" i="1" dirty="0" err="1">
                <a:solidFill>
                  <a:schemeClr val="tx1"/>
                </a:solidFill>
              </a:rPr>
              <a:t>flexpart</a:t>
            </a:r>
            <a:r>
              <a:rPr lang="en-GB" sz="1600" dirty="0">
                <a:solidFill>
                  <a:schemeClr val="tx1"/>
                </a:solidFill>
              </a:rPr>
              <a:t> in the mail body. </a:t>
            </a:r>
            <a:endParaRPr lang="en-US" altLang="en-US" sz="1600" dirty="0">
              <a:solidFill>
                <a:schemeClr val="tx1"/>
              </a:solidFill>
              <a:ea typeface="+mn-ea"/>
            </a:endParaRPr>
          </a:p>
          <a:p>
            <a:pPr marL="325438" eaLnBrk="1">
              <a:lnSpc>
                <a:spcPct val="113000"/>
              </a:lnSpc>
              <a:spcAft>
                <a:spcPts val="1425"/>
              </a:spcAft>
              <a:buSzPct val="100000"/>
              <a:defRPr/>
            </a:pPr>
            <a:endParaRPr lang="en-US" altLang="en-US" sz="1600" b="1" i="1" dirty="0">
              <a:solidFill>
                <a:srgbClr val="000000"/>
              </a:solidFill>
              <a:ea typeface="+mn-ea"/>
            </a:endParaRPr>
          </a:p>
        </p:txBody>
      </p:sp>
      <p:pic>
        <p:nvPicPr>
          <p:cNvPr id="5" name="Imagen 4" descr="Imagen que contiene imágenes prediseñadas&#10;&#10;Descripción generada automáticamente">
            <a:extLst>
              <a:ext uri="{FF2B5EF4-FFF2-40B4-BE49-F238E27FC236}">
                <a16:creationId xmlns="" xmlns:a16="http://schemas.microsoft.com/office/drawing/2014/main" id="{B0651E20-5171-4631-AB45-81E0A498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2000" y="695194"/>
            <a:ext cx="1426394" cy="1068419"/>
          </a:xfrm>
          <a:prstGeom prst="rect">
            <a:avLst/>
          </a:prstGeom>
        </p:spPr>
      </p:pic>
      <p:sp>
        <p:nvSpPr>
          <p:cNvPr id="6" name="Rectángulo 5">
            <a:extLst>
              <a:ext uri="{FF2B5EF4-FFF2-40B4-BE49-F238E27FC236}">
                <a16:creationId xmlns="" xmlns:a16="http://schemas.microsoft.com/office/drawing/2014/main" id="{44988819-5B42-40B4-A8C6-2B627366BB42}"/>
              </a:ext>
            </a:extLst>
          </p:cNvPr>
          <p:cNvSpPr/>
          <p:nvPr/>
        </p:nvSpPr>
        <p:spPr>
          <a:xfrm>
            <a:off x="453230" y="6110287"/>
            <a:ext cx="9174163" cy="1005788"/>
          </a:xfrm>
          <a:prstGeom prst="rect">
            <a:avLst/>
          </a:prstGeom>
        </p:spPr>
        <p:txBody>
          <a:bodyPr wrap="square">
            <a:spAutoFit/>
          </a:bodyPr>
          <a:lstStyle/>
          <a:p>
            <a:pPr eaLnBrk="1">
              <a:lnSpc>
                <a:spcPct val="113000"/>
              </a:lnSpc>
              <a:spcAft>
                <a:spcPts val="1425"/>
              </a:spcAft>
              <a:buSzPct val="100000"/>
              <a:defRPr/>
            </a:pPr>
            <a:r>
              <a:rPr lang="en-US" altLang="en-US" b="1" i="1" dirty="0">
                <a:solidFill>
                  <a:srgbClr val="000000"/>
                </a:solidFill>
              </a:rPr>
              <a:t>Robust, with an active scientific community improving it constantly, used in many research centers BUT also in operational centers! Computationally very efficient, versatile.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 xmlns:a16="http://schemas.microsoft.com/office/drawing/2014/main" id="{68E0F7B9-F0E7-4F3D-B54A-CA3FD304BDE6}"/>
              </a:ext>
            </a:extLst>
          </p:cNvPr>
          <p:cNvSpPr txBox="1">
            <a:spLocks noChangeArrowheads="1"/>
          </p:cNvSpPr>
          <p:nvPr/>
        </p:nvSpPr>
        <p:spPr bwMode="auto">
          <a:xfrm>
            <a:off x="539750" y="39688"/>
            <a:ext cx="7167563"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spcAft>
                <a:spcPct val="0"/>
              </a:spcAft>
              <a:buClrTx/>
              <a:buFontTx/>
              <a:buNone/>
            </a:pPr>
            <a:r>
              <a:rPr lang="en-US" altLang="en-US">
                <a:solidFill>
                  <a:srgbClr val="FFFFFF"/>
                </a:solidFill>
              </a:rPr>
              <a:t>… what is not...</a:t>
            </a:r>
          </a:p>
        </p:txBody>
      </p:sp>
      <p:sp>
        <p:nvSpPr>
          <p:cNvPr id="53251" name="Text Box 2">
            <a:extLst>
              <a:ext uri="{FF2B5EF4-FFF2-40B4-BE49-F238E27FC236}">
                <a16:creationId xmlns="" xmlns:a16="http://schemas.microsoft.com/office/drawing/2014/main" id="{86DF2C45-1DFD-47D8-B1D1-EE743CFDB4C8}"/>
              </a:ext>
            </a:extLst>
          </p:cNvPr>
          <p:cNvSpPr txBox="1">
            <a:spLocks noChangeArrowheads="1"/>
          </p:cNvSpPr>
          <p:nvPr/>
        </p:nvSpPr>
        <p:spPr bwMode="auto">
          <a:xfrm>
            <a:off x="-220663" y="-347663"/>
            <a:ext cx="9110663"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113000"/>
              </a:lnSpc>
              <a:buClr>
                <a:srgbClr val="000000"/>
              </a:buClr>
              <a:buSzPct val="100000"/>
              <a:buFont typeface="Times New Roman" panose="02020603050405020304" pitchFamily="18" charset="0"/>
              <a:buNone/>
            </a:pPr>
            <a:endParaRPr lang="en-US" altLang="en-US"/>
          </a:p>
        </p:txBody>
      </p:sp>
      <p:sp>
        <p:nvSpPr>
          <p:cNvPr id="53252" name="Text Box 3">
            <a:extLst>
              <a:ext uri="{FF2B5EF4-FFF2-40B4-BE49-F238E27FC236}">
                <a16:creationId xmlns="" xmlns:a16="http://schemas.microsoft.com/office/drawing/2014/main" id="{1181D833-1D2F-4CB9-B53C-5869B14F8DA0}"/>
              </a:ext>
            </a:extLst>
          </p:cNvPr>
          <p:cNvSpPr txBox="1">
            <a:spLocks noChangeArrowheads="1"/>
          </p:cNvSpPr>
          <p:nvPr/>
        </p:nvSpPr>
        <p:spPr bwMode="auto">
          <a:xfrm>
            <a:off x="192088" y="931863"/>
            <a:ext cx="9361487"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800">
                <a:solidFill>
                  <a:srgbClr val="1A1A4D"/>
                </a:solidFill>
                <a:latin typeface="Arial" panose="020B0604020202020204" pitchFamily="34" charset="0"/>
                <a:ea typeface="ＭＳ Ｐゴシック" panose="020B0600070205080204" pitchFamily="34" charset="-128"/>
              </a:defRPr>
            </a:lvl1pPr>
            <a:lvl2pPr marL="1084263" indent="-341313">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1700">
                <a:solidFill>
                  <a:srgbClr val="1A1A4D"/>
                </a:solidFill>
                <a:latin typeface="Arial" panose="020B0604020202020204" pitchFamily="34" charset="0"/>
                <a:ea typeface="ＭＳ Ｐゴシック" panose="020B0600070205080204" pitchFamily="34" charset="-128"/>
              </a:defRPr>
            </a:lvl9pPr>
          </a:lstStyle>
          <a:p>
            <a:pPr eaLnBrk="1">
              <a:buClrTx/>
              <a:buFontTx/>
              <a:buNone/>
            </a:pPr>
            <a:r>
              <a:rPr lang="en-GB" altLang="en-US" sz="2000" b="1">
                <a:solidFill>
                  <a:srgbClr val="000000"/>
                </a:solidFill>
              </a:rPr>
              <a:t>User friendly</a:t>
            </a:r>
          </a:p>
          <a:p>
            <a:pPr lvl="1" eaLnBrk="1">
              <a:spcAft>
                <a:spcPts val="1425"/>
              </a:spcAft>
              <a:buClrTx/>
              <a:buFontTx/>
              <a:buNone/>
            </a:pPr>
            <a:endParaRPr lang="en-GB" altLang="en-US" sz="2000" b="1">
              <a:solidFill>
                <a:srgbClr val="000000"/>
              </a:solidFill>
            </a:endParaRPr>
          </a:p>
        </p:txBody>
      </p:sp>
      <p:sp>
        <p:nvSpPr>
          <p:cNvPr id="22532" name="Text Box 4">
            <a:extLst>
              <a:ext uri="{FF2B5EF4-FFF2-40B4-BE49-F238E27FC236}">
                <a16:creationId xmlns="" xmlns:a16="http://schemas.microsoft.com/office/drawing/2014/main" id="{E3A7C0FD-68D4-43C7-9BAE-6FF79C7B48C5}"/>
              </a:ext>
            </a:extLst>
          </p:cNvPr>
          <p:cNvSpPr txBox="1">
            <a:spLocks noChangeArrowheads="1"/>
          </p:cNvSpPr>
          <p:nvPr/>
        </p:nvSpPr>
        <p:spPr bwMode="auto">
          <a:xfrm>
            <a:off x="365125" y="1449388"/>
            <a:ext cx="9174163" cy="619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22263" indent="-306388">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1pPr>
            <a:lvl2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2pPr>
            <a:lvl3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3pPr>
            <a:lvl4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4pPr>
            <a:lvl5pPr>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5pPr>
            <a:lvl6pPr marL="25146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6pPr>
            <a:lvl7pPr marL="29718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7pPr>
            <a:lvl8pPr marL="34290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8pPr>
            <a:lvl9pPr marL="3886200" indent="-228600" defTabSz="449263" fontAlgn="base" hangingPunct="0">
              <a:lnSpc>
                <a:spcPct val="113000"/>
              </a:lnSpc>
              <a:spcBef>
                <a:spcPct val="0"/>
              </a:spcBef>
              <a:spcAft>
                <a:spcPct val="0"/>
              </a:spcAft>
              <a:buClr>
                <a:srgbClr val="000000"/>
              </a:buClr>
              <a:buSzPct val="100000"/>
              <a:buFont typeface="Times New Roman" panose="02020603050405020304" pitchFamily="18" charset="0"/>
              <a:tabLst>
                <a:tab pos="322263" algn="l"/>
                <a:tab pos="769938" algn="l"/>
                <a:tab pos="1219200" algn="l"/>
                <a:tab pos="1668463" algn="l"/>
                <a:tab pos="2117725" algn="l"/>
                <a:tab pos="2566988" algn="l"/>
                <a:tab pos="3016250" algn="l"/>
                <a:tab pos="3465513" algn="l"/>
                <a:tab pos="3914775" algn="l"/>
                <a:tab pos="4364038" algn="l"/>
                <a:tab pos="4813300" algn="l"/>
                <a:tab pos="5262563" algn="l"/>
                <a:tab pos="5711825" algn="l"/>
                <a:tab pos="6161088" algn="l"/>
                <a:tab pos="6610350" algn="l"/>
                <a:tab pos="7059613" algn="l"/>
                <a:tab pos="7508875" algn="l"/>
                <a:tab pos="7958138" algn="l"/>
                <a:tab pos="8407400" algn="l"/>
                <a:tab pos="8856663" algn="l"/>
                <a:tab pos="9305925" algn="l"/>
              </a:tabLst>
              <a:defRPr>
                <a:solidFill>
                  <a:srgbClr val="FFFFFF"/>
                </a:solidFill>
                <a:latin typeface="Arial" panose="020B0604020202020204" pitchFamily="34" charset="0"/>
                <a:cs typeface="msmincho" charset="0"/>
              </a:defRPr>
            </a:lvl9pPr>
          </a:lstStyle>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No GUI interface</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No detailed manual with examples BUT:</a:t>
            </a:r>
          </a:p>
          <a:p>
            <a:pPr lvl="1"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Special issue: https://www.geosci-model-dev.net/special_issue878.html</a:t>
            </a:r>
          </a:p>
          <a:p>
            <a:pPr lvl="1"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Detailed manuscript: </a:t>
            </a:r>
            <a:r>
              <a:rPr lang="en-US" altLang="en-US" sz="1200" dirty="0">
                <a:solidFill>
                  <a:srgbClr val="000000"/>
                </a:solidFill>
                <a:ea typeface="+mn-ea"/>
                <a:hlinkClick r:id="rId3"/>
              </a:rPr>
              <a:t>https://www.geosci-model-dev-discuss.net/gmd-2018-333/</a:t>
            </a:r>
            <a:r>
              <a:rPr lang="en-US" altLang="en-US" sz="1200" dirty="0">
                <a:solidFill>
                  <a:srgbClr val="000000"/>
                </a:solidFill>
                <a:ea typeface="+mn-ea"/>
              </a:rPr>
              <a:t>  </a:t>
            </a:r>
            <a:r>
              <a:rPr lang="en-GB" sz="1200" dirty="0" err="1">
                <a:solidFill>
                  <a:schemeClr val="tx1"/>
                </a:solidFill>
              </a:rPr>
              <a:t>Pisso</a:t>
            </a:r>
            <a:r>
              <a:rPr lang="en-GB" sz="1200" dirty="0">
                <a:solidFill>
                  <a:schemeClr val="tx1"/>
                </a:solidFill>
              </a:rPr>
              <a:t>, I., </a:t>
            </a:r>
            <a:r>
              <a:rPr lang="en-GB" sz="1200" dirty="0" err="1">
                <a:solidFill>
                  <a:schemeClr val="tx1"/>
                </a:solidFill>
              </a:rPr>
              <a:t>Sollum</a:t>
            </a:r>
            <a:r>
              <a:rPr lang="en-GB" sz="1200" dirty="0">
                <a:solidFill>
                  <a:schemeClr val="tx1"/>
                </a:solidFill>
              </a:rPr>
              <a:t>, E., </a:t>
            </a:r>
            <a:r>
              <a:rPr lang="en-GB" sz="1200" dirty="0" err="1">
                <a:solidFill>
                  <a:schemeClr val="tx1"/>
                </a:solidFill>
              </a:rPr>
              <a:t>Grythe</a:t>
            </a:r>
            <a:r>
              <a:rPr lang="en-GB" sz="1200" dirty="0">
                <a:solidFill>
                  <a:schemeClr val="tx1"/>
                </a:solidFill>
              </a:rPr>
              <a:t>, H., Kristiansen, N., </a:t>
            </a:r>
            <a:r>
              <a:rPr lang="en-GB" sz="1200" dirty="0" err="1">
                <a:solidFill>
                  <a:schemeClr val="tx1"/>
                </a:solidFill>
              </a:rPr>
              <a:t>Cassiani</a:t>
            </a:r>
            <a:r>
              <a:rPr lang="en-GB" sz="1200" dirty="0">
                <a:solidFill>
                  <a:schemeClr val="tx1"/>
                </a:solidFill>
              </a:rPr>
              <a:t>, M., Eckhardt, S., Arnold, D., Morton, D., Thompson, R. L., Groot </a:t>
            </a:r>
            <a:r>
              <a:rPr lang="en-GB" sz="1200" dirty="0" err="1">
                <a:solidFill>
                  <a:schemeClr val="tx1"/>
                </a:solidFill>
              </a:rPr>
              <a:t>Zwaaftink</a:t>
            </a:r>
            <a:r>
              <a:rPr lang="en-GB" sz="1200" dirty="0">
                <a:solidFill>
                  <a:schemeClr val="tx1"/>
                </a:solidFill>
              </a:rPr>
              <a:t>, C. D., </a:t>
            </a:r>
            <a:r>
              <a:rPr lang="en-GB" sz="1200" dirty="0" err="1">
                <a:solidFill>
                  <a:schemeClr val="tx1"/>
                </a:solidFill>
              </a:rPr>
              <a:t>Evangeliou</a:t>
            </a:r>
            <a:r>
              <a:rPr lang="en-GB" sz="1200" dirty="0">
                <a:solidFill>
                  <a:schemeClr val="tx1"/>
                </a:solidFill>
              </a:rPr>
              <a:t>, N., </a:t>
            </a:r>
            <a:r>
              <a:rPr lang="en-GB" sz="1200" dirty="0" err="1">
                <a:solidFill>
                  <a:schemeClr val="tx1"/>
                </a:solidFill>
              </a:rPr>
              <a:t>Sodemann</a:t>
            </a:r>
            <a:r>
              <a:rPr lang="en-GB" sz="1200" dirty="0">
                <a:solidFill>
                  <a:schemeClr val="tx1"/>
                </a:solidFill>
              </a:rPr>
              <a:t>, H., </a:t>
            </a:r>
            <a:r>
              <a:rPr lang="en-GB" sz="1200" dirty="0" err="1">
                <a:solidFill>
                  <a:schemeClr val="tx1"/>
                </a:solidFill>
              </a:rPr>
              <a:t>Haimberger</a:t>
            </a:r>
            <a:r>
              <a:rPr lang="en-GB" sz="1200" dirty="0">
                <a:solidFill>
                  <a:schemeClr val="tx1"/>
                </a:solidFill>
              </a:rPr>
              <a:t>, L., </a:t>
            </a:r>
            <a:r>
              <a:rPr lang="en-GB" sz="1200" dirty="0" err="1">
                <a:solidFill>
                  <a:schemeClr val="tx1"/>
                </a:solidFill>
              </a:rPr>
              <a:t>Henne</a:t>
            </a:r>
            <a:r>
              <a:rPr lang="en-GB" sz="1200" dirty="0">
                <a:solidFill>
                  <a:schemeClr val="tx1"/>
                </a:solidFill>
              </a:rPr>
              <a:t>, S., Brunner, D., Burkhart, J. F., </a:t>
            </a:r>
            <a:r>
              <a:rPr lang="en-GB" sz="1200" dirty="0" err="1">
                <a:solidFill>
                  <a:schemeClr val="tx1"/>
                </a:solidFill>
              </a:rPr>
              <a:t>Fouilloux</a:t>
            </a:r>
            <a:r>
              <a:rPr lang="en-GB" sz="1200" dirty="0">
                <a:solidFill>
                  <a:schemeClr val="tx1"/>
                </a:solidFill>
              </a:rPr>
              <a:t>, A., </a:t>
            </a:r>
            <a:r>
              <a:rPr lang="en-GB" sz="1200" dirty="0" err="1">
                <a:solidFill>
                  <a:schemeClr val="tx1"/>
                </a:solidFill>
              </a:rPr>
              <a:t>Brioude</a:t>
            </a:r>
            <a:r>
              <a:rPr lang="en-GB" sz="1200" dirty="0">
                <a:solidFill>
                  <a:schemeClr val="tx1"/>
                </a:solidFill>
              </a:rPr>
              <a:t>, J., Philipp, A., Seibert, P., and </a:t>
            </a:r>
            <a:r>
              <a:rPr lang="en-GB" sz="1200" dirty="0" err="1">
                <a:solidFill>
                  <a:schemeClr val="tx1"/>
                </a:solidFill>
              </a:rPr>
              <a:t>Stohl</a:t>
            </a:r>
            <a:r>
              <a:rPr lang="en-GB" sz="1200" dirty="0">
                <a:solidFill>
                  <a:schemeClr val="tx1"/>
                </a:solidFill>
              </a:rPr>
              <a:t>, A.: The </a:t>
            </a:r>
            <a:r>
              <a:rPr lang="en-GB" sz="1200" dirty="0" err="1">
                <a:solidFill>
                  <a:schemeClr val="tx1"/>
                </a:solidFill>
              </a:rPr>
              <a:t>Lagrangian</a:t>
            </a:r>
            <a:r>
              <a:rPr lang="en-GB" sz="1200" dirty="0">
                <a:solidFill>
                  <a:schemeClr val="tx1"/>
                </a:solidFill>
              </a:rPr>
              <a:t> particle dispersion model FLEXPART version 10.3, </a:t>
            </a:r>
            <a:r>
              <a:rPr lang="en-GB" sz="1200" dirty="0" err="1">
                <a:solidFill>
                  <a:schemeClr val="tx1"/>
                </a:solidFill>
              </a:rPr>
              <a:t>Geosci</a:t>
            </a:r>
            <a:r>
              <a:rPr lang="en-GB" sz="1200" dirty="0">
                <a:solidFill>
                  <a:schemeClr val="tx1"/>
                </a:solidFill>
              </a:rPr>
              <a:t>. Model Dev. Discuss., https://doi.org/10.5194/gmd-2018-333, in review, 2019. </a:t>
            </a:r>
            <a:endParaRPr lang="en-US" altLang="en-US" sz="1200" dirty="0">
              <a:solidFill>
                <a:schemeClr val="tx1"/>
              </a:solidFill>
              <a:ea typeface="+mn-ea"/>
            </a:endParaRP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No easy to use web interface, not even for past events.</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Compressed difficult to use (but very efficient)  output format now alleviated by the </a:t>
            </a:r>
            <a:r>
              <a:rPr lang="en-US" altLang="en-US" sz="1600" dirty="0" err="1">
                <a:solidFill>
                  <a:srgbClr val="000000"/>
                </a:solidFill>
                <a:ea typeface="+mn-ea"/>
              </a:rPr>
              <a:t>NetCDF</a:t>
            </a:r>
            <a:r>
              <a:rPr lang="en-US" altLang="en-US" sz="1600" dirty="0">
                <a:solidFill>
                  <a:srgbClr val="000000"/>
                </a:solidFill>
                <a:ea typeface="+mn-ea"/>
              </a:rPr>
              <a:t> option.</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ECMWF Meteorological data can not be directly used and processing and expertise is required </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ECMWF data must be extracted with specialized (provided) software.</a:t>
            </a:r>
          </a:p>
          <a:p>
            <a:pPr eaLnBrk="1">
              <a:lnSpc>
                <a:spcPct val="113000"/>
              </a:lnSpc>
              <a:spcAft>
                <a:spcPts val="1425"/>
              </a:spcAft>
              <a:buClr>
                <a:srgbClr val="7F7F7F"/>
              </a:buClr>
              <a:buSzPct val="100000"/>
              <a:buFont typeface="Wingdings" panose="05000000000000000000" pitchFamily="2" charset="2"/>
              <a:buChar char=""/>
              <a:defRPr/>
            </a:pPr>
            <a:r>
              <a:rPr lang="en-US" altLang="en-US" sz="1600" dirty="0">
                <a:solidFill>
                  <a:srgbClr val="000000"/>
                </a:solidFill>
                <a:ea typeface="+mn-ea"/>
              </a:rPr>
              <a:t>Libraries usually are one of the most problematic aspects for new users</a:t>
            </a:r>
          </a:p>
          <a:p>
            <a:pPr marL="325438" eaLnBrk="1">
              <a:lnSpc>
                <a:spcPct val="113000"/>
              </a:lnSpc>
              <a:spcAft>
                <a:spcPts val="1425"/>
              </a:spcAft>
              <a:buSzPct val="100000"/>
              <a:defRPr/>
            </a:pPr>
            <a:endParaRPr lang="en-US" altLang="en-US" sz="1600" b="1" i="1" dirty="0">
              <a:solidFill>
                <a:srgbClr val="000000"/>
              </a:solidFill>
              <a:ea typeface="+mn-ea"/>
            </a:endParaRPr>
          </a:p>
        </p:txBody>
      </p:sp>
      <p:pic>
        <p:nvPicPr>
          <p:cNvPr id="53254" name="Imagen 2">
            <a:extLst>
              <a:ext uri="{FF2B5EF4-FFF2-40B4-BE49-F238E27FC236}">
                <a16:creationId xmlns="" xmlns:a16="http://schemas.microsoft.com/office/drawing/2014/main" id="{C2A1ACBA-0EBB-4D4C-B8B5-41E45EC32D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7925" y="788988"/>
            <a:ext cx="9620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624673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 xmlns:a16="http://schemas.microsoft.com/office/drawing/2014/main" id="{32CD6587-A9C3-48F3-A19B-270A0B9D6A82}"/>
              </a:ext>
            </a:extLst>
          </p:cNvPr>
          <p:cNvSpPr/>
          <p:nvPr/>
        </p:nvSpPr>
        <p:spPr bwMode="auto">
          <a:xfrm>
            <a:off x="503238" y="4356100"/>
            <a:ext cx="9074150" cy="2447925"/>
          </a:xfrm>
          <a:prstGeom prst="rect">
            <a:avLst/>
          </a:prstGeom>
          <a:solidFill>
            <a:schemeClr val="bg2">
              <a:lumMod val="20000"/>
              <a:lumOff val="80000"/>
            </a:schemeClr>
          </a:solidFill>
          <a:ln w="3175" cap="flat" cmpd="sng" algn="ctr">
            <a:solidFill>
              <a:schemeClr val="bg1"/>
            </a:solidFill>
            <a:prstDash val="solid"/>
            <a:round/>
            <a:headEnd type="none" w="med" len="med"/>
            <a:tailEnd type="none" w="med" len="med"/>
          </a:ln>
          <a:effectLst/>
        </p:spPr>
        <p:txBody>
          <a:bodyPr/>
          <a:lstStyle/>
          <a:p>
            <a:pPr eaLnBrk="1">
              <a:lnSpc>
                <a:spcPct val="113000"/>
              </a:lnSpc>
              <a:buClr>
                <a:srgbClr val="000000"/>
              </a:buClr>
              <a:buSzPct val="100000"/>
              <a:buFont typeface="Times New Roman" panose="02020603050405020304" pitchFamily="18" charset="0"/>
              <a:buNone/>
              <a:defRPr/>
            </a:pPr>
            <a:endParaRPr lang="en-GB" dirty="0">
              <a:ea typeface="+mn-ea"/>
              <a:cs typeface="msmincho" charset="0"/>
            </a:endParaRPr>
          </a:p>
        </p:txBody>
      </p:sp>
      <p:sp>
        <p:nvSpPr>
          <p:cNvPr id="55299" name="Text Box 4">
            <a:extLst>
              <a:ext uri="{FF2B5EF4-FFF2-40B4-BE49-F238E27FC236}">
                <a16:creationId xmlns="" xmlns:a16="http://schemas.microsoft.com/office/drawing/2014/main" id="{4A6499EB-1FFD-4051-B2C6-0BD4A99E4372}"/>
              </a:ext>
            </a:extLst>
          </p:cNvPr>
          <p:cNvSpPr txBox="1">
            <a:spLocks noChangeArrowheads="1"/>
          </p:cNvSpPr>
          <p:nvPr/>
        </p:nvSpPr>
        <p:spPr bwMode="auto">
          <a:xfrm>
            <a:off x="684213" y="4795838"/>
            <a:ext cx="8964612" cy="568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113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1A1A4D"/>
                </a:solidFill>
                <a:latin typeface="Arial" panose="020B0604020202020204" pitchFamily="34" charset="0"/>
                <a:ea typeface="ＭＳ Ｐゴシック" panose="020B0600070205080204" pitchFamily="34" charset="-128"/>
              </a:defRPr>
            </a:lvl1pPr>
            <a:lvl2pPr>
              <a:lnSpc>
                <a:spcPct val="113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1A1A4D"/>
                </a:solidFill>
                <a:latin typeface="Arial" panose="020B0604020202020204" pitchFamily="34" charset="0"/>
                <a:ea typeface="ＭＳ Ｐゴシック" panose="020B0600070205080204" pitchFamily="34" charset="-128"/>
              </a:defRPr>
            </a:lvl2pPr>
            <a:lvl3pPr>
              <a:lnSpc>
                <a:spcPct val="113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1A1A4D"/>
                </a:solidFill>
                <a:latin typeface="Arial" panose="020B0604020202020204" pitchFamily="34" charset="0"/>
                <a:ea typeface="ＭＳ Ｐゴシック" panose="020B0600070205080204" pitchFamily="34" charset="-128"/>
              </a:defRPr>
            </a:lvl3pPr>
            <a:lvl4pPr>
              <a:lnSpc>
                <a:spcPct val="113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4pPr>
            <a:lvl5pPr>
              <a:lnSpc>
                <a:spcPct val="113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5pPr>
            <a:lvl6pPr marL="25146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6pPr>
            <a:lvl7pPr marL="29718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7pPr>
            <a:lvl8pPr marL="34290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8pPr>
            <a:lvl9pPr marL="3886200" indent="-228600" defTabSz="449263" eaLnBrk="0" fontAlgn="base" hangingPunct="0">
              <a:lnSpc>
                <a:spcPct val="113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700">
                <a:solidFill>
                  <a:srgbClr val="1A1A4D"/>
                </a:solidFill>
                <a:latin typeface="Arial" panose="020B0604020202020204" pitchFamily="34" charset="0"/>
                <a:ea typeface="ＭＳ Ｐゴシック" panose="020B0600070205080204" pitchFamily="34" charset="-128"/>
              </a:defRPr>
            </a:lvl9pPr>
          </a:lstStyle>
          <a:p>
            <a:pPr eaLnBrk="1">
              <a:lnSpc>
                <a:spcPct val="104000"/>
              </a:lnSpc>
              <a:spcAft>
                <a:spcPct val="0"/>
              </a:spcAft>
              <a:buClrTx/>
              <a:buFontTx/>
              <a:buNone/>
            </a:pPr>
            <a:r>
              <a:rPr lang="en-US" altLang="en-US" sz="3200" b="1" dirty="0">
                <a:solidFill>
                  <a:srgbClr val="000000"/>
                </a:solidFill>
              </a:rPr>
              <a:t>FLEXPART more detail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msmincho"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11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msmincho"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2496</Words>
  <Application>Microsoft Office PowerPoint</Application>
  <PresentationFormat>Benutzerdefiniert</PresentationFormat>
  <Paragraphs>453</Paragraphs>
  <Slides>41</Slides>
  <Notes>41</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41</vt:i4>
      </vt:variant>
    </vt:vector>
  </HeadingPairs>
  <TitlesOfParts>
    <vt:vector size="53" baseType="lpstr">
      <vt:lpstr>ＭＳ Ｐゴシック</vt:lpstr>
      <vt:lpstr>Arial</vt:lpstr>
      <vt:lpstr>Courier New</vt:lpstr>
      <vt:lpstr>Free Mono</vt:lpstr>
      <vt:lpstr>FreeMono</vt:lpstr>
      <vt:lpstr>LMRomanUnsl10</vt:lpstr>
      <vt:lpstr>msmincho</vt:lpstr>
      <vt:lpstr>Symbol</vt:lpstr>
      <vt:lpstr>Times New Roman</vt:lpstr>
      <vt:lpstr>Timrs new roman</vt:lpstr>
      <vt:lpstr>Wingdings</vt:lpstr>
      <vt:lpstr>Tema de 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Schulung</dc:creator>
  <cp:lastModifiedBy>Mulder Marie</cp:lastModifiedBy>
  <cp:revision>275</cp:revision>
  <cp:lastPrinted>1601-01-01T00:00:00Z</cp:lastPrinted>
  <dcterms:created xsi:type="dcterms:W3CDTF">1601-01-01T00:00:00Z</dcterms:created>
  <dcterms:modified xsi:type="dcterms:W3CDTF">2019-07-15T07:39:25Z</dcterms:modified>
</cp:coreProperties>
</file>