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8" r:id="rId2"/>
  </p:sldMasterIdLst>
  <p:notesMasterIdLst>
    <p:notesMasterId r:id="rId17"/>
  </p:notesMasterIdLst>
  <p:sldIdLst>
    <p:sldId id="257" r:id="rId3"/>
    <p:sldId id="469" r:id="rId4"/>
    <p:sldId id="471" r:id="rId5"/>
    <p:sldId id="470" r:id="rId6"/>
    <p:sldId id="472" r:id="rId7"/>
    <p:sldId id="473" r:id="rId8"/>
    <p:sldId id="476" r:id="rId9"/>
    <p:sldId id="477" r:id="rId10"/>
    <p:sldId id="463" r:id="rId11"/>
    <p:sldId id="486" r:id="rId12"/>
    <p:sldId id="487" r:id="rId13"/>
    <p:sldId id="488" r:id="rId14"/>
    <p:sldId id="489" r:id="rId15"/>
    <p:sldId id="49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ngYibin" initials="T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4"/>
    <a:srgbClr val="5F5BAE"/>
    <a:srgbClr val="4BACC6"/>
    <a:srgbClr val="800000"/>
    <a:srgbClr val="8064A2"/>
    <a:srgbClr val="EFFFCA"/>
    <a:srgbClr val="4F81BD"/>
    <a:srgbClr val="FFFFCC"/>
    <a:srgbClr val="A7DEFF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84538" autoAdjust="0"/>
  </p:normalViewPr>
  <p:slideViewPr>
    <p:cSldViewPr snapToGrid="0">
      <p:cViewPr varScale="1">
        <p:scale>
          <a:sx n="120" d="100"/>
          <a:sy n="120" d="100"/>
        </p:scale>
        <p:origin x="103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73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07FFC-E757-41CE-905F-9EA4A35BBAE2}" type="datetimeFigureOut">
              <a:rPr lang="en-GB" smtClean="0"/>
              <a:pPr/>
              <a:t>28/08/2022</a:t>
            </a:fld>
            <a:endParaRPr lang="en-GB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0B00D-57EB-4CC1-9CA9-6ADDEB56822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845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B00D-57EB-4CC1-9CA9-6ADDEB568226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102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6806-2FA0-4FF4-A981-6EC18B110E8D}" type="datetimeFigureOut">
              <a:rPr lang="en-GB" smtClean="0"/>
              <a:pPr/>
              <a:t>28/08/2022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CAE9-A994-4E6F-AF68-1F2739872D6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49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6806-2FA0-4FF4-A981-6EC18B110E8D}" type="datetimeFigureOut">
              <a:rPr lang="en-GB" smtClean="0"/>
              <a:pPr/>
              <a:t>28/08/2022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CAE9-A994-4E6F-AF68-1F2739872D6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38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6806-2FA0-4FF4-A981-6EC18B110E8D}" type="datetimeFigureOut">
              <a:rPr lang="en-GB" smtClean="0"/>
              <a:pPr/>
              <a:t>28/08/2022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CAE9-A994-4E6F-AF68-1F2739872D6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798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FAC16-5437-4F81-98A9-580829CC00F4}" type="datetime1">
              <a:rPr lang="zh-CN" altLang="en-US"/>
              <a:pPr>
                <a:defRPr/>
              </a:pPr>
              <a:t>2022/8/28</a:t>
            </a:fld>
            <a:endParaRPr lang="zh-CN" altLang="en-US" sz="1800">
              <a:solidFill>
                <a:srgbClr val="000000"/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A59EA-CD29-4619-9945-0344D68EBC2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7896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D536B-BD72-46A0-BD1D-1DEABFBEAFF3}" type="datetime1">
              <a:rPr lang="zh-CN" altLang="en-US"/>
              <a:pPr>
                <a:defRPr/>
              </a:pPr>
              <a:t>2022/8/28</a:t>
            </a:fld>
            <a:endParaRPr lang="zh-CN" altLang="en-US" sz="1800">
              <a:solidFill>
                <a:srgbClr val="000000"/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F3735-FC1E-443D-BFAE-61973D925E2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5269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1C4BD-B390-4869-A1CC-7419EE8C25C7}" type="datetime1">
              <a:rPr lang="zh-CN" altLang="en-US"/>
              <a:pPr>
                <a:defRPr/>
              </a:pPr>
              <a:t>2022/8/28</a:t>
            </a:fld>
            <a:endParaRPr lang="zh-CN" altLang="en-US" sz="1800">
              <a:solidFill>
                <a:srgbClr val="000000"/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20399-B0F4-44A0-A9E9-D82B7D4EC03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4501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720B6-F3A1-4E35-9B1B-0E966EDE6C73}" type="datetime1">
              <a:rPr lang="zh-CN" altLang="en-US"/>
              <a:pPr>
                <a:defRPr/>
              </a:pPr>
              <a:t>2022/8/28</a:t>
            </a:fld>
            <a:endParaRPr lang="zh-CN" altLang="en-US" sz="1800">
              <a:solidFill>
                <a:srgbClr val="000000"/>
              </a:solidFill>
              <a:ea typeface="宋体"/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4B951-3FC3-4AA9-B0D5-93EB5AEDAA0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3459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A2759-4778-4E1C-B745-B2B3E56E6EE0}" type="datetime1">
              <a:rPr lang="zh-CN" altLang="en-US"/>
              <a:pPr>
                <a:defRPr/>
              </a:pPr>
              <a:t>2022/8/28</a:t>
            </a:fld>
            <a:endParaRPr lang="zh-CN" altLang="en-US" sz="1800">
              <a:solidFill>
                <a:srgbClr val="000000"/>
              </a:solidFill>
              <a:ea typeface="宋体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B93BB-005E-451A-B72B-51D3D4F4932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6101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A3CD9-281E-4C8B-BC79-6796C7B97657}" type="datetime1">
              <a:rPr lang="zh-CN" altLang="en-US"/>
              <a:pPr>
                <a:defRPr/>
              </a:pPr>
              <a:t>2022/8/28</a:t>
            </a:fld>
            <a:endParaRPr lang="zh-CN" altLang="en-US" sz="1800">
              <a:solidFill>
                <a:srgbClr val="000000"/>
              </a:solidFill>
              <a:ea typeface="宋体"/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D9D05-CD10-4399-AC33-85B510C4842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61667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681B1-95B0-420F-BB2D-E3FC6E81EF7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07666" y="-1"/>
            <a:ext cx="1104900" cy="626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66042" y="0"/>
            <a:ext cx="746524" cy="73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98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3D70A-A7D7-4519-A8DB-C8AC5FF3CFD6}" type="datetime1">
              <a:rPr lang="zh-CN" altLang="en-US"/>
              <a:pPr>
                <a:defRPr/>
              </a:pPr>
              <a:t>2022/8/28</a:t>
            </a:fld>
            <a:endParaRPr lang="zh-CN" altLang="en-US" sz="1800">
              <a:solidFill>
                <a:srgbClr val="000000"/>
              </a:solidFill>
              <a:ea typeface="宋体"/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2E3D1-87E9-4455-801C-BF27B3CC5D3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1743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6806-2FA0-4FF4-A981-6EC18B110E8D}" type="datetimeFigureOut">
              <a:rPr lang="en-GB" smtClean="0"/>
              <a:pPr/>
              <a:t>28/08/2022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CAE9-A994-4E6F-AF68-1F2739872D6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2930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59530-07ED-4C7C-9992-7FB07B3D73A3}" type="datetime1">
              <a:rPr lang="zh-CN" altLang="en-US"/>
              <a:pPr>
                <a:defRPr/>
              </a:pPr>
              <a:t>2022/8/28</a:t>
            </a:fld>
            <a:endParaRPr lang="zh-CN" altLang="en-US" sz="1800">
              <a:solidFill>
                <a:srgbClr val="000000"/>
              </a:solidFill>
              <a:ea typeface="宋体"/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663A5-7C1A-492F-9A38-CD4F8757754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8692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24038-9744-4AC0-9B39-C6B9A36316C4}" type="datetime1">
              <a:rPr lang="zh-CN" altLang="en-US"/>
              <a:pPr>
                <a:defRPr/>
              </a:pPr>
              <a:t>2022/8/28</a:t>
            </a:fld>
            <a:endParaRPr lang="zh-CN" altLang="en-US" sz="1800">
              <a:solidFill>
                <a:srgbClr val="000000"/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060D2-A30D-48D1-A511-5CE0FFED92F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71352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6375" y="76200"/>
            <a:ext cx="2130425" cy="60499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5100" y="76200"/>
            <a:ext cx="6238875" cy="60499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CF816-F515-45B2-BB88-26E7FA7BFCC8}" type="datetime1">
              <a:rPr lang="zh-CN" altLang="en-US"/>
              <a:pPr>
                <a:defRPr/>
              </a:pPr>
              <a:t>2022/8/28</a:t>
            </a:fld>
            <a:endParaRPr lang="zh-CN" altLang="en-US" sz="1800">
              <a:solidFill>
                <a:srgbClr val="000000"/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0116E-BD22-4382-B7D0-A21E78B5FD7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707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6806-2FA0-4FF4-A981-6EC18B110E8D}" type="datetimeFigureOut">
              <a:rPr lang="en-GB" smtClean="0"/>
              <a:pPr/>
              <a:t>28/08/2022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CAE9-A994-4E6F-AF68-1F2739872D6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91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6806-2FA0-4FF4-A981-6EC18B110E8D}" type="datetimeFigureOut">
              <a:rPr lang="en-GB" smtClean="0"/>
              <a:pPr/>
              <a:t>28/08/2022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CAE9-A994-4E6F-AF68-1F2739872D6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1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6806-2FA0-4FF4-A981-6EC18B110E8D}" type="datetimeFigureOut">
              <a:rPr lang="en-GB" smtClean="0"/>
              <a:pPr/>
              <a:t>28/08/2022</a:t>
            </a:fld>
            <a:endParaRPr lang="en-GB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CAE9-A994-4E6F-AF68-1F2739872D6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43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6806-2FA0-4FF4-A981-6EC18B110E8D}" type="datetimeFigureOut">
              <a:rPr lang="en-GB" smtClean="0"/>
              <a:pPr/>
              <a:t>28/08/2022</a:t>
            </a:fld>
            <a:endParaRPr lang="en-GB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CAE9-A994-4E6F-AF68-1F2739872D6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77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6806-2FA0-4FF4-A981-6EC18B110E8D}" type="datetimeFigureOut">
              <a:rPr lang="en-GB" smtClean="0"/>
              <a:pPr/>
              <a:t>28/08/2022</a:t>
            </a:fld>
            <a:endParaRPr lang="en-GB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CAE9-A994-4E6F-AF68-1F2739872D6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59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6806-2FA0-4FF4-A981-6EC18B110E8D}" type="datetimeFigureOut">
              <a:rPr lang="en-GB" smtClean="0"/>
              <a:pPr/>
              <a:t>28/08/2022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CAE9-A994-4E6F-AF68-1F2739872D6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32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6806-2FA0-4FF4-A981-6EC18B110E8D}" type="datetimeFigureOut">
              <a:rPr lang="en-GB" smtClean="0"/>
              <a:pPr/>
              <a:t>28/08/2022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CAE9-A994-4E6F-AF68-1F2739872D6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35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66806-2FA0-4FF4-A981-6EC18B110E8D}" type="datetimeFigureOut">
              <a:rPr lang="en-GB" smtClean="0"/>
              <a:pPr/>
              <a:t>28/08/2022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1CAE9-A994-4E6F-AF68-1F2739872D6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51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65100" y="76200"/>
            <a:ext cx="764381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ea typeface="MS PGothic" pitchFamily="34" charset="-128"/>
                <a:sym typeface="Calibri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D6A5FCF-3877-47E9-AE8F-96CBF12157C6}" type="datetime1">
              <a:rPr lang="zh-CN" alt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2022/8/28</a:t>
            </a:fld>
            <a:endParaRPr lang="zh-CN" altLang="en-US" sz="1800">
              <a:solidFill>
                <a:srgbClr val="000000"/>
              </a:solidFill>
              <a:ea typeface="宋体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ea typeface="MS PGothic" pitchFamily="34" charset="-128"/>
                <a:sym typeface="Calibri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74113" y="6597650"/>
            <a:ext cx="3698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000" smtClean="0">
                <a:solidFill>
                  <a:srgbClr val="898989"/>
                </a:solidFill>
                <a:ea typeface="MS PGothic" panose="020B0600070205080204" pitchFamily="34" charset="-128"/>
                <a:sym typeface="Calibri" panose="020F0502020204030204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B35A3DE-46BF-4AA2-A83D-6DAA6C0E5764}" type="slidenum">
              <a:rPr lang="zh-CN" alt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87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微软雅黑" pitchFamily="34" charset="-122"/>
          <a:ea typeface="微软雅黑" pitchFamily="34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微软雅黑" pitchFamily="34" charset="-122"/>
          <a:ea typeface="微软雅黑" pitchFamily="34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微软雅黑" pitchFamily="34" charset="-122"/>
          <a:ea typeface="微软雅黑" pitchFamily="34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微软雅黑" pitchFamily="34" charset="-122"/>
          <a:ea typeface="微软雅黑" pitchFamily="34" charset="-122"/>
          <a:sym typeface="Calibri" panose="020F050202020403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mailto:xzhwu@bjtu.edu.cn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2" descr="http://www.epjob88.com/vvip/upload/cm1257838061380/20091112112141781450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441244"/>
            <a:ext cx="9144000" cy="1416756"/>
          </a:xfrm>
          <a:prstGeom prst="rect">
            <a:avLst/>
          </a:prstGeom>
          <a:noFill/>
          <a:effectLst/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9900" y="1154395"/>
            <a:ext cx="8077199" cy="1468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7588" tIns="68793" rIns="137588" bIns="68793" anchor="ctr" anchorCtr="1">
            <a:spAutoFit/>
          </a:bodyPr>
          <a:lstStyle/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主动配电网中的电力电子技术</a:t>
            </a:r>
            <a:endParaRPr lang="en-US" altLang="zh-CN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第一讲：概述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252538" y="539750"/>
            <a:ext cx="6056312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None/>
            </a:pPr>
            <a:r>
              <a:rPr lang="zh-CN" altLang="en-US" sz="1800" b="1" dirty="0" smtClean="0">
                <a:solidFill>
                  <a:srgbClr val="0000A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国家</a:t>
            </a:r>
            <a:r>
              <a:rPr lang="zh-CN" altLang="en-US" sz="1800" b="1" dirty="0">
                <a:solidFill>
                  <a:srgbClr val="0000A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能源主动配电网技术研发</a:t>
            </a:r>
            <a:r>
              <a:rPr lang="zh-CN" altLang="en-US" sz="1800" b="1" dirty="0" smtClean="0">
                <a:solidFill>
                  <a:srgbClr val="0000A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中心</a:t>
            </a:r>
            <a:endParaRPr lang="zh-CN" altLang="en-US" sz="1600" dirty="0">
              <a:solidFill>
                <a:srgbClr val="0000A4"/>
              </a:solidFill>
            </a:endParaRPr>
          </a:p>
        </p:txBody>
      </p:sp>
      <p:sp>
        <p:nvSpPr>
          <p:cNvPr id="8" name="副标题 2"/>
          <p:cNvSpPr txBox="1">
            <a:spLocks noChangeArrowheads="1"/>
          </p:cNvSpPr>
          <p:nvPr/>
        </p:nvSpPr>
        <p:spPr>
          <a:xfrm>
            <a:off x="2489228" y="3378574"/>
            <a:ext cx="4190972" cy="140551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zh-CN" altLang="en-US" sz="2000" b="1" dirty="0" smtClean="0">
                <a:solidFill>
                  <a:srgbClr val="0000A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国家能源主动配电网技术研发中心</a:t>
            </a:r>
            <a:endParaRPr lang="en-US" altLang="zh-CN" sz="2000" b="1" dirty="0" smtClean="0">
              <a:solidFill>
                <a:srgbClr val="0000A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zh-CN" altLang="en-US" sz="2000" b="1" dirty="0" smtClean="0">
                <a:solidFill>
                  <a:srgbClr val="0000A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北京交通大学电气工程学院</a:t>
            </a:r>
            <a:endParaRPr lang="en-US" altLang="zh-CN" sz="2000" b="1" dirty="0">
              <a:solidFill>
                <a:srgbClr val="0000A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zh-CN" altLang="en-US" sz="2000" b="1" dirty="0" smtClean="0">
                <a:solidFill>
                  <a:srgbClr val="0000A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吴学智</a:t>
            </a:r>
            <a:endParaRPr lang="en-US" altLang="zh-CN" sz="2000" b="1" dirty="0" smtClean="0">
              <a:solidFill>
                <a:srgbClr val="0000A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38" y="69450"/>
            <a:ext cx="10287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1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2204" y="184723"/>
            <a:ext cx="7391400" cy="49194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en-US" sz="2400" kern="0" dirty="0" smtClean="0">
                <a:solidFill>
                  <a:srgbClr val="0000A4"/>
                </a:solidFill>
              </a:rPr>
              <a:t>课程安排</a:t>
            </a:r>
            <a:endParaRPr lang="zh-CN" altLang="en-US" sz="2400" kern="0" dirty="0">
              <a:solidFill>
                <a:srgbClr val="0000A4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3654" y="673100"/>
            <a:ext cx="874444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课程共</a:t>
            </a:r>
            <a:r>
              <a:rPr lang="en-US" altLang="zh-CN" sz="2400" b="1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400" b="1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</a:t>
            </a:r>
            <a:r>
              <a:rPr lang="zh-CN" altLang="en-US" sz="24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，授课时间为</a:t>
            </a:r>
            <a:r>
              <a:rPr lang="en-US" altLang="zh-CN" sz="24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32</a:t>
            </a:r>
            <a:r>
              <a:rPr lang="zh-CN" altLang="en-US" sz="24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学时，课时安排如下：</a:t>
            </a:r>
            <a:endParaRPr lang="en-US" altLang="zh-CN" sz="2400" b="1" dirty="0" smtClean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绪论</a:t>
            </a:r>
            <a:r>
              <a:rPr lang="en-US" altLang="zh-CN" sz="20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				</a:t>
            </a:r>
            <a:r>
              <a:rPr lang="en-US" altLang="zh-CN" sz="20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学时</a:t>
            </a:r>
            <a:endParaRPr lang="en-US" altLang="zh-CN" sz="20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主动配电网的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</a:t>
            </a:r>
            <a:endParaRPr lang="en-US" altLang="zh-CN" sz="20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主动配电网中的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</a:t>
            </a:r>
            <a:endParaRPr lang="en-US" altLang="zh-CN" sz="20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主动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配电网中的变流器及其</a:t>
            </a:r>
            <a:r>
              <a:rPr lang="zh-CN" altLang="en-US" sz="20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</a:t>
            </a:r>
            <a:r>
              <a:rPr lang="en-US" altLang="zh-CN" sz="20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	</a:t>
            </a:r>
            <a:r>
              <a:rPr lang="en-US" altLang="zh-CN" sz="20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学时</a:t>
            </a:r>
            <a:endParaRPr lang="en-US" altLang="zh-CN" sz="2000" b="1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变流器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拓扑及</a:t>
            </a:r>
            <a:r>
              <a:rPr lang="en-US" altLang="zh-CN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PWM</a:t>
            </a:r>
            <a:r>
              <a:rPr lang="zh-CN" altLang="en-US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</a:t>
            </a:r>
            <a:endParaRPr lang="en-US" altLang="zh-CN" sz="2000" b="1" dirty="0" smtClean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变流器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并网</a:t>
            </a:r>
            <a:r>
              <a:rPr lang="zh-CN" altLang="en-US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控制技术</a:t>
            </a:r>
            <a:endParaRPr lang="en-US" altLang="zh-CN" sz="2000" b="1" dirty="0" smtClean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变流器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离网</a:t>
            </a:r>
            <a:r>
              <a:rPr lang="zh-CN" altLang="en-US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控制技术</a:t>
            </a:r>
            <a:endParaRPr lang="en-US" altLang="zh-CN" sz="2000" b="1" dirty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分布式光伏发电技术</a:t>
            </a:r>
            <a:r>
              <a:rPr lang="en-US" altLang="zh-CN" sz="20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		</a:t>
            </a:r>
            <a:r>
              <a:rPr lang="en-US" altLang="zh-CN" sz="20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学时</a:t>
            </a:r>
            <a:endParaRPr lang="en-US" altLang="zh-CN" sz="2000" b="1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光伏发电</a:t>
            </a:r>
            <a:r>
              <a:rPr lang="zh-CN" altLang="en-US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原理</a:t>
            </a:r>
            <a:endParaRPr lang="en-US" altLang="zh-CN" sz="2000" b="1" dirty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分布式</a:t>
            </a:r>
            <a:r>
              <a:rPr lang="zh-CN" altLang="en-US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光伏发电</a:t>
            </a:r>
            <a:endParaRPr lang="en-US" altLang="zh-CN" sz="2000" b="1" dirty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光伏发电</a:t>
            </a:r>
            <a:r>
              <a:rPr lang="en-US" altLang="zh-CN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MPPT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</a:t>
            </a:r>
            <a:endParaRPr lang="en-US" altLang="zh-CN" sz="20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孤岛监测</a:t>
            </a:r>
            <a:r>
              <a:rPr lang="zh-CN" altLang="en-US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</a:t>
            </a:r>
            <a:endParaRPr lang="zh-CN" altLang="zh-CN" sz="2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1425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2204" y="184723"/>
            <a:ext cx="7391400" cy="49194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en-US" sz="2400" kern="0" dirty="0" smtClean="0">
                <a:solidFill>
                  <a:srgbClr val="0000A4"/>
                </a:solidFill>
              </a:rPr>
              <a:t>课程安排</a:t>
            </a:r>
            <a:endParaRPr lang="zh-CN" altLang="en-US" sz="2400" kern="0" dirty="0">
              <a:solidFill>
                <a:srgbClr val="0000A4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3654" y="673100"/>
            <a:ext cx="87444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主动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配电网中的风力发电</a:t>
            </a:r>
            <a:r>
              <a:rPr lang="zh-CN" altLang="en-US" sz="20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r>
              <a:rPr lang="en-US" altLang="zh-CN" sz="20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	</a:t>
            </a:r>
            <a:r>
              <a:rPr lang="en-US" altLang="zh-CN" sz="2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学时</a:t>
            </a:r>
            <a:endParaRPr lang="en-US" altLang="zh-CN" sz="20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风电变流器</a:t>
            </a:r>
            <a:r>
              <a:rPr lang="zh-CN" altLang="en-US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的控制策略</a:t>
            </a:r>
            <a:endParaRPr lang="en-US" altLang="zh-CN" sz="2000" b="1" dirty="0" smtClean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风力发电的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低压穿越技术</a:t>
            </a:r>
            <a:endParaRPr lang="en-US" altLang="zh-CN" sz="20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电网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电压不平衡</a:t>
            </a:r>
            <a:r>
              <a:rPr lang="zh-CN" altLang="en-US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下的控制技术</a:t>
            </a:r>
            <a:endParaRPr lang="en-US" altLang="zh-CN" sz="2000" b="1" dirty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主动配电网中的能量储存及能量</a:t>
            </a:r>
            <a:r>
              <a:rPr lang="zh-CN" altLang="en-US" sz="20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</a:t>
            </a:r>
            <a:r>
              <a:rPr lang="en-US" altLang="zh-CN" sz="20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0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学时</a:t>
            </a:r>
            <a:endParaRPr lang="en-US" altLang="zh-CN" sz="2000" b="1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储能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装置</a:t>
            </a:r>
            <a:endParaRPr lang="en-US" altLang="zh-CN" sz="20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储能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变流器</a:t>
            </a:r>
            <a:endParaRPr lang="en-US" altLang="zh-CN" sz="20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储能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系统配置</a:t>
            </a:r>
            <a:r>
              <a:rPr lang="zh-CN" altLang="en-US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及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能量管理</a:t>
            </a:r>
            <a:endParaRPr lang="en-US" altLang="zh-CN" sz="20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主动配电网孤岛运行时的变流器</a:t>
            </a:r>
            <a:r>
              <a:rPr lang="zh-CN" altLang="en-US" sz="20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</a:t>
            </a:r>
            <a:r>
              <a:rPr lang="en-US" altLang="zh-CN" sz="20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学时</a:t>
            </a:r>
            <a:endParaRPr lang="en-US" altLang="zh-CN" sz="2000" b="1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变流器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并联</a:t>
            </a:r>
            <a:r>
              <a:rPr lang="zh-CN" altLang="en-US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</a:t>
            </a:r>
            <a:endParaRPr lang="en-US" altLang="zh-CN" sz="2000" b="1" dirty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虚拟阻抗</a:t>
            </a:r>
            <a:r>
              <a:rPr lang="zh-CN" altLang="en-US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控制技术</a:t>
            </a:r>
            <a:endParaRPr lang="en-US" altLang="zh-CN" sz="2000" b="1" dirty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虚拟同步发电机</a:t>
            </a:r>
            <a:r>
              <a:rPr lang="zh-CN" altLang="en-US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控制方法</a:t>
            </a:r>
            <a:endParaRPr lang="zh-CN" altLang="zh-CN" sz="2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696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2204" y="184723"/>
            <a:ext cx="7391400" cy="49194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en-US" sz="2400" kern="0" dirty="0" smtClean="0">
                <a:solidFill>
                  <a:srgbClr val="0000A4"/>
                </a:solidFill>
              </a:rPr>
              <a:t>课程安排</a:t>
            </a:r>
            <a:endParaRPr lang="zh-CN" altLang="en-US" sz="2400" kern="0" dirty="0">
              <a:solidFill>
                <a:srgbClr val="0000A4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3654" y="673100"/>
            <a:ext cx="874444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配电网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中的并网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孤岛运行切换</a:t>
            </a:r>
            <a:r>
              <a:rPr lang="zh-CN" altLang="en-US" sz="20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</a:t>
            </a:r>
            <a:r>
              <a:rPr lang="en-US" altLang="zh-CN" sz="20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学时</a:t>
            </a:r>
            <a:endParaRPr lang="en-US" altLang="zh-CN" sz="20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单台变流器的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并网</a:t>
            </a:r>
            <a:r>
              <a:rPr lang="en-US" altLang="zh-CN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离网</a:t>
            </a:r>
            <a:r>
              <a:rPr lang="zh-CN" altLang="en-US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切换</a:t>
            </a:r>
            <a:endParaRPr lang="en-US" altLang="zh-CN" sz="2000" b="1" dirty="0" smtClean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并离网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无缝切换</a:t>
            </a:r>
            <a:r>
              <a:rPr lang="zh-CN" altLang="en-US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</a:t>
            </a:r>
            <a:endParaRPr lang="en-US" altLang="zh-CN" sz="2000" b="1" dirty="0" smtClean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黑启动</a:t>
            </a:r>
            <a:r>
              <a:rPr lang="zh-CN" altLang="en-US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</a:t>
            </a:r>
            <a:endParaRPr lang="en-US" altLang="zh-CN" sz="2000" b="1" dirty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主动配电网的稳定性和电能</a:t>
            </a:r>
            <a:r>
              <a:rPr lang="zh-CN" altLang="en-US" sz="20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质量</a:t>
            </a:r>
            <a:r>
              <a:rPr lang="en-US" altLang="zh-CN" sz="20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	</a:t>
            </a:r>
            <a:r>
              <a:rPr lang="en-US" altLang="zh-CN" sz="20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学时</a:t>
            </a:r>
            <a:endParaRPr lang="en-US" altLang="zh-CN" sz="2000" b="1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稳定性</a:t>
            </a:r>
            <a:r>
              <a:rPr lang="zh-CN" altLang="en-US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endParaRPr lang="en-US" altLang="zh-CN" sz="2000" b="1" dirty="0" smtClean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电能质量</a:t>
            </a:r>
            <a:r>
              <a:rPr lang="zh-CN" altLang="en-US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治理</a:t>
            </a:r>
            <a:endParaRPr lang="en-US" altLang="zh-CN" sz="2000" b="1" dirty="0" smtClean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主动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配电网建模</a:t>
            </a:r>
            <a:r>
              <a:rPr lang="zh-CN" altLang="en-US" sz="20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</a:t>
            </a:r>
            <a:r>
              <a:rPr lang="en-US" altLang="zh-CN" sz="20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		</a:t>
            </a:r>
            <a:r>
              <a:rPr lang="en-US" altLang="zh-CN" sz="2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学时</a:t>
            </a:r>
            <a:endParaRPr lang="en-US" altLang="zh-CN" sz="2000" b="1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离线</a:t>
            </a:r>
            <a:r>
              <a:rPr lang="zh-CN" altLang="en-US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仿真</a:t>
            </a:r>
            <a:endParaRPr lang="en-US" altLang="zh-CN" sz="2000" b="1" dirty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纯数字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实时</a:t>
            </a:r>
            <a:r>
              <a:rPr lang="zh-CN" altLang="en-US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仿真</a:t>
            </a:r>
            <a:endParaRPr lang="en-US" altLang="zh-CN" sz="2000" b="1" dirty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半实物</a:t>
            </a:r>
            <a:r>
              <a:rPr lang="zh-CN" altLang="en-US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仿真</a:t>
            </a:r>
            <a:endParaRPr lang="zh-CN" altLang="zh-CN" sz="2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614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2204" y="184723"/>
            <a:ext cx="7391400" cy="49194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en-US" sz="2400" kern="0" dirty="0" smtClean="0">
                <a:solidFill>
                  <a:srgbClr val="0000A4"/>
                </a:solidFill>
              </a:rPr>
              <a:t>参考教材及考核方法</a:t>
            </a:r>
            <a:endParaRPr lang="zh-CN" altLang="en-US" sz="2400" kern="0" dirty="0">
              <a:solidFill>
                <a:srgbClr val="0000A4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3654" y="673100"/>
            <a:ext cx="874444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教材</a:t>
            </a:r>
            <a:endParaRPr lang="en-US" altLang="zh-CN" sz="2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主动配电网中的电力电子技术</a:t>
            </a:r>
            <a:r>
              <a:rPr lang="en-US" altLang="zh-CN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金新民，北京交通大学</a:t>
            </a:r>
            <a:r>
              <a:rPr lang="zh-CN" altLang="zh-CN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出版社</a:t>
            </a:r>
            <a:r>
              <a:rPr lang="zh-CN" altLang="zh-CN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2015</a:t>
            </a:r>
            <a:r>
              <a:rPr lang="zh-CN" altLang="zh-CN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年。</a:t>
            </a:r>
            <a:endParaRPr lang="en-US" altLang="zh-CN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参考书目</a:t>
            </a:r>
            <a:endParaRPr lang="en-US" altLang="zh-CN" sz="2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分布式</a:t>
            </a:r>
            <a:r>
              <a:rPr lang="zh-CN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发电与微电网</a:t>
            </a:r>
            <a:r>
              <a:rPr lang="zh-CN" altLang="zh-CN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</a:t>
            </a:r>
            <a:r>
              <a:rPr lang="en-US" altLang="zh-CN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zh-CN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徐青山</a:t>
            </a:r>
            <a:r>
              <a:rPr lang="zh-CN" altLang="en-US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zh-CN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人民</a:t>
            </a:r>
            <a:r>
              <a:rPr lang="zh-CN" altLang="zh-CN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邮电出版社，</a:t>
            </a:r>
            <a:r>
              <a:rPr lang="en-US" altLang="zh-CN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2011</a:t>
            </a:r>
            <a:r>
              <a:rPr lang="zh-CN" altLang="zh-CN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zh-CN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b="1" dirty="0" smtClean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普通</a:t>
            </a:r>
            <a:r>
              <a:rPr lang="zh-CN" altLang="zh-CN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高等教育</a:t>
            </a:r>
            <a:r>
              <a:rPr lang="en-US" altLang="zh-CN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zh-CN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十一五</a:t>
            </a:r>
            <a:r>
              <a:rPr lang="en-US" altLang="zh-CN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zh-CN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规划教材：</a:t>
            </a:r>
            <a:r>
              <a:rPr lang="zh-CN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新能源及分布式发电技术</a:t>
            </a:r>
            <a:r>
              <a:rPr lang="en-US" altLang="zh-CN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zh-CN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孙</a:t>
            </a:r>
            <a:r>
              <a:rPr lang="zh-CN" altLang="zh-CN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云莲，中国电力出版社，</a:t>
            </a:r>
            <a:r>
              <a:rPr lang="en-US" altLang="zh-CN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2009</a:t>
            </a:r>
            <a:r>
              <a:rPr lang="zh-CN" altLang="zh-CN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zh-CN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b="1" dirty="0" smtClean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新能源</a:t>
            </a:r>
            <a:r>
              <a:rPr lang="zh-CN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与分布式发电技术</a:t>
            </a:r>
            <a:r>
              <a:rPr lang="en-US" altLang="zh-CN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zh-CN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朱</a:t>
            </a:r>
            <a:r>
              <a:rPr lang="zh-CN" altLang="zh-CN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永强，北京大学出版社，</a:t>
            </a:r>
            <a:r>
              <a:rPr lang="en-US" altLang="zh-CN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2010</a:t>
            </a:r>
            <a:r>
              <a:rPr lang="zh-CN" altLang="zh-CN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zh-CN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b="1" dirty="0" smtClean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智能</a:t>
            </a:r>
            <a:r>
              <a:rPr lang="zh-CN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电网中的电力电子技术</a:t>
            </a:r>
            <a:r>
              <a:rPr lang="en-US" altLang="zh-CN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zh-CN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斯切莱茨基</a:t>
            </a:r>
            <a:r>
              <a:rPr lang="zh-CN" altLang="zh-CN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zh-CN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徐政译</a:t>
            </a:r>
            <a:r>
              <a:rPr lang="zh-CN" altLang="zh-CN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，机械工业出版社，</a:t>
            </a:r>
            <a:r>
              <a:rPr lang="en-US" altLang="zh-CN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2010</a:t>
            </a:r>
            <a:r>
              <a:rPr lang="zh-CN" altLang="zh-CN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zh-CN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b="1" dirty="0" smtClean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智能配电网及其关键技术</a:t>
            </a:r>
            <a:r>
              <a:rPr lang="en-US" altLang="zh-CN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zh-CN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秦立军等，中国电力出版社，</a:t>
            </a:r>
            <a:r>
              <a:rPr lang="en-US" altLang="zh-CN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2010</a:t>
            </a:r>
            <a:r>
              <a:rPr lang="zh-CN" altLang="zh-CN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年。</a:t>
            </a:r>
            <a:endParaRPr lang="en-US" altLang="zh-CN" b="1" dirty="0" smtClean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考核方法</a:t>
            </a:r>
            <a:endParaRPr lang="en-US" altLang="zh-CN" sz="2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平时</a:t>
            </a:r>
            <a:r>
              <a:rPr lang="zh-CN" altLang="zh-CN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成绩</a:t>
            </a:r>
            <a:r>
              <a:rPr lang="en-US" altLang="zh-CN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%</a:t>
            </a:r>
            <a:r>
              <a:rPr lang="zh-CN" altLang="en-US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课堂小测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</a:t>
            </a:r>
            <a:r>
              <a:rPr lang="en-US" altLang="zh-CN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</a:t>
            </a:r>
            <a:r>
              <a:rPr lang="en-US" altLang="zh-CN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%</a:t>
            </a:r>
            <a:r>
              <a:rPr lang="zh-CN" altLang="en-US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一次大作业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，多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变流器孤岛并联运行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仿真报告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期末</a:t>
            </a:r>
            <a:r>
              <a:rPr lang="zh-CN" altLang="en-US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考试</a:t>
            </a:r>
            <a:r>
              <a:rPr lang="en-US" altLang="zh-CN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60%</a:t>
            </a:r>
            <a:r>
              <a:rPr lang="zh-CN" altLang="en-US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zh-CN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开卷考试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2680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0" y="158926"/>
            <a:ext cx="7391400" cy="49194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zh-CN" sz="2400" kern="0" dirty="0">
                <a:solidFill>
                  <a:srgbClr val="0000A4"/>
                </a:solidFill>
              </a:rPr>
              <a:t>主动</a:t>
            </a:r>
            <a:r>
              <a:rPr lang="zh-CN" altLang="zh-CN" sz="2400" kern="0" dirty="0" smtClean="0">
                <a:solidFill>
                  <a:srgbClr val="0000A4"/>
                </a:solidFill>
              </a:rPr>
              <a:t>配电网</a:t>
            </a:r>
            <a:r>
              <a:rPr lang="zh-CN" altLang="en-US" sz="2400" kern="0" dirty="0" smtClean="0">
                <a:solidFill>
                  <a:srgbClr val="0000A4"/>
                </a:solidFill>
              </a:rPr>
              <a:t>中的大作业</a:t>
            </a:r>
            <a:endParaRPr lang="zh-CN" altLang="en-US" sz="2400" kern="0" dirty="0">
              <a:solidFill>
                <a:srgbClr val="0000A4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50875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00A4"/>
              </a:buClr>
              <a:buFont typeface="Wingdings" panose="05000000000000000000" pitchFamily="2" charset="2"/>
              <a:buChar char="Ø"/>
            </a:pPr>
            <a:r>
              <a:rPr lang="zh-CN" altLang="en-US" sz="2000" b="1" kern="100" dirty="0" smtClean="0">
                <a:solidFill>
                  <a:srgbClr val="0000A4"/>
                </a:solidFill>
                <a:latin typeface="+mj-ea"/>
                <a:ea typeface="+mj-ea"/>
                <a:cs typeface="宋体" panose="02010600030101010101" pitchFamily="2" charset="-122"/>
              </a:rPr>
              <a:t>作业要求</a:t>
            </a:r>
            <a:endParaRPr lang="en-US" altLang="zh-CN" sz="2000" b="1" kern="100" dirty="0">
              <a:solidFill>
                <a:srgbClr val="0000A4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00A4"/>
              </a:buClr>
              <a:buFont typeface="Wingdings" panose="05000000000000000000" pitchFamily="2" charset="2"/>
              <a:buChar char="n"/>
            </a:pPr>
            <a:r>
              <a:rPr lang="zh-CN" altLang="en-US" b="1" kern="100" dirty="0" smtClean="0">
                <a:solidFill>
                  <a:srgbClr val="0000A4"/>
                </a:solidFill>
                <a:latin typeface="+mj-ea"/>
                <a:ea typeface="+mj-ea"/>
                <a:cs typeface="宋体" panose="02010600030101010101" pitchFamily="2" charset="-122"/>
              </a:rPr>
              <a:t>个人独立完成</a:t>
            </a:r>
            <a:endParaRPr lang="en-US" altLang="zh-CN" b="1" kern="100" dirty="0" smtClean="0">
              <a:solidFill>
                <a:srgbClr val="0000A4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00A4"/>
              </a:buClr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00A4"/>
                </a:solidFill>
                <a:latin typeface="+mj-ea"/>
                <a:ea typeface="+mj-ea"/>
                <a:cs typeface="宋体" panose="02010600030101010101" pitchFamily="2" charset="-122"/>
              </a:rPr>
              <a:t>分数占最终成绩的</a:t>
            </a:r>
            <a:r>
              <a:rPr lang="en-US" altLang="zh-CN" b="1" kern="100" dirty="0">
                <a:solidFill>
                  <a:srgbClr val="0000A4"/>
                </a:solidFill>
                <a:latin typeface="+mj-ea"/>
                <a:ea typeface="+mj-ea"/>
                <a:cs typeface="宋体" panose="02010600030101010101" pitchFamily="2" charset="-122"/>
              </a:rPr>
              <a:t>30</a:t>
            </a:r>
            <a:r>
              <a:rPr lang="en-US" altLang="zh-CN" b="1" kern="100" dirty="0" smtClean="0">
                <a:solidFill>
                  <a:srgbClr val="0000A4"/>
                </a:solidFill>
                <a:latin typeface="+mj-ea"/>
                <a:ea typeface="+mj-ea"/>
                <a:cs typeface="宋体" panose="02010600030101010101" pitchFamily="2" charset="-122"/>
              </a:rPr>
              <a:t>%</a:t>
            </a:r>
            <a:r>
              <a:rPr lang="zh-CN" altLang="en-US" b="1" kern="100" dirty="0" smtClean="0">
                <a:solidFill>
                  <a:srgbClr val="0000A4"/>
                </a:solidFill>
                <a:latin typeface="+mj-ea"/>
                <a:ea typeface="+mj-ea"/>
                <a:cs typeface="宋体" panose="02010600030101010101" pitchFamily="2" charset="-122"/>
              </a:rPr>
              <a:t>，作业上交时间为</a:t>
            </a:r>
            <a:r>
              <a:rPr lang="en-US" altLang="zh-CN" b="1" kern="100" dirty="0" smtClean="0">
                <a:solidFill>
                  <a:srgbClr val="0000A4"/>
                </a:solidFill>
                <a:latin typeface="+mj-ea"/>
                <a:ea typeface="+mj-ea"/>
                <a:cs typeface="宋体" panose="02010600030101010101" pitchFamily="2" charset="-122"/>
              </a:rPr>
              <a:t>2022</a:t>
            </a:r>
            <a:r>
              <a:rPr lang="zh-CN" altLang="en-US" b="1" kern="100" dirty="0" smtClean="0">
                <a:solidFill>
                  <a:srgbClr val="0000A4"/>
                </a:solidFill>
                <a:latin typeface="+mj-ea"/>
                <a:ea typeface="+mj-ea"/>
                <a:cs typeface="宋体" panose="02010600030101010101" pitchFamily="2" charset="-122"/>
              </a:rPr>
              <a:t>年</a:t>
            </a:r>
            <a:r>
              <a:rPr lang="en-US" altLang="zh-CN" b="1" kern="100" dirty="0" smtClean="0">
                <a:solidFill>
                  <a:srgbClr val="0000A4"/>
                </a:solidFill>
                <a:latin typeface="+mj-ea"/>
                <a:ea typeface="+mj-ea"/>
                <a:cs typeface="宋体" panose="02010600030101010101" pitchFamily="2" charset="-122"/>
              </a:rPr>
              <a:t>11</a:t>
            </a:r>
            <a:r>
              <a:rPr lang="zh-CN" altLang="en-US" b="1" kern="100" dirty="0" smtClean="0">
                <a:solidFill>
                  <a:srgbClr val="0000A4"/>
                </a:solidFill>
                <a:latin typeface="+mj-ea"/>
                <a:ea typeface="+mj-ea"/>
                <a:cs typeface="宋体" panose="02010600030101010101" pitchFamily="2" charset="-122"/>
              </a:rPr>
              <a:t>月</a:t>
            </a:r>
            <a:r>
              <a:rPr lang="en-US" altLang="zh-CN" b="1" kern="100" dirty="0" smtClean="0">
                <a:solidFill>
                  <a:srgbClr val="0000A4"/>
                </a:solidFill>
                <a:latin typeface="+mj-ea"/>
                <a:ea typeface="+mj-ea"/>
                <a:cs typeface="宋体" panose="02010600030101010101" pitchFamily="2" charset="-122"/>
              </a:rPr>
              <a:t>1</a:t>
            </a:r>
            <a:r>
              <a:rPr lang="zh-CN" altLang="en-US" b="1" kern="100" dirty="0" smtClean="0">
                <a:solidFill>
                  <a:srgbClr val="0000A4"/>
                </a:solidFill>
                <a:latin typeface="+mj-ea"/>
                <a:ea typeface="+mj-ea"/>
                <a:cs typeface="宋体" panose="02010600030101010101" pitchFamily="2" charset="-122"/>
              </a:rPr>
              <a:t>日前</a:t>
            </a:r>
            <a:endParaRPr lang="en-US" altLang="zh-CN" b="1" kern="100" dirty="0" smtClean="0">
              <a:solidFill>
                <a:srgbClr val="0000A4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Clr>
                <a:srgbClr val="0000A4"/>
              </a:buClr>
              <a:buFont typeface="Wingdings" panose="05000000000000000000" pitchFamily="2" charset="2"/>
              <a:buChar char="Ø"/>
            </a:pPr>
            <a:r>
              <a:rPr lang="zh-CN" altLang="en-US" sz="2000" b="1" kern="100" dirty="0" smtClean="0">
                <a:solidFill>
                  <a:srgbClr val="0000A4"/>
                </a:solidFill>
                <a:latin typeface="+mj-ea"/>
                <a:ea typeface="+mj-ea"/>
                <a:cs typeface="宋体" panose="02010600030101010101" pitchFamily="2" charset="-122"/>
              </a:rPr>
              <a:t>题目要求</a:t>
            </a:r>
            <a:endParaRPr lang="en-US" altLang="zh-CN" sz="2000" b="1" kern="100" dirty="0">
              <a:solidFill>
                <a:srgbClr val="0000A4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00A4"/>
              </a:buClr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00A4"/>
                </a:solidFill>
                <a:latin typeface="+mj-ea"/>
                <a:ea typeface="+mj-ea"/>
                <a:cs typeface="宋体" panose="02010600030101010101" pitchFamily="2" charset="-122"/>
              </a:rPr>
              <a:t>实现两台逆变器孤网</a:t>
            </a:r>
            <a:r>
              <a:rPr lang="zh-CN" altLang="en-US" b="1" kern="100" dirty="0" smtClean="0">
                <a:solidFill>
                  <a:srgbClr val="0000A4"/>
                </a:solidFill>
                <a:latin typeface="+mj-ea"/>
                <a:ea typeface="+mj-ea"/>
                <a:cs typeface="宋体" panose="02010600030101010101" pitchFamily="2" charset="-122"/>
              </a:rPr>
              <a:t>并联运行，均</a:t>
            </a:r>
            <a:r>
              <a:rPr lang="zh-CN" altLang="en-US" b="1" kern="100" dirty="0">
                <a:solidFill>
                  <a:srgbClr val="0000A4"/>
                </a:solidFill>
                <a:latin typeface="+mj-ea"/>
                <a:ea typeface="+mj-ea"/>
                <a:cs typeface="宋体" panose="02010600030101010101" pitchFamily="2" charset="-122"/>
              </a:rPr>
              <a:t>流方式采用下垂控制实现</a:t>
            </a:r>
            <a:endParaRPr lang="en-US" altLang="zh-CN" b="1" kern="100" dirty="0">
              <a:solidFill>
                <a:srgbClr val="0000A4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00A4"/>
              </a:buClr>
              <a:buFont typeface="Wingdings" panose="05000000000000000000" pitchFamily="2" charset="2"/>
              <a:buChar char="n"/>
            </a:pPr>
            <a:r>
              <a:rPr lang="zh-CN" altLang="en-US" b="1" kern="100" dirty="0" smtClean="0">
                <a:solidFill>
                  <a:srgbClr val="0000A4"/>
                </a:solidFill>
                <a:latin typeface="+mj-ea"/>
                <a:ea typeface="+mj-ea"/>
                <a:cs typeface="宋体" panose="02010600030101010101" pitchFamily="2" charset="-122"/>
              </a:rPr>
              <a:t>直流侧采用恒压源，逆变器额定功率为</a:t>
            </a:r>
            <a:r>
              <a:rPr lang="en-US" altLang="zh-CN" b="1" kern="100" dirty="0" smtClean="0">
                <a:solidFill>
                  <a:srgbClr val="0000A4"/>
                </a:solidFill>
                <a:latin typeface="+mj-ea"/>
                <a:ea typeface="+mj-ea"/>
                <a:cs typeface="宋体" panose="02010600030101010101" pitchFamily="2" charset="-122"/>
              </a:rPr>
              <a:t>25kVA</a:t>
            </a:r>
            <a:r>
              <a:rPr lang="zh-CN" altLang="en-US" b="1" kern="100" dirty="0" smtClean="0">
                <a:solidFill>
                  <a:srgbClr val="0000A4"/>
                </a:solidFill>
                <a:latin typeface="+mj-ea"/>
                <a:ea typeface="+mj-ea"/>
                <a:cs typeface="宋体" panose="02010600030101010101" pitchFamily="2" charset="-122"/>
              </a:rPr>
              <a:t>，交流电压为</a:t>
            </a:r>
            <a:r>
              <a:rPr lang="zh-CN" altLang="en-US" b="1" kern="100" dirty="0">
                <a:solidFill>
                  <a:srgbClr val="0000A4"/>
                </a:solidFill>
                <a:latin typeface="+mj-ea"/>
                <a:ea typeface="+mj-ea"/>
                <a:cs typeface="宋体" panose="02010600030101010101" pitchFamily="2" charset="-122"/>
              </a:rPr>
              <a:t>三相三线</a:t>
            </a:r>
            <a:r>
              <a:rPr lang="en-US" altLang="zh-CN" b="1" kern="100" dirty="0" smtClean="0">
                <a:solidFill>
                  <a:srgbClr val="0000A4"/>
                </a:solidFill>
                <a:latin typeface="+mj-ea"/>
                <a:ea typeface="+mj-ea"/>
                <a:cs typeface="宋体" panose="02010600030101010101" pitchFamily="2" charset="-122"/>
              </a:rPr>
              <a:t>380V</a:t>
            </a:r>
          </a:p>
          <a:p>
            <a:pPr marL="800100" lvl="1" indent="-342900">
              <a:lnSpc>
                <a:spcPct val="150000"/>
              </a:lnSpc>
              <a:buClr>
                <a:srgbClr val="0000A4"/>
              </a:buClr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00A4"/>
                </a:solidFill>
                <a:latin typeface="+mj-ea"/>
                <a:ea typeface="+mj-ea"/>
                <a:cs typeface="宋体" panose="02010600030101010101" pitchFamily="2" charset="-122"/>
              </a:rPr>
              <a:t>逆变</a:t>
            </a:r>
            <a:r>
              <a:rPr lang="zh-CN" altLang="en-US" b="1" kern="100" dirty="0" smtClean="0">
                <a:solidFill>
                  <a:srgbClr val="0000A4"/>
                </a:solidFill>
                <a:latin typeface="+mj-ea"/>
                <a:ea typeface="+mj-ea"/>
                <a:cs typeface="宋体" panose="02010600030101010101" pitchFamily="2" charset="-122"/>
              </a:rPr>
              <a:t>侧电感为</a:t>
            </a:r>
            <a:r>
              <a:rPr lang="en-US" altLang="zh-CN" b="1" kern="100" dirty="0" smtClean="0">
                <a:solidFill>
                  <a:srgbClr val="0000A4"/>
                </a:solidFill>
                <a:latin typeface="+mj-ea"/>
                <a:ea typeface="+mj-ea"/>
                <a:cs typeface="宋体" panose="02010600030101010101" pitchFamily="2" charset="-122"/>
              </a:rPr>
              <a:t>2mH</a:t>
            </a:r>
            <a:r>
              <a:rPr lang="zh-CN" altLang="en-US" b="1" kern="100" dirty="0" smtClean="0">
                <a:solidFill>
                  <a:srgbClr val="0000A4"/>
                </a:solidFill>
                <a:latin typeface="+mj-ea"/>
                <a:ea typeface="+mj-ea"/>
                <a:cs typeface="宋体" panose="02010600030101010101" pitchFamily="2" charset="-122"/>
              </a:rPr>
              <a:t>，网侧电感为</a:t>
            </a:r>
            <a:r>
              <a:rPr lang="en-US" altLang="zh-CN" b="1" kern="100" dirty="0" smtClean="0">
                <a:solidFill>
                  <a:srgbClr val="0000A4"/>
                </a:solidFill>
                <a:latin typeface="+mj-ea"/>
                <a:ea typeface="+mj-ea"/>
                <a:cs typeface="宋体" panose="02010600030101010101" pitchFamily="2" charset="-122"/>
              </a:rPr>
              <a:t>0.37mH</a:t>
            </a:r>
            <a:r>
              <a:rPr lang="zh-CN" altLang="en-US" b="1" kern="100" dirty="0" smtClean="0">
                <a:solidFill>
                  <a:srgbClr val="0000A4"/>
                </a:solidFill>
                <a:latin typeface="+mj-ea"/>
                <a:ea typeface="+mj-ea"/>
                <a:cs typeface="宋体" panose="02010600030101010101" pitchFamily="2" charset="-122"/>
              </a:rPr>
              <a:t>，交流滤波电容为</a:t>
            </a:r>
            <a:r>
              <a:rPr lang="en-US" altLang="zh-CN" b="1" kern="100" dirty="0" smtClean="0">
                <a:solidFill>
                  <a:srgbClr val="0000A4"/>
                </a:solidFill>
                <a:latin typeface="+mj-ea"/>
                <a:ea typeface="+mj-ea"/>
                <a:cs typeface="宋体" panose="02010600030101010101" pitchFamily="2" charset="-122"/>
              </a:rPr>
              <a:t>12uF</a:t>
            </a:r>
            <a:endParaRPr lang="en-US" altLang="zh-CN" b="1" kern="100" dirty="0">
              <a:solidFill>
                <a:srgbClr val="0000A4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00A4"/>
              </a:buClr>
              <a:buFont typeface="Wingdings" panose="05000000000000000000" pitchFamily="2" charset="2"/>
              <a:buChar char="n"/>
            </a:pPr>
            <a:r>
              <a:rPr lang="zh-CN" altLang="en-US" b="1" kern="100" dirty="0" smtClean="0">
                <a:solidFill>
                  <a:srgbClr val="0000A4"/>
                </a:solidFill>
                <a:latin typeface="+mj-ea"/>
                <a:ea typeface="+mj-ea"/>
                <a:cs typeface="宋体" panose="02010600030101010101" pitchFamily="2" charset="-122"/>
              </a:rPr>
              <a:t>负载为三相平衡阻感性负载，负载有功和无功功率需要分别从</a:t>
            </a:r>
            <a:r>
              <a:rPr lang="en-US" altLang="zh-CN" b="1" kern="100" dirty="0" smtClean="0">
                <a:solidFill>
                  <a:srgbClr val="0000A4"/>
                </a:solidFill>
                <a:latin typeface="+mj-ea"/>
                <a:ea typeface="+mj-ea"/>
                <a:cs typeface="宋体" panose="02010600030101010101" pitchFamily="2" charset="-122"/>
              </a:rPr>
              <a:t>5kW/5kVar</a:t>
            </a:r>
            <a:r>
              <a:rPr lang="zh-CN" altLang="en-US" b="1" kern="100" dirty="0" smtClean="0">
                <a:solidFill>
                  <a:srgbClr val="0000A4"/>
                </a:solidFill>
                <a:latin typeface="+mj-ea"/>
                <a:ea typeface="+mj-ea"/>
                <a:cs typeface="宋体" panose="02010600030101010101" pitchFamily="2" charset="-122"/>
              </a:rPr>
              <a:t>变化</a:t>
            </a:r>
            <a:r>
              <a:rPr lang="en-US" altLang="zh-CN" b="1" kern="100" dirty="0" smtClean="0">
                <a:solidFill>
                  <a:srgbClr val="0000A4"/>
                </a:solidFill>
                <a:latin typeface="+mj-ea"/>
                <a:cs typeface="宋体" panose="02010600030101010101" pitchFamily="2" charset="-122"/>
              </a:rPr>
              <a:t>10kW/5kVar </a:t>
            </a:r>
            <a:r>
              <a:rPr lang="zh-CN" altLang="en-US" b="1" kern="100" dirty="0" smtClean="0">
                <a:solidFill>
                  <a:srgbClr val="0000A4"/>
                </a:solidFill>
                <a:latin typeface="+mj-ea"/>
                <a:ea typeface="+mj-ea"/>
                <a:cs typeface="宋体" panose="02010600030101010101" pitchFamily="2" charset="-122"/>
              </a:rPr>
              <a:t>，再变为</a:t>
            </a:r>
            <a:r>
              <a:rPr lang="en-US" altLang="zh-CN" b="1" kern="100" dirty="0">
                <a:solidFill>
                  <a:srgbClr val="0000A4"/>
                </a:solidFill>
                <a:latin typeface="+mj-ea"/>
                <a:ea typeface="+mj-ea"/>
                <a:cs typeface="宋体" panose="02010600030101010101" pitchFamily="2" charset="-122"/>
              </a:rPr>
              <a:t>10kW/10kVar</a:t>
            </a:r>
            <a:r>
              <a:rPr lang="zh-CN" altLang="en-US" b="1" kern="100" dirty="0">
                <a:solidFill>
                  <a:srgbClr val="0000A4"/>
                </a:solidFill>
                <a:latin typeface="+mj-ea"/>
                <a:ea typeface="+mj-ea"/>
                <a:cs typeface="宋体" panose="02010600030101010101" pitchFamily="2" charset="-122"/>
              </a:rPr>
              <a:t>，最后变为</a:t>
            </a:r>
            <a:r>
              <a:rPr lang="en-US" altLang="zh-CN" b="1" kern="100" dirty="0">
                <a:solidFill>
                  <a:srgbClr val="0000A4"/>
                </a:solidFill>
                <a:latin typeface="+mj-ea"/>
                <a:ea typeface="+mj-ea"/>
                <a:cs typeface="宋体" panose="02010600030101010101" pitchFamily="2" charset="-122"/>
              </a:rPr>
              <a:t>5kW/5kVar</a:t>
            </a:r>
          </a:p>
          <a:p>
            <a:pPr marL="800100" lvl="1" indent="-342900">
              <a:lnSpc>
                <a:spcPct val="150000"/>
              </a:lnSpc>
              <a:buClr>
                <a:srgbClr val="0000A4"/>
              </a:buClr>
              <a:buFont typeface="Wingdings" panose="05000000000000000000" pitchFamily="2" charset="2"/>
              <a:buChar char="n"/>
            </a:pPr>
            <a:r>
              <a:rPr lang="zh-CN" altLang="en-US" b="1" kern="100" dirty="0" smtClean="0">
                <a:solidFill>
                  <a:srgbClr val="0000A4"/>
                </a:solidFill>
                <a:latin typeface="+mj-ea"/>
                <a:ea typeface="+mj-ea"/>
                <a:cs typeface="宋体" panose="02010600030101010101" pitchFamily="2" charset="-122"/>
              </a:rPr>
              <a:t>稳态电压</a:t>
            </a:r>
            <a:r>
              <a:rPr lang="en-US" altLang="zh-CN" b="1" kern="100" dirty="0" smtClean="0">
                <a:solidFill>
                  <a:srgbClr val="0000A4"/>
                </a:solidFill>
                <a:latin typeface="+mj-ea"/>
                <a:ea typeface="+mj-ea"/>
                <a:cs typeface="宋体" panose="02010600030101010101" pitchFamily="2" charset="-122"/>
              </a:rPr>
              <a:t>THD&lt;3%</a:t>
            </a:r>
          </a:p>
          <a:p>
            <a:pPr marL="342900" indent="-342900">
              <a:lnSpc>
                <a:spcPct val="150000"/>
              </a:lnSpc>
              <a:buClr>
                <a:srgbClr val="0000A4"/>
              </a:buClr>
              <a:buFont typeface="Wingdings" panose="05000000000000000000" pitchFamily="2" charset="2"/>
              <a:buChar char="Ø"/>
            </a:pPr>
            <a:r>
              <a:rPr lang="zh-CN" altLang="en-US" sz="2000" b="1" kern="100" dirty="0">
                <a:solidFill>
                  <a:srgbClr val="0000A4"/>
                </a:solidFill>
                <a:latin typeface="+mj-ea"/>
                <a:ea typeface="+mj-ea"/>
                <a:cs typeface="宋体" panose="02010600030101010101" pitchFamily="2" charset="-122"/>
              </a:rPr>
              <a:t>报告要求</a:t>
            </a:r>
            <a:endParaRPr lang="en-US" altLang="zh-CN" sz="2000" b="1" kern="100" dirty="0">
              <a:solidFill>
                <a:srgbClr val="0000A4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00A4"/>
              </a:buClr>
              <a:buFont typeface="Wingdings" panose="05000000000000000000" pitchFamily="2" charset="2"/>
              <a:buChar char="n"/>
            </a:pPr>
            <a:r>
              <a:rPr lang="zh-CN" altLang="en-US" b="1" kern="100" dirty="0" smtClean="0">
                <a:solidFill>
                  <a:srgbClr val="0000A4"/>
                </a:solidFill>
                <a:latin typeface="+mj-ea"/>
                <a:ea typeface="+mj-ea"/>
                <a:cs typeface="宋体" panose="02010600030101010101" pitchFamily="2" charset="-122"/>
              </a:rPr>
              <a:t>说明单台逆变器工作原理及并联运行工作原理</a:t>
            </a:r>
            <a:endParaRPr lang="en-US" altLang="zh-CN" b="1" kern="100" dirty="0">
              <a:solidFill>
                <a:srgbClr val="0000A4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00A4"/>
              </a:buClr>
              <a:buFont typeface="Wingdings" panose="05000000000000000000" pitchFamily="2" charset="2"/>
              <a:buChar char="n"/>
            </a:pPr>
            <a:r>
              <a:rPr lang="zh-CN" altLang="en-US" b="1" kern="100" dirty="0" smtClean="0">
                <a:solidFill>
                  <a:srgbClr val="0000A4"/>
                </a:solidFill>
                <a:latin typeface="+mj-ea"/>
                <a:ea typeface="+mj-ea"/>
                <a:cs typeface="宋体" panose="02010600030101010101" pitchFamily="2" charset="-122"/>
              </a:rPr>
              <a:t>给出仿真波形，并说明均流效果，负载变化对输出频率及电压的影响</a:t>
            </a:r>
            <a:endParaRPr lang="en-US" altLang="zh-CN" b="1" kern="100" dirty="0">
              <a:solidFill>
                <a:srgbClr val="0000A4"/>
              </a:solidFill>
              <a:latin typeface="+mj-ea"/>
              <a:ea typeface="+mj-ea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354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2204" y="184723"/>
            <a:ext cx="7391400" cy="49194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en-US" sz="2400" kern="0" dirty="0" smtClean="0">
                <a:solidFill>
                  <a:srgbClr val="0000A4"/>
                </a:solidFill>
              </a:rPr>
              <a:t>授课教师</a:t>
            </a:r>
            <a:endParaRPr lang="zh-CN" altLang="en-US" sz="2400" kern="0" dirty="0">
              <a:solidFill>
                <a:srgbClr val="0000A4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3654" y="787400"/>
            <a:ext cx="87444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授课人  ： </a:t>
            </a:r>
            <a:r>
              <a:rPr lang="zh-CN" altLang="en-US" sz="24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吴</a:t>
            </a:r>
            <a:r>
              <a:rPr lang="zh-CN" altLang="en-US" sz="24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r>
              <a:rPr lang="zh-CN" altLang="en-US" sz="24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智</a:t>
            </a:r>
            <a:endParaRPr lang="en-US" altLang="zh-CN" sz="2400" b="1" dirty="0" smtClean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办公地点： </a:t>
            </a:r>
            <a:r>
              <a:rPr lang="zh-CN" altLang="en-US" sz="24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电气楼</a:t>
            </a:r>
            <a:r>
              <a:rPr lang="en-US" altLang="zh-CN" sz="24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616</a:t>
            </a:r>
            <a:r>
              <a:rPr lang="zh-CN" altLang="en-US" sz="24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室</a:t>
            </a:r>
            <a:endParaRPr lang="en-US" altLang="zh-CN" sz="2400" b="1" dirty="0" smtClean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邮箱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xzhwu@bjtu.edu.cn</a:t>
            </a:r>
            <a:endParaRPr lang="en-US" altLang="zh-CN" sz="2400" b="1" dirty="0" smtClean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联系电话： </a:t>
            </a:r>
            <a:r>
              <a:rPr lang="en-US" altLang="zh-CN" sz="24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13501291928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答疑时间： </a:t>
            </a:r>
            <a:r>
              <a:rPr lang="zh-CN" altLang="en-US" sz="24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</a:t>
            </a:r>
            <a:r>
              <a:rPr lang="zh-CN" altLang="en-US" sz="24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周二下午</a:t>
            </a:r>
            <a:r>
              <a:rPr lang="en-US" altLang="zh-CN" sz="24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00-4</a:t>
            </a:r>
            <a:r>
              <a:rPr lang="zh-CN" altLang="en-US" sz="24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endParaRPr lang="en-US" altLang="zh-CN" sz="2400" b="1" dirty="0" smtClean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zh-CN" altLang="en-US" sz="24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</a:t>
            </a:r>
            <a:r>
              <a:rPr lang="zh-CN" altLang="en-US" sz="24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周四上午</a:t>
            </a:r>
            <a:r>
              <a:rPr lang="en-US" altLang="zh-CN" sz="24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30-10</a:t>
            </a:r>
            <a:r>
              <a:rPr lang="zh-CN" altLang="en-US" sz="24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endParaRPr lang="en-US" altLang="zh-CN" sz="2400" b="1" dirty="0" smtClean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答疑地点： </a:t>
            </a:r>
            <a:r>
              <a:rPr lang="zh-CN" altLang="en-US" sz="24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电气楼</a:t>
            </a:r>
            <a:r>
              <a:rPr lang="en-US" altLang="zh-CN" sz="24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616</a:t>
            </a:r>
            <a:r>
              <a:rPr lang="zh-CN" altLang="en-US" sz="24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室</a:t>
            </a:r>
            <a:endParaRPr lang="en-US" altLang="zh-CN" sz="2400" b="1" dirty="0" smtClean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    件： </a:t>
            </a:r>
            <a:r>
              <a:rPr lang="zh-CN" altLang="en-US" sz="24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课程平台</a:t>
            </a:r>
            <a:endParaRPr lang="en-US" altLang="zh-CN" sz="2400" b="1" dirty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7" t="20393" r="5232" b="20653"/>
          <a:stretch/>
        </p:blipFill>
        <p:spPr>
          <a:xfrm>
            <a:off x="5799417" y="1379359"/>
            <a:ext cx="3128683" cy="404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6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2204" y="184723"/>
            <a:ext cx="7391400" cy="49194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zh-CN" sz="2400" kern="0" dirty="0" smtClean="0">
                <a:solidFill>
                  <a:srgbClr val="0000A4"/>
                </a:solidFill>
              </a:rPr>
              <a:t>主动</a:t>
            </a:r>
            <a:r>
              <a:rPr lang="zh-CN" altLang="zh-CN" sz="2400" kern="0" dirty="0">
                <a:solidFill>
                  <a:srgbClr val="0000A4"/>
                </a:solidFill>
              </a:rPr>
              <a:t>配电网的概念</a:t>
            </a:r>
            <a:endParaRPr lang="zh-CN" altLang="en-US" sz="2400" kern="0" dirty="0">
              <a:solidFill>
                <a:srgbClr val="0000A4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3654" y="673100"/>
            <a:ext cx="87444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配电网面临的挑战</a:t>
            </a:r>
            <a:endParaRPr lang="en-US" altLang="zh-CN" sz="24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电力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需求的持续增长、传统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石化能源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的大量消耗，由此带来的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环境污染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全球气候变暖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等问题日益</a:t>
            </a: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严峻</a:t>
            </a:r>
            <a:r>
              <a:rPr lang="zh-CN" altLang="en-US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000" b="1" dirty="0" smtClean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例如风力发电、光伏发电等</a:t>
            </a: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可再生能源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zh-CN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能量密度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较低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，相比既有的发电厂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功率小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分散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，并且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直接接入</a:t>
            </a:r>
            <a:r>
              <a:rPr lang="zh-CN" altLang="zh-CN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配电网</a:t>
            </a:r>
            <a:r>
              <a:rPr lang="zh-CN" altLang="en-US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000" b="1" dirty="0" smtClean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分布式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能源的大量接入，对于配电网的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接纳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调度能力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及配电网的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电压控制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供电可靠性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电能质量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继电保护</a:t>
            </a: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等提出了挑战。</a:t>
            </a:r>
            <a:endParaRPr lang="en-US" altLang="zh-CN" sz="2000" b="1" dirty="0" smtClean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55600" lvl="1" indent="-3556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zh-CN" sz="24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主动配电网概念的</a:t>
            </a:r>
            <a:r>
              <a:rPr lang="zh-CN" altLang="en-US" sz="24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提出。</a:t>
            </a:r>
            <a:endParaRPr lang="en-US" altLang="zh-CN" sz="24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592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2204" y="184723"/>
            <a:ext cx="7391400" cy="49194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zh-CN" sz="2400" kern="0" dirty="0" smtClean="0">
                <a:solidFill>
                  <a:srgbClr val="0000A4"/>
                </a:solidFill>
              </a:rPr>
              <a:t>主动</a:t>
            </a:r>
            <a:r>
              <a:rPr lang="zh-CN" altLang="zh-CN" sz="2400" kern="0" dirty="0">
                <a:solidFill>
                  <a:srgbClr val="0000A4"/>
                </a:solidFill>
              </a:rPr>
              <a:t>配电网的概念</a:t>
            </a:r>
            <a:endParaRPr lang="zh-CN" altLang="en-US" sz="2400" kern="0" dirty="0">
              <a:solidFill>
                <a:srgbClr val="0000A4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3654" y="673100"/>
            <a:ext cx="874444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主动配电网</a:t>
            </a:r>
            <a:endParaRPr lang="en-US" altLang="zh-CN" sz="24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具有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一个系统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来控制的，由</a:t>
            </a:r>
            <a:r>
              <a:rPr lang="zh-CN" altLang="zh-CN" sz="2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分布式</a:t>
            </a:r>
            <a:r>
              <a:rPr lang="zh-CN" altLang="zh-CN" sz="20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能源</a:t>
            </a:r>
            <a:r>
              <a:rPr lang="zh-CN" altLang="zh-CN" sz="2000" b="1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负载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储能装置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组成的</a:t>
            </a: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联合体</a:t>
            </a:r>
            <a:r>
              <a:rPr lang="zh-CN" altLang="en-US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000" b="1" dirty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配电系统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操作者有可能通过灵活的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网络拓扑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来管理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潮流</a:t>
            </a: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000" b="1" dirty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适当的监管环境和并网协议下，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分布式能源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在一定程度上承担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支持系统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的责任</a:t>
            </a: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b="1" dirty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微网</a:t>
            </a:r>
            <a:endParaRPr lang="en-US" altLang="zh-CN" sz="24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</a:t>
            </a:r>
            <a:r>
              <a:rPr lang="zh-CN" altLang="zh-CN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负载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分布式能源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互联的组合</a:t>
            </a: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000" b="1" dirty="0" smtClean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网作为一个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单独可控的实体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相对于电网有着清楚定义的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电的边界</a:t>
            </a: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000" b="1" dirty="0" smtClean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网可与电网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连接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也可以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不连接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，使它可以运行在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并网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孤岛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两种模式下</a:t>
            </a: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b="1" dirty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867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2204" y="184723"/>
            <a:ext cx="7391400" cy="49194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zh-CN" sz="2400" kern="0" dirty="0" smtClean="0">
                <a:solidFill>
                  <a:srgbClr val="0000A4"/>
                </a:solidFill>
              </a:rPr>
              <a:t>主动</a:t>
            </a:r>
            <a:r>
              <a:rPr lang="zh-CN" altLang="zh-CN" sz="2400" kern="0" dirty="0">
                <a:solidFill>
                  <a:srgbClr val="0000A4"/>
                </a:solidFill>
              </a:rPr>
              <a:t>配电网的概念</a:t>
            </a:r>
            <a:endParaRPr lang="zh-CN" altLang="en-US" sz="2400" kern="0" dirty="0">
              <a:solidFill>
                <a:srgbClr val="0000A4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3654" y="673100"/>
            <a:ext cx="874444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主动配电网与微网的异同</a:t>
            </a:r>
            <a:endParaRPr lang="en-US" altLang="zh-CN" sz="24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网主要关注的是它作为一个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独立单元的运行与管理</a:t>
            </a: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000" b="1" dirty="0" smtClean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微网的控制属于较低层的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就地控制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区域</a:t>
            </a:r>
            <a:r>
              <a:rPr lang="zh-CN" altLang="zh-CN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</a:t>
            </a:r>
            <a:r>
              <a:rPr lang="zh-CN" altLang="en-US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000" b="1" dirty="0" smtClean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主动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配电网更关注的是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整个配电网层面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</a:t>
            </a: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b="1" dirty="0" smtClean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主动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配电网的控制则是更高层的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全局控制</a:t>
            </a: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b="1" dirty="0" smtClean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zh-CN" sz="20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</a:t>
            </a:r>
            <a:r>
              <a:rPr lang="zh-CN" altLang="zh-CN" sz="2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网是主动配电网中比较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独立的单元</a:t>
            </a:r>
            <a:r>
              <a:rPr lang="zh-CN" altLang="zh-CN" sz="2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，是主动配电网的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组成部分</a:t>
            </a:r>
            <a:r>
              <a:rPr lang="zh-CN" altLang="zh-CN" sz="2000" b="1" dirty="0">
                <a:solidFill>
                  <a:srgbClr val="4BACC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b="1" dirty="0">
              <a:solidFill>
                <a:srgbClr val="4BACC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主动配电网的优点</a:t>
            </a:r>
            <a:endParaRPr lang="en-US" altLang="zh-CN" sz="24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灵活</a:t>
            </a:r>
            <a:r>
              <a:rPr lang="zh-CN" altLang="en-US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利用分布在配电网各处的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可控源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，比只能靠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增加配电网容量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来满足负载需求的传统配电网更为灵活</a:t>
            </a: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b="1" dirty="0" smtClean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智能</a:t>
            </a:r>
            <a:r>
              <a:rPr lang="zh-CN" altLang="en-US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相对廉价的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zh-CN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通讯</a:t>
            </a: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投资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取代对</a:t>
            </a: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配电网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zh-CN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容量投资</a:t>
            </a: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b="1" dirty="0" smtClean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集成</a:t>
            </a:r>
            <a:r>
              <a:rPr lang="zh-CN" altLang="en-US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分布式</a:t>
            </a: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电源接入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主动配电网，进行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一体化的管理</a:t>
            </a: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b="1" dirty="0" smtClean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协调</a:t>
            </a:r>
            <a:r>
              <a:rPr lang="zh-CN" altLang="en-US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zh-CN" altLang="zh-CN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网络管理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层面去协调每个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独立的可控源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，以达到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利益最大化</a:t>
            </a: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b="1" dirty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082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2204" y="184723"/>
            <a:ext cx="7391400" cy="49194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zh-CN" sz="2400" kern="0" dirty="0" smtClean="0">
                <a:solidFill>
                  <a:srgbClr val="0000A4"/>
                </a:solidFill>
              </a:rPr>
              <a:t>主动</a:t>
            </a:r>
            <a:r>
              <a:rPr lang="zh-CN" altLang="zh-CN" sz="2400" kern="0" dirty="0">
                <a:solidFill>
                  <a:srgbClr val="0000A4"/>
                </a:solidFill>
              </a:rPr>
              <a:t>配电网</a:t>
            </a:r>
            <a:r>
              <a:rPr lang="zh-CN" altLang="zh-CN" sz="2400" kern="0" dirty="0" smtClean="0">
                <a:solidFill>
                  <a:srgbClr val="0000A4"/>
                </a:solidFill>
              </a:rPr>
              <a:t>的</a:t>
            </a:r>
            <a:r>
              <a:rPr lang="zh-CN" altLang="en-US" sz="2400" kern="0" dirty="0" smtClean="0">
                <a:solidFill>
                  <a:srgbClr val="0000A4"/>
                </a:solidFill>
              </a:rPr>
              <a:t>结构</a:t>
            </a:r>
            <a:endParaRPr lang="zh-CN" altLang="en-US" sz="2400" kern="0" dirty="0">
              <a:solidFill>
                <a:srgbClr val="0000A4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808" y="5897245"/>
            <a:ext cx="9004796" cy="94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DG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分布式电源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DES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分布式储能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LC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本地控制器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检测装置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主动需求负载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DSE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配电状态估测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DMS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配电管理系统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b="1" dirty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图片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727472"/>
            <a:ext cx="6858000" cy="5250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53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3654" y="673100"/>
            <a:ext cx="874444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</a:t>
            </a:r>
            <a:r>
              <a:rPr lang="zh-CN" altLang="zh-CN" sz="24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分布式电源</a:t>
            </a:r>
            <a:r>
              <a:rPr lang="zh-CN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4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储能装置</a:t>
            </a:r>
            <a:r>
              <a:rPr lang="zh-CN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4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负载</a:t>
            </a:r>
            <a:r>
              <a:rPr lang="zh-CN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zh-CN" sz="24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状态估测</a:t>
            </a:r>
            <a:r>
              <a:rPr lang="zh-CN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4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r>
              <a:rPr lang="zh-CN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等组成，并通过变电站和上一级电网</a:t>
            </a:r>
            <a:r>
              <a:rPr lang="zh-CN" altLang="zh-CN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连接</a:t>
            </a:r>
            <a:endParaRPr lang="en-US" altLang="zh-CN" sz="24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0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分布式电源</a:t>
            </a:r>
            <a:r>
              <a:rPr lang="zh-CN" altLang="en-US" sz="20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包括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位于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r>
              <a:rPr lang="zh-CN" altLang="zh-CN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侧</a:t>
            </a:r>
            <a:r>
              <a:rPr lang="zh-CN" altLang="en-US" sz="2000" b="1" dirty="0" smtClean="0">
                <a:solidFill>
                  <a:srgbClr val="5F5B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zh-CN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柴油机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发电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微型燃气轮机发电</a:t>
            </a:r>
            <a:r>
              <a:rPr lang="zh-CN" altLang="en-US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小水电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地热发电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风力发电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太阳能光伏发电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太阳能热发电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燃料电池发电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生物质发电</a:t>
            </a: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  <a:r>
              <a:rPr lang="zh-CN" altLang="en-US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优先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满足用户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自身需求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独立运行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接入配电网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的电源</a:t>
            </a: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b="1" dirty="0" smtClean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0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储能装置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包括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抽水蓄能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飞轮储能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压缩空气储能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蓄电池储能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超级电容储能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超导线圈储能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。不论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是能量储存的容量、密度、效率还是成本都远远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不能满足</a:t>
            </a:r>
            <a:r>
              <a:rPr lang="zh-CN" altLang="zh-CN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要求</a:t>
            </a: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b="1" dirty="0" smtClean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0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主动需求负载</a:t>
            </a:r>
            <a:r>
              <a:rPr lang="zh-CN" altLang="en-US" sz="20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配电网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管理系统可以根据这类用户的要求（包括价格等）做出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最优的调度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，达到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网损小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电价</a:t>
            </a:r>
            <a:r>
              <a:rPr lang="zh-CN" altLang="zh-CN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低</a:t>
            </a:r>
            <a:r>
              <a:rPr lang="zh-CN" altLang="en-US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有利于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分布式电源</a:t>
            </a:r>
            <a:r>
              <a:rPr lang="zh-CN" altLang="zh-CN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率</a:t>
            </a: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等目的</a:t>
            </a:r>
            <a:r>
              <a:rPr lang="zh-CN" altLang="en-US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用户的配电网</a:t>
            </a:r>
            <a:r>
              <a:rPr lang="zh-CN" altLang="zh-CN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侧</a:t>
            </a:r>
            <a:r>
              <a:rPr lang="zh-CN" altLang="zh-CN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</a:t>
            </a: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方式</a:t>
            </a:r>
            <a:r>
              <a:rPr lang="zh-CN" altLang="en-US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b="1" dirty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2204" y="184723"/>
            <a:ext cx="7391400" cy="49194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zh-CN" sz="2400" kern="0" dirty="0" smtClean="0">
                <a:solidFill>
                  <a:srgbClr val="0000A4"/>
                </a:solidFill>
              </a:rPr>
              <a:t>主动</a:t>
            </a:r>
            <a:r>
              <a:rPr lang="zh-CN" altLang="zh-CN" sz="2400" kern="0" dirty="0">
                <a:solidFill>
                  <a:srgbClr val="0000A4"/>
                </a:solidFill>
              </a:rPr>
              <a:t>配电网</a:t>
            </a:r>
            <a:r>
              <a:rPr lang="zh-CN" altLang="zh-CN" sz="2400" kern="0" dirty="0" smtClean="0">
                <a:solidFill>
                  <a:srgbClr val="0000A4"/>
                </a:solidFill>
              </a:rPr>
              <a:t>的</a:t>
            </a:r>
            <a:r>
              <a:rPr lang="zh-CN" altLang="en-US" sz="2400" kern="0" dirty="0" smtClean="0">
                <a:solidFill>
                  <a:srgbClr val="0000A4"/>
                </a:solidFill>
              </a:rPr>
              <a:t>结构</a:t>
            </a:r>
            <a:endParaRPr lang="zh-CN" altLang="en-US" sz="2400" kern="0" dirty="0">
              <a:solidFill>
                <a:srgbClr val="0000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854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3654" y="673100"/>
            <a:ext cx="87444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0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配电网</a:t>
            </a:r>
            <a:r>
              <a:rPr lang="zh-CN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状态估测</a:t>
            </a:r>
            <a:r>
              <a:rPr lang="zh-CN" altLang="zh-CN" sz="20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r>
              <a:rPr lang="zh-CN" altLang="en-US" sz="20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zh-CN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收集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配电网各处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传感器的信息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，通过计算能够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掌握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配电网各个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局部和整体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的状态，为配电网管理系统提供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管理的依据</a:t>
            </a: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b="1" dirty="0" smtClean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0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配电网管理系统</a:t>
            </a:r>
            <a:r>
              <a:rPr lang="zh-CN" altLang="en-US" sz="20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收集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各个分布式电源、储能装置的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报价信息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，对其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输出有功</a:t>
            </a: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无功功率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发出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指令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，通过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本地控制器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控制每一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局部的运行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，以达到配电网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整体的优化管理</a:t>
            </a: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b="1" dirty="0" smtClean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zh-CN" sz="24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主动</a:t>
            </a:r>
            <a:r>
              <a:rPr lang="zh-CN" altLang="zh-CN" sz="2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配电网区别于传统配电网的重要特征之一就是对网上的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每一要素</a:t>
            </a:r>
            <a:r>
              <a:rPr lang="zh-CN" altLang="zh-CN" sz="2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（包括分布式电源、储能装置等）做到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可知</a:t>
            </a:r>
            <a:r>
              <a:rPr lang="zh-CN" altLang="zh-CN" sz="2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可控</a:t>
            </a:r>
            <a:r>
              <a:rPr lang="zh-CN" altLang="zh-CN" sz="2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，通过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主动的管理</a:t>
            </a:r>
            <a:r>
              <a:rPr lang="zh-CN" altLang="zh-CN" sz="2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实现电压的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协调控制</a:t>
            </a:r>
            <a:r>
              <a:rPr lang="zh-CN" altLang="zh-CN" sz="2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，对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潮流的管理</a:t>
            </a:r>
            <a:r>
              <a:rPr lang="zh-CN" altLang="zh-CN" sz="2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，故障时的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网络重构</a:t>
            </a:r>
            <a:r>
              <a:rPr lang="zh-CN" altLang="zh-CN" sz="2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  <a:r>
              <a:rPr lang="zh-CN" altLang="zh-CN" sz="24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2204" y="184723"/>
            <a:ext cx="7391400" cy="49194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zh-CN" sz="2400" kern="0" dirty="0" smtClean="0">
                <a:solidFill>
                  <a:srgbClr val="0000A4"/>
                </a:solidFill>
              </a:rPr>
              <a:t>主动</a:t>
            </a:r>
            <a:r>
              <a:rPr lang="zh-CN" altLang="zh-CN" sz="2400" kern="0" dirty="0">
                <a:solidFill>
                  <a:srgbClr val="0000A4"/>
                </a:solidFill>
              </a:rPr>
              <a:t>配电网</a:t>
            </a:r>
            <a:r>
              <a:rPr lang="zh-CN" altLang="zh-CN" sz="2400" kern="0" dirty="0" smtClean="0">
                <a:solidFill>
                  <a:srgbClr val="0000A4"/>
                </a:solidFill>
              </a:rPr>
              <a:t>的</a:t>
            </a:r>
            <a:r>
              <a:rPr lang="zh-CN" altLang="en-US" sz="2400" kern="0" dirty="0" smtClean="0">
                <a:solidFill>
                  <a:srgbClr val="0000A4"/>
                </a:solidFill>
              </a:rPr>
              <a:t>结构</a:t>
            </a:r>
            <a:endParaRPr lang="zh-CN" altLang="en-US" sz="2400" kern="0" dirty="0">
              <a:solidFill>
                <a:srgbClr val="0000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98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2204" y="184723"/>
            <a:ext cx="7391400" cy="49194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en-US" sz="2400" kern="0" dirty="0" smtClean="0">
                <a:solidFill>
                  <a:srgbClr val="0000A4"/>
                </a:solidFill>
              </a:rPr>
              <a:t>课程目的</a:t>
            </a:r>
            <a:endParaRPr lang="zh-CN" altLang="en-US" sz="2400" kern="0" dirty="0">
              <a:solidFill>
                <a:srgbClr val="0000A4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3654" y="762000"/>
            <a:ext cx="874444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主动配电网</a:t>
            </a:r>
            <a:endParaRPr lang="en-US" altLang="zh-CN" sz="24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作为智能电网的重要组成部分，结合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分布式发电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储能设备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负荷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在内的主动配电网受到越来越多的关注</a:t>
            </a: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b="1" dirty="0" smtClean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因为各种新能源和储能设备通常利用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电力电子设备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接入主动配电网，主动配电网中的电力电子技术关系到系统的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安全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稳定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高质量运行</a:t>
            </a: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主要内容</a:t>
            </a:r>
            <a:endParaRPr lang="en-US" altLang="zh-CN" sz="2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000" b="1" dirty="0" smtClean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掌握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主动配电网的基本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组成部件</a:t>
            </a:r>
            <a:r>
              <a:rPr lang="zh-CN" altLang="zh-CN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及其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</a:t>
            </a:r>
            <a:r>
              <a:rPr lang="zh-CN" altLang="zh-CN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原理</a:t>
            </a:r>
            <a:endParaRPr lang="en-US" altLang="zh-CN" sz="20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主动配电网中的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变流器及其控制</a:t>
            </a:r>
            <a:r>
              <a:rPr lang="zh-CN" altLang="en-US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、分布式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光伏发电</a:t>
            </a:r>
            <a:r>
              <a:rPr lang="zh-CN" altLang="en-US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技术、主动配电网中的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风力发电</a:t>
            </a:r>
            <a:r>
              <a:rPr lang="zh-CN" altLang="en-US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系统、主动配电网中的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能量储存及能量管理</a:t>
            </a:r>
            <a:r>
              <a:rPr lang="zh-CN" altLang="en-US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、主动配电网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孤岛运行</a:t>
            </a:r>
            <a:r>
              <a:rPr lang="zh-CN" altLang="en-US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时的变流器控制、配电网中的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并网</a:t>
            </a: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孤岛运行切换</a:t>
            </a:r>
            <a:r>
              <a:rPr lang="zh-CN" altLang="en-US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技术、主动配电网的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稳定性和电能质量</a:t>
            </a:r>
            <a:r>
              <a:rPr lang="zh-CN" altLang="en-US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、主动配电网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建模</a:t>
            </a:r>
            <a:r>
              <a:rPr lang="zh-CN" altLang="en-US" sz="2000" b="1" dirty="0">
                <a:solidFill>
                  <a:srgbClr val="0000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</a:t>
            </a:r>
            <a:endParaRPr lang="en-US" altLang="zh-CN" sz="2000" b="1" dirty="0">
              <a:solidFill>
                <a:srgbClr val="0000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008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ruideppt">
  <a:themeElements>
    <a:clrScheme name="7_ruidepp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ruideppt">
      <a:majorFont>
        <a:latin typeface="微软雅黑"/>
        <a:ea typeface="微软雅黑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385D8A"/>
          </a:solidFill>
          <a:prstDash val="dash"/>
          <a:round/>
          <a:headEnd type="none" w="med" len="med"/>
          <a:tailEnd type="none" w="med" len="med"/>
        </a:ln>
        <a:effectLst>
          <a:outerShdw dist="17961" dir="2700000" algn="ctr" rotWithShape="0">
            <a:srgbClr val="385D8A">
              <a:gamma/>
              <a:shade val="60000"/>
              <a:invGamma/>
            </a:srgbClr>
          </a:outerShdw>
        </a:effectLst>
      </a:spPr>
      <a:bodyPr vert="horz" wrap="square" lIns="90170" tIns="46990" rIns="90170" bIns="4699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385D8A"/>
          </a:solidFill>
          <a:prstDash val="dash"/>
          <a:round/>
          <a:headEnd type="none" w="med" len="med"/>
          <a:tailEnd type="none" w="med" len="med"/>
        </a:ln>
        <a:effectLst>
          <a:outerShdw dist="17961" dir="2700000" algn="ctr" rotWithShape="0">
            <a:srgbClr val="385D8A">
              <a:gamma/>
              <a:shade val="60000"/>
              <a:invGamma/>
            </a:srgbClr>
          </a:outerShdw>
        </a:effectLst>
      </a:spPr>
      <a:bodyPr vert="horz" wrap="square" lIns="90170" tIns="46990" rIns="90170" bIns="4699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7_ruidepp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5906</TotalTime>
  <Words>1446</Words>
  <Application>Microsoft Office PowerPoint</Application>
  <PresentationFormat>全屏显示(4:3)</PresentationFormat>
  <Paragraphs>126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MS PGothic</vt:lpstr>
      <vt:lpstr>黑体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7_ruideppt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TF</dc:creator>
  <cp:lastModifiedBy>吴学智</cp:lastModifiedBy>
  <cp:revision>934</cp:revision>
  <dcterms:created xsi:type="dcterms:W3CDTF">2014-06-07T09:54:43Z</dcterms:created>
  <dcterms:modified xsi:type="dcterms:W3CDTF">2022-08-28T11:23:14Z</dcterms:modified>
</cp:coreProperties>
</file>