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939" r:id="rId2"/>
    <p:sldId id="1004" r:id="rId3"/>
    <p:sldId id="1003" r:id="rId4"/>
    <p:sldId id="1002" r:id="rId5"/>
    <p:sldId id="1001" r:id="rId6"/>
    <p:sldId id="989" r:id="rId7"/>
    <p:sldId id="990" r:id="rId8"/>
    <p:sldId id="991" r:id="rId9"/>
    <p:sldId id="993" r:id="rId10"/>
    <p:sldId id="994" r:id="rId11"/>
    <p:sldId id="995" r:id="rId12"/>
    <p:sldId id="996" r:id="rId13"/>
    <p:sldId id="997" r:id="rId14"/>
    <p:sldId id="998" r:id="rId15"/>
    <p:sldId id="999" r:id="rId16"/>
    <p:sldId id="1000" r:id="rId17"/>
    <p:sldId id="1005" r:id="rId18"/>
    <p:sldId id="1006" r:id="rId19"/>
    <p:sldId id="1007" r:id="rId20"/>
    <p:sldId id="1008" r:id="rId21"/>
    <p:sldId id="971" r:id="rId22"/>
    <p:sldId id="974" r:id="rId23"/>
    <p:sldId id="975" r:id="rId24"/>
    <p:sldId id="976" r:id="rId25"/>
    <p:sldId id="977" r:id="rId26"/>
    <p:sldId id="978" r:id="rId27"/>
    <p:sldId id="979" r:id="rId28"/>
    <p:sldId id="980" r:id="rId29"/>
    <p:sldId id="981" r:id="rId30"/>
    <p:sldId id="982" r:id="rId31"/>
    <p:sldId id="983" r:id="rId32"/>
    <p:sldId id="984" r:id="rId33"/>
    <p:sldId id="985" r:id="rId34"/>
    <p:sldId id="986" r:id="rId35"/>
    <p:sldId id="987" r:id="rId36"/>
    <p:sldId id="988" r:id="rId37"/>
    <p:sldId id="1009" r:id="rId38"/>
    <p:sldId id="894" r:id="rId39"/>
    <p:sldId id="893" r:id="rId40"/>
    <p:sldId id="895" r:id="rId41"/>
    <p:sldId id="896" r:id="rId42"/>
    <p:sldId id="897" r:id="rId43"/>
    <p:sldId id="898" r:id="rId44"/>
    <p:sldId id="899" r:id="rId45"/>
    <p:sldId id="1010" r:id="rId46"/>
    <p:sldId id="907" r:id="rId47"/>
    <p:sldId id="97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3AF01"/>
    <a:srgbClr val="6F82C9"/>
    <a:srgbClr val="4083CB"/>
    <a:srgbClr val="F54418"/>
    <a:srgbClr val="478AFF"/>
    <a:srgbClr val="FF6600"/>
    <a:srgbClr val="FFF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BF0A2-4079-46A3-9F4B-A5C4AF1AD89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5CA33-91CC-460B-97CC-FE2BB92A77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95AE0C-CDD0-435E-B0EE-3C76995EE8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75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103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2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11.png"/><Relationship Id="rId4" Type="http://schemas.openxmlformats.org/officeDocument/2006/relationships/image" Target="../media/image1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6.png"/><Relationship Id="rId5" Type="http://schemas.openxmlformats.org/officeDocument/2006/relationships/image" Target="../media/image113.png"/><Relationship Id="rId10" Type="http://schemas.openxmlformats.org/officeDocument/2006/relationships/image" Target="../media/image115.png"/><Relationship Id="rId4" Type="http://schemas.openxmlformats.org/officeDocument/2006/relationships/image" Target="../media/image152.png"/><Relationship Id="rId9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10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8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139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ctrTitle"/>
          </p:nvPr>
        </p:nvSpPr>
        <p:spPr>
          <a:xfrm>
            <a:off x="2070389" y="603106"/>
            <a:ext cx="7772400" cy="1470025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buClrTx/>
              <a:buSzTx/>
              <a:buFontTx/>
            </a:pPr>
            <a:r>
              <a:rPr lang="zh-CN" altLang="en-US" sz="2800" b="1" dirty="0">
                <a:ea typeface="隶书" panose="02010509060101010101" pitchFamily="49" charset="-122"/>
              </a:rPr>
              <a:t>最优化方法 </a:t>
            </a:r>
            <a:r>
              <a:rPr lang="en-US" altLang="zh-CN" sz="2400" b="1" dirty="0">
                <a:ea typeface="隶书" panose="02010509060101010101" pitchFamily="49" charset="-122"/>
              </a:rPr>
              <a:t>Operations Research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b="1" dirty="0">
                <a:ea typeface="隶书" panose="02010509060101010101" pitchFamily="49" charset="-122"/>
              </a:rPr>
              <a:t/>
            </a:r>
            <a:br>
              <a:rPr lang="en-US" altLang="zh-CN" sz="2800" b="1" dirty="0">
                <a:ea typeface="隶书" panose="02010509060101010101" pitchFamily="49" charset="-122"/>
              </a:rPr>
            </a:br>
            <a:r>
              <a:rPr lang="zh-CN" altLang="en-US" sz="6000" b="1" dirty="0" smtClean="0">
                <a:solidFill>
                  <a:srgbClr val="0000FF"/>
                </a:solidFill>
                <a:ea typeface="隶书" panose="02010509060101010101" pitchFamily="49" charset="-122"/>
              </a:rPr>
              <a:t>第七</a:t>
            </a:r>
            <a:r>
              <a:rPr lang="zh-CN" altLang="en-US" sz="6000" b="1" dirty="0">
                <a:solidFill>
                  <a:srgbClr val="0000FF"/>
                </a:solidFill>
                <a:ea typeface="隶书" panose="02010509060101010101" pitchFamily="49" charset="-122"/>
              </a:rPr>
              <a:t>讲</a:t>
            </a:r>
            <a:r>
              <a:rPr lang="zh-CN" altLang="en-US" sz="2800" b="1" dirty="0">
                <a:ea typeface="隶书" panose="02010509060101010101" pitchFamily="49" charset="-122"/>
              </a:rPr>
              <a:t/>
            </a:r>
            <a:br>
              <a:rPr lang="zh-CN" altLang="en-US" sz="2800" b="1" dirty="0">
                <a:ea typeface="隶书" panose="02010509060101010101" pitchFamily="49" charset="-122"/>
              </a:rPr>
            </a:br>
            <a:endParaRPr lang="zh-CN" altLang="en-US" sz="2800" b="1" dirty="0">
              <a:ea typeface="隶书" panose="02010509060101010101" pitchFamily="49" charset="-122"/>
            </a:endParaRPr>
          </a:p>
        </p:txBody>
      </p:sp>
      <p:sp>
        <p:nvSpPr>
          <p:cNvPr id="39938" name="Text Box 6"/>
          <p:cNvSpPr txBox="1"/>
          <p:nvPr/>
        </p:nvSpPr>
        <p:spPr>
          <a:xfrm>
            <a:off x="1922605" y="2792706"/>
            <a:ext cx="8551862" cy="3693319"/>
          </a:xfrm>
          <a:prstGeom prst="rect">
            <a:avLst/>
          </a:prstGeom>
          <a:noFill/>
          <a:ln w="1587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约束优化理论</a:t>
            </a:r>
            <a:endParaRPr lang="en-US" altLang="zh-CN" sz="5400" dirty="0" smtClean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3200" dirty="0" smtClean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鞍点、</a:t>
            </a:r>
            <a:r>
              <a:rPr lang="zh-CN" altLang="en-US" sz="44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对偶理论和二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阶条件</a:t>
            </a:r>
          </a:p>
          <a:p>
            <a:pPr algn="ctr">
              <a:spcBef>
                <a:spcPct val="50000"/>
              </a:spcBef>
            </a:pPr>
            <a:endParaRPr lang="zh-CN" altLang="en-US" sz="4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/>
              </p:cNvPr>
              <p:cNvSpPr txBox="1"/>
              <p:nvPr/>
            </p:nvSpPr>
            <p:spPr>
              <a:xfrm>
                <a:off x="899339" y="1245669"/>
                <a:ext cx="10355232" cy="13849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为约束优化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问题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Lagrange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函数的鞍点，则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是该约束优化问题的一个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KKT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点对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en-US" altLang="zh-CN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9" y="1245669"/>
                <a:ext cx="10355232" cy="1384995"/>
              </a:xfrm>
              <a:prstGeom prst="rect">
                <a:avLst/>
              </a:prstGeom>
              <a:blipFill>
                <a:blip r:embed="rId3"/>
                <a:stretch>
                  <a:fillRect l="-1176" b="-34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053652" y="4091391"/>
            <a:ext cx="3384516" cy="1794123"/>
            <a:chOff x="816965" y="4169419"/>
            <a:chExt cx="3384516" cy="1794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/>
                </p:cNvPr>
                <p:cNvSpPr/>
                <p:nvPr/>
              </p:nvSpPr>
              <p:spPr>
                <a:xfrm>
                  <a:off x="816965" y="4169419"/>
                  <a:ext cx="2941254" cy="548868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" name="矩形 23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65" y="4169419"/>
                  <a:ext cx="2941254" cy="548868"/>
                </a:xfrm>
                <a:prstGeom prst="rect">
                  <a:avLst/>
                </a:prstGeom>
                <a:blipFill>
                  <a:blip r:embed="rId4"/>
                  <a:stretch>
                    <a:fillRect b="-2174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/>
                </p:cNvPr>
                <p:cNvSpPr/>
                <p:nvPr/>
              </p:nvSpPr>
              <p:spPr>
                <a:xfrm>
                  <a:off x="816965" y="5047778"/>
                  <a:ext cx="3384516" cy="91576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)∈</m:t>
                      </m:r>
                      <m:limLow>
                        <m:limLow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𝑣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ℝ</m:t>
                                  </m:r>
                                </m:e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ℰ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𝑤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𝐼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eqArr>
                        </m:lim>
                      </m:limLow>
                    </m:oMath>
                  </a14:m>
                  <a:r>
                    <a:rPr lang="zh-CN" alt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</m:d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矩形 24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65" y="5047778"/>
                  <a:ext cx="3384516" cy="915764"/>
                </a:xfrm>
                <a:prstGeom prst="rect">
                  <a:avLst/>
                </a:prstGeom>
                <a:blipFill>
                  <a:blip r:embed="rId5"/>
                  <a:stretch>
                    <a:fillRect l="-718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6319130" y="4141842"/>
            <a:ext cx="5254646" cy="1638068"/>
            <a:chOff x="6798565" y="3879625"/>
            <a:chExt cx="5254646" cy="1638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/>
                </p:cNvPr>
                <p:cNvSpPr/>
                <p:nvPr/>
              </p:nvSpPr>
              <p:spPr>
                <a:xfrm>
                  <a:off x="6798565" y="3879625"/>
                  <a:ext cx="2376868" cy="40011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=0,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矩形 2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565" y="3879625"/>
                  <a:ext cx="237686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/>
                </p:cNvPr>
                <p:cNvSpPr/>
                <p:nvPr/>
              </p:nvSpPr>
              <p:spPr>
                <a:xfrm>
                  <a:off x="6807801" y="4710936"/>
                  <a:ext cx="5245410" cy="400302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≥0,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≥0,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=0,  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矩形 6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801" y="4710936"/>
                  <a:ext cx="5245410" cy="400302"/>
                </a:xfrm>
                <a:prstGeom prst="rect">
                  <a:avLst/>
                </a:prstGeom>
                <a:blipFill>
                  <a:blip r:embed="rId7"/>
                  <a:stretch>
                    <a:fillRect b="-7463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/>
                </p:cNvPr>
                <p:cNvSpPr/>
                <p:nvPr/>
              </p:nvSpPr>
              <p:spPr>
                <a:xfrm>
                  <a:off x="6802371" y="5117583"/>
                  <a:ext cx="5250840" cy="40011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=0,                                              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矩形 9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371" y="5117583"/>
                  <a:ext cx="525084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2985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矩形 11"/>
          <p:cNvSpPr/>
          <p:nvPr/>
        </p:nvSpPr>
        <p:spPr>
          <a:xfrm>
            <a:off x="7081952" y="3298663"/>
            <a:ext cx="1127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KKT</a:t>
            </a:r>
            <a:r>
              <a:rPr lang="zh-CN" altLang="en-US" sz="2800" b="1" kern="0" dirty="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05768" y="3329719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鞍点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5" name="箭头: 右 14"/>
          <p:cNvSpPr/>
          <p:nvPr/>
        </p:nvSpPr>
        <p:spPr bwMode="auto">
          <a:xfrm>
            <a:off x="4843848" y="4569640"/>
            <a:ext cx="749643" cy="40011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675731" y="0"/>
            <a:ext cx="6840538" cy="7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鞍点</a:t>
            </a:r>
            <a:r>
              <a:rPr lang="zh-CN" altLang="en-US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与</a:t>
            </a:r>
            <a:r>
              <a:rPr lang="en-US" altLang="zh-CN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KKT</a:t>
            </a:r>
            <a:r>
              <a:rPr lang="zh-CN" altLang="en-US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点的</a:t>
            </a:r>
            <a:r>
              <a:rPr lang="zh-CN" altLang="en-US" sz="40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关系</a:t>
            </a:r>
            <a:endParaRPr lang="zh-CN" altLang="en-US" sz="4000" b="1" kern="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38260" y="2207532"/>
            <a:ext cx="6200924" cy="548868"/>
            <a:chOff x="638260" y="2207532"/>
            <a:chExt cx="6200924" cy="548868"/>
          </a:xfrm>
        </p:grpSpPr>
        <p:grpSp>
          <p:nvGrpSpPr>
            <p:cNvPr id="7" name="组合 6"/>
            <p:cNvGrpSpPr/>
            <p:nvPr/>
          </p:nvGrpSpPr>
          <p:grpSpPr>
            <a:xfrm>
              <a:off x="638260" y="2207532"/>
              <a:ext cx="6200924" cy="548868"/>
              <a:chOff x="638260" y="2207532"/>
              <a:chExt cx="6200924" cy="5488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/>
                  </p:cNvPr>
                  <p:cNvSpPr/>
                  <p:nvPr/>
                </p:nvSpPr>
                <p:spPr>
                  <a:xfrm>
                    <a:off x="638260" y="2207532"/>
                    <a:ext cx="2934714" cy="5488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argmin</m:t>
                                  </m:r>
                                </m:e>
                                <m:li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" name="矩形 15">
                    <a:extLst/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260" y="2207532"/>
                    <a:ext cx="2934714" cy="5488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/>
                  </p:cNvPr>
                  <p:cNvSpPr/>
                  <p:nvPr/>
                </p:nvSpPr>
                <p:spPr>
                  <a:xfrm>
                    <a:off x="4468856" y="2249985"/>
                    <a:ext cx="237032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7" name="矩形 16">
                    <a:extLst/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8856" y="2249985"/>
                    <a:ext cx="237032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箭头: 右 27"/>
            <p:cNvSpPr/>
            <p:nvPr/>
          </p:nvSpPr>
          <p:spPr bwMode="auto">
            <a:xfrm>
              <a:off x="3862236" y="2249985"/>
              <a:ext cx="468282" cy="41415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Freeform 101"/>
          <p:cNvSpPr>
            <a:spLocks noChangeArrowheads="1"/>
          </p:cNvSpPr>
          <p:nvPr/>
        </p:nvSpPr>
        <p:spPr bwMode="auto">
          <a:xfrm rot="16200000">
            <a:off x="246269" y="2323712"/>
            <a:ext cx="266700" cy="26670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id-ID" altLang="zh-CN">
              <a:latin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1135" y="3227120"/>
            <a:ext cx="11927614" cy="580287"/>
            <a:chOff x="241135" y="3227120"/>
            <a:chExt cx="11927614" cy="580287"/>
          </a:xfrm>
        </p:grpSpPr>
        <p:grpSp>
          <p:nvGrpSpPr>
            <p:cNvPr id="11" name="组合 10"/>
            <p:cNvGrpSpPr/>
            <p:nvPr/>
          </p:nvGrpSpPr>
          <p:grpSpPr>
            <a:xfrm>
              <a:off x="638261" y="3227120"/>
              <a:ext cx="11530488" cy="580287"/>
              <a:chOff x="638261" y="3227120"/>
              <a:chExt cx="11530488" cy="580287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38261" y="3227120"/>
                <a:ext cx="11530488" cy="580287"/>
                <a:chOff x="638261" y="3227120"/>
                <a:chExt cx="11530488" cy="5802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矩形 1">
                      <a:extLst/>
                    </p:cNvPr>
                    <p:cNvSpPr/>
                    <p:nvPr/>
                  </p:nvSpPr>
                  <p:spPr>
                    <a:xfrm>
                      <a:off x="638261" y="3227120"/>
                      <a:ext cx="2949318" cy="58028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ℝ</m:t>
                                  </m:r>
                                </m:e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ℰ</m:t>
                                      </m:r>
                                    </m:e>
                                  </m:d>
                                </m:sup>
                              </m:sSup>
                            </m:lim>
                          </m:limLow>
                        </m:oMath>
                      </a14:m>
                      <a:r>
                        <a:rPr lang="zh-CN" altLang="en-US" sz="2000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oMath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2" name="矩形 1">
                      <a:extLst/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261" y="3227120"/>
                      <a:ext cx="2949318" cy="5802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矩形 3">
                      <a:extLst/>
                    </p:cNvPr>
                    <p:cNvSpPr/>
                    <p:nvPr/>
                  </p:nvSpPr>
                  <p:spPr>
                    <a:xfrm>
                      <a:off x="9377729" y="3259360"/>
                      <a:ext cx="2791020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=0,  ∀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ℰ</m:t>
                            </m:r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4" name="矩形 3">
                      <a:extLst/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7729" y="3259360"/>
                      <a:ext cx="2791020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矩形 4">
                      <a:extLst/>
                    </p:cNvPr>
                    <p:cNvSpPr/>
                    <p:nvPr/>
                  </p:nvSpPr>
                  <p:spPr>
                    <a:xfrm>
                      <a:off x="4337318" y="3270159"/>
                      <a:ext cx="4434227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5" name="矩形 4">
                      <a:extLst/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7318" y="3270159"/>
                      <a:ext cx="4434227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箭头: 右 28"/>
              <p:cNvSpPr/>
              <p:nvPr/>
            </p:nvSpPr>
            <p:spPr bwMode="auto">
              <a:xfrm>
                <a:off x="3862236" y="3241370"/>
                <a:ext cx="468282" cy="414155"/>
              </a:xfrm>
              <a:prstGeom prst="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箭头: 左右 22"/>
              <p:cNvSpPr/>
              <p:nvPr/>
            </p:nvSpPr>
            <p:spPr bwMode="auto">
              <a:xfrm>
                <a:off x="8807538" y="3306437"/>
                <a:ext cx="593124" cy="327554"/>
              </a:xfrm>
              <a:prstGeom prst="left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Freeform 101"/>
            <p:cNvSpPr>
              <a:spLocks noChangeArrowheads="1"/>
            </p:cNvSpPr>
            <p:nvPr/>
          </p:nvSpPr>
          <p:spPr bwMode="auto">
            <a:xfrm rot="16200000">
              <a:off x="241135" y="3306437"/>
              <a:ext cx="266700" cy="266700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 altLang="zh-CN">
                <a:latin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1135" y="4340520"/>
            <a:ext cx="11157818" cy="2277201"/>
            <a:chOff x="241135" y="4340520"/>
            <a:chExt cx="11157818" cy="2277201"/>
          </a:xfrm>
        </p:grpSpPr>
        <p:sp>
          <p:nvSpPr>
            <p:cNvPr id="32" name="Freeform 101"/>
            <p:cNvSpPr>
              <a:spLocks noChangeArrowheads="1"/>
            </p:cNvSpPr>
            <p:nvPr/>
          </p:nvSpPr>
          <p:spPr bwMode="auto">
            <a:xfrm rot="16200000">
              <a:off x="241135" y="4478041"/>
              <a:ext cx="266700" cy="266700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 altLang="zh-CN">
                <a:latin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600214" y="4340520"/>
              <a:ext cx="3561846" cy="1020174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90660" y="4362330"/>
              <a:ext cx="10608293" cy="2255391"/>
              <a:chOff x="790660" y="4362330"/>
              <a:chExt cx="10608293" cy="2255391"/>
            </a:xfrm>
          </p:grpSpPr>
          <p:sp>
            <p:nvSpPr>
              <p:cNvPr id="20" name="箭头: 右 19"/>
              <p:cNvSpPr/>
              <p:nvPr/>
            </p:nvSpPr>
            <p:spPr bwMode="auto">
              <a:xfrm>
                <a:off x="8060418" y="4509200"/>
                <a:ext cx="870828" cy="327554"/>
              </a:xfrm>
              <a:prstGeom prst="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790660" y="4362330"/>
                <a:ext cx="10608293" cy="2255391"/>
                <a:chOff x="790660" y="4362330"/>
                <a:chExt cx="10608293" cy="22553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矩形 18">
                      <a:extLst/>
                    </p:cNvPr>
                    <p:cNvSpPr/>
                    <p:nvPr/>
                  </p:nvSpPr>
                  <p:spPr>
                    <a:xfrm>
                      <a:off x="790660" y="4494609"/>
                      <a:ext cx="2987036" cy="68429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𝐼</m:t>
                                      </m:r>
                                    </m:e>
                                  </m:d>
                                </m:sup>
                              </m:sSubSup>
                            </m:lim>
                          </m:limLow>
                        </m:oMath>
                      </a14:m>
                      <a:r>
                        <a:rPr lang="zh-CN" altLang="en-US" sz="2000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𝑣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</m:e>
                          </m:d>
                        </m:oMath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19" name="矩形 18">
                      <a:extLst/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0660" y="4494609"/>
                      <a:ext cx="2987036" cy="68429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矩形 5">
                      <a:extLst/>
                    </p:cNvPr>
                    <p:cNvSpPr/>
                    <p:nvPr/>
                  </p:nvSpPr>
                  <p:spPr>
                    <a:xfrm>
                      <a:off x="790660" y="5873768"/>
                      <a:ext cx="3144130" cy="68429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𝐼</m:t>
                                      </m:r>
                                    </m:e>
                                  </m:d>
                                </m:sup>
                              </m:sSubSup>
                            </m:lim>
                          </m:limLow>
                        </m:oMath>
                      </a14:m>
                      <a:r>
                        <a:rPr lang="zh-CN" altLang="en-US" sz="2000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𝑣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</m:e>
                          </m:d>
                        </m:oMath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6" name="矩形 5">
                      <a:extLst/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0660" y="5873768"/>
                      <a:ext cx="3144130" cy="68429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" name="组合 33"/>
                <p:cNvGrpSpPr/>
                <p:nvPr/>
              </p:nvGrpSpPr>
              <p:grpSpPr>
                <a:xfrm>
                  <a:off x="4450429" y="4362330"/>
                  <a:ext cx="3861416" cy="984118"/>
                  <a:chOff x="4326862" y="4081979"/>
                  <a:chExt cx="3861416" cy="98411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矩形 20">
                        <a:extLst/>
                      </p:cNvPr>
                      <p:cNvSpPr/>
                      <p:nvPr/>
                    </p:nvSpPr>
                    <p:spPr>
                      <a:xfrm>
                        <a:off x="4326862" y="4557881"/>
                        <a:ext cx="3861416" cy="50821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矩形 20">
                        <a:extLst/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26862" y="4557881"/>
                        <a:ext cx="3861416" cy="508216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矩形 7">
                        <a:extLst/>
                      </p:cNvPr>
                      <p:cNvSpPr/>
                      <p:nvPr/>
                    </p:nvSpPr>
                    <p:spPr>
                      <a:xfrm>
                        <a:off x="4543882" y="4081979"/>
                        <a:ext cx="2729658" cy="5078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altLang="zh-CN" b="0" dirty="0"/>
                      </a:p>
                    </p:txBody>
                  </p:sp>
                </mc:Choice>
                <mc:Fallback xmlns="">
                  <p:sp>
                    <p:nvSpPr>
                      <p:cNvPr id="8" name="矩形 7">
                        <a:extLst/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3882" y="4081979"/>
                        <a:ext cx="2729658" cy="507831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/>
                    </p:cNvPr>
                    <p:cNvSpPr txBox="1"/>
                    <p:nvPr/>
                  </p:nvSpPr>
                  <p:spPr>
                    <a:xfrm>
                      <a:off x="8829604" y="4414194"/>
                      <a:ext cx="256934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22" name="文本框 21">
                      <a:extLst/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9604" y="4414194"/>
                      <a:ext cx="2569349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矩形 26">
                      <a:extLst/>
                    </p:cNvPr>
                    <p:cNvSpPr/>
                    <p:nvPr/>
                  </p:nvSpPr>
                  <p:spPr>
                    <a:xfrm>
                      <a:off x="4533713" y="6217419"/>
                      <a:ext cx="5245410" cy="40030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=0,  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27" name="矩形 26">
                      <a:extLst/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3713" y="6217419"/>
                      <a:ext cx="5245410" cy="40030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箭头: 上下 32"/>
                <p:cNvSpPr/>
                <p:nvPr/>
              </p:nvSpPr>
              <p:spPr bwMode="auto">
                <a:xfrm>
                  <a:off x="1934537" y="5235373"/>
                  <a:ext cx="362465" cy="581920"/>
                </a:xfrm>
                <a:prstGeom prst="upDownArrow">
                  <a:avLst/>
                </a:prstGeom>
                <a:solidFill>
                  <a:srgbClr val="0070C0"/>
                </a:solidFill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箭头: 右 36"/>
                <p:cNvSpPr/>
                <p:nvPr/>
              </p:nvSpPr>
              <p:spPr bwMode="auto">
                <a:xfrm rot="19672768">
                  <a:off x="3421166" y="5251793"/>
                  <a:ext cx="900945" cy="414155"/>
                </a:xfrm>
                <a:prstGeom prst="rightArrow">
                  <a:avLst/>
                </a:prstGeom>
                <a:solidFill>
                  <a:srgbClr val="0070C0"/>
                </a:solidFill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箭头: 上下 37"/>
                <p:cNvSpPr/>
                <p:nvPr/>
              </p:nvSpPr>
              <p:spPr bwMode="auto">
                <a:xfrm>
                  <a:off x="6250328" y="5597167"/>
                  <a:ext cx="362465" cy="581920"/>
                </a:xfrm>
                <a:prstGeom prst="upDownArrow">
                  <a:avLst/>
                </a:prstGeom>
                <a:solidFill>
                  <a:srgbClr val="0070C0"/>
                </a:solidFill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74485" y="1229897"/>
            <a:ext cx="4483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证明：</a:t>
            </a:r>
            <a:r>
              <a:rPr lang="zh-CN" altLang="en-US" sz="2800" b="1" i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稳定</a:t>
            </a:r>
            <a:r>
              <a:rPr lang="zh-CN" altLang="en-US" sz="2800" b="1" i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点的梯度公式</a:t>
            </a:r>
            <a:endParaRPr lang="zh-CN" altLang="en-US" sz="2800" b="1" i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675731" y="-94555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鞍点</a:t>
            </a:r>
            <a:r>
              <a:rPr lang="zh-CN" altLang="en-US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与</a:t>
            </a:r>
            <a:r>
              <a:rPr lang="en-US" altLang="zh-CN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KKT</a:t>
            </a:r>
            <a:r>
              <a:rPr lang="zh-CN" altLang="en-US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点的关系</a:t>
            </a:r>
            <a:endParaRPr lang="en-US" altLang="zh-CN" sz="4000" b="1" kern="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 sz="4000" b="1" kern="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/>
              </p:cNvPr>
              <p:cNvSpPr txBox="1"/>
              <p:nvPr/>
            </p:nvSpPr>
            <p:spPr>
              <a:xfrm>
                <a:off x="939028" y="875157"/>
                <a:ext cx="10516133" cy="12840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 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为约束优化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问题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Lagrange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函数的鞍点，则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是该约束优化问题的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全局最优解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en-US" altLang="zh-CN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28" y="875157"/>
                <a:ext cx="10516133" cy="1284006"/>
              </a:xfrm>
              <a:prstGeom prst="rect">
                <a:avLst/>
              </a:prstGeom>
              <a:blipFill>
                <a:blip r:embed="rId3"/>
                <a:stretch>
                  <a:fillRect l="-1100" b="-1226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939028" y="2349169"/>
                <a:ext cx="10550691" cy="427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sz="2000" b="1" dirty="0">
                    <a:solidFill>
                      <a:srgbClr val="0070C0"/>
                    </a:solidFill>
                  </a:rPr>
                  <a:t>：</a:t>
                </a:r>
                <a:r>
                  <a:rPr lang="zh-CN" altLang="en-US" sz="2000" dirty="0"/>
                  <a:t>由定理</a:t>
                </a:r>
                <a:r>
                  <a:rPr lang="en-US" altLang="zh-CN" sz="2000" dirty="0"/>
                  <a:t>7.3.1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为优化问题</a:t>
                </a:r>
                <a:r>
                  <a:rPr lang="en-US" altLang="zh-CN" sz="2000" dirty="0"/>
                  <a:t>(7.2.2)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K-T</a:t>
                </a:r>
                <a:r>
                  <a:rPr lang="zh-CN" altLang="en-US" sz="2000" dirty="0"/>
                  <a:t>点，利用鞍点定义，对任意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从而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为约束优化问题</a:t>
                </a:r>
                <a:r>
                  <a:rPr lang="en-US" altLang="zh-CN" sz="2000" dirty="0"/>
                  <a:t>(7.2.2)</a:t>
                </a:r>
                <a:r>
                  <a:rPr lang="zh-CN" altLang="en-US" sz="2000" dirty="0"/>
                  <a:t>全局最优解</a:t>
                </a:r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28" y="2349169"/>
                <a:ext cx="10550691" cy="4272195"/>
              </a:xfrm>
              <a:prstGeom prst="rect">
                <a:avLst/>
              </a:prstGeom>
              <a:blipFill>
                <a:blip r:embed="rId4"/>
                <a:stretch>
                  <a:fillRect l="-867" b="-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4076709" y="4128259"/>
                <a:ext cx="697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9" y="4128259"/>
                <a:ext cx="697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/>
              </p:cNvPr>
              <p:cNvSpPr txBox="1"/>
              <p:nvPr/>
            </p:nvSpPr>
            <p:spPr>
              <a:xfrm>
                <a:off x="5516790" y="4147857"/>
                <a:ext cx="697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790" y="4147857"/>
                <a:ext cx="6975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221392" y="4580025"/>
            <a:ext cx="1821332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KKT</a:t>
            </a:r>
            <a:r>
              <a:rPr lang="zh-CN" altLang="en-US" b="1" dirty="0">
                <a:solidFill>
                  <a:srgbClr val="0070C0"/>
                </a:solidFill>
              </a:rPr>
              <a:t>条件互补性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/>
              </p:cNvPr>
              <p:cNvSpPr txBox="1"/>
              <p:nvPr/>
            </p:nvSpPr>
            <p:spPr>
              <a:xfrm>
                <a:off x="7758050" y="4091465"/>
                <a:ext cx="697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50" y="4091465"/>
                <a:ext cx="6975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/>
              </p:cNvPr>
              <p:cNvSpPr txBox="1"/>
              <p:nvPr/>
            </p:nvSpPr>
            <p:spPr>
              <a:xfrm>
                <a:off x="7159350" y="4570757"/>
                <a:ext cx="2592569" cy="36933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zh-CN" alt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50" y="4570757"/>
                <a:ext cx="25925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/>
              </p:cNvPr>
              <p:cNvSpPr txBox="1"/>
              <p:nvPr/>
            </p:nvSpPr>
            <p:spPr>
              <a:xfrm>
                <a:off x="6774896" y="6127647"/>
                <a:ext cx="1966308" cy="36933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896" y="6127647"/>
                <a:ext cx="19663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6595212" y="5771009"/>
            <a:ext cx="443060" cy="30165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4221392" y="2995051"/>
                <a:ext cx="3992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92" y="2995051"/>
                <a:ext cx="3992119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794104" y="-70110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鞍点与</a:t>
            </a:r>
            <a:r>
              <a:rPr lang="zh-CN" altLang="en-US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最优解</a:t>
            </a:r>
            <a:r>
              <a:rPr lang="zh-CN" altLang="en-US" sz="40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的</a:t>
            </a:r>
            <a:r>
              <a:rPr lang="zh-CN" altLang="en-US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关系</a:t>
            </a:r>
            <a:endParaRPr lang="en-US" altLang="zh-CN" sz="4000" b="1" kern="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 sz="4000" b="1" kern="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996682" y="53265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延拓</a:t>
            </a:r>
            <a:r>
              <a:rPr lang="zh-CN" altLang="en-US" sz="40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信赖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域子问题的鞍点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/>
              </p:cNvPr>
              <p:cNvSpPr/>
              <p:nvPr/>
            </p:nvSpPr>
            <p:spPr>
              <a:xfrm>
                <a:off x="1177536" y="677212"/>
                <a:ext cx="3914775" cy="1683538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𝐺𝑥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zh-CN" altLang="en-US" sz="24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36" y="677212"/>
                <a:ext cx="3914775" cy="1683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/>
              </p:cNvPr>
              <p:cNvSpPr txBox="1"/>
              <p:nvPr/>
            </p:nvSpPr>
            <p:spPr>
              <a:xfrm>
                <a:off x="963301" y="2740929"/>
                <a:ext cx="10695331" cy="112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01" y="2740929"/>
                <a:ext cx="10695331" cy="112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/>
              </p:cNvPr>
              <p:cNvSpPr txBox="1"/>
              <p:nvPr/>
            </p:nvSpPr>
            <p:spPr>
              <a:xfrm>
                <a:off x="3933824" y="4271417"/>
                <a:ext cx="6923183" cy="106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                                </a:t>
                </a:r>
                <a:r>
                  <a:rPr lang="en-US" altLang="zh-CN" sz="20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24" y="4271417"/>
                <a:ext cx="6923183" cy="1067343"/>
              </a:xfrm>
              <a:prstGeom prst="rect">
                <a:avLst/>
              </a:prstGeom>
              <a:blipFill>
                <a:blip r:embed="rId5"/>
                <a:stretch>
                  <a:fillRect b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-1860169" y="4861666"/>
            <a:ext cx="8465249" cy="1852238"/>
            <a:chOff x="3691318" y="2054054"/>
            <a:chExt cx="7516305" cy="18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/>
                </p:cNvPr>
                <p:cNvSpPr txBox="1"/>
                <p:nvPr/>
              </p:nvSpPr>
              <p:spPr>
                <a:xfrm>
                  <a:off x="3691318" y="2054054"/>
                  <a:ext cx="7516305" cy="1852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0" dirty="0" smtClean="0"/>
                    <a:t>                      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a14:m>
                  <a:r>
                    <a:rPr lang="en-US" altLang="zh-CN" sz="2400" dirty="0"/>
                    <a:t>  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zh-CN" altLang="en-US" sz="2400" dirty="0"/>
                    <a:t>半正定</a:t>
                  </a:r>
                  <a:endParaRPr lang="en-US" altLang="zh-CN" sz="24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0" dirty="0"/>
                    <a:t>                       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≤1,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altLang="zh-CN" sz="24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0" dirty="0"/>
                    <a:t>                            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1318" y="2054054"/>
                  <a:ext cx="7516305" cy="1852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0460" y="2289459"/>
              <a:ext cx="148028" cy="10444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/>
              </p:cNvPr>
              <p:cNvSpPr txBox="1"/>
              <p:nvPr/>
            </p:nvSpPr>
            <p:spPr>
              <a:xfrm>
                <a:off x="233692" y="4165593"/>
                <a:ext cx="5802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选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满足如下要求，可验证为鞍点</a:t>
                </a:r>
              </a:p>
            </p:txBody>
          </p:sp>
        </mc:Choice>
        <mc:Fallback xmlns="">
          <p:sp>
            <p:nvSpPr>
              <p:cNvPr id="21" name="文本框 20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92" y="4165593"/>
                <a:ext cx="5802465" cy="461665"/>
              </a:xfrm>
              <a:prstGeom prst="rect">
                <a:avLst/>
              </a:prstGeom>
              <a:blipFill>
                <a:blip r:embed="rId8"/>
                <a:stretch>
                  <a:fillRect l="-157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173760" y="5480750"/>
            <a:ext cx="7838239" cy="1290700"/>
            <a:chOff x="6889436" y="5387117"/>
            <a:chExt cx="7838239" cy="1290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/>
                </p:cNvPr>
                <p:cNvSpPr txBox="1"/>
                <p:nvPr/>
              </p:nvSpPr>
              <p:spPr>
                <a:xfrm>
                  <a:off x="6889436" y="5387117"/>
                  <a:ext cx="7838239" cy="549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6" name="文本框 15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436" y="5387117"/>
                  <a:ext cx="7838239" cy="549189"/>
                </a:xfrm>
                <a:prstGeom prst="rect">
                  <a:avLst/>
                </a:prstGeom>
                <a:blipFill>
                  <a:blip r:embed="rId9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/>
                </p:cNvPr>
                <p:cNvSpPr/>
                <p:nvPr/>
              </p:nvSpPr>
              <p:spPr>
                <a:xfrm>
                  <a:off x="7199302" y="5967686"/>
                  <a:ext cx="5175006" cy="710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矩形 1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302" y="5967686"/>
                  <a:ext cx="5175006" cy="7101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2360750"/>
            <a:ext cx="4579392" cy="6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写出</a:t>
            </a:r>
            <a:r>
              <a:rPr lang="en-US" altLang="zh-CN" sz="32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Lagrange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3200" b="1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176392" y="4178493"/>
            <a:ext cx="7759445" cy="1315296"/>
            <a:chOff x="3953965" y="2293181"/>
            <a:chExt cx="7516305" cy="1315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/>
                </p:cNvPr>
                <p:cNvSpPr txBox="1"/>
                <p:nvPr/>
              </p:nvSpPr>
              <p:spPr>
                <a:xfrm>
                  <a:off x="3953965" y="2293181"/>
                  <a:ext cx="7516305" cy="13152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sz="2400" dirty="0"/>
                </a:p>
                <a:p>
                  <a:r>
                    <a:rPr lang="en-US" altLang="zh-CN" sz="2400" b="0" dirty="0"/>
                    <a:t>                       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≤1,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altLang="zh-CN" sz="2400" dirty="0"/>
                </a:p>
                <a:p>
                  <a:r>
                    <a:rPr lang="en-US" altLang="zh-CN" sz="2400" b="0" dirty="0"/>
                    <a:t>                           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zh-CN" altLang="en-US" sz="2400" dirty="0"/>
                    <a:t>半正定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965" y="2293181"/>
                  <a:ext cx="7516305" cy="1315296"/>
                </a:xfrm>
                <a:prstGeom prst="rect">
                  <a:avLst/>
                </a:prstGeom>
                <a:blipFill>
                  <a:blip r:embed="rId3"/>
                  <a:stretch>
                    <a:fillRect b="-46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5561" y="2405299"/>
              <a:ext cx="161322" cy="1138219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1344128" y="3754597"/>
            <a:ext cx="172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KKT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94006" y="4194682"/>
            <a:ext cx="5380560" cy="1180440"/>
            <a:chOff x="651078" y="4154456"/>
            <a:chExt cx="5380560" cy="1180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/>
                </p:cNvPr>
                <p:cNvSpPr/>
                <p:nvPr/>
              </p:nvSpPr>
              <p:spPr>
                <a:xfrm>
                  <a:off x="651078" y="4154456"/>
                  <a:ext cx="302461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7" name="矩形 16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78" y="4154456"/>
                  <a:ext cx="3024610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/>
                </p:cNvPr>
                <p:cNvSpPr/>
                <p:nvPr/>
              </p:nvSpPr>
              <p:spPr>
                <a:xfrm>
                  <a:off x="713259" y="4590653"/>
                  <a:ext cx="5318379" cy="744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≥0,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≤1,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22" name="矩形 21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59" y="4590653"/>
                  <a:ext cx="5318379" cy="7442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本框 22"/>
          <p:cNvSpPr txBox="1"/>
          <p:nvPr/>
        </p:nvSpPr>
        <p:spPr>
          <a:xfrm>
            <a:off x="6846425" y="3775341"/>
            <a:ext cx="172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最优解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839648" y="6084654"/>
            <a:ext cx="109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鞍点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274618" y="6105571"/>
            <a:ext cx="1793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KKT</a:t>
            </a:r>
            <a:r>
              <a:rPr lang="zh-CN" altLang="en-US" sz="3200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点对</a:t>
            </a:r>
            <a:endParaRPr lang="zh-CN" altLang="en-US" sz="3200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78759" y="6084654"/>
            <a:ext cx="332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800" dirty="0" smtClean="0">
                <a:solidFill>
                  <a:srgbClr val="7030A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*</a:t>
            </a:r>
            <a:r>
              <a:rPr lang="zh-CN" altLang="en-US" sz="3200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全局最优值</a:t>
            </a:r>
            <a:r>
              <a:rPr lang="zh-CN" altLang="en-US" sz="32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</a:t>
            </a:r>
          </a:p>
        </p:txBody>
      </p:sp>
      <p:sp>
        <p:nvSpPr>
          <p:cNvPr id="27" name="箭头: 右 26"/>
          <p:cNvSpPr/>
          <p:nvPr/>
        </p:nvSpPr>
        <p:spPr bwMode="auto">
          <a:xfrm rot="10800000">
            <a:off x="3257781" y="6151189"/>
            <a:ext cx="1145356" cy="4517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箭头: 左右 1"/>
          <p:cNvSpPr/>
          <p:nvPr/>
        </p:nvSpPr>
        <p:spPr bwMode="auto">
          <a:xfrm>
            <a:off x="6285143" y="6151189"/>
            <a:ext cx="924698" cy="451704"/>
          </a:xfrm>
          <a:prstGeom prst="leftRightArrow">
            <a:avLst/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400" y="5493512"/>
            <a:ext cx="324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对于信赖域子问题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996682" y="53265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延拓</a:t>
            </a:r>
            <a:r>
              <a:rPr lang="zh-CN" altLang="en-US" sz="40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信赖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域子问题的鞍点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/>
              </p:cNvPr>
              <p:cNvSpPr/>
              <p:nvPr/>
            </p:nvSpPr>
            <p:spPr>
              <a:xfrm>
                <a:off x="1039294" y="693862"/>
                <a:ext cx="3914775" cy="1683538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𝐺𝑥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zh-CN" altLang="en-US" sz="24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94" y="693862"/>
                <a:ext cx="3914775" cy="16835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23273" y="2360750"/>
            <a:ext cx="4256118" cy="51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Lagrange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3200" b="1" kern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/>
              </p:cNvPr>
              <p:cNvSpPr txBox="1"/>
              <p:nvPr/>
            </p:nvSpPr>
            <p:spPr>
              <a:xfrm>
                <a:off x="1039294" y="2602683"/>
                <a:ext cx="10784372" cy="112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94" y="2602683"/>
                <a:ext cx="10784372" cy="11295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95116" y="688110"/>
            <a:ext cx="3475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鞍点的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存在性问题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327" y="1327863"/>
            <a:ext cx="562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考虑非线性规划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375930" y="1908407"/>
                <a:ext cx="9823939" cy="4737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该问题最优解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相应的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Lagrange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函数为</a:t>
                </a:r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根据鞍点定义，要寻找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都有</a:t>
                </a:r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即满足</a:t>
                </a:r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等价于满足</a:t>
                </a:r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≥0,∀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可以验证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任意给定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，均不满足上式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因为若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时，上式不成立；若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时，上式不成立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因此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该优化问题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Lagrange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函数不存在鞍点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0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0" y="1908407"/>
                <a:ext cx="9823939" cy="4737964"/>
              </a:xfrm>
              <a:prstGeom prst="rect">
                <a:avLst/>
              </a:prstGeom>
              <a:blipFill>
                <a:blip r:embed="rId3"/>
                <a:stretch>
                  <a:fillRect l="-683" b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/>
              </p:cNvPr>
              <p:cNvSpPr/>
              <p:nvPr/>
            </p:nvSpPr>
            <p:spPr>
              <a:xfrm>
                <a:off x="3524605" y="1327863"/>
                <a:ext cx="2887137" cy="580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605" y="1327863"/>
                <a:ext cx="2887137" cy="580544"/>
              </a:xfrm>
              <a:prstGeom prst="rect">
                <a:avLst/>
              </a:prstGeom>
              <a:blipFill rotWithShape="1">
                <a:blip r:embed="rId4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0" name="组合 31"/>
          <p:cNvGrpSpPr/>
          <p:nvPr/>
        </p:nvGrpSpPr>
        <p:grpSpPr bwMode="auto">
          <a:xfrm>
            <a:off x="7338097" y="1375155"/>
            <a:ext cx="327515" cy="420911"/>
            <a:chOff x="5810678" y="1001615"/>
            <a:chExt cx="422361" cy="474760"/>
          </a:xfrm>
        </p:grpSpPr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5825762" y="1341809"/>
              <a:ext cx="392192" cy="13456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3025" b="0" kern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32" name="组合 148"/>
            <p:cNvGrpSpPr/>
            <p:nvPr/>
          </p:nvGrpSpPr>
          <p:grpSpPr bwMode="auto"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33" name="Freeform 36"/>
              <p:cNvSpPr>
                <a:spLocks noChangeArrowheads="1"/>
              </p:cNvSpPr>
              <p:nvPr/>
            </p:nvSpPr>
            <p:spPr bwMode="auto">
              <a:xfrm>
                <a:off x="5003908" y="1229805"/>
                <a:ext cx="897741" cy="896634"/>
              </a:xfrm>
              <a:prstGeom prst="ellipse">
                <a:avLst/>
              </a:prstGeom>
              <a:gradFill rotWithShape="0">
                <a:gsLst>
                  <a:gs pos="0">
                    <a:srgbClr val="0D79CA"/>
                  </a:gs>
                  <a:gs pos="77000">
                    <a:srgbClr val="0D79CA"/>
                  </a:gs>
                  <a:gs pos="100000">
                    <a:srgbClr val="FFFFFF"/>
                  </a:gs>
                  <a:gs pos="100000">
                    <a:srgbClr val="4FADF3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b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4" name="Freeform 38"/>
              <p:cNvSpPr/>
              <p:nvPr/>
            </p:nvSpPr>
            <p:spPr bwMode="auto">
              <a:xfrm>
                <a:off x="5068032" y="1255515"/>
                <a:ext cx="769492" cy="250672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75000"/>
                    </a:sysClr>
                  </a:gs>
                  <a:gs pos="100000">
                    <a:sysClr val="window" lastClr="FFFFFF">
                      <a:gamma/>
                      <a:tint val="0"/>
                      <a:invGamma/>
                      <a:alpha val="0"/>
                    </a:sys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b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auto">
              <a:xfrm>
                <a:off x="5366212" y="1274797"/>
                <a:ext cx="179548" cy="1639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b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8027459" y="1211330"/>
            <a:ext cx="3601518" cy="156966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鞍点要比全局最优解更强，但它不一定存在，并且难以求解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，所以通常不希望求解鞍点</a:t>
            </a:r>
            <a:r>
              <a:rPr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864139" y="111848"/>
            <a:ext cx="775767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 鞍点</a:t>
            </a:r>
            <a:r>
              <a:rPr lang="en-US" altLang="zh-CN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–</a:t>
            </a:r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重视？</a:t>
            </a:r>
            <a:r>
              <a:rPr lang="en-US" altLang="zh-CN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--</a:t>
            </a:r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为何不常见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432448" y="-27709"/>
            <a:ext cx="8290462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鞍点</a:t>
            </a:r>
            <a:r>
              <a:rPr lang="en-US" altLang="zh-CN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-KKT</a:t>
            </a:r>
            <a:r>
              <a:rPr lang="zh-CN" altLang="en-US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</a:t>
            </a:r>
            <a:r>
              <a:rPr lang="en-US" altLang="zh-CN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最优点</a:t>
            </a:r>
            <a:endParaRPr lang="en-US" altLang="zh-CN" kern="0" dirty="0" smtClean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/>
            <a:endParaRPr lang="en-US" altLang="zh-CN" sz="2800" b="1" kern="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/>
            <a:r>
              <a:rPr lang="zh-CN" altLang="en-US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三点与最优性条件</a:t>
            </a: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关系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102550" y="2704530"/>
            <a:ext cx="10485664" cy="2690572"/>
            <a:chOff x="853168" y="2658348"/>
            <a:chExt cx="10485664" cy="2690572"/>
          </a:xfrm>
        </p:grpSpPr>
        <p:grpSp>
          <p:nvGrpSpPr>
            <p:cNvPr id="5" name="组合 4"/>
            <p:cNvGrpSpPr/>
            <p:nvPr/>
          </p:nvGrpSpPr>
          <p:grpSpPr>
            <a:xfrm>
              <a:off x="853168" y="2763001"/>
              <a:ext cx="10485664" cy="2585919"/>
              <a:chOff x="407617" y="2282234"/>
              <a:chExt cx="10485664" cy="258591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407617" y="3057540"/>
                <a:ext cx="1098356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鞍点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9402" y="2282234"/>
                <a:ext cx="1401362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KKT</a:t>
                </a:r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点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173697" y="4283378"/>
                <a:ext cx="2860903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全局最优值点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9162673" y="3068250"/>
                <a:ext cx="1730608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稳定点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665549" y="3057540"/>
                <a:ext cx="2860902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局部最优值点</a:t>
                </a:r>
              </a:p>
            </p:txBody>
          </p:sp>
          <p:sp>
            <p:nvSpPr>
              <p:cNvPr id="4" name="箭头: 右 3"/>
              <p:cNvSpPr/>
              <p:nvPr/>
            </p:nvSpPr>
            <p:spPr bwMode="auto">
              <a:xfrm rot="20320666">
                <a:off x="1509118" y="2653160"/>
                <a:ext cx="1145356" cy="451703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箭头: 右 20"/>
              <p:cNvSpPr/>
              <p:nvPr/>
            </p:nvSpPr>
            <p:spPr bwMode="auto">
              <a:xfrm rot="2150150">
                <a:off x="1223464" y="3819355"/>
                <a:ext cx="1042836" cy="451703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箭头: 右 21"/>
              <p:cNvSpPr/>
              <p:nvPr/>
            </p:nvSpPr>
            <p:spPr bwMode="auto">
              <a:xfrm rot="17619130">
                <a:off x="4901375" y="3830576"/>
                <a:ext cx="1039238" cy="576522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箭头: 右 22"/>
              <p:cNvSpPr/>
              <p:nvPr/>
            </p:nvSpPr>
            <p:spPr bwMode="auto">
              <a:xfrm rot="12796690">
                <a:off x="3953343" y="2531302"/>
                <a:ext cx="1042836" cy="451703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箭头: 右 26"/>
              <p:cNvSpPr/>
              <p:nvPr/>
            </p:nvSpPr>
            <p:spPr bwMode="auto">
              <a:xfrm>
                <a:off x="7795598" y="3169786"/>
                <a:ext cx="1119784" cy="451703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4820259" y="2658348"/>
              <a:ext cx="1286522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线性约束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11100" y="3067843"/>
              <a:ext cx="1453295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M-F</a:t>
              </a:r>
              <a:r>
                <a:rPr lang="zh-CN" altLang="en-US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约束规范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/>
                </p:cNvPr>
                <p:cNvSpPr txBox="1"/>
                <p:nvPr/>
              </p:nvSpPr>
              <p:spPr>
                <a:xfrm>
                  <a:off x="8124173" y="3319693"/>
                  <a:ext cx="1333863" cy="369332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𝛀</m:t>
                      </m:r>
                    </m:oMath>
                  </a14:m>
                  <a:r>
                    <a:rPr lang="zh-CN" altLang="en-US" b="1" dirty="0">
                      <a:solidFill>
                        <a:srgbClr val="0070C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为闭凸集</a:t>
                  </a:r>
                </a:p>
              </p:txBody>
            </p:sp>
          </mc:Choice>
          <mc:Fallback xmlns="">
            <p:sp>
              <p:nvSpPr>
                <p:cNvPr id="29" name="文本框 28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4173" y="3319693"/>
                  <a:ext cx="1333863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9524" b="-19048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64139" y="1113312"/>
            <a:ext cx="8465019" cy="4964216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对偶的定义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Lagrange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对偶问题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4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弱对偶定理</a:t>
            </a:r>
            <a:endParaRPr lang="en-US" altLang="zh-CN" sz="40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4000" b="1" kern="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强对偶定理</a:t>
            </a:r>
            <a:endParaRPr kumimoji="0" lang="en-US" altLang="zh-CN" sz="4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64139" y="11184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四、 对偶定理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28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41003" y="565728"/>
            <a:ext cx="11046691" cy="6081451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marR="0" lvl="0" indent="-685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对偶：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一种修辞手法，用字数相等、句法相似的对称字句加强语言效果。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Duality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： </a:t>
            </a:r>
            <a:r>
              <a:rPr lang="en-US" altLang="zh-CN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the state of having two parts or aspects</a:t>
            </a:r>
          </a:p>
          <a:p>
            <a:pPr marL="571500" marR="0" lvl="0" indent="-5715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画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栋朝飞南浦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云  </a:t>
            </a:r>
            <a:r>
              <a:rPr lang="en-US" altLang="zh-CN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 </a:t>
            </a:r>
          </a:p>
          <a:p>
            <a:pPr marL="571500" marR="0" lvl="0" indent="-5715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窗含西岭千秋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雪  </a:t>
            </a:r>
            <a:r>
              <a:rPr lang="en-US" altLang="zh-CN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 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抽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刀断水水更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流   </a:t>
            </a:r>
            <a:r>
              <a:rPr lang="en-US" altLang="zh-CN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 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茫茫九派流中国   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571500" indent="-571500" algn="l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树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树皆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秋色   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571500" indent="-571500" algn="l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远看山有色  </a:t>
            </a: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 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明月松间照   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571500" indent="-571500" algn="l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举头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望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明月  </a:t>
            </a:r>
            <a:r>
              <a:rPr lang="en-US" altLang="zh-CN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 </a:t>
            </a:r>
          </a:p>
          <a:p>
            <a:pPr marL="685800" marR="0" lvl="0" indent="-685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64139" y="11184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对偶的含义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pic>
        <p:nvPicPr>
          <p:cNvPr id="4098" name="Picture 2" descr="https://gimg2.baidu.com/image_search/src=http%3A%2F%2Fpic15.nipic.com%2F20110705%2F7373588_084952756000_2.jpg&amp;refer=http%3A%2F%2Fpic15.nipic.com&amp;app=2002&amp;size=f9999,10000&amp;q=a80&amp;n=0&amp;g=0n&amp;fmt=jpeg?sec=1639140404&amp;t=3ea40143e4408dd9b7186f63673e8d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2537460"/>
            <a:ext cx="6692553" cy="45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041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1963" y="723209"/>
            <a:ext cx="11046691" cy="5761412"/>
          </a:xfrm>
          <a:prstGeom prst="rect">
            <a:avLst/>
          </a:prstGeom>
          <a:ln>
            <a:solidFill>
              <a:srgbClr val="0000FF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marR="0" lvl="0" indent="-685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对偶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：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一种修辞手法，用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对称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字句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加强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语言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效果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。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3600" i="1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Duality</a:t>
            </a:r>
            <a:r>
              <a:rPr lang="zh-CN" altLang="en-US" sz="3600" i="1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： </a:t>
            </a:r>
            <a:r>
              <a:rPr lang="en-US" altLang="zh-CN" sz="3600" i="1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the state of having two parts or aspects</a:t>
            </a:r>
          </a:p>
          <a:p>
            <a:pPr algn="dist" eaLnBrk="1" hangingPunct="1"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画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栋朝飞南浦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云  珠帘暮卷西山雨</a:t>
            </a:r>
            <a:endParaRPr lang="en-US" altLang="zh-CN" sz="36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algn="dist" eaLnBrk="1" hangingPunct="1"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窗含西岭千秋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雪  门泊东吴万里船</a:t>
            </a:r>
            <a:endParaRPr lang="en-US" altLang="zh-CN" sz="36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algn="dist" eaLnBrk="1" hangingPunct="1"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树树皆秋色  山山唯落晖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algn="dist" eaLnBrk="1" hangingPunct="1"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举头望明月  低头思故乡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algn="dist" eaLnBrk="1" hangingPunct="1"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远看山有色  近听水无声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algn="dist" eaLnBrk="1" hangingPunct="1"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明月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松间照  清泉石上流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algn="dist" eaLnBrk="1" hangingPunct="1"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抽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刀断水水更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流  举杯消愁愁更愁</a:t>
            </a:r>
            <a:endParaRPr lang="en-US" altLang="zh-CN" sz="36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algn="dist" eaLnBrk="1" hangingPunct="1"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茫茫九派流中国  沉沉一线穿南北</a:t>
            </a:r>
            <a:endParaRPr lang="en-US" altLang="zh-CN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64139" y="11184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对偶的含义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94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37688" y="798873"/>
            <a:ext cx="8002587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优化模型之向量形式</a:t>
            </a:r>
          </a:p>
        </p:txBody>
      </p:sp>
      <p:graphicFrame>
        <p:nvGraphicFramePr>
          <p:cNvPr id="70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636057"/>
              </p:ext>
            </p:extLst>
          </p:nvPr>
        </p:nvGraphicFramePr>
        <p:xfrm>
          <a:off x="2881746" y="1985818"/>
          <a:ext cx="6114473" cy="428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3" imgW="1587500" imgH="1422400" progId="Equation.3">
                  <p:embed/>
                </p:oleObj>
              </mc:Choice>
              <mc:Fallback>
                <p:oleObj r:id="rId3" imgW="1587500" imgH="1422400" progId="Equation.3">
                  <p:embed/>
                  <p:pic>
                    <p:nvPicPr>
                      <p:cNvPr id="701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746" y="1985818"/>
                        <a:ext cx="6114473" cy="42803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613026" y="98425"/>
            <a:ext cx="8054975" cy="641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约束优化问题</a:t>
            </a:r>
            <a:endParaRPr lang="zh-CN" altLang="en-US" sz="3600" kern="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431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2582" y="716157"/>
            <a:ext cx="11360727" cy="367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lvl="0" indent="-571500" algn="l" ea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历史：</a:t>
            </a:r>
            <a:r>
              <a:rPr lang="zh-CN" altLang="en-US" sz="3200" dirty="0" smtClean="0">
                <a:solidFill>
                  <a:srgbClr val="0000FF"/>
                </a:solidFill>
              </a:rPr>
              <a:t>线性规划</a:t>
            </a:r>
            <a:r>
              <a:rPr lang="zh-CN" altLang="en-US" sz="3200" dirty="0">
                <a:solidFill>
                  <a:srgbClr val="0000FF"/>
                </a:solidFill>
              </a:rPr>
              <a:t>早期发展中最</a:t>
            </a:r>
            <a:r>
              <a:rPr lang="zh-CN" altLang="en-US" sz="3200" dirty="0" smtClean="0">
                <a:solidFill>
                  <a:srgbClr val="0000FF"/>
                </a:solidFill>
              </a:rPr>
              <a:t>重要发现</a:t>
            </a:r>
            <a:r>
              <a:rPr lang="zh-CN" altLang="en-US" sz="3200" dirty="0">
                <a:solidFill>
                  <a:srgbClr val="0000FF"/>
                </a:solidFill>
              </a:rPr>
              <a:t>就是对偶问题，即每一个线性规划问题</a:t>
            </a:r>
            <a:r>
              <a:rPr lang="en-US" altLang="zh-CN" sz="3200" dirty="0">
                <a:solidFill>
                  <a:srgbClr val="0000FF"/>
                </a:solidFill>
              </a:rPr>
              <a:t>(</a:t>
            </a:r>
            <a:r>
              <a:rPr lang="zh-CN" altLang="en-US" sz="3200" dirty="0">
                <a:solidFill>
                  <a:srgbClr val="0000FF"/>
                </a:solidFill>
              </a:rPr>
              <a:t>称为原始问题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  <a:r>
              <a:rPr lang="zh-CN" altLang="en-US" sz="3200" dirty="0">
                <a:solidFill>
                  <a:srgbClr val="0000FF"/>
                </a:solidFill>
              </a:rPr>
              <a:t>都有一个与它对应的对偶线性规划问题（称为对偶问题）</a:t>
            </a:r>
            <a:r>
              <a:rPr lang="zh-CN" altLang="en-US" sz="3200" dirty="0" smtClean="0">
                <a:solidFill>
                  <a:srgbClr val="0000FF"/>
                </a:solidFill>
              </a:rPr>
              <a:t>。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 marL="457200" lvl="0" indent="-457200" algn="l" ea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200" b="1" dirty="0" smtClean="0">
                <a:solidFill>
                  <a:srgbClr val="0000FF"/>
                </a:solidFill>
              </a:rPr>
              <a:t>1928</a:t>
            </a:r>
            <a:r>
              <a:rPr lang="zh-CN" altLang="en-US" sz="3200" b="1" dirty="0">
                <a:solidFill>
                  <a:srgbClr val="0000FF"/>
                </a:solidFill>
              </a:rPr>
              <a:t>年美籍匈牙利数学家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von Neumann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在</a:t>
            </a:r>
            <a:r>
              <a:rPr lang="zh-CN" altLang="en-US" sz="3200" b="1" dirty="0">
                <a:solidFill>
                  <a:srgbClr val="0000FF"/>
                </a:solidFill>
              </a:rPr>
              <a:t>研究对策论时已发现线性规划与对策论之间存在着密切的联系。两人零和对策可表达成线性规划的原始问题和对偶问题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。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marL="457200" lvl="0" indent="-457200" algn="l" ea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200" b="1" dirty="0" smtClean="0">
                <a:solidFill>
                  <a:srgbClr val="0000FF"/>
                </a:solidFill>
              </a:rPr>
              <a:t>1947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年</a:t>
            </a:r>
            <a:r>
              <a:rPr lang="en-US" altLang="zh-CN" sz="3200" b="1" dirty="0">
                <a:solidFill>
                  <a:srgbClr val="0000FF"/>
                </a:solidFill>
              </a:rPr>
              <a:t>von Neumann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提出</a:t>
            </a:r>
            <a:r>
              <a:rPr lang="zh-CN" altLang="en-US" sz="3200" b="1" dirty="0">
                <a:solidFill>
                  <a:srgbClr val="0000FF"/>
                </a:solidFill>
              </a:rPr>
              <a:t>对偶理论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。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marL="457200" lvl="0" indent="-457200" algn="l" ea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200" b="1" dirty="0" smtClean="0">
                <a:solidFill>
                  <a:srgbClr val="0000FF"/>
                </a:solidFill>
              </a:rPr>
              <a:t>1951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年</a:t>
            </a:r>
            <a:r>
              <a:rPr lang="en-US" altLang="zh-CN" sz="3200" b="1" dirty="0" err="1" smtClean="0">
                <a:solidFill>
                  <a:srgbClr val="0000FF"/>
                </a:solidFill>
              </a:rPr>
              <a:t>Dantzig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引用</a:t>
            </a:r>
            <a:r>
              <a:rPr lang="zh-CN" altLang="en-US" sz="3200" b="1" dirty="0">
                <a:solidFill>
                  <a:srgbClr val="0000FF"/>
                </a:solidFill>
              </a:rPr>
              <a:t>对偶理论求解线性规划的运输问题，研究出确定检验数的位势法原理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。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marL="457200" lvl="0" indent="-457200" algn="l" ea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200" b="1" dirty="0" smtClean="0">
                <a:solidFill>
                  <a:srgbClr val="0000FF"/>
                </a:solidFill>
              </a:rPr>
              <a:t>1954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年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Lemke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提出</a:t>
            </a:r>
            <a:r>
              <a:rPr lang="zh-CN" altLang="en-US" sz="3200" b="1" dirty="0">
                <a:solidFill>
                  <a:srgbClr val="0000FF"/>
                </a:solidFill>
              </a:rPr>
              <a:t>对偶单纯形法，成为管理决策中进行灵敏度分析的重要工具。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13667" y="-49741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对偶问题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由来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90991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0"/>
          <p:cNvSpPr txBox="1">
            <a:spLocks noChangeArrowheads="1"/>
          </p:cNvSpPr>
          <p:nvPr/>
        </p:nvSpPr>
        <p:spPr bwMode="auto">
          <a:xfrm>
            <a:off x="3382965" y="0"/>
            <a:ext cx="6639191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</a:t>
            </a:r>
            <a:r>
              <a:rPr lang="zh-CN" altLang="en-US" sz="4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：约束优化</a:t>
            </a:r>
            <a:r>
              <a:rPr lang="zh-CN" altLang="en-US" sz="40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sz="4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对偶</a:t>
            </a:r>
            <a:r>
              <a:rPr lang="zh-CN" altLang="en-US" sz="40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/>
              </p:cNvPr>
              <p:cNvSpPr/>
              <p:nvPr/>
            </p:nvSpPr>
            <p:spPr>
              <a:xfrm>
                <a:off x="3787141" y="1120657"/>
                <a:ext cx="4252446" cy="1408527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sz="28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  <m:e/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=0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)≥0,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41" y="1120657"/>
                <a:ext cx="4252446" cy="1408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5"/>
          <p:cNvGrpSpPr/>
          <p:nvPr/>
        </p:nvGrpSpPr>
        <p:grpSpPr bwMode="auto">
          <a:xfrm>
            <a:off x="708409" y="3425675"/>
            <a:ext cx="331798" cy="391104"/>
            <a:chOff x="5810678" y="1001615"/>
            <a:chExt cx="422361" cy="474760"/>
          </a:xfrm>
          <a:solidFill>
            <a:srgbClr val="43AF01"/>
          </a:solidFill>
        </p:grpSpPr>
        <p:sp>
          <p:nvSpPr>
            <p:cNvPr id="15" name="Oval 87"/>
            <p:cNvSpPr>
              <a:spLocks noChangeArrowheads="1"/>
            </p:cNvSpPr>
            <p:nvPr/>
          </p:nvSpPr>
          <p:spPr bwMode="auto">
            <a:xfrm>
              <a:off x="5825763" y="1340969"/>
              <a:ext cx="392192" cy="135406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16" name="组合 147"/>
            <p:cNvGrpSpPr/>
            <p:nvPr/>
          </p:nvGrpSpPr>
          <p:grpSpPr bwMode="auto">
            <a:xfrm>
              <a:off x="5810678" y="1001614"/>
              <a:ext cx="422361" cy="421265"/>
              <a:chOff x="5003908" y="1229805"/>
              <a:chExt cx="897741" cy="895413"/>
            </a:xfrm>
            <a:grpFill/>
          </p:grpSpPr>
          <p:sp>
            <p:nvSpPr>
              <p:cNvPr id="27" name="Freeform 36"/>
              <p:cNvSpPr>
                <a:spLocks noChangeArrowheads="1"/>
              </p:cNvSpPr>
              <p:nvPr/>
            </p:nvSpPr>
            <p:spPr bwMode="auto">
              <a:xfrm>
                <a:off x="5003908" y="1229805"/>
                <a:ext cx="897741" cy="89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dirty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8" name="Freeform 38"/>
              <p:cNvSpPr/>
              <p:nvPr/>
            </p:nvSpPr>
            <p:spPr bwMode="auto">
              <a:xfrm>
                <a:off x="5071596" y="1254681"/>
                <a:ext cx="762367" cy="248726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9" name="Oval 39"/>
              <p:cNvSpPr>
                <a:spLocks noChangeArrowheads="1"/>
              </p:cNvSpPr>
              <p:nvPr/>
            </p:nvSpPr>
            <p:spPr bwMode="auto">
              <a:xfrm>
                <a:off x="5367279" y="1275998"/>
                <a:ext cx="181687" cy="16344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179741" y="3273854"/>
            <a:ext cx="8510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一般约束优化问题的对偶形式是什么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两个优化问题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：原问题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对偶问题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2574" y="4795334"/>
            <a:ext cx="1009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原问题最优值和对偶问题最优值有怎样的关系？何时相等？</a:t>
            </a:r>
          </a:p>
        </p:txBody>
      </p:sp>
      <p:grpSp>
        <p:nvGrpSpPr>
          <p:cNvPr id="12" name="组合 15"/>
          <p:cNvGrpSpPr/>
          <p:nvPr/>
        </p:nvGrpSpPr>
        <p:grpSpPr bwMode="auto">
          <a:xfrm>
            <a:off x="727615" y="4795335"/>
            <a:ext cx="331798" cy="391104"/>
            <a:chOff x="5810678" y="1001615"/>
            <a:chExt cx="422361" cy="474760"/>
          </a:xfrm>
          <a:solidFill>
            <a:srgbClr val="43AF01"/>
          </a:solidFill>
        </p:grpSpPr>
        <p:sp>
          <p:nvSpPr>
            <p:cNvPr id="17" name="Oval 87"/>
            <p:cNvSpPr>
              <a:spLocks noChangeArrowheads="1"/>
            </p:cNvSpPr>
            <p:nvPr/>
          </p:nvSpPr>
          <p:spPr bwMode="auto">
            <a:xfrm>
              <a:off x="5825763" y="1340969"/>
              <a:ext cx="392192" cy="135406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18" name="组合 147"/>
            <p:cNvGrpSpPr/>
            <p:nvPr/>
          </p:nvGrpSpPr>
          <p:grpSpPr bwMode="auto">
            <a:xfrm>
              <a:off x="5810678" y="1001614"/>
              <a:ext cx="422361" cy="421265"/>
              <a:chOff x="5003908" y="1229805"/>
              <a:chExt cx="897741" cy="895413"/>
            </a:xfrm>
            <a:grpFill/>
          </p:grpSpPr>
          <p:sp>
            <p:nvSpPr>
              <p:cNvPr id="19" name="Freeform 36"/>
              <p:cNvSpPr>
                <a:spLocks noChangeArrowheads="1"/>
              </p:cNvSpPr>
              <p:nvPr/>
            </p:nvSpPr>
            <p:spPr bwMode="auto">
              <a:xfrm>
                <a:off x="5003908" y="1229805"/>
                <a:ext cx="897741" cy="89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dirty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0" name="Freeform 38"/>
              <p:cNvSpPr/>
              <p:nvPr/>
            </p:nvSpPr>
            <p:spPr bwMode="auto">
              <a:xfrm>
                <a:off x="5071596" y="1254681"/>
                <a:ext cx="762367" cy="248726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1" name="Oval 39"/>
              <p:cNvSpPr>
                <a:spLocks noChangeArrowheads="1"/>
              </p:cNvSpPr>
              <p:nvPr/>
            </p:nvSpPr>
            <p:spPr bwMode="auto">
              <a:xfrm>
                <a:off x="5367279" y="1275998"/>
                <a:ext cx="181687" cy="16344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7440" y="646227"/>
            <a:ext cx="6840538" cy="7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约束优化与</a:t>
            </a:r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Lagrange</a:t>
            </a:r>
            <a:r>
              <a: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519687" y="1342440"/>
                <a:ext cx="10659146" cy="54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7" y="1342440"/>
                <a:ext cx="10659146" cy="540148"/>
              </a:xfrm>
              <a:prstGeom prst="rect">
                <a:avLst/>
              </a:prstGeom>
              <a:blipFill>
                <a:blip r:embed="rId3"/>
                <a:stretch>
                  <a:fillRect b="-22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210458" y="4138669"/>
                <a:ext cx="5290457" cy="9335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</m:d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+∞,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8" y="4138669"/>
                <a:ext cx="5290457" cy="933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237960" y="2399578"/>
            <a:ext cx="8763150" cy="703719"/>
            <a:chOff x="314162" y="2671728"/>
            <a:chExt cx="8763150" cy="703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/>
                </p:cNvPr>
                <p:cNvSpPr/>
                <p:nvPr/>
              </p:nvSpPr>
              <p:spPr>
                <a:xfrm>
                  <a:off x="5938889" y="2671728"/>
                  <a:ext cx="3138423" cy="573106"/>
                </a:xfrm>
                <a:prstGeom prst="rect">
                  <a:avLst/>
                </a:prstGeom>
                <a:ln>
                  <a:solidFill>
                    <a:srgbClr val="43AF0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∗</m:t>
                            </m:r>
                          </m:sup>
                        </m:s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∈</m:t>
                        </m:r>
                        <m:func>
                          <m:func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inf</m:t>
                                </m:r>
                              </m:e>
                              <m:lim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+mn-cs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889" y="2671728"/>
                  <a:ext cx="3138423" cy="573106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  <a:ln>
                  <a:solidFill>
                    <a:srgbClr val="43AF0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/>
                </p:cNvPr>
                <p:cNvSpPr/>
                <p:nvPr/>
              </p:nvSpPr>
              <p:spPr>
                <a:xfrm>
                  <a:off x="1220250" y="2671728"/>
                  <a:ext cx="4228850" cy="703719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𝑤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)∈</m:t>
                      </m:r>
                      <m:limLow>
                        <m:limLow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sup>
                          </m:sSup>
                        </m:lim>
                      </m:limLow>
                    </m:oMath>
                  </a14:m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𝑤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</m:d>
                    </m:oMath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250" y="2671728"/>
                  <a:ext cx="4228850" cy="703719"/>
                </a:xfrm>
                <a:prstGeom prst="rect">
                  <a:avLst/>
                </a:prstGeom>
                <a:blipFill>
                  <a:blip r:embed="rId6"/>
                  <a:stretch>
                    <a:fillRect l="-1151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314162" y="2686818"/>
              <a:ext cx="906017" cy="52322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鞍点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62625" y="2838435"/>
            <a:ext cx="1687400" cy="1251368"/>
            <a:chOff x="3320985" y="3220253"/>
            <a:chExt cx="1687400" cy="1251368"/>
          </a:xfrm>
        </p:grpSpPr>
        <p:cxnSp>
          <p:nvCxnSpPr>
            <p:cNvPr id="20" name="直接连接符 19"/>
            <p:cNvCxnSpPr/>
            <p:nvPr/>
          </p:nvCxnSpPr>
          <p:spPr bwMode="auto">
            <a:xfrm>
              <a:off x="4034672" y="3220253"/>
              <a:ext cx="245097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157220" y="3220253"/>
              <a:ext cx="0" cy="441018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/>
                </p:cNvPr>
                <p:cNvSpPr txBox="1"/>
                <p:nvPr/>
              </p:nvSpPr>
              <p:spPr>
                <a:xfrm>
                  <a:off x="3320985" y="3661271"/>
                  <a:ext cx="1687400" cy="369332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dirty="0"/>
                    <a:t>改为一般点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0985" y="3661271"/>
                  <a:ext cx="16874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9231" b="-16923"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26" name="直接箭头连接符 25"/>
            <p:cNvCxnSpPr/>
            <p:nvPr/>
          </p:nvCxnSpPr>
          <p:spPr bwMode="auto">
            <a:xfrm>
              <a:off x="4158791" y="4030603"/>
              <a:ext cx="0" cy="441018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8" name="箭头: 右 27"/>
          <p:cNvSpPr/>
          <p:nvPr/>
        </p:nvSpPr>
        <p:spPr bwMode="auto">
          <a:xfrm rot="10800000">
            <a:off x="5620524" y="4194877"/>
            <a:ext cx="549898" cy="21613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/>
              </p:cNvPr>
              <p:cNvSpPr txBox="1"/>
              <p:nvPr/>
            </p:nvSpPr>
            <p:spPr>
              <a:xfrm>
                <a:off x="6290031" y="4036530"/>
                <a:ext cx="5348140" cy="369332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31" y="4036530"/>
                <a:ext cx="5348140" cy="369332"/>
              </a:xfrm>
              <a:prstGeom prst="rect">
                <a:avLst/>
              </a:prstGeom>
              <a:blipFill>
                <a:blip r:embed="rId8"/>
                <a:stretch>
                  <a:fillRect t="-9524" b="-19048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/>
              </p:cNvPr>
              <p:cNvSpPr txBox="1"/>
              <p:nvPr/>
            </p:nvSpPr>
            <p:spPr>
              <a:xfrm>
                <a:off x="5773058" y="4808855"/>
                <a:ext cx="2758911" cy="58477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sz="1600" b="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058" y="4808855"/>
                <a:ext cx="2758911" cy="584775"/>
              </a:xfrm>
              <a:prstGeom prst="rect">
                <a:avLst/>
              </a:prstGeom>
              <a:blipFill>
                <a:blip r:embed="rId9"/>
                <a:stretch>
                  <a:fillRect l="-655" t="-1980" r="-7642" b="-792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/>
              </p:cNvPr>
              <p:cNvSpPr txBox="1"/>
              <p:nvPr/>
            </p:nvSpPr>
            <p:spPr>
              <a:xfrm>
                <a:off x="8759497" y="4810755"/>
                <a:ext cx="3192178" cy="58477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1600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sz="1600" b="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97" y="4810755"/>
                <a:ext cx="3192178" cy="584775"/>
              </a:xfrm>
              <a:prstGeom prst="rect">
                <a:avLst/>
              </a:prstGeom>
              <a:blipFill>
                <a:blip r:embed="rId10"/>
                <a:stretch>
                  <a:fillRect l="-756" t="-1980" b="-792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箭头: 下 31"/>
          <p:cNvSpPr/>
          <p:nvPr/>
        </p:nvSpPr>
        <p:spPr bwMode="auto">
          <a:xfrm>
            <a:off x="2744189" y="5132523"/>
            <a:ext cx="395123" cy="522213"/>
          </a:xfrm>
          <a:prstGeom prst="downArrow">
            <a:avLst>
              <a:gd name="adj1" fmla="val 50000"/>
              <a:gd name="adj2" fmla="val 40185"/>
            </a:avLst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/>
              </p:cNvPr>
              <p:cNvSpPr txBox="1"/>
              <p:nvPr/>
            </p:nvSpPr>
            <p:spPr>
              <a:xfrm>
                <a:off x="3904617" y="5626708"/>
                <a:ext cx="1656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17" y="5626708"/>
                <a:ext cx="1656362" cy="646331"/>
              </a:xfrm>
              <a:prstGeom prst="rect">
                <a:avLst/>
              </a:prstGeom>
              <a:blipFill>
                <a:blip r:embed="rId11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头: 左 33"/>
          <p:cNvSpPr/>
          <p:nvPr/>
        </p:nvSpPr>
        <p:spPr bwMode="auto">
          <a:xfrm rot="5400000">
            <a:off x="4469286" y="5186953"/>
            <a:ext cx="549902" cy="320512"/>
          </a:xfrm>
          <a:prstGeom prst="left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/>
              </p:cNvPr>
              <p:cNvSpPr txBox="1"/>
              <p:nvPr/>
            </p:nvSpPr>
            <p:spPr>
              <a:xfrm>
                <a:off x="2405213" y="5626708"/>
                <a:ext cx="1605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/>
                  <a:t>  </a:t>
                </a:r>
                <a:r>
                  <a:rPr lang="zh-CN" altLang="en-US" b="0" dirty="0" smtClean="0"/>
                  <a:t>或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13" y="5626708"/>
                <a:ext cx="1605250" cy="646331"/>
              </a:xfrm>
              <a:prstGeom prst="rect">
                <a:avLst/>
              </a:prstGeom>
              <a:blipFill>
                <a:blip r:embed="rId12"/>
                <a:stretch>
                  <a:fillRect t="-6604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箭头: 下 35"/>
          <p:cNvSpPr/>
          <p:nvPr/>
        </p:nvSpPr>
        <p:spPr bwMode="auto">
          <a:xfrm>
            <a:off x="6920163" y="4448607"/>
            <a:ext cx="358447" cy="286496"/>
          </a:xfrm>
          <a:prstGeom prst="downArrow">
            <a:avLst>
              <a:gd name="adj1" fmla="val 50000"/>
              <a:gd name="adj2" fmla="val 54443"/>
            </a:avLst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箭头: 下 36"/>
          <p:cNvSpPr/>
          <p:nvPr/>
        </p:nvSpPr>
        <p:spPr bwMode="auto">
          <a:xfrm>
            <a:off x="9674361" y="4446603"/>
            <a:ext cx="358447" cy="286496"/>
          </a:xfrm>
          <a:prstGeom prst="downArrow">
            <a:avLst>
              <a:gd name="adj1" fmla="val 50000"/>
              <a:gd name="adj2" fmla="val 54443"/>
            </a:avLst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179761" y="6612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0000FF"/>
                </a:solidFill>
                <a:latin typeface="Verdana" panose="020B0604030504040204" pitchFamily="34" charset="0"/>
              </a:rPr>
              <a:t>Lagrange</a:t>
            </a:r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对偶问题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72142" y="976599"/>
            <a:ext cx="9677399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约束优化用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Lagrange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函数之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等价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表示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961758" y="1887431"/>
                <a:ext cx="10212598" cy="16863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≥0,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</m:d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=0}</m:t>
                          </m:r>
                        </m:e>
                      </m:func>
                    </m:oMath>
                  </m:oMathPara>
                </a14:m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8" y="1887431"/>
                <a:ext cx="10212598" cy="1686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/>
              </p:cNvPr>
              <p:cNvSpPr txBox="1"/>
              <p:nvPr/>
            </p:nvSpPr>
            <p:spPr>
              <a:xfrm>
                <a:off x="1761307" y="5270138"/>
                <a:ext cx="7385538" cy="933589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</m:d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+∞,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07" y="5270138"/>
                <a:ext cx="7385538" cy="933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下 4"/>
          <p:cNvSpPr/>
          <p:nvPr/>
        </p:nvSpPr>
        <p:spPr bwMode="auto">
          <a:xfrm rot="10800000">
            <a:off x="5356101" y="3614335"/>
            <a:ext cx="433633" cy="1545494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79761" y="6612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0000FF"/>
                </a:solidFill>
                <a:latin typeface="Verdana" panose="020B0604030504040204" pitchFamily="34" charset="0"/>
              </a:rPr>
              <a:t>Lagrange</a:t>
            </a:r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对偶问题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851" y="1311485"/>
            <a:ext cx="372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Lagrange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对偶规划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09851" y="2181311"/>
            <a:ext cx="10480664" cy="1200329"/>
            <a:chOff x="0" y="2322516"/>
            <a:chExt cx="11641899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/>
                </p:cNvPr>
                <p:cNvSpPr txBox="1"/>
                <p:nvPr/>
              </p:nvSpPr>
              <p:spPr>
                <a:xfrm>
                  <a:off x="0" y="2526704"/>
                  <a:ext cx="4710402" cy="641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</m:d>
                                  </m:sup>
                                </m:sSup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文本框 2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526704"/>
                  <a:ext cx="4710402" cy="6415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 bwMode="auto">
            <a:xfrm>
              <a:off x="2010603" y="2546627"/>
              <a:ext cx="2122884" cy="658095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箭头: 右 7"/>
            <p:cNvSpPr/>
            <p:nvPr/>
          </p:nvSpPr>
          <p:spPr bwMode="auto">
            <a:xfrm>
              <a:off x="4482355" y="2663735"/>
              <a:ext cx="737280" cy="44485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/>
                </p:cNvPr>
                <p:cNvSpPr txBox="1"/>
                <p:nvPr/>
              </p:nvSpPr>
              <p:spPr>
                <a:xfrm>
                  <a:off x="6147317" y="2322516"/>
                  <a:ext cx="5494582" cy="1200329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 smtClean="0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关于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sz="2400" dirty="0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的无约束优化问题</a:t>
                  </a:r>
                  <a:endParaRPr lang="en-US" altLang="zh-CN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关于</a:t>
                  </a:r>
                  <a:r>
                    <a:rPr lang="zh-CN" altLang="en-US" sz="2400" dirty="0" smtClean="0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变量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zh-CN" altLang="en-US" sz="2400" dirty="0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的函数</a:t>
                  </a:r>
                  <a:endParaRPr lang="en-US" altLang="zh-CN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317" y="2322516"/>
                  <a:ext cx="5494582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474" b="-3518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605959" y="3596345"/>
                <a:ext cx="106522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极值函数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Lagrange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对偶规划可改写为</a:t>
                </a:r>
              </a:p>
            </p:txBody>
          </p:sp>
        </mc:Choice>
        <mc:Fallback xmlns="">
          <p:sp>
            <p:nvSpPr>
              <p:cNvPr id="7" name="文本框 6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59" y="3596345"/>
                <a:ext cx="10652289" cy="954107"/>
              </a:xfrm>
              <a:prstGeom prst="rect">
                <a:avLst/>
              </a:prstGeom>
              <a:blipFill>
                <a:blip r:embed="rId5"/>
                <a:stretch>
                  <a:fillRect l="-1144" t="-8333" r="-515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1077497" y="4593354"/>
                <a:ext cx="6707081" cy="9094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r>
                  <a:rPr lang="zh-CN" altLang="en-US" sz="24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97" y="4593354"/>
                <a:ext cx="6707081" cy="909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/>
              </p:cNvPr>
              <p:cNvSpPr txBox="1"/>
              <p:nvPr/>
            </p:nvSpPr>
            <p:spPr>
              <a:xfrm>
                <a:off x="394166" y="5762166"/>
                <a:ext cx="107963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注意：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Lagrange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函数关于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的极值未必能达到，故有时将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𝐦𝐢𝐧</m:t>
                    </m:r>
                    <m:r>
                      <a:rPr lang="en-US" altLang="zh-CN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𝐢𝐧𝐟</m:t>
                    </m:r>
                    <m:r>
                      <a:rPr lang="en-US" altLang="zh-CN" sz="2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𝐬𝐮𝐩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替代</a:t>
                </a:r>
                <a:endParaRPr lang="zh-CN" altLang="en-US" sz="20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66" y="5762166"/>
                <a:ext cx="10796349" cy="954107"/>
              </a:xfrm>
              <a:prstGeom prst="rect">
                <a:avLst/>
              </a:prstGeom>
              <a:blipFill>
                <a:blip r:embed="rId7"/>
                <a:stretch>
                  <a:fillRect t="-7643" b="-15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179761" y="6612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0000FF"/>
                </a:solidFill>
                <a:latin typeface="Verdana" panose="020B0604030504040204" pitchFamily="34" charset="0"/>
              </a:rPr>
              <a:t>Lagrange</a:t>
            </a:r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对偶问题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520769" y="932566"/>
                <a:ext cx="11417231" cy="6148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对偶规划问题的目标函数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𝜃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𝑤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𝑤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𝐼</m:t>
                            </m:r>
                          </m:e>
                        </m:d>
                      </m:sup>
                    </m:sSub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ℰ</m:t>
                            </m:r>
                          </m:e>
                        </m:d>
                      </m:sup>
                    </m:sSup>
                    <m:r>
                      <a:rPr lang="zh-CN" alt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凹函数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69" y="932566"/>
                <a:ext cx="11417231" cy="614848"/>
              </a:xfrm>
              <a:prstGeom prst="rect">
                <a:avLst/>
              </a:prstGeom>
              <a:blipFill>
                <a:blip r:embed="rId3"/>
                <a:stretch>
                  <a:fillRect l="-1013" t="-971" b="-194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705086" y="1818829"/>
                <a:ext cx="11190585" cy="12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证明：</a:t>
                </a:r>
                <a:r>
                  <a:rPr lang="zh-CN" altLang="en-US" sz="2400" dirty="0"/>
                  <a:t>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ℰ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和任意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zh-CN" altLang="en-US" sz="2400" dirty="0"/>
                  <a:t>，利用</a:t>
                </a:r>
                <a:r>
                  <a:rPr lang="en-US" altLang="zh-CN" sz="2400" dirty="0"/>
                  <a:t>Lagrange</a:t>
                </a:r>
                <a:r>
                  <a:rPr lang="zh-CN" altLang="en-US" sz="2400" dirty="0"/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关于乘子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的线性和最优值函数的性质，有</a:t>
                </a:r>
              </a:p>
            </p:txBody>
          </p:sp>
        </mc:Choice>
        <mc:Fallback xmlns="">
          <p:sp>
            <p:nvSpPr>
              <p:cNvPr id="5" name="文本框 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86" y="1818829"/>
                <a:ext cx="11190585" cy="1246303"/>
              </a:xfrm>
              <a:prstGeom prst="rect">
                <a:avLst/>
              </a:prstGeom>
              <a:blipFill>
                <a:blip r:embed="rId4"/>
                <a:stretch>
                  <a:fillRect l="-872" b="-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169285" y="3065132"/>
            <a:ext cx="10468224" cy="3363806"/>
            <a:chOff x="1169285" y="3666266"/>
            <a:chExt cx="10468224" cy="3363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/>
                </p:cNvPr>
                <p:cNvSpPr txBox="1"/>
                <p:nvPr/>
              </p:nvSpPr>
              <p:spPr>
                <a:xfrm>
                  <a:off x="1169285" y="3666266"/>
                  <a:ext cx="9190892" cy="3363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24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)) </m:t>
                            </m:r>
                          </m:e>
                        </m:func>
                      </m:oMath>
                    </m:oMathPara>
                  </a14:m>
                  <a:endParaRPr lang="en-US" altLang="zh-CN" sz="2400" b="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𝜆𝜃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285" y="3666266"/>
                  <a:ext cx="9190892" cy="33638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/>
            <p:cNvGrpSpPr/>
            <p:nvPr/>
          </p:nvGrpSpPr>
          <p:grpSpPr>
            <a:xfrm>
              <a:off x="8300421" y="5025003"/>
              <a:ext cx="3337088" cy="646331"/>
              <a:chOff x="8300421" y="5025003"/>
              <a:chExt cx="3337088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/>
                  </p:cNvPr>
                  <p:cNvSpPr/>
                  <p:nvPr/>
                </p:nvSpPr>
                <p:spPr>
                  <a:xfrm>
                    <a:off x="9082846" y="5025003"/>
                    <a:ext cx="2554663" cy="646331"/>
                  </a:xfrm>
                  <a:prstGeom prst="rect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0070C0"/>
                        </a:solidFill>
                      </a:rPr>
                      <a:t>Lagrange</a:t>
                    </a:r>
                    <a:r>
                      <a:rPr lang="zh-CN" altLang="en-US" dirty="0">
                        <a:solidFill>
                          <a:srgbClr val="0070C0"/>
                        </a:solidFill>
                      </a:rPr>
                      <a:t>函数</a:t>
                    </a:r>
                    <a14:m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dirty="0">
                        <a:solidFill>
                          <a:srgbClr val="0070C0"/>
                        </a:solidFill>
                      </a:rPr>
                      <a:t>关于乘子</a:t>
                    </a:r>
                    <a14:m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r>
                      <a:rPr lang="zh-CN" altLang="en-US" dirty="0">
                        <a:solidFill>
                          <a:srgbClr val="0070C0"/>
                        </a:solidFill>
                      </a:rPr>
                      <a:t>的线性</a:t>
                    </a:r>
                  </a:p>
                </p:txBody>
              </p:sp>
            </mc:Choice>
            <mc:Fallback xmlns="">
              <p:sp>
                <p:nvSpPr>
                  <p:cNvPr id="13" name="矩形 12">
                    <a:extLst/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2846" y="5025003"/>
                    <a:ext cx="2554663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51" t="-5405" b="-9009"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/>
              <p:cNvCxnSpPr/>
              <p:nvPr/>
            </p:nvCxnSpPr>
            <p:spPr bwMode="auto">
              <a:xfrm>
                <a:off x="8300421" y="5379450"/>
                <a:ext cx="78242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79761" y="6612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0000FF"/>
                </a:solidFill>
                <a:latin typeface="Verdana" panose="020B0604030504040204" pitchFamily="34" charset="0"/>
              </a:rPr>
              <a:t>Lagrange</a:t>
            </a:r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对偶问题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37807" y="0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对偶问题优缺点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15557" y="959685"/>
            <a:ext cx="4433454" cy="1488687"/>
            <a:chOff x="6378491" y="1831701"/>
            <a:chExt cx="4433454" cy="1488687"/>
          </a:xfrm>
        </p:grpSpPr>
        <p:sp>
          <p:nvSpPr>
            <p:cNvPr id="7" name="文本框 6"/>
            <p:cNvSpPr txBox="1"/>
            <p:nvPr/>
          </p:nvSpPr>
          <p:spPr>
            <a:xfrm>
              <a:off x="7318874" y="1831701"/>
              <a:ext cx="2552689" cy="58477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对偶</a:t>
              </a:r>
              <a:r>
                <a:rPr lang="zh-CN" altLang="en-US" sz="3200" dirty="0" smtClean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问题</a:t>
              </a:r>
              <a:r>
                <a:rPr lang="en-US" altLang="zh-CN" sz="3200" dirty="0" smtClean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(D)</a:t>
              </a:r>
              <a:endParaRPr lang="zh-CN" altLang="en-US" sz="32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/>
                </p:cNvPr>
                <p:cNvSpPr txBox="1"/>
                <p:nvPr/>
              </p:nvSpPr>
              <p:spPr>
                <a:xfrm>
                  <a:off x="6378491" y="2410908"/>
                  <a:ext cx="4433454" cy="90948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altLang="zh-CN" sz="2400" b="0" dirty="0"/>
                </a:p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zh-CN" altLang="en-US" sz="2400" dirty="0"/>
                    <a:t>  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sup>
                      </m:sSup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文本框 7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491" y="2410908"/>
                  <a:ext cx="4433454" cy="9094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1440983" y="968921"/>
            <a:ext cx="3562898" cy="1827551"/>
            <a:chOff x="881034" y="1831702"/>
            <a:chExt cx="3562898" cy="1827551"/>
          </a:xfrm>
        </p:grpSpPr>
        <p:sp>
          <p:nvSpPr>
            <p:cNvPr id="6" name="文本框 5"/>
            <p:cNvSpPr txBox="1"/>
            <p:nvPr/>
          </p:nvSpPr>
          <p:spPr>
            <a:xfrm>
              <a:off x="1443409" y="1831702"/>
              <a:ext cx="2475507" cy="58477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原</a:t>
              </a:r>
              <a:r>
                <a:rPr lang="zh-CN" altLang="en-US" sz="3200" dirty="0" smtClean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问题</a:t>
              </a:r>
              <a:r>
                <a:rPr lang="en-US" altLang="zh-CN" sz="3200" dirty="0" smtClean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(P)</a:t>
              </a:r>
              <a:endParaRPr lang="zh-CN" altLang="en-US" sz="32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/>
                </p:cNvPr>
                <p:cNvSpPr/>
                <p:nvPr/>
              </p:nvSpPr>
              <p:spPr>
                <a:xfrm>
                  <a:off x="881034" y="2416477"/>
                  <a:ext cx="3562898" cy="1242776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/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/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=0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)≥0,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eqAr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矩形 10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34" y="2416477"/>
                  <a:ext cx="3562898" cy="12427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本框 1"/>
          <p:cNvSpPr txBox="1"/>
          <p:nvPr/>
        </p:nvSpPr>
        <p:spPr>
          <a:xfrm>
            <a:off x="790740" y="3838935"/>
            <a:ext cx="111557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</a:t>
            </a:r>
            <a:r>
              <a:rPr lang="zh-CN" altLang="en-US" sz="2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sz="2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，是部分元素的非负约束</a:t>
            </a:r>
            <a:r>
              <a:rPr lang="zh-CN" altLang="en-US" sz="2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，如原</a:t>
            </a:r>
            <a:r>
              <a: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2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</a:t>
            </a:r>
            <a:r>
              <a:rPr lang="zh-CN" altLang="en-US" sz="2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个数较少</a:t>
            </a:r>
            <a:r>
              <a:rPr lang="zh-CN" altLang="en-US" sz="2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，对偶问题维度较小</a:t>
            </a:r>
            <a:r>
              <a: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2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目标函数为凹函数，约束集是凸集</a:t>
            </a:r>
            <a:r>
              <a: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，可转化为</a:t>
            </a:r>
            <a:r>
              <a:rPr lang="zh-CN" altLang="en-US" sz="2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凸规划</a:t>
            </a:r>
            <a:r>
              <a: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进行求解</a:t>
            </a:r>
            <a:r>
              <a:rPr lang="en-US" altLang="zh-CN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2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7675" y="324921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对偶问题优点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7" name="组合 31"/>
          <p:cNvGrpSpPr/>
          <p:nvPr/>
        </p:nvGrpSpPr>
        <p:grpSpPr bwMode="auto">
          <a:xfrm>
            <a:off x="332639" y="4002030"/>
            <a:ext cx="266262" cy="314841"/>
            <a:chOff x="5810678" y="1001615"/>
            <a:chExt cx="422361" cy="474760"/>
          </a:xfrm>
        </p:grpSpPr>
        <p:sp>
          <p:nvSpPr>
            <p:cNvPr id="19" name="Oval 87"/>
            <p:cNvSpPr>
              <a:spLocks noChangeArrowheads="1"/>
            </p:cNvSpPr>
            <p:nvPr/>
          </p:nvSpPr>
          <p:spPr bwMode="auto">
            <a:xfrm>
              <a:off x="5825762" y="1341809"/>
              <a:ext cx="392192" cy="13456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3025" b="0" kern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20" name="组合 148"/>
            <p:cNvGrpSpPr/>
            <p:nvPr/>
          </p:nvGrpSpPr>
          <p:grpSpPr bwMode="auto"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21" name="Freeform 36"/>
              <p:cNvSpPr>
                <a:spLocks noChangeArrowheads="1"/>
              </p:cNvSpPr>
              <p:nvPr/>
            </p:nvSpPr>
            <p:spPr bwMode="auto">
              <a:xfrm>
                <a:off x="5003908" y="1229805"/>
                <a:ext cx="897741" cy="896634"/>
              </a:xfrm>
              <a:prstGeom prst="ellipse">
                <a:avLst/>
              </a:prstGeom>
              <a:gradFill rotWithShape="0">
                <a:gsLst>
                  <a:gs pos="0">
                    <a:srgbClr val="0D79CA"/>
                  </a:gs>
                  <a:gs pos="77000">
                    <a:srgbClr val="0D79CA"/>
                  </a:gs>
                  <a:gs pos="100000">
                    <a:srgbClr val="FFFFFF"/>
                  </a:gs>
                  <a:gs pos="100000">
                    <a:srgbClr val="4FADF3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b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2" name="Freeform 38"/>
              <p:cNvSpPr/>
              <p:nvPr/>
            </p:nvSpPr>
            <p:spPr bwMode="auto">
              <a:xfrm>
                <a:off x="5068032" y="1255515"/>
                <a:ext cx="769492" cy="250672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75000"/>
                    </a:sysClr>
                  </a:gs>
                  <a:gs pos="100000">
                    <a:sysClr val="window" lastClr="FFFFFF">
                      <a:gamma/>
                      <a:tint val="0"/>
                      <a:invGamma/>
                      <a:alpha val="0"/>
                    </a:sys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b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3" name="Oval 39"/>
              <p:cNvSpPr>
                <a:spLocks noChangeArrowheads="1"/>
              </p:cNvSpPr>
              <p:nvPr/>
            </p:nvSpPr>
            <p:spPr bwMode="auto">
              <a:xfrm>
                <a:off x="5366212" y="1274797"/>
                <a:ext cx="179548" cy="1639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b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grpSp>
        <p:nvGrpSpPr>
          <p:cNvPr id="24" name="组合 31"/>
          <p:cNvGrpSpPr/>
          <p:nvPr/>
        </p:nvGrpSpPr>
        <p:grpSpPr bwMode="auto">
          <a:xfrm>
            <a:off x="341818" y="4456243"/>
            <a:ext cx="266262" cy="314841"/>
            <a:chOff x="5810678" y="1001615"/>
            <a:chExt cx="422361" cy="474760"/>
          </a:xfrm>
        </p:grpSpPr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5825762" y="1341809"/>
              <a:ext cx="392192" cy="13456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3025" b="0" kern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26" name="组合 148"/>
            <p:cNvGrpSpPr/>
            <p:nvPr/>
          </p:nvGrpSpPr>
          <p:grpSpPr bwMode="auto"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27" name="Freeform 36"/>
              <p:cNvSpPr>
                <a:spLocks noChangeArrowheads="1"/>
              </p:cNvSpPr>
              <p:nvPr/>
            </p:nvSpPr>
            <p:spPr bwMode="auto">
              <a:xfrm>
                <a:off x="5003908" y="1229805"/>
                <a:ext cx="897741" cy="896634"/>
              </a:xfrm>
              <a:prstGeom prst="ellipse">
                <a:avLst/>
              </a:prstGeom>
              <a:gradFill rotWithShape="0">
                <a:gsLst>
                  <a:gs pos="0">
                    <a:srgbClr val="0D79CA"/>
                  </a:gs>
                  <a:gs pos="77000">
                    <a:srgbClr val="0D79CA"/>
                  </a:gs>
                  <a:gs pos="100000">
                    <a:srgbClr val="FFFFFF"/>
                  </a:gs>
                  <a:gs pos="100000">
                    <a:srgbClr val="4FADF3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b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8" name="Freeform 38"/>
              <p:cNvSpPr/>
              <p:nvPr/>
            </p:nvSpPr>
            <p:spPr bwMode="auto">
              <a:xfrm>
                <a:off x="5068032" y="1255515"/>
                <a:ext cx="769492" cy="250672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75000"/>
                    </a:sysClr>
                  </a:gs>
                  <a:gs pos="100000">
                    <a:sysClr val="window" lastClr="FFFFFF">
                      <a:gamma/>
                      <a:tint val="0"/>
                      <a:invGamma/>
                      <a:alpha val="0"/>
                    </a:sys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b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9" name="Oval 39"/>
              <p:cNvSpPr>
                <a:spLocks noChangeArrowheads="1"/>
              </p:cNvSpPr>
              <p:nvPr/>
            </p:nvSpPr>
            <p:spPr bwMode="auto">
              <a:xfrm>
                <a:off x="5366212" y="1274797"/>
                <a:ext cx="179548" cy="1639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 b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16143" y="5004837"/>
            <a:ext cx="7163464" cy="954107"/>
            <a:chOff x="172205" y="5631368"/>
            <a:chExt cx="7163464" cy="954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/>
                </p:cNvPr>
                <p:cNvSpPr/>
                <p:nvPr/>
              </p:nvSpPr>
              <p:spPr>
                <a:xfrm>
                  <a:off x="663458" y="6154588"/>
                  <a:ext cx="667221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200" b="1" dirty="0">
                          <a:solidFill>
                            <a:srgbClr val="0000FF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m:t>目标函数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200" b="1" dirty="0" smtClean="0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r>
                    <a:rPr lang="zh-CN" altLang="en-US" sz="2200" dirty="0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不一定有显式表达式</a:t>
                  </a:r>
                  <a:r>
                    <a:rPr lang="zh-CN" altLang="en-US" sz="2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，求解代价大</a:t>
                  </a:r>
                  <a:r>
                    <a:rPr lang="en-US" altLang="zh-CN" sz="2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" name="矩形 3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58" y="6154588"/>
                  <a:ext cx="6672211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548" t="-14085" r="-183" b="-225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751730" y="5631368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对偶问题缺点</a:t>
              </a:r>
              <a:endPara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30" name="组合 31"/>
            <p:cNvGrpSpPr/>
            <p:nvPr/>
          </p:nvGrpSpPr>
          <p:grpSpPr bwMode="auto">
            <a:xfrm>
              <a:off x="172205" y="6213213"/>
              <a:ext cx="266262" cy="314841"/>
              <a:chOff x="5810678" y="1001615"/>
              <a:chExt cx="422361" cy="474760"/>
            </a:xfrm>
          </p:grpSpPr>
          <p:sp>
            <p:nvSpPr>
              <p:cNvPr id="31" name="Oval 87"/>
              <p:cNvSpPr>
                <a:spLocks noChangeArrowheads="1"/>
              </p:cNvSpPr>
              <p:nvPr/>
            </p:nvSpPr>
            <p:spPr bwMode="auto">
              <a:xfrm>
                <a:off x="5825762" y="1341809"/>
                <a:ext cx="392192" cy="134566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87000"/>
                    </a:srgbClr>
                  </a:gs>
                  <a:gs pos="30000">
                    <a:srgbClr val="000000">
                      <a:alpha val="67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3025" b="0" kern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32" name="组合 148"/>
              <p:cNvGrpSpPr/>
              <p:nvPr/>
            </p:nvGrpSpPr>
            <p:grpSpPr bwMode="auto">
              <a:xfrm>
                <a:off x="5810678" y="1001615"/>
                <a:ext cx="422361" cy="422361"/>
                <a:chOff x="5003908" y="1229805"/>
                <a:chExt cx="897741" cy="897741"/>
              </a:xfrm>
            </p:grpSpPr>
            <p:sp>
              <p:nvSpPr>
                <p:cNvPr id="33" name="Freeform 36"/>
                <p:cNvSpPr>
                  <a:spLocks noChangeArrowheads="1"/>
                </p:cNvSpPr>
                <p:nvPr/>
              </p:nvSpPr>
              <p:spPr bwMode="auto">
                <a:xfrm>
                  <a:off x="5003908" y="1229805"/>
                  <a:ext cx="897741" cy="89663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D79CA"/>
                    </a:gs>
                    <a:gs pos="77000">
                      <a:srgbClr val="0D79CA"/>
                    </a:gs>
                    <a:gs pos="100000">
                      <a:srgbClr val="FFFFFF"/>
                    </a:gs>
                    <a:gs pos="100000">
                      <a:srgbClr val="4FADF3"/>
                    </a:gs>
                  </a:gsLst>
                  <a:lin ang="162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 b="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4" name="Freeform 38"/>
                <p:cNvSpPr/>
                <p:nvPr/>
              </p:nvSpPr>
              <p:spPr bwMode="auto">
                <a:xfrm>
                  <a:off x="5068032" y="1255515"/>
                  <a:ext cx="769492" cy="250672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75000"/>
                      </a:sysClr>
                    </a:gs>
                    <a:gs pos="100000">
                      <a:sysClr val="window" lastClr="FFFFFF">
                        <a:gamma/>
                        <a:tint val="0"/>
                        <a:invGamma/>
                        <a:alpha val="0"/>
                      </a:sys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 b="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5" name="Oval 39"/>
                <p:cNvSpPr>
                  <a:spLocks noChangeArrowheads="1"/>
                </p:cNvSpPr>
                <p:nvPr/>
              </p:nvSpPr>
              <p:spPr bwMode="auto">
                <a:xfrm>
                  <a:off x="5366212" y="1274797"/>
                  <a:ext cx="179548" cy="16390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 b="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67264" y="-19149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弱对偶定理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494974" y="1116468"/>
                <a:ext cx="11383108" cy="11272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弱对偶定理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分别是优化问题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(P)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和其对偶问题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(D)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的可行解，则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4" y="1116468"/>
                <a:ext cx="11383108" cy="1127296"/>
              </a:xfrm>
              <a:prstGeom prst="rect">
                <a:avLst/>
              </a:prstGeom>
              <a:blipFill>
                <a:blip r:embed="rId3"/>
                <a:stretch>
                  <a:fillRect l="-749" b="-74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588107" y="2758647"/>
                <a:ext cx="10328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</a:rPr>
                  <a:t>证明：</a:t>
                </a:r>
                <a:r>
                  <a:rPr lang="zh-CN" altLang="en-US" sz="2400" dirty="0">
                    <a:latin typeface="+mn-ea"/>
                  </a:rPr>
                  <a:t>对原规划任一可行解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和对偶规划问题任一可行解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</a:p>
            </p:txBody>
          </p:sp>
        </mc:Choice>
        <mc:Fallback xmlns=""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07" y="2758647"/>
                <a:ext cx="10328031" cy="461665"/>
              </a:xfrm>
              <a:prstGeom prst="rect">
                <a:avLst/>
              </a:prstGeom>
              <a:blipFill>
                <a:blip r:embed="rId4"/>
                <a:stretch>
                  <a:fillRect l="-885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1420446" y="3798928"/>
                <a:ext cx="8405446" cy="1222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46" y="3798928"/>
                <a:ext cx="8405446" cy="12228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6811109" y="513997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09" y="5139970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5076092" y="512048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92" y="5120487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757382" y="0"/>
            <a:ext cx="965200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弱对偶定理</a:t>
            </a:r>
            <a:endParaRPr lang="en-US" altLang="zh-CN" b="1" kern="0" dirty="0" smtClean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推论：</a:t>
            </a:r>
            <a:r>
              <a:rPr lang="zh-CN" altLang="en-US" sz="4000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应用价值</a:t>
            </a:r>
            <a:endParaRPr kumimoji="0" lang="en-US" altLang="zh-CN" sz="4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597878" y="1545401"/>
                <a:ext cx="10386646" cy="11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推论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对于原问题和对偶问题，必有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8" y="1545401"/>
                <a:ext cx="10386646" cy="1127681"/>
              </a:xfrm>
              <a:prstGeom prst="rect">
                <a:avLst/>
              </a:prstGeom>
              <a:blipFill>
                <a:blip r:embed="rId3"/>
                <a:stretch>
                  <a:fillRect l="-880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597877" y="2874040"/>
                <a:ext cx="10772856" cy="112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推论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为原问题可行解，</a:t>
                </a:r>
                <a:r>
                  <a:rPr lang="en-US" altLang="zh-CN" sz="24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为对偶问题可行解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分别为原问题和对偶问题最优解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7" y="2874040"/>
                <a:ext cx="10772856" cy="1127296"/>
              </a:xfrm>
              <a:prstGeom prst="rect">
                <a:avLst/>
              </a:prstGeom>
              <a:blipFill>
                <a:blip r:embed="rId4"/>
                <a:stretch>
                  <a:fillRect l="-849" b="-1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/>
              </p:cNvPr>
              <p:cNvSpPr txBox="1"/>
              <p:nvPr/>
            </p:nvSpPr>
            <p:spPr>
              <a:xfrm>
                <a:off x="597877" y="4460252"/>
                <a:ext cx="10386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推论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，则对偶问题无可行解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7" y="4460252"/>
                <a:ext cx="10386646" cy="461665"/>
              </a:xfrm>
              <a:prstGeom prst="rect">
                <a:avLst/>
              </a:prstGeom>
              <a:blipFill>
                <a:blip r:embed="rId5"/>
                <a:stretch>
                  <a:fillRect l="-880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597877" y="5307800"/>
                <a:ext cx="10386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推论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，则原问题无可行解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7" y="5307800"/>
                <a:ext cx="10386646" cy="461665"/>
              </a:xfrm>
              <a:prstGeom prst="rect">
                <a:avLst/>
              </a:prstGeom>
              <a:blipFill>
                <a:blip r:embed="rId6"/>
                <a:stretch>
                  <a:fillRect l="-880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/>
              </p:cNvPr>
              <p:cNvSpPr/>
              <p:nvPr/>
            </p:nvSpPr>
            <p:spPr>
              <a:xfrm>
                <a:off x="2180493" y="1091768"/>
                <a:ext cx="6888617" cy="64152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≥0,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</m:d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</m:d>
                                </m:sup>
                              </m:sSup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93" y="1091768"/>
                <a:ext cx="6888617" cy="641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1875934" y="2179669"/>
                <a:ext cx="95771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对定义在集合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𝓧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𝓨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上的连续函数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，恒有</a:t>
                </a:r>
              </a:p>
            </p:txBody>
          </p:sp>
        </mc:Choice>
        <mc:Fallback xmlns="">
          <p:sp>
            <p:nvSpPr>
              <p:cNvPr id="10" name="文本框 9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934" y="2179669"/>
                <a:ext cx="9577102" cy="523220"/>
              </a:xfrm>
              <a:prstGeom prst="rect">
                <a:avLst/>
              </a:prstGeom>
              <a:blipFill>
                <a:blip r:embed="rId4"/>
                <a:stretch>
                  <a:fillRect l="-1337" t="-15294" r="-573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/>
              </p:cNvPr>
              <p:cNvSpPr/>
              <p:nvPr/>
            </p:nvSpPr>
            <p:spPr>
              <a:xfrm>
                <a:off x="3652029" y="2805499"/>
                <a:ext cx="4887941" cy="62074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𝒳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29" y="2805499"/>
                <a:ext cx="4887941" cy="620747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58539" y="1174627"/>
            <a:ext cx="1217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本质</a:t>
            </a:r>
            <a:endParaRPr lang="zh-CN" altLang="en-US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3684" y="2059420"/>
            <a:ext cx="1913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一般结论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2640" y="3996448"/>
            <a:ext cx="7890350" cy="461665"/>
            <a:chOff x="492640" y="3996448"/>
            <a:chExt cx="789035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/>
                </p:cNvPr>
                <p:cNvSpPr txBox="1"/>
                <p:nvPr/>
              </p:nvSpPr>
              <p:spPr>
                <a:xfrm>
                  <a:off x="985464" y="3996448"/>
                  <a:ext cx="73975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对偶间隙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原问题最优值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对偶问题最优值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a14:m>
                  <a:r>
                    <a:rPr lang="en-US" altLang="zh-CN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.</a:t>
                  </a:r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464" y="3996448"/>
                  <a:ext cx="739752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319"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组合 15"/>
            <p:cNvGrpSpPr/>
            <p:nvPr/>
          </p:nvGrpSpPr>
          <p:grpSpPr bwMode="auto">
            <a:xfrm>
              <a:off x="492640" y="4067009"/>
              <a:ext cx="331798" cy="391104"/>
              <a:chOff x="5810678" y="1001615"/>
              <a:chExt cx="422361" cy="474760"/>
            </a:xfrm>
          </p:grpSpPr>
          <p:sp>
            <p:nvSpPr>
              <p:cNvPr id="19" name="Oval 87"/>
              <p:cNvSpPr>
                <a:spLocks noChangeArrowheads="1"/>
              </p:cNvSpPr>
              <p:nvPr/>
            </p:nvSpPr>
            <p:spPr bwMode="auto">
              <a:xfrm>
                <a:off x="5825763" y="1340969"/>
                <a:ext cx="392192" cy="135406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87000"/>
                    </a:srgbClr>
                  </a:gs>
                  <a:gs pos="30000">
                    <a:srgbClr val="000000">
                      <a:alpha val="67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20" name="组合 147"/>
              <p:cNvGrpSpPr/>
              <p:nvPr/>
            </p:nvGrpSpPr>
            <p:grpSpPr bwMode="auto">
              <a:xfrm>
                <a:off x="5810678" y="1001614"/>
                <a:ext cx="422361" cy="421265"/>
                <a:chOff x="5003908" y="1229805"/>
                <a:chExt cx="897741" cy="895413"/>
              </a:xfrm>
            </p:grpSpPr>
            <p:sp>
              <p:nvSpPr>
                <p:cNvPr id="21" name="Freeform 36"/>
                <p:cNvSpPr>
                  <a:spLocks noChangeArrowheads="1"/>
                </p:cNvSpPr>
                <p:nvPr/>
              </p:nvSpPr>
              <p:spPr bwMode="auto">
                <a:xfrm>
                  <a:off x="5003908" y="1229805"/>
                  <a:ext cx="897741" cy="89541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8684C"/>
                    </a:gs>
                    <a:gs pos="50000">
                      <a:srgbClr val="119870"/>
                    </a:gs>
                    <a:gs pos="100000">
                      <a:srgbClr val="17B586"/>
                    </a:gs>
                  </a:gsLst>
                  <a:lin ang="162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 dirty="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2" name="Freeform 38"/>
                <p:cNvSpPr/>
                <p:nvPr/>
              </p:nvSpPr>
              <p:spPr bwMode="auto">
                <a:xfrm>
                  <a:off x="5071596" y="1254681"/>
                  <a:ext cx="762367" cy="24872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3" name="Oval 39"/>
                <p:cNvSpPr>
                  <a:spLocks noChangeArrowheads="1"/>
                </p:cNvSpPr>
                <p:nvPr/>
              </p:nvSpPr>
              <p:spPr bwMode="auto">
                <a:xfrm>
                  <a:off x="5367279" y="1275998"/>
                  <a:ext cx="181687" cy="16344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482673" y="4712084"/>
            <a:ext cx="6505007" cy="461665"/>
            <a:chOff x="482673" y="4712084"/>
            <a:chExt cx="6505007" cy="461665"/>
          </a:xfrm>
        </p:grpSpPr>
        <p:sp>
          <p:nvSpPr>
            <p:cNvPr id="13" name="文本框 12"/>
            <p:cNvSpPr txBox="1"/>
            <p:nvPr/>
          </p:nvSpPr>
          <p:spPr>
            <a:xfrm>
              <a:off x="985464" y="4712084"/>
              <a:ext cx="6002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完全对偶：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对偶间隙为零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4" name="组合 15"/>
            <p:cNvGrpSpPr/>
            <p:nvPr/>
          </p:nvGrpSpPr>
          <p:grpSpPr bwMode="auto">
            <a:xfrm>
              <a:off x="482673" y="4747364"/>
              <a:ext cx="331798" cy="391104"/>
              <a:chOff x="5810678" y="1001615"/>
              <a:chExt cx="422361" cy="474760"/>
            </a:xfrm>
          </p:grpSpPr>
          <p:sp>
            <p:nvSpPr>
              <p:cNvPr id="25" name="Oval 87"/>
              <p:cNvSpPr>
                <a:spLocks noChangeArrowheads="1"/>
              </p:cNvSpPr>
              <p:nvPr/>
            </p:nvSpPr>
            <p:spPr bwMode="auto">
              <a:xfrm>
                <a:off x="5825763" y="1340969"/>
                <a:ext cx="392192" cy="135406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87000"/>
                    </a:srgbClr>
                  </a:gs>
                  <a:gs pos="30000">
                    <a:srgbClr val="000000">
                      <a:alpha val="67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26" name="组合 147"/>
              <p:cNvGrpSpPr/>
              <p:nvPr/>
            </p:nvGrpSpPr>
            <p:grpSpPr bwMode="auto">
              <a:xfrm>
                <a:off x="5810678" y="1001614"/>
                <a:ext cx="422361" cy="421265"/>
                <a:chOff x="5003908" y="1229805"/>
                <a:chExt cx="897741" cy="895413"/>
              </a:xfrm>
            </p:grpSpPr>
            <p:sp>
              <p:nvSpPr>
                <p:cNvPr id="27" name="Freeform 36"/>
                <p:cNvSpPr>
                  <a:spLocks noChangeArrowheads="1"/>
                </p:cNvSpPr>
                <p:nvPr/>
              </p:nvSpPr>
              <p:spPr bwMode="auto">
                <a:xfrm>
                  <a:off x="5003908" y="1229805"/>
                  <a:ext cx="897741" cy="89541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8684C"/>
                    </a:gs>
                    <a:gs pos="50000">
                      <a:srgbClr val="119870"/>
                    </a:gs>
                    <a:gs pos="100000">
                      <a:srgbClr val="17B586"/>
                    </a:gs>
                  </a:gsLst>
                  <a:lin ang="162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8" name="Freeform 38"/>
                <p:cNvSpPr/>
                <p:nvPr/>
              </p:nvSpPr>
              <p:spPr bwMode="auto">
                <a:xfrm>
                  <a:off x="5071596" y="1254681"/>
                  <a:ext cx="762367" cy="24872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9" name="Oval 39"/>
                <p:cNvSpPr>
                  <a:spLocks noChangeArrowheads="1"/>
                </p:cNvSpPr>
                <p:nvPr/>
              </p:nvSpPr>
              <p:spPr bwMode="auto">
                <a:xfrm>
                  <a:off x="5367279" y="1275998"/>
                  <a:ext cx="181687" cy="16344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</p:grpSp>
      <p:grpSp>
        <p:nvGrpSpPr>
          <p:cNvPr id="5" name="组合 4"/>
          <p:cNvGrpSpPr/>
          <p:nvPr/>
        </p:nvGrpSpPr>
        <p:grpSpPr>
          <a:xfrm>
            <a:off x="482673" y="5480914"/>
            <a:ext cx="8400745" cy="461665"/>
            <a:chOff x="482673" y="5480914"/>
            <a:chExt cx="8400745" cy="461665"/>
          </a:xfrm>
        </p:grpSpPr>
        <p:sp>
          <p:nvSpPr>
            <p:cNvPr id="14" name="文本框 13"/>
            <p:cNvSpPr txBox="1"/>
            <p:nvPr/>
          </p:nvSpPr>
          <p:spPr>
            <a:xfrm>
              <a:off x="988833" y="5480914"/>
              <a:ext cx="789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强对偶：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对偶间隙为零，原问题和对偶问题最优解都存在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30" name="组合 15"/>
            <p:cNvGrpSpPr/>
            <p:nvPr/>
          </p:nvGrpSpPr>
          <p:grpSpPr bwMode="auto">
            <a:xfrm>
              <a:off x="482673" y="5516194"/>
              <a:ext cx="331798" cy="391104"/>
              <a:chOff x="5810678" y="1001615"/>
              <a:chExt cx="422361" cy="474760"/>
            </a:xfrm>
          </p:grpSpPr>
          <p:sp>
            <p:nvSpPr>
              <p:cNvPr id="31" name="Oval 87"/>
              <p:cNvSpPr>
                <a:spLocks noChangeArrowheads="1"/>
              </p:cNvSpPr>
              <p:nvPr/>
            </p:nvSpPr>
            <p:spPr bwMode="auto">
              <a:xfrm>
                <a:off x="5825763" y="1340969"/>
                <a:ext cx="392192" cy="135406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87000"/>
                    </a:srgbClr>
                  </a:gs>
                  <a:gs pos="30000">
                    <a:srgbClr val="000000">
                      <a:alpha val="67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32" name="组合 147"/>
              <p:cNvGrpSpPr/>
              <p:nvPr/>
            </p:nvGrpSpPr>
            <p:grpSpPr bwMode="auto">
              <a:xfrm>
                <a:off x="5810678" y="1001614"/>
                <a:ext cx="422361" cy="421265"/>
                <a:chOff x="5003908" y="1229805"/>
                <a:chExt cx="897741" cy="895413"/>
              </a:xfrm>
            </p:grpSpPr>
            <p:sp>
              <p:nvSpPr>
                <p:cNvPr id="33" name="Freeform 36"/>
                <p:cNvSpPr>
                  <a:spLocks noChangeArrowheads="1"/>
                </p:cNvSpPr>
                <p:nvPr/>
              </p:nvSpPr>
              <p:spPr bwMode="auto">
                <a:xfrm>
                  <a:off x="5003908" y="1229805"/>
                  <a:ext cx="897741" cy="89541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8684C"/>
                    </a:gs>
                    <a:gs pos="50000">
                      <a:srgbClr val="119870"/>
                    </a:gs>
                    <a:gs pos="100000">
                      <a:srgbClr val="17B586"/>
                    </a:gs>
                  </a:gsLst>
                  <a:lin ang="162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4" name="Freeform 38"/>
                <p:cNvSpPr/>
                <p:nvPr/>
              </p:nvSpPr>
              <p:spPr bwMode="auto">
                <a:xfrm>
                  <a:off x="5071596" y="1254681"/>
                  <a:ext cx="762367" cy="24872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5" name="Oval 39"/>
                <p:cNvSpPr>
                  <a:spLocks noChangeArrowheads="1"/>
                </p:cNvSpPr>
                <p:nvPr/>
              </p:nvSpPr>
              <p:spPr bwMode="auto">
                <a:xfrm>
                  <a:off x="5367279" y="1275998"/>
                  <a:ext cx="181687" cy="16344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</p:grp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667264" y="-19149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弱对偶定理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2066925" y="863601"/>
            <a:ext cx="80645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80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65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57155"/>
              </p:ext>
            </p:extLst>
          </p:nvPr>
        </p:nvGraphicFramePr>
        <p:xfrm>
          <a:off x="1940213" y="1504951"/>
          <a:ext cx="7421853" cy="471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r:id="rId3" imgW="1917700" imgH="1219200" progId="Equation.3">
                  <p:embed/>
                </p:oleObj>
              </mc:Choice>
              <mc:Fallback>
                <p:oleObj r:id="rId3" imgW="1917700" imgH="1219200" progId="Equation.3">
                  <p:embed/>
                  <p:pic>
                    <p:nvPicPr>
                      <p:cNvPr id="65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213" y="1504951"/>
                        <a:ext cx="7421853" cy="4717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48190" y="222251"/>
            <a:ext cx="8397875" cy="641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>
                <a:latin typeface="宋体" panose="02010600030101010101" pitchFamily="2" charset="-122"/>
                <a:ea typeface="楷体_GB2312" pitchFamily="49" charset="-122"/>
              </a:rPr>
              <a:t> </a:t>
            </a:r>
            <a:r>
              <a:rPr lang="en-US" altLang="zh-CN" sz="3600" kern="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 </a:t>
            </a:r>
            <a:r>
              <a:rPr lang="zh-CN" altLang="en-US" sz="3600" b="1" kern="0" dirty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约束优化</a:t>
            </a:r>
            <a:r>
              <a:rPr lang="en-US" altLang="zh-CN" sz="3600" b="1" kern="0" dirty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KKT</a:t>
            </a:r>
            <a:r>
              <a:rPr lang="zh-CN" altLang="en-US" sz="3600" b="1" kern="0" dirty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条件</a:t>
            </a:r>
            <a:r>
              <a:rPr lang="en-US" altLang="zh-CN" sz="3600" kern="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—</a:t>
            </a:r>
            <a:r>
              <a:rPr lang="zh-CN" altLang="en-US" sz="3600" kern="0" dirty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常用形式</a:t>
            </a:r>
            <a:endParaRPr lang="en-US" altLang="zh-CN" sz="3600" kern="0" dirty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algn="r" eaLnBrk="1" hangingPunct="1">
              <a:defRPr/>
            </a:pPr>
            <a:r>
              <a:rPr lang="zh-CN" altLang="en-US" sz="3600" i="1" kern="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一阶必要条件</a:t>
            </a:r>
            <a:r>
              <a:rPr lang="zh-CN" altLang="en-US" sz="3600" kern="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（代数）</a:t>
            </a:r>
            <a:endParaRPr lang="en-US" altLang="zh-CN" sz="3600" kern="0" dirty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sz="3600" kern="0" dirty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sz="3600" kern="0" dirty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sz="3600" kern="0" dirty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sz="3600" kern="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633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07997" y="-91820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强对偶定理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1061966" y="2681183"/>
                <a:ext cx="9932600" cy="20313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约束优化问题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(P)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Lagrange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函数存在鞍点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充分必要条件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分别是原规划和对偶规划的最优解，且对偶间隙为零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66" y="2681183"/>
                <a:ext cx="9932600" cy="2031325"/>
              </a:xfrm>
              <a:prstGeom prst="rect">
                <a:avLst/>
              </a:prstGeom>
              <a:blipFill>
                <a:blip r:embed="rId3"/>
                <a:stretch>
                  <a:fillRect l="-1164" r="-4779" b="-238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/>
              </p:cNvPr>
              <p:cNvSpPr/>
              <p:nvPr/>
            </p:nvSpPr>
            <p:spPr>
              <a:xfrm>
                <a:off x="3791305" y="1128562"/>
                <a:ext cx="4127219" cy="143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sz="28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  <m:e/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=0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)≥0,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05" y="1128562"/>
                <a:ext cx="4127219" cy="1434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846553" y="-23638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强对偶定理证明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657646" y="708177"/>
                <a:ext cx="10804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约束优化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Lagrange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函数存在鞍点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的充分必要条件是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分别是原规划和对偶规划的最优解，且对偶间隙为零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46" y="708177"/>
                <a:ext cx="10804680" cy="1200329"/>
              </a:xfrm>
              <a:prstGeom prst="rect">
                <a:avLst/>
              </a:prstGeom>
              <a:blipFill>
                <a:blip r:embed="rId3"/>
                <a:stretch>
                  <a:fillRect l="-903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/>
              </p:cNvPr>
              <p:cNvSpPr txBox="1"/>
              <p:nvPr/>
            </p:nvSpPr>
            <p:spPr>
              <a:xfrm>
                <a:off x="408254" y="5373555"/>
                <a:ext cx="116760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对偶间隙为零，根据弱对偶定理推论</a:t>
                </a:r>
                <a:r>
                  <a:rPr lang="en-US" altLang="zh-CN" sz="2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分别是原规划和对偶规划的最优解</a:t>
                </a:r>
                <a:r>
                  <a:rPr lang="en-US" altLang="zh-CN" sz="2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4" y="5373555"/>
                <a:ext cx="11676033" cy="430887"/>
              </a:xfrm>
              <a:prstGeom prst="rect">
                <a:avLst/>
              </a:prstGeom>
              <a:blipFill>
                <a:blip r:embed="rId4"/>
                <a:stretch>
                  <a:fillRect l="-679" t="-12676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499012" y="2553503"/>
            <a:ext cx="5809818" cy="534420"/>
            <a:chOff x="499012" y="2932190"/>
            <a:chExt cx="2978483" cy="534420"/>
          </a:xfrm>
        </p:grpSpPr>
        <p:grpSp>
          <p:nvGrpSpPr>
            <p:cNvPr id="9" name="组合 8"/>
            <p:cNvGrpSpPr/>
            <p:nvPr/>
          </p:nvGrpSpPr>
          <p:grpSpPr>
            <a:xfrm>
              <a:off x="499012" y="2932190"/>
              <a:ext cx="2978483" cy="534420"/>
              <a:chOff x="273475" y="3063087"/>
              <a:chExt cx="2978483" cy="53442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73475" y="3063087"/>
                <a:ext cx="11079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证明：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鞍点</a:t>
                </a: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990074" y="3074287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强对偶</a:t>
                </a:r>
              </a:p>
            </p:txBody>
          </p:sp>
        </p:grpSp>
        <p:sp>
          <p:nvSpPr>
            <p:cNvPr id="14" name="箭头: 右 13"/>
            <p:cNvSpPr/>
            <p:nvPr/>
          </p:nvSpPr>
          <p:spPr bwMode="auto">
            <a:xfrm>
              <a:off x="1507842" y="3026412"/>
              <a:ext cx="646727" cy="3693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8486" y="3240056"/>
            <a:ext cx="12289159" cy="521395"/>
            <a:chOff x="98486" y="3618743"/>
            <a:chExt cx="12289159" cy="521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/>
                </p:cNvPr>
                <p:cNvSpPr/>
                <p:nvPr/>
              </p:nvSpPr>
              <p:spPr>
                <a:xfrm>
                  <a:off x="98486" y="3678473"/>
                  <a:ext cx="25689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为鞍点</a:t>
                  </a:r>
                </a:p>
              </p:txBody>
            </p:sp>
          </mc:Choice>
          <mc:Fallback xmlns="">
            <p:sp>
              <p:nvSpPr>
                <p:cNvPr id="10" name="矩形 9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86" y="3678473"/>
                  <a:ext cx="2568908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896" t="-14474" r="-260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/>
                </p:cNvPr>
                <p:cNvSpPr/>
                <p:nvPr/>
              </p:nvSpPr>
              <p:spPr>
                <a:xfrm>
                  <a:off x="2846553" y="3640668"/>
                  <a:ext cx="27227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</a:t>
                  </a:r>
                  <a:r>
                    <a:rPr lang="en-US" altLang="zh-CN" sz="24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KKT</a:t>
                  </a: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</a:t>
                  </a:r>
                </a:p>
              </p:txBody>
            </p:sp>
          </mc:Choice>
          <mc:Fallback xmlns="">
            <p:sp>
              <p:nvSpPr>
                <p:cNvPr id="12" name="矩形 11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6553" y="3640668"/>
                  <a:ext cx="272279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013" t="-14474" r="-223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/>
                </p:cNvPr>
                <p:cNvSpPr/>
                <p:nvPr/>
              </p:nvSpPr>
              <p:spPr>
                <a:xfrm>
                  <a:off x="5931454" y="3618743"/>
                  <a:ext cx="6456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分别是原规划和对偶规划的可行解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矩形 10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454" y="3618743"/>
                  <a:ext cx="6456191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4667" r="-5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箭头: 右 14"/>
            <p:cNvSpPr/>
            <p:nvPr/>
          </p:nvSpPr>
          <p:spPr bwMode="auto">
            <a:xfrm>
              <a:off x="2544650" y="3749339"/>
              <a:ext cx="362388" cy="325551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箭头: 右 16"/>
            <p:cNvSpPr/>
            <p:nvPr/>
          </p:nvSpPr>
          <p:spPr bwMode="auto">
            <a:xfrm>
              <a:off x="5520784" y="3721245"/>
              <a:ext cx="362388" cy="325551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9080" y="4425677"/>
            <a:ext cx="11656304" cy="710323"/>
            <a:chOff x="799839" y="4647364"/>
            <a:chExt cx="12063728" cy="710323"/>
          </a:xfrm>
        </p:grpSpPr>
        <p:sp>
          <p:nvSpPr>
            <p:cNvPr id="6" name="矩形 5"/>
            <p:cNvSpPr/>
            <p:nvPr/>
          </p:nvSpPr>
          <p:spPr>
            <a:xfrm>
              <a:off x="799839" y="467755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鞍点定义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/>
                </p:cNvPr>
                <p:cNvSpPr txBox="1"/>
                <p:nvPr/>
              </p:nvSpPr>
              <p:spPr>
                <a:xfrm>
                  <a:off x="2288506" y="4647364"/>
                  <a:ext cx="10575061" cy="71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ℝ</m:t>
                                    </m:r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2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ℰ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2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𝑤</m:t>
                                </m:r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2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𝐼</m:t>
                                        </m:r>
                                      </m:e>
                                    </m:d>
                                  </m:sup>
                                </m:sSubSup>
                              </m:lim>
                            </m:limLow>
                          </m:fName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200" dirty="0"/>
                </a:p>
              </p:txBody>
            </p:sp>
          </mc:Choice>
          <mc:Fallback xmlns="">
            <p:sp>
              <p:nvSpPr>
                <p:cNvPr id="7" name="文本框 6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506" y="4647364"/>
                  <a:ext cx="10575061" cy="71032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箭头: 右 18"/>
            <p:cNvSpPr/>
            <p:nvPr/>
          </p:nvSpPr>
          <p:spPr bwMode="auto">
            <a:xfrm>
              <a:off x="2288506" y="4741495"/>
              <a:ext cx="512288" cy="325551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703440" y="-50180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强对偶定理证明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78240" y="1136027"/>
            <a:ext cx="3988772" cy="573401"/>
            <a:chOff x="63288" y="2932190"/>
            <a:chExt cx="3988772" cy="573401"/>
          </a:xfrm>
        </p:grpSpPr>
        <p:grpSp>
          <p:nvGrpSpPr>
            <p:cNvPr id="14" name="组合 13"/>
            <p:cNvGrpSpPr/>
            <p:nvPr/>
          </p:nvGrpSpPr>
          <p:grpSpPr>
            <a:xfrm>
              <a:off x="63288" y="2932190"/>
              <a:ext cx="3988772" cy="573401"/>
              <a:chOff x="-162249" y="3063087"/>
              <a:chExt cx="3988772" cy="573401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2718527" y="3113268"/>
                <a:ext cx="11079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鞍点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62249" y="3063087"/>
                <a:ext cx="23391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证明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：强对偶</a:t>
                </a:r>
              </a:p>
            </p:txBody>
          </p:sp>
        </p:grpSp>
        <p:sp>
          <p:nvSpPr>
            <p:cNvPr id="15" name="箭头: 右 14"/>
            <p:cNvSpPr/>
            <p:nvPr/>
          </p:nvSpPr>
          <p:spPr bwMode="auto">
            <a:xfrm>
              <a:off x="2338524" y="3050886"/>
              <a:ext cx="646727" cy="3693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21499" y="1709428"/>
            <a:ext cx="9522356" cy="4735939"/>
            <a:chOff x="2469214" y="2280951"/>
            <a:chExt cx="7922523" cy="457704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9214" y="2280951"/>
              <a:ext cx="7922523" cy="45770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/>
                </p:cNvPr>
                <p:cNvSpPr/>
                <p:nvPr/>
              </p:nvSpPr>
              <p:spPr>
                <a:xfrm>
                  <a:off x="5564882" y="5720464"/>
                  <a:ext cx="3027367" cy="4546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882" y="5720464"/>
                  <a:ext cx="3027367" cy="45461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80860" y="593805"/>
            <a:ext cx="790114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举例：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54418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rPr>
              <a:t>非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54418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rPr>
              <a:t>凸问题强对偶成立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2725" y="1473956"/>
            <a:ext cx="529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非凸信赖域子问题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/>
              </p:cNvPr>
              <p:cNvSpPr/>
              <p:nvPr/>
            </p:nvSpPr>
            <p:spPr>
              <a:xfrm>
                <a:off x="605873" y="1960752"/>
                <a:ext cx="387087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zh-CN" sz="2400" dirty="0"/>
                  <a:t>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  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3" y="1960752"/>
                <a:ext cx="3870877" cy="1200329"/>
              </a:xfrm>
              <a:prstGeom prst="rect">
                <a:avLst/>
              </a:prstGeom>
              <a:blipFill>
                <a:blip r:embed="rId3"/>
                <a:stretch>
                  <a:fillRect l="-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/>
              </p:cNvPr>
              <p:cNvSpPr txBox="1"/>
              <p:nvPr/>
            </p:nvSpPr>
            <p:spPr>
              <a:xfrm>
                <a:off x="5053876" y="1755122"/>
                <a:ext cx="10449265" cy="113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876" y="1755122"/>
                <a:ext cx="10449265" cy="1131720"/>
              </a:xfrm>
              <a:prstGeom prst="rect">
                <a:avLst/>
              </a:prstGeom>
              <a:blipFill rotWithShape="1"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480860" y="3252395"/>
                <a:ext cx="10912151" cy="580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非半正定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60" y="3252395"/>
                <a:ext cx="10912151" cy="580736"/>
              </a:xfrm>
              <a:prstGeom prst="rect">
                <a:avLst/>
              </a:prstGeom>
              <a:blipFill>
                <a:blip r:embed="rId5"/>
                <a:stretch>
                  <a:fillRect l="-168" t="-1052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/>
              </p:cNvPr>
              <p:cNvSpPr txBox="1"/>
              <p:nvPr/>
            </p:nvSpPr>
            <p:spPr>
              <a:xfrm>
                <a:off x="0" y="4964464"/>
                <a:ext cx="2113138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4464"/>
                <a:ext cx="2113138" cy="617348"/>
              </a:xfrm>
              <a:prstGeom prst="rect">
                <a:avLst/>
              </a:prstGeom>
              <a:blipFill rotWithShape="1"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/>
              </p:cNvPr>
              <p:cNvSpPr txBox="1"/>
              <p:nvPr/>
            </p:nvSpPr>
            <p:spPr>
              <a:xfrm>
                <a:off x="1492351" y="4899991"/>
                <a:ext cx="6887183" cy="1363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func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  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i="1" dirty="0"/>
              </a:p>
              <a:p>
                <a:r>
                  <a:rPr lang="en-US" altLang="zh-CN" sz="2400" i="1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4" name="文本框 2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51" y="4899991"/>
                <a:ext cx="6887183" cy="1363643"/>
              </a:xfrm>
              <a:prstGeom prst="rect">
                <a:avLst/>
              </a:prstGeom>
              <a:blipFill>
                <a:blip r:embed="rId7"/>
                <a:stretch>
                  <a:fillRect b="-5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/>
              </p:cNvPr>
              <p:cNvSpPr txBox="1"/>
              <p:nvPr/>
            </p:nvSpPr>
            <p:spPr>
              <a:xfrm>
                <a:off x="6701873" y="4839705"/>
                <a:ext cx="6887183" cy="1363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func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   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CN" sz="24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μI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i="1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73" y="4839705"/>
                <a:ext cx="6887183" cy="1363643"/>
              </a:xfrm>
              <a:prstGeom prst="rect">
                <a:avLst/>
              </a:prstGeom>
              <a:blipFill rotWithShape="1">
                <a:blip r:embed="rId8"/>
                <a:stretch>
                  <a:fillRect b="-4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箭头: 左右 8"/>
          <p:cNvSpPr/>
          <p:nvPr/>
        </p:nvSpPr>
        <p:spPr bwMode="auto">
          <a:xfrm>
            <a:off x="1819697" y="5008370"/>
            <a:ext cx="787940" cy="400590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箭头: 左右 25"/>
          <p:cNvSpPr/>
          <p:nvPr/>
        </p:nvSpPr>
        <p:spPr bwMode="auto">
          <a:xfrm>
            <a:off x="7322660" y="4939283"/>
            <a:ext cx="787940" cy="400590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7225" y="4268392"/>
            <a:ext cx="239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对偶问题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13667" y="-49741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强对偶定理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  <p:bldP spid="8" grpId="0" bldLvl="0" animBg="1"/>
      <p:bldP spid="24" grpId="0" bldLvl="0" animBg="1"/>
      <p:bldP spid="25" grpId="0" bldLvl="0" animBg="1"/>
      <p:bldP spid="9" grpId="0" bldLvl="0" animBg="1"/>
      <p:bldP spid="26" grpId="0" bldLvl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83981" y="743086"/>
            <a:ext cx="10166902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 smtClean="0">
                <a:solidFill>
                  <a:srgbClr val="F54418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举例：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54418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rPr>
              <a:t>非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54418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rPr>
              <a:t>凸问题强对偶成立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5873" y="1363705"/>
            <a:ext cx="529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非凸信赖域子问题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/>
              </p:cNvPr>
              <p:cNvSpPr/>
              <p:nvPr/>
            </p:nvSpPr>
            <p:spPr>
              <a:xfrm>
                <a:off x="605873" y="2065264"/>
                <a:ext cx="6096000" cy="11317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zh-CN" sz="2400" dirty="0"/>
                  <a:t>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  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3" y="2065264"/>
                <a:ext cx="6096000" cy="1131720"/>
              </a:xfrm>
              <a:prstGeom prst="rect">
                <a:avLst/>
              </a:prstGeom>
              <a:blipFill rotWithShape="1">
                <a:blip r:embed="rId3"/>
                <a:stretch>
                  <a:fillRect l="-200" b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/>
              </p:cNvPr>
              <p:cNvSpPr txBox="1"/>
              <p:nvPr/>
            </p:nvSpPr>
            <p:spPr>
              <a:xfrm>
                <a:off x="5326251" y="1905955"/>
                <a:ext cx="10449265" cy="113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51" y="1905955"/>
                <a:ext cx="10449265" cy="1131720"/>
              </a:xfrm>
              <a:prstGeom prst="rect">
                <a:avLst/>
              </a:prstGeom>
              <a:blipFill rotWithShape="1">
                <a:blip r:embed="rId4"/>
                <a:stretch>
                  <a:fillRect b="-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/>
              </p:cNvPr>
              <p:cNvSpPr txBox="1"/>
              <p:nvPr/>
            </p:nvSpPr>
            <p:spPr>
              <a:xfrm>
                <a:off x="230277" y="5958342"/>
                <a:ext cx="5769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鞍点，则强对偶定理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成立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7" y="5958342"/>
                <a:ext cx="5769080" cy="461665"/>
              </a:xfrm>
              <a:prstGeom prst="rect">
                <a:avLst/>
              </a:prstGeom>
              <a:blipFill>
                <a:blip r:embed="rId5"/>
                <a:stretch>
                  <a:fillRect l="-95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-2009774" y="3809590"/>
            <a:ext cx="7608400" cy="2220503"/>
            <a:chOff x="-2009774" y="3809590"/>
            <a:chExt cx="7608400" cy="2220503"/>
          </a:xfrm>
        </p:grpSpPr>
        <p:grpSp>
          <p:nvGrpSpPr>
            <p:cNvPr id="20" name="组合 19"/>
            <p:cNvGrpSpPr/>
            <p:nvPr/>
          </p:nvGrpSpPr>
          <p:grpSpPr>
            <a:xfrm>
              <a:off x="-2009774" y="4177855"/>
              <a:ext cx="7608400" cy="1852238"/>
              <a:chOff x="3589798" y="2004178"/>
              <a:chExt cx="7608400" cy="18522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/>
                  </p:cNvPr>
                  <p:cNvSpPr txBox="1"/>
                  <p:nvPr/>
                </p:nvSpPr>
                <p:spPr>
                  <a:xfrm>
                    <a:off x="3589798" y="2004178"/>
                    <a:ext cx="7608400" cy="18522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2400" b="0" dirty="0"/>
                      <a:t>                          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r>
                      <a:rPr lang="en-US" altLang="zh-CN" sz="2400" dirty="0"/>
                      <a:t>, 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a14:m>
                    <a:r>
                      <a:rPr lang="zh-CN" altLang="en-US" sz="2400" dirty="0"/>
                      <a:t>半正定</a:t>
                    </a:r>
                    <a:endParaRPr lang="en-US" altLang="zh-CN" sz="24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2400" b="0" dirty="0"/>
                      <a:t>                           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≤1,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lang="en-US" altLang="zh-CN" sz="24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2400" b="0" dirty="0"/>
                      <a:t>                            </a:t>
                    </a:r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" name="文本框 5">
                    <a:extLst/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798" y="2004178"/>
                    <a:ext cx="7608400" cy="18522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2202" y="2205570"/>
                <a:ext cx="153963" cy="108629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/>
                </p:cNvPr>
                <p:cNvSpPr txBox="1"/>
                <p:nvPr/>
              </p:nvSpPr>
              <p:spPr>
                <a:xfrm>
                  <a:off x="153991" y="3809590"/>
                  <a:ext cx="48397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0070C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选定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b="1" dirty="0">
                      <a:solidFill>
                        <a:srgbClr val="0070C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满足如下要求，可验证为鞍点</a:t>
                  </a: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91" y="3809590"/>
                  <a:ext cx="4839758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259" t="-12121" r="-1134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4165135" y="3912420"/>
            <a:ext cx="10069445" cy="2319014"/>
            <a:chOff x="4107985" y="3912420"/>
            <a:chExt cx="10069445" cy="2319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/>
                </p:cNvPr>
                <p:cNvSpPr txBox="1"/>
                <p:nvPr/>
              </p:nvSpPr>
              <p:spPr>
                <a:xfrm>
                  <a:off x="4107985" y="3912420"/>
                  <a:ext cx="7020458" cy="1011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altLang="zh-CN" sz="2000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000" b="0" dirty="0"/>
                    <a:t>                                     </a:t>
                  </a:r>
                  <a14:m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985" y="3912420"/>
                  <a:ext cx="7020458" cy="101181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6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grpSp>
          <p:nvGrpSpPr>
            <p:cNvPr id="17" name="组合 16"/>
            <p:cNvGrpSpPr/>
            <p:nvPr/>
          </p:nvGrpSpPr>
          <p:grpSpPr>
            <a:xfrm>
              <a:off x="6339191" y="5027065"/>
              <a:ext cx="7838239" cy="1204369"/>
              <a:chOff x="7132627" y="5434419"/>
              <a:chExt cx="7838239" cy="12043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/>
                  </p:cNvPr>
                  <p:cNvSpPr txBox="1"/>
                  <p:nvPr/>
                </p:nvSpPr>
                <p:spPr>
                  <a:xfrm>
                    <a:off x="7132627" y="5434419"/>
                    <a:ext cx="7838239" cy="5837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/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2627" y="5434419"/>
                    <a:ext cx="7838239" cy="58375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1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>
                    <a:extLst/>
                  </p:cNvPr>
                  <p:cNvSpPr/>
                  <p:nvPr/>
                </p:nvSpPr>
                <p:spPr>
                  <a:xfrm>
                    <a:off x="7438159" y="6018169"/>
                    <a:ext cx="4946803" cy="6206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3" name="矩形 22">
                    <a:extLst/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8159" y="6018169"/>
                    <a:ext cx="4946803" cy="62061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9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213667" y="-49741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强对偶定理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2583" y="845461"/>
            <a:ext cx="11231418" cy="245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defRPr/>
            </a:pPr>
            <a:r>
              <a:rPr lang="en-US" altLang="zh-CN" sz="3200" b="1" dirty="0" smtClean="0">
                <a:solidFill>
                  <a:srgbClr val="0000FF"/>
                </a:solidFill>
              </a:rPr>
              <a:t>1928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年冯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-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诺伊曼</a:t>
            </a:r>
            <a:r>
              <a:rPr lang="zh-CN" altLang="en-US" sz="3200" b="1" dirty="0">
                <a:solidFill>
                  <a:srgbClr val="0000FF"/>
                </a:solidFill>
              </a:rPr>
              <a:t>在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研究博弈论时发现两人零和博弈可</a:t>
            </a:r>
            <a:r>
              <a:rPr lang="zh-CN" altLang="en-US" sz="3200" b="1" dirty="0">
                <a:solidFill>
                  <a:srgbClr val="0000FF"/>
                </a:solidFill>
              </a:rPr>
              <a:t>表达成线性规划的原始问题和对偶问题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。于</a:t>
            </a:r>
            <a:r>
              <a:rPr lang="en-US" altLang="zh-CN" sz="3200" b="1" dirty="0">
                <a:solidFill>
                  <a:srgbClr val="0000FF"/>
                </a:solidFill>
              </a:rPr>
              <a:t>1947</a:t>
            </a:r>
            <a:r>
              <a:rPr lang="zh-CN" altLang="en-US" sz="3200" b="1" dirty="0">
                <a:solidFill>
                  <a:srgbClr val="0000FF"/>
                </a:solidFill>
              </a:rPr>
              <a:t>年提出对偶理论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9" y="2464310"/>
            <a:ext cx="10868705" cy="3354599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13667" y="-49741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强对偶定理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1174" y="1023622"/>
            <a:ext cx="829707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对偶问题一般</a:t>
            </a:r>
            <a:r>
              <a:rPr kumimoji="0" lang="zh-CN" altLang="en-US" sz="4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结论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4" y="2096985"/>
            <a:ext cx="10991960" cy="365727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13667" y="-49741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强对偶定理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64139" y="1113312"/>
            <a:ext cx="8465019" cy="4964216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二阶必要条件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二阶充分条件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4000" b="1" kern="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定理</a:t>
            </a:r>
            <a:endParaRPr kumimoji="0" lang="en-US" altLang="zh-CN" sz="4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64139" y="11184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rgbClr val="0000FF"/>
                </a:solidFill>
                <a:latin typeface="Verdana" panose="020B0604030504040204" pitchFamily="34" charset="0"/>
              </a:rPr>
              <a:t>五</a:t>
            </a:r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、</a:t>
            </a:r>
            <a:r>
              <a:rPr lang="zh-CN" altLang="en-US" sz="4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二阶条件</a:t>
            </a:r>
            <a:endParaRPr lang="zh-CN" altLang="en-US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479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06195" y="2175843"/>
            <a:ext cx="9399991" cy="3781611"/>
            <a:chOff x="1463567" y="5248215"/>
            <a:chExt cx="8799993" cy="2048982"/>
          </a:xfrm>
        </p:grpSpPr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>
              <a:off x="1463567" y="6242472"/>
              <a:ext cx="8739461" cy="750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2800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 无</a:t>
              </a:r>
              <a:r>
                <a:rPr lang="zh-CN" altLang="en-US" sz="28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约束二阶必要条件：</a:t>
              </a:r>
              <a:endPara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>
                <a:buFont typeface="Wingdings" panose="05000000000000000000" pitchFamily="2" charset="2"/>
                <a:buChar char="Ø"/>
              </a:pPr>
              <a:endParaRPr lang="en-US" altLang="zh-CN" sz="2800" dirty="0">
                <a:solidFill>
                  <a:srgbClr val="F54418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2800" dirty="0" smtClean="0">
                  <a:solidFill>
                    <a:srgbClr val="F5441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有</a:t>
              </a:r>
              <a:r>
                <a:rPr lang="zh-CN" altLang="en-US" sz="2800" dirty="0">
                  <a:solidFill>
                    <a:srgbClr val="F5441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约束二阶必要条件：           </a:t>
              </a:r>
              <a:r>
                <a:rPr lang="en-US" altLang="zh-CN" sz="2800" dirty="0">
                  <a:solidFill>
                    <a:srgbClr val="F5441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KKT                      </a:t>
              </a:r>
              <a:r>
                <a:rPr lang="zh-CN" altLang="en-US" sz="2800" dirty="0">
                  <a:solidFill>
                    <a:srgbClr val="F5441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？</a:t>
              </a:r>
            </a:p>
          </p:txBody>
        </p:sp>
        <p:sp>
          <p:nvSpPr>
            <p:cNvPr id="12" name="TextBox 27"/>
            <p:cNvSpPr txBox="1">
              <a:spLocks noChangeArrowheads="1"/>
            </p:cNvSpPr>
            <p:nvPr/>
          </p:nvSpPr>
          <p:spPr bwMode="auto">
            <a:xfrm>
              <a:off x="1463568" y="5248215"/>
              <a:ext cx="7534916" cy="784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altLang="zh-CN" sz="32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  </a:t>
              </a:r>
              <a:r>
                <a:rPr lang="zh-CN" altLang="en-US" sz="3200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无约束</a:t>
              </a:r>
              <a:r>
                <a:rPr lang="zh-CN" altLang="en-US" sz="28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二阶充分条件：</a:t>
              </a:r>
              <a:endPara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>
                <a:buFont typeface="Wingdings" panose="05000000000000000000" pitchFamily="2" charset="2"/>
                <a:buChar char="Ø"/>
              </a:pPr>
              <a:endParaRPr lang="en-US" altLang="zh-CN" sz="2800" dirty="0">
                <a:solidFill>
                  <a:srgbClr val="F54418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2800" dirty="0">
                  <a:solidFill>
                    <a:srgbClr val="F5441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 </a:t>
              </a:r>
              <a:r>
                <a:rPr lang="zh-CN" altLang="en-US" sz="2800" dirty="0" smtClean="0">
                  <a:solidFill>
                    <a:srgbClr val="F5441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有</a:t>
              </a:r>
              <a:r>
                <a:rPr lang="zh-CN" altLang="en-US" sz="2800" dirty="0">
                  <a:solidFill>
                    <a:srgbClr val="F5441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约束二阶充分条件：          </a:t>
              </a:r>
              <a:r>
                <a:rPr lang="en-US" altLang="zh-CN" sz="2800" dirty="0">
                  <a:solidFill>
                    <a:srgbClr val="F5441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KKT                      </a:t>
              </a:r>
              <a:r>
                <a:rPr lang="zh-CN" altLang="en-US" sz="2800" dirty="0">
                  <a:solidFill>
                    <a:srgbClr val="F54418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？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对象 6">
                  <a:hlinkClick r:id="" action="ppaction://ole?verb=1"/>
                  <a:extLst/>
                </p:cNvPr>
                <p:cNvSpPr txBox="1"/>
                <p:nvPr/>
              </p:nvSpPr>
              <p:spPr bwMode="auto">
                <a:xfrm>
                  <a:off x="5763282" y="6289441"/>
                  <a:ext cx="4400472" cy="100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半正定</m:t>
                      </m:r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对象 6">
                  <a:hlinkClick r:id="" action="ppaction://ole?verb=1"/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3282" y="6289441"/>
                  <a:ext cx="4400472" cy="100775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对象 10">
                  <a:hlinkClick r:id="" action="ppaction://ole?verb=1"/>
                  <a:extLst/>
                </p:cNvPr>
                <p:cNvSpPr txBox="1"/>
                <p:nvPr/>
              </p:nvSpPr>
              <p:spPr bwMode="auto">
                <a:xfrm>
                  <a:off x="5863088" y="5341518"/>
                  <a:ext cx="4400472" cy="4746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正定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对象 10">
                  <a:hlinkClick r:id="" action="ppaction://ole?verb=1"/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3088" y="5341518"/>
                  <a:ext cx="4400472" cy="4746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089891" y="10224"/>
            <a:ext cx="9009684" cy="24314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二阶</a:t>
            </a:r>
            <a:r>
              <a:rPr lang="zh-CN" altLang="en-US" sz="4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最优性条件</a:t>
            </a:r>
            <a:endParaRPr lang="en-US" altLang="zh-CN" sz="4000" dirty="0" smtClean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defRPr/>
            </a:pPr>
            <a:endParaRPr lang="en-US" altLang="zh-CN" sz="400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回顾</a:t>
            </a:r>
            <a:r>
              <a:rPr lang="zh-CN" altLang="en-US" sz="36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与</a:t>
            </a:r>
            <a:r>
              <a:rPr lang="zh-CN" altLang="en-US" sz="36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思考</a:t>
            </a:r>
            <a:endParaRPr lang="en-US" altLang="zh-CN" sz="3600" dirty="0" smtClean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defRPr/>
            </a:pPr>
            <a:endParaRPr lang="zh-CN" altLang="en-US" sz="360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4390" y="836255"/>
            <a:ext cx="852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考虑如下约束优化问题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314035" y="1606952"/>
                <a:ext cx="5066877" cy="84029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2400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−1≥0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35" y="1606952"/>
                <a:ext cx="5066877" cy="840295"/>
              </a:xfrm>
              <a:prstGeom prst="rect">
                <a:avLst/>
              </a:prstGeom>
              <a:blipFill>
                <a:blip r:embed="rId3"/>
                <a:stretch>
                  <a:fillRect b="-1439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5398713" y="1569176"/>
                <a:ext cx="6624710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=0       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=0          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−1≥0,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13" y="1569176"/>
                <a:ext cx="6624710" cy="1459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701964" y="2731847"/>
                <a:ext cx="4266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4" y="2731847"/>
                <a:ext cx="4266632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534390" y="3437781"/>
            <a:ext cx="9042896" cy="461665"/>
            <a:chOff x="534390" y="3437781"/>
            <a:chExt cx="904289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/>
                </p:cNvPr>
                <p:cNvSpPr txBox="1"/>
                <p:nvPr/>
              </p:nvSpPr>
              <p:spPr>
                <a:xfrm>
                  <a:off x="937378" y="3437781"/>
                  <a:ext cx="86399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zh-CN" altLang="en-US" sz="2400" dirty="0"/>
                    <a:t>，</a:t>
                  </a:r>
                  <a:r>
                    <a:rPr lang="en-US" altLang="zh-CN" sz="24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2</a:t>
                  </a: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为该问题</a:t>
                  </a:r>
                  <a:r>
                    <a:rPr lang="en-US" altLang="zh-CN" sz="24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KKT</a:t>
                  </a: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点对，并且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正定</a:t>
                  </a:r>
                  <a:r>
                    <a:rPr lang="en-US" altLang="zh-CN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.</a:t>
                  </a:r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8" y="3437781"/>
                  <a:ext cx="8639908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1"/>
            <p:cNvSpPr>
              <a:spLocks noChangeArrowheads="1"/>
            </p:cNvSpPr>
            <p:nvPr/>
          </p:nvSpPr>
          <p:spPr bwMode="auto">
            <a:xfrm rot="16200000">
              <a:off x="527363" y="3606014"/>
              <a:ext cx="300459" cy="286405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rgbClr val="F54418"/>
            </a:solidFill>
            <a:ln>
              <a:noFill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 altLang="zh-CN">
                <a:solidFill>
                  <a:srgbClr val="F54418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34390" y="4051253"/>
            <a:ext cx="10503065" cy="1206805"/>
            <a:chOff x="534390" y="4051253"/>
            <a:chExt cx="10965481" cy="1206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/>
                </p:cNvPr>
                <p:cNvSpPr txBox="1"/>
                <p:nvPr/>
              </p:nvSpPr>
              <p:spPr>
                <a:xfrm>
                  <a:off x="937378" y="4051253"/>
                  <a:ext cx="10562493" cy="1206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0" i="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在约束区域边界</a:t>
                  </a: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点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目标函数取值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zh-CN" altLang="en-US" sz="24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只要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∈(0,1)</m:t>
                      </m:r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，就有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zh-CN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.</a:t>
                  </a:r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8" y="4051253"/>
                  <a:ext cx="10562493" cy="1206805"/>
                </a:xfrm>
                <a:prstGeom prst="rect">
                  <a:avLst/>
                </a:prstGeom>
                <a:blipFill>
                  <a:blip r:embed="rId7"/>
                  <a:stretch>
                    <a:fillRect l="-964" r="-542" b="-35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01"/>
            <p:cNvSpPr>
              <a:spLocks noChangeArrowheads="1"/>
            </p:cNvSpPr>
            <p:nvPr/>
          </p:nvSpPr>
          <p:spPr bwMode="auto">
            <a:xfrm rot="16200000">
              <a:off x="527363" y="4311948"/>
              <a:ext cx="300459" cy="286405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rgbClr val="F54418"/>
            </a:solidFill>
            <a:ln>
              <a:noFill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 altLang="zh-CN">
                <a:solidFill>
                  <a:srgbClr val="F54418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4391" y="5418831"/>
            <a:ext cx="10641610" cy="830997"/>
            <a:chOff x="534391" y="5418831"/>
            <a:chExt cx="10641610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/>
                </p:cNvPr>
                <p:cNvSpPr txBox="1"/>
                <p:nvPr/>
              </p:nvSpPr>
              <p:spPr>
                <a:xfrm>
                  <a:off x="937379" y="5418831"/>
                  <a:ext cx="1023862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并不是局部最优，</a:t>
                  </a:r>
                  <a:r>
                    <a:rPr lang="en-US" altLang="zh-CN" sz="2400" b="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sz="2400" b="1" dirty="0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未包含约束函数的二阶信息</a:t>
                  </a: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，不能判断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为局部最优解</a:t>
                  </a:r>
                  <a:r>
                    <a:rPr lang="en-US" altLang="zh-CN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.</a:t>
                  </a:r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9" y="5418831"/>
                  <a:ext cx="10238622" cy="830997"/>
                </a:xfrm>
                <a:prstGeom prst="rect">
                  <a:avLst/>
                </a:prstGeom>
                <a:blipFill>
                  <a:blip r:embed="rId8"/>
                  <a:stretch>
                    <a:fillRect l="-953" t="-8088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01"/>
            <p:cNvSpPr>
              <a:spLocks noChangeArrowheads="1"/>
            </p:cNvSpPr>
            <p:nvPr/>
          </p:nvSpPr>
          <p:spPr bwMode="auto">
            <a:xfrm rot="16200000">
              <a:off x="527364" y="5540898"/>
              <a:ext cx="300459" cy="286405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rgbClr val="F54418"/>
            </a:solidFill>
            <a:ln>
              <a:noFill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 altLang="zh-CN">
                <a:solidFill>
                  <a:srgbClr val="F54418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794917" y="1140235"/>
            <a:ext cx="286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544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KKT</a:t>
            </a:r>
            <a:r>
              <a:rPr lang="zh-CN" altLang="en-US" sz="2400" b="1" dirty="0">
                <a:solidFill>
                  <a:srgbClr val="F5441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/>
              </p:cNvPr>
              <p:cNvSpPr txBox="1"/>
              <p:nvPr/>
            </p:nvSpPr>
            <p:spPr>
              <a:xfrm>
                <a:off x="6911518" y="6027604"/>
                <a:ext cx="5331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54418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需要引入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544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solidFill>
                              <a:srgbClr val="F54418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54418"/>
                            </a:solidFill>
                            <a:latin typeface="Cambria Math" panose="02040503050406030204" pitchFamily="18" charset="0"/>
                          </a:rPr>
                          <m:t>𝒙𝒙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54418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544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5441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rgbClr val="F5441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F54418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solidFill>
                              <a:srgbClr val="F5441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F54418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endParaRPr lang="zh-CN" altLang="en-US" sz="2400" b="1" dirty="0">
                  <a:solidFill>
                    <a:srgbClr val="F54418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518" y="6027604"/>
                <a:ext cx="5331535" cy="523220"/>
              </a:xfrm>
              <a:prstGeom prst="rect">
                <a:avLst/>
              </a:prstGeom>
              <a:blipFill>
                <a:blip r:embed="rId9"/>
                <a:stretch>
                  <a:fillRect l="-2403" t="-13953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3472" y="84255"/>
            <a:ext cx="2733036" cy="2362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/>
              </p:cNvPr>
              <p:cNvSpPr txBox="1"/>
              <p:nvPr/>
            </p:nvSpPr>
            <p:spPr>
              <a:xfrm>
                <a:off x="11297933" y="1123941"/>
                <a:ext cx="119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933" y="1123941"/>
                <a:ext cx="119258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/>
              </p:cNvPr>
              <p:cNvSpPr txBox="1"/>
              <p:nvPr/>
            </p:nvSpPr>
            <p:spPr>
              <a:xfrm>
                <a:off x="9747135" y="37150"/>
                <a:ext cx="119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35" y="37150"/>
                <a:ext cx="119258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878593" y="52857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rgbClr val="0000FF"/>
                </a:solidFill>
                <a:latin typeface="Verdana" panose="020B0604030504040204" pitchFamily="34" charset="0"/>
              </a:rPr>
              <a:t>五</a:t>
            </a:r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、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二阶条件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522394" y="11184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Lagrange</a:t>
            </a:r>
            <a:r>
              <a:rPr lang="zh-CN" altLang="en-US" sz="3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函数</a:t>
            </a:r>
            <a:endParaRPr lang="en-US" altLang="zh-CN" sz="3600" dirty="0">
              <a:latin typeface="Verdana" panose="020B0604030504040204" pitchFamily="34" charset="0"/>
            </a:endParaRPr>
          </a:p>
        </p:txBody>
      </p:sp>
      <p:graphicFrame>
        <p:nvGraphicFramePr>
          <p:cNvPr id="65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46979"/>
              </p:ext>
            </p:extLst>
          </p:nvPr>
        </p:nvGraphicFramePr>
        <p:xfrm>
          <a:off x="1828511" y="932874"/>
          <a:ext cx="8291203" cy="546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r:id="rId3" imgW="2578100" imgH="1701800" progId="Equation.3">
                  <p:embed/>
                </p:oleObj>
              </mc:Choice>
              <mc:Fallback>
                <p:oleObj r:id="rId3" imgW="2578100" imgH="1701800" progId="Equation.3">
                  <p:embed/>
                  <p:pic>
                    <p:nvPicPr>
                      <p:cNvPr id="65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511" y="932874"/>
                        <a:ext cx="8291203" cy="5467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67439" y="3933825"/>
            <a:ext cx="3673475" cy="719138"/>
            <a:chOff x="2925" y="2478"/>
            <a:chExt cx="2223" cy="453"/>
          </a:xfrm>
        </p:grpSpPr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3969" y="2523"/>
              <a:ext cx="1179" cy="40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000" dirty="0">
                  <a:solidFill>
                    <a:schemeClr val="accent1"/>
                  </a:solidFill>
                  <a:latin typeface="Verdana" panose="020B0604030504040204" pitchFamily="34" charset="0"/>
                </a:rPr>
                <a:t>乘子向量</a:t>
              </a:r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 flipH="1" flipV="1">
              <a:off x="3198" y="2478"/>
              <a:ext cx="72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 flipH="1">
              <a:off x="2925" y="2704"/>
              <a:ext cx="99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576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178374" y="0"/>
            <a:ext cx="829707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二阶必要条件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1130922" y="1101201"/>
                <a:ext cx="9695504" cy="332398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为约束优化</a:t>
                </a: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问题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的局部最优解，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为其</a:t>
                </a:r>
                <a:r>
                  <a:rPr lang="en-US" altLang="zh-CN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KKT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约束函数全是线性的或者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={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}(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积极约束集</m:t>
                    </m:r>
                  </m:oMath>
                </a14:m>
                <a:r>
                  <a:rPr lang="en-US" altLang="zh-CN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线性无关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，则对于满足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22" y="1101201"/>
                <a:ext cx="9695504" cy="3323987"/>
              </a:xfrm>
              <a:prstGeom prst="rect">
                <a:avLst/>
              </a:prstGeom>
              <a:blipFill>
                <a:blip r:embed="rId3"/>
                <a:stretch>
                  <a:fillRect l="-1256" b="-109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2760429" y="4736548"/>
                <a:ext cx="5802923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29" y="4736548"/>
                <a:ext cx="5802923" cy="584775"/>
              </a:xfrm>
              <a:prstGeom prst="rect">
                <a:avLst/>
              </a:prstGeom>
              <a:blipFill>
                <a:blip r:embed="rId4"/>
                <a:stretch>
                  <a:fillRect t="-12245" b="-316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010981" y="-20396"/>
            <a:ext cx="829707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例子：二阶必要条件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/>
              </p:cNvPr>
              <p:cNvSpPr txBox="1"/>
              <p:nvPr/>
            </p:nvSpPr>
            <p:spPr bwMode="auto">
              <a:xfrm>
                <a:off x="393225" y="2366013"/>
                <a:ext cx="8999275" cy="4079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：该问题的最优解为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=(0,0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积极约束集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Lagrange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函数为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r>
                        <m:rPr>
                          <m:sty m:val="p"/>
                        </m:rP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KKT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条件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，可知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&amp;1−2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从而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0,1/2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2,0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满足线性无关</m:t>
                      </m:r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此时，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=(0,0)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eqAr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满足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≥0.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对象 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225" y="2366013"/>
                <a:ext cx="8999275" cy="4079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2">
                <a:extLst/>
              </p:cNvPr>
              <p:cNvSpPr txBox="1"/>
              <p:nvPr/>
            </p:nvSpPr>
            <p:spPr bwMode="auto">
              <a:xfrm>
                <a:off x="1245574" y="900139"/>
                <a:ext cx="4564099" cy="1465874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40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对象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5574" y="900139"/>
                <a:ext cx="4564099" cy="1465874"/>
              </a:xfrm>
              <a:prstGeom prst="rect">
                <a:avLst/>
              </a:prstGeom>
              <a:blipFill>
                <a:blip r:embed="rId4"/>
                <a:stretch>
                  <a:fillRect l="-133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8311437" y="3054952"/>
            <a:ext cx="3820858" cy="2983702"/>
            <a:chOff x="8311437" y="3054952"/>
            <a:chExt cx="3820858" cy="2983702"/>
          </a:xfrm>
        </p:grpSpPr>
        <p:grpSp>
          <p:nvGrpSpPr>
            <p:cNvPr id="13" name="组合 12"/>
            <p:cNvGrpSpPr/>
            <p:nvPr/>
          </p:nvGrpSpPr>
          <p:grpSpPr>
            <a:xfrm>
              <a:off x="8311437" y="3136478"/>
              <a:ext cx="3415509" cy="2902176"/>
              <a:chOff x="8311437" y="3136478"/>
              <a:chExt cx="3415509" cy="290217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8311437" y="3136478"/>
                <a:ext cx="3409223" cy="2902176"/>
                <a:chOff x="8311437" y="3136478"/>
                <a:chExt cx="3409223" cy="2902176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8311437" y="3136478"/>
                  <a:ext cx="3409223" cy="2902176"/>
                  <a:chOff x="8311437" y="3136478"/>
                  <a:chExt cx="3409223" cy="2902176"/>
                </a:xfrm>
              </p:grpSpPr>
              <p:pic>
                <p:nvPicPr>
                  <p:cNvPr id="3" name="图片 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311437" y="3136478"/>
                    <a:ext cx="3409223" cy="2902176"/>
                  </a:xfrm>
                  <a:prstGeom prst="rect">
                    <a:avLst/>
                  </a:prstGeom>
                </p:spPr>
              </p:pic>
              <p:sp>
                <p:nvSpPr>
                  <p:cNvPr id="4" name="矩形 3"/>
                  <p:cNvSpPr/>
                  <p:nvPr/>
                </p:nvSpPr>
                <p:spPr bwMode="auto">
                  <a:xfrm flipV="1">
                    <a:off x="9144001" y="3723588"/>
                    <a:ext cx="412378" cy="150829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" name="矩形 8"/>
                <p:cNvSpPr/>
                <p:nvPr/>
              </p:nvSpPr>
              <p:spPr bwMode="auto">
                <a:xfrm flipV="1">
                  <a:off x="9659027" y="4337902"/>
                  <a:ext cx="412378" cy="15082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9228844" y="4526439"/>
                <a:ext cx="249810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/>
                </p:cNvPr>
                <p:cNvSpPr txBox="1"/>
                <p:nvPr/>
              </p:nvSpPr>
              <p:spPr>
                <a:xfrm>
                  <a:off x="10939715" y="4564148"/>
                  <a:ext cx="11925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715" y="4564148"/>
                  <a:ext cx="11925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/>
                </p:cNvPr>
                <p:cNvSpPr txBox="1"/>
                <p:nvPr/>
              </p:nvSpPr>
              <p:spPr>
                <a:xfrm>
                  <a:off x="9255461" y="3054952"/>
                  <a:ext cx="11925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461" y="3054952"/>
                  <a:ext cx="11925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23" name="直接连接符 22"/>
          <p:cNvCxnSpPr/>
          <p:nvPr/>
        </p:nvCxnSpPr>
        <p:spPr bwMode="auto">
          <a:xfrm flipH="1">
            <a:off x="9775596" y="3986760"/>
            <a:ext cx="233677" cy="528679"/>
          </a:xfrm>
          <a:prstGeom prst="line">
            <a:avLst/>
          </a:prstGeom>
          <a:noFill/>
          <a:ln w="28575" cap="flat" cmpd="sng" algn="ctr">
            <a:solidFill>
              <a:srgbClr val="4083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 bwMode="auto">
          <a:xfrm flipH="1">
            <a:off x="9944412" y="3949831"/>
            <a:ext cx="317754" cy="576608"/>
          </a:xfrm>
          <a:prstGeom prst="line">
            <a:avLst/>
          </a:prstGeom>
          <a:noFill/>
          <a:ln w="28575" cap="flat" cmpd="sng" algn="ctr">
            <a:solidFill>
              <a:srgbClr val="4083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10367871" y="4128940"/>
            <a:ext cx="227871" cy="413995"/>
          </a:xfrm>
          <a:prstGeom prst="line">
            <a:avLst/>
          </a:prstGeom>
          <a:noFill/>
          <a:ln w="28575" cap="flat" cmpd="sng" algn="ctr">
            <a:solidFill>
              <a:srgbClr val="4083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 bwMode="auto">
          <a:xfrm flipH="1">
            <a:off x="10162085" y="4010958"/>
            <a:ext cx="291932" cy="531977"/>
          </a:xfrm>
          <a:prstGeom prst="line">
            <a:avLst/>
          </a:prstGeom>
          <a:noFill/>
          <a:ln w="28575" cap="flat" cmpd="sng" algn="ctr">
            <a:solidFill>
              <a:srgbClr val="4083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 bwMode="auto">
          <a:xfrm flipH="1">
            <a:off x="9623320" y="4139597"/>
            <a:ext cx="135485" cy="386842"/>
          </a:xfrm>
          <a:prstGeom prst="line">
            <a:avLst/>
          </a:prstGeom>
          <a:noFill/>
          <a:ln w="28575" cap="flat" cmpd="sng" algn="ctr">
            <a:solidFill>
              <a:srgbClr val="4083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直接连接符 45"/>
          <p:cNvCxnSpPr/>
          <p:nvPr/>
        </p:nvCxnSpPr>
        <p:spPr bwMode="auto">
          <a:xfrm flipH="1">
            <a:off x="10595742" y="4299808"/>
            <a:ext cx="112621" cy="226631"/>
          </a:xfrm>
          <a:prstGeom prst="line">
            <a:avLst/>
          </a:prstGeom>
          <a:noFill/>
          <a:ln w="28575" cap="flat" cmpd="sng" algn="ctr">
            <a:solidFill>
              <a:srgbClr val="4083C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965938" y="-46034"/>
            <a:ext cx="829707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二阶充分条件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658739" y="1044677"/>
                <a:ext cx="1082333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为约束优化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问题的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KKT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若对任意满足</a:t>
                </a:r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9" y="1044677"/>
                <a:ext cx="10823332" cy="738664"/>
              </a:xfrm>
              <a:prstGeom prst="rect">
                <a:avLst/>
              </a:prstGeom>
              <a:blipFill>
                <a:blip r:embed="rId3"/>
                <a:stretch>
                  <a:fillRect l="-112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2617191" y="1932664"/>
                <a:ext cx="6260123" cy="1459887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=0,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≥0,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若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=0,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若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91" y="1932664"/>
                <a:ext cx="6260123" cy="1459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658739" y="3613085"/>
                <a:ext cx="112409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非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零向量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是约束优化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问题的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严格局部最优解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进一步，存在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使对任意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，成立</a:t>
                </a:r>
              </a:p>
            </p:txBody>
          </p:sp>
        </mc:Choice>
        <mc:Fallback xmlns="">
          <p:sp>
            <p:nvSpPr>
              <p:cNvPr id="5" name="文本框 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9" y="3613085"/>
                <a:ext cx="11240996" cy="1200329"/>
              </a:xfrm>
              <a:prstGeom prst="rect">
                <a:avLst/>
              </a:prstGeom>
              <a:blipFill>
                <a:blip r:embed="rId5"/>
                <a:stretch>
                  <a:fillRect l="-813" r="-2223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3281479" y="5091475"/>
                <a:ext cx="5369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lit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79" y="5091475"/>
                <a:ext cx="536917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951004" y="6131661"/>
            <a:ext cx="5015060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可用于验证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KKT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点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x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</a:rPr>
              <a:t>局部最优解</a:t>
            </a:r>
          </a:p>
        </p:txBody>
      </p:sp>
      <p:sp>
        <p:nvSpPr>
          <p:cNvPr id="9" name="Freeform 101"/>
          <p:cNvSpPr>
            <a:spLocks noChangeArrowheads="1"/>
          </p:cNvSpPr>
          <p:nvPr/>
        </p:nvSpPr>
        <p:spPr bwMode="auto">
          <a:xfrm rot="16200000">
            <a:off x="508510" y="6219290"/>
            <a:ext cx="300459" cy="286405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rgbClr val="F54418"/>
          </a:solidFill>
          <a:ln>
            <a:noFill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id-ID" altLang="zh-CN">
              <a:solidFill>
                <a:srgbClr val="F54418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076946" y="-16984"/>
            <a:ext cx="829707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例子：二阶充分条件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/>
              </p:cNvPr>
              <p:cNvSpPr txBox="1"/>
              <p:nvPr/>
            </p:nvSpPr>
            <p:spPr bwMode="auto">
              <a:xfrm>
                <a:off x="2224596" y="1775960"/>
                <a:ext cx="4588190" cy="1027113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. 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−1=0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Object 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4596" y="1775960"/>
                <a:ext cx="4588190" cy="1027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 bwMode="auto">
          <a:xfrm>
            <a:off x="654193" y="1059896"/>
            <a:ext cx="4736985" cy="42545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zh-CN" altLang="en-US" sz="24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例：求解如下问题的局部最优解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/>
              </p:cNvPr>
              <p:cNvSpPr txBox="1"/>
              <p:nvPr/>
            </p:nvSpPr>
            <p:spPr>
              <a:xfrm>
                <a:off x="5676644" y="3411401"/>
                <a:ext cx="42591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44" y="3411401"/>
                <a:ext cx="4259165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261762" y="3429000"/>
            <a:ext cx="8617411" cy="3319337"/>
            <a:chOff x="608012" y="3411401"/>
            <a:chExt cx="8617411" cy="3319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对象 5">
                  <a:extLst/>
                </p:cNvPr>
                <p:cNvSpPr txBox="1"/>
                <p:nvPr/>
              </p:nvSpPr>
              <p:spPr bwMode="auto">
                <a:xfrm>
                  <a:off x="608012" y="3411401"/>
                  <a:ext cx="6471518" cy="3319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解：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该问题的</m:t>
                        </m:r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Lagrange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函数为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由一阶必要条件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KKT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−1=0</m:t>
                                </m:r>
                              </m:e>
                            </m:eqArr>
                          </m:e>
                        </m:d>
                      </m:oMath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可知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或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对象 5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012" y="3411401"/>
                  <a:ext cx="6471518" cy="3319337"/>
                </a:xfrm>
                <a:prstGeom prst="rect">
                  <a:avLst/>
                </a:prstGeom>
                <a:blipFill>
                  <a:blip r:embed="rId5"/>
                  <a:stretch>
                    <a:fillRect l="-2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/>
                </p:cNvPr>
                <p:cNvSpPr/>
                <p:nvPr/>
              </p:nvSpPr>
              <p:spPr>
                <a:xfrm>
                  <a:off x="6458896" y="5071069"/>
                  <a:ext cx="2766527" cy="5524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896" y="5071069"/>
                  <a:ext cx="2766527" cy="55245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/>
              </p:cNvPr>
              <p:cNvSpPr/>
              <p:nvPr/>
            </p:nvSpPr>
            <p:spPr>
              <a:xfrm>
                <a:off x="6112646" y="6096575"/>
                <a:ext cx="2420278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646" y="6096575"/>
                <a:ext cx="2420278" cy="554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9063959" y="2046288"/>
            <a:ext cx="3096655" cy="2680997"/>
            <a:chOff x="9063959" y="2046288"/>
            <a:chExt cx="3096655" cy="268099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63959" y="2046288"/>
              <a:ext cx="3096655" cy="268099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9149802" y="2255499"/>
              <a:ext cx="1094733" cy="6699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/>
              </p:cNvPr>
              <p:cNvSpPr txBox="1"/>
              <p:nvPr/>
            </p:nvSpPr>
            <p:spPr>
              <a:xfrm>
                <a:off x="11427344" y="3555484"/>
                <a:ext cx="119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344" y="3555484"/>
                <a:ext cx="119258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/>
              </p:cNvPr>
              <p:cNvSpPr txBox="1"/>
              <p:nvPr/>
            </p:nvSpPr>
            <p:spPr>
              <a:xfrm>
                <a:off x="9743090" y="2046288"/>
                <a:ext cx="119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090" y="2046288"/>
                <a:ext cx="119258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 bwMode="auto">
          <a:xfrm flipH="1">
            <a:off x="10146785" y="2915474"/>
            <a:ext cx="454463" cy="896037"/>
          </a:xfrm>
          <a:prstGeom prst="line">
            <a:avLst/>
          </a:prstGeom>
          <a:noFill/>
          <a:ln w="12700" cap="flat" cmpd="sng" algn="ctr">
            <a:solidFill>
              <a:srgbClr val="4083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 bwMode="auto">
          <a:xfrm flipH="1">
            <a:off x="10317637" y="2942058"/>
            <a:ext cx="529695" cy="1054907"/>
          </a:xfrm>
          <a:prstGeom prst="line">
            <a:avLst/>
          </a:prstGeom>
          <a:noFill/>
          <a:ln w="12700" cap="flat" cmpd="sng" algn="ctr">
            <a:solidFill>
              <a:srgbClr val="4083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 bwMode="auto">
          <a:xfrm flipH="1">
            <a:off x="10539143" y="3087223"/>
            <a:ext cx="513827" cy="988299"/>
          </a:xfrm>
          <a:prstGeom prst="line">
            <a:avLst/>
          </a:prstGeom>
          <a:noFill/>
          <a:ln w="12700" cap="flat" cmpd="sng" algn="ctr">
            <a:solidFill>
              <a:srgbClr val="4083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10792162" y="3277430"/>
            <a:ext cx="424206" cy="798092"/>
          </a:xfrm>
          <a:prstGeom prst="line">
            <a:avLst/>
          </a:prstGeom>
          <a:noFill/>
          <a:ln w="12700" cap="flat" cmpd="sng" algn="ctr">
            <a:solidFill>
              <a:srgbClr val="4083C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150665" y="0"/>
            <a:ext cx="829707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例子：二阶充分条件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extLst/>
              </p:cNvPr>
              <p:cNvSpPr txBox="1"/>
              <p:nvPr/>
            </p:nvSpPr>
            <p:spPr bwMode="auto">
              <a:xfrm>
                <a:off x="1217466" y="1349220"/>
                <a:ext cx="10490626" cy="4663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sSup>
                        <m:sSup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，对任意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满足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</m:oMath>
                  </m:oMathPara>
                </a14:m>
                <a: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=−4</m:t>
                    </m:r>
                    <m:sSubSup>
                      <m:sSub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altLang="zh-CN" sz="20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由二阶充分条件可知，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是局部极大值点；</m:t>
                      </m:r>
                    </m:oMath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sSup>
                        <m:sSup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，对任意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满足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</m:oMath>
                  </m:oMathPara>
                </a14:m>
                <a: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sSubSup>
                      <m:sSub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由二阶充分条件可知，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是局部最优解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对象 6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7466" y="1349220"/>
                <a:ext cx="10490626" cy="466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741305" y="101599"/>
            <a:ext cx="7272338" cy="47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5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约束优化理论</a:t>
            </a:r>
            <a:endParaRPr lang="en-US" altLang="zh-CN" sz="540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291" name="TextBox 11"/>
          <p:cNvSpPr txBox="1">
            <a:spLocks noChangeArrowheads="1"/>
          </p:cNvSpPr>
          <p:nvPr/>
        </p:nvSpPr>
        <p:spPr bwMode="auto">
          <a:xfrm>
            <a:off x="2161309" y="1212998"/>
            <a:ext cx="802726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稳定点、鞍点、</a:t>
            </a:r>
            <a:r>
              <a:rPr lang="en-US" altLang="zh-CN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KKT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点、</a:t>
            </a:r>
            <a:endParaRPr lang="en-US" altLang="zh-CN" sz="40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最优解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Lagrange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对偶定理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KKT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条件：</a:t>
            </a:r>
            <a:r>
              <a:rPr lang="zh-CN" altLang="en-US" sz="4000" b="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一阶必要条件</a:t>
            </a:r>
            <a:endParaRPr lang="en-US" altLang="zh-CN" sz="4000" b="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二阶条件：</a:t>
            </a:r>
            <a:r>
              <a:rPr lang="zh-CN" altLang="en-US" sz="4000" b="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必要条件、充分条件</a:t>
            </a:r>
            <a:endParaRPr lang="en-US" altLang="zh-CN" sz="4000" b="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40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？充分</a:t>
            </a:r>
            <a:r>
              <a:rPr lang="zh-CN" altLang="en-US" sz="4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必要条件</a:t>
            </a:r>
            <a:r>
              <a:rPr lang="zh-CN" altLang="en-US" sz="40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  特殊问题？</a:t>
            </a:r>
            <a:endParaRPr lang="zh-CN" altLang="en-US" sz="4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818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57306" y="1020132"/>
            <a:ext cx="6925159" cy="1009982"/>
            <a:chOff x="450545" y="1812727"/>
            <a:chExt cx="6925159" cy="1009982"/>
          </a:xfrm>
        </p:grpSpPr>
        <p:sp>
          <p:nvSpPr>
            <p:cNvPr id="4" name="文本框 3"/>
            <p:cNvSpPr txBox="1"/>
            <p:nvPr/>
          </p:nvSpPr>
          <p:spPr>
            <a:xfrm>
              <a:off x="450545" y="2157197"/>
              <a:ext cx="3016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Lagrange</a:t>
              </a:r>
              <a:r>
                <a:rPr lang="zh-CN" altLang="en-US" sz="32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对偶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72106" y="2157197"/>
              <a:ext cx="2403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Wolfe</a:t>
              </a:r>
              <a:r>
                <a:rPr lang="zh-CN" altLang="en-US" sz="32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对偶</a:t>
              </a:r>
            </a:p>
          </p:txBody>
        </p:sp>
        <p:sp>
          <p:nvSpPr>
            <p:cNvPr id="2" name="箭头: 右 1"/>
            <p:cNvSpPr/>
            <p:nvPr/>
          </p:nvSpPr>
          <p:spPr bwMode="auto">
            <a:xfrm>
              <a:off x="3466646" y="2476648"/>
              <a:ext cx="1228108" cy="346061"/>
            </a:xfrm>
            <a:prstGeom prst="rightArrow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accent3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箭头: 右 7"/>
            <p:cNvSpPr/>
            <p:nvPr/>
          </p:nvSpPr>
          <p:spPr bwMode="auto">
            <a:xfrm rot="10800000">
              <a:off x="3381804" y="2143892"/>
              <a:ext cx="1228108" cy="346061"/>
            </a:xfrm>
            <a:prstGeom prst="rightArrow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accent3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65730" y="1812727"/>
              <a:ext cx="1406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凸规划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437027" y="2279335"/>
            <a:ext cx="301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弱对偶定理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542836" y="2402445"/>
            <a:ext cx="5046662" cy="461666"/>
            <a:chOff x="3795680" y="2471003"/>
            <a:chExt cx="5046662" cy="584776"/>
          </a:xfrm>
        </p:grpSpPr>
        <p:sp>
          <p:nvSpPr>
            <p:cNvPr id="12" name="文本框 11"/>
            <p:cNvSpPr txBox="1"/>
            <p:nvPr/>
          </p:nvSpPr>
          <p:spPr>
            <a:xfrm>
              <a:off x="3795680" y="2471004"/>
              <a:ext cx="1529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强对偶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27847" y="2471003"/>
              <a:ext cx="2214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鞍点存在</a:t>
              </a:r>
            </a:p>
          </p:txBody>
        </p:sp>
        <p:sp>
          <p:nvSpPr>
            <p:cNvPr id="10" name="箭头: 左右 9"/>
            <p:cNvSpPr/>
            <p:nvPr/>
          </p:nvSpPr>
          <p:spPr bwMode="auto">
            <a:xfrm>
              <a:off x="5343414" y="2560715"/>
              <a:ext cx="1018095" cy="405352"/>
            </a:xfrm>
            <a:prstGeom prst="leftRightArrow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accent3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57306" y="3694000"/>
            <a:ext cx="831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等式不等式约束凸规划的强对偶定理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83208" y="5399347"/>
            <a:ext cx="8843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约束优化二阶最优性条件：必要条件，</a:t>
            </a:r>
            <a:r>
              <a:rPr lang="zh-CN" altLang="en-US" sz="3200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充分条件</a:t>
            </a:r>
            <a:endParaRPr lang="en-US" altLang="zh-CN" sz="3200" dirty="0" smtClean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r>
              <a:rPr lang="zh-CN" altLang="en-US" sz="32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凸规划一阶条件</a:t>
            </a:r>
            <a:endParaRPr lang="zh-CN" altLang="en-US" sz="3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44800" y="4303741"/>
            <a:ext cx="680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条件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  原</a:t>
            </a: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问题存在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最优解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</a:t>
            </a:r>
            <a:r>
              <a:rPr lang="zh-CN" altLang="en-US" sz="28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弱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Slater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约束规格</a:t>
            </a:r>
            <a:endParaRPr lang="zh-CN" altLang="en-US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7427" y="41965"/>
            <a:ext cx="4230853" cy="64633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凸规划</a:t>
            </a:r>
            <a:r>
              <a:rPr lang="en-US" altLang="zh-CN" sz="36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6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Box 11"/>
          <p:cNvSpPr txBox="1"/>
          <p:nvPr/>
        </p:nvSpPr>
        <p:spPr>
          <a:xfrm>
            <a:off x="3848100" y="36513"/>
            <a:ext cx="560070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Homework</a:t>
            </a:r>
            <a:endParaRPr lang="zh-CN" altLang="en-US" sz="6000" b="1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1200" y="1336040"/>
            <a:ext cx="89928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0" dirty="0" smtClean="0">
                <a:latin typeface="宋体" panose="02010600030101010101" pitchFamily="2" charset="-122"/>
              </a:rPr>
              <a:t>1</a:t>
            </a:r>
            <a:r>
              <a:rPr lang="en-US" sz="2800" dirty="0" smtClean="0">
                <a:ea typeface="宋体" panose="02010600030101010101" pitchFamily="2" charset="-122"/>
              </a:rPr>
              <a:t>. </a:t>
            </a:r>
            <a:r>
              <a:rPr lang="zh-CN" sz="2800" b="0" dirty="0" smtClean="0">
                <a:ea typeface="宋体" panose="02010600030101010101" pitchFamily="2" charset="-122"/>
              </a:rPr>
              <a:t>考虑</a:t>
            </a:r>
            <a:r>
              <a:rPr lang="zh-CN" sz="2800" b="0" dirty="0">
                <a:ea typeface="宋体" panose="02010600030101010101" pitchFamily="2" charset="-122"/>
              </a:rPr>
              <a:t>优化问题</a:t>
            </a:r>
            <a:endParaRPr lang="zh-CN" altLang="en-US" sz="2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26050" y="1320800"/>
            <a:ext cx="1989455" cy="1102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1981200" y="1953895"/>
            <a:ext cx="899287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zh-CN" sz="2800" b="0" dirty="0">
              <a:ea typeface="宋体" panose="02010600030101010101" pitchFamily="2" charset="-122"/>
            </a:endParaRPr>
          </a:p>
          <a:p>
            <a:pPr indent="0"/>
            <a:r>
              <a:rPr lang="zh-CN" sz="2800" b="0" dirty="0">
                <a:ea typeface="宋体" panose="02010600030101010101" pitchFamily="2" charset="-122"/>
              </a:rPr>
              <a:t>叙述该问题局部最优解的二阶充分条件和二阶必要条件。</a:t>
            </a:r>
          </a:p>
          <a:p>
            <a:pPr indent="0"/>
            <a:endParaRPr lang="en-US" sz="2800" b="0" dirty="0">
              <a:latin typeface="宋体" panose="02010600030101010101" pitchFamily="2" charset="-122"/>
            </a:endParaRPr>
          </a:p>
          <a:p>
            <a:pPr indent="0"/>
            <a:r>
              <a:rPr lang="en-US" sz="2800" b="0" dirty="0" smtClean="0">
                <a:latin typeface="宋体" panose="02010600030101010101" pitchFamily="2" charset="-122"/>
              </a:rPr>
              <a:t>2</a:t>
            </a:r>
            <a:r>
              <a:rPr lang="en-US" altLang="zh-CN" sz="2800" b="0" dirty="0" smtClean="0">
                <a:ea typeface="宋体" panose="02010600030101010101" pitchFamily="2" charset="-122"/>
              </a:rPr>
              <a:t>.  </a:t>
            </a:r>
            <a:r>
              <a:rPr lang="zh-CN" sz="2800" b="0" dirty="0" smtClean="0">
                <a:ea typeface="宋体" panose="02010600030101010101" pitchFamily="2" charset="-122"/>
              </a:rPr>
              <a:t>考虑</a:t>
            </a:r>
            <a:r>
              <a:rPr lang="zh-CN" sz="2800" b="0" dirty="0">
                <a:ea typeface="宋体" panose="02010600030101010101" pitchFamily="2" charset="-122"/>
              </a:rPr>
              <a:t>下列问题：</a:t>
            </a:r>
            <a:endParaRPr lang="en-US" sz="2800" b="0" dirty="0">
              <a:latin typeface="宋体" panose="02010600030101010101" pitchFamily="2" charset="-122"/>
            </a:endParaRPr>
          </a:p>
          <a:p>
            <a:pPr indent="0"/>
            <a:r>
              <a:rPr lang="en-US" sz="2800" b="0" dirty="0">
                <a:latin typeface="宋体" panose="02010600030101010101" pitchFamily="2" charset="-122"/>
              </a:rPr>
              <a:t>               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24450" y="3333750"/>
            <a:ext cx="3706495" cy="960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1724660" y="4295140"/>
            <a:ext cx="899287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endParaRPr lang="en-US" sz="2800" b="0">
              <a:latin typeface="Times New Roman" panose="02020603050405020304" charset="0"/>
            </a:endParaRPr>
          </a:p>
          <a:p>
            <a:pPr marL="228600" indent="-228600"/>
            <a:r>
              <a:rPr lang="zh-CN" sz="2800" b="0">
                <a:ea typeface="宋体" panose="02010600030101010101" pitchFamily="2" charset="-122"/>
              </a:rPr>
              <a:t>用二阶最优性条件证明点</a:t>
            </a:r>
            <a:endParaRPr lang="en-US" sz="2800" b="0">
              <a:latin typeface="宋体" panose="02010600030101010101" pitchFamily="2" charset="-122"/>
            </a:endParaRPr>
          </a:p>
          <a:p>
            <a:pPr marL="228600" indent="-228600"/>
            <a:r>
              <a:rPr lang="en-US" sz="2800" b="0">
                <a:latin typeface="宋体" panose="02010600030101010101" pitchFamily="2" charset="-122"/>
              </a:rPr>
              <a:t>                       </a:t>
            </a:r>
            <a:endParaRPr lang="zh-CN" altLang="en-US" sz="2800"/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06565" y="4548505"/>
            <a:ext cx="1502410" cy="1130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1981200" y="5450205"/>
            <a:ext cx="89928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是局部最优解，并说明它是否为全局最优解？</a:t>
            </a:r>
            <a:endParaRPr lang="zh-CN" altLang="en-US" sz="28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81450" y="98425"/>
            <a:ext cx="72723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5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约束优化理论</a:t>
            </a:r>
            <a:endParaRPr lang="en-US" altLang="zh-CN" sz="540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291" name="TextBox 11"/>
          <p:cNvSpPr txBox="1">
            <a:spLocks noChangeArrowheads="1"/>
          </p:cNvSpPr>
          <p:nvPr/>
        </p:nvSpPr>
        <p:spPr bwMode="auto">
          <a:xfrm>
            <a:off x="3305175" y="1268414"/>
            <a:ext cx="7289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引言：问题由来</a:t>
            </a:r>
            <a:endParaRPr lang="en-US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KKT</a:t>
            </a:r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endParaRPr lang="en-US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鞍点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对偶定理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阶条件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09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784372" y="1177966"/>
            <a:ext cx="8465019" cy="5333669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一般函数鞍点的定义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Lagrange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函数的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鞍点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4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鞍点与</a:t>
            </a:r>
            <a:r>
              <a:rPr lang="en-US" altLang="zh-CN" sz="4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KKT</a:t>
            </a:r>
            <a:r>
              <a:rPr lang="zh-CN" altLang="en-US" sz="4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点的关系</a:t>
            </a:r>
            <a:endParaRPr lang="en-US" altLang="zh-CN" sz="40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685800" marR="0" lvl="0" indent="-685800" algn="l" defTabSz="914400" rtl="0" eaLnBrk="1" fontAlgn="base" latinLnBrk="0" hangingPunct="1">
              <a:lnSpc>
                <a:spcPts val="8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鞍点与最优解的关系</a:t>
            </a:r>
            <a:endParaRPr kumimoji="0" lang="en-US" altLang="zh-CN" sz="4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64139" y="11184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三、 鞍点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0"/>
          <p:cNvSpPr txBox="1">
            <a:spLocks noChangeArrowheads="1"/>
          </p:cNvSpPr>
          <p:nvPr/>
        </p:nvSpPr>
        <p:spPr bwMode="auto">
          <a:xfrm>
            <a:off x="920890" y="584770"/>
            <a:ext cx="663919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回忆：</a:t>
            </a:r>
            <a:r>
              <a:rPr lang="zh-CN" altLang="en-US" sz="32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稳定点</a:t>
            </a:r>
            <a:endParaRPr lang="zh-CN" altLang="en-US" sz="320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920890" y="1020258"/>
                <a:ext cx="1075387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定义：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对于可微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函数</m:t>
                    </m:r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e>
                    </m:func>
                  </m:oMath>
                </a14:m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若梯度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𝛻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的驻点（也称稳定点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stationary point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从函数的极值角度看，</a:t>
                </a:r>
                <a:endParaRPr lang="en-US" altLang="zh-CN" sz="2800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我们称既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不是极小值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点也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不是极大值点的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驻点为鞍点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（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saddle point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）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90" y="1020258"/>
                <a:ext cx="10753874" cy="2585323"/>
              </a:xfrm>
              <a:prstGeom prst="rect">
                <a:avLst/>
              </a:prstGeom>
              <a:blipFill>
                <a:blip r:embed="rId2"/>
                <a:stretch>
                  <a:fillRect l="-1134" r="-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520512" y="3406723"/>
            <a:ext cx="3000375" cy="2985593"/>
            <a:chOff x="1995294" y="3504452"/>
            <a:chExt cx="3000375" cy="298559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5294" y="3504452"/>
              <a:ext cx="3000375" cy="24384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/>
                </p:cNvPr>
                <p:cNvSpPr txBox="1"/>
                <p:nvPr/>
              </p:nvSpPr>
              <p:spPr>
                <a:xfrm>
                  <a:off x="2041238" y="6120713"/>
                  <a:ext cx="2916195" cy="369332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238" y="6120713"/>
                  <a:ext cx="291619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2698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流程图: 接点 50"/>
            <p:cNvSpPr/>
            <p:nvPr/>
          </p:nvSpPr>
          <p:spPr>
            <a:xfrm>
              <a:off x="3422108" y="4954382"/>
              <a:ext cx="58380" cy="744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/>
                </p:cNvPr>
                <p:cNvSpPr/>
                <p:nvPr/>
              </p:nvSpPr>
              <p:spPr>
                <a:xfrm>
                  <a:off x="3004332" y="4954382"/>
                  <a:ext cx="476156" cy="369332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332" y="4954382"/>
                  <a:ext cx="4761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7224041" y="3410112"/>
            <a:ext cx="3246513" cy="2982204"/>
            <a:chOff x="7223684" y="3507841"/>
            <a:chExt cx="3246513" cy="2982204"/>
          </a:xfrm>
        </p:grpSpPr>
        <p:grpSp>
          <p:nvGrpSpPr>
            <p:cNvPr id="35" name="组合 34"/>
            <p:cNvGrpSpPr/>
            <p:nvPr/>
          </p:nvGrpSpPr>
          <p:grpSpPr>
            <a:xfrm>
              <a:off x="7223684" y="3507841"/>
              <a:ext cx="3246513" cy="2406976"/>
              <a:chOff x="511776" y="2211075"/>
              <a:chExt cx="2542420" cy="1906815"/>
            </a:xfrm>
          </p:grpSpPr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776" y="2211075"/>
                <a:ext cx="2542420" cy="1906815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</p:pic>
          <p:sp>
            <p:nvSpPr>
              <p:cNvPr id="44" name="流程图: 接点 43"/>
              <p:cNvSpPr/>
              <p:nvPr/>
            </p:nvSpPr>
            <p:spPr>
              <a:xfrm>
                <a:off x="1782986" y="3028950"/>
                <a:ext cx="45719" cy="58977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矩形 44">
                    <a:extLst/>
                  </p:cNvPr>
                  <p:cNvSpPr/>
                  <p:nvPr/>
                </p:nvSpPr>
                <p:spPr>
                  <a:xfrm>
                    <a:off x="1295400" y="3731608"/>
                    <a:ext cx="397801" cy="307777"/>
                  </a:xfrm>
                  <a:prstGeom prst="rect">
                    <a:avLst/>
                  </a:prstGeom>
                  <a:ln>
                    <a:solidFill>
                      <a:srgbClr val="0000FF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3731608"/>
                    <a:ext cx="397801" cy="30777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矩形 45">
                    <a:extLst/>
                  </p:cNvPr>
                  <p:cNvSpPr/>
                  <p:nvPr/>
                </p:nvSpPr>
                <p:spPr>
                  <a:xfrm>
                    <a:off x="2635751" y="3416007"/>
                    <a:ext cx="401969" cy="307777"/>
                  </a:xfrm>
                  <a:prstGeom prst="rect">
                    <a:avLst/>
                  </a:prstGeom>
                  <a:ln>
                    <a:solidFill>
                      <a:srgbClr val="0000FF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0" name="矩形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5751" y="3416007"/>
                    <a:ext cx="401969" cy="30777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/>
                </p:cNvPr>
                <p:cNvSpPr txBox="1"/>
                <p:nvPr/>
              </p:nvSpPr>
              <p:spPr>
                <a:xfrm>
                  <a:off x="7430164" y="6116160"/>
                  <a:ext cx="2916195" cy="37388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64" y="6116160"/>
                  <a:ext cx="2916195" cy="373885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/>
                </p:cNvPr>
                <p:cNvSpPr/>
                <p:nvPr/>
              </p:nvSpPr>
              <p:spPr>
                <a:xfrm>
                  <a:off x="8876131" y="4170914"/>
                  <a:ext cx="476156" cy="369332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131" y="4170914"/>
                  <a:ext cx="4761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864139" y="11184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 鞍点</a:t>
            </a:r>
            <a:r>
              <a:rPr lang="en-US" altLang="zh-CN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-</a:t>
            </a:r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定义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0"/>
          <p:cNvSpPr txBox="1">
            <a:spLocks noChangeArrowheads="1"/>
          </p:cNvSpPr>
          <p:nvPr/>
        </p:nvSpPr>
        <p:spPr bwMode="auto">
          <a:xfrm>
            <a:off x="836509" y="696562"/>
            <a:ext cx="8711514" cy="12772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看</a:t>
            </a:r>
            <a:r>
              <a:rPr lang="zh-CN" altLang="en-US" sz="3600" b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鞍点对于约束优化的</a:t>
            </a:r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贡献</a:t>
            </a:r>
            <a:endParaRPr lang="en-US" altLang="zh-CN" sz="3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36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分析：</a:t>
            </a:r>
            <a:r>
              <a:rPr lang="zh-CN" altLang="en-US" sz="36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等式约束</a:t>
            </a:r>
            <a:r>
              <a:rPr lang="zh-CN" altLang="en-US" sz="3600" dirty="0">
                <a:solidFill>
                  <a:srgbClr val="0000FF"/>
                </a:solidFill>
                <a:latin typeface="宋体" panose="02010600030101010101" pitchFamily="2" charset="-122"/>
              </a:rPr>
              <a:t>优化</a:t>
            </a:r>
            <a:r>
              <a:rPr lang="zh-CN" altLang="en-US" sz="36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问题</a:t>
            </a:r>
            <a:r>
              <a:rPr lang="zh-CN" altLang="en-US" sz="3600" dirty="0">
                <a:solidFill>
                  <a:srgbClr val="0000FF"/>
                </a:solidFill>
                <a:latin typeface="宋体" panose="02010600030101010101" pitchFamily="2" charset="-122"/>
              </a:rPr>
              <a:t>一阶</a:t>
            </a:r>
            <a:r>
              <a:rPr lang="zh-CN" altLang="en-US" sz="36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最优性条件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509" y="2125495"/>
            <a:ext cx="10602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在正则性条件</a:t>
            </a: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下，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等式约束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优化问题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KKT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条件可用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Lagrange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函数的梯度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描述，即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/>
              </p:cNvPr>
              <p:cNvSpPr txBox="1"/>
              <p:nvPr/>
            </p:nvSpPr>
            <p:spPr>
              <a:xfrm>
                <a:off x="3507329" y="3361530"/>
                <a:ext cx="3689131" cy="9161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=0,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=0.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29" y="3361530"/>
                <a:ext cx="3689131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/>
              </p:cNvPr>
              <p:cNvSpPr txBox="1"/>
              <p:nvPr/>
            </p:nvSpPr>
            <p:spPr>
              <a:xfrm>
                <a:off x="836509" y="4403617"/>
                <a:ext cx="10602098" cy="573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为最优解，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为最优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Lagrange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乘子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09" y="4403617"/>
                <a:ext cx="10602098" cy="573298"/>
              </a:xfrm>
              <a:prstGeom prst="rect">
                <a:avLst/>
              </a:prstGeom>
              <a:blipFill>
                <a:blip r:embed="rId3"/>
                <a:stretch>
                  <a:fillRect l="-863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/>
              </p:cNvPr>
              <p:cNvSpPr txBox="1"/>
              <p:nvPr/>
            </p:nvSpPr>
            <p:spPr>
              <a:xfrm>
                <a:off x="7986519" y="3616008"/>
                <a:ext cx="3741682" cy="36933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构成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Lagrange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函数的稳定点</a:t>
                </a:r>
              </a:p>
            </p:txBody>
          </p:sp>
        </mc:Choice>
        <mc:Fallback xmlns="">
          <p:sp>
            <p:nvSpPr>
              <p:cNvPr id="9" name="文本框 8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519" y="3616008"/>
                <a:ext cx="3741682" cy="369332"/>
              </a:xfrm>
              <a:prstGeom prst="rect">
                <a:avLst/>
              </a:prstGeom>
              <a:blipFill>
                <a:blip r:embed="rId4"/>
                <a:stretch>
                  <a:fillRect l="-162" t="-7576" b="-1969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/>
          <p:cNvSpPr/>
          <p:nvPr/>
        </p:nvSpPr>
        <p:spPr bwMode="auto">
          <a:xfrm>
            <a:off x="7304686" y="3616008"/>
            <a:ext cx="546541" cy="40719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/>
              </p:cNvPr>
              <p:cNvSpPr txBox="1"/>
              <p:nvPr/>
            </p:nvSpPr>
            <p:spPr>
              <a:xfrm>
                <a:off x="8235276" y="4836893"/>
                <a:ext cx="3406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是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哪种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类型稳定点</a:t>
                </a:r>
                <a:r>
                  <a:rPr lang="zh-CN" altLang="en-US" sz="2000" b="1" dirty="0" smtClean="0">
                    <a:solidFill>
                      <a:srgbClr val="7030A0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？</a:t>
                </a:r>
                <a:endParaRPr lang="zh-CN" altLang="en-US" sz="2000" b="1" dirty="0">
                  <a:solidFill>
                    <a:srgbClr val="7030A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76" y="4836893"/>
                <a:ext cx="3406488" cy="400110"/>
              </a:xfrm>
              <a:prstGeom prst="rect">
                <a:avLst/>
              </a:prstGeom>
              <a:blipFill>
                <a:blip r:embed="rId5"/>
                <a:stretch>
                  <a:fillRect l="-894" t="-121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8072583" y="5298326"/>
            <a:ext cx="1581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局部最优？</a:t>
            </a:r>
          </a:p>
          <a:p>
            <a:endParaRPr lang="zh-CN" altLang="en-US" sz="2000" dirty="0">
              <a:solidFill>
                <a:srgbClr val="7030A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箭头: 右 24"/>
          <p:cNvSpPr/>
          <p:nvPr/>
        </p:nvSpPr>
        <p:spPr bwMode="auto">
          <a:xfrm rot="5400000">
            <a:off x="9584090" y="4261476"/>
            <a:ext cx="546541" cy="40719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63261" y="531288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鞍点？</a:t>
            </a:r>
            <a:endParaRPr lang="zh-CN" altLang="en-US" sz="2400" dirty="0"/>
          </a:p>
        </p:txBody>
      </p:sp>
      <p:grpSp>
        <p:nvGrpSpPr>
          <p:cNvPr id="27" name="组合 15"/>
          <p:cNvGrpSpPr/>
          <p:nvPr/>
        </p:nvGrpSpPr>
        <p:grpSpPr bwMode="auto">
          <a:xfrm>
            <a:off x="7552896" y="4912775"/>
            <a:ext cx="356192" cy="400110"/>
            <a:chOff x="5810678" y="1001615"/>
            <a:chExt cx="422361" cy="474760"/>
          </a:xfrm>
        </p:grpSpPr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5825763" y="1340969"/>
              <a:ext cx="392192" cy="13540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29" name="组合 147"/>
            <p:cNvGrpSpPr/>
            <p:nvPr/>
          </p:nvGrpSpPr>
          <p:grpSpPr bwMode="auto">
            <a:xfrm>
              <a:off x="5810678" y="1001614"/>
              <a:ext cx="422361" cy="421265"/>
              <a:chOff x="5003908" y="1229805"/>
              <a:chExt cx="897741" cy="895413"/>
            </a:xfrm>
          </p:grpSpPr>
          <p:sp>
            <p:nvSpPr>
              <p:cNvPr id="30" name="Freeform 36"/>
              <p:cNvSpPr>
                <a:spLocks noChangeArrowheads="1"/>
              </p:cNvSpPr>
              <p:nvPr/>
            </p:nvSpPr>
            <p:spPr bwMode="auto">
              <a:xfrm>
                <a:off x="5003908" y="1229805"/>
                <a:ext cx="897741" cy="895413"/>
              </a:xfrm>
              <a:prstGeom prst="ellipse">
                <a:avLst/>
              </a:prstGeom>
              <a:gradFill rotWithShape="1">
                <a:gsLst>
                  <a:gs pos="0">
                    <a:srgbClr val="08684C"/>
                  </a:gs>
                  <a:gs pos="50000">
                    <a:srgbClr val="119870"/>
                  </a:gs>
                  <a:gs pos="100000">
                    <a:srgbClr val="17B58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1" name="Freeform 38"/>
              <p:cNvSpPr/>
              <p:nvPr/>
            </p:nvSpPr>
            <p:spPr bwMode="auto">
              <a:xfrm>
                <a:off x="5071596" y="1254681"/>
                <a:ext cx="762367" cy="248726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2" name="Oval 39"/>
              <p:cNvSpPr>
                <a:spLocks noChangeArrowheads="1"/>
              </p:cNvSpPr>
              <p:nvPr/>
            </p:nvSpPr>
            <p:spPr bwMode="auto">
              <a:xfrm>
                <a:off x="5367279" y="1275998"/>
                <a:ext cx="181687" cy="163448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864139" y="111848"/>
            <a:ext cx="5832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 鞍点</a:t>
            </a:r>
            <a:r>
              <a:rPr lang="en-US" altLang="zh-CN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– </a:t>
            </a:r>
            <a:r>
              <a:rPr lang="zh-CN" altLang="en-US" sz="40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为何重视？</a:t>
            </a:r>
            <a:endParaRPr lang="en-US" altLang="zh-CN" sz="40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75731" y="-94555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Lagrange</a:t>
            </a:r>
            <a:r>
              <a:rPr lang="zh-CN" altLang="en-US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函数的鞍点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/>
              </p:cNvPr>
              <p:cNvSpPr txBox="1"/>
              <p:nvPr/>
            </p:nvSpPr>
            <p:spPr>
              <a:xfrm>
                <a:off x="675855" y="826810"/>
                <a:ext cx="10795709" cy="30977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对约束优化问题</a:t>
                </a:r>
                <a:endParaRPr lang="en-US" altLang="zh-CN" sz="2400" dirty="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ea typeface="楷体" panose="02010609060101010101" pitchFamily="49" charset="-122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  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min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ℰ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≥0,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若存在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ℰ</m:t>
                            </m:r>
                          </m:e>
                        </m:d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以及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𝐼</m:t>
                            </m:r>
                          </m:e>
                        </m:d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,(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≥0,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满足</a:t>
                </a:r>
                <a:endParaRPr lang="en-US" altLang="zh-CN" sz="2400" dirty="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ea typeface="楷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     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𝐼</m:t>
                            </m:r>
                          </m:e>
                        </m:d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ℰ</m:t>
                            </m:r>
                          </m:e>
                        </m:d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称为该约束优化问题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Lagrange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函数的鞍点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</a:t>
                </a:r>
                <a:endParaRPr lang="zh-CN" altLang="en-US" sz="2400" dirty="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55" y="826810"/>
                <a:ext cx="10795709" cy="3097771"/>
              </a:xfrm>
              <a:prstGeom prst="rect">
                <a:avLst/>
              </a:prstGeom>
              <a:blipFill>
                <a:blip r:embed="rId3"/>
                <a:stretch>
                  <a:fillRect l="-846" b="-137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/>
              </p:cNvPr>
              <p:cNvSpPr/>
              <p:nvPr/>
            </p:nvSpPr>
            <p:spPr>
              <a:xfrm>
                <a:off x="7842478" y="5214906"/>
                <a:ext cx="3384516" cy="915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)∈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ℝ</m:t>
                                </m:r>
                              </m:e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ℰ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𝑤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𝐼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lim>
                    </m:limLow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478" y="5214906"/>
                <a:ext cx="3384516" cy="915635"/>
              </a:xfrm>
              <a:prstGeom prst="rect">
                <a:avLst/>
              </a:prstGeom>
              <a:blipFill>
                <a:blip r:embed="rId4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243586" y="4396182"/>
            <a:ext cx="11001154" cy="548868"/>
            <a:chOff x="243586" y="5015008"/>
            <a:chExt cx="11001154" cy="548868"/>
          </a:xfrm>
        </p:grpSpPr>
        <p:grpSp>
          <p:nvGrpSpPr>
            <p:cNvPr id="3" name="组合 2"/>
            <p:cNvGrpSpPr/>
            <p:nvPr/>
          </p:nvGrpSpPr>
          <p:grpSpPr>
            <a:xfrm>
              <a:off x="740584" y="5015008"/>
              <a:ext cx="10504156" cy="548868"/>
              <a:chOff x="740584" y="5015008"/>
              <a:chExt cx="10504156" cy="5488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>
                    <a:extLst/>
                  </p:cNvPr>
                  <p:cNvSpPr/>
                  <p:nvPr/>
                </p:nvSpPr>
                <p:spPr>
                  <a:xfrm>
                    <a:off x="740584" y="5024488"/>
                    <a:ext cx="422718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∀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" name="矩形 3">
                    <a:extLst/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584" y="5024488"/>
                    <a:ext cx="4227183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/>
                  </p:cNvPr>
                  <p:cNvSpPr/>
                  <p:nvPr/>
                </p:nvSpPr>
                <p:spPr>
                  <a:xfrm>
                    <a:off x="8385559" y="5015008"/>
                    <a:ext cx="2859181" cy="54886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argmin</m:t>
                                  </m:r>
                                </m:e>
                                <m:li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7" name="矩形 26">
                    <a:extLst/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5559" y="5015008"/>
                    <a:ext cx="2859181" cy="5488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15"/>
            <p:cNvGrpSpPr/>
            <p:nvPr/>
          </p:nvGrpSpPr>
          <p:grpSpPr bwMode="auto">
            <a:xfrm>
              <a:off x="243586" y="5024488"/>
              <a:ext cx="356192" cy="400110"/>
              <a:chOff x="5810678" y="1001615"/>
              <a:chExt cx="422361" cy="474760"/>
            </a:xfrm>
          </p:grpSpPr>
          <p:sp>
            <p:nvSpPr>
              <p:cNvPr id="31" name="Oval 87"/>
              <p:cNvSpPr>
                <a:spLocks noChangeArrowheads="1"/>
              </p:cNvSpPr>
              <p:nvPr/>
            </p:nvSpPr>
            <p:spPr bwMode="auto">
              <a:xfrm>
                <a:off x="5825763" y="1340969"/>
                <a:ext cx="392192" cy="135406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87000"/>
                    </a:srgbClr>
                  </a:gs>
                  <a:gs pos="30000">
                    <a:srgbClr val="000000">
                      <a:alpha val="67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32" name="组合 147"/>
              <p:cNvGrpSpPr/>
              <p:nvPr/>
            </p:nvGrpSpPr>
            <p:grpSpPr bwMode="auto">
              <a:xfrm>
                <a:off x="5810678" y="1001614"/>
                <a:ext cx="422361" cy="421265"/>
                <a:chOff x="5003908" y="1229805"/>
                <a:chExt cx="897741" cy="895413"/>
              </a:xfrm>
            </p:grpSpPr>
            <p:sp>
              <p:nvSpPr>
                <p:cNvPr id="33" name="Freeform 36"/>
                <p:cNvSpPr>
                  <a:spLocks noChangeArrowheads="1"/>
                </p:cNvSpPr>
                <p:nvPr/>
              </p:nvSpPr>
              <p:spPr bwMode="auto">
                <a:xfrm>
                  <a:off x="5003908" y="1229805"/>
                  <a:ext cx="897741" cy="89541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8684C"/>
                    </a:gs>
                    <a:gs pos="50000">
                      <a:srgbClr val="119870"/>
                    </a:gs>
                    <a:gs pos="100000">
                      <a:srgbClr val="17B586"/>
                    </a:gs>
                  </a:gsLst>
                  <a:lin ang="162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4" name="Freeform 38"/>
                <p:cNvSpPr/>
                <p:nvPr/>
              </p:nvSpPr>
              <p:spPr bwMode="auto">
                <a:xfrm>
                  <a:off x="5071596" y="1254681"/>
                  <a:ext cx="762367" cy="24872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5" name="Oval 39"/>
                <p:cNvSpPr>
                  <a:spLocks noChangeArrowheads="1"/>
                </p:cNvSpPr>
                <p:nvPr/>
              </p:nvSpPr>
              <p:spPr bwMode="auto">
                <a:xfrm>
                  <a:off x="5367279" y="1275998"/>
                  <a:ext cx="181687" cy="16344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243586" y="5249297"/>
            <a:ext cx="8141973" cy="1127756"/>
            <a:chOff x="243586" y="5554085"/>
            <a:chExt cx="8141973" cy="1127756"/>
          </a:xfrm>
        </p:grpSpPr>
        <p:grpSp>
          <p:nvGrpSpPr>
            <p:cNvPr id="7" name="组合 6"/>
            <p:cNvGrpSpPr/>
            <p:nvPr/>
          </p:nvGrpSpPr>
          <p:grpSpPr>
            <a:xfrm>
              <a:off x="719120" y="5564714"/>
              <a:ext cx="7666439" cy="1117127"/>
              <a:chOff x="719120" y="5564714"/>
              <a:chExt cx="7666439" cy="111712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04535" y="5564714"/>
                <a:ext cx="1364460" cy="388243"/>
              </a:xfrm>
              <a:prstGeom prst="rect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719120" y="5572399"/>
                <a:ext cx="7666439" cy="1109442"/>
                <a:chOff x="719120" y="5572399"/>
                <a:chExt cx="7666439" cy="11094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矩形 27">
                      <a:extLst/>
                    </p:cNvPr>
                    <p:cNvSpPr/>
                    <p:nvPr/>
                  </p:nvSpPr>
                  <p:spPr>
                    <a:xfrm>
                      <a:off x="719120" y="5572399"/>
                      <a:ext cx="5664756" cy="4193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𝑤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,∀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ℝ</m:t>
                                </m:r>
                              </m:e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ℰ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≥0,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28" name="矩形 27">
                      <a:extLst/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120" y="5572399"/>
                      <a:ext cx="5664756" cy="41934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" name="组合 8"/>
                <p:cNvGrpSpPr/>
                <p:nvPr/>
              </p:nvGrpSpPr>
              <p:grpSpPr>
                <a:xfrm>
                  <a:off x="3424420" y="5984060"/>
                  <a:ext cx="4961139" cy="697781"/>
                  <a:chOff x="2116054" y="5973497"/>
                  <a:chExt cx="4961139" cy="697781"/>
                </a:xfrm>
              </p:grpSpPr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2116054" y="6301946"/>
                    <a:ext cx="4961139" cy="369332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/>
                      <a:t>对于不等式约束的</a:t>
                    </a:r>
                    <a:r>
                      <a:rPr lang="en-US" altLang="zh-CN" dirty="0"/>
                      <a:t>Lagrange</a:t>
                    </a:r>
                    <a:r>
                      <a:rPr lang="zh-CN" altLang="en-US" dirty="0"/>
                      <a:t>乘子有非负约束</a:t>
                    </a:r>
                  </a:p>
                </p:txBody>
              </p:sp>
              <p:cxnSp>
                <p:nvCxnSpPr>
                  <p:cNvPr id="8" name="直接箭头连接符 7"/>
                  <p:cNvCxnSpPr/>
                  <p:nvPr/>
                </p:nvCxnSpPr>
                <p:spPr bwMode="auto">
                  <a:xfrm>
                    <a:off x="4261124" y="5973497"/>
                    <a:ext cx="0" cy="328449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70C0"/>
                    </a:solidFill>
                    <a:prstDash val="solid"/>
                    <a:round/>
                    <a:headEnd type="none" w="med" len="med"/>
                    <a:tailEnd type="triangle"/>
                  </a:ln>
                </p:spPr>
              </p:cxnSp>
            </p:grpSp>
          </p:grpSp>
        </p:grpSp>
        <p:grpSp>
          <p:nvGrpSpPr>
            <p:cNvPr id="36" name="组合 15"/>
            <p:cNvGrpSpPr/>
            <p:nvPr/>
          </p:nvGrpSpPr>
          <p:grpSpPr bwMode="auto">
            <a:xfrm>
              <a:off x="243586" y="5554085"/>
              <a:ext cx="356192" cy="400110"/>
              <a:chOff x="5810678" y="1001615"/>
              <a:chExt cx="422361" cy="474760"/>
            </a:xfrm>
          </p:grpSpPr>
          <p:sp>
            <p:nvSpPr>
              <p:cNvPr id="37" name="Oval 87"/>
              <p:cNvSpPr>
                <a:spLocks noChangeArrowheads="1"/>
              </p:cNvSpPr>
              <p:nvPr/>
            </p:nvSpPr>
            <p:spPr bwMode="auto">
              <a:xfrm>
                <a:off x="5825763" y="1340969"/>
                <a:ext cx="392192" cy="135406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87000"/>
                    </a:srgbClr>
                  </a:gs>
                  <a:gs pos="30000">
                    <a:srgbClr val="000000">
                      <a:alpha val="67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38" name="组合 147"/>
              <p:cNvGrpSpPr/>
              <p:nvPr/>
            </p:nvGrpSpPr>
            <p:grpSpPr bwMode="auto">
              <a:xfrm>
                <a:off x="5810678" y="1001614"/>
                <a:ext cx="422361" cy="421265"/>
                <a:chOff x="5003908" y="1229805"/>
                <a:chExt cx="897741" cy="895413"/>
              </a:xfrm>
            </p:grpSpPr>
            <p:sp>
              <p:nvSpPr>
                <p:cNvPr id="39" name="Freeform 36"/>
                <p:cNvSpPr>
                  <a:spLocks noChangeArrowheads="1"/>
                </p:cNvSpPr>
                <p:nvPr/>
              </p:nvSpPr>
              <p:spPr bwMode="auto">
                <a:xfrm>
                  <a:off x="5003908" y="1229805"/>
                  <a:ext cx="897741" cy="89541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8684C"/>
                    </a:gs>
                    <a:gs pos="50000">
                      <a:srgbClr val="119870"/>
                    </a:gs>
                    <a:gs pos="100000">
                      <a:srgbClr val="17B586"/>
                    </a:gs>
                  </a:gsLst>
                  <a:lin ang="162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40" name="Freeform 38"/>
                <p:cNvSpPr/>
                <p:nvPr/>
              </p:nvSpPr>
              <p:spPr bwMode="auto">
                <a:xfrm>
                  <a:off x="5071596" y="1254681"/>
                  <a:ext cx="762367" cy="24872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41" name="Oval 39"/>
                <p:cNvSpPr>
                  <a:spLocks noChangeArrowheads="1"/>
                </p:cNvSpPr>
                <p:nvPr/>
              </p:nvSpPr>
              <p:spPr bwMode="auto">
                <a:xfrm>
                  <a:off x="5367279" y="1275998"/>
                  <a:ext cx="181687" cy="16344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</p:grp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75649" y="3966327"/>
            <a:ext cx="394339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价值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2400" b="1" kern="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theme/theme1.xml><?xml version="1.0" encoding="utf-8"?>
<a:theme xmlns:a="http://schemas.openxmlformats.org/drawingml/2006/main" name="mathmodel">
  <a:themeElements>
    <a:clrScheme name="mathmod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th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athmod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8444</Words>
  <Application>Microsoft Office PowerPoint</Application>
  <PresentationFormat>宽屏</PresentationFormat>
  <Paragraphs>426</Paragraphs>
  <Slides>47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8" baseType="lpstr">
      <vt:lpstr>Gulim</vt:lpstr>
      <vt:lpstr>等线</vt:lpstr>
      <vt:lpstr>方正姚体</vt:lpstr>
      <vt:lpstr>黑体</vt:lpstr>
      <vt:lpstr>华文楷体</vt:lpstr>
      <vt:lpstr>华文宋体</vt:lpstr>
      <vt:lpstr>华文新魏</vt:lpstr>
      <vt:lpstr>华文中宋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mathmodel</vt:lpstr>
      <vt:lpstr>Equation.3</vt:lpstr>
      <vt:lpstr>最优化方法 Operations Research  第七讲 </vt:lpstr>
      <vt:lpstr>优化模型之向量形式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第十四讲：                    Lagrange对偶和               约束优化二阶最优性条件</dc:title>
  <dc:creator>1767324575@qq.com</dc:creator>
  <cp:lastModifiedBy>lenovo</cp:lastModifiedBy>
  <cp:revision>245</cp:revision>
  <dcterms:created xsi:type="dcterms:W3CDTF">2020-05-09T01:22:00Z</dcterms:created>
  <dcterms:modified xsi:type="dcterms:W3CDTF">2021-11-11T02:33:27Z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