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1058" r:id="rId2"/>
    <p:sldId id="1063" r:id="rId3"/>
    <p:sldId id="1064" r:id="rId4"/>
    <p:sldId id="1059" r:id="rId5"/>
    <p:sldId id="1060" r:id="rId6"/>
    <p:sldId id="980" r:id="rId7"/>
    <p:sldId id="923" r:id="rId8"/>
    <p:sldId id="981" r:id="rId9"/>
    <p:sldId id="982" r:id="rId10"/>
    <p:sldId id="983" r:id="rId11"/>
    <p:sldId id="984" r:id="rId12"/>
    <p:sldId id="985" r:id="rId13"/>
    <p:sldId id="986" r:id="rId14"/>
    <p:sldId id="987" r:id="rId15"/>
    <p:sldId id="988" r:id="rId16"/>
    <p:sldId id="989" r:id="rId17"/>
    <p:sldId id="990" r:id="rId18"/>
    <p:sldId id="991" r:id="rId19"/>
    <p:sldId id="992" r:id="rId20"/>
    <p:sldId id="993" r:id="rId21"/>
    <p:sldId id="994" r:id="rId22"/>
    <p:sldId id="995" r:id="rId23"/>
    <p:sldId id="996" r:id="rId24"/>
    <p:sldId id="997" r:id="rId25"/>
    <p:sldId id="1003" r:id="rId26"/>
    <p:sldId id="1004" r:id="rId27"/>
    <p:sldId id="998" r:id="rId28"/>
    <p:sldId id="999" r:id="rId29"/>
    <p:sldId id="1000" r:id="rId30"/>
    <p:sldId id="1001" r:id="rId31"/>
    <p:sldId id="1002" r:id="rId32"/>
    <p:sldId id="1061" r:id="rId33"/>
    <p:sldId id="1062" r:id="rId34"/>
    <p:sldId id="930" r:id="rId35"/>
    <p:sldId id="931" r:id="rId36"/>
    <p:sldId id="933" r:id="rId37"/>
    <p:sldId id="934" r:id="rId38"/>
    <p:sldId id="935" r:id="rId39"/>
    <p:sldId id="936" r:id="rId40"/>
    <p:sldId id="937" r:id="rId41"/>
    <p:sldId id="938" r:id="rId42"/>
    <p:sldId id="939" r:id="rId43"/>
    <p:sldId id="940" r:id="rId44"/>
    <p:sldId id="946" r:id="rId45"/>
    <p:sldId id="941" r:id="rId46"/>
    <p:sldId id="942" r:id="rId47"/>
    <p:sldId id="943" r:id="rId48"/>
    <p:sldId id="944" r:id="rId49"/>
    <p:sldId id="945" r:id="rId50"/>
    <p:sldId id="947" r:id="rId51"/>
    <p:sldId id="872" r:id="rId52"/>
    <p:sldId id="871" r:id="rId53"/>
    <p:sldId id="877" r:id="rId54"/>
    <p:sldId id="873" r:id="rId55"/>
    <p:sldId id="874" r:id="rId56"/>
    <p:sldId id="875" r:id="rId57"/>
    <p:sldId id="876" r:id="rId58"/>
    <p:sldId id="1065" r:id="rId59"/>
    <p:sldId id="1066" r:id="rId60"/>
    <p:sldId id="888" r:id="rId61"/>
    <p:sldId id="878" r:id="rId62"/>
    <p:sldId id="879" r:id="rId63"/>
    <p:sldId id="880" r:id="rId64"/>
    <p:sldId id="881" r:id="rId65"/>
    <p:sldId id="883" r:id="rId66"/>
    <p:sldId id="884" r:id="rId67"/>
    <p:sldId id="885" r:id="rId68"/>
    <p:sldId id="886" r:id="rId69"/>
    <p:sldId id="1067" r:id="rId70"/>
    <p:sldId id="1053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AA017-EADA-41CD-8B51-072B9FD39F07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5AE0C-CDD0-435E-B0EE-3C76995EE8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5AE0C-CDD0-435E-B0EE-3C76995EE8FB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6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8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8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9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29.png"/><Relationship Id="rId10" Type="http://schemas.openxmlformats.org/officeDocument/2006/relationships/image" Target="../media/image105.png"/><Relationship Id="rId4" Type="http://schemas.openxmlformats.org/officeDocument/2006/relationships/image" Target="../media/image172.png"/><Relationship Id="rId9" Type="http://schemas.openxmlformats.org/officeDocument/2006/relationships/image" Target="../media/image17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08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0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1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27.png"/><Relationship Id="rId10" Type="http://schemas.openxmlformats.org/officeDocument/2006/relationships/image" Target="../media/image185.png"/><Relationship Id="rId4" Type="http://schemas.openxmlformats.org/officeDocument/2006/relationships/image" Target="../media/image120.png"/><Relationship Id="rId9" Type="http://schemas.openxmlformats.org/officeDocument/2006/relationships/image" Target="../media/image18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ctrTitle"/>
          </p:nvPr>
        </p:nvSpPr>
        <p:spPr>
          <a:xfrm>
            <a:off x="2070389" y="603106"/>
            <a:ext cx="7772400" cy="1470025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ClrTx/>
              <a:buSzTx/>
              <a:buFontTx/>
            </a:pPr>
            <a:r>
              <a:rPr lang="zh-CN" altLang="en-US" sz="2800" b="1" dirty="0">
                <a:ea typeface="隶书" panose="02010509060101010101" pitchFamily="49" charset="-122"/>
              </a:rPr>
              <a:t>最优化方法 </a:t>
            </a:r>
            <a:r>
              <a:rPr lang="en-US" altLang="zh-CN" sz="2400" b="1" dirty="0">
                <a:ea typeface="隶书" panose="02010509060101010101" pitchFamily="49" charset="-122"/>
              </a:rPr>
              <a:t>Operations Research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b="1" dirty="0">
                <a:ea typeface="隶书" panose="02010509060101010101" pitchFamily="49" charset="-122"/>
              </a:rPr>
              <a:t/>
            </a:r>
            <a:br>
              <a:rPr lang="en-US" altLang="zh-CN" sz="2800" b="1" dirty="0">
                <a:ea typeface="隶书" panose="02010509060101010101" pitchFamily="49" charset="-122"/>
              </a:rPr>
            </a:br>
            <a:r>
              <a:rPr lang="zh-CN" altLang="en-US" sz="6000" b="1" dirty="0" smtClean="0">
                <a:solidFill>
                  <a:srgbClr val="0000FF"/>
                </a:solidFill>
                <a:ea typeface="隶书" panose="02010509060101010101" pitchFamily="49" charset="-122"/>
              </a:rPr>
              <a:t>第八讲</a:t>
            </a:r>
            <a:r>
              <a:rPr lang="zh-CN" altLang="en-US" sz="2800" b="1" dirty="0">
                <a:ea typeface="隶书" panose="02010509060101010101" pitchFamily="49" charset="-122"/>
              </a:rPr>
              <a:t/>
            </a:r>
            <a:br>
              <a:rPr lang="zh-CN" altLang="en-US" sz="2800" b="1" dirty="0">
                <a:ea typeface="隶书" panose="02010509060101010101" pitchFamily="49" charset="-122"/>
              </a:rPr>
            </a:br>
            <a:endParaRPr lang="zh-CN" altLang="en-US" sz="2800" b="1" dirty="0">
              <a:ea typeface="隶书" panose="02010509060101010101" pitchFamily="49" charset="-122"/>
            </a:endParaRPr>
          </a:p>
        </p:txBody>
      </p:sp>
      <p:sp>
        <p:nvSpPr>
          <p:cNvPr id="39938" name="Text Box 6"/>
          <p:cNvSpPr txBox="1"/>
          <p:nvPr/>
        </p:nvSpPr>
        <p:spPr>
          <a:xfrm>
            <a:off x="1680658" y="2801943"/>
            <a:ext cx="8551862" cy="2169825"/>
          </a:xfrm>
          <a:prstGeom prst="rect">
            <a:avLst/>
          </a:prstGeom>
          <a:noFill/>
          <a:ln w="1587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凸优化</a:t>
            </a:r>
            <a:endParaRPr lang="en-US" altLang="zh-CN" sz="5400" dirty="0" smtClean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5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凸规划</a:t>
            </a:r>
            <a:endParaRPr lang="zh-CN" altLang="en-US" sz="4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3009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487056" y="72795"/>
            <a:ext cx="74860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endParaRPr lang="en-US" altLang="zh-CN" sz="36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射线</a:t>
            </a: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2" y="1576015"/>
            <a:ext cx="10079142" cy="45194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121987" y="2211968"/>
            <a:ext cx="9552358" cy="2086775"/>
            <a:chOff x="1068019" y="2550681"/>
            <a:chExt cx="9267825" cy="1857375"/>
          </a:xfrm>
          <a:solidFill>
            <a:srgbClr val="FFFF00"/>
          </a:solidFill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544" y="2550681"/>
              <a:ext cx="9258300" cy="771525"/>
            </a:xfrm>
            <a:prstGeom prst="rect">
              <a:avLst/>
            </a:prstGeom>
            <a:solidFill>
              <a:srgbClr val="FF0000"/>
            </a:solidFill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019" y="3322206"/>
              <a:ext cx="9267825" cy="1085850"/>
            </a:xfrm>
            <a:prstGeom prst="rect">
              <a:avLst/>
            </a:prstGeom>
            <a:grpFill/>
          </p:spPr>
        </p:pic>
      </p:grpSp>
      <p:grpSp>
        <p:nvGrpSpPr>
          <p:cNvPr id="11" name="组合 10"/>
          <p:cNvGrpSpPr/>
          <p:nvPr/>
        </p:nvGrpSpPr>
        <p:grpSpPr>
          <a:xfrm>
            <a:off x="4565774" y="4551303"/>
            <a:ext cx="4173985" cy="512212"/>
            <a:chOff x="2108445" y="5426948"/>
            <a:chExt cx="4173985" cy="512212"/>
          </a:xfrm>
        </p:grpSpPr>
        <p:cxnSp>
          <p:nvCxnSpPr>
            <p:cNvPr id="4" name="直接连接符 3"/>
            <p:cNvCxnSpPr/>
            <p:nvPr/>
          </p:nvCxnSpPr>
          <p:spPr bwMode="auto">
            <a:xfrm>
              <a:off x="2405848" y="5877018"/>
              <a:ext cx="3876582" cy="0"/>
            </a:xfrm>
            <a:prstGeom prst="line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" name="流程图: 接点 4"/>
            <p:cNvSpPr/>
            <p:nvPr/>
          </p:nvSpPr>
          <p:spPr bwMode="auto">
            <a:xfrm>
              <a:off x="2352582" y="5814875"/>
              <a:ext cx="106531" cy="124285"/>
            </a:xfrm>
            <a:prstGeom prst="flowChartConnector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/>
                </p:cNvPr>
                <p:cNvSpPr txBox="1"/>
                <p:nvPr/>
              </p:nvSpPr>
              <p:spPr>
                <a:xfrm>
                  <a:off x="2108445" y="5426948"/>
                  <a:ext cx="594804" cy="387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445" y="5426948"/>
                  <a:ext cx="594804" cy="3879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 bwMode="auto">
            <a:xfrm>
              <a:off x="2459113" y="5877017"/>
              <a:ext cx="2290439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/>
                </p:cNvPr>
                <p:cNvSpPr txBox="1"/>
                <p:nvPr/>
              </p:nvSpPr>
              <p:spPr>
                <a:xfrm>
                  <a:off x="3409022" y="5426948"/>
                  <a:ext cx="3906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022" y="5426948"/>
                  <a:ext cx="39061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/>
              </p:cNvPr>
              <p:cNvSpPr txBox="1"/>
              <p:nvPr/>
            </p:nvSpPr>
            <p:spPr>
              <a:xfrm>
                <a:off x="6410849" y="5334670"/>
                <a:ext cx="390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49" y="5334670"/>
                <a:ext cx="3906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930996" y="1035572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性质：保凸运算</a:t>
            </a: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7544" y="3691438"/>
            <a:ext cx="9019767" cy="2258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1163161" y="1870842"/>
                <a:ext cx="9837682" cy="4004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中两个凸集，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/>
                  <a:t>为实数，则</a:t>
                </a:r>
                <a:endParaRPr lang="en-US" altLang="zh-CN" sz="2400" b="1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为凸集；</a:t>
                </a:r>
                <a:endParaRPr lang="en-US" altLang="zh-CN" sz="2400" b="1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为凸集；</a:t>
                </a:r>
                <a:endParaRPr lang="en-US" altLang="zh-CN" sz="2400" b="1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𝒊𝒊𝒊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为凸集；</a:t>
                </a:r>
                <a:endParaRPr lang="en-US" altLang="zh-CN" sz="2400" b="1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𝒊𝒗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为凸集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61" y="1870842"/>
                <a:ext cx="9837682" cy="4004173"/>
              </a:xfrm>
              <a:prstGeom prst="rect">
                <a:avLst/>
              </a:prstGeom>
              <a:blipFill>
                <a:blip r:embed="rId2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535708" y="697222"/>
            <a:ext cx="60590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（自学）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7544" y="3691438"/>
            <a:ext cx="9019767" cy="22585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451946" y="1454864"/>
                <a:ext cx="9837682" cy="223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为凸集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证明：任取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dirty="0"/>
                  <a:t>考虑任意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∈[0,1]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都有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，由定义可知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为凸集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" y="1454864"/>
                <a:ext cx="9837682" cy="2236574"/>
              </a:xfrm>
              <a:prstGeom prst="rect">
                <a:avLst/>
              </a:prstGeom>
              <a:blipFill rotWithShape="1">
                <a:blip r:embed="rId2"/>
                <a:stretch>
                  <a:fillRect l="-929" b="-5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451946" y="3917019"/>
                <a:ext cx="11267089" cy="2790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𝒊𝒊𝒊</m:t>
                      </m:r>
                      <m:r>
                        <a:rPr lang="en-US" altLang="zh-CN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b="1" dirty="0">
                          <a:solidFill>
                            <a:srgbClr val="0070C0"/>
                          </a:solidFill>
                        </a:rPr>
                        <m:t>为凸集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证明：任取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考虑任意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∈[0,1]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都有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，由定义可知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为凸集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" y="3917019"/>
                <a:ext cx="11267089" cy="2790572"/>
              </a:xfrm>
              <a:prstGeom prst="rect">
                <a:avLst/>
              </a:prstGeom>
              <a:blipFill rotWithShape="1">
                <a:blip r:embed="rId3"/>
                <a:stretch>
                  <a:fillRect l="-812" b="-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932930" y="816335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凸锥</a:t>
            </a:r>
            <a:endParaRPr lang="zh-CN" altLang="en-US" sz="4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840826" y="1541924"/>
                <a:ext cx="108456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400" b="1" dirty="0"/>
                  <a:t>：设集合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，若对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/>
                  <a:t>中每一点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，当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400" b="1" dirty="0"/>
                  <a:t>取任何非负数时，都有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/>
                  <a:t>为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锥</a:t>
                </a:r>
                <a:r>
                  <a:rPr lang="zh-CN" altLang="en-US" sz="2400" b="1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/>
                  <a:t>为凸集，则称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400" b="1" dirty="0"/>
                  <a:t>为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凸锥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6" y="1541924"/>
                <a:ext cx="10845651" cy="1200329"/>
              </a:xfrm>
              <a:prstGeom prst="rect">
                <a:avLst/>
              </a:prstGeom>
              <a:blipFill>
                <a:blip r:embed="rId2"/>
                <a:stretch>
                  <a:fillRect l="-787" r="-3654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/>
              </p:cNvPr>
              <p:cNvSpPr txBox="1"/>
              <p:nvPr/>
            </p:nvSpPr>
            <p:spPr>
              <a:xfrm>
                <a:off x="840827" y="2804567"/>
                <a:ext cx="9837682" cy="130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400" b="1" dirty="0"/>
                  <a:t>：向量集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的所有非负线性组合所构成的集合为凸锥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7" y="2804567"/>
                <a:ext cx="9837682" cy="1306576"/>
              </a:xfrm>
              <a:prstGeom prst="rect">
                <a:avLst/>
              </a:prstGeom>
              <a:blipFill>
                <a:blip r:embed="rId3"/>
                <a:stretch>
                  <a:fillRect l="-867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/>
          <p:cNvSpPr/>
          <p:nvPr/>
        </p:nvSpPr>
        <p:spPr bwMode="auto">
          <a:xfrm>
            <a:off x="8287265" y="3945924"/>
            <a:ext cx="848497" cy="42013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左 5"/>
          <p:cNvSpPr/>
          <p:nvPr/>
        </p:nvSpPr>
        <p:spPr bwMode="auto">
          <a:xfrm>
            <a:off x="6612699" y="3592127"/>
            <a:ext cx="680756" cy="420130"/>
          </a:xfrm>
          <a:prstGeom prst="lef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7790433" y="3508961"/>
                <a:ext cx="3682313" cy="687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/>
                  <a:t>为凸集；</a:t>
                </a:r>
                <a:endParaRPr lang="en-US" altLang="zh-CN" b="1" dirty="0"/>
              </a:p>
              <a:p>
                <a:r>
                  <a:rPr lang="zh-CN" altLang="en-US" b="1" dirty="0"/>
                  <a:t>结合凸集性质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𝒊𝒊𝒊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可知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1" dirty="0"/>
                  <a:t>凸集</a:t>
                </a: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433" y="3508961"/>
                <a:ext cx="3682313" cy="687176"/>
              </a:xfrm>
              <a:prstGeom prst="rect">
                <a:avLst/>
              </a:prstGeom>
              <a:blipFill>
                <a:blip r:embed="rId4"/>
                <a:stretch>
                  <a:fillRect l="-1490" t="-4464" r="-74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2011916" y="4281131"/>
            <a:ext cx="2869143" cy="2363030"/>
            <a:chOff x="2359754" y="4374328"/>
            <a:chExt cx="2869143" cy="236303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59754" y="4374328"/>
              <a:ext cx="2869143" cy="2363032"/>
              <a:chOff x="2500840" y="4436572"/>
              <a:chExt cx="2869143" cy="236303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500840" y="4436572"/>
                <a:ext cx="2869143" cy="2004688"/>
                <a:chOff x="2427185" y="4608161"/>
                <a:chExt cx="2869143" cy="2004688"/>
              </a:xfrm>
            </p:grpSpPr>
            <p:pic>
              <p:nvPicPr>
                <p:cNvPr id="30" name="图片 2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7185" y="4608161"/>
                  <a:ext cx="2869143" cy="2004688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</p:pic>
            <p:sp>
              <p:nvSpPr>
                <p:cNvPr id="31" name="矩形 30"/>
                <p:cNvSpPr/>
                <p:nvPr/>
              </p:nvSpPr>
              <p:spPr bwMode="auto">
                <a:xfrm>
                  <a:off x="4538567" y="6405724"/>
                  <a:ext cx="719230" cy="18013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0840" y="6421010"/>
                <a:ext cx="2869143" cy="37859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/>
                </p:cNvPr>
                <p:cNvSpPr/>
                <p:nvPr/>
              </p:nvSpPr>
              <p:spPr>
                <a:xfrm>
                  <a:off x="4474919" y="4946744"/>
                  <a:ext cx="393056" cy="369332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4919" y="4946744"/>
                  <a:ext cx="39305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5838712" y="4281131"/>
            <a:ext cx="3297050" cy="2350162"/>
            <a:chOff x="6974785" y="4620721"/>
            <a:chExt cx="3216065" cy="2023441"/>
          </a:xfrm>
        </p:grpSpPr>
        <p:grpSp>
          <p:nvGrpSpPr>
            <p:cNvPr id="24" name="组合 23"/>
            <p:cNvGrpSpPr/>
            <p:nvPr/>
          </p:nvGrpSpPr>
          <p:grpSpPr>
            <a:xfrm>
              <a:off x="6974785" y="4620721"/>
              <a:ext cx="3216065" cy="2023441"/>
              <a:chOff x="6934202" y="4562416"/>
              <a:chExt cx="3216065" cy="202344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6934202" y="4562416"/>
                <a:ext cx="3216065" cy="2023441"/>
                <a:chOff x="4151635" y="4716339"/>
                <a:chExt cx="3216065" cy="2023441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51635" y="4716339"/>
                  <a:ext cx="3216065" cy="2023441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矩形 8">
                      <a:extLst/>
                    </p:cNvPr>
                    <p:cNvSpPr/>
                    <p:nvPr/>
                  </p:nvSpPr>
                  <p:spPr>
                    <a:xfrm>
                      <a:off x="4693103" y="5641712"/>
                      <a:ext cx="297997" cy="316690"/>
                    </a:xfrm>
                    <a:prstGeom prst="rect">
                      <a:avLst/>
                    </a:prstGeom>
                    <a:ln>
                      <a:solidFill>
                        <a:srgbClr val="0000FF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9" name="矩形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3103" y="5641712"/>
                      <a:ext cx="297997" cy="31669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r="-5102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矩形 12">
                      <a:extLst/>
                    </p:cNvPr>
                    <p:cNvSpPr/>
                    <p:nvPr/>
                  </p:nvSpPr>
                  <p:spPr>
                    <a:xfrm>
                      <a:off x="5570645" y="6306031"/>
                      <a:ext cx="297997" cy="316690"/>
                    </a:xfrm>
                    <a:prstGeom prst="rect">
                      <a:avLst/>
                    </a:prstGeom>
                    <a:ln>
                      <a:solidFill>
                        <a:srgbClr val="0000FF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1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3" name="矩形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0645" y="6306031"/>
                      <a:ext cx="297997" cy="31669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489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p:cxnSp>
              <p:nvCxnSpPr>
                <p:cNvPr id="14" name="直接箭头连接符 13"/>
                <p:cNvCxnSpPr/>
                <p:nvPr/>
              </p:nvCxnSpPr>
              <p:spPr bwMode="auto">
                <a:xfrm flipV="1">
                  <a:off x="4653643" y="5728059"/>
                  <a:ext cx="661941" cy="83158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headEnd type="none" w="med" len="med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/>
              </p:nvCxnSpPr>
              <p:spPr bwMode="auto">
                <a:xfrm flipV="1">
                  <a:off x="4664272" y="6225703"/>
                  <a:ext cx="1302318" cy="322632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headEnd type="none" w="med" len="med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矩形 7"/>
              <p:cNvSpPr/>
              <p:nvPr/>
            </p:nvSpPr>
            <p:spPr bwMode="auto">
              <a:xfrm>
                <a:off x="7847276" y="5218522"/>
                <a:ext cx="236764" cy="3429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8776514" y="6083532"/>
                <a:ext cx="236764" cy="3429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/>
                </p:cNvPr>
                <p:cNvSpPr/>
                <p:nvPr/>
              </p:nvSpPr>
              <p:spPr>
                <a:xfrm>
                  <a:off x="8456656" y="5511003"/>
                  <a:ext cx="421910" cy="369332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656" y="5511003"/>
                  <a:ext cx="42191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6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134196" y="882999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多面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集</a:t>
            </a:r>
            <a:r>
              <a:rPr lang="en-US" altLang="zh-CN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凸集性质的应用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840827" y="1554382"/>
                <a:ext cx="98376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400" b="1" dirty="0"/>
                  <a:t>：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有限个半空间</a:t>
                </a:r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交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称为多面集，其中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 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7" y="1554382"/>
                <a:ext cx="9837682" cy="1200329"/>
              </a:xfrm>
              <a:prstGeom prst="rect">
                <a:avLst/>
              </a:prstGeom>
              <a:blipFill>
                <a:blip r:embed="rId2"/>
                <a:stretch>
                  <a:fillRect l="-867"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/>
          <p:cNvSpPr/>
          <p:nvPr/>
        </p:nvSpPr>
        <p:spPr bwMode="auto">
          <a:xfrm>
            <a:off x="8287265" y="3945924"/>
            <a:ext cx="848497" cy="42013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/>
              </p:cNvPr>
              <p:cNvSpPr txBox="1"/>
              <p:nvPr/>
            </p:nvSpPr>
            <p:spPr>
              <a:xfrm>
                <a:off x="840827" y="2974084"/>
                <a:ext cx="10373712" cy="12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400" b="1" dirty="0"/>
                  <a:t>：集合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为多面集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几何为图中阴影区域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7" y="2974084"/>
                <a:ext cx="10373712" cy="1213602"/>
              </a:xfrm>
              <a:prstGeom prst="rect">
                <a:avLst/>
              </a:prstGeom>
              <a:blipFill>
                <a:blip r:embed="rId3"/>
                <a:stretch>
                  <a:fillRect l="-940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/>
              </p:cNvPr>
              <p:cNvSpPr txBox="1"/>
              <p:nvPr/>
            </p:nvSpPr>
            <p:spPr>
              <a:xfrm>
                <a:off x="1256145" y="4648085"/>
                <a:ext cx="9422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</a:rPr>
                  <a:t>特别地</a:t>
                </a:r>
                <a:r>
                  <a:rPr lang="zh-CN" altLang="en-US" sz="2400" b="1" dirty="0"/>
                  <a:t>，在多面集表达式中，若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也是凸锥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45" y="4648085"/>
                <a:ext cx="9422364" cy="1200329"/>
              </a:xfrm>
              <a:prstGeom prst="rect">
                <a:avLst/>
              </a:prstGeom>
              <a:blipFill>
                <a:blip r:embed="rId4"/>
                <a:stretch>
                  <a:fillRect l="-970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2164" y="4105932"/>
            <a:ext cx="3762375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2228193" y="2542733"/>
                <a:ext cx="7914290" cy="387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},</m:t>
                    </m:r>
                    <m:r>
                      <a:rPr lang="zh-CN" alt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由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</a:rPr>
                  <a:t>凸集性质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可知</m:t>
                    </m:r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</a:rPr>
                  <a:t>为凸集</a:t>
                </a:r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93" y="2542733"/>
                <a:ext cx="7914290" cy="387991"/>
              </a:xfrm>
              <a:prstGeom prst="rect">
                <a:avLst/>
              </a:prstGeom>
              <a:blipFill>
                <a:blip r:embed="rId7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 bwMode="auto">
          <a:xfrm>
            <a:off x="3595886" y="2122610"/>
            <a:ext cx="830317" cy="3447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>
            <a:off x="5793895" y="2058277"/>
            <a:ext cx="0" cy="490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020050" y="643285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凸集的构成要素：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极点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840848" y="1194644"/>
                <a:ext cx="10520834" cy="1250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为非空凸集，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不能表示成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中两个不同点的凸组合；换言之，若假设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b="1" dirty="0"/>
                  <a:t>，一定可以推出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为凸集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的极点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8" y="1194644"/>
                <a:ext cx="10520834" cy="1250342"/>
              </a:xfrm>
              <a:prstGeom prst="rect">
                <a:avLst/>
              </a:prstGeom>
              <a:blipFill>
                <a:blip r:embed="rId2"/>
                <a:stretch>
                  <a:fillRect l="-811" t="-5366" r="-695" b="-1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4299081" y="3145739"/>
            <a:ext cx="2447925" cy="2048944"/>
            <a:chOff x="2475678" y="4625701"/>
            <a:chExt cx="2447925" cy="20489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5678" y="4625701"/>
              <a:ext cx="2447925" cy="164782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584027" y="630531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(a)</a:t>
              </a:r>
              <a:endParaRPr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33937" y="3223029"/>
            <a:ext cx="1912390" cy="2012667"/>
            <a:chOff x="6895279" y="4661978"/>
            <a:chExt cx="1912390" cy="20126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5279" y="4661978"/>
              <a:ext cx="1912390" cy="1627313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7730358" y="6305313"/>
              <a:ext cx="441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(b)</a:t>
              </a:r>
              <a:endParaRPr lang="zh-CN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/>
              </p:cNvPr>
              <p:cNvSpPr txBox="1"/>
              <p:nvPr/>
            </p:nvSpPr>
            <p:spPr>
              <a:xfrm>
                <a:off x="840848" y="2476773"/>
                <a:ext cx="1053136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000" b="1" dirty="0"/>
                  <a:t>：图</a:t>
                </a:r>
                <a:r>
                  <a:rPr lang="en-US" altLang="zh-CN" sz="2000" b="1" dirty="0"/>
                  <a:t>(a)</a:t>
                </a:r>
                <a:r>
                  <a:rPr lang="zh-CN" altLang="en-US" sz="2000" b="1" dirty="0"/>
                  <a:t>中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多边形的顶点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b="1" dirty="0"/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b="1" dirty="0"/>
                  <a:t>是极点，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b="1" dirty="0"/>
                  <a:t>不是极点</a:t>
                </a:r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图</a:t>
                </a:r>
                <a:r>
                  <a:rPr lang="en-US" altLang="zh-CN" sz="2000" b="1" dirty="0"/>
                  <a:t>(b)</a:t>
                </a:r>
                <a:r>
                  <a:rPr lang="zh-CN" altLang="en-US" sz="2000" b="1" dirty="0"/>
                  <a:t>中圆周上的点均为极点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8" y="2476773"/>
                <a:ext cx="10531366" cy="1107996"/>
              </a:xfrm>
              <a:prstGeom prst="rect">
                <a:avLst/>
              </a:prstGeom>
              <a:blipFill>
                <a:blip r:embed="rId5"/>
                <a:stretch>
                  <a:fillRect l="-521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9523400" y="451511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在紧凸集中成立，</a:t>
            </a:r>
            <a:endParaRPr lang="en-US" altLang="zh-CN" b="1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无界集不一定成立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对话气泡: 椭圆形 14"/>
          <p:cNvSpPr/>
          <p:nvPr/>
        </p:nvSpPr>
        <p:spPr bwMode="auto">
          <a:xfrm>
            <a:off x="8888273" y="3099300"/>
            <a:ext cx="3166444" cy="987258"/>
          </a:xfrm>
          <a:prstGeom prst="wedgeEllipseCallout">
            <a:avLst>
              <a:gd name="adj1" fmla="val -58084"/>
              <a:gd name="adj2" fmla="val 46683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28542" y="3333335"/>
            <a:ext cx="2821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凸集中任意一点是否都能表示成极点的凸组合？</a:t>
            </a:r>
          </a:p>
        </p:txBody>
      </p:sp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>
            <a:off x="709246" y="4260948"/>
            <a:ext cx="1600200" cy="1447800"/>
          </a:xfrm>
          <a:custGeom>
            <a:avLst/>
            <a:gdLst>
              <a:gd name="T0" fmla="*/ 0 w 1344"/>
              <a:gd name="T1" fmla="*/ 710594857 h 1248"/>
              <a:gd name="T2" fmla="*/ 884574844 w 1344"/>
              <a:gd name="T3" fmla="*/ 0 h 1248"/>
              <a:gd name="T4" fmla="*/ 1905238125 w 1344"/>
              <a:gd name="T5" fmla="*/ 645994903 h 1248"/>
              <a:gd name="T6" fmla="*/ 1633061250 w 1344"/>
              <a:gd name="T7" fmla="*/ 1679587212 h 1248"/>
              <a:gd name="T8" fmla="*/ 408265313 w 1344"/>
              <a:gd name="T9" fmla="*/ 1679587212 h 1248"/>
              <a:gd name="T10" fmla="*/ 0 w 1344"/>
              <a:gd name="T11" fmla="*/ 710594857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4" h="1248">
                <a:moveTo>
                  <a:pt x="0" y="528"/>
                </a:moveTo>
                <a:lnTo>
                  <a:pt x="624" y="0"/>
                </a:lnTo>
                <a:lnTo>
                  <a:pt x="1344" y="480"/>
                </a:lnTo>
                <a:lnTo>
                  <a:pt x="1152" y="1248"/>
                </a:lnTo>
                <a:lnTo>
                  <a:pt x="288" y="1248"/>
                </a:lnTo>
                <a:lnTo>
                  <a:pt x="0" y="52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633046" y="47943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Oval 7"/>
          <p:cNvSpPr>
            <a:spLocks noChangeArrowheads="1"/>
          </p:cNvSpPr>
          <p:nvPr/>
        </p:nvSpPr>
        <p:spPr bwMode="auto">
          <a:xfrm>
            <a:off x="2233246" y="47943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020396" y="56325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2004646" y="56325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4101933" y="536472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Oval 11"/>
          <p:cNvSpPr>
            <a:spLocks noChangeArrowheads="1"/>
          </p:cNvSpPr>
          <p:nvPr/>
        </p:nvSpPr>
        <p:spPr bwMode="auto">
          <a:xfrm>
            <a:off x="4101933" y="605052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5549733" y="6050522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" name="Oval 13"/>
          <p:cNvSpPr>
            <a:spLocks noChangeArrowheads="1"/>
          </p:cNvSpPr>
          <p:nvPr/>
        </p:nvSpPr>
        <p:spPr bwMode="auto">
          <a:xfrm>
            <a:off x="1377584" y="417839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937846" y="585479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凸集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178133" y="627912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凸集</a:t>
            </a:r>
          </a:p>
        </p:txBody>
      </p: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1853834" y="6202466"/>
            <a:ext cx="2324101" cy="458788"/>
            <a:chOff x="1345" y="3435"/>
            <a:chExt cx="1464" cy="289"/>
          </a:xfrm>
        </p:grpSpPr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1632" y="3456"/>
              <a:ext cx="720" cy="26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极点</a:t>
              </a:r>
            </a:p>
          </p:txBody>
        </p:sp>
        <p:cxnSp>
          <p:nvCxnSpPr>
            <p:cNvPr id="31" name="AutoShape 18"/>
            <p:cNvCxnSpPr>
              <a:cxnSpLocks noChangeShapeType="1"/>
              <a:stCxn id="30" idx="1"/>
              <a:endCxn id="22" idx="5"/>
            </p:cNvCxnSpPr>
            <p:nvPr/>
          </p:nvCxnSpPr>
          <p:spPr bwMode="auto">
            <a:xfrm flipH="1" flipV="1">
              <a:off x="1345" y="3470"/>
              <a:ext cx="287" cy="120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9"/>
            <p:cNvCxnSpPr>
              <a:cxnSpLocks noChangeShapeType="1"/>
              <a:stCxn id="30" idx="3"/>
              <a:endCxn id="24" idx="4"/>
            </p:cNvCxnSpPr>
            <p:nvPr/>
          </p:nvCxnSpPr>
          <p:spPr bwMode="auto">
            <a:xfrm flipV="1">
              <a:off x="2352" y="3435"/>
              <a:ext cx="457" cy="155"/>
            </a:xfrm>
            <a:prstGeom prst="straightConnector1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4143208" y="5428222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216233" y="6148947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4151626" y="4862011"/>
            <a:ext cx="459457" cy="5845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V="1">
            <a:off x="5656097" y="5571874"/>
            <a:ext cx="681010" cy="505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V="1">
            <a:off x="4185492" y="4813633"/>
            <a:ext cx="8651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V="1">
            <a:off x="4359108" y="4893799"/>
            <a:ext cx="1223963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V="1">
            <a:off x="4686160" y="5051030"/>
            <a:ext cx="1368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 flipV="1">
            <a:off x="5079833" y="5428222"/>
            <a:ext cx="8636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320458" y="3369234"/>
            <a:ext cx="1338938" cy="1266826"/>
          </a:xfrm>
          <a:prstGeom prst="ellipse">
            <a:avLst/>
          </a:prstGeom>
          <a:solidFill>
            <a:schemeClr val="hlink"/>
          </a:solidFill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H="1">
            <a:off x="2854829" y="4086558"/>
            <a:ext cx="431800" cy="1728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2926267" y="5255913"/>
            <a:ext cx="647700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 flipV="1">
            <a:off x="2999292" y="4895550"/>
            <a:ext cx="576262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V="1">
            <a:off x="3070729" y="4536775"/>
            <a:ext cx="576263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V="1">
            <a:off x="3215192" y="4103388"/>
            <a:ext cx="576262" cy="288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  <p:bldP spid="14" grpId="0"/>
      <p:bldP spid="15" grpId="0" bldLvl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949469" y="984975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凸集的构成</a:t>
            </a: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要素：</a:t>
            </a: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endParaRPr lang="zh-CN" altLang="en-US" sz="4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840827" y="1799328"/>
                <a:ext cx="9837682" cy="3491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为非空闭凸集，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为非零向量，如果对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中每一个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，都有射线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则称向量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方向</a:t>
                </a:r>
                <a:r>
                  <a:rPr lang="en-US" altLang="zh-CN" sz="2400" b="1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的两个方向，若对任何正数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400" b="1" dirty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/>
                  <a:t>为两个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不同的方向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的方向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不能表示成该集合中两个不同方向的正的线性组合，则称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极方向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27" y="1799328"/>
                <a:ext cx="9837682" cy="3491340"/>
              </a:xfrm>
              <a:prstGeom prst="rect">
                <a:avLst/>
              </a:prstGeom>
              <a:blipFill>
                <a:blip r:embed="rId2"/>
                <a:stretch>
                  <a:fillRect l="-867" r="-867" b="-1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840827" y="5458691"/>
            <a:ext cx="10117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有界集不存在方向，因而也不存在极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方向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无</a:t>
            </a:r>
            <a:r>
              <a:rPr lang="zh-CN" altLang="en-US" sz="2800" b="1" dirty="0">
                <a:solidFill>
                  <a:srgbClr val="FF0000"/>
                </a:solidFill>
              </a:rPr>
              <a:t>界集</a:t>
            </a:r>
            <a:r>
              <a:rPr lang="zh-CN" altLang="en-US" sz="2800" b="1" dirty="0">
                <a:solidFill>
                  <a:srgbClr val="0000FF"/>
                </a:solidFill>
              </a:rPr>
              <a:t>才有极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方向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.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108364" y="692727"/>
            <a:ext cx="71508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</a:t>
            </a: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en-US" altLang="zh-CN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zh-CN" altLang="en-US" sz="4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693044" y="1463247"/>
                <a:ext cx="10573407" cy="170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400" b="1" dirty="0"/>
                  <a:t>：对于集合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≥|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zh-CN" altLang="en-US" sz="2400" b="1" dirty="0"/>
                  <a:t>，凡是与向量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夹角小于或等于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b="1" dirty="0"/>
                  <a:t>的向量，都是它的方向</a:t>
                </a:r>
                <a:r>
                  <a:rPr lang="en-US" altLang="zh-CN" sz="2400" b="1" dirty="0"/>
                  <a:t>.</a:t>
                </a:r>
                <a:r>
                  <a:rPr lang="zh-CN" altLang="en-US" sz="2400" b="1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的两个极方向</a:t>
                </a:r>
                <a:r>
                  <a:rPr lang="en-US" altLang="zh-CN" sz="2400" b="1" dirty="0"/>
                  <a:t>.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的其他方向都能表示成这两个极方向的正线性组合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4" y="1463247"/>
                <a:ext cx="10573407" cy="1702197"/>
              </a:xfrm>
              <a:prstGeom prst="rect">
                <a:avLst/>
              </a:prstGeom>
              <a:blipFill>
                <a:blip r:embed="rId2"/>
                <a:stretch>
                  <a:fillRect l="-807" b="-7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37" y="3442295"/>
            <a:ext cx="4767126" cy="295496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060306" y="908050"/>
            <a:ext cx="6931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</a:t>
            </a: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en-US" altLang="zh-CN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600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例子</a:t>
            </a:r>
            <a:endParaRPr lang="zh-CN" altLang="en-US" sz="4400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795298" y="1665203"/>
                <a:ext cx="10573407" cy="11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例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为非空集合，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为非零向量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的方向充要条件为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𝑨𝒅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98" y="1665203"/>
                <a:ext cx="10573407" cy="1128579"/>
              </a:xfrm>
              <a:prstGeom prst="rect">
                <a:avLst/>
              </a:prstGeom>
              <a:blipFill>
                <a:blip r:embed="rId2"/>
                <a:stretch>
                  <a:fillRect l="-74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34" y="3114963"/>
            <a:ext cx="10779772" cy="2999509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809295" y="727587"/>
            <a:ext cx="85547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极点、极方向应用：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多面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集表示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sz="4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670750" y="1505401"/>
                <a:ext cx="11098926" cy="5097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200" b="1" dirty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sz="2200" b="1" dirty="0"/>
                  <a:t>：</a:t>
                </a:r>
                <a:r>
                  <a:rPr lang="zh-CN" altLang="en-US" sz="2200" b="1" dirty="0" smtClean="0">
                    <a:solidFill>
                      <a:srgbClr val="0000FF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2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200" b="1" dirty="0">
                    <a:solidFill>
                      <a:srgbClr val="0000FF"/>
                    </a:solidFill>
                  </a:rPr>
                  <a:t>为非空多面集，则有：</a:t>
                </a:r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极点集非空，且存在</a:t>
                </a:r>
                <a:r>
                  <a:rPr lang="zh-CN" altLang="en-US" sz="2200" b="1" dirty="0">
                    <a:solidFill>
                      <a:srgbClr val="0000FF"/>
                    </a:solidFill>
                  </a:rPr>
                  <a:t>有限个极点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𝒊𝒊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/>
                  <a:t>极方向集合为空集的充要条件为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200" b="1" dirty="0"/>
                  <a:t>有界</a:t>
                </a:r>
                <a:r>
                  <a:rPr lang="en-US" altLang="zh-CN" sz="2200" b="1" dirty="0"/>
                  <a:t>. </a:t>
                </a:r>
                <a:r>
                  <a:rPr lang="zh-CN" altLang="en-US" sz="22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200" b="1" dirty="0"/>
                  <a:t>无界，则存在</a:t>
                </a:r>
                <a:r>
                  <a:rPr lang="zh-CN" altLang="en-US" sz="2200" b="1" dirty="0">
                    <a:solidFill>
                      <a:srgbClr val="0000FF"/>
                    </a:solidFill>
                  </a:rPr>
                  <a:t>有限个极方向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,⋯,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𝒊𝒊𝒊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200" b="1" dirty="0"/>
                  <a:t>的充要条件为：</a:t>
                </a:r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/>
                  <a:t>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2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200" b="1" dirty="0">
                    <a:solidFill>
                      <a:srgbClr val="0000FF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>
                    <a:solidFill>
                      <a:srgbClr val="0000FF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altLang="zh-CN" sz="2200" b="1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b="1" dirty="0"/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.</m:t>
                    </m:r>
                  </m:oMath>
                </a14:m>
                <a:r>
                  <a:rPr lang="en-US" altLang="zh-CN" sz="2200" b="1" dirty="0">
                    <a:solidFill>
                      <a:srgbClr val="C00000"/>
                    </a:solidFill>
                  </a:rPr>
                  <a:t> </a:t>
                </a:r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0" y="1505401"/>
                <a:ext cx="11098926" cy="5097806"/>
              </a:xfrm>
              <a:prstGeom prst="rect">
                <a:avLst/>
              </a:prstGeom>
              <a:blipFill>
                <a:blip r:embed="rId2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圆角矩形 27"/>
          <p:cNvSpPr>
            <a:spLocks noChangeArrowheads="1"/>
          </p:cNvSpPr>
          <p:nvPr/>
        </p:nvSpPr>
        <p:spPr bwMode="auto">
          <a:xfrm>
            <a:off x="5384800" y="2851150"/>
            <a:ext cx="355600" cy="3556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30" name="圆角矩形 22"/>
          <p:cNvSpPr>
            <a:spLocks noChangeArrowheads="1"/>
          </p:cNvSpPr>
          <p:nvPr/>
        </p:nvSpPr>
        <p:spPr bwMode="auto">
          <a:xfrm>
            <a:off x="6051550" y="2762250"/>
            <a:ext cx="400050" cy="4000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31" name="圆角矩形 19"/>
          <p:cNvSpPr>
            <a:spLocks noChangeArrowheads="1"/>
          </p:cNvSpPr>
          <p:nvPr/>
        </p:nvSpPr>
        <p:spPr bwMode="auto">
          <a:xfrm>
            <a:off x="5562600" y="2006600"/>
            <a:ext cx="711200" cy="6223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034" name="TextBox 11"/>
          <p:cNvSpPr txBox="1">
            <a:spLocks noChangeArrowheads="1"/>
          </p:cNvSpPr>
          <p:nvPr/>
        </p:nvSpPr>
        <p:spPr bwMode="auto">
          <a:xfrm>
            <a:off x="2044703" y="522496"/>
            <a:ext cx="7289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回忆：   </a:t>
            </a:r>
            <a:r>
              <a:rPr lang="zh-CN" altLang="en-US" sz="4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最优化模型</a:t>
            </a:r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与分类</a:t>
            </a:r>
            <a:r>
              <a:rPr lang="en-US" altLang="zh-CN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62200" y="3384550"/>
            <a:ext cx="2478088" cy="2314576"/>
            <a:chOff x="2362200" y="3384550"/>
            <a:chExt cx="2478088" cy="2314576"/>
          </a:xfrm>
        </p:grpSpPr>
        <p:sp>
          <p:nvSpPr>
            <p:cNvPr id="1032" name="矩形 8"/>
            <p:cNvSpPr>
              <a:spLocks noChangeArrowheads="1"/>
            </p:cNvSpPr>
            <p:nvPr/>
          </p:nvSpPr>
          <p:spPr bwMode="auto">
            <a:xfrm>
              <a:off x="2362200" y="4318001"/>
              <a:ext cx="247808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dirty="0">
                  <a:solidFill>
                    <a:srgbClr val="7030A0"/>
                  </a:solidFill>
                  <a:latin typeface="宋体" panose="02010600030101010101" pitchFamily="2" charset="-122"/>
                </a:rPr>
                <a:t>无约束优化</a:t>
              </a:r>
            </a:p>
          </p:txBody>
        </p:sp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2584450" y="4940301"/>
            <a:ext cx="1689100" cy="758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r:id="rId3" imgW="660400" imgH="279400" progId="Equation.DSMT4">
                    <p:embed/>
                  </p:oleObj>
                </mc:Choice>
                <mc:Fallback>
                  <p:oleObj r:id="rId3" imgW="660400" imgH="279400" progId="Equation.DSMT4">
                    <p:embed/>
                    <p:pic>
                      <p:nvPicPr>
                        <p:cNvPr id="102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450" y="4940301"/>
                          <a:ext cx="1689100" cy="758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/>
            <p:cNvCxnSpPr/>
            <p:nvPr/>
          </p:nvCxnSpPr>
          <p:spPr bwMode="auto">
            <a:xfrm rot="10800000" flipV="1">
              <a:off x="3117850" y="3384550"/>
              <a:ext cx="1422400" cy="9779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918200" y="3384550"/>
            <a:ext cx="3200400" cy="3243263"/>
            <a:chOff x="5918200" y="3384550"/>
            <a:chExt cx="3200400" cy="3243263"/>
          </a:xfrm>
        </p:grpSpPr>
        <p:sp>
          <p:nvSpPr>
            <p:cNvPr id="1033" name="矩形 9"/>
            <p:cNvSpPr>
              <a:spLocks noChangeArrowheads="1"/>
            </p:cNvSpPr>
            <p:nvPr/>
          </p:nvSpPr>
          <p:spPr bwMode="auto">
            <a:xfrm>
              <a:off x="5918200" y="4273551"/>
              <a:ext cx="201930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>
                  <a:solidFill>
                    <a:srgbClr val="7030A0"/>
                  </a:solidFill>
                  <a:latin typeface="宋体" panose="02010600030101010101" pitchFamily="2" charset="-122"/>
                </a:rPr>
                <a:t>约束优化</a:t>
              </a:r>
            </a:p>
          </p:txBody>
        </p:sp>
        <p:graphicFrame>
          <p:nvGraphicFramePr>
            <p:cNvPr id="1027" name="Object 8"/>
            <p:cNvGraphicFramePr>
              <a:graphicFrameLocks noChangeAspect="1"/>
            </p:cNvGraphicFramePr>
            <p:nvPr/>
          </p:nvGraphicFramePr>
          <p:xfrm>
            <a:off x="6096000" y="4940300"/>
            <a:ext cx="3022600" cy="168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r:id="rId5" imgW="1473200" imgH="685800" progId="Equation.DSMT4">
                    <p:embed/>
                  </p:oleObj>
                </mc:Choice>
                <mc:Fallback>
                  <p:oleObj r:id="rId5" imgW="1473200" imgH="685800" progId="Equation.DSMT4">
                    <p:embed/>
                    <p:pic>
                      <p:nvPicPr>
                        <p:cNvPr id="102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4940300"/>
                          <a:ext cx="3022600" cy="168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/>
            <p:cNvCxnSpPr/>
            <p:nvPr/>
          </p:nvCxnSpPr>
          <p:spPr bwMode="auto">
            <a:xfrm>
              <a:off x="5918200" y="3384550"/>
              <a:ext cx="1200150" cy="889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38" name="左箭头 16"/>
          <p:cNvSpPr>
            <a:spLocks noChangeArrowheads="1"/>
          </p:cNvSpPr>
          <p:nvPr/>
        </p:nvSpPr>
        <p:spPr bwMode="auto">
          <a:xfrm>
            <a:off x="6762750" y="2317750"/>
            <a:ext cx="977900" cy="46038"/>
          </a:xfrm>
          <a:prstGeom prst="leftArrow">
            <a:avLst>
              <a:gd name="adj1" fmla="val 50000"/>
              <a:gd name="adj2" fmla="val 4936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451100" y="2051050"/>
            <a:ext cx="7645400" cy="2017714"/>
            <a:chOff x="2451100" y="2051050"/>
            <a:chExt cx="7645400" cy="2017714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762500" y="2051050"/>
            <a:ext cx="1657350" cy="1168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r:id="rId7" imgW="647065" imgH="405765" progId="Equation.DSMT4">
                    <p:embed/>
                  </p:oleObj>
                </mc:Choice>
                <mc:Fallback>
                  <p:oleObj r:id="rId7" imgW="647065" imgH="405765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500" y="2051050"/>
                          <a:ext cx="1657350" cy="1168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矩形 8"/>
            <p:cNvSpPr>
              <a:spLocks noChangeArrowheads="1"/>
            </p:cNvSpPr>
            <p:nvPr/>
          </p:nvSpPr>
          <p:spPr bwMode="auto">
            <a:xfrm>
              <a:off x="2451100" y="2051051"/>
              <a:ext cx="201930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dirty="0">
                  <a:solidFill>
                    <a:srgbClr val="7030A0"/>
                  </a:solidFill>
                  <a:latin typeface="宋体" panose="02010600030101010101" pitchFamily="2" charset="-122"/>
                </a:rPr>
                <a:t>一般模型</a:t>
              </a:r>
            </a:p>
          </p:txBody>
        </p:sp>
        <p:sp>
          <p:nvSpPr>
            <p:cNvPr id="1039" name="TextBox 18"/>
            <p:cNvSpPr txBox="1">
              <a:spLocks noChangeArrowheads="1"/>
            </p:cNvSpPr>
            <p:nvPr/>
          </p:nvSpPr>
          <p:spPr bwMode="auto">
            <a:xfrm>
              <a:off x="7310438" y="2166938"/>
              <a:ext cx="14668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/>
                <a:t>目标函数</a:t>
              </a:r>
            </a:p>
          </p:txBody>
        </p:sp>
        <p:sp>
          <p:nvSpPr>
            <p:cNvPr id="1040" name="TextBox 23"/>
            <p:cNvSpPr txBox="1">
              <a:spLocks noChangeArrowheads="1"/>
            </p:cNvSpPr>
            <p:nvPr/>
          </p:nvSpPr>
          <p:spPr bwMode="auto">
            <a:xfrm>
              <a:off x="7073900" y="2851151"/>
              <a:ext cx="30226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/>
                <a:t>可行域</a:t>
              </a:r>
              <a:r>
                <a:rPr lang="en-US" altLang="zh-CN" sz="2400" dirty="0"/>
                <a:t>or</a:t>
              </a:r>
              <a:r>
                <a:rPr lang="zh-CN" altLang="en-US" sz="2400" dirty="0"/>
                <a:t>决策集</a:t>
              </a:r>
            </a:p>
          </p:txBody>
        </p:sp>
        <p:cxnSp>
          <p:nvCxnSpPr>
            <p:cNvPr id="1041" name="直接箭头连接符 25"/>
            <p:cNvCxnSpPr>
              <a:cxnSpLocks noChangeShapeType="1"/>
            </p:cNvCxnSpPr>
            <p:nvPr/>
          </p:nvCxnSpPr>
          <p:spPr bwMode="auto">
            <a:xfrm rot="10800000">
              <a:off x="6497638" y="3028950"/>
              <a:ext cx="576262" cy="44450"/>
            </a:xfrm>
            <a:prstGeom prst="straightConnector1">
              <a:avLst/>
            </a:prstGeom>
            <a:noFill/>
            <a:ln w="22225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直接箭头连接符 31"/>
            <p:cNvCxnSpPr>
              <a:cxnSpLocks noChangeShapeType="1"/>
            </p:cNvCxnSpPr>
            <p:nvPr/>
          </p:nvCxnSpPr>
          <p:spPr bwMode="auto">
            <a:xfrm rot="5400000" flipH="1" flipV="1">
              <a:off x="5295901" y="3429001"/>
              <a:ext cx="444500" cy="3175"/>
            </a:xfrm>
            <a:prstGeom prst="straightConnector1">
              <a:avLst/>
            </a:prstGeom>
            <a:noFill/>
            <a:ln w="22225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3" name="TextBox 34"/>
            <p:cNvSpPr txBox="1">
              <a:spLocks noChangeArrowheads="1"/>
            </p:cNvSpPr>
            <p:nvPr/>
          </p:nvSpPr>
          <p:spPr bwMode="auto">
            <a:xfrm>
              <a:off x="4673600" y="3606801"/>
              <a:ext cx="1600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/>
                <a:t>决策变量</a:t>
              </a:r>
            </a:p>
          </p:txBody>
        </p:sp>
        <p:cxnSp>
          <p:nvCxnSpPr>
            <p:cNvPr id="1044" name="直接箭头连接符 25"/>
            <p:cNvCxnSpPr>
              <a:cxnSpLocks noChangeShapeType="1"/>
            </p:cNvCxnSpPr>
            <p:nvPr/>
          </p:nvCxnSpPr>
          <p:spPr bwMode="auto">
            <a:xfrm flipH="1" flipV="1">
              <a:off x="6419850" y="2363788"/>
              <a:ext cx="890588" cy="30162"/>
            </a:xfrm>
            <a:prstGeom prst="straightConnector1">
              <a:avLst/>
            </a:prstGeom>
            <a:noFill/>
            <a:ln w="22225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531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580922" y="1652617"/>
            <a:ext cx="9225624" cy="260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超平面的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应用：</a:t>
            </a:r>
            <a:endParaRPr lang="en-US" altLang="zh-CN" sz="36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5715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投影</a:t>
            </a:r>
            <a:endParaRPr lang="en-US" altLang="zh-CN" sz="3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5715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分离定理</a:t>
            </a: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260133" y="813112"/>
            <a:ext cx="69310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闭凸集上的投影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1170567" y="1890330"/>
                <a:ext cx="105734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中的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闭凸集</a:t>
                </a:r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，则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存在唯一</a:t>
                </a:r>
                <a:r>
                  <a:rPr lang="zh-CN" altLang="en-US" sz="2400" b="1" dirty="0"/>
                  <a:t>的点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，使得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400" b="1" dirty="0"/>
                  <a:t>到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的投影</a:t>
                </a:r>
                <a:r>
                  <a:rPr lang="zh-CN" altLang="en-US" sz="2400" b="1" dirty="0"/>
                  <a:t>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𝒊𝒏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400" b="1" dirty="0"/>
                  <a:t>到集合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的距离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67" y="1890330"/>
                <a:ext cx="10573407" cy="1754326"/>
              </a:xfrm>
              <a:prstGeom prst="rect">
                <a:avLst/>
              </a:prstGeom>
              <a:blipFill>
                <a:blip r:embed="rId2"/>
                <a:stretch>
                  <a:fillRect l="-865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839" y="4174150"/>
            <a:ext cx="4190319" cy="231985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" name="矩形 1"/>
          <p:cNvSpPr/>
          <p:nvPr/>
        </p:nvSpPr>
        <p:spPr bwMode="auto">
          <a:xfrm>
            <a:off x="6327321" y="4449536"/>
            <a:ext cx="661308" cy="318407"/>
          </a:xfrm>
          <a:prstGeom prst="rect">
            <a:avLst/>
          </a:prstGeom>
          <a:solidFill>
            <a:srgbClr val="AF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3643" y="5066280"/>
            <a:ext cx="1487257" cy="318407"/>
          </a:xfrm>
          <a:prstGeom prst="rect">
            <a:avLst/>
          </a:prstGeom>
          <a:solidFill>
            <a:srgbClr val="AF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13643" y="5066280"/>
            <a:ext cx="341539" cy="257819"/>
          </a:xfrm>
          <a:prstGeom prst="rect">
            <a:avLst/>
          </a:prstGeom>
          <a:solidFill>
            <a:srgbClr val="AF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139292" y="4784271"/>
            <a:ext cx="1305611" cy="5561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/>
              </p:cNvPr>
              <p:cNvSpPr/>
              <p:nvPr/>
            </p:nvSpPr>
            <p:spPr>
              <a:xfrm>
                <a:off x="4000839" y="538468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39" y="5384687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/>
              </p:cNvPr>
              <p:cNvSpPr/>
              <p:nvPr/>
            </p:nvSpPr>
            <p:spPr>
              <a:xfrm>
                <a:off x="5331807" y="5384687"/>
                <a:ext cx="381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807" y="5384687"/>
                <a:ext cx="3818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/>
              </p:cNvPr>
              <p:cNvSpPr/>
              <p:nvPr/>
            </p:nvSpPr>
            <p:spPr>
              <a:xfrm>
                <a:off x="6556983" y="487768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83" y="4877682"/>
                <a:ext cx="38023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/>
              </p:cNvPr>
              <p:cNvSpPr/>
              <p:nvPr/>
            </p:nvSpPr>
            <p:spPr>
              <a:xfrm>
                <a:off x="3989162" y="5015839"/>
                <a:ext cx="178208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𝒊𝒏</m:t>
                      </m:r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6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162" y="5015839"/>
                <a:ext cx="1782082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5656675" y="4146442"/>
            <a:ext cx="31566" cy="231985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685905" y="0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闭凸集上的投影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983470" y="1594689"/>
                <a:ext cx="10573407" cy="5177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400" b="1" dirty="0"/>
                  <a:t>令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𝒊𝒏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24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根据下确界定义，对任意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b="1" dirty="0"/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使得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lit/>
                        </m:rPr>
                        <a:rPr lang="en-US" altLang="zh-CN" sz="24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显然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为有界序列</a:t>
                </a:r>
                <a:r>
                  <a:rPr lang="en-US" altLang="zh-CN" sz="2400" b="1" dirty="0"/>
                  <a:t>. </a:t>
                </a:r>
                <a:r>
                  <a:rPr lang="zh-CN" altLang="en-US" sz="2400" b="1" dirty="0"/>
                  <a:t>所以存在子列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收敛到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为闭集，所以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400" b="1" dirty="0"/>
                  <a:t>对以下不等式令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400" b="1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lit/>
                        </m:rPr>
                        <a:rPr lang="en-US" altLang="zh-CN" sz="2400" b="1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||&lt;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我们有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m:rPr>
                        <m:lit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lit/>
                      </m:rPr>
                      <a:rPr lang="zh-CN" altLang="en-US" sz="2400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存在性得证</a:t>
                </a:r>
                <a:r>
                  <a:rPr lang="en-US" altLang="zh-CN" sz="2400" b="1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70" y="1594689"/>
                <a:ext cx="10573407" cy="5177956"/>
              </a:xfrm>
              <a:prstGeom prst="rect">
                <a:avLst/>
              </a:prstGeom>
              <a:blipFill>
                <a:blip r:embed="rId2"/>
                <a:stretch>
                  <a:fillRect l="-865" r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83469" y="1060951"/>
            <a:ext cx="593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存在性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685905" y="0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闭凸集上的投影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2725" y="877217"/>
            <a:ext cx="38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唯一性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/>
              </p:cNvPr>
              <p:cNvSpPr txBox="1"/>
              <p:nvPr/>
            </p:nvSpPr>
            <p:spPr bwMode="auto">
              <a:xfrm>
                <a:off x="1941695" y="1514101"/>
                <a:ext cx="7746093" cy="520073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假设存在另一个点</m:t>
                      </m:r>
                      <m:acc>
                        <m:accPr>
                          <m:chr m:val="̂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，使得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||=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∵ 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为凸集，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acc>
                        <m:accPr>
                          <m:chr m:val="̂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,  ∴ 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̄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̄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⇒ 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̄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⇒ 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⇒ ||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r>
                  <a:rPr lang="zh-CN" altLang="en-US" sz="20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⇒ 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 ⇒ </m:t>
                    </m:r>
                    <m:acc>
                      <m:accPr>
                        <m:chr m:val="̄"/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b="1" dirty="0"/>
                  <a:t>  证毕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Object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1695" y="1514101"/>
                <a:ext cx="7746093" cy="5200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1198" y="1445980"/>
            <a:ext cx="1397444" cy="6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0000FF"/>
                </a:solidFill>
                <a:latin typeface="Verdana" panose="020B0604030504040204" pitchFamily="34" charset="0"/>
              </a:rPr>
              <a:t>证明：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041001" y="812935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闭凸集上的投影性质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82409" y="2016263"/>
            <a:ext cx="8767412" cy="1137106"/>
            <a:chOff x="698637" y="1790092"/>
            <a:chExt cx="8767412" cy="1137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/>
                </p:cNvPr>
                <p:cNvSpPr txBox="1"/>
                <p:nvPr/>
              </p:nvSpPr>
              <p:spPr>
                <a:xfrm>
                  <a:off x="698637" y="1790092"/>
                  <a:ext cx="8767412" cy="1137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zh-CN" altLang="en-US" sz="2400" b="1" dirty="0">
                      <a:solidFill>
                        <a:srgbClr val="C00000"/>
                      </a:solidFill>
                    </a:rPr>
                    <a:t>定理</a:t>
                  </a:r>
                  <a:r>
                    <a:rPr lang="zh-CN" altLang="en-US" sz="2400" b="1" dirty="0"/>
                    <a:t>：设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400" b="1" dirty="0"/>
                    <a:t>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r>
                    <a:rPr lang="zh-CN" altLang="en-US" sz="2400" b="1" dirty="0"/>
                    <a:t>中的非空凸集，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400" b="1" dirty="0"/>
                    <a:t>，</a:t>
                  </a:r>
                  <a:r>
                    <a:rPr lang="en-US" altLang="zh-CN" sz="2400" b="1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a14:m>
                  <a:r>
                    <a:rPr lang="zh-CN" altLang="en-US" sz="2400" b="1" dirty="0"/>
                    <a:t>则</a:t>
                  </a:r>
                  <a:endParaRPr lang="en-US" altLang="zh-CN" sz="2400" b="1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zh-CN" altLang="en-US" sz="2400" b="1" dirty="0"/>
                    <a:t>为</a:t>
                  </a:r>
                  <a14:m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sz="2400" b="1" dirty="0"/>
                    <a:t>到集合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上</m:t>
                      </m:r>
                    </m:oMath>
                  </a14:m>
                  <a:r>
                    <a:rPr lang="zh-CN" altLang="en-US" sz="2400" b="1" dirty="0"/>
                    <a:t>的投影  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zh-CN" sz="2400" b="1" dirty="0"/>
                </a:p>
              </p:txBody>
            </p:sp>
          </mc:Choice>
          <mc:Fallback xmlns="">
            <p:sp>
              <p:nvSpPr>
                <p:cNvPr id="10" name="文本框 9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637" y="1790092"/>
                  <a:ext cx="8767412" cy="1137106"/>
                </a:xfrm>
                <a:prstGeom prst="rect">
                  <a:avLst/>
                </a:prstGeom>
                <a:blipFill>
                  <a:blip r:embed="rId2"/>
                  <a:stretch>
                    <a:fillRect l="-904" b="-102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左右 10"/>
            <p:cNvSpPr/>
            <p:nvPr/>
          </p:nvSpPr>
          <p:spPr bwMode="auto">
            <a:xfrm>
              <a:off x="3976006" y="2588078"/>
              <a:ext cx="555173" cy="244356"/>
            </a:xfrm>
            <a:prstGeom prst="leftRightArrow">
              <a:avLst/>
            </a:prstGeom>
            <a:solidFill>
              <a:srgbClr val="FAEED4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2239" y="3692508"/>
            <a:ext cx="3789451" cy="2592681"/>
            <a:chOff x="3316400" y="3756146"/>
            <a:chExt cx="3789451" cy="2592681"/>
          </a:xfrm>
        </p:grpSpPr>
        <p:grpSp>
          <p:nvGrpSpPr>
            <p:cNvPr id="21" name="组合 20"/>
            <p:cNvGrpSpPr/>
            <p:nvPr/>
          </p:nvGrpSpPr>
          <p:grpSpPr>
            <a:xfrm>
              <a:off x="3316400" y="3756146"/>
              <a:ext cx="3789451" cy="2592681"/>
              <a:chOff x="4230800" y="3626693"/>
              <a:chExt cx="3789451" cy="259268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800" y="3626693"/>
                <a:ext cx="3730397" cy="25926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5306786" y="4620986"/>
                <a:ext cx="693965" cy="506185"/>
              </a:xfrm>
              <a:prstGeom prst="rect">
                <a:avLst/>
              </a:prstGeom>
              <a:solidFill>
                <a:srgbClr val="AFEEEE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6841672" y="5013778"/>
                <a:ext cx="127622" cy="15421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653768" y="6012458"/>
                <a:ext cx="155121" cy="17978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/>
                  </p:cNvPr>
                  <p:cNvSpPr/>
                  <p:nvPr/>
                </p:nvSpPr>
                <p:spPr>
                  <a:xfrm>
                    <a:off x="5255462" y="4504746"/>
                    <a:ext cx="380232" cy="3693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5462" y="4504746"/>
                    <a:ext cx="3802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/>
                  </p:cNvPr>
                  <p:cNvSpPr/>
                  <p:nvPr/>
                </p:nvSpPr>
                <p:spPr>
                  <a:xfrm>
                    <a:off x="6762840" y="4829112"/>
                    <a:ext cx="381836" cy="3693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2840" y="4829112"/>
                    <a:ext cx="38183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/>
                  </p:cNvPr>
                  <p:cNvSpPr/>
                  <p:nvPr/>
                </p:nvSpPr>
                <p:spPr>
                  <a:xfrm>
                    <a:off x="7633607" y="5228778"/>
                    <a:ext cx="386644" cy="3693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3607" y="522877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/>
                  </p:cNvPr>
                  <p:cNvSpPr/>
                  <p:nvPr/>
                </p:nvSpPr>
                <p:spPr>
                  <a:xfrm>
                    <a:off x="5653768" y="5850042"/>
                    <a:ext cx="381836" cy="36933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矩形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3768" y="5850042"/>
                    <a:ext cx="38183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3" name="矩形 12"/>
            <p:cNvSpPr/>
            <p:nvPr/>
          </p:nvSpPr>
          <p:spPr bwMode="auto">
            <a:xfrm>
              <a:off x="6687160" y="5805619"/>
              <a:ext cx="195943" cy="136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7043139" y="4152617"/>
            <a:ext cx="2414897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向量夹角为钝角</a:t>
            </a: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 flipV="1">
            <a:off x="6984148" y="3164740"/>
            <a:ext cx="987878" cy="97155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5023702" y="3650515"/>
            <a:ext cx="1189569" cy="260753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748144" y="862860"/>
            <a:ext cx="9762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</a:t>
            </a: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凸集上的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投影性质证明</a:t>
            </a:r>
            <a:r>
              <a:rPr lang="zh-CN" altLang="en-US" sz="4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（自学）</a:t>
            </a:r>
            <a:endParaRPr lang="zh-CN" altLang="en-US" sz="5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79666" y="2797217"/>
            <a:ext cx="1008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 eaLnBrk="1" hangingPunct="1"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C00000"/>
                </a:solidFill>
                <a:latin typeface="Verdana" panose="020B0604030504040204" pitchFamily="34" charset="0"/>
              </a:rPr>
              <a:t>证明</a:t>
            </a:r>
            <a:r>
              <a:rPr lang="zh-CN" altLang="en-US" sz="2000" dirty="0">
                <a:latin typeface="Verdana" panose="020B0604030504040204" pitchFamily="34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/>
              </p:cNvPr>
              <p:cNvSpPr txBox="1"/>
              <p:nvPr/>
            </p:nvSpPr>
            <p:spPr bwMode="auto">
              <a:xfrm>
                <a:off x="2887729" y="2699826"/>
                <a:ext cx="7691310" cy="36687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zh-CN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假设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则对任意的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，有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acc>
                        <m:accPr>
                          <m:chr m:val="̄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是最小距离点</m:t>
                      </m:r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Object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729" y="2699826"/>
                <a:ext cx="7691310" cy="3668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811627" y="1682452"/>
            <a:ext cx="8767412" cy="583108"/>
            <a:chOff x="758434" y="1540630"/>
            <a:chExt cx="8767412" cy="583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/>
                </p:cNvPr>
                <p:cNvSpPr txBox="1"/>
                <p:nvPr/>
              </p:nvSpPr>
              <p:spPr>
                <a:xfrm>
                  <a:off x="758434" y="1540630"/>
                  <a:ext cx="8767412" cy="583108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zh-CN" altLang="en-US" sz="2400" b="1" dirty="0"/>
                    <a:t>为</a:t>
                  </a:r>
                  <a14:m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sz="2400" b="1" dirty="0"/>
                    <a:t>到集合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上</m:t>
                      </m:r>
                    </m:oMath>
                  </a14:m>
                  <a:r>
                    <a:rPr lang="zh-CN" altLang="en-US" sz="2400" b="1" dirty="0"/>
                    <a:t>的投影     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altLang="zh-CN" sz="2400" b="1" dirty="0"/>
                </a:p>
              </p:txBody>
            </p:sp>
          </mc:Choice>
          <mc:Fallback xmlns="">
            <p:sp>
              <p:nvSpPr>
                <p:cNvPr id="14" name="文本框 13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34" y="1540630"/>
                  <a:ext cx="8767412" cy="583108"/>
                </a:xfrm>
                <a:prstGeom prst="rect">
                  <a:avLst/>
                </a:prstGeom>
                <a:blipFill>
                  <a:blip r:embed="rId3"/>
                  <a:stretch>
                    <a:fillRect b="-18367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左右 14"/>
            <p:cNvSpPr/>
            <p:nvPr/>
          </p:nvSpPr>
          <p:spPr bwMode="auto">
            <a:xfrm>
              <a:off x="3992335" y="1746950"/>
              <a:ext cx="555173" cy="244356"/>
            </a:xfrm>
            <a:prstGeom prst="leftRightArrow">
              <a:avLst/>
            </a:prstGeom>
            <a:solidFill>
              <a:srgbClr val="FAEED4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>
                <a:extLst/>
              </p:cNvPr>
              <p:cNvSpPr txBox="1"/>
              <p:nvPr/>
            </p:nvSpPr>
            <p:spPr bwMode="auto">
              <a:xfrm>
                <a:off x="2666999" y="1812822"/>
                <a:ext cx="8545945" cy="460645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zh-CN" alt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假设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是最小距离点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则对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，有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是凸集，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∴∀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∈(0,1),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⇒ 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→0,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得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 −2(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)≥0</m:t>
                      </m:r>
                    </m:oMath>
                    <m:oMath xmlns:m="http://schemas.openxmlformats.org/officeDocument/2006/math"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∴ (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)≥0.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6999" y="1812822"/>
                <a:ext cx="8545945" cy="460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8510" y="1806080"/>
            <a:ext cx="1155248" cy="53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证明</a:t>
            </a:r>
            <a:r>
              <a:rPr lang="zh-CN" altLang="en-US" sz="2000" dirty="0">
                <a:latin typeface="Verdana" panose="020B0604030504040204" pitchFamily="34" charset="0"/>
              </a:rPr>
              <a:t>：</a:t>
            </a:r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48144" y="862860"/>
            <a:ext cx="97628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闭</a:t>
            </a: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凸集上的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投影性质证明</a:t>
            </a:r>
            <a:r>
              <a:rPr lang="zh-CN" altLang="en-US" sz="4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（自学）</a:t>
            </a:r>
            <a:endParaRPr lang="zh-CN" altLang="en-US" sz="5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610500" y="1650821"/>
                <a:ext cx="10306050" cy="1866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rgbClr val="C00000"/>
                    </a:solidFill>
                  </a:rPr>
                  <a:t>定义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中两个非空集合，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/>
                  <a:t>为超平面</a:t>
                </a:r>
                <a:r>
                  <a:rPr lang="en-US" altLang="zh-CN" sz="2400" b="1" dirty="0"/>
                  <a:t>.</a:t>
                </a:r>
                <a:r>
                  <a:rPr lang="zh-CN" altLang="en-US" sz="2400" b="1" dirty="0"/>
                  <a:t>如果对每个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/>
                  <a:t>，对于每个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/>
                  <a:t>，则称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超平面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分离集合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b="1" dirty="0"/>
                  <a:t> （强分离</a:t>
                </a:r>
                <a:r>
                  <a:rPr lang="en-US" altLang="zh-CN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400" b="1" dirty="0"/>
                  <a:t>+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2400" b="1" dirty="0"/>
                  <a:t>&gt;0)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00" y="1650821"/>
                <a:ext cx="10306050" cy="1866280"/>
              </a:xfrm>
              <a:prstGeom prst="rect">
                <a:avLst/>
              </a:prstGeom>
              <a:blipFill>
                <a:blip r:embed="rId2"/>
                <a:stretch>
                  <a:fillRect l="-1005" r="-296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605" y="3655647"/>
            <a:ext cx="4334577" cy="27253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22036" y="875105"/>
            <a:ext cx="82965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超平面的应用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：集合分离</a:t>
            </a: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122965" y="4384221"/>
            <a:ext cx="595993" cy="457200"/>
          </a:xfrm>
          <a:prstGeom prst="rect">
            <a:avLst/>
          </a:prstGeom>
          <a:solidFill>
            <a:srgbClr val="D0F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95999" y="5018314"/>
            <a:ext cx="595993" cy="457200"/>
          </a:xfrm>
          <a:prstGeom prst="rect">
            <a:avLst/>
          </a:prstGeom>
          <a:solidFill>
            <a:srgbClr val="AF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/>
              </p:cNvPr>
              <p:cNvSpPr/>
              <p:nvPr/>
            </p:nvSpPr>
            <p:spPr>
              <a:xfrm>
                <a:off x="4122965" y="447208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965" y="4472089"/>
                <a:ext cx="49077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/>
              </p:cNvPr>
              <p:cNvSpPr/>
              <p:nvPr/>
            </p:nvSpPr>
            <p:spPr>
              <a:xfrm>
                <a:off x="6148607" y="5085415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07" y="5085415"/>
                <a:ext cx="49077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/>
              </p:cNvPr>
              <p:cNvSpPr/>
              <p:nvPr/>
            </p:nvSpPr>
            <p:spPr>
              <a:xfrm>
                <a:off x="5763525" y="3932739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25" y="3932739"/>
                <a:ext cx="42992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010555" y="775507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4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分离定理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4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点与凸集</a:t>
            </a: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788555" y="1612891"/>
                <a:ext cx="10756899" cy="12101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非空闭凸集</a:t>
                </a:r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，则存在非零向量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/>
                  <a:t>及数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，使得对每个点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b="1" dirty="0"/>
                  <a:t> （强分离）</a:t>
                </a: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5" y="1612891"/>
                <a:ext cx="10756899" cy="1210139"/>
              </a:xfrm>
              <a:prstGeom prst="rect">
                <a:avLst/>
              </a:prstGeom>
              <a:blipFill>
                <a:blip r:embed="rId2"/>
                <a:stretch>
                  <a:fillRect l="-679" r="-226" b="-3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/>
              </p:cNvPr>
              <p:cNvSpPr txBox="1"/>
              <p:nvPr/>
            </p:nvSpPr>
            <p:spPr bwMode="auto">
              <a:xfrm>
                <a:off x="1650773" y="2923721"/>
                <a:ext cx="8138205" cy="25032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 ∵ 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为闭凸集，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，由投影定理，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，使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̄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lim>
                      </m:limLow>
                      <m:d>
                        <m:dPr>
                          <m:begChr m:val="‖"/>
                          <m:endChr m:val="‖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≠0, 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</m:mr>
                      </m:m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̄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∴ 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dirty="0"/>
                  <a:t>         </a:t>
                </a:r>
                <a:r>
                  <a:rPr lang="zh-CN" altLang="en-US" sz="2400" b="1" dirty="0"/>
                  <a:t>证毕</a:t>
                </a:r>
                <a:r>
                  <a:rPr lang="en-US" altLang="zh-CN" sz="2400" b="1" dirty="0"/>
                  <a:t>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Object 4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773" y="2923721"/>
                <a:ext cx="8138205" cy="2503261"/>
              </a:xfrm>
              <a:prstGeom prst="rect">
                <a:avLst/>
              </a:prstGeom>
              <a:blipFill>
                <a:blip r:embed="rId3"/>
                <a:stretch>
                  <a:fillRect b="-5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48208" y="2950482"/>
            <a:ext cx="997791" cy="53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FF"/>
                </a:solidFill>
                <a:latin typeface="Verdana" panose="020B0604030504040204" pitchFamily="34" charset="0"/>
              </a:rPr>
              <a:t>证明</a:t>
            </a:r>
            <a:r>
              <a:rPr lang="zh-CN" altLang="en-US" sz="2000" dirty="0">
                <a:latin typeface="Verdana" panose="020B0604030504040204" pitchFamily="34" charset="0"/>
              </a:rPr>
              <a:t>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63996" y="3655094"/>
            <a:ext cx="3867268" cy="2476500"/>
            <a:chOff x="7878536" y="3736736"/>
            <a:chExt cx="3867268" cy="2476500"/>
          </a:xfrm>
        </p:grpSpPr>
        <p:grpSp>
          <p:nvGrpSpPr>
            <p:cNvPr id="12" name="组合 11"/>
            <p:cNvGrpSpPr/>
            <p:nvPr/>
          </p:nvGrpSpPr>
          <p:grpSpPr>
            <a:xfrm>
              <a:off x="8640654" y="3736736"/>
              <a:ext cx="3105150" cy="2476500"/>
              <a:chOff x="8224276" y="3148908"/>
              <a:chExt cx="3105150" cy="2476500"/>
            </a:xfrm>
          </p:grpSpPr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4276" y="3148908"/>
                <a:ext cx="3105150" cy="24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686131" y="5280025"/>
                <a:ext cx="1571058" cy="32430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/>
                </p:cNvPr>
                <p:cNvSpPr/>
                <p:nvPr/>
              </p:nvSpPr>
              <p:spPr>
                <a:xfrm>
                  <a:off x="8866314" y="4068927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314" y="4068927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/>
                </p:cNvPr>
                <p:cNvSpPr/>
                <p:nvPr/>
              </p:nvSpPr>
              <p:spPr>
                <a:xfrm>
                  <a:off x="10207187" y="4769241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187" y="4769241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8655398" y="5512617"/>
              <a:ext cx="491219" cy="13879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/>
                </p:cNvPr>
                <p:cNvSpPr txBox="1"/>
                <p:nvPr/>
              </p:nvSpPr>
              <p:spPr>
                <a:xfrm>
                  <a:off x="7878536" y="5747657"/>
                  <a:ext cx="108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0000FF"/>
                      </a:solidFill>
                    </a:rPr>
                    <a:t>法向量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536" y="5747657"/>
                  <a:ext cx="108176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494"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对话气泡: 矩形 18"/>
          <p:cNvSpPr/>
          <p:nvPr/>
        </p:nvSpPr>
        <p:spPr bwMode="auto">
          <a:xfrm>
            <a:off x="8932077" y="2507343"/>
            <a:ext cx="2093224" cy="443139"/>
          </a:xfrm>
          <a:prstGeom prst="wedgeRectCallout">
            <a:avLst>
              <a:gd name="adj1" fmla="val -46944"/>
              <a:gd name="adj2" fmla="val -99405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90688" y="2560914"/>
            <a:ext cx="22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点与闭凸集的分离</a:t>
            </a:r>
          </a:p>
        </p:txBody>
      </p:sp>
      <p:sp>
        <p:nvSpPr>
          <p:cNvPr id="21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958706" y="768633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分离定理：</a:t>
            </a:r>
            <a:r>
              <a:rPr lang="zh-CN" altLang="en-US" sz="4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点与凸集</a:t>
            </a: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2403" y="1621892"/>
            <a:ext cx="10003013" cy="1710435"/>
            <a:chOff x="802378" y="1252259"/>
            <a:chExt cx="9295605" cy="1710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/>
                </p:cNvPr>
                <p:cNvSpPr txBox="1"/>
                <p:nvPr/>
              </p:nvSpPr>
              <p:spPr>
                <a:xfrm>
                  <a:off x="802378" y="1252259"/>
                  <a:ext cx="9295605" cy="1167114"/>
                </a:xfrm>
                <a:prstGeom prst="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p"/>
                  </a:pPr>
                  <a:r>
                    <a:rPr lang="zh-CN" altLang="en-US" sz="2400" b="1" dirty="0">
                      <a:solidFill>
                        <a:srgbClr val="C00000"/>
                      </a:solidFill>
                    </a:rPr>
                    <a:t>定理</a:t>
                  </a:r>
                  <a:r>
                    <a:rPr lang="zh-CN" altLang="en-US" sz="2400" b="1" dirty="0"/>
                    <a:t>：设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400" b="1" dirty="0"/>
                    <a:t>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r>
                    <a:rPr lang="zh-CN" altLang="en-US" sz="2400" b="1" dirty="0"/>
                    <a:t>中一个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非空凸集</a:t>
                  </a:r>
                  <a:r>
                    <a:rPr lang="zh-CN" altLang="en-US" sz="2400" b="1" dirty="0"/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400" b="1" dirty="0"/>
                    <a:t>，则存在非零向量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a14:m>
                  <a:r>
                    <a:rPr lang="zh-CN" altLang="en-US" sz="2400" b="1" dirty="0"/>
                    <a:t>，使得对每一点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𝒄𝒍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400" b="1" dirty="0"/>
                    <a:t>， 有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 dirty="0"/>
                    <a:t>成立</a:t>
                  </a:r>
                  <a:r>
                    <a:rPr lang="en-US" altLang="zh-CN" sz="2400" b="1" dirty="0"/>
                    <a:t>.</a:t>
                  </a:r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7" name="文本框 6">
                  <a:extLst/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78" y="1252259"/>
                  <a:ext cx="9295605" cy="1167114"/>
                </a:xfrm>
                <a:prstGeom prst="rect">
                  <a:avLst/>
                </a:prstGeom>
                <a:blipFill>
                  <a:blip r:embed="rId2"/>
                  <a:stretch>
                    <a:fillRect l="-730" b="-8247"/>
                  </a:stretch>
                </a:blipFill>
                <a:ln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对话气泡: 矩形 3"/>
            <p:cNvSpPr/>
            <p:nvPr/>
          </p:nvSpPr>
          <p:spPr bwMode="auto">
            <a:xfrm>
              <a:off x="2512199" y="2545381"/>
              <a:ext cx="849087" cy="359229"/>
            </a:xfrm>
            <a:prstGeom prst="wedgeRectCallout">
              <a:avLst>
                <a:gd name="adj1" fmla="val -29722"/>
                <a:gd name="adj2" fmla="val -110227"/>
              </a:avLst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99286" y="2562584"/>
              <a:ext cx="674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闭包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/>
              </p:cNvPr>
              <p:cNvSpPr txBox="1"/>
              <p:nvPr/>
            </p:nvSpPr>
            <p:spPr>
              <a:xfrm>
                <a:off x="694366" y="4469205"/>
                <a:ext cx="8818353" cy="1210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推论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中一个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非空凸集</a:t>
                </a:r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/>
                  <a:t>，则存在非零向量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/>
                  <a:t>，使得对每一点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𝒄𝒍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b="1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成立</a:t>
                </a:r>
                <a:r>
                  <a:rPr lang="en-US" altLang="zh-CN" sz="2400" b="1" dirty="0"/>
                  <a:t>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文本框 20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6" y="4469205"/>
                <a:ext cx="8818353" cy="1210139"/>
              </a:xfrm>
              <a:prstGeom prst="rect">
                <a:avLst/>
              </a:prstGeom>
              <a:blipFill>
                <a:blip r:embed="rId3"/>
                <a:stretch>
                  <a:fillRect l="-968" r="-138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9319961" y="2192920"/>
            <a:ext cx="2770909" cy="2596646"/>
            <a:chOff x="9444534" y="2666817"/>
            <a:chExt cx="1668529" cy="158131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4534" y="2666817"/>
              <a:ext cx="1668529" cy="1581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/>
                </p:cNvPr>
                <p:cNvSpPr/>
                <p:nvPr/>
              </p:nvSpPr>
              <p:spPr>
                <a:xfrm>
                  <a:off x="9756221" y="3798765"/>
                  <a:ext cx="31931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221" y="3798765"/>
                  <a:ext cx="31931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6283710" y="2539378"/>
            <a:ext cx="1269985" cy="489071"/>
            <a:chOff x="5460924" y="5451565"/>
            <a:chExt cx="2254527" cy="630258"/>
          </a:xfrm>
        </p:grpSpPr>
        <p:sp>
          <p:nvSpPr>
            <p:cNvPr id="8" name="对话气泡: 矩形 7"/>
            <p:cNvSpPr/>
            <p:nvPr/>
          </p:nvSpPr>
          <p:spPr bwMode="auto">
            <a:xfrm>
              <a:off x="5460924" y="5451565"/>
              <a:ext cx="1790481" cy="630258"/>
            </a:xfrm>
            <a:prstGeom prst="wedgeRectCallout">
              <a:avLst>
                <a:gd name="adj1" fmla="val -38003"/>
                <a:gd name="adj2" fmla="val -111504"/>
              </a:avLst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60924" y="5589024"/>
              <a:ext cx="2254527" cy="39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边界集</a:t>
              </a:r>
            </a:p>
          </p:txBody>
        </p:sp>
      </p:grpSp>
      <p:sp>
        <p:nvSpPr>
          <p:cNvPr id="14" name="Rectangle 2"/>
          <p:cNvSpPr>
            <a:spLocks noGrp="1"/>
          </p:cNvSpPr>
          <p:nvPr>
            <p:ph type="title"/>
          </p:nvPr>
        </p:nvSpPr>
        <p:spPr>
          <a:xfrm>
            <a:off x="1731524" y="19366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8550" y="94009"/>
            <a:ext cx="8274050" cy="1169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特殊的约束优化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 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</a:p>
        </p:txBody>
      </p:sp>
      <p:sp>
        <p:nvSpPr>
          <p:cNvPr id="434179" name="Rectangle 3"/>
          <p:cNvSpPr>
            <a:spLocks noGrp="1"/>
          </p:cNvSpPr>
          <p:nvPr>
            <p:ph idx="1"/>
          </p:nvPr>
        </p:nvSpPr>
        <p:spPr>
          <a:xfrm>
            <a:off x="1888259" y="1411778"/>
            <a:ext cx="8923338" cy="4756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理论：</a:t>
            </a:r>
          </a:p>
          <a:p>
            <a:pPr eaLnBrk="1" hangingPunct="1">
              <a:lnSpc>
                <a:spcPct val="90000"/>
              </a:lnSpc>
              <a:buClr>
                <a:srgbClr val="00B0F0"/>
              </a:buClr>
              <a:buSzPct val="120000"/>
              <a:buFont typeface="Wingdings" panose="05000000000000000000" charset="0"/>
              <a:buChar char=""/>
              <a:defRPr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600" dirty="0">
                <a:latin typeface="宋体" panose="02010600030101010101" pitchFamily="2" charset="-122"/>
              </a:rPr>
              <a:t>一阶/二阶最优性条件、对偶理论、鞍点定理、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0F0"/>
              </a:buClr>
              <a:buSzPct val="120000"/>
              <a:buNone/>
              <a:defRPr/>
            </a:pPr>
            <a:r>
              <a:rPr lang="zh-CN" altLang="en-US" sz="2600" dirty="0">
                <a:latin typeface="宋体" panose="02010600030101010101" pitchFamily="2" charset="-122"/>
              </a:rPr>
              <a:t>    二次规划理论、</a:t>
            </a:r>
            <a:r>
              <a:rPr lang="zh-CN" altLang="en-US" sz="2600" dirty="0">
                <a:latin typeface="宋体" panose="02010600030101010101" pitchFamily="2" charset="-122"/>
                <a:sym typeface="+mn-ea"/>
              </a:rPr>
              <a:t>灵</a:t>
            </a:r>
            <a:r>
              <a:rPr lang="zh-CN" altLang="en-US" sz="2600" dirty="0">
                <a:latin typeface="宋体" panose="02010600030101010101" pitchFamily="2" charset="-122"/>
              </a:rPr>
              <a:t>敏度分析、</a:t>
            </a:r>
            <a:r>
              <a:rPr lang="zh-CN" altLang="en-US" sz="2600" dirty="0" smtClean="0">
                <a:latin typeface="宋体" panose="02010600030101010101" pitchFamily="2" charset="-122"/>
              </a:rPr>
              <a:t>复杂性等等</a:t>
            </a:r>
            <a:r>
              <a:rPr lang="en-US" altLang="zh-CN" sz="2600" dirty="0">
                <a:latin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rgbClr val="C00000"/>
              </a:buClr>
              <a:buSzPct val="120000"/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算法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rgbClr val="00B0F0"/>
              </a:buClr>
              <a:buSzPct val="120000"/>
              <a:buFont typeface="Wingdings" panose="05000000000000000000" charset="0"/>
              <a:buChar char=""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600" dirty="0">
                <a:latin typeface="宋体" panose="02010600030101010101" pitchFamily="2" charset="-122"/>
              </a:rPr>
              <a:t>可行方向法、投影方法、罚函数方法、</a:t>
            </a:r>
            <a:r>
              <a:rPr lang="en-US" altLang="zh-CN" sz="2600" dirty="0">
                <a:latin typeface="宋体" panose="02010600030101010101" pitchFamily="2" charset="-122"/>
              </a:rPr>
              <a:t>SQP</a:t>
            </a:r>
            <a:r>
              <a:rPr lang="zh-CN" altLang="en-US" sz="2600" dirty="0">
                <a:latin typeface="宋体" panose="02010600030101010101" pitchFamily="2" charset="-122"/>
              </a:rPr>
              <a:t>方法、</a:t>
            </a:r>
            <a:endParaRPr lang="en-US" altLang="zh-CN" sz="2600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rgbClr val="00B0F0"/>
              </a:buClr>
              <a:buSzPct val="120000"/>
              <a:buNone/>
              <a:defRPr/>
            </a:pPr>
            <a:r>
              <a:rPr lang="en-US" altLang="zh-CN" sz="2600" dirty="0">
                <a:latin typeface="宋体" panose="02010600030101010101" pitchFamily="2" charset="-122"/>
              </a:rPr>
              <a:t>    </a:t>
            </a:r>
            <a:r>
              <a:rPr lang="zh-CN" altLang="en-US" sz="2600" dirty="0">
                <a:latin typeface="宋体" panose="02010600030101010101" pitchFamily="2" charset="-122"/>
              </a:rPr>
              <a:t>滤子方法、</a:t>
            </a:r>
            <a:r>
              <a:rPr lang="en-US" altLang="zh-CN" sz="2600" dirty="0">
                <a:latin typeface="宋体" panose="02010600030101010101" pitchFamily="2" charset="-122"/>
              </a:rPr>
              <a:t>ADMM</a:t>
            </a:r>
            <a:r>
              <a:rPr lang="zh-CN" altLang="en-US" sz="2600" dirty="0">
                <a:latin typeface="宋体" panose="02010600030101010101" pitchFamily="2" charset="-122"/>
              </a:rPr>
              <a:t>、序列方程</a:t>
            </a:r>
            <a:r>
              <a:rPr lang="zh-CN" altLang="en-US" sz="2600" dirty="0" smtClean="0">
                <a:latin typeface="宋体" panose="02010600030101010101" pitchFamily="2" charset="-122"/>
              </a:rPr>
              <a:t>法等等</a:t>
            </a:r>
            <a:r>
              <a:rPr lang="en-US" altLang="zh-CN" sz="2600" dirty="0">
                <a:latin typeface="宋体" panose="02010600030101010101" pitchFamily="2" charset="-122"/>
              </a:rPr>
              <a:t>.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C00000"/>
              </a:buClr>
              <a:buSzPct val="120000"/>
              <a:buFont typeface="Wingdings" panose="05000000000000000000" charset="0"/>
              <a:buChar char=""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应用：</a:t>
            </a:r>
          </a:p>
          <a:p>
            <a:pPr eaLnBrk="1" hangingPunct="1">
              <a:lnSpc>
                <a:spcPct val="90000"/>
              </a:lnSpc>
              <a:buClr>
                <a:srgbClr val="00B0F0"/>
              </a:buClr>
              <a:buSzPct val="120000"/>
              <a:buFont typeface="Wingdings" panose="05000000000000000000" charset="0"/>
              <a:buChar char=""/>
              <a:defRPr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600" dirty="0">
                <a:latin typeface="宋体" panose="02010600030101010101" pitchFamily="2" charset="-122"/>
              </a:rPr>
              <a:t>建立模型、理论分析、编程计算、解决实际问题</a:t>
            </a:r>
            <a:r>
              <a:rPr lang="en-US" altLang="zh-CN" sz="2600" dirty="0">
                <a:latin typeface="宋体" panose="02010600030101010101" pitchFamily="2" charset="-122"/>
              </a:rPr>
              <a:t>.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13133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916445" y="831804"/>
            <a:ext cx="69310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4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分离定理：</a:t>
            </a:r>
            <a:r>
              <a:rPr lang="zh-CN" altLang="en-US" sz="4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两个凸集</a:t>
            </a: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/>
              </p:cNvPr>
              <p:cNvSpPr txBox="1"/>
              <p:nvPr/>
            </p:nvSpPr>
            <p:spPr>
              <a:xfrm>
                <a:off x="732071" y="1719443"/>
                <a:ext cx="10397748" cy="182562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中两个非空凸集，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400" b="1" dirty="0"/>
                  <a:t>，则存在非零向量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/>
                  <a:t>，</a:t>
                </a:r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    </a:t>
                </a:r>
                <a:r>
                  <a:rPr lang="zh-CN" altLang="en-US" sz="2400" b="1" dirty="0"/>
                  <a:t>使得</a:t>
                </a:r>
                <a:endParaRPr lang="en-US" altLang="zh-CN" sz="2400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𝒊𝒏𝒇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𝒔𝒖𝒑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1" y="1719443"/>
                <a:ext cx="10397748" cy="1825628"/>
              </a:xfrm>
              <a:prstGeom prst="rect">
                <a:avLst/>
              </a:prstGeom>
              <a:blipFill>
                <a:blip r:embed="rId2"/>
                <a:stretch>
                  <a:fillRect l="-703" r="-468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306" y="3758831"/>
            <a:ext cx="4347561" cy="2576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/>
              </p:cNvPr>
              <p:cNvSpPr/>
              <p:nvPr/>
            </p:nvSpPr>
            <p:spPr>
              <a:xfrm>
                <a:off x="3991409" y="480316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09" y="4803169"/>
                <a:ext cx="4907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/>
              </p:cNvPr>
              <p:cNvSpPr/>
              <p:nvPr/>
            </p:nvSpPr>
            <p:spPr>
              <a:xfrm>
                <a:off x="6171679" y="5488186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79" y="5488186"/>
                <a:ext cx="49077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/>
              </p:cNvPr>
              <p:cNvSpPr/>
              <p:nvPr/>
            </p:nvSpPr>
            <p:spPr>
              <a:xfrm>
                <a:off x="5741754" y="4019825"/>
                <a:ext cx="429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54" y="4019825"/>
                <a:ext cx="42992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矩形 7"/>
          <p:cNvSpPr/>
          <p:nvPr/>
        </p:nvSpPr>
        <p:spPr bwMode="auto">
          <a:xfrm>
            <a:off x="4136571" y="4474029"/>
            <a:ext cx="490775" cy="329140"/>
          </a:xfrm>
          <a:prstGeom prst="rect">
            <a:avLst/>
          </a:prstGeom>
          <a:solidFill>
            <a:srgbClr val="D0F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162230" y="5118621"/>
            <a:ext cx="490775" cy="329140"/>
          </a:xfrm>
          <a:prstGeom prst="rect">
            <a:avLst/>
          </a:prstGeom>
          <a:solidFill>
            <a:srgbClr val="AF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5082267" y="4032209"/>
            <a:ext cx="598714" cy="28003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/>
              </p:cNvPr>
              <p:cNvSpPr txBox="1"/>
              <p:nvPr/>
            </p:nvSpPr>
            <p:spPr>
              <a:xfrm>
                <a:off x="4078107" y="3758831"/>
                <a:ext cx="108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</a:rPr>
                  <a:t>法向量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07" y="3758831"/>
                <a:ext cx="108176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085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069542" y="626923"/>
            <a:ext cx="86840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r>
              <a:rPr lang="zh-CN" altLang="en-US" sz="4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分离定理：</a:t>
            </a:r>
            <a:r>
              <a:rPr lang="zh-CN" altLang="en-US" sz="4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两个凸集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（自学）</a:t>
            </a:r>
            <a:endParaRPr lang="zh-CN" altLang="en-US" sz="4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/>
              </p:cNvPr>
              <p:cNvSpPr txBox="1"/>
              <p:nvPr/>
            </p:nvSpPr>
            <p:spPr>
              <a:xfrm>
                <a:off x="819958" y="1310543"/>
                <a:ext cx="10699863" cy="1213281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sz="2400" b="1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中两个非空凸集，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400" b="1" dirty="0"/>
                  <a:t>，则存在非零向量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b="1" dirty="0"/>
                  <a:t>，使得</a:t>
                </a:r>
                <a:endParaRPr lang="en-US" altLang="zh-CN" sz="2400" b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𝒊𝒏𝒇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𝒔𝒖𝒑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dirty="0"/>
                  <a:t>.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文本框 1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8" y="1310543"/>
                <a:ext cx="10699863" cy="1213281"/>
              </a:xfrm>
              <a:prstGeom prst="rect">
                <a:avLst/>
              </a:prstGeom>
              <a:blipFill>
                <a:blip r:embed="rId2"/>
                <a:stretch>
                  <a:fillRect l="-854" r="-171" b="-7960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810719" y="2745640"/>
                <a:ext cx="10709102" cy="391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200" b="1" dirty="0">
                    <a:solidFill>
                      <a:srgbClr val="C00000"/>
                    </a:solidFill>
                  </a:rPr>
                  <a:t>证明</a:t>
                </a:r>
                <a:r>
                  <a:rPr lang="zh-CN" altLang="en-US" sz="2200" b="1" dirty="0"/>
                  <a:t>：令</a:t>
                </a:r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b="1" dirty="0" smtClean="0"/>
                  <a:t>     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为非空凸集，因此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200" b="1" dirty="0"/>
                  <a:t>也是非空凸集。由于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r>
                  <a:rPr lang="zh-CN" altLang="en-US" sz="2200" b="1" dirty="0"/>
                  <a:t>，则</a:t>
                </a:r>
                <a:r>
                  <a:rPr lang="zh-CN" altLang="en-US" sz="2200" b="1" dirty="0" smtClean="0">
                    <a:solidFill>
                      <a:srgbClr val="0000FF"/>
                    </a:solidFill>
                  </a:rPr>
                  <a:t>零元素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2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200" b="1" dirty="0"/>
                  <a:t>根据推论，则存在非零向量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200" b="1" dirty="0"/>
                  <a:t>，使得对每一个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200" b="1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200" b="1" dirty="0"/>
                  <a:t>成立，即</a:t>
                </a:r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,          ∀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zh-CN" sz="2200" b="1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2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b="1" dirty="0"/>
                  <a:t>对不等式左侧在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取下确界，在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200" b="1" dirty="0"/>
                  <a:t>取上确界可得</a:t>
                </a:r>
                <a:endParaRPr lang="en-US" altLang="zh-CN" sz="2200" b="1" dirty="0"/>
              </a:p>
              <a:p>
                <a:pPr algn="ctr"/>
                <a:r>
                  <a:rPr lang="en-US" altLang="zh-CN" sz="2200" b="1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𝒊𝒏𝒇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}≥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𝒔𝒖𝒑</m:t>
                    </m:r>
                  </m:oMath>
                </a14:m>
                <a:r>
                  <a:rPr lang="en-US" altLang="zh-CN" sz="22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b="1" dirty="0"/>
                  <a:t>.                         </a:t>
                </a:r>
                <a:r>
                  <a:rPr lang="zh-CN" altLang="en-US" sz="2200" b="1" dirty="0"/>
                  <a:t>证毕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19" y="2745640"/>
                <a:ext cx="10709102" cy="3911776"/>
              </a:xfrm>
              <a:prstGeom prst="rect">
                <a:avLst/>
              </a:prstGeom>
              <a:blipFill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1811627" y="1"/>
            <a:ext cx="8540750" cy="682338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凸集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 bldLvl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811627" y="1800399"/>
            <a:ext cx="9225624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凸函数与凸集</a:t>
            </a:r>
            <a:endParaRPr lang="en-US" altLang="zh-CN" sz="36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1500" indent="-5715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凸函数性质与判断定理</a:t>
            </a:r>
            <a:endParaRPr lang="zh-CN" altLang="en-US" sz="3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凸函数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539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Box 2"/>
              <p:cNvSpPr txBox="1">
                <a:spLocks noChangeArrowheads="1"/>
              </p:cNvSpPr>
              <p:nvPr/>
            </p:nvSpPr>
            <p:spPr bwMode="auto">
              <a:xfrm>
                <a:off x="683348" y="549708"/>
                <a:ext cx="11213088" cy="5293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571500" indent="-5715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3600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凸函数与凸集</a:t>
                </a:r>
                <a:endParaRPr lang="en-US" altLang="zh-CN" sz="36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3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定义：</a:t>
                </a: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36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6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6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的上</a:t>
                </a:r>
                <a:r>
                  <a:rPr lang="zh-CN" altLang="en-US" sz="3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图为</a:t>
                </a: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凸集，则称</a:t>
                </a:r>
                <a14:m>
                  <m:oMath xmlns:m="http://schemas.openxmlformats.org/officeDocument/2006/math">
                    <m:r>
                      <a:rPr lang="en-US" altLang="zh-CN" sz="36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为凸函数。</a:t>
                </a:r>
                <a:endParaRPr lang="en-US" altLang="zh-CN" sz="36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这里函数</a:t>
                </a:r>
                <a14:m>
                  <m:oMath xmlns:m="http://schemas.openxmlformats.org/officeDocument/2006/math"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的上图为函数图像及其上面的部分组成，记为</a:t>
                </a:r>
                <a:endParaRPr lang="en-US" altLang="zh-CN" sz="3200" dirty="0" smtClean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𝑒𝑝𝑖</m:t>
                      </m:r>
                      <m:r>
                        <a:rPr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≔{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3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32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3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注意</a:t>
                </a:r>
                <a:r>
                  <a:rPr lang="en-US" altLang="zh-CN" sz="3600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凸函数是个</a:t>
                </a:r>
                <a:r>
                  <a:rPr lang="en-US" altLang="zh-CN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3600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几何</a:t>
                </a:r>
                <a:r>
                  <a:rPr lang="zh-CN" altLang="en-US" sz="36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” 概念，是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凸集的应用和延拓</a:t>
                </a:r>
                <a:r>
                  <a:rPr lang="zh-CN" altLang="en-US" sz="36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36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348" y="549708"/>
                <a:ext cx="11213088" cy="5293757"/>
              </a:xfrm>
              <a:prstGeom prst="rect">
                <a:avLst/>
              </a:prstGeom>
              <a:blipFill>
                <a:blip r:embed="rId2"/>
                <a:stretch>
                  <a:fillRect l="-1630" r="-5707" b="-9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 smtClean="0">
                <a:solidFill>
                  <a:srgbClr val="0000FF"/>
                </a:solidFill>
              </a:rPr>
              <a:t>凸函数</a:t>
            </a:r>
            <a:endParaRPr lang="en-US" altLang="zh-CN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758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</a:rPr>
              <a:t>凸函数</a:t>
            </a:r>
          </a:p>
        </p:txBody>
      </p:sp>
      <p:sp>
        <p:nvSpPr>
          <p:cNvPr id="50178" name="Rectangle 3"/>
          <p:cNvSpPr/>
          <p:nvPr/>
        </p:nvSpPr>
        <p:spPr>
          <a:xfrm>
            <a:off x="1012141" y="856102"/>
            <a:ext cx="10288226" cy="3148554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（代数）：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6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中的非空凸集， 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是定义在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上的实函数，如果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对于每一对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及每一个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0≤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≤1,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en-US" altLang="zh-CN" sz="2600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+(1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)≤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f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)+(1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则称函数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凸函数</a:t>
            </a:r>
            <a:r>
              <a:rPr lang="zh-CN" altLang="en-US" sz="26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．若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en-US" sz="26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凸函数，则称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上的</a:t>
            </a:r>
            <a:r>
              <a:rPr lang="zh-CN" altLang="en-US" sz="26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凹函数．上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式中，若≤变为</a:t>
            </a:r>
            <a:r>
              <a:rPr lang="en-US" altLang="zh-CN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&lt;</a:t>
            </a:r>
            <a:r>
              <a:rPr lang="zh-CN" altLang="en-US" sz="26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，则称为严格凸函数</a:t>
            </a:r>
            <a:r>
              <a:rPr lang="zh-CN" altLang="en-US" sz="26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2600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Text Box 4"/>
          <p:cNvSpPr txBox="1"/>
          <p:nvPr/>
        </p:nvSpPr>
        <p:spPr>
          <a:xfrm>
            <a:off x="5437188" y="6254750"/>
            <a:ext cx="1635125" cy="342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 eaLnBrk="0" hangingPunct="0"/>
            <a:endParaRPr lang="zh-CN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80" name="Group 5"/>
          <p:cNvGrpSpPr/>
          <p:nvPr/>
        </p:nvGrpSpPr>
        <p:grpSpPr>
          <a:xfrm>
            <a:off x="3069360" y="4347682"/>
            <a:ext cx="6103938" cy="2057400"/>
            <a:chOff x="1020" y="2692"/>
            <a:chExt cx="3845" cy="1296"/>
          </a:xfrm>
        </p:grpSpPr>
        <p:sp>
          <p:nvSpPr>
            <p:cNvPr id="50181" name="Line 6"/>
            <p:cNvSpPr/>
            <p:nvPr/>
          </p:nvSpPr>
          <p:spPr>
            <a:xfrm>
              <a:off x="1025" y="3644"/>
              <a:ext cx="10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2" name="Freeform 7"/>
            <p:cNvSpPr/>
            <p:nvPr/>
          </p:nvSpPr>
          <p:spPr>
            <a:xfrm>
              <a:off x="1025" y="3162"/>
              <a:ext cx="886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0" b="0"/>
              <a:pathLst>
                <a:path w="2159" h="1024">
                  <a:moveTo>
                    <a:pt x="0" y="0"/>
                  </a:moveTo>
                  <a:cubicBezTo>
                    <a:pt x="28" y="80"/>
                    <a:pt x="57" y="316"/>
                    <a:pt x="166" y="480"/>
                  </a:cubicBezTo>
                  <a:cubicBezTo>
                    <a:pt x="275" y="644"/>
                    <a:pt x="432" y="940"/>
                    <a:pt x="652" y="982"/>
                  </a:cubicBezTo>
                  <a:cubicBezTo>
                    <a:pt x="872" y="1024"/>
                    <a:pt x="1238" y="884"/>
                    <a:pt x="1489" y="731"/>
                  </a:cubicBezTo>
                  <a:cubicBezTo>
                    <a:pt x="1740" y="578"/>
                    <a:pt x="2020" y="201"/>
                    <a:pt x="2159" y="6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3" name="Text Box 8"/>
            <p:cNvSpPr txBox="1"/>
            <p:nvPr/>
          </p:nvSpPr>
          <p:spPr>
            <a:xfrm>
              <a:off x="1370" y="2836"/>
              <a:ext cx="42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0184" name="Text Box 9"/>
            <p:cNvSpPr txBox="1"/>
            <p:nvPr/>
          </p:nvSpPr>
          <p:spPr>
            <a:xfrm>
              <a:off x="1265" y="3748"/>
              <a:ext cx="71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严格</a:t>
              </a: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凸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Text Box 10"/>
            <p:cNvSpPr txBox="1"/>
            <p:nvPr/>
          </p:nvSpPr>
          <p:spPr>
            <a:xfrm>
              <a:off x="2016" y="3644"/>
              <a:ext cx="172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0186" name="Line 11"/>
            <p:cNvSpPr/>
            <p:nvPr/>
          </p:nvSpPr>
          <p:spPr>
            <a:xfrm>
              <a:off x="2364" y="3644"/>
              <a:ext cx="103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7" name="Text Box 12"/>
            <p:cNvSpPr txBox="1"/>
            <p:nvPr/>
          </p:nvSpPr>
          <p:spPr>
            <a:xfrm>
              <a:off x="2843" y="3748"/>
              <a:ext cx="39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凸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Text Box 13"/>
            <p:cNvSpPr txBox="1"/>
            <p:nvPr/>
          </p:nvSpPr>
          <p:spPr>
            <a:xfrm>
              <a:off x="3354" y="3644"/>
              <a:ext cx="172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0189" name="Line 14"/>
            <p:cNvSpPr/>
            <p:nvPr/>
          </p:nvSpPr>
          <p:spPr>
            <a:xfrm>
              <a:off x="3702" y="3644"/>
              <a:ext cx="10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0" name="Text Box 15"/>
            <p:cNvSpPr txBox="1"/>
            <p:nvPr/>
          </p:nvSpPr>
          <p:spPr>
            <a:xfrm>
              <a:off x="4047" y="3740"/>
              <a:ext cx="482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凸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1" name="Text Box 16"/>
            <p:cNvSpPr txBox="1"/>
            <p:nvPr/>
          </p:nvSpPr>
          <p:spPr>
            <a:xfrm>
              <a:off x="4693" y="3644"/>
              <a:ext cx="172" cy="1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0192" name="Freeform 17"/>
            <p:cNvSpPr/>
            <p:nvPr/>
          </p:nvSpPr>
          <p:spPr>
            <a:xfrm>
              <a:off x="3856" y="3028"/>
              <a:ext cx="739" cy="4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5" y="0"/>
                </a:cxn>
              </a:cxnLst>
              <a:rect l="0" t="0" r="0" b="0"/>
              <a:pathLst>
                <a:path w="1507" h="925">
                  <a:moveTo>
                    <a:pt x="0" y="888"/>
                  </a:moveTo>
                  <a:cubicBezTo>
                    <a:pt x="47" y="890"/>
                    <a:pt x="190" y="925"/>
                    <a:pt x="282" y="917"/>
                  </a:cubicBezTo>
                  <a:cubicBezTo>
                    <a:pt x="374" y="909"/>
                    <a:pt x="465" y="890"/>
                    <a:pt x="552" y="838"/>
                  </a:cubicBezTo>
                  <a:cubicBezTo>
                    <a:pt x="639" y="786"/>
                    <a:pt x="718" y="717"/>
                    <a:pt x="807" y="605"/>
                  </a:cubicBezTo>
                  <a:cubicBezTo>
                    <a:pt x="896" y="493"/>
                    <a:pt x="971" y="269"/>
                    <a:pt x="1088" y="168"/>
                  </a:cubicBezTo>
                  <a:cubicBezTo>
                    <a:pt x="1205" y="67"/>
                    <a:pt x="1420" y="35"/>
                    <a:pt x="150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Text Box 18"/>
            <p:cNvSpPr txBox="1"/>
            <p:nvPr/>
          </p:nvSpPr>
          <p:spPr>
            <a:xfrm>
              <a:off x="2753" y="2788"/>
              <a:ext cx="42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50194" name="Text Box 19"/>
            <p:cNvSpPr txBox="1"/>
            <p:nvPr/>
          </p:nvSpPr>
          <p:spPr>
            <a:xfrm>
              <a:off x="4010" y="2788"/>
              <a:ext cx="423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algn="just" eaLnBrk="0" hangingPunct="0"/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grpSp>
          <p:nvGrpSpPr>
            <p:cNvPr id="50195" name="Group 20"/>
            <p:cNvGrpSpPr/>
            <p:nvPr/>
          </p:nvGrpSpPr>
          <p:grpSpPr>
            <a:xfrm>
              <a:off x="1020" y="2692"/>
              <a:ext cx="2699" cy="965"/>
              <a:chOff x="1020" y="2692"/>
              <a:chExt cx="2699" cy="965"/>
            </a:xfrm>
          </p:grpSpPr>
          <p:sp>
            <p:nvSpPr>
              <p:cNvPr id="50196" name="Line 21"/>
              <p:cNvSpPr/>
              <p:nvPr/>
            </p:nvSpPr>
            <p:spPr>
              <a:xfrm flipV="1">
                <a:off x="1020" y="2692"/>
                <a:ext cx="0" cy="9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97" name="Line 22"/>
              <p:cNvSpPr/>
              <p:nvPr/>
            </p:nvSpPr>
            <p:spPr>
              <a:xfrm flipV="1">
                <a:off x="2381" y="2692"/>
                <a:ext cx="0" cy="9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98" name="Line 23"/>
              <p:cNvSpPr/>
              <p:nvPr/>
            </p:nvSpPr>
            <p:spPr>
              <a:xfrm flipV="1">
                <a:off x="3719" y="2692"/>
                <a:ext cx="0" cy="96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199" name="Line 24"/>
              <p:cNvSpPr/>
              <p:nvPr/>
            </p:nvSpPr>
            <p:spPr>
              <a:xfrm flipV="1">
                <a:off x="2517" y="3067"/>
                <a:ext cx="726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/>
          </p:cNvSpPr>
          <p:nvPr>
            <p:ph type="title" idx="4294967295"/>
          </p:nvPr>
        </p:nvSpPr>
        <p:spPr>
          <a:xfrm>
            <a:off x="1031081" y="634149"/>
            <a:ext cx="8243888" cy="9001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l" eaLnBrk="1" hangingPunct="1"/>
            <a:r>
              <a:rPr lang="zh-CN" altLang="en-US" sz="4000" b="1" dirty="0">
                <a:solidFill>
                  <a:srgbClr val="0000FF"/>
                </a:solidFill>
              </a:rPr>
              <a:t>凸函数性质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676400"/>
            <a:ext cx="8305800" cy="434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33400" indent="-533400" algn="just" eaLnBrk="1" hangingPunct="1">
              <a:lnSpc>
                <a:spcPct val="80000"/>
              </a:lnSpc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1203" name="Rectangle 4"/>
          <p:cNvSpPr/>
          <p:nvPr/>
        </p:nvSpPr>
        <p:spPr>
          <a:xfrm>
            <a:off x="5276850" y="32194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Rectangle 5"/>
          <p:cNvSpPr/>
          <p:nvPr/>
        </p:nvSpPr>
        <p:spPr>
          <a:xfrm>
            <a:off x="5329238" y="33099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6"/>
          <p:cNvSpPr/>
          <p:nvPr/>
        </p:nvSpPr>
        <p:spPr>
          <a:xfrm>
            <a:off x="5505450" y="330993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7"/>
          <p:cNvSpPr/>
          <p:nvPr/>
        </p:nvSpPr>
        <p:spPr>
          <a:xfrm>
            <a:off x="4586288" y="328136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7" name="Rectangle 8"/>
          <p:cNvSpPr/>
          <p:nvPr/>
        </p:nvSpPr>
        <p:spPr>
          <a:xfrm>
            <a:off x="5153025" y="33289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8" name="Rectangle 9"/>
          <p:cNvSpPr/>
          <p:nvPr/>
        </p:nvSpPr>
        <p:spPr>
          <a:xfrm>
            <a:off x="5053013" y="33051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9" name="Rectangle 10"/>
          <p:cNvSpPr/>
          <p:nvPr/>
        </p:nvSpPr>
        <p:spPr>
          <a:xfrm>
            <a:off x="4300538" y="3176588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0203" name="Text Box 11"/>
          <p:cNvSpPr txBox="1"/>
          <p:nvPr/>
        </p:nvSpPr>
        <p:spPr>
          <a:xfrm>
            <a:off x="1031081" y="1364240"/>
            <a:ext cx="10806544" cy="5278368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是凸集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上的凸函数，则函数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上也是凸函数。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是凸集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上的凸函数，则对任意的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，函数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是凸的。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推广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600" dirty="0">
                <a:latin typeface="Verdana" panose="020B060403050404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), …,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Verdana" panose="020B0604030504040204" pitchFamily="34" charset="0"/>
                <a:ea typeface="宋体" panose="02010600030101010101" pitchFamily="2" charset="-122"/>
              </a:rPr>
              <a:t>是凸集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Verdana" panose="020B0604030504040204" pitchFamily="34" charset="0"/>
                <a:ea typeface="宋体" panose="02010600030101010101" pitchFamily="2" charset="-122"/>
              </a:rPr>
              <a:t>上的凸函数，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≥0,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)+ …+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也是凸集</a:t>
            </a:r>
            <a:r>
              <a:rPr lang="en-US" altLang="zh-CN" sz="2600" i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上的凸函数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是凸集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上的凸函数，对每一个实数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，则集合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level set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00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| 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是凸集</a:t>
            </a:r>
            <a:r>
              <a:rPr lang="zh-CN" altLang="en-US" sz="2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中的非空凸集，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是定义在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上的凸函数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上的局部极小点是整体极小点，且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极小点的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</a:rPr>
              <a:t>集合是凸集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</a:rPr>
              <a:t>．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/>
      <p:bldP spid="52020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/>
          <p:nvPr/>
        </p:nvSpPr>
        <p:spPr>
          <a:xfrm>
            <a:off x="988291" y="765175"/>
            <a:ext cx="1278948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性质</a:t>
            </a:r>
            <a:r>
              <a:rPr lang="en-US" altLang="zh-CN" sz="24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4-</a:t>
            </a:r>
          </a:p>
          <a:p>
            <a:pPr algn="ctr"/>
            <a:r>
              <a:rPr lang="zh-CN" altLang="en-US" sz="2400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证明</a:t>
            </a:r>
            <a:r>
              <a:rPr lang="zh-CN" altLang="en-US" sz="24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27276"/>
              </p:ext>
            </p:extLst>
          </p:nvPr>
        </p:nvGraphicFramePr>
        <p:xfrm>
          <a:off x="2170546" y="765175"/>
          <a:ext cx="8580581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r:id="rId3" imgW="3594100" imgH="3124200" progId="Equation.DSMT4">
                  <p:embed/>
                </p:oleObj>
              </mc:Choice>
              <mc:Fallback>
                <p:oleObj r:id="rId3" imgW="3594100" imgH="3124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546" y="765175"/>
                        <a:ext cx="8580581" cy="573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/>
          <p:nvPr/>
        </p:nvSpPr>
        <p:spPr>
          <a:xfrm>
            <a:off x="1097395" y="714772"/>
            <a:ext cx="7815696" cy="583406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凸函数的</a:t>
            </a:r>
            <a:r>
              <a:rPr lang="zh-CN" altLang="en-US" sz="36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判别</a:t>
            </a:r>
            <a:r>
              <a:rPr lang="en-US" altLang="zh-CN" sz="36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---</a:t>
            </a:r>
            <a:r>
              <a:rPr lang="zh-CN" altLang="en-US" sz="36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基础知识</a:t>
            </a: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回忆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43" name="Rectangle 3"/>
          <p:cNvSpPr/>
          <p:nvPr/>
        </p:nvSpPr>
        <p:spPr>
          <a:xfrm>
            <a:off x="2002415" y="1862173"/>
            <a:ext cx="1223962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0" hangingPunct="0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梯度：</a:t>
            </a:r>
          </a:p>
        </p:txBody>
      </p:sp>
      <p:graphicFrame>
        <p:nvGraphicFramePr>
          <p:cNvPr id="522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60642"/>
              </p:ext>
            </p:extLst>
          </p:nvPr>
        </p:nvGraphicFramePr>
        <p:xfrm>
          <a:off x="3095181" y="1459237"/>
          <a:ext cx="5709094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r:id="rId3" imgW="1803400" imgH="508000" progId="Equation.3">
                  <p:embed/>
                </p:oleObj>
              </mc:Choice>
              <mc:Fallback>
                <p:oleObj r:id="rId3" imgW="1803400" imgH="508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181" y="1459237"/>
                        <a:ext cx="5709094" cy="11557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45" name="Rectangle 5"/>
          <p:cNvSpPr/>
          <p:nvPr/>
        </p:nvSpPr>
        <p:spPr>
          <a:xfrm>
            <a:off x="1235869" y="2764451"/>
            <a:ext cx="1871662" cy="7207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0" hangingPunct="0"/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Hessian</a:t>
            </a:r>
            <a:r>
              <a:rPr lang="zh-CN" alt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矩阵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522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06937"/>
              </p:ext>
            </p:extLst>
          </p:nvPr>
        </p:nvGraphicFramePr>
        <p:xfrm>
          <a:off x="3095181" y="2844800"/>
          <a:ext cx="5709094" cy="371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r:id="rId5" imgW="2108200" imgH="1651000" progId="Equation.3">
                  <p:embed/>
                </p:oleObj>
              </mc:Choice>
              <mc:Fallback>
                <p:oleObj r:id="rId5" imgW="2108200" imgH="1651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5181" y="2844800"/>
                        <a:ext cx="5709094" cy="371662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9331674" y="1756641"/>
            <a:ext cx="2663825" cy="3816350"/>
            <a:chOff x="3969" y="1570"/>
            <a:chExt cx="1678" cy="2404"/>
          </a:xfrm>
        </p:grpSpPr>
        <p:graphicFrame>
          <p:nvGraphicFramePr>
            <p:cNvPr id="54279" name="Object 8"/>
            <p:cNvGraphicFramePr>
              <a:graphicFrameLocks noChangeAspect="1"/>
            </p:cNvGraphicFramePr>
            <p:nvPr/>
          </p:nvGraphicFramePr>
          <p:xfrm>
            <a:off x="3969" y="1598"/>
            <a:ext cx="1678" cy="2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1" r:id="rId7" imgW="951865" imgH="1116965" progId="Equation.3">
                    <p:embed/>
                  </p:oleObj>
                </mc:Choice>
                <mc:Fallback>
                  <p:oleObj r:id="rId7" imgW="951865" imgH="11169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69" y="1598"/>
                          <a:ext cx="1678" cy="2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0" name="Rectangle 9"/>
            <p:cNvSpPr/>
            <p:nvPr/>
          </p:nvSpPr>
          <p:spPr>
            <a:xfrm>
              <a:off x="3969" y="1570"/>
              <a:ext cx="1678" cy="24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/>
      <p:bldP spid="522243" grpId="0"/>
      <p:bldP spid="5222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/>
          <p:nvPr/>
        </p:nvSpPr>
        <p:spPr>
          <a:xfrm>
            <a:off x="720293" y="749156"/>
            <a:ext cx="3779837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4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方向导数</a:t>
            </a:r>
          </a:p>
        </p:txBody>
      </p:sp>
      <p:graphicFrame>
        <p:nvGraphicFramePr>
          <p:cNvPr id="523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60111"/>
              </p:ext>
            </p:extLst>
          </p:nvPr>
        </p:nvGraphicFramePr>
        <p:xfrm>
          <a:off x="1193616" y="1396855"/>
          <a:ext cx="9400493" cy="305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r:id="rId3" imgW="3378200" imgH="1168400" progId="Equation.DSMT4">
                  <p:embed/>
                </p:oleObj>
              </mc:Choice>
              <mc:Fallback>
                <p:oleObj r:id="rId3" imgW="3378200" imgH="1168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3616" y="1396855"/>
                        <a:ext cx="9400493" cy="3055071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68" name="Rectangle 4"/>
          <p:cNvSpPr/>
          <p:nvPr/>
        </p:nvSpPr>
        <p:spPr>
          <a:xfrm>
            <a:off x="1625601" y="4683414"/>
            <a:ext cx="5903912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3000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方向导数通常用下面的公式计算</a:t>
            </a:r>
            <a:r>
              <a:rPr lang="zh-CN" altLang="en-US" sz="3000" dirty="0"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523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326866"/>
              </p:ext>
            </p:extLst>
          </p:nvPr>
        </p:nvGraphicFramePr>
        <p:xfrm>
          <a:off x="3639705" y="5460134"/>
          <a:ext cx="4537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r:id="rId5" imgW="1435100" imgH="228600" progId="Equation.DSMT4">
                  <p:embed/>
                </p:oleObj>
              </mc:Choice>
              <mc:Fallback>
                <p:oleObj r:id="rId5" imgW="14351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9705" y="5460134"/>
                        <a:ext cx="4537075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/>
      <p:bldP spid="5232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/>
          <p:nvPr/>
        </p:nvSpPr>
        <p:spPr>
          <a:xfrm>
            <a:off x="1435100" y="1372827"/>
            <a:ext cx="5130800" cy="5397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一阶充要条件</a:t>
            </a:r>
            <a:endParaRPr lang="zh-CN" altLang="en-US" sz="320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24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03300"/>
              </p:ext>
            </p:extLst>
          </p:nvPr>
        </p:nvGraphicFramePr>
        <p:xfrm>
          <a:off x="1027473" y="1912577"/>
          <a:ext cx="10032855" cy="300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r:id="rId3" imgW="4508500" imgH="1219200" progId="Equation.DSMT4">
                  <p:embed/>
                </p:oleObj>
              </mc:Choice>
              <mc:Fallback>
                <p:oleObj r:id="rId3" imgW="4508500" imgH="1219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473" y="1912577"/>
                        <a:ext cx="10032855" cy="3005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6"/>
          <p:cNvSpPr txBox="1"/>
          <p:nvPr/>
        </p:nvSpPr>
        <p:spPr>
          <a:xfrm>
            <a:off x="2135188" y="2528888"/>
            <a:ext cx="2339975" cy="368300"/>
          </a:xfrm>
          <a:prstGeom prst="rect">
            <a:avLst/>
          </a:prstGeom>
          <a:noFill/>
          <a:ln w="1587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4295" name="Rectangle 7"/>
          <p:cNvSpPr/>
          <p:nvPr/>
        </p:nvSpPr>
        <p:spPr>
          <a:xfrm>
            <a:off x="2709141" y="1842366"/>
            <a:ext cx="2582718" cy="458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定理</a:t>
            </a:r>
            <a:endParaRPr lang="zh-CN" altLang="en-US" sz="28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4296" name="Rectangle 8"/>
          <p:cNvSpPr/>
          <p:nvPr/>
        </p:nvSpPr>
        <p:spPr>
          <a:xfrm>
            <a:off x="1027473" y="688939"/>
            <a:ext cx="3475903" cy="67634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 eaLnBrk="0" hangingPunct="0"/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凸函数的判定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/>
      <p:bldP spid="5242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81450" y="98425"/>
            <a:ext cx="72723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约束优化理论</a:t>
            </a:r>
            <a:endParaRPr lang="en-US" altLang="zh-CN" sz="54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291" name="TextBox 11"/>
          <p:cNvSpPr txBox="1">
            <a:spLocks noChangeArrowheads="1"/>
          </p:cNvSpPr>
          <p:nvPr/>
        </p:nvSpPr>
        <p:spPr bwMode="auto">
          <a:xfrm>
            <a:off x="2150629" y="765325"/>
            <a:ext cx="7289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引言：问题由来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鞍点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对偶定理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阶条件</a:t>
            </a:r>
            <a:endParaRPr lang="zh-CN" altLang="en-US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785091" y="5563616"/>
            <a:ext cx="11240654" cy="923330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凸优化有哪些特殊优美成果？为什么</a:t>
            </a:r>
            <a:r>
              <a:rPr lang="zh-CN" altLang="en-US" sz="5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endParaRPr lang="en-US" altLang="zh-CN" sz="54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9458" name="Picture 2" descr="https://img14.360buyimg.com/n0/jfs/t1/36114/12/10989/517430/5cee4098Eec0803c5/d07ccfd481cc88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01" y="945289"/>
            <a:ext cx="4573444" cy="45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37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959228"/>
              </p:ext>
            </p:extLst>
          </p:nvPr>
        </p:nvGraphicFramePr>
        <p:xfrm>
          <a:off x="1431245" y="1508760"/>
          <a:ext cx="9458427" cy="4204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3" imgW="4025900" imgH="1892300" progId="Equation.DSMT4">
                  <p:embed/>
                </p:oleObj>
              </mc:Choice>
              <mc:Fallback>
                <p:oleObj r:id="rId3" imgW="4025900" imgH="1892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1245" y="1508760"/>
                        <a:ext cx="9458427" cy="42046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Text Box 5"/>
          <p:cNvSpPr txBox="1"/>
          <p:nvPr/>
        </p:nvSpPr>
        <p:spPr>
          <a:xfrm>
            <a:off x="962456" y="720139"/>
            <a:ext cx="6463579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证明：（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阶充要条件）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5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4324"/>
              </p:ext>
            </p:extLst>
          </p:nvPr>
        </p:nvGraphicFramePr>
        <p:xfrm>
          <a:off x="1824759" y="1588142"/>
          <a:ext cx="9046441" cy="4959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r:id="rId3" imgW="3886200" imgH="2641600" progId="Equation.3">
                  <p:embed/>
                </p:oleObj>
              </mc:Choice>
              <mc:Fallback>
                <p:oleObj r:id="rId3" imgW="3886200" imgH="2641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4759" y="1588142"/>
                        <a:ext cx="9046441" cy="49597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962456" y="720139"/>
            <a:ext cx="6463579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证明：（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阶充要条件）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3045"/>
              </p:ext>
            </p:extLst>
          </p:nvPr>
        </p:nvGraphicFramePr>
        <p:xfrm>
          <a:off x="2626736" y="1450109"/>
          <a:ext cx="7976610" cy="526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r:id="rId3" imgW="2844800" imgH="2463800" progId="Equation.3">
                  <p:embed/>
                </p:oleObj>
              </mc:Choice>
              <mc:Fallback>
                <p:oleObj r:id="rId3" imgW="2844800" imgH="2463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6736" y="1450109"/>
                        <a:ext cx="7976610" cy="52687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Object 3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962456" y="720139"/>
            <a:ext cx="6463579" cy="646331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证明：（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一</a:t>
            </a: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阶充要条件）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/>
          <p:nvPr/>
        </p:nvSpPr>
        <p:spPr>
          <a:xfrm>
            <a:off x="869483" y="682602"/>
            <a:ext cx="5153026" cy="1487456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一阶充要条件</a:t>
            </a:r>
            <a:endParaRPr lang="en-US" altLang="zh-CN" sz="36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的几何</a:t>
            </a:r>
            <a:r>
              <a:rPr lang="zh-CN" altLang="en-US" sz="36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意义</a:t>
            </a:r>
          </a:p>
        </p:txBody>
      </p:sp>
      <p:sp>
        <p:nvSpPr>
          <p:cNvPr id="60418" name="Rectangle 3"/>
          <p:cNvSpPr/>
          <p:nvPr/>
        </p:nvSpPr>
        <p:spPr>
          <a:xfrm>
            <a:off x="943193" y="2274811"/>
            <a:ext cx="4762441" cy="1778977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凸的当且仅当</a:t>
            </a:r>
            <a:endParaRPr lang="en-US" altLang="zh-CN" sz="2800" b="1" dirty="0" smtClean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任意</a:t>
            </a:r>
            <a:r>
              <a:rPr lang="zh-CN" altLang="en-US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点处的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切线增量不超过</a:t>
            </a:r>
            <a:endParaRPr lang="en-US" altLang="zh-CN" sz="28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函数</a:t>
            </a:r>
            <a:r>
              <a:rPr lang="zh-CN" altLang="en-US" sz="28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的增量</a:t>
            </a:r>
            <a:r>
              <a:rPr lang="zh-CN" altLang="en-US" sz="28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。                           </a:t>
            </a:r>
          </a:p>
        </p:txBody>
      </p:sp>
      <p:grpSp>
        <p:nvGrpSpPr>
          <p:cNvPr id="60419" name="Group 4"/>
          <p:cNvGrpSpPr/>
          <p:nvPr/>
        </p:nvGrpSpPr>
        <p:grpSpPr>
          <a:xfrm>
            <a:off x="6096219" y="1006042"/>
            <a:ext cx="4886828" cy="3670733"/>
            <a:chOff x="1973" y="1162"/>
            <a:chExt cx="2304" cy="1361"/>
          </a:xfrm>
        </p:grpSpPr>
        <p:sp>
          <p:nvSpPr>
            <p:cNvPr id="60420" name="Line 5"/>
            <p:cNvSpPr/>
            <p:nvPr/>
          </p:nvSpPr>
          <p:spPr>
            <a:xfrm flipV="1">
              <a:off x="1973" y="1162"/>
              <a:ext cx="0" cy="11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21" name="Line 6"/>
            <p:cNvSpPr/>
            <p:nvPr/>
          </p:nvSpPr>
          <p:spPr>
            <a:xfrm>
              <a:off x="1973" y="2296"/>
              <a:ext cx="1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22" name="Freeform 7"/>
            <p:cNvSpPr/>
            <p:nvPr/>
          </p:nvSpPr>
          <p:spPr>
            <a:xfrm>
              <a:off x="1973" y="1162"/>
              <a:ext cx="1096" cy="861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680" y="786"/>
                </a:cxn>
                <a:cxn ang="0">
                  <a:pos x="1043" y="106"/>
                </a:cxn>
                <a:cxn ang="0">
                  <a:pos x="998" y="151"/>
                </a:cxn>
                <a:cxn ang="0">
                  <a:pos x="1043" y="106"/>
                </a:cxn>
              </a:cxnLst>
              <a:rect l="0" t="0" r="0" b="0"/>
              <a:pathLst>
                <a:path w="1096" h="861">
                  <a:moveTo>
                    <a:pt x="0" y="559"/>
                  </a:moveTo>
                  <a:cubicBezTo>
                    <a:pt x="253" y="710"/>
                    <a:pt x="506" y="861"/>
                    <a:pt x="680" y="786"/>
                  </a:cubicBezTo>
                  <a:cubicBezTo>
                    <a:pt x="854" y="711"/>
                    <a:pt x="990" y="212"/>
                    <a:pt x="1043" y="106"/>
                  </a:cubicBezTo>
                  <a:cubicBezTo>
                    <a:pt x="1096" y="0"/>
                    <a:pt x="998" y="151"/>
                    <a:pt x="998" y="151"/>
                  </a:cubicBezTo>
                  <a:cubicBezTo>
                    <a:pt x="998" y="151"/>
                    <a:pt x="1036" y="113"/>
                    <a:pt x="1043" y="10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Line 8"/>
            <p:cNvSpPr/>
            <p:nvPr/>
          </p:nvSpPr>
          <p:spPr>
            <a:xfrm>
              <a:off x="2608" y="1979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4" name="Line 9"/>
            <p:cNvSpPr/>
            <p:nvPr/>
          </p:nvSpPr>
          <p:spPr>
            <a:xfrm>
              <a:off x="2971" y="1389"/>
              <a:ext cx="0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5" name="Line 10"/>
            <p:cNvSpPr/>
            <p:nvPr/>
          </p:nvSpPr>
          <p:spPr>
            <a:xfrm flipV="1">
              <a:off x="2608" y="1570"/>
              <a:ext cx="68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6" name="Line 11"/>
            <p:cNvSpPr/>
            <p:nvPr/>
          </p:nvSpPr>
          <p:spPr>
            <a:xfrm>
              <a:off x="2608" y="1979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sp>
        <p:sp>
          <p:nvSpPr>
            <p:cNvPr id="60427" name="AutoShape 12"/>
            <p:cNvSpPr/>
            <p:nvPr/>
          </p:nvSpPr>
          <p:spPr>
            <a:xfrm>
              <a:off x="2971" y="1389"/>
              <a:ext cx="182" cy="590"/>
            </a:xfrm>
            <a:prstGeom prst="rightBrace">
              <a:avLst>
                <a:gd name="adj1" fmla="val 2696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8" name="Rectangle 13"/>
            <p:cNvSpPr/>
            <p:nvPr/>
          </p:nvSpPr>
          <p:spPr>
            <a:xfrm>
              <a:off x="2472" y="2341"/>
              <a:ext cx="36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(1)</a:t>
              </a:r>
            </a:p>
          </p:txBody>
        </p:sp>
        <p:sp>
          <p:nvSpPr>
            <p:cNvPr id="60429" name="Rectangle 14"/>
            <p:cNvSpPr/>
            <p:nvPr/>
          </p:nvSpPr>
          <p:spPr>
            <a:xfrm>
              <a:off x="2835" y="2341"/>
              <a:ext cx="36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60430" name="Rectangle 15"/>
            <p:cNvSpPr/>
            <p:nvPr/>
          </p:nvSpPr>
          <p:spPr>
            <a:xfrm>
              <a:off x="3062" y="1616"/>
              <a:ext cx="997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)-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0431" name="AutoShape 16"/>
            <p:cNvSpPr/>
            <p:nvPr/>
          </p:nvSpPr>
          <p:spPr>
            <a:xfrm>
              <a:off x="2971" y="1798"/>
              <a:ext cx="45" cy="181"/>
            </a:xfrm>
            <a:prstGeom prst="rightBrace">
              <a:avLst>
                <a:gd name="adj1" fmla="val 33462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zh-CN" b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2" name="Rectangle 17"/>
            <p:cNvSpPr/>
            <p:nvPr/>
          </p:nvSpPr>
          <p:spPr>
            <a:xfrm>
              <a:off x="2381" y="1616"/>
              <a:ext cx="36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(1)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0433" name="Rectangle 18"/>
            <p:cNvSpPr/>
            <p:nvPr/>
          </p:nvSpPr>
          <p:spPr>
            <a:xfrm>
              <a:off x="2562" y="1207"/>
              <a:ext cx="36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30000" dirty="0">
                  <a:latin typeface="Verdana" panose="020B0604030504040204" pitchFamily="34" charset="0"/>
                  <a:ea typeface="宋体" panose="02010600030101010101" pitchFamily="2" charset="-122"/>
                </a:rPr>
                <a:t>(2)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60434" name="Oval 19"/>
            <p:cNvSpPr/>
            <p:nvPr/>
          </p:nvSpPr>
          <p:spPr>
            <a:xfrm>
              <a:off x="2608" y="1934"/>
              <a:ext cx="45" cy="4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Oval 20"/>
            <p:cNvSpPr/>
            <p:nvPr/>
          </p:nvSpPr>
          <p:spPr>
            <a:xfrm>
              <a:off x="2925" y="1389"/>
              <a:ext cx="45" cy="4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36" name="Object 21"/>
            <p:cNvGraphicFramePr>
              <a:graphicFrameLocks noChangeAspect="1"/>
            </p:cNvGraphicFramePr>
            <p:nvPr/>
          </p:nvGraphicFramePr>
          <p:xfrm>
            <a:off x="3109" y="2024"/>
            <a:ext cx="116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" r:id="rId3" imgW="1257300" imgH="228600" progId="Equation.DSMT4">
                    <p:embed/>
                  </p:oleObj>
                </mc:Choice>
                <mc:Fallback>
                  <p:oleObj r:id="rId3" imgW="1257300" imgH="2286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09" y="2024"/>
                          <a:ext cx="1168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7" name="Line 22"/>
            <p:cNvSpPr/>
            <p:nvPr/>
          </p:nvSpPr>
          <p:spPr>
            <a:xfrm>
              <a:off x="3016" y="1933"/>
              <a:ext cx="182" cy="1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5273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70964"/>
              </p:ext>
            </p:extLst>
          </p:nvPr>
        </p:nvGraphicFramePr>
        <p:xfrm>
          <a:off x="943193" y="4690581"/>
          <a:ext cx="10039854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r:id="rId5" imgW="3390900" imgH="723900" progId="Equation.DSMT4">
                  <p:embed/>
                </p:oleObj>
              </mc:Choice>
              <mc:Fallback>
                <p:oleObj r:id="rId5" imgW="3390900" imgH="723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3193" y="4690581"/>
                        <a:ext cx="10039854" cy="1674813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74912"/>
              </p:ext>
            </p:extLst>
          </p:nvPr>
        </p:nvGraphicFramePr>
        <p:xfrm>
          <a:off x="1045027" y="1240216"/>
          <a:ext cx="9777047" cy="207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r:id="rId3" imgW="3759200" imgH="939800" progId="Equation.DSMT4">
                  <p:embed/>
                </p:oleObj>
              </mc:Choice>
              <mc:Fallback>
                <p:oleObj r:id="rId3" imgW="3759200" imgH="939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027" y="1240216"/>
                        <a:ext cx="9777047" cy="2071947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75096"/>
              </p:ext>
            </p:extLst>
          </p:nvPr>
        </p:nvGraphicFramePr>
        <p:xfrm>
          <a:off x="1457011" y="3643328"/>
          <a:ext cx="8652691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r:id="rId5" imgW="2984500" imgH="1181100" progId="Equation.DSMT4">
                  <p:embed/>
                </p:oleObj>
              </mc:Choice>
              <mc:Fallback>
                <p:oleObj r:id="rId5" imgW="2984500" imgH="11811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7011" y="3643328"/>
                        <a:ext cx="8652691" cy="290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869483" y="682602"/>
            <a:ext cx="6988328" cy="4528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一阶充要条件</a:t>
            </a:r>
            <a:r>
              <a:rPr lang="zh-CN" altLang="en-US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应用</a:t>
            </a:r>
            <a:r>
              <a:rPr lang="en-US" altLang="zh-CN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极小值点</a:t>
            </a:r>
            <a:endParaRPr lang="zh-CN" altLang="en-US" sz="32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607761"/>
              </p:ext>
            </p:extLst>
          </p:nvPr>
        </p:nvGraphicFramePr>
        <p:xfrm>
          <a:off x="527382" y="1770479"/>
          <a:ext cx="11267791" cy="203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r:id="rId3" imgW="4432300" imgH="723900" progId="Equation.DSMT4">
                  <p:embed/>
                </p:oleObj>
              </mc:Choice>
              <mc:Fallback>
                <p:oleObj r:id="rId3" imgW="4432300" imgH="723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382" y="1770479"/>
                        <a:ext cx="11267791" cy="203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027473" y="688939"/>
            <a:ext cx="5397390" cy="76117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凸函数的判定：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二阶条件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/>
          <p:nvPr/>
        </p:nvSpPr>
        <p:spPr>
          <a:xfrm>
            <a:off x="1774825" y="1232914"/>
            <a:ext cx="1046163" cy="3873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证明：</a:t>
            </a: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147109"/>
              </p:ext>
            </p:extLst>
          </p:nvPr>
        </p:nvGraphicFramePr>
        <p:xfrm>
          <a:off x="2900363" y="1188464"/>
          <a:ext cx="5089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3" r:id="rId3" imgW="2438400" imgH="215900" progId="Equation.DSMT4">
                  <p:embed/>
                </p:oleObj>
              </mc:Choice>
              <mc:Fallback>
                <p:oleObj r:id="rId3" imgW="243840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0363" y="1188464"/>
                        <a:ext cx="50895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3677"/>
              </p:ext>
            </p:extLst>
          </p:nvPr>
        </p:nvGraphicFramePr>
        <p:xfrm>
          <a:off x="1774825" y="1774252"/>
          <a:ext cx="8064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4" r:id="rId5" imgW="4025900" imgH="228600" progId="Equation.DSMT4">
                  <p:embed/>
                </p:oleObj>
              </mc:Choice>
              <mc:Fallback>
                <p:oleObj r:id="rId5" imgW="40259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4825" y="1774252"/>
                        <a:ext cx="80645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06891"/>
              </p:ext>
            </p:extLst>
          </p:nvPr>
        </p:nvGraphicFramePr>
        <p:xfrm>
          <a:off x="1820863" y="2404489"/>
          <a:ext cx="59070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" r:id="rId7" imgW="2679700" imgH="228600" progId="Equation.DSMT4">
                  <p:embed/>
                </p:oleObj>
              </mc:Choice>
              <mc:Fallback>
                <p:oleObj r:id="rId7" imgW="26797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0863" y="2404489"/>
                        <a:ext cx="59070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581035"/>
              </p:ext>
            </p:extLst>
          </p:nvPr>
        </p:nvGraphicFramePr>
        <p:xfrm>
          <a:off x="1865313" y="3079177"/>
          <a:ext cx="2879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6" r:id="rId9" imgW="1548765" imgH="215900" progId="Equation.DSMT4">
                  <p:embed/>
                </p:oleObj>
              </mc:Choice>
              <mc:Fallback>
                <p:oleObj r:id="rId9" imgW="1548765" imgH="2159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5313" y="3079177"/>
                        <a:ext cx="28797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44268"/>
              </p:ext>
            </p:extLst>
          </p:nvPr>
        </p:nvGraphicFramePr>
        <p:xfrm>
          <a:off x="1820863" y="3618927"/>
          <a:ext cx="81375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" r:id="rId11" imgW="4165600" imgH="685800" progId="Equation.DSMT4">
                  <p:embed/>
                </p:oleObj>
              </mc:Choice>
              <mc:Fallback>
                <p:oleObj r:id="rId11" imgW="4165600" imgH="685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0863" y="3618927"/>
                        <a:ext cx="8137525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2983"/>
              </p:ext>
            </p:extLst>
          </p:nvPr>
        </p:nvGraphicFramePr>
        <p:xfrm>
          <a:off x="1909763" y="5058789"/>
          <a:ext cx="57594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8" r:id="rId13" imgW="2870200" imgH="393700" progId="Equation.DSMT4">
                  <p:embed/>
                </p:oleObj>
              </mc:Choice>
              <mc:Fallback>
                <p:oleObj r:id="rId13" imgW="2870200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9763" y="5058789"/>
                        <a:ext cx="575945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85737"/>
              </p:ext>
            </p:extLst>
          </p:nvPr>
        </p:nvGraphicFramePr>
        <p:xfrm>
          <a:off x="1865313" y="6003352"/>
          <a:ext cx="7035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9" r:id="rId15" imgW="3086100" imgH="228600" progId="Equation.DSMT4">
                  <p:embed/>
                </p:oleObj>
              </mc:Choice>
              <mc:Fallback>
                <p:oleObj r:id="rId15" imgW="30861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65313" y="6003352"/>
                        <a:ext cx="703580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859031" y="496729"/>
            <a:ext cx="5397390" cy="76117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二阶充要条件 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411" name="Object 3"/>
          <p:cNvGraphicFramePr>
            <a:graphicFrameLocks noChangeAspect="1"/>
          </p:cNvGraphicFramePr>
          <p:nvPr/>
        </p:nvGraphicFramePr>
        <p:xfrm>
          <a:off x="2185988" y="1700213"/>
          <a:ext cx="7319962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r:id="rId3" imgW="3416300" imgH="2260600" progId="Equation.DSMT4">
                  <p:embed/>
                </p:oleObj>
              </mc:Choice>
              <mc:Fallback>
                <p:oleObj r:id="rId3" imgW="3416300" imgH="2260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988" y="1700213"/>
                        <a:ext cx="7319962" cy="484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027473" y="688939"/>
            <a:ext cx="5397390" cy="76117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二阶充要条件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76896"/>
              </p:ext>
            </p:extLst>
          </p:nvPr>
        </p:nvGraphicFramePr>
        <p:xfrm>
          <a:off x="1027472" y="1561198"/>
          <a:ext cx="9897202" cy="198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r:id="rId3" imgW="3200400" imgH="723900" progId="Equation.DSMT4">
                  <p:embed/>
                </p:oleObj>
              </mc:Choice>
              <mc:Fallback>
                <p:oleObj r:id="rId3" imgW="3200400" imgH="723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472" y="1561198"/>
                        <a:ext cx="9897202" cy="19837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515297"/>
              </p:ext>
            </p:extLst>
          </p:nvPr>
        </p:nvGraphicFramePr>
        <p:xfrm>
          <a:off x="2495550" y="4092742"/>
          <a:ext cx="5688013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r:id="rId5" imgW="2184400" imgH="863600" progId="Equation.DSMT4">
                  <p:embed/>
                </p:oleObj>
              </mc:Choice>
              <mc:Fallback>
                <p:oleObj r:id="rId5" imgW="2184400" imgH="863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4092742"/>
                        <a:ext cx="5688013" cy="224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027472" y="688939"/>
            <a:ext cx="6299759" cy="76117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eaLnBrk="0" hangingPunct="0"/>
            <a:r>
              <a:rPr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凸函数的判定：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充分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/>
          <p:nvPr/>
        </p:nvSpPr>
        <p:spPr>
          <a:xfrm>
            <a:off x="962526" y="908258"/>
            <a:ext cx="6256421" cy="79216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例：判断下列函数是否为凸函数</a:t>
            </a:r>
            <a:r>
              <a:rPr lang="en-US" altLang="zh-CN" sz="32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31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420"/>
              </p:ext>
            </p:extLst>
          </p:nvPr>
        </p:nvGraphicFramePr>
        <p:xfrm>
          <a:off x="1844426" y="2030829"/>
          <a:ext cx="597693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r:id="rId3" imgW="2298700" imgH="482600" progId="Equation.DSMT4">
                  <p:embed/>
                </p:oleObj>
              </mc:Choice>
              <mc:Fallback>
                <p:oleObj r:id="rId3" imgW="2298700" imgH="482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426" y="2030829"/>
                        <a:ext cx="5976937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/>
          </p:cNvSpPr>
          <p:nvPr/>
        </p:nvSpPr>
        <p:spPr>
          <a:xfrm>
            <a:off x="3332163" y="0"/>
            <a:ext cx="6467475" cy="577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0000FF"/>
                </a:solidFill>
              </a:rPr>
              <a:t>凸函数</a:t>
            </a:r>
            <a:endParaRPr lang="zh-CN" altLang="en-US" sz="4000" b="1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81450" y="98425"/>
            <a:ext cx="72723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</a:t>
            </a:r>
            <a:r>
              <a:rPr lang="zh-CN" altLang="en-US" sz="5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优化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理论</a:t>
            </a:r>
            <a:endParaRPr lang="en-US" altLang="zh-CN" sz="54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291" name="TextBox 11"/>
          <p:cNvSpPr txBox="1">
            <a:spLocks noChangeArrowheads="1"/>
          </p:cNvSpPr>
          <p:nvPr/>
        </p:nvSpPr>
        <p:spPr bwMode="auto">
          <a:xfrm>
            <a:off x="3138921" y="1859541"/>
            <a:ext cx="7289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凸集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凸函数</a:t>
            </a:r>
            <a:endParaRPr lang="en-US" altLang="zh-CN" sz="4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优化最优性条件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872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/>
          </p:cNvSpPr>
          <p:nvPr>
            <p:ph type="title" idx="4294967295"/>
          </p:nvPr>
        </p:nvSpPr>
        <p:spPr>
          <a:xfrm>
            <a:off x="1654629" y="794"/>
            <a:ext cx="8243888" cy="68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</a:rPr>
              <a:t>凸优化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凸规划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56035" name="Rectangle 3"/>
          <p:cNvSpPr>
            <a:spLocks noGrp="1"/>
          </p:cNvSpPr>
          <p:nvPr>
            <p:ph type="body" idx="4294967295"/>
          </p:nvPr>
        </p:nvSpPr>
        <p:spPr>
          <a:xfrm>
            <a:off x="831272" y="1383642"/>
            <a:ext cx="10230733" cy="41816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628900" lvl="6" indent="0"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定义数学模型</a:t>
            </a:r>
            <a:endParaRPr lang="en-US" altLang="zh-CN" sz="4000" b="1" dirty="0" smtClean="0">
              <a:solidFill>
                <a:srgbClr val="0000FF"/>
              </a:solidFill>
            </a:endParaRPr>
          </a:p>
          <a:p>
            <a:pPr marL="2628900" lvl="6" indent="0"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凸规划性质</a:t>
            </a:r>
            <a:endParaRPr lang="en-US" altLang="zh-CN" sz="4000" b="1" dirty="0" smtClean="0">
              <a:solidFill>
                <a:srgbClr val="0000FF"/>
              </a:solidFill>
            </a:endParaRPr>
          </a:p>
          <a:p>
            <a:pPr marL="2628900" lvl="6" indent="0"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约束规格</a:t>
            </a:r>
          </a:p>
          <a:p>
            <a:pPr marL="2628900" lvl="6" indent="0"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最优性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条件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2628900" lvl="6" indent="0">
              <a:buNone/>
            </a:pPr>
            <a:r>
              <a:rPr lang="zh-CN" altLang="en-US" sz="4000" b="1" dirty="0" smtClean="0">
                <a:solidFill>
                  <a:srgbClr val="FF0000"/>
                </a:solidFill>
              </a:rPr>
              <a:t>稳定点、最优点、鞍点、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KKT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点</a:t>
            </a:r>
            <a:endParaRPr lang="en-US" altLang="zh-CN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/>
      <p:bldP spid="55603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30656" y="3301304"/>
            <a:ext cx="6840538" cy="7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常见例子：</a:t>
            </a:r>
            <a:endParaRPr lang="zh-CN" altLang="en-US" sz="3200" kern="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0865" y="3840474"/>
            <a:ext cx="2670917" cy="2866898"/>
            <a:chOff x="668931" y="2589314"/>
            <a:chExt cx="2670917" cy="2866898"/>
          </a:xfrm>
        </p:grpSpPr>
        <p:sp>
          <p:nvSpPr>
            <p:cNvPr id="22" name="矩形: 圆角 21"/>
            <p:cNvSpPr/>
            <p:nvPr/>
          </p:nvSpPr>
          <p:spPr bwMode="auto">
            <a:xfrm>
              <a:off x="668931" y="2589314"/>
              <a:ext cx="2670917" cy="2866898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74757" y="2781337"/>
              <a:ext cx="2032351" cy="1816474"/>
              <a:chOff x="1066347" y="2228376"/>
              <a:chExt cx="2032351" cy="1816474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151647" y="2228376"/>
                <a:ext cx="18617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线性规划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/>
                  </p:cNvPr>
                  <p:cNvSpPr/>
                  <p:nvPr/>
                </p:nvSpPr>
                <p:spPr>
                  <a:xfrm>
                    <a:off x="1066347" y="2914284"/>
                    <a:ext cx="2032351" cy="1130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347" y="2914284"/>
                    <a:ext cx="2032351" cy="113056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  <p:grpSp>
        <p:nvGrpSpPr>
          <p:cNvPr id="26" name="组合 25"/>
          <p:cNvGrpSpPr/>
          <p:nvPr/>
        </p:nvGrpSpPr>
        <p:grpSpPr>
          <a:xfrm>
            <a:off x="3643648" y="3840474"/>
            <a:ext cx="2753190" cy="2866898"/>
            <a:chOff x="3904083" y="2599079"/>
            <a:chExt cx="2753190" cy="2866898"/>
          </a:xfrm>
        </p:grpSpPr>
        <p:sp>
          <p:nvSpPr>
            <p:cNvPr id="23" name="矩形: 圆角 22"/>
            <p:cNvSpPr/>
            <p:nvPr/>
          </p:nvSpPr>
          <p:spPr bwMode="auto">
            <a:xfrm>
              <a:off x="3986356" y="2599079"/>
              <a:ext cx="2670917" cy="2866898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904083" y="2813151"/>
              <a:ext cx="2753190" cy="2052089"/>
              <a:chOff x="3985707" y="2099596"/>
              <a:chExt cx="2753190" cy="2052089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644315" y="2099596"/>
                <a:ext cx="12097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Lasso</a:t>
                </a:r>
                <a:endParaRPr lang="zh-CN" altLang="en-US" sz="32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/>
                  </p:cNvPr>
                  <p:cNvSpPr/>
                  <p:nvPr/>
                </p:nvSpPr>
                <p:spPr>
                  <a:xfrm>
                    <a:off x="3985707" y="2652557"/>
                    <a:ext cx="2753190" cy="149912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m:rPr>
                                    <m:lit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5707" y="2652557"/>
                    <a:ext cx="2753190" cy="149912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  <p:grpSp>
        <p:nvGrpSpPr>
          <p:cNvPr id="25" name="组合 24"/>
          <p:cNvGrpSpPr/>
          <p:nvPr/>
        </p:nvGrpSpPr>
        <p:grpSpPr>
          <a:xfrm>
            <a:off x="6687867" y="3840474"/>
            <a:ext cx="4923323" cy="2866898"/>
            <a:chOff x="7128139" y="2599079"/>
            <a:chExt cx="4923323" cy="2866898"/>
          </a:xfrm>
        </p:grpSpPr>
        <p:sp>
          <p:nvSpPr>
            <p:cNvPr id="24" name="矩形: 圆角 23"/>
            <p:cNvSpPr/>
            <p:nvPr/>
          </p:nvSpPr>
          <p:spPr bwMode="auto">
            <a:xfrm>
              <a:off x="7128140" y="2599079"/>
              <a:ext cx="4923322" cy="2866898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128139" y="2686145"/>
              <a:ext cx="4923322" cy="2454864"/>
              <a:chOff x="7024445" y="2054549"/>
              <a:chExt cx="4923322" cy="2454864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7807772" y="2054549"/>
                <a:ext cx="24902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凸二次规划</a:t>
                </a: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7024445" y="2668553"/>
                <a:ext cx="3882538" cy="1840860"/>
                <a:chOff x="7448649" y="2648910"/>
                <a:chExt cx="3882538" cy="18408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矩形 4">
                      <a:extLst/>
                    </p:cNvPr>
                    <p:cNvSpPr/>
                    <p:nvPr/>
                  </p:nvSpPr>
                  <p:spPr>
                    <a:xfrm>
                      <a:off x="7448649" y="3429000"/>
                      <a:ext cx="3882538" cy="4818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.       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ℰ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" name="矩形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8649" y="3429000"/>
                      <a:ext cx="3882538" cy="481863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矩形 13">
                      <a:extLst/>
                    </p:cNvPr>
                    <p:cNvSpPr/>
                    <p:nvPr/>
                  </p:nvSpPr>
                  <p:spPr>
                    <a:xfrm>
                      <a:off x="8416928" y="4007907"/>
                      <a:ext cx="2914259" cy="48186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 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4" name="矩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6928" y="4007907"/>
                      <a:ext cx="2914259" cy="48186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矩形 14">
                      <a:extLst/>
                    </p:cNvPr>
                    <p:cNvSpPr/>
                    <p:nvPr/>
                  </p:nvSpPr>
                  <p:spPr>
                    <a:xfrm>
                      <a:off x="7448649" y="2648910"/>
                      <a:ext cx="2999732" cy="78380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f>
                                  <m:f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𝑄𝑥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5" name="矩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8649" y="2648910"/>
                      <a:ext cx="2999732" cy="78380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  <a:endParaRPr lang="zh-CN" altLang="en-US">
                        <a:noFill/>
                      </a:endParaRP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/>
                  </p:cNvPr>
                  <p:cNvSpPr/>
                  <p:nvPr/>
                </p:nvSpPr>
                <p:spPr>
                  <a:xfrm>
                    <a:off x="10622340" y="2813151"/>
                    <a:ext cx="132542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a14:m>
                    <a:r>
                      <a:rPr lang="zh-CN" altLang="en-US" sz="2400" dirty="0"/>
                      <a:t>半正定</a:t>
                    </a: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2340" y="2813151"/>
                    <a:ext cx="1325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211" t="-14474" r="-596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  <p:sp>
        <p:nvSpPr>
          <p:cNvPr id="2" name="矩形 1"/>
          <p:cNvSpPr/>
          <p:nvPr/>
        </p:nvSpPr>
        <p:spPr>
          <a:xfrm>
            <a:off x="3910648" y="-37727"/>
            <a:ext cx="44109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</a:t>
            </a:r>
            <a:endParaRPr lang="zh-CN" altLang="en-US" sz="4800" b="1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8" name="Rectangle 3"/>
          <p:cNvSpPr txBox="1">
            <a:spLocks/>
          </p:cNvSpPr>
          <p:nvPr/>
        </p:nvSpPr>
        <p:spPr>
          <a:xfrm>
            <a:off x="745760" y="1062835"/>
            <a:ext cx="10570866" cy="76886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b="1" kern="0" dirty="0" smtClean="0">
                <a:solidFill>
                  <a:srgbClr val="FF0000"/>
                </a:solidFill>
              </a:rPr>
              <a:t>定义：</a:t>
            </a:r>
            <a:r>
              <a:rPr lang="zh-CN" altLang="en-US" b="1" kern="0" dirty="0" smtClean="0">
                <a:solidFill>
                  <a:srgbClr val="0000FF"/>
                </a:solidFill>
              </a:rPr>
              <a:t>求凸函数在凸集上的极小点的数学问题。</a:t>
            </a:r>
            <a:endParaRPr lang="zh-CN" altLang="en-US" b="1" kern="0" dirty="0">
              <a:solidFill>
                <a:srgbClr val="0000FF"/>
              </a:solidFill>
            </a:endParaRPr>
          </a:p>
        </p:txBody>
      </p:sp>
      <p:sp>
        <p:nvSpPr>
          <p:cNvPr id="29" name="Rectangle 6"/>
          <p:cNvSpPr/>
          <p:nvPr/>
        </p:nvSpPr>
        <p:spPr>
          <a:xfrm>
            <a:off x="745760" y="1873162"/>
            <a:ext cx="8437572" cy="1084926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特色</a:t>
            </a:r>
            <a:r>
              <a:rPr lang="zh-CN" altLang="en-US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r"/>
            <a:r>
              <a:rPr lang="zh-CN" altLang="en-US" sz="32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凸</a:t>
            </a:r>
            <a:r>
              <a:rPr lang="zh-CN" alt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优化</a:t>
            </a:r>
            <a:r>
              <a:rPr lang="zh-CN" altLang="en-US" sz="32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局部极小点就是整体极小点</a:t>
            </a:r>
            <a:r>
              <a:rPr lang="zh-CN" altLang="en-US" sz="32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，</a:t>
            </a:r>
            <a:endParaRPr lang="en-US" altLang="zh-CN" sz="3200" b="1" dirty="0" smtClean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且</a:t>
            </a:r>
            <a:r>
              <a:rPr lang="zh-CN" altLang="en-US" sz="32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极小点的集合为凸集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。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450109" y="-1"/>
            <a:ext cx="9051636" cy="17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</a:t>
            </a:r>
            <a:endParaRPr lang="en-US" altLang="zh-CN" b="1" kern="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 eaLnBrk="1" hangingPunct="1"/>
            <a:r>
              <a:rPr lang="zh-CN" altLang="en-US" sz="3200" b="1" kern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便于统一研究：</a:t>
            </a:r>
            <a:endParaRPr lang="en-US" altLang="zh-CN" sz="3200" b="1" kern="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4000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一般数学模型</a:t>
            </a:r>
            <a:endParaRPr lang="zh-CN" altLang="en-US" sz="4000" kern="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/>
              </p:cNvPr>
              <p:cNvSpPr txBox="1"/>
              <p:nvPr/>
            </p:nvSpPr>
            <p:spPr>
              <a:xfrm>
                <a:off x="1546347" y="1991958"/>
                <a:ext cx="9099306" cy="461664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考虑</a:t>
                </a:r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为凸函数，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为非空凸集，则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称之为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凸规划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严格凸，则称其为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严格凸规划</a:t>
                </a:r>
                <a:r>
                  <a:rPr lang="en-US" altLang="zh-CN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下面，我们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连续可微，且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为非空闭凸集情形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347" y="1991958"/>
                <a:ext cx="9099306" cy="4616648"/>
              </a:xfrm>
              <a:prstGeom prst="rect">
                <a:avLst/>
              </a:prstGeom>
              <a:blipFill>
                <a:blip r:embed="rId3"/>
                <a:stretch>
                  <a:fillRect l="-1339" b="-52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503756" y="0"/>
            <a:ext cx="774192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等式与不等式约束下的凸规划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/>
              </p:cNvPr>
              <p:cNvSpPr/>
              <p:nvPr/>
            </p:nvSpPr>
            <p:spPr>
              <a:xfrm>
                <a:off x="4343337" y="1629492"/>
                <a:ext cx="3599936" cy="1220527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=0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)≥0,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37" y="1629492"/>
                <a:ext cx="3599936" cy="1220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0374" y="987559"/>
            <a:ext cx="754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带有等式和不等式约束的凸规划可表示成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如下形式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-867682" y="3873598"/>
            <a:ext cx="12959005" cy="2488122"/>
            <a:chOff x="-856406" y="3791526"/>
            <a:chExt cx="12959005" cy="248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/>
                </p:cNvPr>
                <p:cNvSpPr txBox="1"/>
                <p:nvPr/>
              </p:nvSpPr>
              <p:spPr>
                <a:xfrm>
                  <a:off x="-856406" y="3791526"/>
                  <a:ext cx="6174556" cy="10604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d>
                      </m:oMath>
                    </m:oMathPara>
                  </a14:m>
                  <a:endParaRPr lang="en-US" altLang="zh-CN" sz="20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56406" y="3791526"/>
                  <a:ext cx="6174556" cy="10604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/>
                </p:cNvPr>
                <p:cNvSpPr/>
                <p:nvPr/>
              </p:nvSpPr>
              <p:spPr>
                <a:xfrm>
                  <a:off x="402273" y="5234169"/>
                  <a:ext cx="8088336" cy="1045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𝓔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altLang="zh-CN" sz="2000" b="1" i="1" dirty="0">
                    <a:solidFill>
                      <a:srgbClr val="0070C0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1" dirty="0">
                      <a:solidFill>
                        <a:srgbClr val="0070C0"/>
                      </a:solidFill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a14:m>
                  <a:endParaRPr lang="en-US" altLang="zh-CN" sz="2000" b="1" dirty="0">
                    <a:solidFill>
                      <a:srgbClr val="0070C0"/>
                    </a:solidFill>
                  </a:endParaRPr>
                </a:p>
                <a:p>
                  <a:r>
                    <a:rPr lang="en-US" altLang="zh-CN" sz="2000" b="1" dirty="0">
                      <a:solidFill>
                        <a:srgbClr val="0070C0"/>
                      </a:solidFill>
                    </a:rPr>
                    <a:t>             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0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73" y="5234169"/>
                  <a:ext cx="8088336" cy="104547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9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14" name="组合 13"/>
            <p:cNvGrpSpPr/>
            <p:nvPr/>
          </p:nvGrpSpPr>
          <p:grpSpPr>
            <a:xfrm>
              <a:off x="6308621" y="4030641"/>
              <a:ext cx="2213390" cy="746437"/>
              <a:chOff x="5318150" y="3856494"/>
              <a:chExt cx="2213390" cy="7464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/>
                  </p:cNvPr>
                  <p:cNvSpPr txBox="1"/>
                  <p:nvPr/>
                </p:nvSpPr>
                <p:spPr>
                  <a:xfrm>
                    <a:off x="5318150" y="3856494"/>
                    <a:ext cx="22133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1" dirty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为凸函数</a:t>
                    </a: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8150" y="3856494"/>
                    <a:ext cx="22133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13115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箭头: 右 20"/>
              <p:cNvSpPr/>
              <p:nvPr/>
            </p:nvSpPr>
            <p:spPr bwMode="auto">
              <a:xfrm>
                <a:off x="5571001" y="4188776"/>
                <a:ext cx="1468877" cy="414155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308621" y="5263721"/>
              <a:ext cx="2458085" cy="737372"/>
              <a:chOff x="6588640" y="5027992"/>
              <a:chExt cx="2458085" cy="7373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/>
                  </p:cNvPr>
                  <p:cNvSpPr txBox="1"/>
                  <p:nvPr/>
                </p:nvSpPr>
                <p:spPr>
                  <a:xfrm>
                    <a:off x="6588640" y="5027992"/>
                    <a:ext cx="24580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zh-CN" altLang="en-US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为凸函数</a:t>
                    </a: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8640" y="5027992"/>
                    <a:ext cx="245808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2" name="箭头: 右 21"/>
              <p:cNvSpPr/>
              <p:nvPr/>
            </p:nvSpPr>
            <p:spPr bwMode="auto">
              <a:xfrm>
                <a:off x="6853613" y="5351209"/>
                <a:ext cx="1928137" cy="414155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/>
                </p:cNvPr>
                <p:cNvSpPr txBox="1"/>
                <p:nvPr/>
              </p:nvSpPr>
              <p:spPr>
                <a:xfrm>
                  <a:off x="8708378" y="4349533"/>
                  <a:ext cx="14688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为凸集</a:t>
                  </a:r>
                  <a:endPara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378" y="4349533"/>
                  <a:ext cx="1468877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/>
                </p:cNvPr>
                <p:cNvSpPr txBox="1"/>
                <p:nvPr/>
              </p:nvSpPr>
              <p:spPr>
                <a:xfrm>
                  <a:off x="8708378" y="5586938"/>
                  <a:ext cx="146887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sz="2000" b="1" dirty="0">
                      <a:solidFill>
                        <a:srgbClr val="0070C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为凸集</a:t>
                  </a:r>
                  <a:endPara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378" y="5586938"/>
                  <a:ext cx="1468877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4" name="箭头: 右 23"/>
            <p:cNvSpPr/>
            <p:nvPr/>
          </p:nvSpPr>
          <p:spPr bwMode="auto">
            <a:xfrm rot="1956645">
              <a:off x="9850660" y="4465101"/>
              <a:ext cx="653191" cy="41415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箭头: 右 24"/>
            <p:cNvSpPr/>
            <p:nvPr/>
          </p:nvSpPr>
          <p:spPr bwMode="auto">
            <a:xfrm rot="19865090">
              <a:off x="9921120" y="5454839"/>
              <a:ext cx="653191" cy="414155"/>
            </a:xfrm>
            <a:prstGeom prst="rightArrow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/>
                </p:cNvPr>
                <p:cNvSpPr txBox="1"/>
                <p:nvPr/>
              </p:nvSpPr>
              <p:spPr>
                <a:xfrm>
                  <a:off x="10633722" y="4939413"/>
                  <a:ext cx="1468877" cy="466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𝓔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722" y="4939413"/>
                  <a:ext cx="1468877" cy="46653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10931170" y="4570000"/>
              <a:ext cx="1029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约束集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912950" y="5414258"/>
              <a:ext cx="1029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为凸集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1191" y="3036484"/>
            <a:ext cx="8647328" cy="3433499"/>
            <a:chOff x="353508" y="3361593"/>
            <a:chExt cx="8647328" cy="3433499"/>
          </a:xfrm>
        </p:grpSpPr>
        <p:grpSp>
          <p:nvGrpSpPr>
            <p:cNvPr id="32" name="组合 15"/>
            <p:cNvGrpSpPr/>
            <p:nvPr/>
          </p:nvGrpSpPr>
          <p:grpSpPr bwMode="auto">
            <a:xfrm>
              <a:off x="353508" y="3414912"/>
              <a:ext cx="377397" cy="3380180"/>
              <a:chOff x="5770450" y="-2534458"/>
              <a:chExt cx="447505" cy="4010833"/>
            </a:xfrm>
          </p:grpSpPr>
          <p:sp>
            <p:nvSpPr>
              <p:cNvPr id="33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4" name="组合 147"/>
              <p:cNvGrpSpPr/>
              <p:nvPr/>
            </p:nvGrpSpPr>
            <p:grpSpPr bwMode="auto">
              <a:xfrm>
                <a:off x="5770450" y="-2534458"/>
                <a:ext cx="430742" cy="3664794"/>
                <a:chOff x="4918407" y="-6286236"/>
                <a:chExt cx="915556" cy="7789643"/>
              </a:xfrm>
            </p:grpSpPr>
            <p:sp>
              <p:nvSpPr>
                <p:cNvPr id="35" name="Freeform 36"/>
                <p:cNvSpPr>
                  <a:spLocks noChangeArrowheads="1"/>
                </p:cNvSpPr>
                <p:nvPr/>
              </p:nvSpPr>
              <p:spPr bwMode="auto">
                <a:xfrm>
                  <a:off x="4918407" y="-6286236"/>
                  <a:ext cx="897740" cy="89541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6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文本框 37"/>
            <p:cNvSpPr txBox="1"/>
            <p:nvPr/>
          </p:nvSpPr>
          <p:spPr>
            <a:xfrm>
              <a:off x="716765" y="3361593"/>
              <a:ext cx="8284071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凸规划的</a:t>
              </a:r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等式约束为线性约束，不等式约束函数为凹函数</a:t>
              </a:r>
              <a:r>
                <a: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41951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凸规划的性质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1909" y="1111396"/>
            <a:ext cx="1032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凸规划问题的任一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局部最优解为全局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778342" y="2106058"/>
                <a:ext cx="1055645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为凸规划局部最优解，则存在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，对任意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都有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C00000"/>
                    </a:solidFill>
                  </a:rPr>
                  <a:t>       反证法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. 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不是全局最优解，则存在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考虑线段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上一点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̅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000" dirty="0"/>
                  <a:t>，由凸函数定义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充分小时，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 这与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为局部最优解矛盾</a:t>
                </a:r>
                <a:r>
                  <a:rPr lang="en-US" altLang="zh-CN" sz="2000" dirty="0"/>
                  <a:t>. </a:t>
                </a:r>
                <a:r>
                  <a:rPr lang="zh-CN" altLang="en-US" sz="2000" b="1" dirty="0"/>
                  <a:t>证毕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42" y="2106058"/>
                <a:ext cx="10556450" cy="2862322"/>
              </a:xfrm>
              <a:prstGeom prst="rect">
                <a:avLst/>
              </a:prstGeom>
              <a:blipFill>
                <a:blip r:embed="rId3"/>
                <a:stretch>
                  <a:fillRect l="-635" b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10317380" y="3762612"/>
            <a:ext cx="1618015" cy="2125757"/>
            <a:chOff x="953762" y="3284144"/>
            <a:chExt cx="2470067" cy="3142528"/>
          </a:xfrm>
        </p:grpSpPr>
        <p:sp>
          <p:nvSpPr>
            <p:cNvPr id="24" name="任意多边形 16"/>
            <p:cNvSpPr/>
            <p:nvPr/>
          </p:nvSpPr>
          <p:spPr bwMode="auto">
            <a:xfrm>
              <a:off x="953762" y="3284144"/>
              <a:ext cx="2409849" cy="2961472"/>
            </a:xfrm>
            <a:custGeom>
              <a:avLst/>
              <a:gdLst>
                <a:gd name="connsiteX0" fmla="*/ 2393308 w 2409849"/>
                <a:gd name="connsiteY0" fmla="*/ 667767 h 2961472"/>
                <a:gd name="connsiteX1" fmla="*/ 2250433 w 2409849"/>
                <a:gd name="connsiteY1" fmla="*/ 267717 h 2961472"/>
                <a:gd name="connsiteX2" fmla="*/ 1707508 w 2409849"/>
                <a:gd name="connsiteY2" fmla="*/ 10542 h 2961472"/>
                <a:gd name="connsiteX3" fmla="*/ 893120 w 2409849"/>
                <a:gd name="connsiteY3" fmla="*/ 139130 h 2961472"/>
                <a:gd name="connsiteX4" fmla="*/ 78733 w 2409849"/>
                <a:gd name="connsiteY4" fmla="*/ 924942 h 2961472"/>
                <a:gd name="connsiteX5" fmla="*/ 78733 w 2409849"/>
                <a:gd name="connsiteY5" fmla="*/ 2025080 h 2961472"/>
                <a:gd name="connsiteX6" fmla="*/ 493070 w 2409849"/>
                <a:gd name="connsiteY6" fmla="*/ 2768030 h 2961472"/>
                <a:gd name="connsiteX7" fmla="*/ 1778945 w 2409849"/>
                <a:gd name="connsiteY7" fmla="*/ 2896617 h 2961472"/>
                <a:gd name="connsiteX8" fmla="*/ 2336158 w 2409849"/>
                <a:gd name="connsiteY8" fmla="*/ 1882205 h 2961472"/>
                <a:gd name="connsiteX9" fmla="*/ 2393308 w 2409849"/>
                <a:gd name="connsiteY9" fmla="*/ 667767 h 296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9849" h="2961472">
                  <a:moveTo>
                    <a:pt x="2393308" y="667767"/>
                  </a:moveTo>
                  <a:cubicBezTo>
                    <a:pt x="2379021" y="398686"/>
                    <a:pt x="2364733" y="377254"/>
                    <a:pt x="2250433" y="267717"/>
                  </a:cubicBezTo>
                  <a:cubicBezTo>
                    <a:pt x="2136133" y="158180"/>
                    <a:pt x="1933727" y="31973"/>
                    <a:pt x="1707508" y="10542"/>
                  </a:cubicBezTo>
                  <a:cubicBezTo>
                    <a:pt x="1481289" y="-10889"/>
                    <a:pt x="1164582" y="-13270"/>
                    <a:pt x="893120" y="139130"/>
                  </a:cubicBezTo>
                  <a:cubicBezTo>
                    <a:pt x="621657" y="291530"/>
                    <a:pt x="214464" y="610617"/>
                    <a:pt x="78733" y="924942"/>
                  </a:cubicBezTo>
                  <a:cubicBezTo>
                    <a:pt x="-56998" y="1239267"/>
                    <a:pt x="9677" y="1717899"/>
                    <a:pt x="78733" y="2025080"/>
                  </a:cubicBezTo>
                  <a:cubicBezTo>
                    <a:pt x="147789" y="2332261"/>
                    <a:pt x="209701" y="2622774"/>
                    <a:pt x="493070" y="2768030"/>
                  </a:cubicBezTo>
                  <a:cubicBezTo>
                    <a:pt x="776439" y="2913286"/>
                    <a:pt x="1471764" y="3044255"/>
                    <a:pt x="1778945" y="2896617"/>
                  </a:cubicBezTo>
                  <a:cubicBezTo>
                    <a:pt x="2086126" y="2748980"/>
                    <a:pt x="2231383" y="2253680"/>
                    <a:pt x="2336158" y="1882205"/>
                  </a:cubicBezTo>
                  <a:cubicBezTo>
                    <a:pt x="2440933" y="1510730"/>
                    <a:pt x="2407595" y="936848"/>
                    <a:pt x="2393308" y="667767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/>
                </p:cNvPr>
                <p:cNvSpPr/>
                <p:nvPr/>
              </p:nvSpPr>
              <p:spPr>
                <a:xfrm>
                  <a:off x="2872235" y="5926184"/>
                  <a:ext cx="551594" cy="5004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235" y="5926184"/>
                  <a:ext cx="551594" cy="5004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/>
                </p:cNvPr>
                <p:cNvSpPr/>
                <p:nvPr/>
              </p:nvSpPr>
              <p:spPr>
                <a:xfrm>
                  <a:off x="2681875" y="3436544"/>
                  <a:ext cx="551593" cy="5004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75" y="3436544"/>
                  <a:ext cx="551593" cy="5004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0" name="流程图: 接点 29"/>
          <p:cNvSpPr/>
          <p:nvPr/>
        </p:nvSpPr>
        <p:spPr bwMode="auto">
          <a:xfrm>
            <a:off x="11293311" y="5719092"/>
            <a:ext cx="84841" cy="84840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流程图: 接点 30"/>
          <p:cNvSpPr/>
          <p:nvPr/>
        </p:nvSpPr>
        <p:spPr bwMode="auto">
          <a:xfrm>
            <a:off x="10766981" y="4764253"/>
            <a:ext cx="84841" cy="84840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流程图: 接点 31"/>
          <p:cNvSpPr/>
          <p:nvPr/>
        </p:nvSpPr>
        <p:spPr bwMode="auto">
          <a:xfrm>
            <a:off x="11144055" y="5559242"/>
            <a:ext cx="382043" cy="405352"/>
          </a:xfrm>
          <a:prstGeom prst="flowChartConnecto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/>
              </p:cNvPr>
              <p:cNvSpPr/>
              <p:nvPr/>
            </p:nvSpPr>
            <p:spPr>
              <a:xfrm>
                <a:off x="10971581" y="4579587"/>
                <a:ext cx="379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581" y="4579587"/>
                <a:ext cx="3792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5" name="直接连接符 34"/>
          <p:cNvCxnSpPr/>
          <p:nvPr/>
        </p:nvCxnSpPr>
        <p:spPr bwMode="auto">
          <a:xfrm>
            <a:off x="10778324" y="4770084"/>
            <a:ext cx="556468" cy="10148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/>
              </p:cNvPr>
              <p:cNvSpPr/>
              <p:nvPr/>
            </p:nvSpPr>
            <p:spPr>
              <a:xfrm>
                <a:off x="10655915" y="5249934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915" y="5249934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0" name="流程图: 接点 39"/>
          <p:cNvSpPr/>
          <p:nvPr/>
        </p:nvSpPr>
        <p:spPr bwMode="auto">
          <a:xfrm>
            <a:off x="11072689" y="5360542"/>
            <a:ext cx="84841" cy="84840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49622" y="-8874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凸规划的性质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7886" y="1051753"/>
            <a:ext cx="1032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解集为凸集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793231" y="1981919"/>
                <a:ext cx="1011496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000" dirty="0"/>
                  <a:t>设最优解集为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000" dirty="0"/>
                  <a:t>，结论显然</a:t>
                </a:r>
                <a:r>
                  <a:rPr lang="en-US" altLang="zh-CN" sz="2000" dirty="0"/>
                  <a:t>.</a:t>
                </a: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sz="2000" dirty="0"/>
                  <a:t>，设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，最优解集可表示为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为凸集，凸函数的水平集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为凸集，根据两个凸集交集仍为凸集可知</a:t>
                </a:r>
                <a:endParaRPr lang="en-US" altLang="zh-CN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为凸集</a:t>
                </a:r>
                <a:r>
                  <a:rPr lang="en-US" altLang="zh-CN" sz="2000" dirty="0"/>
                  <a:t>. </a:t>
                </a:r>
                <a:r>
                  <a:rPr lang="zh-CN" altLang="en-US" sz="2000" b="1" dirty="0"/>
                  <a:t>证毕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1" y="1981919"/>
                <a:ext cx="10114961" cy="2862322"/>
              </a:xfrm>
              <a:prstGeom prst="rect">
                <a:avLst/>
              </a:prstGeom>
              <a:blipFill>
                <a:blip r:embed="rId3"/>
                <a:stretch>
                  <a:fillRect l="-603" b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12676" y="-7950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凸规划的性质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3995" y="994933"/>
            <a:ext cx="1032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严格凸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规划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最优解，则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最优解唯一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868432" y="1642716"/>
                <a:ext cx="10114961" cy="231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均</a:t>
                </a:r>
                <a:r>
                  <a:rPr lang="zh-CN" altLang="en-US" sz="2000" dirty="0" smtClean="0"/>
                  <a:t>为最优解</a:t>
                </a:r>
                <a:r>
                  <a:rPr lang="zh-CN" altLang="en-US" sz="20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    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000" dirty="0"/>
                  <a:t>根据严格凸函数的定义有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为最优解矛盾</a:t>
                </a:r>
                <a:r>
                  <a:rPr lang="en-US" altLang="zh-CN" sz="2000" dirty="0"/>
                  <a:t>.   </a:t>
                </a:r>
                <a:r>
                  <a:rPr lang="zh-CN" altLang="en-US" sz="2000" b="1" dirty="0"/>
                  <a:t>证毕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32" y="1642716"/>
                <a:ext cx="10114961" cy="2319481"/>
              </a:xfrm>
              <a:prstGeom prst="rect">
                <a:avLst/>
              </a:prstGeom>
              <a:blipFill>
                <a:blip r:embed="rId3"/>
                <a:stretch>
                  <a:fillRect l="-602" b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68432" y="4563912"/>
            <a:ext cx="4671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严格凸规划并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不一定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存在最优解</a:t>
            </a:r>
            <a:r>
              <a:rPr lang="en-US" altLang="zh-CN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grpSp>
        <p:nvGrpSpPr>
          <p:cNvPr id="9" name="组合 15"/>
          <p:cNvGrpSpPr/>
          <p:nvPr/>
        </p:nvGrpSpPr>
        <p:grpSpPr bwMode="auto">
          <a:xfrm>
            <a:off x="398122" y="4594689"/>
            <a:ext cx="356192" cy="400110"/>
            <a:chOff x="5810678" y="1001615"/>
            <a:chExt cx="422361" cy="474760"/>
          </a:xfrm>
        </p:grpSpPr>
        <p:sp>
          <p:nvSpPr>
            <p:cNvPr id="10" name="Oval 87"/>
            <p:cNvSpPr>
              <a:spLocks noChangeArrowheads="1"/>
            </p:cNvSpPr>
            <p:nvPr/>
          </p:nvSpPr>
          <p:spPr bwMode="auto">
            <a:xfrm>
              <a:off x="5825763" y="1340969"/>
              <a:ext cx="392192" cy="13540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3025">
                <a:solidFill>
                  <a:srgbClr val="000000"/>
                </a:solidFill>
                <a:latin typeface="Calibri" panose="020F0502020204030204" charset="0"/>
                <a:sym typeface="宋体" panose="02010600030101010101" pitchFamily="2" charset="-122"/>
              </a:endParaRPr>
            </a:p>
          </p:txBody>
        </p:sp>
        <p:grpSp>
          <p:nvGrpSpPr>
            <p:cNvPr id="11" name="组合 147"/>
            <p:cNvGrpSpPr/>
            <p:nvPr/>
          </p:nvGrpSpPr>
          <p:grpSpPr bwMode="auto">
            <a:xfrm>
              <a:off x="5810678" y="1001614"/>
              <a:ext cx="422361" cy="421265"/>
              <a:chOff x="5003908" y="1229805"/>
              <a:chExt cx="897741" cy="895413"/>
            </a:xfrm>
          </p:grpSpPr>
          <p:sp>
            <p:nvSpPr>
              <p:cNvPr id="12" name="Freeform 36"/>
              <p:cNvSpPr>
                <a:spLocks noChangeArrowheads="1"/>
              </p:cNvSpPr>
              <p:nvPr/>
            </p:nvSpPr>
            <p:spPr bwMode="auto">
              <a:xfrm>
                <a:off x="5003908" y="1229805"/>
                <a:ext cx="897741" cy="895413"/>
              </a:xfrm>
              <a:prstGeom prst="ellipse">
                <a:avLst/>
              </a:prstGeom>
              <a:gradFill rotWithShape="1">
                <a:gsLst>
                  <a:gs pos="0">
                    <a:srgbClr val="08684C"/>
                  </a:gs>
                  <a:gs pos="50000">
                    <a:srgbClr val="119870"/>
                  </a:gs>
                  <a:gs pos="100000">
                    <a:srgbClr val="17B586"/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13" name="Freeform 38"/>
              <p:cNvSpPr/>
              <p:nvPr/>
            </p:nvSpPr>
            <p:spPr bwMode="auto">
              <a:xfrm>
                <a:off x="5071596" y="1254681"/>
                <a:ext cx="762367" cy="248726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14" name="Oval 39"/>
              <p:cNvSpPr>
                <a:spLocks noChangeArrowheads="1"/>
              </p:cNvSpPr>
              <p:nvPr/>
            </p:nvSpPr>
            <p:spPr bwMode="auto">
              <a:xfrm>
                <a:off x="5367279" y="1275998"/>
                <a:ext cx="181687" cy="163448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atinLnBrk="1"/>
                <a:endParaRPr lang="zh-CN" altLang="en-US" sz="300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229402" y="4148315"/>
            <a:ext cx="5077364" cy="2204597"/>
            <a:chOff x="7060675" y="4653403"/>
            <a:chExt cx="5077364" cy="22045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675" y="4653403"/>
              <a:ext cx="2832888" cy="220459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grpSp>
          <p:nvGrpSpPr>
            <p:cNvPr id="5" name="组合 4"/>
            <p:cNvGrpSpPr/>
            <p:nvPr/>
          </p:nvGrpSpPr>
          <p:grpSpPr>
            <a:xfrm>
              <a:off x="10071511" y="5158491"/>
              <a:ext cx="2066528" cy="1257369"/>
              <a:chOff x="10071511" y="5158491"/>
              <a:chExt cx="2066528" cy="12573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/>
                  </p:cNvPr>
                  <p:cNvSpPr txBox="1"/>
                  <p:nvPr/>
                </p:nvSpPr>
                <p:spPr>
                  <a:xfrm>
                    <a:off x="10229654" y="5158491"/>
                    <a:ext cx="1178351" cy="573106"/>
                  </a:xfrm>
                  <a:prstGeom prst="rect">
                    <a:avLst/>
                  </a:prstGeom>
                  <a:noFill/>
                  <a:ln>
                    <a:solidFill>
                      <a:srgbClr val="0000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9654" y="5158491"/>
                    <a:ext cx="1178351" cy="57310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036" b="-53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/>
                  </p:cNvPr>
                  <p:cNvSpPr/>
                  <p:nvPr/>
                </p:nvSpPr>
                <p:spPr>
                  <a:xfrm>
                    <a:off x="10071511" y="5954195"/>
                    <a:ext cx="2066528" cy="461665"/>
                  </a:xfrm>
                  <a:prstGeom prst="rect">
                    <a:avLst/>
                  </a:prstGeom>
                  <a:ln>
                    <a:solidFill>
                      <a:srgbClr val="0000FF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511" y="5954195"/>
                    <a:ext cx="2066528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86568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凸规划的性质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6488" y="925495"/>
            <a:ext cx="1032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全局最优解与稳定点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等价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1326779" y="1609597"/>
                <a:ext cx="10114961" cy="280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70C0"/>
                    </a:solidFill>
                  </a:rPr>
                  <a:t>证明：</a:t>
                </a: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为凸规划全局最优解，由定理</a:t>
                </a:r>
                <a:r>
                  <a:rPr lang="en-US" altLang="zh-CN" sz="2000" dirty="0"/>
                  <a:t>7.1.2</a:t>
                </a:r>
                <a:r>
                  <a:rPr lang="zh-CN" altLang="en-US" sz="2000" dirty="0"/>
                  <a:t>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为稳定点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反之若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为稳定点，即对任意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≥0.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利用凸函数的性质得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/>
                  <a:t>为全局最优点</a:t>
                </a:r>
                <a:r>
                  <a:rPr lang="en-US" altLang="zh-CN" sz="2000" dirty="0"/>
                  <a:t>.     </a:t>
                </a:r>
                <a:r>
                  <a:rPr lang="zh-CN" altLang="en-US" sz="2000" b="1" dirty="0"/>
                  <a:t>证毕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9" y="1609597"/>
                <a:ext cx="10114961" cy="2802562"/>
              </a:xfrm>
              <a:prstGeom prst="rect">
                <a:avLst/>
              </a:prstGeom>
              <a:blipFill>
                <a:blip r:embed="rId3"/>
                <a:stretch>
                  <a:fillRect l="-663" b="-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657264" y="5018241"/>
            <a:ext cx="6335620" cy="461667"/>
            <a:chOff x="2546427" y="5967682"/>
            <a:chExt cx="6335620" cy="461667"/>
          </a:xfrm>
        </p:grpSpPr>
        <p:sp>
          <p:nvSpPr>
            <p:cNvPr id="3" name="文本框 2"/>
            <p:cNvSpPr txBox="1"/>
            <p:nvPr/>
          </p:nvSpPr>
          <p:spPr>
            <a:xfrm>
              <a:off x="7043820" y="5967682"/>
              <a:ext cx="1838227" cy="461665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局部最优解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46427" y="5967684"/>
              <a:ext cx="1256910" cy="461665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稳定点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87961" y="5967683"/>
              <a:ext cx="2003193" cy="461665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全局最优解</a:t>
              </a:r>
            </a:p>
          </p:txBody>
        </p:sp>
        <p:sp>
          <p:nvSpPr>
            <p:cNvPr id="7" name="箭头: 左右 6"/>
            <p:cNvSpPr/>
            <p:nvPr/>
          </p:nvSpPr>
          <p:spPr bwMode="auto">
            <a:xfrm>
              <a:off x="3832834" y="6045702"/>
              <a:ext cx="499621" cy="305628"/>
            </a:xfrm>
            <a:prstGeom prst="leftRightArrow">
              <a:avLst/>
            </a:prstGeom>
            <a:solidFill>
              <a:srgbClr val="0070C0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箭头: 左右 18"/>
            <p:cNvSpPr/>
            <p:nvPr/>
          </p:nvSpPr>
          <p:spPr bwMode="auto">
            <a:xfrm>
              <a:off x="6495969" y="6045702"/>
              <a:ext cx="499621" cy="305628"/>
            </a:xfrm>
            <a:prstGeom prst="leftRightArrow">
              <a:avLst/>
            </a:prstGeom>
            <a:solidFill>
              <a:srgbClr val="0070C0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84162" y="-14561"/>
            <a:ext cx="850891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凸优化</a:t>
            </a:r>
            <a:endParaRPr lang="en-US" altLang="zh-CN" b="1" kern="0" dirty="0" smtClean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l" eaLnBrk="1" hangingPunct="1"/>
            <a:r>
              <a:rPr lang="zh-CN" altLang="en-US" sz="4000" kern="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稳定</a:t>
            </a:r>
            <a:r>
              <a:rPr lang="zh-CN" altLang="en-US" sz="4000" kern="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/>
              </p:cNvPr>
              <p:cNvSpPr/>
              <p:nvPr/>
            </p:nvSpPr>
            <p:spPr>
              <a:xfrm>
                <a:off x="1132866" y="1469556"/>
                <a:ext cx="10342655" cy="2031325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若约束优化问题的可行域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为非空闭凸集，则其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任一局部最优解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均为稳定点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:endParaRPr lang="en-US" altLang="zh-CN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𝛻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，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∀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6" y="1469556"/>
                <a:ext cx="10342655" cy="2031325"/>
              </a:xfrm>
              <a:prstGeom prst="rect">
                <a:avLst/>
              </a:prstGeom>
              <a:blipFill>
                <a:blip r:embed="rId2"/>
                <a:stretch>
                  <a:fillRect l="-1178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046341" y="3917030"/>
            <a:ext cx="2238279" cy="2437913"/>
            <a:chOff x="-53351" y="3284144"/>
            <a:chExt cx="3416962" cy="3603991"/>
          </a:xfrm>
        </p:grpSpPr>
        <p:sp>
          <p:nvSpPr>
            <p:cNvPr id="6" name="任意多边形 16"/>
            <p:cNvSpPr/>
            <p:nvPr/>
          </p:nvSpPr>
          <p:spPr bwMode="auto">
            <a:xfrm>
              <a:off x="953762" y="3284144"/>
              <a:ext cx="2409849" cy="2961472"/>
            </a:xfrm>
            <a:custGeom>
              <a:avLst/>
              <a:gdLst>
                <a:gd name="connsiteX0" fmla="*/ 2393308 w 2409849"/>
                <a:gd name="connsiteY0" fmla="*/ 667767 h 2961472"/>
                <a:gd name="connsiteX1" fmla="*/ 2250433 w 2409849"/>
                <a:gd name="connsiteY1" fmla="*/ 267717 h 2961472"/>
                <a:gd name="connsiteX2" fmla="*/ 1707508 w 2409849"/>
                <a:gd name="connsiteY2" fmla="*/ 10542 h 2961472"/>
                <a:gd name="connsiteX3" fmla="*/ 893120 w 2409849"/>
                <a:gd name="connsiteY3" fmla="*/ 139130 h 2961472"/>
                <a:gd name="connsiteX4" fmla="*/ 78733 w 2409849"/>
                <a:gd name="connsiteY4" fmla="*/ 924942 h 2961472"/>
                <a:gd name="connsiteX5" fmla="*/ 78733 w 2409849"/>
                <a:gd name="connsiteY5" fmla="*/ 2025080 h 2961472"/>
                <a:gd name="connsiteX6" fmla="*/ 493070 w 2409849"/>
                <a:gd name="connsiteY6" fmla="*/ 2768030 h 2961472"/>
                <a:gd name="connsiteX7" fmla="*/ 1778945 w 2409849"/>
                <a:gd name="connsiteY7" fmla="*/ 2896617 h 2961472"/>
                <a:gd name="connsiteX8" fmla="*/ 2336158 w 2409849"/>
                <a:gd name="connsiteY8" fmla="*/ 1882205 h 2961472"/>
                <a:gd name="connsiteX9" fmla="*/ 2393308 w 2409849"/>
                <a:gd name="connsiteY9" fmla="*/ 667767 h 296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9849" h="2961472">
                  <a:moveTo>
                    <a:pt x="2393308" y="667767"/>
                  </a:moveTo>
                  <a:cubicBezTo>
                    <a:pt x="2379021" y="398686"/>
                    <a:pt x="2364733" y="377254"/>
                    <a:pt x="2250433" y="267717"/>
                  </a:cubicBezTo>
                  <a:cubicBezTo>
                    <a:pt x="2136133" y="158180"/>
                    <a:pt x="1933727" y="31973"/>
                    <a:pt x="1707508" y="10542"/>
                  </a:cubicBezTo>
                  <a:cubicBezTo>
                    <a:pt x="1481289" y="-10889"/>
                    <a:pt x="1164582" y="-13270"/>
                    <a:pt x="893120" y="139130"/>
                  </a:cubicBezTo>
                  <a:cubicBezTo>
                    <a:pt x="621657" y="291530"/>
                    <a:pt x="214464" y="610617"/>
                    <a:pt x="78733" y="924942"/>
                  </a:cubicBezTo>
                  <a:cubicBezTo>
                    <a:pt x="-56998" y="1239267"/>
                    <a:pt x="9677" y="1717899"/>
                    <a:pt x="78733" y="2025080"/>
                  </a:cubicBezTo>
                  <a:cubicBezTo>
                    <a:pt x="147789" y="2332261"/>
                    <a:pt x="209701" y="2622774"/>
                    <a:pt x="493070" y="2768030"/>
                  </a:cubicBezTo>
                  <a:cubicBezTo>
                    <a:pt x="776439" y="2913286"/>
                    <a:pt x="1471764" y="3044255"/>
                    <a:pt x="1778945" y="2896617"/>
                  </a:cubicBezTo>
                  <a:cubicBezTo>
                    <a:pt x="2086126" y="2748980"/>
                    <a:pt x="2231383" y="2253680"/>
                    <a:pt x="2336158" y="1882205"/>
                  </a:cubicBezTo>
                  <a:cubicBezTo>
                    <a:pt x="2440933" y="1510730"/>
                    <a:pt x="2407595" y="936848"/>
                    <a:pt x="2393308" y="667767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659601" y="5902011"/>
              <a:ext cx="554435" cy="53053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flipH="1" flipV="1">
              <a:off x="72865" y="4599078"/>
              <a:ext cx="1805404" cy="2030805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/>
                </p:cNvPr>
                <p:cNvSpPr/>
                <p:nvPr/>
              </p:nvSpPr>
              <p:spPr>
                <a:xfrm>
                  <a:off x="-53351" y="6387647"/>
                  <a:ext cx="1548459" cy="5004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−</m:t>
                        </m:r>
                        <m: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𝛁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3351" y="6387647"/>
                  <a:ext cx="1548459" cy="5004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/>
                </p:cNvPr>
                <p:cNvSpPr/>
                <p:nvPr/>
              </p:nvSpPr>
              <p:spPr>
                <a:xfrm>
                  <a:off x="1376787" y="5544141"/>
                  <a:ext cx="551593" cy="5004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787" y="5544141"/>
                  <a:ext cx="551593" cy="5004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/>
                </p:cNvPr>
                <p:cNvSpPr/>
                <p:nvPr/>
              </p:nvSpPr>
              <p:spPr>
                <a:xfrm>
                  <a:off x="2681875" y="3436544"/>
                  <a:ext cx="551593" cy="5004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75" y="3436544"/>
                  <a:ext cx="551593" cy="5004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3984138" y="4213044"/>
            <a:ext cx="2569873" cy="2375978"/>
            <a:chOff x="3130177" y="3560054"/>
            <a:chExt cx="2569873" cy="2375978"/>
          </a:xfrm>
        </p:grpSpPr>
        <p:grpSp>
          <p:nvGrpSpPr>
            <p:cNvPr id="13" name="组合 12"/>
            <p:cNvGrpSpPr/>
            <p:nvPr/>
          </p:nvGrpSpPr>
          <p:grpSpPr>
            <a:xfrm>
              <a:off x="3130177" y="3560054"/>
              <a:ext cx="2569873" cy="2375978"/>
              <a:chOff x="4558366" y="3073484"/>
              <a:chExt cx="3948848" cy="3845252"/>
            </a:xfrm>
          </p:grpSpPr>
          <p:sp>
            <p:nvSpPr>
              <p:cNvPr id="17" name="任意多边形 2"/>
              <p:cNvSpPr/>
              <p:nvPr/>
            </p:nvSpPr>
            <p:spPr bwMode="auto">
              <a:xfrm rot="1469592">
                <a:off x="5205757" y="3073484"/>
                <a:ext cx="3301457" cy="3107527"/>
              </a:xfrm>
              <a:custGeom>
                <a:avLst/>
                <a:gdLst>
                  <a:gd name="connsiteX0" fmla="*/ 178594 w 3301457"/>
                  <a:gd name="connsiteY0" fmla="*/ 1258089 h 3107527"/>
                  <a:gd name="connsiteX1" fmla="*/ 1707356 w 3301457"/>
                  <a:gd name="connsiteY1" fmla="*/ 789 h 3107527"/>
                  <a:gd name="connsiteX2" fmla="*/ 3264694 w 3301457"/>
                  <a:gd name="connsiteY2" fmla="*/ 1100926 h 3107527"/>
                  <a:gd name="connsiteX3" fmla="*/ 2750344 w 3301457"/>
                  <a:gd name="connsiteY3" fmla="*/ 2972589 h 3107527"/>
                  <a:gd name="connsiteX4" fmla="*/ 2064544 w 3301457"/>
                  <a:gd name="connsiteY4" fmla="*/ 2858289 h 3107527"/>
                  <a:gd name="connsiteX5" fmla="*/ 2107406 w 3301457"/>
                  <a:gd name="connsiteY5" fmla="*/ 2043901 h 3107527"/>
                  <a:gd name="connsiteX6" fmla="*/ 1950244 w 3301457"/>
                  <a:gd name="connsiteY6" fmla="*/ 1500976 h 3107527"/>
                  <a:gd name="connsiteX7" fmla="*/ 1493044 w 3301457"/>
                  <a:gd name="connsiteY7" fmla="*/ 1458114 h 3107527"/>
                  <a:gd name="connsiteX8" fmla="*/ 1121569 w 3301457"/>
                  <a:gd name="connsiteY8" fmla="*/ 1701001 h 3107527"/>
                  <a:gd name="connsiteX9" fmla="*/ 907256 w 3301457"/>
                  <a:gd name="connsiteY9" fmla="*/ 2186776 h 3107527"/>
                  <a:gd name="connsiteX10" fmla="*/ 335756 w 3301457"/>
                  <a:gd name="connsiteY10" fmla="*/ 2458239 h 3107527"/>
                  <a:gd name="connsiteX11" fmla="*/ 35719 w 3301457"/>
                  <a:gd name="connsiteY11" fmla="*/ 2086764 h 3107527"/>
                  <a:gd name="connsiteX12" fmla="*/ 21431 w 3301457"/>
                  <a:gd name="connsiteY12" fmla="*/ 1458114 h 3107527"/>
                  <a:gd name="connsiteX13" fmla="*/ 178594 w 3301457"/>
                  <a:gd name="connsiteY13" fmla="*/ 1258089 h 310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1457" h="3107527">
                    <a:moveTo>
                      <a:pt x="178594" y="1258089"/>
                    </a:moveTo>
                    <a:cubicBezTo>
                      <a:pt x="459582" y="1015201"/>
                      <a:pt x="1193006" y="26983"/>
                      <a:pt x="1707356" y="789"/>
                    </a:cubicBezTo>
                    <a:cubicBezTo>
                      <a:pt x="2221706" y="-25405"/>
                      <a:pt x="3090863" y="605626"/>
                      <a:pt x="3264694" y="1100926"/>
                    </a:cubicBezTo>
                    <a:cubicBezTo>
                      <a:pt x="3438525" y="1596226"/>
                      <a:pt x="2950369" y="2679695"/>
                      <a:pt x="2750344" y="2972589"/>
                    </a:cubicBezTo>
                    <a:cubicBezTo>
                      <a:pt x="2550319" y="3265483"/>
                      <a:pt x="2171700" y="3013070"/>
                      <a:pt x="2064544" y="2858289"/>
                    </a:cubicBezTo>
                    <a:cubicBezTo>
                      <a:pt x="1957388" y="2703508"/>
                      <a:pt x="2126456" y="2270120"/>
                      <a:pt x="2107406" y="2043901"/>
                    </a:cubicBezTo>
                    <a:cubicBezTo>
                      <a:pt x="2088356" y="1817682"/>
                      <a:pt x="2052638" y="1598607"/>
                      <a:pt x="1950244" y="1500976"/>
                    </a:cubicBezTo>
                    <a:cubicBezTo>
                      <a:pt x="1847850" y="1403345"/>
                      <a:pt x="1631156" y="1424777"/>
                      <a:pt x="1493044" y="1458114"/>
                    </a:cubicBezTo>
                    <a:cubicBezTo>
                      <a:pt x="1354932" y="1491451"/>
                      <a:pt x="1219200" y="1579557"/>
                      <a:pt x="1121569" y="1701001"/>
                    </a:cubicBezTo>
                    <a:cubicBezTo>
                      <a:pt x="1023938" y="1822445"/>
                      <a:pt x="1038225" y="2060570"/>
                      <a:pt x="907256" y="2186776"/>
                    </a:cubicBezTo>
                    <a:cubicBezTo>
                      <a:pt x="776287" y="2312982"/>
                      <a:pt x="481012" y="2474908"/>
                      <a:pt x="335756" y="2458239"/>
                    </a:cubicBezTo>
                    <a:cubicBezTo>
                      <a:pt x="190500" y="2441570"/>
                      <a:pt x="88106" y="2253452"/>
                      <a:pt x="35719" y="2086764"/>
                    </a:cubicBezTo>
                    <a:cubicBezTo>
                      <a:pt x="-16669" y="1920077"/>
                      <a:pt x="-2381" y="1593845"/>
                      <a:pt x="21431" y="1458114"/>
                    </a:cubicBezTo>
                    <a:cubicBezTo>
                      <a:pt x="45243" y="1322383"/>
                      <a:pt x="-102394" y="1500977"/>
                      <a:pt x="178594" y="125808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接连接符 17"/>
              <p:cNvCxnSpPr/>
              <p:nvPr/>
            </p:nvCxnSpPr>
            <p:spPr bwMode="auto">
              <a:xfrm flipH="1" flipV="1">
                <a:off x="4887020" y="3372351"/>
                <a:ext cx="2115142" cy="3206552"/>
              </a:xfrm>
              <a:prstGeom prst="line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 bwMode="auto">
              <a:xfrm flipH="1">
                <a:off x="6028896" y="6174183"/>
                <a:ext cx="697547" cy="48387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/>
                  </p:cNvPr>
                  <p:cNvSpPr/>
                  <p:nvPr/>
                </p:nvSpPr>
                <p:spPr>
                  <a:xfrm>
                    <a:off x="4558366" y="6370825"/>
                    <a:ext cx="1558592" cy="5479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−</m:t>
                          </m:r>
                          <m: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𝛁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" name="矩形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366" y="6370825"/>
                    <a:ext cx="1558592" cy="54791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/>
                  </p:cNvPr>
                  <p:cNvSpPr/>
                  <p:nvPr/>
                </p:nvSpPr>
                <p:spPr>
                  <a:xfrm>
                    <a:off x="6837502" y="5925982"/>
                    <a:ext cx="551594" cy="5479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4" name="矩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502" y="5925982"/>
                    <a:ext cx="551594" cy="54791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/>
                  </p:cNvPr>
                  <p:cNvSpPr/>
                  <p:nvPr/>
                </p:nvSpPr>
                <p:spPr>
                  <a:xfrm>
                    <a:off x="7002161" y="3284145"/>
                    <a:ext cx="551592" cy="5479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𝛀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2161" y="3284145"/>
                    <a:ext cx="551592" cy="54791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/>
                </p:cNvPr>
                <p:cNvSpPr/>
                <p:nvPr/>
              </p:nvSpPr>
              <p:spPr>
                <a:xfrm>
                  <a:off x="3270509" y="4317231"/>
                  <a:ext cx="379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509" y="4317231"/>
                  <a:ext cx="3792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06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5" name="流程图: 接点 14"/>
            <p:cNvSpPr/>
            <p:nvPr/>
          </p:nvSpPr>
          <p:spPr bwMode="auto">
            <a:xfrm flipH="1" flipV="1">
              <a:off x="3609766" y="4439100"/>
              <a:ext cx="79899" cy="87794"/>
            </a:xfrm>
            <a:prstGeom prst="flowChartConnector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3649716" y="4488006"/>
              <a:ext cx="859426" cy="101081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/>
              </p:cNvPr>
              <p:cNvSpPr txBox="1"/>
              <p:nvPr/>
            </p:nvSpPr>
            <p:spPr>
              <a:xfrm>
                <a:off x="6989117" y="4919589"/>
                <a:ext cx="4898083" cy="132343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zh-CN" altLang="en-US" sz="2000" b="1" i="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凸，结论不成立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如图，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是局部最优解，但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不是稳定点，</a:t>
                </a:r>
                <a:endParaRPr lang="en-US" altLang="zh-CN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𝜵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sz="20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117" y="4919589"/>
                <a:ext cx="4898083" cy="1323439"/>
              </a:xfrm>
              <a:prstGeom prst="rect">
                <a:avLst/>
              </a:prstGeom>
              <a:blipFill>
                <a:blip r:embed="rId10"/>
                <a:stretch>
                  <a:fillRect l="-1114" t="-2252" r="-6064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11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/>
          </p:cNvSpPr>
          <p:nvPr>
            <p:ph type="title" idx="4294967295"/>
          </p:nvPr>
        </p:nvSpPr>
        <p:spPr>
          <a:xfrm>
            <a:off x="1654629" y="794"/>
            <a:ext cx="8243888" cy="688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</a:rPr>
              <a:t>凸优化最优性条件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56035" name="Rectangle 3"/>
          <p:cNvSpPr>
            <a:spLocks noGrp="1"/>
          </p:cNvSpPr>
          <p:nvPr>
            <p:ph type="body" idx="4294967295"/>
          </p:nvPr>
        </p:nvSpPr>
        <p:spPr>
          <a:xfrm>
            <a:off x="1080653" y="1374405"/>
            <a:ext cx="10169237" cy="4181615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</a:ln>
        </p:spPr>
        <p:txBody>
          <a:bodyPr anchor="t"/>
          <a:lstStyle/>
          <a:p>
            <a:pPr marL="800100" lvl="2" indent="0">
              <a:buNone/>
            </a:pPr>
            <a:r>
              <a:rPr lang="zh-CN" altLang="en-US" sz="4000" b="1" dirty="0">
                <a:solidFill>
                  <a:srgbClr val="0000FF"/>
                </a:solidFill>
              </a:rPr>
              <a:t>凸优化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最优性条件，主要探索</a:t>
            </a:r>
            <a:r>
              <a:rPr lang="zh-CN" altLang="en-US" sz="4400" kern="12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稳定点</a:t>
            </a:r>
            <a:r>
              <a:rPr lang="zh-CN" altLang="en-US" sz="4000" b="1" dirty="0">
                <a:solidFill>
                  <a:srgbClr val="0000FF"/>
                </a:solidFill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</a:rPr>
              <a:t>最优点、鞍点、</a:t>
            </a:r>
            <a:r>
              <a:rPr lang="en-US" altLang="zh-CN" sz="4000" b="1" dirty="0">
                <a:solidFill>
                  <a:srgbClr val="FF0000"/>
                </a:solidFill>
              </a:rPr>
              <a:t>KKT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点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之间的关系</a:t>
            </a:r>
            <a:r>
              <a:rPr lang="zh-CN" altLang="en-US" sz="4400" b="1" dirty="0" smtClean="0">
                <a:solidFill>
                  <a:srgbClr val="0000FF"/>
                </a:solidFill>
              </a:rPr>
              <a:t>，</a:t>
            </a:r>
            <a:endParaRPr lang="en-US" altLang="zh-CN" sz="4400" b="1" dirty="0" smtClean="0">
              <a:solidFill>
                <a:srgbClr val="0000FF"/>
              </a:solidFill>
            </a:endParaRPr>
          </a:p>
          <a:p>
            <a:pPr marL="800100" lvl="2" indent="0">
              <a:buNone/>
            </a:pPr>
            <a:r>
              <a:rPr lang="zh-CN" altLang="en-US" sz="4000" b="1" dirty="0" smtClean="0">
                <a:solidFill>
                  <a:srgbClr val="0000FF"/>
                </a:solidFill>
              </a:rPr>
              <a:t>这需要一些条件，统称为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约束规格</a:t>
            </a:r>
            <a:r>
              <a:rPr lang="zh-CN" altLang="en-US" sz="4000" b="1" dirty="0" smtClean="0">
                <a:solidFill>
                  <a:srgbClr val="0000FF"/>
                </a:solidFill>
              </a:rPr>
              <a:t>。</a:t>
            </a:r>
            <a:endParaRPr lang="zh-CN" altLang="en-US" sz="4000" b="1" dirty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7234" y="4844896"/>
            <a:ext cx="7641283" cy="523222"/>
            <a:chOff x="2546427" y="5967682"/>
            <a:chExt cx="6516796" cy="523222"/>
          </a:xfrm>
        </p:grpSpPr>
        <p:sp>
          <p:nvSpPr>
            <p:cNvPr id="5" name="文本框 4"/>
            <p:cNvSpPr txBox="1"/>
            <p:nvPr/>
          </p:nvSpPr>
          <p:spPr>
            <a:xfrm>
              <a:off x="7043820" y="5967682"/>
              <a:ext cx="2019403" cy="5232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局部最优解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6427" y="5967684"/>
              <a:ext cx="1256910" cy="5232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稳定点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7961" y="5967683"/>
              <a:ext cx="2003193" cy="5232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全局最优解</a:t>
              </a:r>
            </a:p>
          </p:txBody>
        </p:sp>
        <p:sp>
          <p:nvSpPr>
            <p:cNvPr id="8" name="箭头: 左右 6"/>
            <p:cNvSpPr/>
            <p:nvPr/>
          </p:nvSpPr>
          <p:spPr bwMode="auto">
            <a:xfrm>
              <a:off x="3832834" y="6045702"/>
              <a:ext cx="499621" cy="305628"/>
            </a:xfrm>
            <a:prstGeom prst="leftRightArrow">
              <a:avLst/>
            </a:prstGeom>
            <a:solidFill>
              <a:srgbClr val="0070C0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箭头: 左右 18"/>
            <p:cNvSpPr/>
            <p:nvPr/>
          </p:nvSpPr>
          <p:spPr bwMode="auto">
            <a:xfrm>
              <a:off x="6495969" y="6045702"/>
              <a:ext cx="499621" cy="305628"/>
            </a:xfrm>
            <a:prstGeom prst="leftRightArrow">
              <a:avLst/>
            </a:prstGeom>
            <a:solidFill>
              <a:srgbClr val="0070C0"/>
            </a:solidFill>
            <a:ln w="31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07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/>
      <p:bldP spid="55603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630486" y="71351"/>
            <a:ext cx="6931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凸集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(convex set)</a:t>
            </a: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7114" y="3962400"/>
            <a:ext cx="4958884" cy="2736541"/>
            <a:chOff x="843379" y="2603815"/>
            <a:chExt cx="4958884" cy="2866691"/>
          </a:xfrm>
        </p:grpSpPr>
        <p:grpSp>
          <p:nvGrpSpPr>
            <p:cNvPr id="7" name="组合 6"/>
            <p:cNvGrpSpPr/>
            <p:nvPr/>
          </p:nvGrpSpPr>
          <p:grpSpPr>
            <a:xfrm>
              <a:off x="843379" y="2603815"/>
              <a:ext cx="4958884" cy="2326206"/>
              <a:chOff x="923278" y="2958922"/>
              <a:chExt cx="4958884" cy="2326206"/>
            </a:xfrm>
          </p:grpSpPr>
          <p:pic>
            <p:nvPicPr>
              <p:cNvPr id="14338" name="Picture 2" descr="正32面体展开图(第1页) - 要无忧健康图库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9484" y="2958922"/>
                <a:ext cx="2632678" cy="23262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40" name="Picture 4" descr="碳60分子结构模型C60富勒烯足球烯巴克球化学教具科技小制作￥6.5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278" y="2958922"/>
                <a:ext cx="2326206" cy="23262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文本框 7"/>
            <p:cNvSpPr txBox="1"/>
            <p:nvPr/>
          </p:nvSpPr>
          <p:spPr>
            <a:xfrm>
              <a:off x="2414725" y="5101174"/>
              <a:ext cx="173114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石墨烯 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面体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71280" y="3962400"/>
            <a:ext cx="4775222" cy="2644175"/>
            <a:chOff x="6856007" y="2603815"/>
            <a:chExt cx="4775222" cy="2866691"/>
          </a:xfrm>
        </p:grpSpPr>
        <p:pic>
          <p:nvPicPr>
            <p:cNvPr id="14342" name="Picture 6" descr="噬菌体HK97病毒衣壳3D模型$59 - .fbx .ma - Free3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007" y="2603815"/>
              <a:ext cx="2326206" cy="23262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科学网—准晶体和五魔方：体会5次轴，摊开看旋转- 李世春的博文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94"/>
            <a:stretch>
              <a:fillRect/>
            </a:stretch>
          </p:blipFill>
          <p:spPr bwMode="auto">
            <a:xfrm>
              <a:off x="9182213" y="2603815"/>
              <a:ext cx="2449016" cy="232620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8439225" y="5101174"/>
              <a:ext cx="2244573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病毒衣壳 正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20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面体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373742" y="888616"/>
            <a:ext cx="99038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凸：高</a:t>
            </a:r>
            <a:r>
              <a:rPr lang="zh-CN" altLang="en-US" sz="28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周围  </a:t>
            </a:r>
            <a:endParaRPr lang="en-US" altLang="zh-CN" sz="2800" dirty="0" smtClean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Convex</a:t>
            </a:r>
            <a:r>
              <a:rPr lang="zh-CN" altLang="en-US" sz="28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curving </a:t>
            </a:r>
            <a:r>
              <a:rPr lang="en-US" altLang="zh-CN" sz="28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bulging outward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025" y="1799066"/>
            <a:ext cx="1001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0000FF"/>
                </a:solidFill>
              </a:rPr>
              <a:t>玉柱琤瑽韵，金觥雹凸棱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莫踏凹中满，遥知凸处肥。</a:t>
            </a:r>
          </a:p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螯封嫩玉双双满，壳凸红脂块块香。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球来香袖依稀暖，酒凸觥心泛滟光。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十分</a:t>
            </a:r>
            <a:r>
              <a:rPr lang="zh-CN" altLang="en-US" sz="2800" b="1" dirty="0">
                <a:solidFill>
                  <a:srgbClr val="0000FF"/>
                </a:solidFill>
              </a:rPr>
              <a:t>潋滟金樽凸，千杖敲铿羯鼓催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en-US" altLang="zh-CN" sz="28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11225" y="766158"/>
            <a:ext cx="8446415" cy="5976387"/>
            <a:chOff x="2607648" y="743127"/>
            <a:chExt cx="8901387" cy="64559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" name="组合 1"/>
            <p:cNvGrpSpPr/>
            <p:nvPr/>
          </p:nvGrpSpPr>
          <p:grpSpPr>
            <a:xfrm>
              <a:off x="2607648" y="743127"/>
              <a:ext cx="8901387" cy="4978863"/>
              <a:chOff x="269800" y="1252175"/>
              <a:chExt cx="8901387" cy="4978863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64833" y="1252175"/>
                <a:ext cx="2718933" cy="56795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约束均为线性函数</a:t>
                </a:r>
                <a:endParaRPr lang="zh-CN" altLang="en-US" sz="22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Freeform 101"/>
              <p:cNvSpPr>
                <a:spLocks noChangeArrowheads="1"/>
              </p:cNvSpPr>
              <p:nvPr/>
            </p:nvSpPr>
            <p:spPr bwMode="auto">
              <a:xfrm rot="16200000">
                <a:off x="269800" y="1418907"/>
                <a:ext cx="266700" cy="266700"/>
              </a:xfrm>
              <a:custGeom>
                <a:avLst/>
                <a:gdLst>
                  <a:gd name="T0" fmla="*/ 731 w 1169"/>
                  <a:gd name="T1" fmla="*/ 0 h 1169"/>
                  <a:gd name="T2" fmla="*/ 0 w 1169"/>
                  <a:gd name="T3" fmla="*/ 0 h 1169"/>
                  <a:gd name="T4" fmla="*/ 0 w 1169"/>
                  <a:gd name="T5" fmla="*/ 731 h 1169"/>
                  <a:gd name="T6" fmla="*/ 439 w 1169"/>
                  <a:gd name="T7" fmla="*/ 1169 h 1169"/>
                  <a:gd name="T8" fmla="*/ 1169 w 1169"/>
                  <a:gd name="T9" fmla="*/ 1169 h 1169"/>
                  <a:gd name="T10" fmla="*/ 1169 w 1169"/>
                  <a:gd name="T11" fmla="*/ 439 h 1169"/>
                  <a:gd name="T12" fmla="*/ 731 w 1169"/>
                  <a:gd name="T13" fmla="*/ 0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169">
                    <a:moveTo>
                      <a:pt x="73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973"/>
                      <a:pt x="196" y="1169"/>
                      <a:pt x="439" y="1169"/>
                    </a:cubicBezTo>
                    <a:cubicBezTo>
                      <a:pt x="1169" y="1169"/>
                      <a:pt x="1169" y="1169"/>
                      <a:pt x="1169" y="1169"/>
                    </a:cubicBezTo>
                    <a:cubicBezTo>
                      <a:pt x="1169" y="439"/>
                      <a:pt x="1169" y="439"/>
                      <a:pt x="1169" y="439"/>
                    </a:cubicBezTo>
                    <a:cubicBezTo>
                      <a:pt x="1169" y="196"/>
                      <a:pt x="973" y="0"/>
                      <a:pt x="73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</a:ln>
              <a:extLst/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id-ID" altLang="zh-CN">
                  <a:latin typeface="微软雅黑" panose="020B050302020402020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56191" y="2272483"/>
                <a:ext cx="2718933" cy="53347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线性无关</a:t>
                </a:r>
                <a:endParaRPr lang="zh-CN" altLang="en-US" sz="22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Freeform 101"/>
              <p:cNvSpPr>
                <a:spLocks noChangeArrowheads="1"/>
              </p:cNvSpPr>
              <p:nvPr/>
            </p:nvSpPr>
            <p:spPr bwMode="auto">
              <a:xfrm rot="16200000">
                <a:off x="269800" y="2405873"/>
                <a:ext cx="266700" cy="266700"/>
              </a:xfrm>
              <a:custGeom>
                <a:avLst/>
                <a:gdLst>
                  <a:gd name="T0" fmla="*/ 731 w 1169"/>
                  <a:gd name="T1" fmla="*/ 0 h 1169"/>
                  <a:gd name="T2" fmla="*/ 0 w 1169"/>
                  <a:gd name="T3" fmla="*/ 0 h 1169"/>
                  <a:gd name="T4" fmla="*/ 0 w 1169"/>
                  <a:gd name="T5" fmla="*/ 731 h 1169"/>
                  <a:gd name="T6" fmla="*/ 439 w 1169"/>
                  <a:gd name="T7" fmla="*/ 1169 h 1169"/>
                  <a:gd name="T8" fmla="*/ 1169 w 1169"/>
                  <a:gd name="T9" fmla="*/ 1169 h 1169"/>
                  <a:gd name="T10" fmla="*/ 1169 w 1169"/>
                  <a:gd name="T11" fmla="*/ 439 h 1169"/>
                  <a:gd name="T12" fmla="*/ 731 w 1169"/>
                  <a:gd name="T13" fmla="*/ 0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169">
                    <a:moveTo>
                      <a:pt x="73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973"/>
                      <a:pt x="196" y="1169"/>
                      <a:pt x="439" y="1169"/>
                    </a:cubicBezTo>
                    <a:cubicBezTo>
                      <a:pt x="1169" y="1169"/>
                      <a:pt x="1169" y="1169"/>
                      <a:pt x="1169" y="1169"/>
                    </a:cubicBezTo>
                    <a:cubicBezTo>
                      <a:pt x="1169" y="439"/>
                      <a:pt x="1169" y="439"/>
                      <a:pt x="1169" y="439"/>
                    </a:cubicBezTo>
                    <a:cubicBezTo>
                      <a:pt x="1169" y="196"/>
                      <a:pt x="973" y="0"/>
                      <a:pt x="73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</a:ln>
              <a:extLst/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id-ID" altLang="zh-CN">
                  <a:latin typeface="微软雅黑" panose="020B050302020402020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56190" y="3663484"/>
                <a:ext cx="2718933" cy="56795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M-F</a:t>
                </a:r>
                <a:r>
                  <a:rPr lang="zh-CN" altLang="en-US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约束规格</a:t>
                </a:r>
                <a:endParaRPr lang="zh-CN" altLang="en-US" sz="22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reeform 101"/>
              <p:cNvSpPr>
                <a:spLocks noChangeArrowheads="1"/>
              </p:cNvSpPr>
              <p:nvPr/>
            </p:nvSpPr>
            <p:spPr bwMode="auto">
              <a:xfrm rot="16200000">
                <a:off x="269800" y="3796874"/>
                <a:ext cx="266700" cy="266700"/>
              </a:xfrm>
              <a:custGeom>
                <a:avLst/>
                <a:gdLst>
                  <a:gd name="T0" fmla="*/ 731 w 1169"/>
                  <a:gd name="T1" fmla="*/ 0 h 1169"/>
                  <a:gd name="T2" fmla="*/ 0 w 1169"/>
                  <a:gd name="T3" fmla="*/ 0 h 1169"/>
                  <a:gd name="T4" fmla="*/ 0 w 1169"/>
                  <a:gd name="T5" fmla="*/ 731 h 1169"/>
                  <a:gd name="T6" fmla="*/ 439 w 1169"/>
                  <a:gd name="T7" fmla="*/ 1169 h 1169"/>
                  <a:gd name="T8" fmla="*/ 1169 w 1169"/>
                  <a:gd name="T9" fmla="*/ 1169 h 1169"/>
                  <a:gd name="T10" fmla="*/ 1169 w 1169"/>
                  <a:gd name="T11" fmla="*/ 439 h 1169"/>
                  <a:gd name="T12" fmla="*/ 731 w 1169"/>
                  <a:gd name="T13" fmla="*/ 0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169">
                    <a:moveTo>
                      <a:pt x="73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973"/>
                      <a:pt x="196" y="1169"/>
                      <a:pt x="439" y="1169"/>
                    </a:cubicBezTo>
                    <a:cubicBezTo>
                      <a:pt x="1169" y="1169"/>
                      <a:pt x="1169" y="1169"/>
                      <a:pt x="1169" y="1169"/>
                    </a:cubicBezTo>
                    <a:cubicBezTo>
                      <a:pt x="1169" y="439"/>
                      <a:pt x="1169" y="439"/>
                      <a:pt x="1169" y="439"/>
                    </a:cubicBezTo>
                    <a:cubicBezTo>
                      <a:pt x="1169" y="196"/>
                      <a:pt x="973" y="0"/>
                      <a:pt x="73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</a:ln>
              <a:extLst/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id-ID" altLang="zh-CN">
                  <a:latin typeface="微软雅黑" panose="020B050302020402020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64833" y="5296846"/>
                <a:ext cx="2718933" cy="54870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Slater</a:t>
                </a:r>
                <a:r>
                  <a:rPr lang="zh-CN" altLang="en-US" sz="2200" dirty="0">
                    <a:solidFill>
                      <a:srgbClr val="43AF01"/>
                    </a:solidFill>
                    <a:latin typeface="方正姚体" panose="02010601030101010101" pitchFamily="2" charset="-122"/>
                    <a:ea typeface="方正姚体" panose="02010601030101010101" pitchFamily="2" charset="-122"/>
                  </a:rPr>
                  <a:t>约束规格</a:t>
                </a:r>
                <a:endParaRPr lang="en-US" altLang="zh-CN" sz="2200" dirty="0">
                  <a:solidFill>
                    <a:srgbClr val="43AF0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1" name="Freeform 101"/>
              <p:cNvSpPr>
                <a:spLocks noChangeArrowheads="1"/>
              </p:cNvSpPr>
              <p:nvPr/>
            </p:nvSpPr>
            <p:spPr bwMode="auto">
              <a:xfrm rot="16200000">
                <a:off x="269800" y="5463577"/>
                <a:ext cx="266700" cy="266700"/>
              </a:xfrm>
              <a:custGeom>
                <a:avLst/>
                <a:gdLst>
                  <a:gd name="T0" fmla="*/ 731 w 1169"/>
                  <a:gd name="T1" fmla="*/ 0 h 1169"/>
                  <a:gd name="T2" fmla="*/ 0 w 1169"/>
                  <a:gd name="T3" fmla="*/ 0 h 1169"/>
                  <a:gd name="T4" fmla="*/ 0 w 1169"/>
                  <a:gd name="T5" fmla="*/ 731 h 1169"/>
                  <a:gd name="T6" fmla="*/ 439 w 1169"/>
                  <a:gd name="T7" fmla="*/ 1169 h 1169"/>
                  <a:gd name="T8" fmla="*/ 1169 w 1169"/>
                  <a:gd name="T9" fmla="*/ 1169 h 1169"/>
                  <a:gd name="T10" fmla="*/ 1169 w 1169"/>
                  <a:gd name="T11" fmla="*/ 439 h 1169"/>
                  <a:gd name="T12" fmla="*/ 731 w 1169"/>
                  <a:gd name="T13" fmla="*/ 0 h 1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9" h="1169">
                    <a:moveTo>
                      <a:pt x="73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973"/>
                      <a:pt x="196" y="1169"/>
                      <a:pt x="439" y="1169"/>
                    </a:cubicBezTo>
                    <a:cubicBezTo>
                      <a:pt x="1169" y="1169"/>
                      <a:pt x="1169" y="1169"/>
                      <a:pt x="1169" y="1169"/>
                    </a:cubicBezTo>
                    <a:cubicBezTo>
                      <a:pt x="1169" y="439"/>
                      <a:pt x="1169" y="439"/>
                      <a:pt x="1169" y="439"/>
                    </a:cubicBezTo>
                    <a:cubicBezTo>
                      <a:pt x="1169" y="196"/>
                      <a:pt x="973" y="0"/>
                      <a:pt x="73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solidFill>
                  <a:srgbClr val="000000"/>
                </a:solidFill>
                <a:round/>
              </a:ln>
              <a:extLst/>
            </p:spPr>
            <p:txBody>
              <a:bodyPr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id-ID" altLang="zh-CN">
                  <a:latin typeface="微软雅黑" panose="020B050302020402020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/>
                  </p:cNvPr>
                  <p:cNvSpPr/>
                  <p:nvPr/>
                </p:nvSpPr>
                <p:spPr>
                  <a:xfrm>
                    <a:off x="3712098" y="2293065"/>
                    <a:ext cx="2856228" cy="524127"/>
                  </a:xfrm>
                  <a:prstGeom prst="rect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oMath>
                    </a14:m>
                    <a:r>
                      <a:rPr lang="zh-CN" altLang="en-US" sz="2000" b="0" dirty="0">
                        <a:solidFill>
                          <a:schemeClr val="tx1"/>
                        </a:solidFill>
                        <a:latin typeface="方正姚体" panose="02010601030101010101" pitchFamily="2" charset="-122"/>
                        <a:ea typeface="方正姚体" panose="02010601030101010101" pitchFamily="2" charset="-122"/>
                      </a:rPr>
                      <a:t>线性无关</a:t>
                    </a:r>
                    <a:endParaRPr lang="en-US" altLang="zh-CN" sz="2000" dirty="0">
                      <a:solidFill>
                        <a:schemeClr val="tx1"/>
                      </a:solidFill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2" name="矩形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98" y="2293065"/>
                    <a:ext cx="2856228" cy="52412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49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>
                    <a:extLst/>
                  </p:cNvPr>
                  <p:cNvSpPr/>
                  <p:nvPr/>
                </p:nvSpPr>
                <p:spPr>
                  <a:xfrm>
                    <a:off x="3712099" y="1273013"/>
                    <a:ext cx="2718933" cy="579326"/>
                  </a:xfrm>
                  <a:prstGeom prst="rect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矩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99" y="1273013"/>
                    <a:ext cx="2718933" cy="57932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>
                    <a:extLst/>
                  </p:cNvPr>
                  <p:cNvSpPr/>
                  <p:nvPr/>
                </p:nvSpPr>
                <p:spPr>
                  <a:xfrm>
                    <a:off x="3712098" y="3191559"/>
                    <a:ext cx="5459089" cy="1572791"/>
                  </a:xfrm>
                  <a:prstGeom prst="rect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  <a:ea typeface="方正姚体" panose="02010601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,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oMath>
                    </a14:m>
                    <a:r>
                      <a:rPr lang="zh-CN" altLang="en-US" sz="2000" b="0" dirty="0">
                        <a:latin typeface="方正姚体" panose="02010601030101010101" pitchFamily="2" charset="-122"/>
                        <a:ea typeface="方正姚体" panose="02010601030101010101" pitchFamily="2" charset="-122"/>
                      </a:rPr>
                      <a:t>线性无关，且存在非零向量</a:t>
                    </a:r>
                    <a:endParaRPr lang="en-US" altLang="zh-CN" sz="2000" b="0" dirty="0"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a14:m>
                    <a:r>
                      <a:rPr lang="zh-CN" altLang="en-US" sz="2000" b="0" dirty="0">
                        <a:latin typeface="方正姚体" panose="02010601030101010101" pitchFamily="2" charset="-122"/>
                        <a:ea typeface="方正姚体" panose="02010601030101010101" pitchFamily="2" charset="-122"/>
                      </a:rPr>
                      <a:t>使得</a:t>
                    </a:r>
                    <a:endParaRPr lang="en-US" altLang="zh-CN" sz="2000" b="0" dirty="0"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b="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=0, 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b="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&gt;0</m:t>
                          </m:r>
                          <m:r>
                            <a:rPr lang="en-US" altLang="zh-CN" sz="2000" b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, 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zh-CN" sz="2000" dirty="0">
                      <a:solidFill>
                        <a:schemeClr val="tx1"/>
                      </a:solidFill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98" y="3191559"/>
                    <a:ext cx="5459089" cy="157279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>
                    <a:extLst/>
                  </p:cNvPr>
                  <p:cNvSpPr/>
                  <p:nvPr/>
                </p:nvSpPr>
                <p:spPr>
                  <a:xfrm>
                    <a:off x="3712097" y="5036358"/>
                    <a:ext cx="3372828" cy="1194680"/>
                  </a:xfrm>
                  <a:prstGeom prst="rect">
                    <a:avLst/>
                  </a:prstGeom>
                  <a:solidFill>
                    <a:schemeClr val="accent3">
                      <a:lumMod val="8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∃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 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.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.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000" b="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b="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=0,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b="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&gt;0,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zh-CN" sz="2000" dirty="0">
                      <a:solidFill>
                        <a:schemeClr val="tx1"/>
                      </a:solidFill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97" y="5036358"/>
                    <a:ext cx="3372828" cy="119468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02" name="矩形 101"/>
            <p:cNvSpPr/>
            <p:nvPr/>
          </p:nvSpPr>
          <p:spPr>
            <a:xfrm>
              <a:off x="3102681" y="6111763"/>
              <a:ext cx="2718933" cy="5487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dirty="0">
                  <a:solidFill>
                    <a:srgbClr val="43AF0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弱</a:t>
              </a:r>
              <a:r>
                <a:rPr lang="en-US" altLang="zh-CN" sz="2200" dirty="0">
                  <a:solidFill>
                    <a:srgbClr val="43AF0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Slater</a:t>
              </a:r>
              <a:r>
                <a:rPr lang="zh-CN" altLang="en-US" sz="2200" dirty="0">
                  <a:solidFill>
                    <a:srgbClr val="43AF0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约束规格</a:t>
              </a:r>
              <a:endParaRPr lang="en-US" altLang="zh-CN" sz="2200" dirty="0">
                <a:solidFill>
                  <a:srgbClr val="43AF0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3" name="Freeform 101"/>
            <p:cNvSpPr>
              <a:spLocks noChangeArrowheads="1"/>
            </p:cNvSpPr>
            <p:nvPr/>
          </p:nvSpPr>
          <p:spPr bwMode="auto">
            <a:xfrm rot="16200000">
              <a:off x="2607648" y="6236112"/>
              <a:ext cx="266700" cy="266700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</a:ln>
            <a:extLst/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id-ID" altLang="zh-CN">
                <a:latin typeface="微软雅黑" panose="020B050302020402020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049946" y="5280846"/>
              <a:ext cx="3372826" cy="1918273"/>
              <a:chOff x="6049946" y="5280846"/>
              <a:chExt cx="3372826" cy="1918273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6049946" y="5767998"/>
                <a:ext cx="3372826" cy="1369036"/>
              </a:xfrm>
              <a:prstGeom prst="rect">
                <a:avLst/>
              </a:prstGeom>
              <a:solidFill>
                <a:srgbClr val="D9D9D9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/>
                  </p:cNvPr>
                  <p:cNvSpPr/>
                  <p:nvPr/>
                </p:nvSpPr>
                <p:spPr>
                  <a:xfrm>
                    <a:off x="6049946" y="5280846"/>
                    <a:ext cx="3106242" cy="1918273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∃</m:t>
                          </m:r>
                          <m:acc>
                            <m:accPr>
                              <m:chr m:val="̂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.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方正姚体" panose="02010601030101010101" pitchFamily="2" charset="-122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=0,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≥0,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方正姚体" panose="02010601030101010101" pitchFamily="2" charset="-122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方正姚体" panose="02010601030101010101" pitchFamily="2" charset="-122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&gt;0,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方正姚体" panose="02010601030101010101" pitchFamily="2" charset="-122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altLang="zh-CN" sz="2000" dirty="0">
                      <a:latin typeface="方正姚体" panose="02010601030101010101" pitchFamily="2" charset="-122"/>
                      <a:ea typeface="方正姚体" panose="02010601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9946" y="5280846"/>
                    <a:ext cx="3106242" cy="191827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  <p:sp>
        <p:nvSpPr>
          <p:cNvPr id="9" name="文本框 8"/>
          <p:cNvSpPr txBox="1"/>
          <p:nvPr/>
        </p:nvSpPr>
        <p:spPr>
          <a:xfrm>
            <a:off x="806384" y="1810260"/>
            <a:ext cx="861774" cy="41431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常见约束规格</a:t>
            </a:r>
          </a:p>
        </p:txBody>
      </p:sp>
      <p:sp>
        <p:nvSpPr>
          <p:cNvPr id="3" name="矩形 2"/>
          <p:cNvSpPr/>
          <p:nvPr/>
        </p:nvSpPr>
        <p:spPr>
          <a:xfrm>
            <a:off x="4858709" y="19786"/>
            <a:ext cx="2037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约束规格</a:t>
            </a:r>
            <a:endParaRPr lang="zh-CN" altLang="en-US" sz="360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878931" y="-108499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Slater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约束规格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1276405" y="1133563"/>
                <a:ext cx="9698051" cy="21236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对凸规划问题，若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存在可行点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sz="2800" b="1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&gt;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 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𝒊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𝑰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则称该规划问题满足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Slater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约束规格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，又称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Slater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条件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05" y="1133563"/>
                <a:ext cx="9698051" cy="2123658"/>
              </a:xfrm>
              <a:prstGeom prst="rect">
                <a:avLst/>
              </a:prstGeom>
              <a:blipFill>
                <a:blip r:embed="rId3"/>
                <a:stretch>
                  <a:fillRect l="-1507" b="-2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10707" y="4284874"/>
            <a:ext cx="5548549" cy="461665"/>
            <a:chOff x="806986" y="4266783"/>
            <a:chExt cx="5548549" cy="461665"/>
          </a:xfrm>
        </p:grpSpPr>
        <p:grpSp>
          <p:nvGrpSpPr>
            <p:cNvPr id="16" name="组合 15"/>
            <p:cNvGrpSpPr/>
            <p:nvPr/>
          </p:nvGrpSpPr>
          <p:grpSpPr bwMode="auto">
            <a:xfrm>
              <a:off x="806986" y="4328338"/>
              <a:ext cx="356192" cy="400110"/>
              <a:chOff x="5810678" y="1001615"/>
              <a:chExt cx="422361" cy="474760"/>
            </a:xfrm>
          </p:grpSpPr>
          <p:sp>
            <p:nvSpPr>
              <p:cNvPr id="17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19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20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1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2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/>
                </p:cNvPr>
                <p:cNvSpPr/>
                <p:nvPr/>
              </p:nvSpPr>
              <p:spPr>
                <a:xfrm>
                  <a:off x="1227528" y="4266783"/>
                  <a:ext cx="51280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 smtClean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可行点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是不等式约束集的</a:t>
                  </a:r>
                  <a:r>
                    <a:rPr lang="zh-CN" altLang="en-US" sz="2400" dirty="0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严格内点</a:t>
                  </a:r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.</a:t>
                  </a:r>
                  <a:endPara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/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528" y="4266783"/>
                  <a:ext cx="512800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781" t="-14474" r="-83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876784" y="5015405"/>
            <a:ext cx="7737533" cy="476478"/>
            <a:chOff x="910707" y="4956167"/>
            <a:chExt cx="7737533" cy="476478"/>
          </a:xfrm>
        </p:grpSpPr>
        <p:sp>
          <p:nvSpPr>
            <p:cNvPr id="26" name="矩形 25"/>
            <p:cNvSpPr/>
            <p:nvPr/>
          </p:nvSpPr>
          <p:spPr>
            <a:xfrm>
              <a:off x="1384713" y="4956167"/>
              <a:ext cx="72635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针对</a:t>
              </a: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凸规划，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利用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Slater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约束规格，可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建立</a:t>
              </a:r>
              <a:r>
                <a: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KKT</a:t>
              </a:r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条件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 bwMode="auto">
            <a:xfrm>
              <a:off x="910707" y="5032535"/>
              <a:ext cx="356192" cy="400110"/>
              <a:chOff x="5810678" y="1001615"/>
              <a:chExt cx="422361" cy="474760"/>
            </a:xfrm>
          </p:grpSpPr>
          <p:sp>
            <p:nvSpPr>
              <p:cNvPr id="34" name="Oval 87"/>
              <p:cNvSpPr>
                <a:spLocks noChangeArrowheads="1"/>
              </p:cNvSpPr>
              <p:nvPr/>
            </p:nvSpPr>
            <p:spPr bwMode="auto">
              <a:xfrm>
                <a:off x="5825763" y="1340969"/>
                <a:ext cx="392192" cy="13540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87000"/>
                    </a:srgbClr>
                  </a:gs>
                  <a:gs pos="30000">
                    <a:srgbClr val="000000">
                      <a:alpha val="67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 sz="3025">
                  <a:solidFill>
                    <a:srgbClr val="000000"/>
                  </a:solidFill>
                  <a:latin typeface="Calibri" panose="020F050202020403020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36" name="组合 147"/>
              <p:cNvGrpSpPr/>
              <p:nvPr/>
            </p:nvGrpSpPr>
            <p:grpSpPr bwMode="auto">
              <a:xfrm>
                <a:off x="5810678" y="1001614"/>
                <a:ext cx="422361" cy="421265"/>
                <a:chOff x="5003908" y="1229805"/>
                <a:chExt cx="897741" cy="895413"/>
              </a:xfrm>
            </p:grpSpPr>
            <p:sp>
              <p:nvSpPr>
                <p:cNvPr id="37" name="Freeform 36"/>
                <p:cNvSpPr>
                  <a:spLocks noChangeArrowheads="1"/>
                </p:cNvSpPr>
                <p:nvPr/>
              </p:nvSpPr>
              <p:spPr bwMode="auto">
                <a:xfrm>
                  <a:off x="5003908" y="1229805"/>
                  <a:ext cx="897741" cy="89541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8684C"/>
                    </a:gs>
                    <a:gs pos="50000">
                      <a:srgbClr val="119870"/>
                    </a:gs>
                    <a:gs pos="100000">
                      <a:srgbClr val="17B586"/>
                    </a:gs>
                  </a:gsLst>
                  <a:lin ang="162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9" name="Freeform 38"/>
                <p:cNvSpPr/>
                <p:nvPr/>
              </p:nvSpPr>
              <p:spPr bwMode="auto">
                <a:xfrm>
                  <a:off x="5071596" y="1254681"/>
                  <a:ext cx="762367" cy="248726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41" name="Oval 39"/>
                <p:cNvSpPr>
                  <a:spLocks noChangeArrowheads="1"/>
                </p:cNvSpPr>
                <p:nvPr/>
              </p:nvSpPr>
              <p:spPr bwMode="auto">
                <a:xfrm>
                  <a:off x="5367279" y="1275998"/>
                  <a:ext cx="181687" cy="16344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atinLnBrk="1"/>
                  <a:endParaRPr lang="zh-CN" altLang="en-US" sz="300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1350293" y="5801364"/>
            <a:ext cx="6382841" cy="567352"/>
            <a:chOff x="1350293" y="5774840"/>
            <a:chExt cx="6382841" cy="567352"/>
          </a:xfrm>
        </p:grpSpPr>
        <p:sp>
          <p:nvSpPr>
            <p:cNvPr id="5" name="矩形 4"/>
            <p:cNvSpPr/>
            <p:nvPr/>
          </p:nvSpPr>
          <p:spPr>
            <a:xfrm>
              <a:off x="3510531" y="5774840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548403" y="5880527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50293" y="5778849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820001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Slater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约束规格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8991" y="1015646"/>
            <a:ext cx="10340396" cy="63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问题若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Slater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约束规格成立，则最优值点为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43264" y="2140336"/>
            <a:ext cx="10396122" cy="656380"/>
            <a:chOff x="1929193" y="3372580"/>
            <a:chExt cx="9086300" cy="656380"/>
          </a:xfrm>
        </p:grpSpPr>
        <p:grpSp>
          <p:nvGrpSpPr>
            <p:cNvPr id="31" name="组合 30"/>
            <p:cNvGrpSpPr/>
            <p:nvPr/>
          </p:nvGrpSpPr>
          <p:grpSpPr>
            <a:xfrm>
              <a:off x="1929193" y="3372580"/>
              <a:ext cx="9086300" cy="656380"/>
              <a:chOff x="1948048" y="5644756"/>
              <a:chExt cx="9086300" cy="65638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48048" y="5644756"/>
                <a:ext cx="54328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 smtClean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思路仅</a:t>
                </a:r>
                <a:r>
                  <a:rPr lang="zh-CN" altLang="en-US" sz="3600" dirty="0">
                    <a:solidFill>
                      <a:srgbClr val="C0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证</a:t>
                </a:r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：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Slater</a:t>
                </a:r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约束规格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79079" y="5654805"/>
                <a:ext cx="28552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M-F</a:t>
                </a:r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约束规格</a:t>
                </a:r>
              </a:p>
            </p:txBody>
          </p:sp>
        </p:grpSp>
        <p:sp>
          <p:nvSpPr>
            <p:cNvPr id="55" name="箭头: 右 54"/>
            <p:cNvSpPr/>
            <p:nvPr/>
          </p:nvSpPr>
          <p:spPr bwMode="auto">
            <a:xfrm>
              <a:off x="6976045" y="3491557"/>
              <a:ext cx="1184179" cy="45170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05966" y="5477431"/>
            <a:ext cx="8074645" cy="646331"/>
            <a:chOff x="1139649" y="4758510"/>
            <a:chExt cx="8074645" cy="646331"/>
          </a:xfrm>
        </p:grpSpPr>
        <p:grpSp>
          <p:nvGrpSpPr>
            <p:cNvPr id="3" name="组合 2"/>
            <p:cNvGrpSpPr/>
            <p:nvPr/>
          </p:nvGrpSpPr>
          <p:grpSpPr>
            <a:xfrm>
              <a:off x="1139649" y="4758510"/>
              <a:ext cx="8074645" cy="646331"/>
              <a:chOff x="1083089" y="4686992"/>
              <a:chExt cx="8074645" cy="64633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083089" y="4686992"/>
                <a:ext cx="50129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局部极小</a:t>
                </a:r>
                <a:r>
                  <a:rPr lang="en-US" altLang="zh-CN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+M-F</a:t>
                </a:r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约束规格</a:t>
                </a: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661812" y="4686992"/>
                <a:ext cx="14959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KKT</a:t>
                </a:r>
                <a:r>
                  <a:rPr lang="zh-CN" altLang="en-US" sz="36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点</a:t>
                </a:r>
              </a:p>
            </p:txBody>
          </p:sp>
        </p:grpSp>
        <p:sp>
          <p:nvSpPr>
            <p:cNvPr id="54" name="箭头: 右 53"/>
            <p:cNvSpPr/>
            <p:nvPr/>
          </p:nvSpPr>
          <p:spPr bwMode="auto">
            <a:xfrm>
              <a:off x="6446952" y="4855823"/>
              <a:ext cx="1042836" cy="451703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76026" y="3400288"/>
            <a:ext cx="4346161" cy="1365797"/>
            <a:chOff x="502649" y="4047719"/>
            <a:chExt cx="4346161" cy="1879282"/>
          </a:xfrm>
        </p:grpSpPr>
        <p:sp>
          <p:nvSpPr>
            <p:cNvPr id="56" name="矩形: 圆角 55"/>
            <p:cNvSpPr/>
            <p:nvPr/>
          </p:nvSpPr>
          <p:spPr bwMode="auto">
            <a:xfrm>
              <a:off x="502649" y="4047719"/>
              <a:ext cx="4346161" cy="1879282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/>
                </p:cNvPr>
                <p:cNvSpPr/>
                <p:nvPr/>
              </p:nvSpPr>
              <p:spPr>
                <a:xfrm>
                  <a:off x="625614" y="4228148"/>
                  <a:ext cx="4100230" cy="9548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即证：</a:t>
                  </a:r>
                  <a:endParaRPr lang="en-US" altLang="zh-CN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存在可行点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&gt;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𝑰</m:t>
                      </m:r>
                    </m:oMath>
                  </a14:m>
                  <a:endParaRPr lang="en-US" altLang="zh-CN" sz="20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14" y="4228148"/>
                  <a:ext cx="4100230" cy="95481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86" b="-513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5388800" y="3422949"/>
            <a:ext cx="6667892" cy="1380135"/>
            <a:chOff x="5602291" y="3325767"/>
            <a:chExt cx="6667892" cy="1380135"/>
          </a:xfrm>
        </p:grpSpPr>
        <p:sp>
          <p:nvSpPr>
            <p:cNvPr id="57" name="矩形: 圆角 56"/>
            <p:cNvSpPr/>
            <p:nvPr/>
          </p:nvSpPr>
          <p:spPr bwMode="auto">
            <a:xfrm>
              <a:off x="5602291" y="3325767"/>
              <a:ext cx="6667892" cy="13801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/>
                </p:cNvPr>
                <p:cNvSpPr/>
                <p:nvPr/>
              </p:nvSpPr>
              <p:spPr>
                <a:xfrm>
                  <a:off x="5602291" y="3504309"/>
                  <a:ext cx="6667892" cy="961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存在可行点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</m:acc>
                    </m:oMath>
                  </a14:m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𝜵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,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𝓔</m:t>
                      </m:r>
                    </m:oMath>
                  </a14:m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线性无关，且存在非零向量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a14:m>
                  <a:r>
                    <a:rPr lang="zh-CN" altLang="en-US" sz="20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使得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zh-CN" altLang="en-US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𝜵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𝓔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𝒔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𝑻</m:t>
                          </m:r>
                        </m:sup>
                      </m:sSup>
                      <m:r>
                        <a:rPr lang="zh-CN" altLang="en-US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𝜵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方正姚体" panose="02010601030101010101" pitchFamily="2" charset="-122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&gt;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𝟎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ea typeface="方正姚体" panose="02010601030101010101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a14:m>
                  <a:endPara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291" y="3504309"/>
                  <a:ext cx="6667892" cy="9619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4"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5" name="箭头: 右 4"/>
          <p:cNvSpPr/>
          <p:nvPr/>
        </p:nvSpPr>
        <p:spPr bwMode="auto">
          <a:xfrm>
            <a:off x="13065760" y="2430265"/>
            <a:ext cx="978408" cy="484632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805040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Slater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M-F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约束规格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624805" y="941388"/>
                <a:ext cx="11201008" cy="1947649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引理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凸规划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问题若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Slater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约束规格成立，则对任意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Ω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，必存在非零向量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  <a:ea typeface="方正姚体" panose="02010601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0000FF"/>
                    </a:solidFill>
                    <a:ea typeface="方正姚体" panose="02010601030101010101" pitchFamily="2" charset="-122"/>
                  </a:rPr>
                  <a:t>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𝛻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=0, 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𝑇</m:t>
                        </m:r>
                      </m:sup>
                    </m:sSup>
                    <m:r>
                      <a:rPr lang="zh-CN" alt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𝛻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&gt;0</m:t>
                    </m:r>
                    <m:r>
                      <a:rPr lang="en-US" altLang="zh-CN" sz="28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, 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5" y="941388"/>
                <a:ext cx="11201008" cy="1947649"/>
              </a:xfrm>
              <a:prstGeom prst="rect">
                <a:avLst/>
              </a:prstGeom>
              <a:blipFill>
                <a:blip r:embed="rId3"/>
                <a:stretch>
                  <a:fillRect l="-1033" b="-652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6" y="3072079"/>
            <a:ext cx="8687124" cy="3623889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9888333" y="3941721"/>
            <a:ext cx="1578569" cy="2003282"/>
            <a:chOff x="953762" y="3284144"/>
            <a:chExt cx="2409849" cy="2961472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953762" y="3284144"/>
              <a:ext cx="2409849" cy="2961472"/>
            </a:xfrm>
            <a:custGeom>
              <a:avLst/>
              <a:gdLst>
                <a:gd name="connsiteX0" fmla="*/ 2393308 w 2409849"/>
                <a:gd name="connsiteY0" fmla="*/ 667767 h 2961472"/>
                <a:gd name="connsiteX1" fmla="*/ 2250433 w 2409849"/>
                <a:gd name="connsiteY1" fmla="*/ 267717 h 2961472"/>
                <a:gd name="connsiteX2" fmla="*/ 1707508 w 2409849"/>
                <a:gd name="connsiteY2" fmla="*/ 10542 h 2961472"/>
                <a:gd name="connsiteX3" fmla="*/ 893120 w 2409849"/>
                <a:gd name="connsiteY3" fmla="*/ 139130 h 2961472"/>
                <a:gd name="connsiteX4" fmla="*/ 78733 w 2409849"/>
                <a:gd name="connsiteY4" fmla="*/ 924942 h 2961472"/>
                <a:gd name="connsiteX5" fmla="*/ 78733 w 2409849"/>
                <a:gd name="connsiteY5" fmla="*/ 2025080 h 2961472"/>
                <a:gd name="connsiteX6" fmla="*/ 493070 w 2409849"/>
                <a:gd name="connsiteY6" fmla="*/ 2768030 h 2961472"/>
                <a:gd name="connsiteX7" fmla="*/ 1778945 w 2409849"/>
                <a:gd name="connsiteY7" fmla="*/ 2896617 h 2961472"/>
                <a:gd name="connsiteX8" fmla="*/ 2336158 w 2409849"/>
                <a:gd name="connsiteY8" fmla="*/ 1882205 h 2961472"/>
                <a:gd name="connsiteX9" fmla="*/ 2393308 w 2409849"/>
                <a:gd name="connsiteY9" fmla="*/ 667767 h 296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9849" h="2961472">
                  <a:moveTo>
                    <a:pt x="2393308" y="667767"/>
                  </a:moveTo>
                  <a:cubicBezTo>
                    <a:pt x="2379021" y="398686"/>
                    <a:pt x="2364733" y="377254"/>
                    <a:pt x="2250433" y="267717"/>
                  </a:cubicBezTo>
                  <a:cubicBezTo>
                    <a:pt x="2136133" y="158180"/>
                    <a:pt x="1933727" y="31973"/>
                    <a:pt x="1707508" y="10542"/>
                  </a:cubicBezTo>
                  <a:cubicBezTo>
                    <a:pt x="1481289" y="-10889"/>
                    <a:pt x="1164582" y="-13270"/>
                    <a:pt x="893120" y="139130"/>
                  </a:cubicBezTo>
                  <a:cubicBezTo>
                    <a:pt x="621657" y="291530"/>
                    <a:pt x="214464" y="610617"/>
                    <a:pt x="78733" y="924942"/>
                  </a:cubicBezTo>
                  <a:cubicBezTo>
                    <a:pt x="-56998" y="1239267"/>
                    <a:pt x="9677" y="1717899"/>
                    <a:pt x="78733" y="2025080"/>
                  </a:cubicBezTo>
                  <a:cubicBezTo>
                    <a:pt x="147789" y="2332261"/>
                    <a:pt x="209701" y="2622774"/>
                    <a:pt x="493070" y="2768030"/>
                  </a:cubicBezTo>
                  <a:cubicBezTo>
                    <a:pt x="776439" y="2913286"/>
                    <a:pt x="1471764" y="3044255"/>
                    <a:pt x="1778945" y="2896617"/>
                  </a:cubicBezTo>
                  <a:cubicBezTo>
                    <a:pt x="2086126" y="2748980"/>
                    <a:pt x="2231383" y="2253680"/>
                    <a:pt x="2336158" y="1882205"/>
                  </a:cubicBezTo>
                  <a:cubicBezTo>
                    <a:pt x="2440933" y="1510730"/>
                    <a:pt x="2407595" y="936848"/>
                    <a:pt x="2393308" y="667767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/>
                </p:cNvPr>
                <p:cNvSpPr/>
                <p:nvPr/>
              </p:nvSpPr>
              <p:spPr>
                <a:xfrm>
                  <a:off x="2130282" y="4514636"/>
                  <a:ext cx="551594" cy="5459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282" y="4514636"/>
                  <a:ext cx="551594" cy="5459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/>
                </p:cNvPr>
                <p:cNvSpPr/>
                <p:nvPr/>
              </p:nvSpPr>
              <p:spPr>
                <a:xfrm>
                  <a:off x="2681876" y="3436544"/>
                  <a:ext cx="551592" cy="5459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76" y="3436544"/>
                  <a:ext cx="551592" cy="54598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1" name="流程图: 接点 20"/>
          <p:cNvSpPr/>
          <p:nvPr/>
        </p:nvSpPr>
        <p:spPr bwMode="auto">
          <a:xfrm>
            <a:off x="10635196" y="4943362"/>
            <a:ext cx="84841" cy="84840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流程图: 接点 21"/>
          <p:cNvSpPr/>
          <p:nvPr/>
        </p:nvSpPr>
        <p:spPr bwMode="auto">
          <a:xfrm>
            <a:off x="10365679" y="5828572"/>
            <a:ext cx="84841" cy="84840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/>
              </p:cNvPr>
              <p:cNvSpPr/>
              <p:nvPr/>
            </p:nvSpPr>
            <p:spPr>
              <a:xfrm>
                <a:off x="10196805" y="5832245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805" y="5832245"/>
                <a:ext cx="3866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 bwMode="auto">
          <a:xfrm flipV="1">
            <a:off x="10414574" y="4989562"/>
            <a:ext cx="248949" cy="901648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/>
              </p:cNvPr>
              <p:cNvSpPr/>
              <p:nvPr/>
            </p:nvSpPr>
            <p:spPr>
              <a:xfrm>
                <a:off x="10255558" y="506252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558" y="5062523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66495" y="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弱</a:t>
            </a:r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Slater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约束规格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688790" y="1175270"/>
                <a:ext cx="10795947" cy="4524315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对凸规划问题</a:t>
                </a:r>
                <a:endPara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ℝ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为连续可微凸函数，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方正姚体" panose="02010601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为线性函数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方正姚体" panose="02010601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,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为非线性连续可微凹函数，若存在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Ω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:endPara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                                                                 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方正姚体" panose="02010601030101010101" pitchFamily="2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方正姚体" panose="02010601030101010101" pitchFamily="2" charset="-122"/>
                      </a:rPr>
                      <m:t>&gt;0,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则称该约束优化问题满足弱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Slater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约束规格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90" y="1175270"/>
                <a:ext cx="10795947" cy="4524315"/>
              </a:xfrm>
              <a:prstGeom prst="rect">
                <a:avLst/>
              </a:prstGeom>
              <a:blipFill>
                <a:blip r:embed="rId3"/>
                <a:stretch>
                  <a:fillRect l="-1128" b="-2151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/>
              </p:cNvPr>
              <p:cNvSpPr/>
              <p:nvPr/>
            </p:nvSpPr>
            <p:spPr>
              <a:xfrm>
                <a:off x="4276823" y="2054289"/>
                <a:ext cx="4064190" cy="1220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方正姚体" panose="02010601030101010101" pitchFamily="2" charset="-122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方正姚体" panose="02010601030101010101" pitchFamily="2" charset="-122"/>
                                  </a:rPr>
                                  <m:t>=0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)≥0,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23" y="2054289"/>
                <a:ext cx="4064190" cy="1220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669077" y="10600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弱</a:t>
            </a:r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Slater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约束规格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982" y="867446"/>
            <a:ext cx="1134645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如果弱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Slater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约束规格成立，则最优值点为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/>
              </p:cNvPr>
              <p:cNvSpPr txBox="1"/>
              <p:nvPr/>
            </p:nvSpPr>
            <p:spPr>
              <a:xfrm>
                <a:off x="1291143" y="6046674"/>
                <a:ext cx="1593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KKT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点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43" y="6046674"/>
                <a:ext cx="1593460" cy="400110"/>
              </a:xfrm>
              <a:prstGeom prst="rect">
                <a:avLst/>
              </a:prstGeom>
              <a:blipFill>
                <a:blip r:embed="rId3"/>
                <a:stretch>
                  <a:fillRect t="-1212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10411532" y="3845891"/>
                <a:ext cx="1763292" cy="40011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为可行方向</a:t>
                </a:r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532" y="3845891"/>
                <a:ext cx="1763292" cy="400110"/>
              </a:xfrm>
              <a:prstGeom prst="rect">
                <a:avLst/>
              </a:prstGeom>
              <a:blipFill>
                <a:blip r:embed="rId4"/>
                <a:stretch>
                  <a:fillRect t="-8451" b="-1690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/>
              </p:cNvPr>
              <p:cNvSpPr txBox="1"/>
              <p:nvPr/>
            </p:nvSpPr>
            <p:spPr>
              <a:xfrm>
                <a:off x="420670" y="2814764"/>
                <a:ext cx="471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为凸规划</a:t>
                </a:r>
                <a:r>
                  <a:rPr lang="zh-CN" altLang="en-US" sz="2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问题的</a:t>
                </a:r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最优值点</a:t>
                </a:r>
              </a:p>
            </p:txBody>
          </p:sp>
        </mc:Choice>
        <mc:Fallback xmlns="">
          <p:sp>
            <p:nvSpPr>
              <p:cNvPr id="10" name="文本框 9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0" y="2814764"/>
                <a:ext cx="4710252" cy="400110"/>
              </a:xfrm>
              <a:prstGeom prst="rect">
                <a:avLst/>
              </a:prstGeom>
              <a:blipFill>
                <a:blip r:embed="rId5"/>
                <a:stretch>
                  <a:fillRect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-191538" y="3888303"/>
                <a:ext cx="103070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ℰ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538" y="3888303"/>
                <a:ext cx="10307034" cy="4001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/>
              </p:cNvPr>
              <p:cNvSpPr txBox="1"/>
              <p:nvPr/>
            </p:nvSpPr>
            <p:spPr>
              <a:xfrm>
                <a:off x="272638" y="4928300"/>
                <a:ext cx="11633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≥0,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  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8" y="4928300"/>
                <a:ext cx="11633416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/>
          <p:cNvSpPr/>
          <p:nvPr/>
        </p:nvSpPr>
        <p:spPr bwMode="auto">
          <a:xfrm>
            <a:off x="1762812" y="3335805"/>
            <a:ext cx="405353" cy="437364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9810" y="3309355"/>
            <a:ext cx="18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仿照</a:t>
            </a:r>
            <a:r>
              <a:rPr lang="zh-CN" altLang="en-US" sz="2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引理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7" idx="1"/>
          </p:cNvCxnSpPr>
          <p:nvPr/>
        </p:nvCxnSpPr>
        <p:spPr bwMode="auto">
          <a:xfrm>
            <a:off x="9516269" y="4045946"/>
            <a:ext cx="895263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9" name="箭头: 下 18"/>
          <p:cNvSpPr/>
          <p:nvPr/>
        </p:nvSpPr>
        <p:spPr bwMode="auto">
          <a:xfrm>
            <a:off x="1758097" y="4375802"/>
            <a:ext cx="405353" cy="437364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箭头: 下 19"/>
          <p:cNvSpPr/>
          <p:nvPr/>
        </p:nvSpPr>
        <p:spPr bwMode="auto">
          <a:xfrm>
            <a:off x="1772236" y="5468860"/>
            <a:ext cx="405353" cy="437364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77589" y="5487487"/>
            <a:ext cx="188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推论</a:t>
            </a:r>
            <a:r>
              <a:rPr lang="en-US" altLang="zh-CN" sz="20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1.4.3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5335" y="2109799"/>
            <a:ext cx="217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证明思路：</a:t>
            </a:r>
            <a:endParaRPr lang="zh-CN" altLang="en-US" sz="2800" b="1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62567" y="1844306"/>
            <a:ext cx="4958366" cy="1903547"/>
            <a:chOff x="4155406" y="2831810"/>
            <a:chExt cx="6348251" cy="244623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55406" y="2831810"/>
              <a:ext cx="6348250" cy="96331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55406" y="3795123"/>
              <a:ext cx="6348251" cy="148292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943584" y="-22015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凸规划：</a:t>
            </a:r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KKT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点对与鞍点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252523" y="926355"/>
                <a:ext cx="11608521" cy="7386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凸规划的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KKT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点，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Lagrange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函数的鞍点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endPara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23" y="926355"/>
                <a:ext cx="11608521" cy="738664"/>
              </a:xfrm>
              <a:prstGeom prst="rect">
                <a:avLst/>
              </a:prstGeom>
              <a:blipFill>
                <a:blip r:embed="rId3"/>
                <a:stretch>
                  <a:fillRect l="-996" r="-629" b="-813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/>
              </p:cNvPr>
              <p:cNvSpPr/>
              <p:nvPr/>
            </p:nvSpPr>
            <p:spPr>
              <a:xfrm>
                <a:off x="688778" y="4629728"/>
                <a:ext cx="2948884" cy="833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ℝ</m:t>
                                </m:r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ℰ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𝜇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</m:sub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𝐼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lim>
                    </m:limLow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𝜇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8" y="4629728"/>
                <a:ext cx="2948884" cy="833049"/>
              </a:xfrm>
              <a:prstGeom prst="rect">
                <a:avLst/>
              </a:prstGeom>
              <a:blipFill>
                <a:blip r:embed="rId4"/>
                <a:stretch>
                  <a:fillRect l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/>
              </p:cNvPr>
              <p:cNvSpPr/>
              <p:nvPr/>
            </p:nvSpPr>
            <p:spPr>
              <a:xfrm>
                <a:off x="688778" y="2639516"/>
                <a:ext cx="2601033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78" y="2639516"/>
                <a:ext cx="2601033" cy="503343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/>
              </p:cNvPr>
              <p:cNvSpPr/>
              <p:nvPr/>
            </p:nvSpPr>
            <p:spPr>
              <a:xfrm>
                <a:off x="3889885" y="2472728"/>
                <a:ext cx="5357810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ℰ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𝐼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85" y="2472728"/>
                <a:ext cx="5357810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/>
              </p:cNvPr>
              <p:cNvSpPr/>
              <p:nvPr/>
            </p:nvSpPr>
            <p:spPr>
              <a:xfrm>
                <a:off x="3737242" y="3544792"/>
                <a:ext cx="68359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42" y="3544792"/>
                <a:ext cx="6835974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/>
              </p:cNvPr>
              <p:cNvSpPr txBox="1"/>
              <p:nvPr/>
            </p:nvSpPr>
            <p:spPr>
              <a:xfrm>
                <a:off x="3737242" y="4585690"/>
                <a:ext cx="3244158" cy="428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242" y="4585690"/>
                <a:ext cx="3244158" cy="428259"/>
              </a:xfrm>
              <a:prstGeom prst="rect">
                <a:avLst/>
              </a:prstGeom>
              <a:blipFill>
                <a:blip r:embed="rId8"/>
                <a:stretch>
                  <a:fillRect l="-1504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3599954" y="5019235"/>
            <a:ext cx="8828955" cy="1472567"/>
            <a:chOff x="3334703" y="4981353"/>
            <a:chExt cx="8828955" cy="1472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/>
                </p:cNvPr>
                <p:cNvSpPr/>
                <p:nvPr/>
              </p:nvSpPr>
              <p:spPr>
                <a:xfrm>
                  <a:off x="3334703" y="4981353"/>
                  <a:ext cx="8828955" cy="13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𝜇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ℰ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zh-CN" dirty="0"/>
                </a:p>
                <a:p>
                  <a:r>
                    <a:rPr lang="en-US" altLang="zh-CN" dirty="0"/>
                    <a:t>                                 </a:t>
                  </a:r>
                  <a:endParaRPr lang="en-US" altLang="zh-CN" i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CN" b="0" dirty="0"/>
                    <a:t>                                          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703" y="4981353"/>
                  <a:ext cx="8828955" cy="131888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/>
                </p:cNvPr>
                <p:cNvSpPr/>
                <p:nvPr/>
              </p:nvSpPr>
              <p:spPr>
                <a:xfrm>
                  <a:off x="5988152" y="5689352"/>
                  <a:ext cx="2266711" cy="764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𝐼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≤0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52" y="5689352"/>
                  <a:ext cx="2266711" cy="76456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33" name="Freeform 101"/>
          <p:cNvSpPr>
            <a:spLocks noChangeArrowheads="1"/>
          </p:cNvSpPr>
          <p:nvPr/>
        </p:nvSpPr>
        <p:spPr bwMode="auto">
          <a:xfrm rot="16200000">
            <a:off x="291738" y="2709033"/>
            <a:ext cx="266700" cy="26670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id-ID" altLang="zh-CN">
              <a:latin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/>
              </p:cNvPr>
              <p:cNvSpPr/>
              <p:nvPr/>
            </p:nvSpPr>
            <p:spPr>
              <a:xfrm>
                <a:off x="8524475" y="2650435"/>
                <a:ext cx="2265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为凸函数</a:t>
                </a:r>
              </a:p>
            </p:txBody>
          </p:sp>
        </mc:Choice>
        <mc:Fallback xmlns="">
          <p:sp>
            <p:nvSpPr>
              <p:cNvPr id="17" name="矩形 16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475" y="2650435"/>
                <a:ext cx="2265557" cy="369332"/>
              </a:xfrm>
              <a:prstGeom prst="rect">
                <a:avLst/>
              </a:prstGeom>
              <a:blipFill>
                <a:blip r:embed="rId11"/>
                <a:stretch>
                  <a:fillRect l="-2151" t="-13333" r="-215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/>
          <p:cNvSpPr/>
          <p:nvPr/>
        </p:nvSpPr>
        <p:spPr bwMode="auto">
          <a:xfrm>
            <a:off x="6806152" y="3111247"/>
            <a:ext cx="414779" cy="369332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Freeform 101"/>
          <p:cNvSpPr>
            <a:spLocks noChangeArrowheads="1"/>
          </p:cNvSpPr>
          <p:nvPr/>
        </p:nvSpPr>
        <p:spPr bwMode="auto">
          <a:xfrm rot="16200000">
            <a:off x="252523" y="4736398"/>
            <a:ext cx="266700" cy="26670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id-ID" altLang="zh-CN">
              <a:latin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371002" y="329591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=0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/>
              </p:cNvPr>
              <p:cNvSpPr/>
              <p:nvPr/>
            </p:nvSpPr>
            <p:spPr>
              <a:xfrm>
                <a:off x="7322418" y="3952516"/>
                <a:ext cx="2017796" cy="369332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en-US" altLang="zh-CN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K-T</a:t>
                </a:r>
                <a:r>
                  <a:rPr lang="zh-CN" altLang="en-US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18" y="3952516"/>
                <a:ext cx="2017796" cy="369332"/>
              </a:xfrm>
              <a:prstGeom prst="rect">
                <a:avLst/>
              </a:prstGeom>
              <a:blipFill>
                <a:blip r:embed="rId12"/>
                <a:stretch>
                  <a:fillRect l="-298" t="-7576" r="-893" b="-15152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7514810" y="4951798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=0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290411" y="4951798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=0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461578" y="4951798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=0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379738" y="5649819"/>
            <a:ext cx="6633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互补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2522" y="2059829"/>
            <a:ext cx="209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证明</a:t>
            </a:r>
            <a:r>
              <a:rPr lang="zh-CN" altLang="en-US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思路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endParaRPr lang="zh-CN" altLang="en-US" sz="28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742639" y="-9987"/>
            <a:ext cx="7402990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凸规划：</a:t>
            </a:r>
            <a:r>
              <a:rPr lang="en-US" altLang="zh-CN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KKT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点与全局最优解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5414" y="4998989"/>
            <a:ext cx="8693755" cy="7386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凸规划</a:t>
            </a:r>
            <a:r>
              <a:rPr lang="zh-CN" altLang="en-US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问题的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KKT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点为其全局最优解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6039" y="136952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对于凸规划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27972" y="2436743"/>
            <a:ext cx="8472082" cy="1342379"/>
            <a:chOff x="1251576" y="2445144"/>
            <a:chExt cx="8472082" cy="1342379"/>
          </a:xfrm>
        </p:grpSpPr>
        <p:grpSp>
          <p:nvGrpSpPr>
            <p:cNvPr id="9" name="组合 8"/>
            <p:cNvGrpSpPr/>
            <p:nvPr/>
          </p:nvGrpSpPr>
          <p:grpSpPr>
            <a:xfrm>
              <a:off x="1251576" y="2794498"/>
              <a:ext cx="8472082" cy="623693"/>
              <a:chOff x="968772" y="2342623"/>
              <a:chExt cx="8472082" cy="62369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193092" y="2342623"/>
                <a:ext cx="1098356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鞍点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8039492" y="2381541"/>
                <a:ext cx="1401362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KKT</a:t>
                </a:r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点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68772" y="2362601"/>
                <a:ext cx="2860903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全局最优值点</a:t>
                </a:r>
              </a:p>
            </p:txBody>
          </p:sp>
          <p:sp>
            <p:nvSpPr>
              <p:cNvPr id="30" name="箭头: 右 29"/>
              <p:cNvSpPr/>
              <p:nvPr/>
            </p:nvSpPr>
            <p:spPr bwMode="auto">
              <a:xfrm rot="10800000">
                <a:off x="3863582" y="2465398"/>
                <a:ext cx="1132640" cy="451703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箭头: 右 31"/>
              <p:cNvSpPr/>
              <p:nvPr/>
            </p:nvSpPr>
            <p:spPr bwMode="auto">
              <a:xfrm>
                <a:off x="6599150" y="2398953"/>
                <a:ext cx="1132640" cy="256036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箭头: 右 33"/>
              <p:cNvSpPr/>
              <p:nvPr/>
            </p:nvSpPr>
            <p:spPr bwMode="auto">
              <a:xfrm rot="10800000">
                <a:off x="6599150" y="2673929"/>
                <a:ext cx="1132640" cy="256036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7123505" y="3418191"/>
              <a:ext cx="649537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定理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075524" y="2445144"/>
              <a:ext cx="649537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定理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420181" y="2540348"/>
              <a:ext cx="649537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定理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823511" y="-69401"/>
            <a:ext cx="6840538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小结</a:t>
            </a:r>
            <a:r>
              <a:rPr lang="zh-CN" altLang="en-US" b="1" kern="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：</a:t>
            </a:r>
            <a:r>
              <a:rPr lang="zh-CN" altLang="en-US" b="1" kern="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凸规划最优性条件</a:t>
            </a:r>
          </a:p>
        </p:txBody>
      </p:sp>
      <p:sp>
        <p:nvSpPr>
          <p:cNvPr id="4" name="矩形 3"/>
          <p:cNvSpPr/>
          <p:nvPr/>
        </p:nvSpPr>
        <p:spPr>
          <a:xfrm>
            <a:off x="1245860" y="1270972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对于凸规划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245860" y="2190609"/>
            <a:ext cx="9549469" cy="2890748"/>
            <a:chOff x="1170107" y="2592850"/>
            <a:chExt cx="9549469" cy="2890748"/>
          </a:xfrm>
        </p:grpSpPr>
        <p:grpSp>
          <p:nvGrpSpPr>
            <p:cNvPr id="32" name="组合 31"/>
            <p:cNvGrpSpPr/>
            <p:nvPr/>
          </p:nvGrpSpPr>
          <p:grpSpPr>
            <a:xfrm>
              <a:off x="1170107" y="3006437"/>
              <a:ext cx="9549469" cy="2477161"/>
              <a:chOff x="802461" y="2912169"/>
              <a:chExt cx="9549469" cy="2477161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9102071" y="4804555"/>
                <a:ext cx="1098356" cy="584775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鞍点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950568" y="2912169"/>
                <a:ext cx="1401362" cy="584775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KKT</a:t>
                </a:r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点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2461" y="2912169"/>
                <a:ext cx="2860903" cy="584775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全局最优值点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876515" y="2912169"/>
                <a:ext cx="2860902" cy="584775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局部最优值点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59322" y="4782741"/>
                <a:ext cx="1730608" cy="584775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rgbClr val="7030A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稳定点</a:t>
                </a:r>
              </a:p>
            </p:txBody>
          </p:sp>
          <p:sp>
            <p:nvSpPr>
              <p:cNvPr id="3" name="箭头: 左右 2"/>
              <p:cNvSpPr/>
              <p:nvPr/>
            </p:nvSpPr>
            <p:spPr bwMode="auto">
              <a:xfrm>
                <a:off x="3805918" y="3033879"/>
                <a:ext cx="886120" cy="341354"/>
              </a:xfrm>
              <a:prstGeom prst="leftRightArrow">
                <a:avLst/>
              </a:prstGeom>
              <a:solidFill>
                <a:srgbClr val="BFBFBF"/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箭头: 右 27"/>
              <p:cNvSpPr/>
              <p:nvPr/>
            </p:nvSpPr>
            <p:spPr bwMode="auto">
              <a:xfrm rot="10800000">
                <a:off x="7737416" y="3204556"/>
                <a:ext cx="1009380" cy="256036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箭头: 右 28"/>
              <p:cNvSpPr/>
              <p:nvPr/>
            </p:nvSpPr>
            <p:spPr bwMode="auto">
              <a:xfrm>
                <a:off x="7783596" y="2948520"/>
                <a:ext cx="1009380" cy="256036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箭头: 左右 29"/>
              <p:cNvSpPr/>
              <p:nvPr/>
            </p:nvSpPr>
            <p:spPr bwMode="auto">
              <a:xfrm rot="5400000">
                <a:off x="9122090" y="3980072"/>
                <a:ext cx="886120" cy="341354"/>
              </a:xfrm>
              <a:prstGeom prst="leftRightArrow">
                <a:avLst/>
              </a:prstGeom>
              <a:solidFill>
                <a:srgbClr val="BFBFBF"/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箭头: 左右 30"/>
              <p:cNvSpPr/>
              <p:nvPr/>
            </p:nvSpPr>
            <p:spPr bwMode="auto">
              <a:xfrm rot="5400000">
                <a:off x="1619175" y="3980072"/>
                <a:ext cx="886120" cy="341354"/>
              </a:xfrm>
              <a:prstGeom prst="leftRightArrow">
                <a:avLst/>
              </a:prstGeom>
              <a:solidFill>
                <a:srgbClr val="BFBFBF"/>
              </a:solidFill>
              <a:ln w="9525" cap="flat" cmpd="sng" algn="ctr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7829094" y="2592850"/>
              <a:ext cx="1640623" cy="369332"/>
            </a:xfrm>
            <a:prstGeom prst="rect">
              <a:avLst/>
            </a:prstGeom>
            <a:noFill/>
            <a:ln>
              <a:solidFill>
                <a:srgbClr val="3333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弱</a:t>
              </a:r>
              <a:r>
                <a: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Slater</a:t>
              </a:r>
              <a:r>
                <a:rPr lang="zh-CN" altLang="en-US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条件</a:t>
              </a:r>
            </a:p>
          </p:txBody>
        </p:sp>
      </p:grp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81450" y="98425"/>
            <a:ext cx="72723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206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凸</a:t>
            </a:r>
            <a:r>
              <a:rPr lang="zh-CN" altLang="en-US" sz="54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优化</a:t>
            </a:r>
            <a:r>
              <a:rPr lang="zh-CN" altLang="en-US" sz="54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理论</a:t>
            </a:r>
            <a:endParaRPr lang="en-US" altLang="zh-CN" sz="54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2291" name="TextBox 11"/>
          <p:cNvSpPr txBox="1">
            <a:spLocks noChangeArrowheads="1"/>
          </p:cNvSpPr>
          <p:nvPr/>
        </p:nvSpPr>
        <p:spPr bwMode="auto">
          <a:xfrm>
            <a:off x="1873539" y="1111395"/>
            <a:ext cx="8443479" cy="470898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571500" indent="-5715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凸集  </a:t>
            </a:r>
            <a:r>
              <a:rPr lang="zh-CN" altLang="en-US" sz="4000" dirty="0" smtClean="0">
                <a:solidFill>
                  <a:srgbClr val="FF0000"/>
                </a:solidFill>
              </a:rPr>
              <a:t>超平面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凸函数  </a:t>
            </a:r>
            <a:r>
              <a:rPr lang="zh-CN" altLang="en-US" sz="4000" dirty="0" smtClean="0">
                <a:solidFill>
                  <a:srgbClr val="FF0000"/>
                </a:solidFill>
              </a:rPr>
              <a:t>上</a:t>
            </a:r>
            <a:r>
              <a:rPr lang="zh-CN" altLang="en-US" sz="4000" dirty="0">
                <a:solidFill>
                  <a:srgbClr val="FF0000"/>
                </a:solidFill>
              </a:rPr>
              <a:t>图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优化最优性条件</a:t>
            </a:r>
            <a:endParaRPr lang="en-US" altLang="zh-CN" sz="40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28900" lvl="6" indent="0"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约束规格</a:t>
            </a:r>
          </a:p>
          <a:p>
            <a:pPr marL="2628900" lvl="6" indent="0">
              <a:buNone/>
            </a:pPr>
            <a:r>
              <a:rPr lang="zh-CN" altLang="en-US" sz="4000" dirty="0" smtClean="0">
                <a:solidFill>
                  <a:srgbClr val="FF0000"/>
                </a:solidFill>
              </a:rPr>
              <a:t>稳定</a:t>
            </a:r>
            <a:r>
              <a:rPr lang="zh-CN" altLang="en-US" sz="4000" dirty="0">
                <a:solidFill>
                  <a:srgbClr val="FF0000"/>
                </a:solidFill>
              </a:rPr>
              <a:t>点、最优点、鞍点、</a:t>
            </a:r>
            <a:r>
              <a:rPr lang="en-US" altLang="zh-CN" sz="4000" dirty="0">
                <a:solidFill>
                  <a:srgbClr val="FF0000"/>
                </a:solidFill>
              </a:rPr>
              <a:t>KKT</a:t>
            </a:r>
            <a:r>
              <a:rPr lang="zh-CN" altLang="en-US" sz="4000" dirty="0" smtClean="0">
                <a:solidFill>
                  <a:srgbClr val="FF0000"/>
                </a:solidFill>
              </a:rPr>
              <a:t>点</a:t>
            </a:r>
            <a:endParaRPr lang="zh-CN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813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1811627" y="0"/>
            <a:ext cx="8540750" cy="919163"/>
          </a:xfrm>
          <a:noFill/>
          <a:ln>
            <a:noFill/>
          </a:ln>
        </p:spPr>
        <p:txBody>
          <a:bodyPr anchor="t"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</a:rPr>
              <a:t>凸集</a:t>
            </a:r>
            <a:r>
              <a:rPr lang="en-US" altLang="zh-CN" sz="3600" b="1" dirty="0">
                <a:solidFill>
                  <a:srgbClr val="0000FF"/>
                </a:solidFill>
              </a:rPr>
              <a:t>(convex set)</a:t>
            </a: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1137257" y="919163"/>
            <a:ext cx="9889490" cy="4973955"/>
          </a:xfrm>
          <a:noFill/>
          <a:ln>
            <a:noFill/>
          </a:ln>
        </p:spPr>
        <p:txBody>
          <a:bodyPr anchor="t"/>
          <a:lstStyle/>
          <a:p>
            <a:pPr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几何：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设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</a:rPr>
              <a:t>为欧式空间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</a:rPr>
              <a:t>中相异的两个点，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则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过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直线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                    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P=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{</a:t>
            </a:r>
            <a:r>
              <a:rPr lang="el-GR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λ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x+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(1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el-GR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λ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y|</a:t>
            </a:r>
            <a:r>
              <a:rPr lang="el-GR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λ</a:t>
            </a:r>
            <a:r>
              <a:rPr lang="el-GR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若对∀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(1)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(2)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∈S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及</a:t>
            </a:r>
            <a:r>
              <a:rPr lang="zh-CN" altLang="en-US" sz="2800" b="1" dirty="0">
                <a:solidFill>
                  <a:srgbClr val="0000FF"/>
                </a:solidFill>
                <a:latin typeface="Arial Unicode MS" panose="020B0604020202020204" charset="-122"/>
                <a:ea typeface="Arial Unicode MS" panose="020B0604020202020204" charset="-122"/>
              </a:rPr>
              <a:t>∀</a:t>
            </a:r>
            <a:r>
              <a:rPr lang="el-GR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λ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∈[0,1],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都有</a:t>
            </a: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              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λ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(1)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+(1-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λ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(2)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∈S </a:t>
            </a: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    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则称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为凸集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.</a:t>
            </a: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     </a:t>
            </a:r>
            <a:endParaRPr lang="en-US" altLang="zh-CN" sz="2800" b="1" dirty="0" smtClean="0">
              <a:solidFill>
                <a:srgbClr val="0000FF"/>
              </a:solidFill>
              <a:latin typeface="宋体" panose="02010600030101010101" pitchFamily="2" charset="-122"/>
              <a:ea typeface="Arial Unicode MS" panose="020B0604020202020204" charset="-122"/>
            </a:endParaRPr>
          </a:p>
          <a:p>
            <a:pPr eaLnBrk="1" hangingPunct="1">
              <a:buNone/>
            </a:pPr>
            <a:r>
              <a:rPr lang="zh-CN" altLang="el-GR" sz="2800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设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(1)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,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(2)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…,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</a:t>
            </a:r>
            <a:r>
              <a:rPr lang="en-US" altLang="zh-CN" sz="2800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k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∈S,</a:t>
            </a:r>
            <a:r>
              <a:rPr lang="zh-CN" altLang="en-US" sz="2800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称</a:t>
            </a:r>
            <a:endParaRPr lang="en-US" altLang="zh-CN" sz="2800" dirty="0" smtClean="0">
              <a:solidFill>
                <a:srgbClr val="0000FF"/>
              </a:solidFill>
              <a:latin typeface="宋体" panose="02010600030101010101" pitchFamily="2" charset="-122"/>
              <a:ea typeface="Arial Unicode MS" panose="020B0604020202020204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  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λ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1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(1)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+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λ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2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(2)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+…+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λ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k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(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k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)</a:t>
            </a:r>
          </a:p>
          <a:p>
            <a:pPr eaLnBrk="1" hangingPunct="1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其中</a:t>
            </a:r>
            <a:r>
              <a:rPr lang="el-GR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λ</a:t>
            </a: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i</a:t>
            </a: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非负，</a:t>
            </a:r>
            <a:r>
              <a:rPr lang="el-GR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λ</a:t>
            </a:r>
            <a:r>
              <a:rPr lang="en-US" altLang="zh-CN" sz="2800" baseline="-250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+</a:t>
            </a:r>
            <a:r>
              <a:rPr lang="el-GR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λ</a:t>
            </a:r>
            <a:r>
              <a:rPr lang="en-US" altLang="zh-CN" sz="2800" baseline="-250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+…+</a:t>
            </a:r>
            <a:r>
              <a:rPr lang="el-GR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λ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=1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为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(1)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(2)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,…,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x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(</a:t>
            </a:r>
            <a:r>
              <a:rPr lang="en-US" altLang="zh-CN" sz="2800" b="1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charset="-122"/>
              </a:rPr>
              <a:t>k</a:t>
            </a:r>
            <a:r>
              <a:rPr lang="en-US" altLang="zh-CN" sz="2800" b="1" baseline="30000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凸组合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Arial Unicode MS" panose="020B0604020202020204" charset="-122"/>
              </a:rPr>
              <a:t>.</a:t>
            </a:r>
            <a:endParaRPr lang="el-GR" altLang="zh-CN" sz="2800" b="1" dirty="0">
              <a:solidFill>
                <a:srgbClr val="0000FF"/>
              </a:solidFill>
              <a:latin typeface="宋体" panose="02010600030101010101" pitchFamily="2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Box 11"/>
          <p:cNvSpPr txBox="1"/>
          <p:nvPr/>
        </p:nvSpPr>
        <p:spPr>
          <a:xfrm>
            <a:off x="3848100" y="36513"/>
            <a:ext cx="56007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Homework</a:t>
            </a:r>
            <a:endParaRPr lang="zh-CN" altLang="en-US" sz="6000" dirty="0">
              <a:solidFill>
                <a:srgbClr val="0000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25220" y="1237615"/>
            <a:ext cx="1025588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sz="3200" dirty="0" smtClean="0">
                <a:solidFill>
                  <a:srgbClr val="0000FF"/>
                </a:solidFill>
                <a:latin typeface="宋体" panose="02010600030101010101" pitchFamily="2" charset="-122"/>
              </a:rPr>
              <a:t>. </a:t>
            </a:r>
            <a:r>
              <a:rPr lang="zh-CN" sz="3200" b="0" dirty="0" smtClean="0">
                <a:solidFill>
                  <a:srgbClr val="0000FF"/>
                </a:solidFill>
                <a:ea typeface="宋体" panose="02010600030101010101" pitchFamily="2" charset="-122"/>
              </a:rPr>
              <a:t>请</a:t>
            </a:r>
            <a:r>
              <a:rPr lang="zh-CN" sz="3200" b="0" dirty="0">
                <a:solidFill>
                  <a:srgbClr val="0000FF"/>
                </a:solidFill>
                <a:ea typeface="宋体" panose="02010600030101010101" pitchFamily="2" charset="-122"/>
              </a:rPr>
              <a:t>给出凸规划的定义，你知道凸规划有哪些好的性质？</a:t>
            </a:r>
            <a:endParaRPr lang="en-US" sz="3200" b="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indent="0"/>
            <a:r>
              <a:rPr lang="en-US" sz="3200" b="0" dirty="0" smtClean="0">
                <a:latin typeface="宋体" panose="02010600030101010101" pitchFamily="2" charset="-122"/>
              </a:rPr>
              <a:t>2</a:t>
            </a:r>
            <a:r>
              <a:rPr lang="en-US" altLang="zh-CN" sz="3200" b="0" dirty="0" smtClean="0">
                <a:ea typeface="宋体" panose="02010600030101010101" pitchFamily="2" charset="-122"/>
              </a:rPr>
              <a:t>. </a:t>
            </a:r>
            <a:r>
              <a:rPr lang="zh-CN" sz="3200" b="0" dirty="0" smtClean="0">
                <a:ea typeface="宋体" panose="02010600030101010101" pitchFamily="2" charset="-122"/>
              </a:rPr>
              <a:t>考虑</a:t>
            </a:r>
            <a:r>
              <a:rPr lang="zh-CN" sz="3200" b="0" dirty="0">
                <a:ea typeface="宋体" panose="02010600030101010101" pitchFamily="2" charset="-122"/>
              </a:rPr>
              <a:t>下列非线性规划问题：</a:t>
            </a:r>
            <a:endParaRPr lang="en-US" sz="2000" b="0" dirty="0">
              <a:latin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宋体" panose="02010600030101010101" pitchFamily="2" charset="-122"/>
              </a:rPr>
              <a:t>      </a:t>
            </a:r>
            <a:endParaRPr lang="zh-CN" altLang="en-US" sz="2000" dirty="0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2225357" y="2402840"/>
            <a:ext cx="4074795" cy="2063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125220" y="4466590"/>
            <a:ext cx="103498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endParaRPr lang="en-US" sz="2000" b="0" dirty="0">
              <a:latin typeface="Times New Roman" panose="02020603050405020304" pitchFamily="18" charset="0"/>
            </a:endParaRPr>
          </a:p>
          <a:p>
            <a:pPr marL="228600" indent="-228600"/>
            <a:r>
              <a:rPr lang="en-US" sz="3200" b="0" dirty="0">
                <a:latin typeface="Times New Roman" panose="02020603050405020304" pitchFamily="18" charset="0"/>
              </a:rPr>
              <a:t>① </a:t>
            </a:r>
            <a:r>
              <a:rPr lang="zh-CN" sz="3200" b="0" dirty="0">
                <a:ea typeface="宋体" panose="02010600030101010101" pitchFamily="2" charset="-122"/>
              </a:rPr>
              <a:t>该优化问题是凸规划吗？说明理由。</a:t>
            </a:r>
          </a:p>
          <a:p>
            <a:pPr marL="228600" indent="-228600"/>
            <a:r>
              <a:rPr lang="en-US" sz="3200" b="0" dirty="0">
                <a:latin typeface="Times New Roman" panose="02020603050405020304" pitchFamily="18" charset="0"/>
              </a:rPr>
              <a:t>② </a:t>
            </a:r>
            <a:r>
              <a:rPr lang="zh-CN" sz="3200" b="0" dirty="0">
                <a:ea typeface="宋体" panose="02010600030101010101" pitchFamily="2" charset="-122"/>
              </a:rPr>
              <a:t>求</a:t>
            </a:r>
            <a:r>
              <a:rPr lang="en-US" sz="3200" b="0" dirty="0">
                <a:latin typeface="宋体" panose="02010600030101010101" pitchFamily="2" charset="-122"/>
              </a:rPr>
              <a:t>KKT</a:t>
            </a:r>
            <a:r>
              <a:rPr lang="zh-CN" sz="3200" b="0" dirty="0">
                <a:ea typeface="宋体" panose="02010600030101010101" pitchFamily="2" charset="-122"/>
              </a:rPr>
              <a:t>点并说明其</a:t>
            </a:r>
            <a:r>
              <a:rPr lang="en-US" sz="3200" b="0" dirty="0">
                <a:latin typeface="Times New Roman" panose="02020603050405020304" pitchFamily="18" charset="0"/>
              </a:rPr>
              <a:t>KKT</a:t>
            </a:r>
            <a:r>
              <a:rPr lang="zh-CN" sz="3200" b="0" dirty="0">
                <a:ea typeface="宋体" panose="02010600030101010101" pitchFamily="2" charset="-122"/>
              </a:rPr>
              <a:t>点是否是最优解？</a:t>
            </a:r>
            <a:endParaRPr lang="zh-CN" altLang="en-US" sz="32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676669" y="62147"/>
            <a:ext cx="6931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endParaRPr lang="en-US" altLang="zh-CN" sz="36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超平面、半空间、射线、</a:t>
            </a:r>
            <a:r>
              <a:rPr lang="zh-CN" altLang="en-US" sz="3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凸锥</a:t>
            </a:r>
            <a:endParaRPr lang="zh-CN" altLang="en-US" sz="4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05"/>
          <a:stretch>
            <a:fillRect/>
          </a:stretch>
        </p:blipFill>
        <p:spPr>
          <a:xfrm>
            <a:off x="825228" y="3451616"/>
            <a:ext cx="9928858" cy="42668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" t="26639" r="7941" b="21997"/>
          <a:stretch>
            <a:fillRect/>
          </a:stretch>
        </p:blipFill>
        <p:spPr>
          <a:xfrm>
            <a:off x="825228" y="5135258"/>
            <a:ext cx="9375228" cy="7856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6755907" y="4243526"/>
            <a:ext cx="408373" cy="372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842159" y="4243526"/>
            <a:ext cx="1136342" cy="78564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01817" y="1262475"/>
            <a:ext cx="4454110" cy="3448069"/>
            <a:chOff x="3208627" y="3556704"/>
            <a:chExt cx="4309287" cy="3231966"/>
          </a:xfrm>
        </p:grpSpPr>
        <p:grpSp>
          <p:nvGrpSpPr>
            <p:cNvPr id="9" name="组合 8"/>
            <p:cNvGrpSpPr/>
            <p:nvPr/>
          </p:nvGrpSpPr>
          <p:grpSpPr>
            <a:xfrm>
              <a:off x="3208627" y="3556704"/>
              <a:ext cx="4309287" cy="3231966"/>
              <a:chOff x="3208627" y="3556704"/>
              <a:chExt cx="4309287" cy="323196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208627" y="3556704"/>
                <a:ext cx="4309287" cy="3231966"/>
                <a:chOff x="3208627" y="3556704"/>
                <a:chExt cx="4309287" cy="3231966"/>
              </a:xfrm>
            </p:grpSpPr>
            <p:pic>
              <p:nvPicPr>
                <p:cNvPr id="11266" name="Picture 2" descr="超平面| 線代啟示錄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08627" y="3556704"/>
                  <a:ext cx="4309287" cy="32319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矩形 4"/>
                <p:cNvSpPr/>
                <p:nvPr/>
              </p:nvSpPr>
              <p:spPr bwMode="auto">
                <a:xfrm>
                  <a:off x="6329778" y="4243526"/>
                  <a:ext cx="568171" cy="28408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/>
                  </p:cNvPr>
                  <p:cNvSpPr txBox="1"/>
                  <p:nvPr/>
                </p:nvSpPr>
                <p:spPr>
                  <a:xfrm>
                    <a:off x="6276513" y="4200903"/>
                    <a:ext cx="266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513" y="4200903"/>
                    <a:ext cx="26633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1627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10" name="文本框 9"/>
            <p:cNvSpPr txBox="1"/>
            <p:nvPr/>
          </p:nvSpPr>
          <p:spPr>
            <a:xfrm>
              <a:off x="6542843" y="4234648"/>
              <a:ext cx="887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法向量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758893" y="1631536"/>
            <a:ext cx="598040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超平面：</a:t>
            </a:r>
            <a:endParaRPr lang="en-US" altLang="zh-CN" sz="36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36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一个线性方程的解集</a:t>
            </a:r>
            <a:endParaRPr lang="zh-CN" altLang="en-US" sz="36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496145" y="143157"/>
            <a:ext cx="6931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常见</a:t>
            </a: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凸集</a:t>
            </a:r>
            <a:endParaRPr lang="en-US" altLang="zh-CN" sz="36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半空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间</a:t>
            </a:r>
            <a:endParaRPr lang="zh-CN" altLang="en-US" sz="4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8" y="1653800"/>
            <a:ext cx="8210440" cy="778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/>
              </p:cNvPr>
              <p:cNvSpPr txBox="1"/>
              <p:nvPr/>
            </p:nvSpPr>
            <p:spPr>
              <a:xfrm>
                <a:off x="714228" y="2528601"/>
                <a:ext cx="9102811" cy="119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zh-CN" altLang="en-US" sz="2200" b="1" dirty="0"/>
                  <a:t>对任意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200" b="1" dirty="0"/>
                  <a:t>及每个实数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2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b="1" dirty="0"/>
                  <a:t>，都有</a:t>
                </a:r>
                <a:endParaRPr lang="en-US" altLang="zh-CN" sz="22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200" b="1" dirty="0"/>
                  <a:t>，</a:t>
                </a:r>
                <a:endParaRPr lang="en-US" altLang="zh-CN" sz="2200" b="1" dirty="0"/>
              </a:p>
              <a:p>
                <a:r>
                  <a:rPr lang="zh-CN" altLang="en-US" sz="22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2200" b="1" dirty="0"/>
                  <a:t>根据定义可知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2200" b="1" dirty="0"/>
                  <a:t>为凸集</a:t>
                </a:r>
                <a:r>
                  <a:rPr lang="en-US" altLang="zh-CN" b="1" dirty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28" y="2528601"/>
                <a:ext cx="9102811" cy="1195135"/>
              </a:xfrm>
              <a:prstGeom prst="rect">
                <a:avLst/>
              </a:prstGeom>
              <a:blipFill rotWithShape="1">
                <a:blip r:embed="rId3"/>
                <a:stretch>
                  <a:fillRect l="-871" t="-4082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3466767" y="4289961"/>
            <a:ext cx="4406208" cy="2234254"/>
            <a:chOff x="3466767" y="4289961"/>
            <a:chExt cx="4406208" cy="2234254"/>
          </a:xfrm>
        </p:grpSpPr>
        <p:grpSp>
          <p:nvGrpSpPr>
            <p:cNvPr id="3" name="组合 2"/>
            <p:cNvGrpSpPr/>
            <p:nvPr/>
          </p:nvGrpSpPr>
          <p:grpSpPr>
            <a:xfrm>
              <a:off x="3466767" y="4289961"/>
              <a:ext cx="4406208" cy="2234254"/>
              <a:chOff x="3466767" y="4289961"/>
              <a:chExt cx="4406208" cy="2234254"/>
            </a:xfrm>
          </p:grpSpPr>
          <p:pic>
            <p:nvPicPr>
              <p:cNvPr id="13314" name="Picture 2" descr="Convex Optimization——重要凸集与保凸运算- 知乎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233"/>
              <a:stretch>
                <a:fillRect/>
              </a:stretch>
            </p:blipFill>
            <p:spPr bwMode="auto">
              <a:xfrm>
                <a:off x="3466767" y="4289961"/>
                <a:ext cx="4406208" cy="22342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矩形 1"/>
              <p:cNvSpPr/>
              <p:nvPr/>
            </p:nvSpPr>
            <p:spPr bwMode="auto">
              <a:xfrm>
                <a:off x="6095999" y="4358936"/>
                <a:ext cx="444569" cy="20585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 bwMode="auto">
            <a:xfrm>
              <a:off x="6190564" y="4864964"/>
              <a:ext cx="700007" cy="3316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5503190" y="5556956"/>
            <a:ext cx="936445" cy="205853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/>
              </p:cNvPr>
              <p:cNvSpPr txBox="1"/>
              <p:nvPr/>
            </p:nvSpPr>
            <p:spPr>
              <a:xfrm>
                <a:off x="4893074" y="5199059"/>
                <a:ext cx="15535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074" y="5199059"/>
                <a:ext cx="1553593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/>
              </p:cNvPr>
              <p:cNvSpPr/>
              <p:nvPr/>
            </p:nvSpPr>
            <p:spPr>
              <a:xfrm>
                <a:off x="6041883" y="4501293"/>
                <a:ext cx="335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83" y="4501293"/>
                <a:ext cx="335926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/>
              </p:cNvPr>
              <p:cNvSpPr/>
              <p:nvPr/>
            </p:nvSpPr>
            <p:spPr>
              <a:xfrm>
                <a:off x="4725119" y="4697955"/>
                <a:ext cx="473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19" y="4697955"/>
                <a:ext cx="473078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hmodel">
  <a:themeElements>
    <a:clrScheme name="mathmod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hmod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athmod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hmod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hmod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8223</Words>
  <Application>Microsoft Office PowerPoint</Application>
  <PresentationFormat>宽屏</PresentationFormat>
  <Paragraphs>529</Paragraphs>
  <Slides>70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6" baseType="lpstr">
      <vt:lpstr>Arial Unicode MS</vt:lpstr>
      <vt:lpstr>Microsoft Yahei</vt:lpstr>
      <vt:lpstr>等线</vt:lpstr>
      <vt:lpstr>方正姚体</vt:lpstr>
      <vt:lpstr>仿宋</vt:lpstr>
      <vt:lpstr>黑体</vt:lpstr>
      <vt:lpstr>华文仿宋</vt:lpstr>
      <vt:lpstr>华文楷体</vt:lpstr>
      <vt:lpstr>华文新魏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Gulim</vt:lpstr>
      <vt:lpstr>Symbol</vt:lpstr>
      <vt:lpstr>Times New Roman</vt:lpstr>
      <vt:lpstr>Verdana</vt:lpstr>
      <vt:lpstr>Wingdings</vt:lpstr>
      <vt:lpstr>mathmodel</vt:lpstr>
      <vt:lpstr>Equation.DSMT4</vt:lpstr>
      <vt:lpstr>Equation.3</vt:lpstr>
      <vt:lpstr>最优化方法 Operations Research  第八讲 </vt:lpstr>
      <vt:lpstr>PowerPoint 演示文稿</vt:lpstr>
      <vt:lpstr>特殊的约束优化问题-- 凸规划</vt:lpstr>
      <vt:lpstr>PowerPoint 演示文稿</vt:lpstr>
      <vt:lpstr>PowerPoint 演示文稿</vt:lpstr>
      <vt:lpstr>PowerPoint 演示文稿</vt:lpstr>
      <vt:lpstr>凸集(convex set)</vt:lpstr>
      <vt:lpstr>PowerPoint 演示文稿</vt:lpstr>
      <vt:lpstr>PowerPoint 演示文稿</vt:lpstr>
      <vt:lpstr>PowerPoint 演示文稿</vt:lpstr>
      <vt:lpstr>凸集</vt:lpstr>
      <vt:lpstr>凸集</vt:lpstr>
      <vt:lpstr>凸集</vt:lpstr>
      <vt:lpstr>凸集</vt:lpstr>
      <vt:lpstr>凸集</vt:lpstr>
      <vt:lpstr>凸集</vt:lpstr>
      <vt:lpstr>凸集</vt:lpstr>
      <vt:lpstr>凸集</vt:lpstr>
      <vt:lpstr>凸集</vt:lpstr>
      <vt:lpstr>凸集</vt:lpstr>
      <vt:lpstr>凸集</vt:lpstr>
      <vt:lpstr>PowerPoint 演示文稿</vt:lpstr>
      <vt:lpstr>PowerPoint 演示文稿</vt:lpstr>
      <vt:lpstr>凸集</vt:lpstr>
      <vt:lpstr>凸集</vt:lpstr>
      <vt:lpstr>凸集</vt:lpstr>
      <vt:lpstr>凸集</vt:lpstr>
      <vt:lpstr>凸集</vt:lpstr>
      <vt:lpstr>凸集</vt:lpstr>
      <vt:lpstr>凸集</vt:lpstr>
      <vt:lpstr>凸集</vt:lpstr>
      <vt:lpstr>凸函数</vt:lpstr>
      <vt:lpstr>凸函数</vt:lpstr>
      <vt:lpstr>凸函数</vt:lpstr>
      <vt:lpstr>凸函数性质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凸优化/凸规划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凸优化最优性条件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第十二讲：          鞍点与凸规划的一阶最优性条件</dc:title>
  <dc:creator>1767324575@qq.com</dc:creator>
  <cp:lastModifiedBy>lenovo</cp:lastModifiedBy>
  <cp:revision>232</cp:revision>
  <dcterms:created xsi:type="dcterms:W3CDTF">2020-05-04T06:38:00Z</dcterms:created>
  <dcterms:modified xsi:type="dcterms:W3CDTF">2021-11-13T09:34:24Z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