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73" r:id="rId3"/>
    <p:sldId id="274" r:id="rId4"/>
    <p:sldId id="257" r:id="rId5"/>
    <p:sldId id="265" r:id="rId6"/>
    <p:sldId id="258" r:id="rId7"/>
    <p:sldId id="266" r:id="rId8"/>
    <p:sldId id="259" r:id="rId9"/>
    <p:sldId id="267" r:id="rId10"/>
    <p:sldId id="260" r:id="rId11"/>
    <p:sldId id="268" r:id="rId12"/>
    <p:sldId id="261" r:id="rId13"/>
    <p:sldId id="269" r:id="rId14"/>
    <p:sldId id="262" r:id="rId15"/>
    <p:sldId id="270" r:id="rId16"/>
    <p:sldId id="263" r:id="rId17"/>
    <p:sldId id="271" r:id="rId18"/>
    <p:sldId id="264" r:id="rId19"/>
    <p:sldId id="272" r:id="rId20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C54A-6296-4F57-8429-46ACE8B9F5D8}" type="datetimeFigureOut">
              <a:rPr lang="en-GB" smtClean="0"/>
              <a:t>13/11/2012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EE91-3F77-4CF5-A8A3-6D5FF7906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850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13/11/2012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0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13/11/2012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2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13/11/2012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2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13/11/2012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05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13/11/2012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8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13/11/2012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2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13/11/2012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8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13/11/2012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4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13/11/2012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13/11/2012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1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13/11/2012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49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8A1F4-D23A-4351-A28C-96D1ADA67234}" type="datetimeFigureOut">
              <a:rPr lang="en-GB" smtClean="0"/>
              <a:t>13/11/2012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0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Product Backlog/User Stories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Team </a:t>
            </a:r>
            <a:r>
              <a:rPr lang="en-GB" dirty="0" err="1" smtClean="0"/>
              <a:t>Elppa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As a/an</a:t>
            </a:r>
            <a:r>
              <a:rPr lang="en-GB" dirty="0" smtClean="0"/>
              <a:t> Shareholder </a:t>
            </a:r>
            <a:r>
              <a:rPr lang="en-GB" b="1" dirty="0" smtClean="0"/>
              <a:t>I would like to</a:t>
            </a:r>
            <a:r>
              <a:rPr lang="en-GB" dirty="0" smtClean="0"/>
              <a:t> see changes in </a:t>
            </a:r>
            <a:r>
              <a:rPr lang="en-GB" smtClean="0"/>
              <a:t>stock value </a:t>
            </a:r>
            <a:r>
              <a:rPr lang="en-GB" b="1" smtClean="0"/>
              <a:t>so </a:t>
            </a:r>
            <a:r>
              <a:rPr lang="en-GB" b="1" dirty="0" smtClean="0"/>
              <a:t>that</a:t>
            </a:r>
            <a:r>
              <a:rPr lang="en-GB" dirty="0" smtClean="0"/>
              <a:t> I can monitor my stock each day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BV: 2</a:t>
            </a:r>
          </a:p>
          <a:p>
            <a:pPr marL="0" indent="0">
              <a:buNone/>
            </a:pPr>
            <a:r>
              <a:rPr lang="en-GB" dirty="0" smtClean="0"/>
              <a:t>Complexity: 2</a:t>
            </a:r>
          </a:p>
          <a:p>
            <a:pPr marL="0" indent="0">
              <a:buNone/>
            </a:pPr>
            <a:r>
              <a:rPr lang="en-GB" dirty="0" smtClean="0"/>
              <a:t>Priority: 1</a:t>
            </a:r>
            <a:endParaRPr lang="en-GB" dirty="0"/>
          </a:p>
        </p:txBody>
      </p:sp>
      <p:sp>
        <p:nvSpPr>
          <p:cNvPr id="4" name="7-Point Star 3"/>
          <p:cNvSpPr/>
          <p:nvPr/>
        </p:nvSpPr>
        <p:spPr>
          <a:xfrm>
            <a:off x="442842" y="404664"/>
            <a:ext cx="1392854" cy="100811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0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Values should be calculated using the opening market value</a:t>
            </a:r>
          </a:p>
          <a:p>
            <a:r>
              <a:rPr lang="en-GB" dirty="0" smtClean="0"/>
              <a:t>Extend already completed stock portfolio screen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Show a trend of the current value [Removed not required by customer]</a:t>
            </a:r>
          </a:p>
          <a:p>
            <a:r>
              <a:rPr lang="en-GB" dirty="0" smtClean="0"/>
              <a:t>Provide a way of seeing more information</a:t>
            </a:r>
          </a:p>
        </p:txBody>
      </p:sp>
      <p:sp>
        <p:nvSpPr>
          <p:cNvPr id="4" name="7-Point Star 3"/>
          <p:cNvSpPr/>
          <p:nvPr/>
        </p:nvSpPr>
        <p:spPr>
          <a:xfrm>
            <a:off x="442842" y="404664"/>
            <a:ext cx="1392854" cy="100811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06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As a/an</a:t>
            </a:r>
            <a:r>
              <a:rPr lang="en-GB" dirty="0" smtClean="0"/>
              <a:t> Shareholder </a:t>
            </a:r>
            <a:r>
              <a:rPr lang="en-GB" b="1" dirty="0" smtClean="0"/>
              <a:t>I would like to</a:t>
            </a:r>
            <a:r>
              <a:rPr lang="en-GB" dirty="0" smtClean="0"/>
              <a:t> know the weekly high and low value of each share </a:t>
            </a:r>
            <a:r>
              <a:rPr lang="en-GB" b="1" dirty="0" smtClean="0"/>
              <a:t>so that</a:t>
            </a:r>
            <a:r>
              <a:rPr lang="en-GB" dirty="0" smtClean="0"/>
              <a:t> I can see how well they have performed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BV: 3</a:t>
            </a:r>
          </a:p>
          <a:p>
            <a:pPr marL="0" indent="0">
              <a:buNone/>
            </a:pPr>
            <a:r>
              <a:rPr lang="en-GB" dirty="0" smtClean="0"/>
              <a:t>Complexity: 3</a:t>
            </a:r>
          </a:p>
          <a:p>
            <a:pPr marL="0" indent="0">
              <a:buNone/>
            </a:pPr>
            <a:r>
              <a:rPr lang="en-GB" dirty="0" smtClean="0"/>
              <a:t>Priority: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88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2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As a/an</a:t>
            </a:r>
            <a:r>
              <a:rPr lang="en-GB" dirty="0" smtClean="0"/>
              <a:t> Shareholder </a:t>
            </a:r>
            <a:r>
              <a:rPr lang="en-GB" b="1" dirty="0" smtClean="0"/>
              <a:t>I would like to</a:t>
            </a:r>
            <a:r>
              <a:rPr lang="en-GB" dirty="0" smtClean="0"/>
              <a:t> know if any share prices plummet by 20% or rocket by 10% </a:t>
            </a:r>
            <a:r>
              <a:rPr lang="en-GB" b="1" dirty="0" smtClean="0"/>
              <a:t>so that</a:t>
            </a:r>
            <a:r>
              <a:rPr lang="en-GB" dirty="0" smtClean="0"/>
              <a:t> I can maximise profit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BV: 6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Complexity: 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 smtClean="0">
                <a:solidFill>
                  <a:srgbClr val="FF0000"/>
                </a:solidFill>
              </a:rPr>
              <a:t> [Team Edit – 11/10/12]</a:t>
            </a:r>
          </a:p>
          <a:p>
            <a:pPr marL="0" indent="0">
              <a:buNone/>
            </a:pPr>
            <a:r>
              <a:rPr lang="en-GB" dirty="0" smtClean="0"/>
              <a:t>Priority: 1.2</a:t>
            </a:r>
            <a:endParaRPr lang="en-GB" dirty="0"/>
          </a:p>
        </p:txBody>
      </p:sp>
      <p:sp>
        <p:nvSpPr>
          <p:cNvPr id="4" name="7-Point Star 3"/>
          <p:cNvSpPr/>
          <p:nvPr/>
        </p:nvSpPr>
        <p:spPr>
          <a:xfrm>
            <a:off x="442842" y="404664"/>
            <a:ext cx="1392854" cy="100811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71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Prices must be taken from </a:t>
            </a:r>
            <a:r>
              <a:rPr lang="en-GB" dirty="0" smtClean="0"/>
              <a:t>daily market </a:t>
            </a:r>
            <a:r>
              <a:rPr lang="en-GB" dirty="0"/>
              <a:t>opening (8:30am)</a:t>
            </a:r>
          </a:p>
          <a:p>
            <a:r>
              <a:rPr lang="en-GB" dirty="0"/>
              <a:t>Gain and loss should be prominently displayed</a:t>
            </a:r>
          </a:p>
          <a:p>
            <a:pPr lvl="1"/>
            <a:r>
              <a:rPr lang="en-GB" dirty="0"/>
              <a:t>Gain should be green</a:t>
            </a:r>
          </a:p>
          <a:p>
            <a:pPr lvl="1"/>
            <a:r>
              <a:rPr lang="en-GB" dirty="0"/>
              <a:t>Loss should be red</a:t>
            </a:r>
          </a:p>
          <a:p>
            <a:r>
              <a:rPr lang="en-GB" dirty="0"/>
              <a:t>An alert should be triggered for the user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7-Point Star 3"/>
          <p:cNvSpPr/>
          <p:nvPr/>
        </p:nvSpPr>
        <p:spPr>
          <a:xfrm>
            <a:off x="442842" y="404664"/>
            <a:ext cx="1392854" cy="100811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09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As a/an</a:t>
            </a:r>
            <a:r>
              <a:rPr lang="en-GB" dirty="0" smtClean="0"/>
              <a:t> Shareholder </a:t>
            </a:r>
            <a:r>
              <a:rPr lang="en-GB" b="1" dirty="0" smtClean="0"/>
              <a:t>I would like to</a:t>
            </a:r>
            <a:r>
              <a:rPr lang="en-GB" dirty="0" smtClean="0"/>
              <a:t> know if there is a run (10% traded in a day) on any of the shares I own </a:t>
            </a:r>
            <a:r>
              <a:rPr lang="en-GB" b="1" dirty="0" smtClean="0"/>
              <a:t>so that</a:t>
            </a:r>
            <a:r>
              <a:rPr lang="en-GB" dirty="0" smtClean="0"/>
              <a:t> I can avoid losses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BV: 5</a:t>
            </a:r>
          </a:p>
          <a:p>
            <a:pPr marL="0" indent="0">
              <a:buNone/>
            </a:pPr>
            <a:r>
              <a:rPr lang="en-GB" dirty="0" smtClean="0"/>
              <a:t>Complexity: 3</a:t>
            </a:r>
          </a:p>
          <a:p>
            <a:pPr marL="0" indent="0">
              <a:buNone/>
            </a:pPr>
            <a:r>
              <a:rPr lang="en-GB" dirty="0" smtClean="0"/>
              <a:t>Priority: 1.6</a:t>
            </a:r>
          </a:p>
        </p:txBody>
      </p:sp>
      <p:sp>
        <p:nvSpPr>
          <p:cNvPr id="4" name="7-Point Star 3"/>
          <p:cNvSpPr/>
          <p:nvPr/>
        </p:nvSpPr>
        <p:spPr>
          <a:xfrm>
            <a:off x="442842" y="404664"/>
            <a:ext cx="1392854" cy="100811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Sprint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06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Value should be calculated from the previous Friday.</a:t>
            </a:r>
          </a:p>
          <a:p>
            <a:r>
              <a:rPr lang="en-GB" dirty="0" smtClean="0"/>
              <a:t>There should be a prominent notification to the user.</a:t>
            </a:r>
          </a:p>
          <a:p>
            <a:r>
              <a:rPr lang="en-GB" dirty="0" smtClean="0"/>
              <a:t>The information should be given in the form of a sentence.</a:t>
            </a:r>
            <a:endParaRPr lang="en-GB" dirty="0"/>
          </a:p>
        </p:txBody>
      </p:sp>
      <p:sp>
        <p:nvSpPr>
          <p:cNvPr id="4" name="7-Point Star 3"/>
          <p:cNvSpPr/>
          <p:nvPr/>
        </p:nvSpPr>
        <p:spPr>
          <a:xfrm>
            <a:off x="442842" y="404664"/>
            <a:ext cx="1392854" cy="100811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Sprint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03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As a/an</a:t>
            </a:r>
            <a:r>
              <a:rPr lang="en-GB" dirty="0" smtClean="0"/>
              <a:t> Shareholder </a:t>
            </a:r>
            <a:r>
              <a:rPr lang="en-GB" b="1" dirty="0" smtClean="0"/>
              <a:t>I would like to </a:t>
            </a:r>
            <a:r>
              <a:rPr lang="en-GB" dirty="0" smtClean="0"/>
              <a:t>know how much money I have lost or gained in a week </a:t>
            </a:r>
            <a:r>
              <a:rPr lang="en-GB" b="1" dirty="0" smtClean="0"/>
              <a:t>so that</a:t>
            </a:r>
            <a:r>
              <a:rPr lang="en-GB" dirty="0" smtClean="0"/>
              <a:t> I can avoid losses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BV: </a:t>
            </a:r>
            <a:r>
              <a:rPr lang="en-GB" dirty="0"/>
              <a:t>7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Complexity: 4 </a:t>
            </a:r>
            <a:r>
              <a:rPr lang="en-GB" dirty="0">
                <a:solidFill>
                  <a:srgbClr val="FF0000"/>
                </a:solidFill>
              </a:rPr>
              <a:t>[Team Edit – 11/10/12]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Priority: 1.4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04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34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the electronic version of our product backlog.</a:t>
            </a:r>
          </a:p>
          <a:p>
            <a:pPr lvl="1"/>
            <a:r>
              <a:rPr lang="en-US" dirty="0" smtClean="0"/>
              <a:t>Business Value (BV) is the importance of the user story to the client, this information is provided by the client.</a:t>
            </a:r>
          </a:p>
          <a:p>
            <a:pPr lvl="1"/>
            <a:r>
              <a:rPr lang="en-US" dirty="0" smtClean="0"/>
              <a:t>Complexity is based on the definition of the user story we think is easiest as 1.</a:t>
            </a:r>
          </a:p>
          <a:p>
            <a:pPr lvl="2"/>
            <a:r>
              <a:rPr lang="en-US" dirty="0" smtClean="0"/>
              <a:t>More complex stories estimated based on this value.</a:t>
            </a:r>
          </a:p>
          <a:p>
            <a:pPr lvl="1"/>
            <a:r>
              <a:rPr lang="en-US" dirty="0" smtClean="0"/>
              <a:t>Priority is based on the calculation </a:t>
            </a:r>
            <a:r>
              <a:rPr lang="en-US" b="1" dirty="0" smtClean="0"/>
              <a:t>Business Value/Priority</a:t>
            </a:r>
          </a:p>
          <a:p>
            <a:r>
              <a:rPr lang="en-US" dirty="0" smtClean="0"/>
              <a:t>Confirmation tests are established in consultation with the client on the ‘back’ of each card.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26/09/2012 (Start of Sprint 0)</a:t>
            </a:r>
          </a:p>
          <a:p>
            <a:r>
              <a:rPr lang="en-GB" dirty="0" smtClean="0"/>
              <a:t>02/10/2012 (Amend acceptance test criteria)</a:t>
            </a:r>
          </a:p>
          <a:p>
            <a:r>
              <a:rPr lang="en-GB" dirty="0" smtClean="0"/>
              <a:t>11/10/2012 (End of Sprint 0)</a:t>
            </a:r>
            <a:endParaRPr lang="en-GB" dirty="0"/>
          </a:p>
        </p:txBody>
      </p:sp>
      <p:sp>
        <p:nvSpPr>
          <p:cNvPr id="4" name="7-Point Star 3"/>
          <p:cNvSpPr/>
          <p:nvPr/>
        </p:nvSpPr>
        <p:spPr>
          <a:xfrm>
            <a:off x="179512" y="5589240"/>
            <a:ext cx="1392854" cy="100811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Sprint 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5908630"/>
            <a:ext cx="436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Indicates Sprint planned for or completed 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5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As a/an</a:t>
            </a:r>
            <a:r>
              <a:rPr lang="en-GB" dirty="0" smtClean="0"/>
              <a:t> Shareholder </a:t>
            </a:r>
            <a:r>
              <a:rPr lang="en-GB" b="1" dirty="0" smtClean="0"/>
              <a:t>I would like to</a:t>
            </a:r>
            <a:r>
              <a:rPr lang="en-GB" dirty="0" smtClean="0"/>
              <a:t> know which shares have performed best and worst during the week </a:t>
            </a:r>
            <a:r>
              <a:rPr lang="en-GB" b="1" dirty="0" smtClean="0"/>
              <a:t>so that</a:t>
            </a:r>
            <a:r>
              <a:rPr lang="en-GB" dirty="0" smtClean="0"/>
              <a:t> I'm aware of trends in the markets.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BV: 4</a:t>
            </a:r>
          </a:p>
          <a:p>
            <a:pPr marL="0" indent="0">
              <a:buNone/>
            </a:pPr>
            <a:r>
              <a:rPr lang="en-GB" dirty="0" smtClean="0"/>
              <a:t>Complexity: 3</a:t>
            </a:r>
          </a:p>
          <a:p>
            <a:pPr marL="0" indent="0">
              <a:buNone/>
            </a:pPr>
            <a:r>
              <a:rPr lang="en-GB" dirty="0" smtClean="0"/>
              <a:t>Priority: 1.3</a:t>
            </a:r>
          </a:p>
        </p:txBody>
      </p:sp>
    </p:spTree>
    <p:extLst>
      <p:ext uri="{BB962C8B-B14F-4D97-AF65-F5344CB8AC3E}">
        <p14:creationId xmlns:p14="http://schemas.microsoft.com/office/powerpoint/2010/main" val="790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1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As a/an</a:t>
            </a:r>
            <a:r>
              <a:rPr lang="en-GB" dirty="0" smtClean="0"/>
              <a:t> Shareholder </a:t>
            </a:r>
            <a:r>
              <a:rPr lang="en-GB" b="1" dirty="0" smtClean="0"/>
              <a:t>I would like to</a:t>
            </a:r>
            <a:r>
              <a:rPr lang="en-GB" dirty="0" smtClean="0"/>
              <a:t> know the total value of the portfolio </a:t>
            </a:r>
            <a:r>
              <a:rPr lang="en-GB" b="1" dirty="0" smtClean="0"/>
              <a:t>so that</a:t>
            </a:r>
            <a:r>
              <a:rPr lang="en-GB" dirty="0" smtClean="0"/>
              <a:t> I am aware of the total value of my shares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BV: 9</a:t>
            </a:r>
          </a:p>
          <a:p>
            <a:pPr marL="0" indent="0">
              <a:buNone/>
            </a:pPr>
            <a:r>
              <a:rPr lang="en-GB" dirty="0" smtClean="0"/>
              <a:t>Complexity: 2</a:t>
            </a:r>
          </a:p>
          <a:p>
            <a:pPr marL="0" indent="0">
              <a:buNone/>
            </a:pPr>
            <a:r>
              <a:rPr lang="en-GB" dirty="0" smtClean="0"/>
              <a:t>Priority: 4.5</a:t>
            </a:r>
            <a:endParaRPr lang="en-GB" dirty="0"/>
          </a:p>
        </p:txBody>
      </p:sp>
      <p:sp>
        <p:nvSpPr>
          <p:cNvPr id="4" name="7-Point Star 3"/>
          <p:cNvSpPr/>
          <p:nvPr/>
        </p:nvSpPr>
        <p:spPr>
          <a:xfrm>
            <a:off x="442842" y="404664"/>
            <a:ext cx="1392854" cy="100811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Sprint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4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Calculated value should be in whole £s (no pence)</a:t>
            </a:r>
          </a:p>
          <a:p>
            <a:r>
              <a:rPr lang="en-GB" dirty="0" smtClean="0"/>
              <a:t>Date when data was retrieved should be displayed.</a:t>
            </a:r>
          </a:p>
          <a:p>
            <a:r>
              <a:rPr lang="en-GB" dirty="0" smtClean="0"/>
              <a:t>Data should be from previous Friday @ 430pm</a:t>
            </a:r>
          </a:p>
          <a:p>
            <a:endParaRPr lang="en-GB" dirty="0" smtClean="0"/>
          </a:p>
        </p:txBody>
      </p:sp>
      <p:sp>
        <p:nvSpPr>
          <p:cNvPr id="4" name="7-Point Star 3"/>
          <p:cNvSpPr/>
          <p:nvPr/>
        </p:nvSpPr>
        <p:spPr>
          <a:xfrm>
            <a:off x="442842" y="404664"/>
            <a:ext cx="1392854" cy="100811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Sprint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As a/an</a:t>
            </a:r>
            <a:r>
              <a:rPr lang="en-GB" dirty="0" smtClean="0"/>
              <a:t> Shareholder </a:t>
            </a:r>
            <a:r>
              <a:rPr lang="en-GB" b="1" dirty="0" smtClean="0"/>
              <a:t>I would like to</a:t>
            </a:r>
            <a:r>
              <a:rPr lang="en-GB" dirty="0" smtClean="0"/>
              <a:t> have an estimate of the total value of each set of shares </a:t>
            </a:r>
            <a:r>
              <a:rPr lang="en-GB" b="1" dirty="0" smtClean="0"/>
              <a:t>so that</a:t>
            </a:r>
            <a:r>
              <a:rPr lang="en-GB" dirty="0" smtClean="0"/>
              <a:t> I know how much they're worth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BV: 8</a:t>
            </a:r>
          </a:p>
          <a:p>
            <a:pPr marL="0" indent="0">
              <a:buNone/>
            </a:pPr>
            <a:r>
              <a:rPr lang="en-GB" dirty="0" smtClean="0"/>
              <a:t>Complexity: 2</a:t>
            </a:r>
          </a:p>
          <a:p>
            <a:pPr marL="0" indent="0">
              <a:buNone/>
            </a:pPr>
            <a:r>
              <a:rPr lang="en-GB" dirty="0" smtClean="0"/>
              <a:t>Priority: 4</a:t>
            </a:r>
            <a:endParaRPr lang="en-GB" dirty="0"/>
          </a:p>
        </p:txBody>
      </p:sp>
      <p:sp>
        <p:nvSpPr>
          <p:cNvPr id="4" name="7-Point Star 3"/>
          <p:cNvSpPr/>
          <p:nvPr/>
        </p:nvSpPr>
        <p:spPr>
          <a:xfrm>
            <a:off x="442842" y="404664"/>
            <a:ext cx="1392854" cy="100811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Sprint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8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Display value in whole £ (no pence)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Date and time should be provided [Edit – removed not necessary]</a:t>
            </a:r>
          </a:p>
          <a:p>
            <a:r>
              <a:rPr lang="en-GB" dirty="0" smtClean="0"/>
              <a:t>Data must be the most recent available</a:t>
            </a:r>
            <a:endParaRPr lang="en-GB" dirty="0"/>
          </a:p>
        </p:txBody>
      </p:sp>
      <p:sp>
        <p:nvSpPr>
          <p:cNvPr id="4" name="7-Point Star 3"/>
          <p:cNvSpPr/>
          <p:nvPr/>
        </p:nvSpPr>
        <p:spPr>
          <a:xfrm>
            <a:off x="442842" y="404664"/>
            <a:ext cx="1392854" cy="100811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Sprint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620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Product Backlog/User Stories</vt:lpstr>
      <vt:lpstr>Team Notes</vt:lpstr>
      <vt:lpstr>Edits</vt:lpstr>
      <vt:lpstr>PowerPoint Presentation</vt:lpstr>
      <vt:lpstr>Confirmation Tests</vt:lpstr>
      <vt:lpstr>PowerPoint Presentation</vt:lpstr>
      <vt:lpstr>Confirmation Tests</vt:lpstr>
      <vt:lpstr>PowerPoint Presentation</vt:lpstr>
      <vt:lpstr>Confirmation Tests</vt:lpstr>
      <vt:lpstr>PowerPoint Presentation</vt:lpstr>
      <vt:lpstr>Confirmation Tests</vt:lpstr>
      <vt:lpstr>PowerPoint Presentation</vt:lpstr>
      <vt:lpstr>Confirmation Tests</vt:lpstr>
      <vt:lpstr>PowerPoint Presentation</vt:lpstr>
      <vt:lpstr>Confirmation Tests</vt:lpstr>
      <vt:lpstr>PowerPoint Presentation</vt:lpstr>
      <vt:lpstr>Confirmation Tests</vt:lpstr>
      <vt:lpstr>PowerPoint Presentation</vt:lpstr>
      <vt:lpstr>Confirmation Tests</vt:lpstr>
    </vt:vector>
  </TitlesOfParts>
  <Company>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admin</dc:creator>
  <cp:lastModifiedBy>admin</cp:lastModifiedBy>
  <cp:revision>23</cp:revision>
  <cp:lastPrinted>2012-11-09T08:55:21Z</cp:lastPrinted>
  <dcterms:created xsi:type="dcterms:W3CDTF">2012-09-26T09:06:11Z</dcterms:created>
  <dcterms:modified xsi:type="dcterms:W3CDTF">2012-11-13T10:52:44Z</dcterms:modified>
</cp:coreProperties>
</file>