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</p:sldMasterIdLst>
  <p:notesMasterIdLst>
    <p:notesMasterId r:id="rId14"/>
  </p:notesMasterIdLst>
  <p:sldIdLst>
    <p:sldId id="256" r:id="rId2"/>
    <p:sldId id="304" r:id="rId3"/>
    <p:sldId id="286" r:id="rId4"/>
    <p:sldId id="291" r:id="rId5"/>
    <p:sldId id="292" r:id="rId6"/>
    <p:sldId id="309" r:id="rId7"/>
    <p:sldId id="310" r:id="rId8"/>
    <p:sldId id="311" r:id="rId9"/>
    <p:sldId id="312" r:id="rId10"/>
    <p:sldId id="298" r:id="rId11"/>
    <p:sldId id="302" r:id="rId12"/>
    <p:sldId id="308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1942" autoAdjust="0"/>
  </p:normalViewPr>
  <p:slideViewPr>
    <p:cSldViewPr>
      <p:cViewPr varScale="1">
        <p:scale>
          <a:sx n="56" d="100"/>
          <a:sy n="56" d="100"/>
        </p:scale>
        <p:origin x="-1520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FFE531-6B16-445F-8965-820C224D3492}" type="datetimeFigureOut">
              <a:rPr lang="en-US" smtClean="0"/>
              <a:t>11/23/13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BAE1C9-D5B7-47A0-8266-AC9D6B68F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8036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AE1C9-D5B7-47A0-8266-AC9D6B68F80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3541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AE1C9-D5B7-47A0-8266-AC9D6B68F80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6508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AE1C9-D5B7-47A0-8266-AC9D6B68F80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1376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AE1C9-D5B7-47A0-8266-AC9D6B68F80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7272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AE1C9-D5B7-47A0-8266-AC9D6B68F80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3465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AE1C9-D5B7-47A0-8266-AC9D6B68F80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2201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AE1C9-D5B7-47A0-8266-AC9D6B68F80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0280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AE1C9-D5B7-47A0-8266-AC9D6B68F80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7754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AE1C9-D5B7-47A0-8266-AC9D6B68F80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7352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AE1C9-D5B7-47A0-8266-AC9D6B68F80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3365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AE1C9-D5B7-47A0-8266-AC9D6B68F80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9293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AE1C9-D5B7-47A0-8266-AC9D6B68F80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723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BBE10-AE4A-4B8B-ACA8-727AF8A1A050}" type="datetimeFigureOut">
              <a:rPr lang="en-US" smtClean="0"/>
              <a:t>11/23/13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1E9A5-37F0-4142-A1CF-7617D4A6B73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BBE10-AE4A-4B8B-ACA8-727AF8A1A050}" type="datetimeFigureOut">
              <a:rPr lang="en-US" smtClean="0"/>
              <a:t>11/23/13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1E9A5-37F0-4142-A1CF-7617D4A6B73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BBE10-AE4A-4B8B-ACA8-727AF8A1A050}" type="datetimeFigureOut">
              <a:rPr lang="en-US" smtClean="0"/>
              <a:t>11/23/13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1E9A5-37F0-4142-A1CF-7617D4A6B73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BBE10-AE4A-4B8B-ACA8-727AF8A1A050}" type="datetimeFigureOut">
              <a:rPr lang="en-US" smtClean="0"/>
              <a:t>11/23/13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1E9A5-37F0-4142-A1CF-7617D4A6B73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BBE10-AE4A-4B8B-ACA8-727AF8A1A050}" type="datetimeFigureOut">
              <a:rPr lang="en-US" smtClean="0"/>
              <a:t>11/23/13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1E9A5-37F0-4142-A1CF-7617D4A6B73A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BBE10-AE4A-4B8B-ACA8-727AF8A1A050}" type="datetimeFigureOut">
              <a:rPr lang="en-US" smtClean="0"/>
              <a:t>11/23/13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1E9A5-37F0-4142-A1CF-7617D4A6B73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BBE10-AE4A-4B8B-ACA8-727AF8A1A050}" type="datetimeFigureOut">
              <a:rPr lang="en-US" smtClean="0"/>
              <a:t>11/23/13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1E9A5-37F0-4142-A1CF-7617D4A6B73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BBE10-AE4A-4B8B-ACA8-727AF8A1A050}" type="datetimeFigureOut">
              <a:rPr lang="en-US" smtClean="0"/>
              <a:t>11/23/13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1E9A5-37F0-4142-A1CF-7617D4A6B73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BBE10-AE4A-4B8B-ACA8-727AF8A1A050}" type="datetimeFigureOut">
              <a:rPr lang="en-US" smtClean="0"/>
              <a:t>11/23/13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1E9A5-37F0-4142-A1CF-7617D4A6B73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BBE10-AE4A-4B8B-ACA8-727AF8A1A050}" type="datetimeFigureOut">
              <a:rPr lang="en-US" smtClean="0"/>
              <a:t>11/23/13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1E9A5-37F0-4142-A1CF-7617D4A6B73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D09BBE10-AE4A-4B8B-ACA8-727AF8A1A050}" type="datetimeFigureOut">
              <a:rPr lang="en-US" smtClean="0"/>
              <a:t>11/23/13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61E1E9A5-37F0-4142-A1CF-7617D4A6B73A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D09BBE10-AE4A-4B8B-ACA8-727AF8A1A050}" type="datetimeFigureOut">
              <a:rPr lang="en-US" smtClean="0"/>
              <a:t>11/23/13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61E1E9A5-37F0-4142-A1CF-7617D4A6B73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image" Target="../media/image17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3355848"/>
            <a:ext cx="8610600" cy="1673352"/>
          </a:xfrm>
        </p:spPr>
        <p:txBody>
          <a:bodyPr>
            <a:normAutofit fontScale="90000"/>
          </a:bodyPr>
          <a:lstStyle/>
          <a:p>
            <a:r>
              <a:rPr lang="en-US" sz="5000" dirty="0" smtClean="0"/>
              <a:t>DDEC: Data-Driven Equivalence Checking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4824984"/>
            <a:ext cx="8458200" cy="1499616"/>
          </a:xfrm>
        </p:spPr>
        <p:txBody>
          <a:bodyPr>
            <a:normAutofit/>
          </a:bodyPr>
          <a:lstStyle/>
          <a:p>
            <a:r>
              <a:rPr lang="en-US" sz="3200" dirty="0" smtClean="0"/>
              <a:t>Rahul Sharma, Eric </a:t>
            </a:r>
            <a:r>
              <a:rPr lang="en-US" sz="3200" dirty="0" err="1" smtClean="0"/>
              <a:t>Schkufza</a:t>
            </a:r>
            <a:r>
              <a:rPr lang="en-US" sz="3200" dirty="0" smtClean="0"/>
              <a:t>, Berkeley Churchill, Alex Aiken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708956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Cross compiler </a:t>
            </a:r>
            <a:r>
              <a:rPr lang="en-US" dirty="0"/>
              <a:t>v</a:t>
            </a:r>
            <a:r>
              <a:rPr lang="en-US" dirty="0" smtClean="0"/>
              <a:t>alidation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81200"/>
            <a:ext cx="9144000" cy="4363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1062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Prove equivalence of loops </a:t>
            </a:r>
            <a:r>
              <a:rPr lang="en-US" dirty="0"/>
              <a:t>in two </a:t>
            </a:r>
            <a:r>
              <a:rPr lang="en-US" dirty="0" smtClean="0"/>
              <a:t>stages</a:t>
            </a:r>
            <a:endParaRPr lang="en-US" dirty="0"/>
          </a:p>
          <a:p>
            <a:pPr lvl="1"/>
            <a:r>
              <a:rPr lang="en-US" dirty="0"/>
              <a:t>Infer simulation relation</a:t>
            </a:r>
          </a:p>
          <a:p>
            <a:pPr lvl="1"/>
            <a:r>
              <a:rPr lang="en-US" dirty="0"/>
              <a:t>Check the inferred </a:t>
            </a:r>
            <a:r>
              <a:rPr lang="en-US" dirty="0" smtClean="0"/>
              <a:t>relation using SMT solvers</a:t>
            </a:r>
            <a:endParaRPr lang="en-US" dirty="0"/>
          </a:p>
          <a:p>
            <a:endParaRPr lang="en-US" dirty="0"/>
          </a:p>
          <a:p>
            <a:r>
              <a:rPr lang="en-US" dirty="0"/>
              <a:t>Use </a:t>
            </a:r>
            <a:r>
              <a:rPr lang="en-US" dirty="0" smtClean="0"/>
              <a:t>runtime </a:t>
            </a:r>
            <a:r>
              <a:rPr lang="en-US" dirty="0"/>
              <a:t>data for </a:t>
            </a:r>
            <a:r>
              <a:rPr lang="en-US" dirty="0" smtClean="0"/>
              <a:t>inference</a:t>
            </a:r>
          </a:p>
          <a:p>
            <a:pPr lvl="1"/>
            <a:endParaRPr lang="en-US" dirty="0"/>
          </a:p>
          <a:p>
            <a:r>
              <a:rPr lang="en-US" dirty="0" smtClean="0"/>
              <a:t>No change required to the compilers </a:t>
            </a:r>
          </a:p>
          <a:p>
            <a:pPr marL="118872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125483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Inference from concrete </a:t>
            </a:r>
            <a:r>
              <a:rPr lang="en-US" dirty="0"/>
              <a:t>s</a:t>
            </a:r>
            <a:r>
              <a:rPr lang="en-US" dirty="0" smtClean="0"/>
              <a:t>tates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686800" cy="4930409"/>
          </a:xfrm>
        </p:spPr>
        <p:txBody>
          <a:bodyPr>
            <a:noAutofit/>
          </a:bodyPr>
          <a:lstStyle/>
          <a:p>
            <a:r>
              <a:rPr lang="en-US" sz="2000" dirty="0"/>
              <a:t>M. D. Ernst, J. H. Perkins, P. J. </a:t>
            </a:r>
            <a:r>
              <a:rPr lang="en-US" sz="2000" dirty="0" err="1"/>
              <a:t>Guo</a:t>
            </a:r>
            <a:r>
              <a:rPr lang="en-US" sz="2000" dirty="0"/>
              <a:t>, S. </a:t>
            </a:r>
            <a:r>
              <a:rPr lang="en-US" sz="2000" dirty="0" err="1"/>
              <a:t>McCamant</a:t>
            </a:r>
            <a:r>
              <a:rPr lang="en-US" sz="2000" dirty="0"/>
              <a:t>, C. Pacheco, M. </a:t>
            </a:r>
            <a:r>
              <a:rPr lang="en-US" sz="2000" dirty="0" smtClean="0"/>
              <a:t>S. </a:t>
            </a:r>
            <a:r>
              <a:rPr lang="en-US" sz="2000" dirty="0" err="1" smtClean="0"/>
              <a:t>Tschantz</a:t>
            </a:r>
            <a:r>
              <a:rPr lang="en-US" sz="2000" dirty="0"/>
              <a:t>, and C. Xiao. The Daikon system for dynamic detection </a:t>
            </a:r>
            <a:r>
              <a:rPr lang="en-US" sz="2000" dirty="0" smtClean="0"/>
              <a:t>of likely </a:t>
            </a:r>
            <a:r>
              <a:rPr lang="en-US" sz="2000" dirty="0"/>
              <a:t>invariants. Sci. </a:t>
            </a:r>
            <a:r>
              <a:rPr lang="en-US" sz="2000" dirty="0" err="1"/>
              <a:t>Comput</a:t>
            </a:r>
            <a:r>
              <a:rPr lang="en-US" sz="2000" dirty="0"/>
              <a:t>. Program</a:t>
            </a:r>
            <a:r>
              <a:rPr lang="en-US" sz="2000" dirty="0" smtClean="0"/>
              <a:t>., </a:t>
            </a:r>
            <a:r>
              <a:rPr lang="en-US" sz="2000" dirty="0"/>
              <a:t>69(1-3</a:t>
            </a:r>
            <a:r>
              <a:rPr lang="en-US" sz="2000" dirty="0" smtClean="0"/>
              <a:t>):35–45, 2007</a:t>
            </a:r>
          </a:p>
          <a:p>
            <a:endParaRPr lang="en-US" sz="2000" dirty="0"/>
          </a:p>
          <a:p>
            <a:r>
              <a:rPr lang="en-US" sz="2000" dirty="0"/>
              <a:t> T. Nguyen, D. </a:t>
            </a:r>
            <a:r>
              <a:rPr lang="en-US" sz="2000" dirty="0" err="1"/>
              <a:t>Kapur</a:t>
            </a:r>
            <a:r>
              <a:rPr lang="en-US" sz="2000" dirty="0"/>
              <a:t>, W. Weimer, and S. Forrest. Using </a:t>
            </a:r>
            <a:r>
              <a:rPr lang="en-US" sz="2000" dirty="0" smtClean="0"/>
              <a:t>dynamic analysis </a:t>
            </a:r>
            <a:r>
              <a:rPr lang="en-US" sz="2000" dirty="0"/>
              <a:t>to discover polynomial and array invariants. </a:t>
            </a:r>
            <a:r>
              <a:rPr lang="en-US" sz="2000" dirty="0" smtClean="0"/>
              <a:t>ICSE 2012</a:t>
            </a:r>
            <a:endParaRPr lang="en-US" sz="2000" dirty="0"/>
          </a:p>
          <a:p>
            <a:endParaRPr lang="en-US" sz="2000" dirty="0" smtClean="0"/>
          </a:p>
          <a:p>
            <a:r>
              <a:rPr lang="en-US" sz="2000" dirty="0" smtClean="0">
                <a:solidFill>
                  <a:srgbClr val="FF0000"/>
                </a:solidFill>
              </a:rPr>
              <a:t>R. </a:t>
            </a:r>
            <a:r>
              <a:rPr lang="en-US" sz="2000" dirty="0">
                <a:solidFill>
                  <a:srgbClr val="FF0000"/>
                </a:solidFill>
              </a:rPr>
              <a:t>Sharma</a:t>
            </a:r>
            <a:r>
              <a:rPr lang="en-US" sz="2000" dirty="0"/>
              <a:t>, </a:t>
            </a:r>
            <a:r>
              <a:rPr lang="en-US" sz="2000" dirty="0" smtClean="0"/>
              <a:t>A. </a:t>
            </a:r>
            <a:r>
              <a:rPr lang="en-US" sz="2000" dirty="0"/>
              <a:t>V. </a:t>
            </a:r>
            <a:r>
              <a:rPr lang="en-US" sz="2000" dirty="0" err="1"/>
              <a:t>Nori</a:t>
            </a:r>
            <a:r>
              <a:rPr lang="en-US" sz="2000" dirty="0"/>
              <a:t>, </a:t>
            </a:r>
            <a:r>
              <a:rPr lang="en-US" sz="2000" dirty="0" smtClean="0"/>
              <a:t>A. </a:t>
            </a:r>
            <a:r>
              <a:rPr lang="en-US" sz="2000" dirty="0"/>
              <a:t>Aiken: </a:t>
            </a:r>
            <a:r>
              <a:rPr lang="en-US" sz="2000" dirty="0" err="1"/>
              <a:t>Interpolants</a:t>
            </a:r>
            <a:r>
              <a:rPr lang="en-US" sz="2000" dirty="0"/>
              <a:t> as Classifiers. In CAV, </a:t>
            </a:r>
            <a:r>
              <a:rPr lang="en-US" sz="2000" dirty="0" smtClean="0"/>
              <a:t>2012</a:t>
            </a:r>
          </a:p>
          <a:p>
            <a:endParaRPr lang="en-US" sz="2000" dirty="0"/>
          </a:p>
          <a:p>
            <a:r>
              <a:rPr lang="en-US" sz="2000" dirty="0" smtClean="0"/>
              <a:t>E. </a:t>
            </a:r>
            <a:r>
              <a:rPr lang="en-US" sz="2000" dirty="0" err="1"/>
              <a:t>Schkufza</a:t>
            </a:r>
            <a:r>
              <a:rPr lang="en-US" sz="2000" dirty="0"/>
              <a:t>, </a:t>
            </a:r>
            <a:r>
              <a:rPr lang="en-US" sz="2000" dirty="0" smtClean="0">
                <a:solidFill>
                  <a:srgbClr val="FF0000"/>
                </a:solidFill>
              </a:rPr>
              <a:t>R. </a:t>
            </a:r>
            <a:r>
              <a:rPr lang="en-US" sz="2000" dirty="0">
                <a:solidFill>
                  <a:srgbClr val="FF0000"/>
                </a:solidFill>
              </a:rPr>
              <a:t>Sharma</a:t>
            </a:r>
            <a:r>
              <a:rPr lang="en-US" sz="2000" dirty="0"/>
              <a:t>, Alex Aiken: Stochastic </a:t>
            </a:r>
            <a:r>
              <a:rPr lang="en-US" sz="2000" dirty="0" err="1"/>
              <a:t>Superoptimization</a:t>
            </a:r>
            <a:r>
              <a:rPr lang="en-US" sz="2000" dirty="0"/>
              <a:t> . In ASPLOS, 2013</a:t>
            </a:r>
            <a:r>
              <a:rPr lang="en-US" sz="2000" dirty="0" smtClean="0"/>
              <a:t>.</a:t>
            </a:r>
          </a:p>
          <a:p>
            <a:endParaRPr lang="en-US" sz="2000" dirty="0"/>
          </a:p>
          <a:p>
            <a:r>
              <a:rPr lang="en-US" sz="2000" dirty="0" smtClean="0"/>
              <a:t>A.V</a:t>
            </a:r>
            <a:r>
              <a:rPr lang="en-US" sz="2000" dirty="0"/>
              <a:t>. </a:t>
            </a:r>
            <a:r>
              <a:rPr lang="en-US" sz="2000" dirty="0" err="1"/>
              <a:t>Nori</a:t>
            </a:r>
            <a:r>
              <a:rPr lang="en-US" sz="2000" dirty="0"/>
              <a:t>, </a:t>
            </a:r>
            <a:r>
              <a:rPr lang="en-US" sz="2000" dirty="0" smtClean="0">
                <a:solidFill>
                  <a:srgbClr val="FF0000"/>
                </a:solidFill>
              </a:rPr>
              <a:t>R. Sharma</a:t>
            </a:r>
            <a:r>
              <a:rPr lang="en-US" sz="2000" dirty="0"/>
              <a:t>: Termination proofs from tests. ESEC/SIGSOFT FSE </a:t>
            </a:r>
            <a:r>
              <a:rPr lang="en-US" sz="2000" dirty="0" smtClean="0"/>
              <a:t>2013</a:t>
            </a:r>
          </a:p>
          <a:p>
            <a:endParaRPr lang="en-US" sz="2000" dirty="0"/>
          </a:p>
          <a:p>
            <a:r>
              <a:rPr lang="en-US" sz="2000" dirty="0" smtClean="0">
                <a:solidFill>
                  <a:srgbClr val="FF0000"/>
                </a:solidFill>
              </a:rPr>
              <a:t>R. </a:t>
            </a:r>
            <a:r>
              <a:rPr lang="en-US" sz="2000" dirty="0">
                <a:solidFill>
                  <a:srgbClr val="FF0000"/>
                </a:solidFill>
              </a:rPr>
              <a:t>Sharma</a:t>
            </a:r>
            <a:r>
              <a:rPr lang="en-US" sz="2000" dirty="0"/>
              <a:t>, </a:t>
            </a:r>
            <a:r>
              <a:rPr lang="en-US" sz="2000" dirty="0" smtClean="0"/>
              <a:t>A. </a:t>
            </a:r>
            <a:r>
              <a:rPr lang="en-US" sz="2000" dirty="0" err="1"/>
              <a:t>Nori</a:t>
            </a:r>
            <a:r>
              <a:rPr lang="en-US" sz="2000" dirty="0"/>
              <a:t>, </a:t>
            </a:r>
            <a:r>
              <a:rPr lang="en-US" sz="2000" dirty="0" smtClean="0"/>
              <a:t>A. </a:t>
            </a:r>
            <a:r>
              <a:rPr lang="en-US" sz="2000" dirty="0"/>
              <a:t>Aiken: Bias-Variance Tradeoffs in Program Analysis. In POPL, 2014 (To appear).</a:t>
            </a:r>
          </a:p>
        </p:txBody>
      </p:sp>
    </p:spTree>
    <p:extLst>
      <p:ext uri="{BB962C8B-B14F-4D97-AF65-F5344CB8AC3E}">
        <p14:creationId xmlns:p14="http://schemas.microsoft.com/office/powerpoint/2010/main" val="34688957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Equivalence checking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4778009"/>
          </a:xfrm>
        </p:spPr>
        <p:txBody>
          <a:bodyPr>
            <a:normAutofit/>
          </a:bodyPr>
          <a:lstStyle/>
          <a:p>
            <a:r>
              <a:rPr lang="en-US" dirty="0" smtClean="0"/>
              <a:t>Prove two programs are equivalent</a:t>
            </a:r>
          </a:p>
          <a:p>
            <a:pPr lvl="1"/>
            <a:r>
              <a:rPr lang="en-US" dirty="0" smtClean="0"/>
              <a:t>Compiler optimizations</a:t>
            </a:r>
          </a:p>
          <a:p>
            <a:pPr lvl="1"/>
            <a:r>
              <a:rPr lang="en-US" dirty="0" smtClean="0"/>
              <a:t>Validate </a:t>
            </a:r>
            <a:r>
              <a:rPr lang="en-US" dirty="0" err="1" smtClean="0"/>
              <a:t>refactorings</a:t>
            </a:r>
            <a:endParaRPr lang="en-US" dirty="0" smtClean="0"/>
          </a:p>
          <a:p>
            <a:pPr lvl="1"/>
            <a:r>
              <a:rPr lang="en-US" dirty="0" smtClean="0"/>
              <a:t>Cross checking different implementations</a:t>
            </a:r>
          </a:p>
          <a:p>
            <a:pPr marL="118872" indent="0">
              <a:buNone/>
            </a:pPr>
            <a:endParaRPr lang="en-US" dirty="0"/>
          </a:p>
          <a:p>
            <a:r>
              <a:rPr lang="en-US" dirty="0" smtClean="0"/>
              <a:t>Old and well studied problem</a:t>
            </a:r>
          </a:p>
          <a:p>
            <a:pPr lvl="1"/>
            <a:r>
              <a:rPr lang="en-US" dirty="0" err="1" smtClean="0"/>
              <a:t>Undecidable</a:t>
            </a:r>
            <a:r>
              <a:rPr lang="en-US" dirty="0" smtClean="0"/>
              <a:t> in general</a:t>
            </a:r>
          </a:p>
          <a:p>
            <a:pPr lvl="1"/>
            <a:r>
              <a:rPr lang="en-US" dirty="0" smtClean="0"/>
              <a:t>Major challenge: prove equivalence of loops</a:t>
            </a:r>
          </a:p>
          <a:p>
            <a:pPr lvl="1"/>
            <a:r>
              <a:rPr lang="en-US" dirty="0" smtClean="0"/>
              <a:t>Straight line programs relatively easy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9770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Motivating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Prove equivalence of two binaries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ocument"/>
          <p:cNvSpPr>
            <a:spLocks noEditPoints="1" noChangeArrowheads="1"/>
          </p:cNvSpPr>
          <p:nvPr/>
        </p:nvSpPr>
        <p:spPr bwMode="auto">
          <a:xfrm>
            <a:off x="381000" y="3517183"/>
            <a:ext cx="1371600" cy="1666875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>
                <a:latin typeface="Lucida Console" pitchFamily="49" charset="0"/>
              </a:rPr>
              <a:t>…</a:t>
            </a:r>
            <a:endParaRPr lang="en-US" dirty="0">
              <a:latin typeface="Lucida Console" pitchFamily="49" charset="0"/>
            </a:endParaRPr>
          </a:p>
          <a:p>
            <a:r>
              <a:rPr lang="en-US" dirty="0" smtClean="0">
                <a:latin typeface="Lucida Console" pitchFamily="49" charset="0"/>
              </a:rPr>
              <a:t>while …</a:t>
            </a:r>
          </a:p>
          <a:p>
            <a:r>
              <a:rPr lang="en-US" dirty="0" smtClean="0">
                <a:latin typeface="Lucida Console" pitchFamily="49" charset="0"/>
              </a:rPr>
              <a:t>…</a:t>
            </a:r>
            <a:endParaRPr lang="en-US" dirty="0" smtClean="0"/>
          </a:p>
        </p:txBody>
      </p:sp>
      <p:sp>
        <p:nvSpPr>
          <p:cNvPr id="6" name="Rounded Rectangle 5"/>
          <p:cNvSpPr/>
          <p:nvPr/>
        </p:nvSpPr>
        <p:spPr>
          <a:xfrm>
            <a:off x="3072581" y="2974258"/>
            <a:ext cx="3276600" cy="9144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9906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rgbClr val="FF0000"/>
              </a:solidFill>
            </a:endParaRPr>
          </a:p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Trustworthy Compiler </a:t>
            </a:r>
          </a:p>
          <a:p>
            <a:pPr algn="ctr"/>
            <a:r>
              <a:rPr lang="en-US" sz="2400" dirty="0" err="1" smtClean="0">
                <a:solidFill>
                  <a:schemeClr val="tx1"/>
                </a:solidFill>
              </a:rPr>
              <a:t>CompCert</a:t>
            </a:r>
            <a:r>
              <a:rPr lang="en-US" sz="2400" dirty="0" smtClean="0">
                <a:solidFill>
                  <a:schemeClr val="tx1"/>
                </a:solidFill>
              </a:rPr>
              <a:t>, </a:t>
            </a:r>
            <a:r>
              <a:rPr lang="en-US" sz="2400" dirty="0" err="1" smtClean="0">
                <a:solidFill>
                  <a:schemeClr val="tx1"/>
                </a:solidFill>
              </a:rPr>
              <a:t>gcc</a:t>
            </a:r>
            <a:r>
              <a:rPr lang="en-US" sz="2400" dirty="0" smtClean="0">
                <a:solidFill>
                  <a:schemeClr val="tx1"/>
                </a:solidFill>
              </a:rPr>
              <a:t> –O0</a:t>
            </a:r>
          </a:p>
          <a:p>
            <a:pPr algn="ctr"/>
            <a:endParaRPr lang="en-US" sz="2400" dirty="0">
              <a:solidFill>
                <a:srgbClr val="FF0000"/>
              </a:solidFill>
            </a:endParaRPr>
          </a:p>
        </p:txBody>
      </p:sp>
      <p:cxnSp>
        <p:nvCxnSpPr>
          <p:cNvPr id="9" name="Straight Arrow Connector 8"/>
          <p:cNvCxnSpPr>
            <a:stCxn id="4" idx="3"/>
            <a:endCxn id="6" idx="1"/>
          </p:cNvCxnSpPr>
          <p:nvPr/>
        </p:nvCxnSpPr>
        <p:spPr>
          <a:xfrm flipV="1">
            <a:off x="1759331" y="3431458"/>
            <a:ext cx="1313250" cy="907741"/>
          </a:xfrm>
          <a:prstGeom prst="straightConnector1">
            <a:avLst/>
          </a:prstGeom>
          <a:ln w="698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3048000" y="5260258"/>
            <a:ext cx="3276600" cy="9144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9906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rgbClr val="FF0000"/>
              </a:solidFill>
            </a:endParaRPr>
          </a:p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Optimizing Compiler </a:t>
            </a:r>
          </a:p>
          <a:p>
            <a:pPr algn="ctr"/>
            <a:r>
              <a:rPr lang="en-US" sz="2400" dirty="0" err="1" smtClean="0">
                <a:solidFill>
                  <a:schemeClr val="tx1"/>
                </a:solidFill>
              </a:rPr>
              <a:t>gcc</a:t>
            </a:r>
            <a:r>
              <a:rPr lang="en-US" sz="2400" dirty="0" smtClean="0">
                <a:solidFill>
                  <a:schemeClr val="tx1"/>
                </a:solidFill>
              </a:rPr>
              <a:t> –O3, </a:t>
            </a:r>
            <a:r>
              <a:rPr lang="en-US" sz="2400" dirty="0" err="1" smtClean="0">
                <a:solidFill>
                  <a:schemeClr val="tx1"/>
                </a:solidFill>
              </a:rPr>
              <a:t>icc</a:t>
            </a:r>
            <a:r>
              <a:rPr lang="en-US" sz="2400" dirty="0" smtClean="0">
                <a:solidFill>
                  <a:schemeClr val="tx1"/>
                </a:solidFill>
              </a:rPr>
              <a:t> –O3</a:t>
            </a:r>
          </a:p>
          <a:p>
            <a:pPr algn="ctr"/>
            <a:endParaRPr lang="en-US" sz="2400" dirty="0">
              <a:solidFill>
                <a:srgbClr val="FF0000"/>
              </a:solidFill>
            </a:endParaRPr>
          </a:p>
        </p:txBody>
      </p:sp>
      <p:cxnSp>
        <p:nvCxnSpPr>
          <p:cNvPr id="12" name="Straight Arrow Connector 11"/>
          <p:cNvCxnSpPr>
            <a:stCxn id="4" idx="3"/>
            <a:endCxn id="10" idx="1"/>
          </p:cNvCxnSpPr>
          <p:nvPr/>
        </p:nvCxnSpPr>
        <p:spPr>
          <a:xfrm>
            <a:off x="1759331" y="4339199"/>
            <a:ext cx="1288669" cy="1378259"/>
          </a:xfrm>
          <a:prstGeom prst="straightConnector1">
            <a:avLst/>
          </a:prstGeom>
          <a:ln w="698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Document"/>
              <p:cNvSpPr>
                <a:spLocks noEditPoints="1" noChangeArrowheads="1"/>
              </p:cNvSpPr>
              <p:nvPr/>
            </p:nvSpPr>
            <p:spPr bwMode="auto">
              <a:xfrm>
                <a:off x="7575755" y="2819400"/>
                <a:ext cx="914400" cy="1219200"/>
              </a:xfrm>
              <a:custGeom>
                <a:avLst/>
                <a:gdLst>
                  <a:gd name="T0" fmla="*/ 10757 w 21600"/>
                  <a:gd name="T1" fmla="*/ 21632 h 21600"/>
                  <a:gd name="T2" fmla="*/ 85 w 21600"/>
                  <a:gd name="T3" fmla="*/ 10849 h 21600"/>
                  <a:gd name="T4" fmla="*/ 10757 w 21600"/>
                  <a:gd name="T5" fmla="*/ 81 h 21600"/>
                  <a:gd name="T6" fmla="*/ 21706 w 21600"/>
                  <a:gd name="T7" fmla="*/ 10652 h 21600"/>
                  <a:gd name="T8" fmla="*/ 10757 w 21600"/>
                  <a:gd name="T9" fmla="*/ 21632 h 21600"/>
                  <a:gd name="T10" fmla="*/ 0 w 21600"/>
                  <a:gd name="T11" fmla="*/ 0 h 21600"/>
                  <a:gd name="T12" fmla="*/ 21600 w 21600"/>
                  <a:gd name="T13" fmla="*/ 0 h 21600"/>
                  <a:gd name="T14" fmla="*/ 21600 w 21600"/>
                  <a:gd name="T15" fmla="*/ 21600 h 21600"/>
                  <a:gd name="T16" fmla="*/ 977 w 21600"/>
                  <a:gd name="T17" fmla="*/ 818 h 21600"/>
                  <a:gd name="T18" fmla="*/ 20622 w 21600"/>
                  <a:gd name="T19" fmla="*/ 16429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>
                    <a:moveTo>
                      <a:pt x="10757" y="21632"/>
                    </a:moveTo>
                    <a:lnTo>
                      <a:pt x="5187" y="21632"/>
                    </a:lnTo>
                    <a:lnTo>
                      <a:pt x="85" y="17509"/>
                    </a:lnTo>
                    <a:lnTo>
                      <a:pt x="85" y="10849"/>
                    </a:lnTo>
                    <a:lnTo>
                      <a:pt x="85" y="81"/>
                    </a:lnTo>
                    <a:lnTo>
                      <a:pt x="10757" y="81"/>
                    </a:lnTo>
                    <a:lnTo>
                      <a:pt x="21706" y="81"/>
                    </a:lnTo>
                    <a:lnTo>
                      <a:pt x="21706" y="10652"/>
                    </a:lnTo>
                    <a:lnTo>
                      <a:pt x="21706" y="21632"/>
                    </a:lnTo>
                    <a:lnTo>
                      <a:pt x="10757" y="21632"/>
                    </a:lnTo>
                    <a:close/>
                  </a:path>
                  <a:path w="21600" h="21600">
                    <a:moveTo>
                      <a:pt x="85" y="17509"/>
                    </a:moveTo>
                    <a:lnTo>
                      <a:pt x="5187" y="17509"/>
                    </a:lnTo>
                    <a:lnTo>
                      <a:pt x="5187" y="21632"/>
                    </a:lnTo>
                    <a:lnTo>
                      <a:pt x="85" y="17509"/>
                    </a:lnTo>
                    <a:close/>
                  </a:path>
                </a:pathLst>
              </a:custGeom>
              <a:solidFill>
                <a:srgbClr val="D8EBB3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808080"/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 smtClean="0">
                  <a:solidFill>
                    <a:srgbClr val="002060"/>
                  </a:solidFill>
                  <a:latin typeface="Lucida Console" pitchFamily="49" charset="0"/>
                </a:endParaRPr>
              </a:p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/>
                        </a:rPr>
                        <m:t>𝑇</m:t>
                      </m:r>
                    </m:oMath>
                  </m:oMathPara>
                </a14:m>
                <a:endParaRPr lang="en-US" sz="3200" dirty="0" smtClean="0"/>
              </a:p>
            </p:txBody>
          </p:sp>
        </mc:Choice>
        <mc:Fallback xmlns="">
          <p:sp>
            <p:nvSpPr>
              <p:cNvPr id="14" name="Document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575755" y="2819400"/>
                <a:ext cx="914400" cy="1219200"/>
              </a:xfrm>
              <a:custGeom>
                <a:avLst/>
                <a:gdLst>
                  <a:gd name="T0" fmla="*/ 10757 w 21600"/>
                  <a:gd name="T1" fmla="*/ 21632 h 21600"/>
                  <a:gd name="T2" fmla="*/ 85 w 21600"/>
                  <a:gd name="T3" fmla="*/ 10849 h 21600"/>
                  <a:gd name="T4" fmla="*/ 10757 w 21600"/>
                  <a:gd name="T5" fmla="*/ 81 h 21600"/>
                  <a:gd name="T6" fmla="*/ 21706 w 21600"/>
                  <a:gd name="T7" fmla="*/ 10652 h 21600"/>
                  <a:gd name="T8" fmla="*/ 10757 w 21600"/>
                  <a:gd name="T9" fmla="*/ 21632 h 21600"/>
                  <a:gd name="T10" fmla="*/ 0 w 21600"/>
                  <a:gd name="T11" fmla="*/ 0 h 21600"/>
                  <a:gd name="T12" fmla="*/ 21600 w 21600"/>
                  <a:gd name="T13" fmla="*/ 0 h 21600"/>
                  <a:gd name="T14" fmla="*/ 21600 w 21600"/>
                  <a:gd name="T15" fmla="*/ 21600 h 21600"/>
                  <a:gd name="T16" fmla="*/ 977 w 21600"/>
                  <a:gd name="T17" fmla="*/ 818 h 21600"/>
                  <a:gd name="T18" fmla="*/ 20622 w 21600"/>
                  <a:gd name="T19" fmla="*/ 16429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>
                    <a:moveTo>
                      <a:pt x="10757" y="21632"/>
                    </a:moveTo>
                    <a:lnTo>
                      <a:pt x="5187" y="21632"/>
                    </a:lnTo>
                    <a:lnTo>
                      <a:pt x="85" y="17509"/>
                    </a:lnTo>
                    <a:lnTo>
                      <a:pt x="85" y="10849"/>
                    </a:lnTo>
                    <a:lnTo>
                      <a:pt x="85" y="81"/>
                    </a:lnTo>
                    <a:lnTo>
                      <a:pt x="10757" y="81"/>
                    </a:lnTo>
                    <a:lnTo>
                      <a:pt x="21706" y="81"/>
                    </a:lnTo>
                    <a:lnTo>
                      <a:pt x="21706" y="10652"/>
                    </a:lnTo>
                    <a:lnTo>
                      <a:pt x="21706" y="21632"/>
                    </a:lnTo>
                    <a:lnTo>
                      <a:pt x="10757" y="21632"/>
                    </a:lnTo>
                    <a:close/>
                  </a:path>
                  <a:path w="21600" h="21600">
                    <a:moveTo>
                      <a:pt x="85" y="17509"/>
                    </a:moveTo>
                    <a:lnTo>
                      <a:pt x="5187" y="17509"/>
                    </a:lnTo>
                    <a:lnTo>
                      <a:pt x="5187" y="21632"/>
                    </a:lnTo>
                    <a:lnTo>
                      <a:pt x="85" y="17509"/>
                    </a:lnTo>
                    <a:close/>
                  </a:path>
                </a:pathLst>
              </a:custGeom>
              <a:blipFill rotWithShape="1">
                <a:blip r:embed="rId3"/>
                <a:stretch>
                  <a:fillRect/>
                </a:stretch>
              </a:blip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808080"/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Document"/>
              <p:cNvSpPr>
                <a:spLocks noEditPoints="1" noChangeArrowheads="1"/>
              </p:cNvSpPr>
              <p:nvPr/>
            </p:nvSpPr>
            <p:spPr bwMode="auto">
              <a:xfrm>
                <a:off x="7558548" y="5028328"/>
                <a:ext cx="914400" cy="1219200"/>
              </a:xfrm>
              <a:custGeom>
                <a:avLst/>
                <a:gdLst>
                  <a:gd name="T0" fmla="*/ 10757 w 21600"/>
                  <a:gd name="T1" fmla="*/ 21632 h 21600"/>
                  <a:gd name="T2" fmla="*/ 85 w 21600"/>
                  <a:gd name="T3" fmla="*/ 10849 h 21600"/>
                  <a:gd name="T4" fmla="*/ 10757 w 21600"/>
                  <a:gd name="T5" fmla="*/ 81 h 21600"/>
                  <a:gd name="T6" fmla="*/ 21706 w 21600"/>
                  <a:gd name="T7" fmla="*/ 10652 h 21600"/>
                  <a:gd name="T8" fmla="*/ 10757 w 21600"/>
                  <a:gd name="T9" fmla="*/ 21632 h 21600"/>
                  <a:gd name="T10" fmla="*/ 0 w 21600"/>
                  <a:gd name="T11" fmla="*/ 0 h 21600"/>
                  <a:gd name="T12" fmla="*/ 21600 w 21600"/>
                  <a:gd name="T13" fmla="*/ 0 h 21600"/>
                  <a:gd name="T14" fmla="*/ 21600 w 21600"/>
                  <a:gd name="T15" fmla="*/ 21600 h 21600"/>
                  <a:gd name="T16" fmla="*/ 977 w 21600"/>
                  <a:gd name="T17" fmla="*/ 818 h 21600"/>
                  <a:gd name="T18" fmla="*/ 20622 w 21600"/>
                  <a:gd name="T19" fmla="*/ 16429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>
                    <a:moveTo>
                      <a:pt x="10757" y="21632"/>
                    </a:moveTo>
                    <a:lnTo>
                      <a:pt x="5187" y="21632"/>
                    </a:lnTo>
                    <a:lnTo>
                      <a:pt x="85" y="17509"/>
                    </a:lnTo>
                    <a:lnTo>
                      <a:pt x="85" y="10849"/>
                    </a:lnTo>
                    <a:lnTo>
                      <a:pt x="85" y="81"/>
                    </a:lnTo>
                    <a:lnTo>
                      <a:pt x="10757" y="81"/>
                    </a:lnTo>
                    <a:lnTo>
                      <a:pt x="21706" y="81"/>
                    </a:lnTo>
                    <a:lnTo>
                      <a:pt x="21706" y="10652"/>
                    </a:lnTo>
                    <a:lnTo>
                      <a:pt x="21706" y="21632"/>
                    </a:lnTo>
                    <a:lnTo>
                      <a:pt x="10757" y="21632"/>
                    </a:lnTo>
                    <a:close/>
                  </a:path>
                  <a:path w="21600" h="21600">
                    <a:moveTo>
                      <a:pt x="85" y="17509"/>
                    </a:moveTo>
                    <a:lnTo>
                      <a:pt x="5187" y="17509"/>
                    </a:lnTo>
                    <a:lnTo>
                      <a:pt x="5187" y="21632"/>
                    </a:lnTo>
                    <a:lnTo>
                      <a:pt x="85" y="17509"/>
                    </a:lnTo>
                    <a:close/>
                  </a:path>
                </a:pathLst>
              </a:custGeom>
              <a:solidFill>
                <a:srgbClr val="D8EBB3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808080"/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 smtClean="0">
                  <a:solidFill>
                    <a:srgbClr val="002060"/>
                  </a:solidFill>
                  <a:latin typeface="Lucida Console" pitchFamily="49" charset="0"/>
                </a:endParaRPr>
              </a:p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/>
                        </a:rPr>
                        <m:t>𝑅</m:t>
                      </m:r>
                    </m:oMath>
                  </m:oMathPara>
                </a14:m>
                <a:endParaRPr lang="en-US" sz="3200" dirty="0" smtClean="0"/>
              </a:p>
            </p:txBody>
          </p:sp>
        </mc:Choice>
        <mc:Fallback xmlns="">
          <p:sp>
            <p:nvSpPr>
              <p:cNvPr id="15" name="Document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558548" y="5028328"/>
                <a:ext cx="914400" cy="1219200"/>
              </a:xfrm>
              <a:custGeom>
                <a:avLst/>
                <a:gdLst>
                  <a:gd name="T0" fmla="*/ 10757 w 21600"/>
                  <a:gd name="T1" fmla="*/ 21632 h 21600"/>
                  <a:gd name="T2" fmla="*/ 85 w 21600"/>
                  <a:gd name="T3" fmla="*/ 10849 h 21600"/>
                  <a:gd name="T4" fmla="*/ 10757 w 21600"/>
                  <a:gd name="T5" fmla="*/ 81 h 21600"/>
                  <a:gd name="T6" fmla="*/ 21706 w 21600"/>
                  <a:gd name="T7" fmla="*/ 10652 h 21600"/>
                  <a:gd name="T8" fmla="*/ 10757 w 21600"/>
                  <a:gd name="T9" fmla="*/ 21632 h 21600"/>
                  <a:gd name="T10" fmla="*/ 0 w 21600"/>
                  <a:gd name="T11" fmla="*/ 0 h 21600"/>
                  <a:gd name="T12" fmla="*/ 21600 w 21600"/>
                  <a:gd name="T13" fmla="*/ 0 h 21600"/>
                  <a:gd name="T14" fmla="*/ 21600 w 21600"/>
                  <a:gd name="T15" fmla="*/ 21600 h 21600"/>
                  <a:gd name="T16" fmla="*/ 977 w 21600"/>
                  <a:gd name="T17" fmla="*/ 818 h 21600"/>
                  <a:gd name="T18" fmla="*/ 20622 w 21600"/>
                  <a:gd name="T19" fmla="*/ 16429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>
                    <a:moveTo>
                      <a:pt x="10757" y="21632"/>
                    </a:moveTo>
                    <a:lnTo>
                      <a:pt x="5187" y="21632"/>
                    </a:lnTo>
                    <a:lnTo>
                      <a:pt x="85" y="17509"/>
                    </a:lnTo>
                    <a:lnTo>
                      <a:pt x="85" y="10849"/>
                    </a:lnTo>
                    <a:lnTo>
                      <a:pt x="85" y="81"/>
                    </a:lnTo>
                    <a:lnTo>
                      <a:pt x="10757" y="81"/>
                    </a:lnTo>
                    <a:lnTo>
                      <a:pt x="21706" y="81"/>
                    </a:lnTo>
                    <a:lnTo>
                      <a:pt x="21706" y="10652"/>
                    </a:lnTo>
                    <a:lnTo>
                      <a:pt x="21706" y="21632"/>
                    </a:lnTo>
                    <a:lnTo>
                      <a:pt x="10757" y="21632"/>
                    </a:lnTo>
                    <a:close/>
                  </a:path>
                  <a:path w="21600" h="21600">
                    <a:moveTo>
                      <a:pt x="85" y="17509"/>
                    </a:moveTo>
                    <a:lnTo>
                      <a:pt x="5187" y="17509"/>
                    </a:lnTo>
                    <a:lnTo>
                      <a:pt x="5187" y="21632"/>
                    </a:lnTo>
                    <a:lnTo>
                      <a:pt x="85" y="17509"/>
                    </a:lnTo>
                    <a:close/>
                  </a:path>
                </a:pathLst>
              </a:custGeom>
              <a:blipFill rotWithShape="1">
                <a:blip r:embed="rId4"/>
                <a:stretch>
                  <a:fillRect/>
                </a:stretch>
              </a:blip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808080"/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ight Arrow 16"/>
          <p:cNvSpPr/>
          <p:nvPr/>
        </p:nvSpPr>
        <p:spPr>
          <a:xfrm>
            <a:off x="6553200" y="3126658"/>
            <a:ext cx="838200" cy="457200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>
            <a:off x="6553200" y="5488858"/>
            <a:ext cx="838200" cy="457200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ounded Rectangle 18"/>
              <p:cNvSpPr/>
              <p:nvPr/>
            </p:nvSpPr>
            <p:spPr>
              <a:xfrm>
                <a:off x="2819399" y="4269658"/>
                <a:ext cx="4756355" cy="533400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9906"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>
                    <a:solidFill>
                      <a:srgbClr val="FF0000"/>
                    </a:solidFill>
                  </a:rPr>
                  <a:t>Confidence of </a:t>
                </a:r>
                <a14:m>
                  <m:oMath xmlns:m="http://schemas.openxmlformats.org/officeDocument/2006/math" xmlns=""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/>
                      </a:rPr>
                      <m:t>𝑇</m:t>
                    </m:r>
                  </m:oMath>
                </a14:m>
                <a:r>
                  <a:rPr lang="en-US" sz="2400" dirty="0" smtClean="0">
                    <a:solidFill>
                      <a:srgbClr val="FF0000"/>
                    </a:solidFill>
                  </a:rPr>
                  <a:t>, Performance of </a:t>
                </a:r>
                <a14:m>
                  <m:oMath xmlns:m="http://schemas.openxmlformats.org/officeDocument/2006/math" xmlns=""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/>
                      </a:rPr>
                      <m:t>𝑅</m:t>
                    </m:r>
                  </m:oMath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9" name="Rounded 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9399" y="4269658"/>
                <a:ext cx="4756355" cy="533400"/>
              </a:xfrm>
              <a:prstGeom prst="roundRect">
                <a:avLst/>
              </a:prstGeom>
              <a:blipFill rotWithShape="1">
                <a:blip r:embed="rId5"/>
                <a:stretch>
                  <a:fillRect b="-17778"/>
                </a:stretch>
              </a:blipFill>
              <a:ln w="9906"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Up-Down Arrow 19"/>
          <p:cNvSpPr/>
          <p:nvPr/>
        </p:nvSpPr>
        <p:spPr>
          <a:xfrm>
            <a:off x="7848600" y="4193458"/>
            <a:ext cx="457200" cy="758670"/>
          </a:xfrm>
          <a:prstGeom prst="upDown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8236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10" grpId="0" animBg="1"/>
      <p:bldP spid="14" grpId="0" animBg="1"/>
      <p:bldP spid="15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 relation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0666" y="1763895"/>
            <a:ext cx="8229600" cy="4625609"/>
          </a:xfrm>
        </p:spPr>
        <p:txBody>
          <a:bodyPr/>
          <a:lstStyle/>
          <a:p>
            <a:r>
              <a:rPr lang="en-US" dirty="0" smtClean="0"/>
              <a:t>Decompose proof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4"/>
              <p:cNvSpPr txBox="1">
                <a:spLocks/>
              </p:cNvSpPr>
              <p:nvPr/>
            </p:nvSpPr>
            <p:spPr>
              <a:xfrm>
                <a:off x="452617" y="2590800"/>
                <a:ext cx="4038600" cy="2895600"/>
              </a:xfrm>
              <a:prstGeom prst="rect">
                <a:avLst/>
              </a:prstGeom>
            </p:spPr>
            <p:txBody>
              <a:bodyPr vert="horz" lIns="54864" tIns="91440" rtlCol="0">
                <a:normAutofit/>
              </a:bodyPr>
              <a:lstStyle>
                <a:lvl1pPr marL="438912" indent="-320040" algn="l" rtl="0" eaLnBrk="1" latinLnBrk="0" hangingPunct="1">
                  <a:spcBef>
                    <a:spcPts val="0"/>
                  </a:spcBef>
                  <a:buClr>
                    <a:schemeClr val="accent1"/>
                  </a:buClr>
                  <a:buSzPct val="80000"/>
                  <a:buFont typeface="Wingdings 2"/>
                  <a:buChar char=""/>
                  <a:defRPr kumimoji="0"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31520" indent="-274320" algn="l" rtl="0" eaLnBrk="1" latinLnBrk="0" hangingPunct="1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/>
                  <a:buChar char=""/>
                  <a:defRPr kumimoji="0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96696" indent="-228600" algn="l" rtl="0" eaLnBrk="1" latinLnBrk="0" hangingPunct="1">
                  <a:spcBef>
                    <a:spcPct val="20000"/>
                  </a:spcBef>
                  <a:buClr>
                    <a:schemeClr val="accent3"/>
                  </a:buClr>
                  <a:buFont typeface="Arial"/>
                  <a:buChar char="▪"/>
                  <a:defRPr kumimoji="0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16152" indent="-182880" algn="l" rtl="0" eaLnBrk="1" latinLnBrk="0" hangingPunct="1">
                  <a:spcBef>
                    <a:spcPct val="20000"/>
                  </a:spcBef>
                  <a:buClr>
                    <a:schemeClr val="accent4"/>
                  </a:buClr>
                  <a:buFont typeface="Arial"/>
                  <a:buChar char="▪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426464" indent="-182880" algn="l" rtl="0" eaLnBrk="1" latinLnBrk="0" hangingPunct="1">
                  <a:spcBef>
                    <a:spcPct val="20000"/>
                  </a:spcBef>
                  <a:buClr>
                    <a:schemeClr val="accent5"/>
                  </a:buClr>
                  <a:buFont typeface="Wingdings 3"/>
                  <a:buChar char=""/>
                  <a:defRPr kumimoji="0" lang="en-US" sz="20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627632" indent="-182880" algn="l" rtl="0" eaLnBrk="1" latinLnBrk="0" hangingPunct="1">
                  <a:spcBef>
                    <a:spcPct val="20000"/>
                  </a:spcBef>
                  <a:buClr>
                    <a:schemeClr val="accent6"/>
                  </a:buClr>
                  <a:buSzPct val="100000"/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828800" indent="-182880" algn="l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100000"/>
                  <a:buFont typeface="Wingdings 2"/>
                  <a:buChar char="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029968" indent="-182880" algn="l" rtl="0" eaLnBrk="1" latinLnBrk="0" hangingPunct="1">
                  <a:spcBef>
                    <a:spcPct val="20000"/>
                  </a:spcBef>
                  <a:buClr>
                    <a:schemeClr val="accent2"/>
                  </a:buClr>
                  <a:buFont typeface="Wingdings 2" pitchFamily="18" charset="2"/>
                  <a:buChar char="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231136" indent="-182880" algn="l" rtl="0" eaLnBrk="1" latinLnBrk="0" hangingPunct="1">
                  <a:spcBef>
                    <a:spcPct val="20000"/>
                  </a:spcBef>
                  <a:buClr>
                    <a:schemeClr val="accent3"/>
                  </a:buClr>
                  <a:buFont typeface="Wingdings 2" pitchFamily="18" charset="2"/>
                  <a:buChar char="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  <a:extLst/>
              </a:lstStyle>
              <a:p>
                <a:pPr marL="118872" indent="0">
                  <a:buNone/>
                </a:pPr>
                <a:r>
                  <a:rPr lang="en-US" dirty="0" smtClean="0"/>
                  <a:t>Target </a:t>
                </a:r>
                <a14:m>
                  <m:oMath xmlns:m="http://schemas.openxmlformats.org/officeDocument/2006/math" xmlns="">
                    <m:r>
                      <a:rPr lang="en-US" b="0" i="1" smtClean="0">
                        <a:latin typeface="Cambria Math"/>
                      </a:rPr>
                      <m:t>𝑇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617" y="2590800"/>
                <a:ext cx="4038600" cy="2895600"/>
              </a:xfrm>
              <a:prstGeom prst="rect">
                <a:avLst/>
              </a:prstGeom>
              <a:blipFill rotWithShape="1">
                <a:blip r:embed="rId3"/>
                <a:stretch>
                  <a:fillRect l="-1810" t="-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5"/>
          <p:cNvSpPr txBox="1">
            <a:spLocks/>
          </p:cNvSpPr>
          <p:nvPr/>
        </p:nvSpPr>
        <p:spPr>
          <a:xfrm>
            <a:off x="4648200" y="2819400"/>
            <a:ext cx="4038600" cy="2514600"/>
          </a:xfrm>
          <a:prstGeom prst="rect">
            <a:avLst/>
          </a:prstGeom>
        </p:spPr>
        <p:txBody>
          <a:bodyPr/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18872" indent="0">
              <a:buNone/>
            </a:pP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47699" y="3200400"/>
            <a:ext cx="2705101" cy="762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  <a:latin typeface="Lucida Console" panose="020B0609040504020204" pitchFamily="49" charset="0"/>
              </a:rPr>
              <a:t>movq</a:t>
            </a:r>
            <a:r>
              <a:rPr lang="en-US" dirty="0">
                <a:solidFill>
                  <a:schemeClr val="tx1"/>
                </a:solidFill>
                <a:latin typeface="Lucida Console" panose="020B0609040504020204" pitchFamily="49" charset="0"/>
              </a:rPr>
              <a:t> 8(</a:t>
            </a:r>
            <a:r>
              <a:rPr lang="en-US" dirty="0" err="1">
                <a:solidFill>
                  <a:schemeClr val="tx1"/>
                </a:solidFill>
                <a:latin typeface="Lucida Console" panose="020B0609040504020204" pitchFamily="49" charset="0"/>
              </a:rPr>
              <a:t>rsp</a:t>
            </a:r>
            <a:r>
              <a:rPr lang="en-US" dirty="0">
                <a:solidFill>
                  <a:schemeClr val="tx1"/>
                </a:solidFill>
                <a:latin typeface="Lucida Console" panose="020B0609040504020204" pitchFamily="49" charset="0"/>
              </a:rPr>
              <a:t>), </a:t>
            </a:r>
            <a:r>
              <a:rPr lang="en-US" dirty="0" err="1">
                <a:solidFill>
                  <a:schemeClr val="tx1"/>
                </a:solidFill>
                <a:latin typeface="Lucida Console" panose="020B0609040504020204" pitchFamily="49" charset="0"/>
              </a:rPr>
              <a:t>rdi</a:t>
            </a:r>
            <a:endParaRPr lang="en-US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chemeClr val="tx1"/>
                </a:solidFill>
                <a:latin typeface="Lucida Console" panose="020B0609040504020204" pitchFamily="49" charset="0"/>
              </a:rPr>
              <a:t>#</a:t>
            </a:r>
            <a:r>
              <a:rPr lang="en-US" dirty="0" err="1">
                <a:solidFill>
                  <a:schemeClr val="tx1"/>
                </a:solidFill>
                <a:latin typeface="Lucida Console" panose="020B0609040504020204" pitchFamily="49" charset="0"/>
              </a:rPr>
              <a:t>rdi</a:t>
            </a:r>
            <a:r>
              <a:rPr lang="en-US" dirty="0">
                <a:solidFill>
                  <a:schemeClr val="tx1"/>
                </a:solidFill>
                <a:latin typeface="Lucida Console" panose="020B0609040504020204" pitchFamily="49" charset="0"/>
              </a:rPr>
              <a:t> != 0</a:t>
            </a:r>
          </a:p>
        </p:txBody>
      </p:sp>
      <p:sp>
        <p:nvSpPr>
          <p:cNvPr id="8" name="Rectangle 7"/>
          <p:cNvSpPr/>
          <p:nvPr/>
        </p:nvSpPr>
        <p:spPr>
          <a:xfrm>
            <a:off x="304799" y="4419600"/>
            <a:ext cx="2486025" cy="9906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movq</a:t>
            </a:r>
            <a:r>
              <a:rPr lang="en-US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8(</a:t>
            </a:r>
            <a:r>
              <a:rPr lang="en-US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rsp</a:t>
            </a:r>
            <a:r>
              <a:rPr lang="en-US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), </a:t>
            </a:r>
            <a:r>
              <a:rPr lang="en-US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rdi</a:t>
            </a:r>
            <a:endParaRPr lang="en-US" dirty="0" smtClean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r>
              <a:rPr lang="en-US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decq</a:t>
            </a:r>
            <a:r>
              <a:rPr lang="en-US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rdi</a:t>
            </a:r>
            <a:endParaRPr lang="en-US" dirty="0" smtClean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r>
              <a:rPr lang="en-US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movq</a:t>
            </a:r>
            <a:r>
              <a:rPr lang="en-US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rdi</a:t>
            </a:r>
            <a:r>
              <a:rPr lang="en-US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, 8(</a:t>
            </a:r>
            <a:r>
              <a:rPr lang="en-US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rsp</a:t>
            </a:r>
            <a:r>
              <a:rPr lang="en-US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)</a:t>
            </a:r>
            <a:endParaRPr lang="en-US" dirty="0">
              <a:solidFill>
                <a:schemeClr val="tx1"/>
              </a:solidFill>
              <a:latin typeface="Lucida Console" panose="020B0609040504020204" pitchFamily="49" charset="0"/>
            </a:endParaRPr>
          </a:p>
        </p:txBody>
      </p:sp>
      <p:cxnSp>
        <p:nvCxnSpPr>
          <p:cNvPr id="12" name="Straight Arrow Connector 11"/>
          <p:cNvCxnSpPr>
            <a:stCxn id="7" idx="2"/>
            <a:endCxn id="8" idx="0"/>
          </p:cNvCxnSpPr>
          <p:nvPr/>
        </p:nvCxnSpPr>
        <p:spPr>
          <a:xfrm flipH="1">
            <a:off x="1547812" y="3962400"/>
            <a:ext cx="452438" cy="45720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971800" y="4419600"/>
            <a:ext cx="1219200" cy="5334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retq</a:t>
            </a:r>
            <a:endParaRPr lang="en-US" dirty="0">
              <a:solidFill>
                <a:schemeClr val="tx1"/>
              </a:solidFill>
              <a:latin typeface="Lucida Console" panose="020B0609040504020204" pitchFamily="49" charset="0"/>
            </a:endParaRPr>
          </a:p>
        </p:txBody>
      </p:sp>
      <p:cxnSp>
        <p:nvCxnSpPr>
          <p:cNvPr id="15" name="Straight Arrow Connector 14"/>
          <p:cNvCxnSpPr>
            <a:stCxn id="7" idx="2"/>
            <a:endCxn id="13" idx="0"/>
          </p:cNvCxnSpPr>
          <p:nvPr/>
        </p:nvCxnSpPr>
        <p:spPr>
          <a:xfrm>
            <a:off x="2000250" y="3962400"/>
            <a:ext cx="1581150" cy="45720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/>
          <p:cNvCxnSpPr>
            <a:stCxn id="8" idx="1"/>
            <a:endCxn id="7" idx="1"/>
          </p:cNvCxnSpPr>
          <p:nvPr/>
        </p:nvCxnSpPr>
        <p:spPr>
          <a:xfrm rot="10800000" flipH="1">
            <a:off x="304799" y="3581400"/>
            <a:ext cx="342900" cy="1333500"/>
          </a:xfrm>
          <a:prstGeom prst="curvedConnector3">
            <a:avLst>
              <a:gd name="adj1" fmla="val -66667"/>
            </a:avLst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ontent Placeholder 4"/>
          <p:cNvSpPr txBox="1">
            <a:spLocks/>
          </p:cNvSpPr>
          <p:nvPr/>
        </p:nvSpPr>
        <p:spPr>
          <a:xfrm>
            <a:off x="4876801" y="2895600"/>
            <a:ext cx="4038600" cy="2895600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18872" indent="0">
              <a:buNone/>
            </a:pP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5562600" y="2667000"/>
            <a:ext cx="2362200" cy="5334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movq</a:t>
            </a:r>
            <a:r>
              <a:rPr lang="en-US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8(</a:t>
            </a:r>
            <a:r>
              <a:rPr lang="en-US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rsp</a:t>
            </a:r>
            <a:r>
              <a:rPr lang="en-US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), r9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715001" y="3505200"/>
            <a:ext cx="2057400" cy="4572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#r9 </a:t>
            </a:r>
            <a:r>
              <a:rPr lang="en-US" dirty="0">
                <a:solidFill>
                  <a:schemeClr val="tx1"/>
                </a:solidFill>
                <a:latin typeface="Lucida Console" panose="020B0609040504020204" pitchFamily="49" charset="0"/>
              </a:rPr>
              <a:t>!</a:t>
            </a:r>
            <a:r>
              <a:rPr lang="en-US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= 0</a:t>
            </a:r>
            <a:endParaRPr lang="en-US" dirty="0">
              <a:solidFill>
                <a:schemeClr val="tx1"/>
              </a:solidFill>
              <a:latin typeface="Lucida Console" panose="020B0609040504020204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724400" y="4365523"/>
            <a:ext cx="2057400" cy="5334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decq</a:t>
            </a:r>
            <a:r>
              <a:rPr lang="en-US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r9</a:t>
            </a:r>
          </a:p>
        </p:txBody>
      </p:sp>
      <p:cxnSp>
        <p:nvCxnSpPr>
          <p:cNvPr id="22" name="Straight Arrow Connector 21"/>
          <p:cNvCxnSpPr>
            <a:stCxn id="19" idx="2"/>
            <a:endCxn id="20" idx="0"/>
          </p:cNvCxnSpPr>
          <p:nvPr/>
        </p:nvCxnSpPr>
        <p:spPr>
          <a:xfrm>
            <a:off x="6743700" y="3200400"/>
            <a:ext cx="1" cy="30480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20" idx="2"/>
            <a:endCxn id="21" idx="0"/>
          </p:cNvCxnSpPr>
          <p:nvPr/>
        </p:nvCxnSpPr>
        <p:spPr>
          <a:xfrm flipH="1">
            <a:off x="5753100" y="3962400"/>
            <a:ext cx="990601" cy="403123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7374297" y="4365525"/>
            <a:ext cx="1219200" cy="5334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retq</a:t>
            </a:r>
            <a:endParaRPr lang="en-US" dirty="0">
              <a:solidFill>
                <a:schemeClr val="tx1"/>
              </a:solidFill>
              <a:latin typeface="Lucida Console" panose="020B0609040504020204" pitchFamily="49" charset="0"/>
            </a:endParaRPr>
          </a:p>
        </p:txBody>
      </p:sp>
      <p:cxnSp>
        <p:nvCxnSpPr>
          <p:cNvPr id="25" name="Straight Arrow Connector 24"/>
          <p:cNvCxnSpPr>
            <a:stCxn id="20" idx="2"/>
            <a:endCxn id="24" idx="0"/>
          </p:cNvCxnSpPr>
          <p:nvPr/>
        </p:nvCxnSpPr>
        <p:spPr>
          <a:xfrm>
            <a:off x="6743701" y="3962400"/>
            <a:ext cx="1240196" cy="403125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/>
          <p:cNvCxnSpPr>
            <a:stCxn id="21" idx="1"/>
            <a:endCxn id="20" idx="1"/>
          </p:cNvCxnSpPr>
          <p:nvPr/>
        </p:nvCxnSpPr>
        <p:spPr>
          <a:xfrm rot="10800000" flipH="1">
            <a:off x="4724399" y="3733801"/>
            <a:ext cx="990601" cy="898423"/>
          </a:xfrm>
          <a:prstGeom prst="curvedConnector3">
            <a:avLst>
              <a:gd name="adj1" fmla="val -23077"/>
            </a:avLst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228600" y="5791200"/>
                <a:ext cx="2430730" cy="52322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 xmlns="">
                    <m:sSub>
                      <m:sSub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sz="2800" dirty="0" smtClean="0"/>
                  <a:t>: states equal</a:t>
                </a:r>
                <a:endParaRPr lang="en-US" sz="2800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5791200"/>
                <a:ext cx="2430730" cy="523220"/>
              </a:xfrm>
              <a:prstGeom prst="rect">
                <a:avLst/>
              </a:prstGeom>
              <a:blipFill rotWithShape="1">
                <a:blip r:embed="rId4"/>
                <a:stretch>
                  <a:fillRect t="-9091" r="-3500" b="-30682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/>
          <p:cNvCxnSpPr/>
          <p:nvPr/>
        </p:nvCxnSpPr>
        <p:spPr>
          <a:xfrm flipV="1">
            <a:off x="3352800" y="2667000"/>
            <a:ext cx="2225317" cy="533400"/>
          </a:xfrm>
          <a:prstGeom prst="straightConnector1">
            <a:avLst/>
          </a:prstGeom>
          <a:ln w="5715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144204" y="2753380"/>
            <a:ext cx="3609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a</a:t>
            </a:r>
            <a:endParaRPr lang="en-US" sz="2800" dirty="0"/>
          </a:p>
        </p:txBody>
      </p:sp>
      <p:sp>
        <p:nvSpPr>
          <p:cNvPr id="44" name="TextBox 43"/>
          <p:cNvSpPr txBox="1"/>
          <p:nvPr/>
        </p:nvSpPr>
        <p:spPr>
          <a:xfrm>
            <a:off x="5334000" y="2209800"/>
            <a:ext cx="4395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a’</a:t>
            </a:r>
            <a:endParaRPr lang="en-US" sz="2800" dirty="0"/>
          </a:p>
        </p:txBody>
      </p:sp>
      <p:cxnSp>
        <p:nvCxnSpPr>
          <p:cNvPr id="56" name="Straight Arrow Connector 55"/>
          <p:cNvCxnSpPr>
            <a:stCxn id="7" idx="2"/>
            <a:endCxn id="20" idx="2"/>
          </p:cNvCxnSpPr>
          <p:nvPr/>
        </p:nvCxnSpPr>
        <p:spPr>
          <a:xfrm>
            <a:off x="2000250" y="3962400"/>
            <a:ext cx="4743451" cy="0"/>
          </a:xfrm>
          <a:prstGeom prst="straightConnector1">
            <a:avLst/>
          </a:prstGeom>
          <a:ln w="5715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1905000" y="3886200"/>
            <a:ext cx="377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6553200" y="3886200"/>
            <a:ext cx="4555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b’</a:t>
            </a:r>
            <a:endParaRPr lang="en-US" sz="2800" dirty="0"/>
          </a:p>
        </p:txBody>
      </p:sp>
      <p:cxnSp>
        <p:nvCxnSpPr>
          <p:cNvPr id="64" name="Elbow Connector 63"/>
          <p:cNvCxnSpPr>
            <a:stCxn id="13" idx="2"/>
            <a:endCxn id="24" idx="2"/>
          </p:cNvCxnSpPr>
          <p:nvPr/>
        </p:nvCxnSpPr>
        <p:spPr>
          <a:xfrm rot="5400000" flipH="1" flipV="1">
            <a:off x="5755610" y="2724714"/>
            <a:ext cx="54075" cy="4402497"/>
          </a:xfrm>
          <a:prstGeom prst="bentConnector3">
            <a:avLst>
              <a:gd name="adj1" fmla="val -722761"/>
            </a:avLst>
          </a:prstGeom>
          <a:ln w="5715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3124200" y="4876800"/>
            <a:ext cx="3417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c</a:t>
            </a:r>
            <a:endParaRPr lang="en-US" sz="2800" dirty="0"/>
          </a:p>
        </p:txBody>
      </p:sp>
      <p:sp>
        <p:nvSpPr>
          <p:cNvPr id="69" name="TextBox 68"/>
          <p:cNvSpPr txBox="1"/>
          <p:nvPr/>
        </p:nvSpPr>
        <p:spPr>
          <a:xfrm>
            <a:off x="8077200" y="4876800"/>
            <a:ext cx="4203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c’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/>
              <p:cNvSpPr txBox="1"/>
              <p:nvPr/>
            </p:nvSpPr>
            <p:spPr>
              <a:xfrm>
                <a:off x="6248400" y="5801380"/>
                <a:ext cx="2589683" cy="52322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 xmlns="">
                    <m:sSub>
                      <m:sSub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sz="2800" dirty="0" smtClean="0"/>
                  <a:t>: live out equal</a:t>
                </a:r>
                <a:endParaRPr lang="en-US" sz="2800" dirty="0"/>
              </a:p>
            </p:txBody>
          </p:sp>
        </mc:Choice>
        <mc:Fallback xmlns=""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8400" y="5801380"/>
                <a:ext cx="2589683" cy="523220"/>
              </a:xfrm>
              <a:prstGeom prst="rect">
                <a:avLst/>
              </a:prstGeom>
              <a:blipFill rotWithShape="1">
                <a:blip r:embed="rId5"/>
                <a:stretch>
                  <a:fillRect t="-9091" r="-3044" b="-30682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/>
              <p:cNvSpPr txBox="1"/>
              <p:nvPr/>
            </p:nvSpPr>
            <p:spPr>
              <a:xfrm>
                <a:off x="3124200" y="5791200"/>
                <a:ext cx="2719462" cy="52322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 xmlns="">
                    <m:sSub>
                      <m:sSub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sz="2800" dirty="0" smtClean="0"/>
                  <a:t>: 8(</a:t>
                </a:r>
                <a:r>
                  <a:rPr lang="en-US" sz="2800" dirty="0" err="1" smtClean="0"/>
                  <a:t>rsp</a:t>
                </a:r>
                <a:r>
                  <a:rPr lang="en-US" sz="2800" dirty="0" smtClean="0"/>
                  <a:t>)=</a:t>
                </a:r>
                <a:r>
                  <a:rPr lang="en-US" sz="2800" dirty="0" err="1" smtClean="0"/>
                  <a:t>rdi</a:t>
                </a:r>
                <a:r>
                  <a:rPr lang="en-US" sz="2800" dirty="0" smtClean="0"/>
                  <a:t>=r9’ </a:t>
                </a:r>
                <a:endParaRPr lang="en-US" sz="2800" dirty="0"/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200" y="5791200"/>
                <a:ext cx="2719462" cy="523220"/>
              </a:xfrm>
              <a:prstGeom prst="rect">
                <a:avLst/>
              </a:prstGeom>
              <a:blipFill rotWithShape="1">
                <a:blip r:embed="rId6"/>
                <a:stretch>
                  <a:fillRect t="-9091" r="-3348" b="-30682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Content Placeholder 4"/>
              <p:cNvSpPr txBox="1">
                <a:spLocks/>
              </p:cNvSpPr>
              <p:nvPr/>
            </p:nvSpPr>
            <p:spPr>
              <a:xfrm>
                <a:off x="5791200" y="1981200"/>
                <a:ext cx="4038600" cy="2895600"/>
              </a:xfrm>
              <a:prstGeom prst="rect">
                <a:avLst/>
              </a:prstGeom>
            </p:spPr>
            <p:txBody>
              <a:bodyPr vert="horz" lIns="54864" tIns="91440" rtlCol="0">
                <a:normAutofit/>
              </a:bodyPr>
              <a:lstStyle>
                <a:lvl1pPr marL="438912" indent="-320040" algn="l" rtl="0" eaLnBrk="1" latinLnBrk="0" hangingPunct="1">
                  <a:spcBef>
                    <a:spcPts val="0"/>
                  </a:spcBef>
                  <a:buClr>
                    <a:schemeClr val="accent1"/>
                  </a:buClr>
                  <a:buSzPct val="80000"/>
                  <a:buFont typeface="Wingdings 2"/>
                  <a:buChar char=""/>
                  <a:defRPr kumimoji="0"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31520" indent="-274320" algn="l" rtl="0" eaLnBrk="1" latinLnBrk="0" hangingPunct="1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/>
                  <a:buChar char=""/>
                  <a:defRPr kumimoji="0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96696" indent="-228600" algn="l" rtl="0" eaLnBrk="1" latinLnBrk="0" hangingPunct="1">
                  <a:spcBef>
                    <a:spcPct val="20000"/>
                  </a:spcBef>
                  <a:buClr>
                    <a:schemeClr val="accent3"/>
                  </a:buClr>
                  <a:buFont typeface="Arial"/>
                  <a:buChar char="▪"/>
                  <a:defRPr kumimoji="0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16152" indent="-182880" algn="l" rtl="0" eaLnBrk="1" latinLnBrk="0" hangingPunct="1">
                  <a:spcBef>
                    <a:spcPct val="20000"/>
                  </a:spcBef>
                  <a:buClr>
                    <a:schemeClr val="accent4"/>
                  </a:buClr>
                  <a:buFont typeface="Arial"/>
                  <a:buChar char="▪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426464" indent="-182880" algn="l" rtl="0" eaLnBrk="1" latinLnBrk="0" hangingPunct="1">
                  <a:spcBef>
                    <a:spcPct val="20000"/>
                  </a:spcBef>
                  <a:buClr>
                    <a:schemeClr val="accent5"/>
                  </a:buClr>
                  <a:buFont typeface="Wingdings 3"/>
                  <a:buChar char=""/>
                  <a:defRPr kumimoji="0" lang="en-US" sz="20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627632" indent="-182880" algn="l" rtl="0" eaLnBrk="1" latinLnBrk="0" hangingPunct="1">
                  <a:spcBef>
                    <a:spcPct val="20000"/>
                  </a:spcBef>
                  <a:buClr>
                    <a:schemeClr val="accent6"/>
                  </a:buClr>
                  <a:buSzPct val="100000"/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828800" indent="-182880" algn="l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100000"/>
                  <a:buFont typeface="Wingdings 2"/>
                  <a:buChar char="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029968" indent="-182880" algn="l" rtl="0" eaLnBrk="1" latinLnBrk="0" hangingPunct="1">
                  <a:spcBef>
                    <a:spcPct val="20000"/>
                  </a:spcBef>
                  <a:buClr>
                    <a:schemeClr val="accent2"/>
                  </a:buClr>
                  <a:buFont typeface="Wingdings 2" pitchFamily="18" charset="2"/>
                  <a:buChar char="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231136" indent="-182880" algn="l" rtl="0" eaLnBrk="1" latinLnBrk="0" hangingPunct="1">
                  <a:spcBef>
                    <a:spcPct val="20000"/>
                  </a:spcBef>
                  <a:buClr>
                    <a:schemeClr val="accent3"/>
                  </a:buClr>
                  <a:buFont typeface="Wingdings 2" pitchFamily="18" charset="2"/>
                  <a:buChar char="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  <a:extLst/>
              </a:lstStyle>
              <a:p>
                <a:pPr marL="118872" indent="0">
                  <a:buNone/>
                </a:pPr>
                <a:r>
                  <a:rPr lang="en-US" dirty="0" smtClean="0"/>
                  <a:t>Rewrite </a:t>
                </a:r>
                <a14:m>
                  <m:oMath xmlns:m="http://schemas.openxmlformats.org/officeDocument/2006/math" xmlns="">
                    <m:r>
                      <a:rPr lang="en-US" b="0" i="1" smtClean="0">
                        <a:latin typeface="Cambria Math"/>
                      </a:rPr>
                      <m:t>𝑅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2" name="Content Placeholder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1200" y="1981200"/>
                <a:ext cx="4038600" cy="2895600"/>
              </a:xfrm>
              <a:prstGeom prst="rect">
                <a:avLst/>
              </a:prstGeom>
              <a:blipFill rotWithShape="1">
                <a:blip r:embed="rId7"/>
                <a:stretch>
                  <a:fillRect l="-1810" t="-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Down Arrow 72"/>
          <p:cNvSpPr/>
          <p:nvPr/>
        </p:nvSpPr>
        <p:spPr>
          <a:xfrm>
            <a:off x="4191000" y="3014990"/>
            <a:ext cx="685801" cy="871210"/>
          </a:xfrm>
          <a:prstGeom prst="down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ircular Arrow 5"/>
          <p:cNvSpPr/>
          <p:nvPr/>
        </p:nvSpPr>
        <p:spPr>
          <a:xfrm rot="16200000">
            <a:off x="198488" y="3322689"/>
            <a:ext cx="1066800" cy="1431823"/>
          </a:xfrm>
          <a:prstGeom prst="circular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Circular Arrow 36"/>
          <p:cNvSpPr/>
          <p:nvPr/>
        </p:nvSpPr>
        <p:spPr>
          <a:xfrm rot="16200000">
            <a:off x="5211712" y="3703689"/>
            <a:ext cx="1066800" cy="1431823"/>
          </a:xfrm>
          <a:prstGeom prst="circular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>
            <a:stCxn id="59" idx="0"/>
          </p:cNvCxnSpPr>
          <p:nvPr/>
        </p:nvCxnSpPr>
        <p:spPr>
          <a:xfrm>
            <a:off x="2093513" y="3886200"/>
            <a:ext cx="1201567" cy="1066801"/>
          </a:xfrm>
          <a:prstGeom prst="straightConnector1">
            <a:avLst/>
          </a:prstGeom>
          <a:ln w="1333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7008774" y="4038600"/>
            <a:ext cx="746523" cy="860325"/>
          </a:xfrm>
          <a:prstGeom prst="straightConnector1">
            <a:avLst/>
          </a:prstGeom>
          <a:ln w="1333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36358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28" grpId="0"/>
      <p:bldP spid="44" grpId="0"/>
      <p:bldP spid="59" grpId="0"/>
      <p:bldP spid="60" grpId="0"/>
      <p:bldP spid="68" grpId="0"/>
      <p:bldP spid="69" grpId="0"/>
      <p:bldP spid="70" grpId="0" animBg="1"/>
      <p:bldP spid="71" grpId="0" animBg="1"/>
      <p:bldP spid="73" grpId="0" animBg="1"/>
      <p:bldP spid="73" grpId="1" animBg="1"/>
      <p:bldP spid="6" grpId="0" animBg="1"/>
      <p:bldP spid="6" grpId="1" animBg="1"/>
      <p:bldP spid="37" grpId="0" animBg="1"/>
      <p:bldP spid="37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Inference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775191"/>
            <a:ext cx="8458200" cy="4625609"/>
          </a:xfrm>
        </p:spPr>
        <p:txBody>
          <a:bodyPr>
            <a:normAutofit fontScale="85000" lnSpcReduction="20000"/>
          </a:bodyPr>
          <a:lstStyle/>
          <a:p>
            <a:r>
              <a:rPr lang="en-US" sz="3800" dirty="0" smtClean="0"/>
              <a:t>Given a simulation relation, proofs for loops reduce to proofs for loop free fragments</a:t>
            </a:r>
          </a:p>
          <a:p>
            <a:pPr lvl="1"/>
            <a:r>
              <a:rPr lang="en-US" sz="3300" dirty="0" smtClean="0"/>
              <a:t>Use decision procedures</a:t>
            </a:r>
            <a:endParaRPr lang="en-US" sz="3300" dirty="0"/>
          </a:p>
          <a:p>
            <a:pPr lvl="1"/>
            <a:endParaRPr lang="en-US" dirty="0" smtClean="0"/>
          </a:p>
          <a:p>
            <a:r>
              <a:rPr lang="en-US" sz="3800" dirty="0" smtClean="0"/>
              <a:t>Main challenge: infer a simulation relation</a:t>
            </a:r>
          </a:p>
          <a:p>
            <a:pPr lvl="1"/>
            <a:r>
              <a:rPr lang="en-US" sz="3300" dirty="0" smtClean="0"/>
              <a:t>Infer synchronization points </a:t>
            </a:r>
            <a:endParaRPr lang="en-US" sz="3300" dirty="0"/>
          </a:p>
          <a:p>
            <a:pPr lvl="1"/>
            <a:r>
              <a:rPr lang="en-US" sz="3300" dirty="0" smtClean="0"/>
              <a:t>Infer invariants</a:t>
            </a:r>
          </a:p>
          <a:p>
            <a:pPr lvl="1"/>
            <a:endParaRPr lang="en-US" dirty="0"/>
          </a:p>
          <a:p>
            <a:r>
              <a:rPr lang="en-US" sz="3800" dirty="0" smtClean="0"/>
              <a:t>We use compilers as black boxes</a:t>
            </a:r>
          </a:p>
          <a:p>
            <a:endParaRPr lang="en-US" sz="3800" dirty="0" smtClean="0"/>
          </a:p>
          <a:p>
            <a:r>
              <a:rPr lang="en-US" sz="3800" dirty="0" smtClean="0">
                <a:solidFill>
                  <a:srgbClr val="FF0000"/>
                </a:solidFill>
              </a:rPr>
              <a:t>Mine relations from concrete executions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7708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Runtime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Attempt to detect synchronization points</a:t>
            </a:r>
          </a:p>
          <a:p>
            <a:pPr lvl="1"/>
            <a:r>
              <a:rPr lang="en-US" dirty="0"/>
              <a:t>Number of times program points are </a:t>
            </a:r>
            <a:r>
              <a:rPr lang="en-US" dirty="0" smtClean="0"/>
              <a:t>executed</a:t>
            </a:r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4"/>
              <p:cNvSpPr txBox="1">
                <a:spLocks/>
              </p:cNvSpPr>
              <p:nvPr/>
            </p:nvSpPr>
            <p:spPr>
              <a:xfrm>
                <a:off x="452617" y="3505200"/>
                <a:ext cx="4038600" cy="2895600"/>
              </a:xfrm>
              <a:prstGeom prst="rect">
                <a:avLst/>
              </a:prstGeom>
            </p:spPr>
            <p:txBody>
              <a:bodyPr vert="horz" lIns="54864" tIns="91440" rtlCol="0">
                <a:normAutofit/>
              </a:bodyPr>
              <a:lstStyle>
                <a:lvl1pPr marL="438912" indent="-320040" algn="l" rtl="0" eaLnBrk="1" latinLnBrk="0" hangingPunct="1">
                  <a:spcBef>
                    <a:spcPts val="0"/>
                  </a:spcBef>
                  <a:buClr>
                    <a:schemeClr val="accent1"/>
                  </a:buClr>
                  <a:buSzPct val="80000"/>
                  <a:buFont typeface="Wingdings 2"/>
                  <a:buChar char=""/>
                  <a:defRPr kumimoji="0"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31520" indent="-274320" algn="l" rtl="0" eaLnBrk="1" latinLnBrk="0" hangingPunct="1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/>
                  <a:buChar char=""/>
                  <a:defRPr kumimoji="0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96696" indent="-228600" algn="l" rtl="0" eaLnBrk="1" latinLnBrk="0" hangingPunct="1">
                  <a:spcBef>
                    <a:spcPct val="20000"/>
                  </a:spcBef>
                  <a:buClr>
                    <a:schemeClr val="accent3"/>
                  </a:buClr>
                  <a:buFont typeface="Arial"/>
                  <a:buChar char="▪"/>
                  <a:defRPr kumimoji="0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16152" indent="-182880" algn="l" rtl="0" eaLnBrk="1" latinLnBrk="0" hangingPunct="1">
                  <a:spcBef>
                    <a:spcPct val="20000"/>
                  </a:spcBef>
                  <a:buClr>
                    <a:schemeClr val="accent4"/>
                  </a:buClr>
                  <a:buFont typeface="Arial"/>
                  <a:buChar char="▪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426464" indent="-182880" algn="l" rtl="0" eaLnBrk="1" latinLnBrk="0" hangingPunct="1">
                  <a:spcBef>
                    <a:spcPct val="20000"/>
                  </a:spcBef>
                  <a:buClr>
                    <a:schemeClr val="accent5"/>
                  </a:buClr>
                  <a:buFont typeface="Wingdings 3"/>
                  <a:buChar char=""/>
                  <a:defRPr kumimoji="0" lang="en-US" sz="20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627632" indent="-182880" algn="l" rtl="0" eaLnBrk="1" latinLnBrk="0" hangingPunct="1">
                  <a:spcBef>
                    <a:spcPct val="20000"/>
                  </a:spcBef>
                  <a:buClr>
                    <a:schemeClr val="accent6"/>
                  </a:buClr>
                  <a:buSzPct val="100000"/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828800" indent="-182880" algn="l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100000"/>
                  <a:buFont typeface="Wingdings 2"/>
                  <a:buChar char="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029968" indent="-182880" algn="l" rtl="0" eaLnBrk="1" latinLnBrk="0" hangingPunct="1">
                  <a:spcBef>
                    <a:spcPct val="20000"/>
                  </a:spcBef>
                  <a:buClr>
                    <a:schemeClr val="accent2"/>
                  </a:buClr>
                  <a:buFont typeface="Wingdings 2" pitchFamily="18" charset="2"/>
                  <a:buChar char="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231136" indent="-182880" algn="l" rtl="0" eaLnBrk="1" latinLnBrk="0" hangingPunct="1">
                  <a:spcBef>
                    <a:spcPct val="20000"/>
                  </a:spcBef>
                  <a:buClr>
                    <a:schemeClr val="accent3"/>
                  </a:buClr>
                  <a:buFont typeface="Wingdings 2" pitchFamily="18" charset="2"/>
                  <a:buChar char="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  <a:extLst/>
              </a:lstStyle>
              <a:p>
                <a:pPr marL="118872" indent="0">
                  <a:buNone/>
                </a:pPr>
                <a:r>
                  <a:rPr lang="en-US" dirty="0" smtClean="0"/>
                  <a:t>Target </a:t>
                </a:r>
                <a14:m>
                  <m:oMath xmlns:m="http://schemas.openxmlformats.org/officeDocument/2006/math" xmlns="">
                    <m:r>
                      <a:rPr lang="en-US" b="0" i="1" smtClean="0">
                        <a:latin typeface="Cambria Math"/>
                      </a:rPr>
                      <m:t>𝑇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617" y="3505200"/>
                <a:ext cx="4038600" cy="2895600"/>
              </a:xfrm>
              <a:prstGeom prst="rect">
                <a:avLst/>
              </a:prstGeom>
              <a:blipFill rotWithShape="1">
                <a:blip r:embed="rId3"/>
                <a:stretch>
                  <a:fillRect l="-1810" t="-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5"/>
          <p:cNvSpPr txBox="1">
            <a:spLocks/>
          </p:cNvSpPr>
          <p:nvPr/>
        </p:nvSpPr>
        <p:spPr>
          <a:xfrm>
            <a:off x="4648200" y="3733800"/>
            <a:ext cx="4038600" cy="2514600"/>
          </a:xfrm>
          <a:prstGeom prst="rect">
            <a:avLst/>
          </a:prstGeom>
        </p:spPr>
        <p:txBody>
          <a:bodyPr/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18872" indent="0">
              <a:buNone/>
            </a:pP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47699" y="4114800"/>
            <a:ext cx="2705101" cy="762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  <a:latin typeface="Lucida Console" panose="020B0609040504020204" pitchFamily="49" charset="0"/>
              </a:rPr>
              <a:t>movq</a:t>
            </a:r>
            <a:r>
              <a:rPr lang="en-US" dirty="0">
                <a:solidFill>
                  <a:schemeClr val="tx1"/>
                </a:solidFill>
                <a:latin typeface="Lucida Console" panose="020B0609040504020204" pitchFamily="49" charset="0"/>
              </a:rPr>
              <a:t> 8(</a:t>
            </a:r>
            <a:r>
              <a:rPr lang="en-US" dirty="0" err="1">
                <a:solidFill>
                  <a:schemeClr val="tx1"/>
                </a:solidFill>
                <a:latin typeface="Lucida Console" panose="020B0609040504020204" pitchFamily="49" charset="0"/>
              </a:rPr>
              <a:t>rsp</a:t>
            </a:r>
            <a:r>
              <a:rPr lang="en-US" dirty="0">
                <a:solidFill>
                  <a:schemeClr val="tx1"/>
                </a:solidFill>
                <a:latin typeface="Lucida Console" panose="020B0609040504020204" pitchFamily="49" charset="0"/>
              </a:rPr>
              <a:t>), </a:t>
            </a:r>
            <a:r>
              <a:rPr lang="en-US" dirty="0" err="1">
                <a:solidFill>
                  <a:schemeClr val="tx1"/>
                </a:solidFill>
                <a:latin typeface="Lucida Console" panose="020B0609040504020204" pitchFamily="49" charset="0"/>
              </a:rPr>
              <a:t>rdi</a:t>
            </a:r>
            <a:endParaRPr lang="en-US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chemeClr val="tx1"/>
                </a:solidFill>
                <a:latin typeface="Lucida Console" panose="020B0609040504020204" pitchFamily="49" charset="0"/>
              </a:rPr>
              <a:t>#</a:t>
            </a:r>
            <a:r>
              <a:rPr lang="en-US" dirty="0" err="1">
                <a:solidFill>
                  <a:schemeClr val="tx1"/>
                </a:solidFill>
                <a:latin typeface="Lucida Console" panose="020B0609040504020204" pitchFamily="49" charset="0"/>
              </a:rPr>
              <a:t>rdi</a:t>
            </a:r>
            <a:r>
              <a:rPr lang="en-US" dirty="0">
                <a:solidFill>
                  <a:schemeClr val="tx1"/>
                </a:solidFill>
                <a:latin typeface="Lucida Console" panose="020B0609040504020204" pitchFamily="49" charset="0"/>
              </a:rPr>
              <a:t> != 0</a:t>
            </a:r>
          </a:p>
        </p:txBody>
      </p:sp>
      <p:sp>
        <p:nvSpPr>
          <p:cNvPr id="7" name="Rectangle 6"/>
          <p:cNvSpPr/>
          <p:nvPr/>
        </p:nvSpPr>
        <p:spPr>
          <a:xfrm>
            <a:off x="304799" y="5334000"/>
            <a:ext cx="2486025" cy="9906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movq</a:t>
            </a:r>
            <a:r>
              <a:rPr lang="en-US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8(</a:t>
            </a:r>
            <a:r>
              <a:rPr lang="en-US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rsp</a:t>
            </a:r>
            <a:r>
              <a:rPr lang="en-US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), </a:t>
            </a:r>
            <a:r>
              <a:rPr lang="en-US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rdi</a:t>
            </a:r>
            <a:endParaRPr lang="en-US" dirty="0" smtClean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r>
              <a:rPr lang="en-US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decq</a:t>
            </a:r>
            <a:r>
              <a:rPr lang="en-US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rdi</a:t>
            </a:r>
            <a:endParaRPr lang="en-US" dirty="0" smtClean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r>
              <a:rPr lang="en-US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movq</a:t>
            </a:r>
            <a:r>
              <a:rPr lang="en-US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rdi</a:t>
            </a:r>
            <a:r>
              <a:rPr lang="en-US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, 8(</a:t>
            </a:r>
            <a:r>
              <a:rPr lang="en-US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rsp</a:t>
            </a:r>
            <a:r>
              <a:rPr lang="en-US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)</a:t>
            </a:r>
            <a:endParaRPr lang="en-US" dirty="0">
              <a:solidFill>
                <a:schemeClr val="tx1"/>
              </a:solidFill>
              <a:latin typeface="Lucida Console" panose="020B0609040504020204" pitchFamily="49" charset="0"/>
            </a:endParaRPr>
          </a:p>
        </p:txBody>
      </p:sp>
      <p:cxnSp>
        <p:nvCxnSpPr>
          <p:cNvPr id="8" name="Straight Arrow Connector 7"/>
          <p:cNvCxnSpPr>
            <a:stCxn id="6" idx="2"/>
            <a:endCxn id="7" idx="0"/>
          </p:cNvCxnSpPr>
          <p:nvPr/>
        </p:nvCxnSpPr>
        <p:spPr>
          <a:xfrm flipH="1">
            <a:off x="1547812" y="4876800"/>
            <a:ext cx="452438" cy="45720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2971800" y="5334000"/>
            <a:ext cx="1219200" cy="5334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retq</a:t>
            </a:r>
            <a:endParaRPr lang="en-US" dirty="0">
              <a:solidFill>
                <a:schemeClr val="tx1"/>
              </a:solidFill>
              <a:latin typeface="Lucida Console" panose="020B0609040504020204" pitchFamily="49" charset="0"/>
            </a:endParaRPr>
          </a:p>
        </p:txBody>
      </p:sp>
      <p:cxnSp>
        <p:nvCxnSpPr>
          <p:cNvPr id="10" name="Straight Arrow Connector 9"/>
          <p:cNvCxnSpPr>
            <a:stCxn id="6" idx="2"/>
            <a:endCxn id="9" idx="0"/>
          </p:cNvCxnSpPr>
          <p:nvPr/>
        </p:nvCxnSpPr>
        <p:spPr>
          <a:xfrm>
            <a:off x="2000250" y="4876800"/>
            <a:ext cx="1581150" cy="45720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urved Connector 10"/>
          <p:cNvCxnSpPr>
            <a:stCxn id="7" idx="1"/>
            <a:endCxn id="6" idx="1"/>
          </p:cNvCxnSpPr>
          <p:nvPr/>
        </p:nvCxnSpPr>
        <p:spPr>
          <a:xfrm rot="10800000" flipH="1">
            <a:off x="304799" y="4495800"/>
            <a:ext cx="342900" cy="1333500"/>
          </a:xfrm>
          <a:prstGeom prst="curvedConnector3">
            <a:avLst>
              <a:gd name="adj1" fmla="val -66667"/>
            </a:avLst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5562600" y="3581400"/>
            <a:ext cx="2362200" cy="5334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movq</a:t>
            </a:r>
            <a:r>
              <a:rPr lang="en-US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8(</a:t>
            </a:r>
            <a:r>
              <a:rPr lang="en-US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rsp</a:t>
            </a:r>
            <a:r>
              <a:rPr lang="en-US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), r9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715001" y="4419600"/>
            <a:ext cx="2057400" cy="4572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#r9 </a:t>
            </a:r>
            <a:r>
              <a:rPr lang="en-US" dirty="0">
                <a:solidFill>
                  <a:schemeClr val="tx1"/>
                </a:solidFill>
                <a:latin typeface="Lucida Console" panose="020B0609040504020204" pitchFamily="49" charset="0"/>
              </a:rPr>
              <a:t>!</a:t>
            </a:r>
            <a:r>
              <a:rPr lang="en-US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= 0</a:t>
            </a:r>
            <a:endParaRPr lang="en-US" dirty="0">
              <a:solidFill>
                <a:schemeClr val="tx1"/>
              </a:solidFill>
              <a:latin typeface="Lucida Console" panose="020B0609040504020204" pitchFamily="49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724400" y="5279923"/>
            <a:ext cx="2057400" cy="5334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decq</a:t>
            </a:r>
            <a:r>
              <a:rPr lang="en-US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r9</a:t>
            </a:r>
          </a:p>
        </p:txBody>
      </p:sp>
      <p:cxnSp>
        <p:nvCxnSpPr>
          <p:cNvPr id="15" name="Straight Arrow Connector 14"/>
          <p:cNvCxnSpPr>
            <a:stCxn id="12" idx="2"/>
            <a:endCxn id="13" idx="0"/>
          </p:cNvCxnSpPr>
          <p:nvPr/>
        </p:nvCxnSpPr>
        <p:spPr>
          <a:xfrm>
            <a:off x="6743700" y="4114800"/>
            <a:ext cx="1" cy="30480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3" idx="2"/>
            <a:endCxn id="14" idx="0"/>
          </p:cNvCxnSpPr>
          <p:nvPr/>
        </p:nvCxnSpPr>
        <p:spPr>
          <a:xfrm flipH="1">
            <a:off x="5753100" y="4876800"/>
            <a:ext cx="990601" cy="403123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7374297" y="5279925"/>
            <a:ext cx="1219200" cy="5334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retq</a:t>
            </a:r>
            <a:endParaRPr lang="en-US" dirty="0">
              <a:solidFill>
                <a:schemeClr val="tx1"/>
              </a:solidFill>
              <a:latin typeface="Lucida Console" panose="020B0609040504020204" pitchFamily="49" charset="0"/>
            </a:endParaRPr>
          </a:p>
        </p:txBody>
      </p:sp>
      <p:cxnSp>
        <p:nvCxnSpPr>
          <p:cNvPr id="18" name="Straight Arrow Connector 17"/>
          <p:cNvCxnSpPr>
            <a:stCxn id="13" idx="2"/>
            <a:endCxn id="17" idx="0"/>
          </p:cNvCxnSpPr>
          <p:nvPr/>
        </p:nvCxnSpPr>
        <p:spPr>
          <a:xfrm>
            <a:off x="6743701" y="4876800"/>
            <a:ext cx="1240196" cy="403125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18"/>
          <p:cNvCxnSpPr>
            <a:stCxn id="14" idx="1"/>
            <a:endCxn id="13" idx="1"/>
          </p:cNvCxnSpPr>
          <p:nvPr/>
        </p:nvCxnSpPr>
        <p:spPr>
          <a:xfrm rot="10800000" flipH="1">
            <a:off x="4724399" y="4648201"/>
            <a:ext cx="990601" cy="898423"/>
          </a:xfrm>
          <a:prstGeom prst="curvedConnector3">
            <a:avLst>
              <a:gd name="adj1" fmla="val -23077"/>
            </a:avLst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ontent Placeholder 4"/>
              <p:cNvSpPr txBox="1">
                <a:spLocks/>
              </p:cNvSpPr>
              <p:nvPr/>
            </p:nvSpPr>
            <p:spPr>
              <a:xfrm>
                <a:off x="5791200" y="2895600"/>
                <a:ext cx="4038600" cy="2895600"/>
              </a:xfrm>
              <a:prstGeom prst="rect">
                <a:avLst/>
              </a:prstGeom>
            </p:spPr>
            <p:txBody>
              <a:bodyPr vert="horz" lIns="54864" tIns="91440" rtlCol="0">
                <a:normAutofit/>
              </a:bodyPr>
              <a:lstStyle>
                <a:lvl1pPr marL="438912" indent="-320040" algn="l" rtl="0" eaLnBrk="1" latinLnBrk="0" hangingPunct="1">
                  <a:spcBef>
                    <a:spcPts val="0"/>
                  </a:spcBef>
                  <a:buClr>
                    <a:schemeClr val="accent1"/>
                  </a:buClr>
                  <a:buSzPct val="80000"/>
                  <a:buFont typeface="Wingdings 2"/>
                  <a:buChar char=""/>
                  <a:defRPr kumimoji="0"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31520" indent="-274320" algn="l" rtl="0" eaLnBrk="1" latinLnBrk="0" hangingPunct="1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/>
                  <a:buChar char=""/>
                  <a:defRPr kumimoji="0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96696" indent="-228600" algn="l" rtl="0" eaLnBrk="1" latinLnBrk="0" hangingPunct="1">
                  <a:spcBef>
                    <a:spcPct val="20000"/>
                  </a:spcBef>
                  <a:buClr>
                    <a:schemeClr val="accent3"/>
                  </a:buClr>
                  <a:buFont typeface="Arial"/>
                  <a:buChar char="▪"/>
                  <a:defRPr kumimoji="0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16152" indent="-182880" algn="l" rtl="0" eaLnBrk="1" latinLnBrk="0" hangingPunct="1">
                  <a:spcBef>
                    <a:spcPct val="20000"/>
                  </a:spcBef>
                  <a:buClr>
                    <a:schemeClr val="accent4"/>
                  </a:buClr>
                  <a:buFont typeface="Arial"/>
                  <a:buChar char="▪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426464" indent="-182880" algn="l" rtl="0" eaLnBrk="1" latinLnBrk="0" hangingPunct="1">
                  <a:spcBef>
                    <a:spcPct val="20000"/>
                  </a:spcBef>
                  <a:buClr>
                    <a:schemeClr val="accent5"/>
                  </a:buClr>
                  <a:buFont typeface="Wingdings 3"/>
                  <a:buChar char=""/>
                  <a:defRPr kumimoji="0" lang="en-US" sz="20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627632" indent="-182880" algn="l" rtl="0" eaLnBrk="1" latinLnBrk="0" hangingPunct="1">
                  <a:spcBef>
                    <a:spcPct val="20000"/>
                  </a:spcBef>
                  <a:buClr>
                    <a:schemeClr val="accent6"/>
                  </a:buClr>
                  <a:buSzPct val="100000"/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828800" indent="-182880" algn="l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100000"/>
                  <a:buFont typeface="Wingdings 2"/>
                  <a:buChar char="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029968" indent="-182880" algn="l" rtl="0" eaLnBrk="1" latinLnBrk="0" hangingPunct="1">
                  <a:spcBef>
                    <a:spcPct val="20000"/>
                  </a:spcBef>
                  <a:buClr>
                    <a:schemeClr val="accent2"/>
                  </a:buClr>
                  <a:buFont typeface="Wingdings 2" pitchFamily="18" charset="2"/>
                  <a:buChar char="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231136" indent="-182880" algn="l" rtl="0" eaLnBrk="1" latinLnBrk="0" hangingPunct="1">
                  <a:spcBef>
                    <a:spcPct val="20000"/>
                  </a:spcBef>
                  <a:buClr>
                    <a:schemeClr val="accent3"/>
                  </a:buClr>
                  <a:buFont typeface="Wingdings 2" pitchFamily="18" charset="2"/>
                  <a:buChar char="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  <a:extLst/>
              </a:lstStyle>
              <a:p>
                <a:pPr marL="118872" indent="0">
                  <a:buNone/>
                </a:pPr>
                <a:r>
                  <a:rPr lang="en-US" dirty="0" smtClean="0"/>
                  <a:t>Rewrite </a:t>
                </a:r>
                <a14:m>
                  <m:oMath xmlns:m="http://schemas.openxmlformats.org/officeDocument/2006/math" xmlns="">
                    <m:r>
                      <a:rPr lang="en-US" b="0" i="1" smtClean="0">
                        <a:latin typeface="Cambria Math"/>
                      </a:rPr>
                      <m:t>𝑅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9" name="Content Placeholder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1200" y="2895600"/>
                <a:ext cx="4038600" cy="2895600"/>
              </a:xfrm>
              <a:prstGeom prst="rect">
                <a:avLst/>
              </a:prstGeom>
              <a:blipFill rotWithShape="1">
                <a:blip r:embed="rId4"/>
                <a:stretch>
                  <a:fillRect l="-1810" t="-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Arrow Connector 31"/>
          <p:cNvCxnSpPr>
            <a:stCxn id="9" idx="2"/>
            <a:endCxn id="14" idx="2"/>
          </p:cNvCxnSpPr>
          <p:nvPr/>
        </p:nvCxnSpPr>
        <p:spPr>
          <a:xfrm flipV="1">
            <a:off x="3581400" y="5813323"/>
            <a:ext cx="2171700" cy="54077"/>
          </a:xfrm>
          <a:prstGeom prst="straightConnector1">
            <a:avLst/>
          </a:prstGeom>
          <a:ln w="57150">
            <a:solidFill>
              <a:srgbClr val="FF0000"/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14" idx="2"/>
          </p:cNvCxnSpPr>
          <p:nvPr/>
        </p:nvCxnSpPr>
        <p:spPr>
          <a:xfrm>
            <a:off x="1981200" y="4854678"/>
            <a:ext cx="3771900" cy="958645"/>
          </a:xfrm>
          <a:prstGeom prst="straightConnector1">
            <a:avLst/>
          </a:prstGeom>
          <a:ln w="57150">
            <a:solidFill>
              <a:srgbClr val="FF0000"/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6" idx="2"/>
            <a:endCxn id="13" idx="2"/>
          </p:cNvCxnSpPr>
          <p:nvPr/>
        </p:nvCxnSpPr>
        <p:spPr>
          <a:xfrm>
            <a:off x="2000250" y="4876800"/>
            <a:ext cx="4743451" cy="0"/>
          </a:xfrm>
          <a:prstGeom prst="straightConnector1">
            <a:avLst/>
          </a:prstGeom>
          <a:ln w="5715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7" idx="2"/>
            <a:endCxn id="14" idx="2"/>
          </p:cNvCxnSpPr>
          <p:nvPr/>
        </p:nvCxnSpPr>
        <p:spPr>
          <a:xfrm flipV="1">
            <a:off x="1547812" y="5813323"/>
            <a:ext cx="4205288" cy="511277"/>
          </a:xfrm>
          <a:prstGeom prst="straightConnector1">
            <a:avLst/>
          </a:prstGeom>
          <a:ln w="5715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4038600" y="3429000"/>
            <a:ext cx="533400" cy="4842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n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3048000" y="5943600"/>
            <a:ext cx="533400" cy="4842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5791200" y="5943600"/>
            <a:ext cx="533400" cy="4842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n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476249" y="4773561"/>
            <a:ext cx="971551" cy="4842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n+1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8020049" y="4648200"/>
            <a:ext cx="971551" cy="4842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n+1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990600" y="6297561"/>
            <a:ext cx="533400" cy="4842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n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11775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7" grpId="0" animBg="1"/>
      <p:bldP spid="27" grpId="1" animBg="1"/>
      <p:bldP spid="27" grpId="2" animBg="1"/>
      <p:bldP spid="28" grpId="0" animBg="1"/>
      <p:bldP spid="28" grpId="1" animBg="1"/>
      <p:bldP spid="30" grpId="0" animBg="1"/>
      <p:bldP spid="31" grpId="0" animBg="1"/>
      <p:bldP spid="33" grpId="0" animBg="1"/>
      <p:bldP spid="33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Invariants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Invariants are restricted to equalities</a:t>
            </a:r>
          </a:p>
          <a:p>
            <a:pPr lvl="1"/>
            <a:r>
              <a:rPr lang="en-US" dirty="0" smtClean="0"/>
              <a:t>Infer invariants from observed data values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1784697"/>
              </p:ext>
            </p:extLst>
          </p:nvPr>
        </p:nvGraphicFramePr>
        <p:xfrm>
          <a:off x="6172200" y="3454401"/>
          <a:ext cx="2057400" cy="23029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8700"/>
                <a:gridCol w="1028700"/>
              </a:tblGrid>
              <a:tr h="575733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8(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rsp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)</a:t>
                      </a:r>
                      <a:endParaRPr lang="en-US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rdi</a:t>
                      </a:r>
                      <a:endParaRPr lang="en-US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</a:tr>
              <a:tr h="575733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Lucida Console" panose="020B0609040504020204" pitchFamily="49" charset="0"/>
                        </a:rPr>
                        <a:t>2</a:t>
                      </a:r>
                      <a:endParaRPr lang="en-US" dirty="0"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Lucida Console" panose="020B0609040504020204" pitchFamily="49" charset="0"/>
                        </a:rPr>
                        <a:t>2</a:t>
                      </a:r>
                    </a:p>
                  </a:txBody>
                  <a:tcPr/>
                </a:tc>
              </a:tr>
              <a:tr h="575733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Lucida Console" panose="020B0609040504020204" pitchFamily="49" charset="0"/>
                        </a:rPr>
                        <a:t>1</a:t>
                      </a:r>
                      <a:endParaRPr lang="en-US" dirty="0"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Lucida Console" panose="020B0609040504020204" pitchFamily="49" charset="0"/>
                        </a:rPr>
                        <a:t>1</a:t>
                      </a:r>
                      <a:endParaRPr lang="en-US" dirty="0"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</a:tr>
              <a:tr h="575733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Lucida Console" panose="020B0609040504020204" pitchFamily="49" charset="0"/>
                        </a:rPr>
                        <a:t>0</a:t>
                      </a:r>
                      <a:endParaRPr lang="en-US" dirty="0"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Lucida Console" panose="020B0609040504020204" pitchFamily="49" charset="0"/>
                        </a:rPr>
                        <a:t>0</a:t>
                      </a:r>
                      <a:endParaRPr lang="en-US" dirty="0"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ontent Placeholder 4"/>
              <p:cNvSpPr txBox="1">
                <a:spLocks/>
              </p:cNvSpPr>
              <p:nvPr/>
            </p:nvSpPr>
            <p:spPr>
              <a:xfrm>
                <a:off x="609600" y="3048000"/>
                <a:ext cx="4038600" cy="2895600"/>
              </a:xfrm>
              <a:prstGeom prst="rect">
                <a:avLst/>
              </a:prstGeom>
            </p:spPr>
            <p:txBody>
              <a:bodyPr vert="horz" lIns="54864" tIns="91440" rtlCol="0">
                <a:normAutofit/>
              </a:bodyPr>
              <a:lstStyle>
                <a:lvl1pPr marL="438912" indent="-320040" algn="l" rtl="0" eaLnBrk="1" latinLnBrk="0" hangingPunct="1">
                  <a:spcBef>
                    <a:spcPts val="0"/>
                  </a:spcBef>
                  <a:buClr>
                    <a:schemeClr val="accent1"/>
                  </a:buClr>
                  <a:buSzPct val="80000"/>
                  <a:buFont typeface="Wingdings 2"/>
                  <a:buChar char=""/>
                  <a:defRPr kumimoji="0"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31520" indent="-274320" algn="l" rtl="0" eaLnBrk="1" latinLnBrk="0" hangingPunct="1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/>
                  <a:buChar char=""/>
                  <a:defRPr kumimoji="0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96696" indent="-228600" algn="l" rtl="0" eaLnBrk="1" latinLnBrk="0" hangingPunct="1">
                  <a:spcBef>
                    <a:spcPct val="20000"/>
                  </a:spcBef>
                  <a:buClr>
                    <a:schemeClr val="accent3"/>
                  </a:buClr>
                  <a:buFont typeface="Arial"/>
                  <a:buChar char="▪"/>
                  <a:defRPr kumimoji="0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16152" indent="-182880" algn="l" rtl="0" eaLnBrk="1" latinLnBrk="0" hangingPunct="1">
                  <a:spcBef>
                    <a:spcPct val="20000"/>
                  </a:spcBef>
                  <a:buClr>
                    <a:schemeClr val="accent4"/>
                  </a:buClr>
                  <a:buFont typeface="Arial"/>
                  <a:buChar char="▪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426464" indent="-182880" algn="l" rtl="0" eaLnBrk="1" latinLnBrk="0" hangingPunct="1">
                  <a:spcBef>
                    <a:spcPct val="20000"/>
                  </a:spcBef>
                  <a:buClr>
                    <a:schemeClr val="accent5"/>
                  </a:buClr>
                  <a:buFont typeface="Wingdings 3"/>
                  <a:buChar char=""/>
                  <a:defRPr kumimoji="0" lang="en-US" sz="20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627632" indent="-182880" algn="l" rtl="0" eaLnBrk="1" latinLnBrk="0" hangingPunct="1">
                  <a:spcBef>
                    <a:spcPct val="20000"/>
                  </a:spcBef>
                  <a:buClr>
                    <a:schemeClr val="accent6"/>
                  </a:buClr>
                  <a:buSzPct val="100000"/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828800" indent="-182880" algn="l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100000"/>
                  <a:buFont typeface="Wingdings 2"/>
                  <a:buChar char="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029968" indent="-182880" algn="l" rtl="0" eaLnBrk="1" latinLnBrk="0" hangingPunct="1">
                  <a:spcBef>
                    <a:spcPct val="20000"/>
                  </a:spcBef>
                  <a:buClr>
                    <a:schemeClr val="accent2"/>
                  </a:buClr>
                  <a:buFont typeface="Wingdings 2" pitchFamily="18" charset="2"/>
                  <a:buChar char="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231136" indent="-182880" algn="l" rtl="0" eaLnBrk="1" latinLnBrk="0" hangingPunct="1">
                  <a:spcBef>
                    <a:spcPct val="20000"/>
                  </a:spcBef>
                  <a:buClr>
                    <a:schemeClr val="accent3"/>
                  </a:buClr>
                  <a:buFont typeface="Wingdings 2" pitchFamily="18" charset="2"/>
                  <a:buChar char="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  <a:extLst/>
              </a:lstStyle>
              <a:p>
                <a:pPr marL="118872" indent="0">
                  <a:buNone/>
                </a:pPr>
                <a:r>
                  <a:rPr lang="en-US" dirty="0" smtClean="0"/>
                  <a:t>Target </a:t>
                </a:r>
                <a14:m>
                  <m:oMath xmlns:m="http://schemas.openxmlformats.org/officeDocument/2006/math" xmlns="">
                    <m:r>
                      <a:rPr lang="en-US" b="0" i="1" smtClean="0">
                        <a:latin typeface="Cambria Math"/>
                      </a:rPr>
                      <m:t>𝑇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5" name="Content Placeholder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3048000"/>
                <a:ext cx="4038600" cy="2895600"/>
              </a:xfrm>
              <a:prstGeom prst="rect">
                <a:avLst/>
              </a:prstGeom>
              <a:blipFill rotWithShape="1">
                <a:blip r:embed="rId3"/>
                <a:stretch>
                  <a:fillRect l="-1810" t="-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/>
          <p:cNvSpPr/>
          <p:nvPr/>
        </p:nvSpPr>
        <p:spPr>
          <a:xfrm>
            <a:off x="804682" y="3657600"/>
            <a:ext cx="2705101" cy="762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  <a:latin typeface="Lucida Console" panose="020B0609040504020204" pitchFamily="49" charset="0"/>
              </a:rPr>
              <a:t>movq</a:t>
            </a:r>
            <a:r>
              <a:rPr lang="en-US" dirty="0">
                <a:solidFill>
                  <a:schemeClr val="tx1"/>
                </a:solidFill>
                <a:latin typeface="Lucida Console" panose="020B0609040504020204" pitchFamily="49" charset="0"/>
              </a:rPr>
              <a:t> 8(</a:t>
            </a:r>
            <a:r>
              <a:rPr lang="en-US" dirty="0" err="1">
                <a:solidFill>
                  <a:schemeClr val="tx1"/>
                </a:solidFill>
                <a:latin typeface="Lucida Console" panose="020B0609040504020204" pitchFamily="49" charset="0"/>
              </a:rPr>
              <a:t>rsp</a:t>
            </a:r>
            <a:r>
              <a:rPr lang="en-US" dirty="0">
                <a:solidFill>
                  <a:schemeClr val="tx1"/>
                </a:solidFill>
                <a:latin typeface="Lucida Console" panose="020B0609040504020204" pitchFamily="49" charset="0"/>
              </a:rPr>
              <a:t>), </a:t>
            </a:r>
            <a:r>
              <a:rPr lang="en-US" dirty="0" err="1">
                <a:solidFill>
                  <a:schemeClr val="tx1"/>
                </a:solidFill>
                <a:latin typeface="Lucida Console" panose="020B0609040504020204" pitchFamily="49" charset="0"/>
              </a:rPr>
              <a:t>rdi</a:t>
            </a:r>
            <a:endParaRPr lang="en-US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chemeClr val="tx1"/>
                </a:solidFill>
                <a:latin typeface="Lucida Console" panose="020B0609040504020204" pitchFamily="49" charset="0"/>
              </a:rPr>
              <a:t>#</a:t>
            </a:r>
            <a:r>
              <a:rPr lang="en-US" dirty="0" err="1">
                <a:solidFill>
                  <a:schemeClr val="tx1"/>
                </a:solidFill>
                <a:latin typeface="Lucida Console" panose="020B0609040504020204" pitchFamily="49" charset="0"/>
              </a:rPr>
              <a:t>rdi</a:t>
            </a:r>
            <a:r>
              <a:rPr lang="en-US" dirty="0">
                <a:solidFill>
                  <a:schemeClr val="tx1"/>
                </a:solidFill>
                <a:latin typeface="Lucida Console" panose="020B0609040504020204" pitchFamily="49" charset="0"/>
              </a:rPr>
              <a:t> != 0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61782" y="4876800"/>
            <a:ext cx="2486025" cy="9906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movq</a:t>
            </a:r>
            <a:r>
              <a:rPr lang="en-US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8(</a:t>
            </a:r>
            <a:r>
              <a:rPr lang="en-US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rsp</a:t>
            </a:r>
            <a:r>
              <a:rPr lang="en-US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), </a:t>
            </a:r>
            <a:r>
              <a:rPr lang="en-US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rdi</a:t>
            </a:r>
            <a:endParaRPr lang="en-US" dirty="0" smtClean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r>
              <a:rPr lang="en-US" dirty="0" err="1">
                <a:solidFill>
                  <a:schemeClr val="tx1"/>
                </a:solidFill>
                <a:latin typeface="Lucida Console" panose="020B0609040504020204" pitchFamily="49" charset="0"/>
              </a:rPr>
              <a:t>decq</a:t>
            </a:r>
            <a:r>
              <a:rPr lang="en-US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Lucida Console" panose="020B0609040504020204" pitchFamily="49" charset="0"/>
              </a:rPr>
              <a:t>rdi</a:t>
            </a:r>
            <a:endParaRPr lang="en-US" dirty="0" smtClean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r>
              <a:rPr lang="en-US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movq</a:t>
            </a:r>
            <a:r>
              <a:rPr lang="en-US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rdi</a:t>
            </a:r>
            <a:r>
              <a:rPr lang="en-US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, 8(</a:t>
            </a:r>
            <a:r>
              <a:rPr lang="en-US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rsp</a:t>
            </a:r>
            <a:r>
              <a:rPr lang="en-US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)</a:t>
            </a:r>
            <a:endParaRPr lang="en-US" dirty="0">
              <a:solidFill>
                <a:schemeClr val="tx1"/>
              </a:solidFill>
              <a:latin typeface="Lucida Console" panose="020B0609040504020204" pitchFamily="49" charset="0"/>
            </a:endParaRPr>
          </a:p>
        </p:txBody>
      </p:sp>
      <p:cxnSp>
        <p:nvCxnSpPr>
          <p:cNvPr id="18" name="Straight Arrow Connector 17"/>
          <p:cNvCxnSpPr>
            <a:stCxn id="16" idx="2"/>
            <a:endCxn id="17" idx="0"/>
          </p:cNvCxnSpPr>
          <p:nvPr/>
        </p:nvCxnSpPr>
        <p:spPr>
          <a:xfrm flipH="1">
            <a:off x="1704795" y="4419600"/>
            <a:ext cx="452438" cy="45720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3128783" y="4876800"/>
            <a:ext cx="1219200" cy="5334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retq</a:t>
            </a:r>
            <a:endParaRPr lang="en-US" dirty="0">
              <a:solidFill>
                <a:schemeClr val="tx1"/>
              </a:solidFill>
              <a:latin typeface="Lucida Console" panose="020B0609040504020204" pitchFamily="49" charset="0"/>
            </a:endParaRPr>
          </a:p>
        </p:txBody>
      </p:sp>
      <p:cxnSp>
        <p:nvCxnSpPr>
          <p:cNvPr id="20" name="Straight Arrow Connector 19"/>
          <p:cNvCxnSpPr>
            <a:stCxn id="16" idx="2"/>
            <a:endCxn id="19" idx="0"/>
          </p:cNvCxnSpPr>
          <p:nvPr/>
        </p:nvCxnSpPr>
        <p:spPr>
          <a:xfrm>
            <a:off x="2157233" y="4419600"/>
            <a:ext cx="1581150" cy="45720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/>
          <p:cNvCxnSpPr>
            <a:stCxn id="17" idx="1"/>
            <a:endCxn id="16" idx="1"/>
          </p:cNvCxnSpPr>
          <p:nvPr/>
        </p:nvCxnSpPr>
        <p:spPr>
          <a:xfrm rot="10800000" flipH="1">
            <a:off x="461782" y="4038600"/>
            <a:ext cx="342900" cy="1333500"/>
          </a:xfrm>
          <a:prstGeom prst="curvedConnector3">
            <a:avLst>
              <a:gd name="adj1" fmla="val -66667"/>
            </a:avLst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/>
          <p:cNvSpPr/>
          <p:nvPr/>
        </p:nvSpPr>
        <p:spPr>
          <a:xfrm>
            <a:off x="1931014" y="4267200"/>
            <a:ext cx="431186" cy="381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2644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Invariants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Invariants are restricted to equalities</a:t>
            </a:r>
          </a:p>
          <a:p>
            <a:pPr lvl="1"/>
            <a:r>
              <a:rPr lang="en-US" dirty="0"/>
              <a:t>Infer invariants from observed data values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4006181"/>
              </p:ext>
            </p:extLst>
          </p:nvPr>
        </p:nvGraphicFramePr>
        <p:xfrm>
          <a:off x="5410200" y="3035301"/>
          <a:ext cx="3200400" cy="24510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/>
                <a:gridCol w="1066800"/>
                <a:gridCol w="1066800"/>
              </a:tblGrid>
              <a:tr h="63119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8(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rsp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)</a:t>
                      </a:r>
                      <a:endParaRPr lang="en-US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rdi</a:t>
                      </a:r>
                      <a:endParaRPr lang="en-US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r9’</a:t>
                      </a:r>
                    </a:p>
                  </a:txBody>
                  <a:tcPr/>
                </a:tc>
              </a:tr>
              <a:tr h="63119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Lucida Console" panose="020B0609040504020204" pitchFamily="49" charset="0"/>
                        </a:rPr>
                        <a:t>2</a:t>
                      </a:r>
                      <a:endParaRPr lang="en-US" dirty="0"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Lucida Console" panose="020B0609040504020204" pitchFamily="49" charset="0"/>
                        </a:rPr>
                        <a:t>2</a:t>
                      </a:r>
                      <a:endParaRPr lang="en-US" dirty="0"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Lucida Console" panose="020B0609040504020204" pitchFamily="49" charset="0"/>
                        </a:rPr>
                        <a:t>2</a:t>
                      </a:r>
                      <a:endParaRPr lang="en-US" dirty="0"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</a:tr>
              <a:tr h="63119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Lucida Console" panose="020B0609040504020204" pitchFamily="49" charset="0"/>
                        </a:rPr>
                        <a:t>1</a:t>
                      </a:r>
                      <a:endParaRPr lang="en-US" dirty="0"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Lucida Console" panose="020B0609040504020204" pitchFamily="49" charset="0"/>
                        </a:rPr>
                        <a:t>1</a:t>
                      </a:r>
                      <a:endParaRPr lang="en-US" dirty="0"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Lucida Console" panose="020B0609040504020204" pitchFamily="49" charset="0"/>
                        </a:rPr>
                        <a:t>1</a:t>
                      </a:r>
                      <a:endParaRPr lang="en-US" dirty="0"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</a:tr>
              <a:tr h="557529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Lucida Console" panose="020B0609040504020204" pitchFamily="49" charset="0"/>
                        </a:rPr>
                        <a:t>0</a:t>
                      </a:r>
                      <a:endParaRPr lang="en-US" dirty="0"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Lucida Console" panose="020B0609040504020204" pitchFamily="49" charset="0"/>
                        </a:rPr>
                        <a:t>0</a:t>
                      </a:r>
                      <a:endParaRPr lang="en-US" dirty="0"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Lucida Console" panose="020B0609040504020204" pitchFamily="49" charset="0"/>
                        </a:rPr>
                        <a:t>0</a:t>
                      </a:r>
                      <a:endParaRPr lang="en-US" dirty="0"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3" name="Content Placeholder 5"/>
          <p:cNvSpPr txBox="1">
            <a:spLocks/>
          </p:cNvSpPr>
          <p:nvPr/>
        </p:nvSpPr>
        <p:spPr>
          <a:xfrm>
            <a:off x="304800" y="3657600"/>
            <a:ext cx="4038600" cy="2514600"/>
          </a:xfrm>
          <a:prstGeom prst="rect">
            <a:avLst/>
          </a:prstGeom>
        </p:spPr>
        <p:txBody>
          <a:bodyPr/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18872" indent="0">
              <a:buNone/>
            </a:pP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1219200" y="3505200"/>
            <a:ext cx="2362200" cy="5334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movq</a:t>
            </a:r>
            <a:r>
              <a:rPr lang="en-US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8(</a:t>
            </a:r>
            <a:r>
              <a:rPr lang="en-US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rsp</a:t>
            </a:r>
            <a:r>
              <a:rPr lang="en-US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), r9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371601" y="4343400"/>
            <a:ext cx="2057400" cy="4572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#r9 </a:t>
            </a:r>
            <a:r>
              <a:rPr lang="en-US" dirty="0">
                <a:solidFill>
                  <a:schemeClr val="tx1"/>
                </a:solidFill>
                <a:latin typeface="Lucida Console" panose="020B0609040504020204" pitchFamily="49" charset="0"/>
              </a:rPr>
              <a:t>!</a:t>
            </a:r>
            <a:r>
              <a:rPr lang="en-US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= 0</a:t>
            </a:r>
            <a:endParaRPr lang="en-US" dirty="0">
              <a:solidFill>
                <a:schemeClr val="tx1"/>
              </a:solidFill>
              <a:latin typeface="Lucida Console" panose="020B0609040504020204" pitchFamily="49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81000" y="5203723"/>
            <a:ext cx="2057400" cy="5334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  <a:latin typeface="Lucida Console" panose="020B0609040504020204" pitchFamily="49" charset="0"/>
              </a:rPr>
              <a:t>decq</a:t>
            </a:r>
            <a:r>
              <a:rPr lang="en-US" dirty="0">
                <a:solidFill>
                  <a:schemeClr val="tx1"/>
                </a:solidFill>
                <a:latin typeface="Lucida Console" panose="020B0609040504020204" pitchFamily="49" charset="0"/>
              </a:rPr>
              <a:t> r9</a:t>
            </a:r>
            <a:endParaRPr lang="en-US" dirty="0" smtClean="0">
              <a:solidFill>
                <a:schemeClr val="tx1"/>
              </a:solidFill>
              <a:latin typeface="Lucida Console" panose="020B0609040504020204" pitchFamily="49" charset="0"/>
            </a:endParaRPr>
          </a:p>
        </p:txBody>
      </p:sp>
      <p:cxnSp>
        <p:nvCxnSpPr>
          <p:cNvPr id="31" name="Straight Arrow Connector 30"/>
          <p:cNvCxnSpPr>
            <a:stCxn id="28" idx="2"/>
            <a:endCxn id="29" idx="0"/>
          </p:cNvCxnSpPr>
          <p:nvPr/>
        </p:nvCxnSpPr>
        <p:spPr>
          <a:xfrm>
            <a:off x="2400300" y="4038600"/>
            <a:ext cx="1" cy="30480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9" idx="2"/>
            <a:endCxn id="30" idx="0"/>
          </p:cNvCxnSpPr>
          <p:nvPr/>
        </p:nvCxnSpPr>
        <p:spPr>
          <a:xfrm flipH="1">
            <a:off x="1409700" y="4800600"/>
            <a:ext cx="990601" cy="403123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3030897" y="5203725"/>
            <a:ext cx="1219200" cy="5334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retq</a:t>
            </a:r>
            <a:endParaRPr lang="en-US" dirty="0">
              <a:solidFill>
                <a:schemeClr val="tx1"/>
              </a:solidFill>
              <a:latin typeface="Lucida Console" panose="020B0609040504020204" pitchFamily="49" charset="0"/>
            </a:endParaRPr>
          </a:p>
        </p:txBody>
      </p:sp>
      <p:cxnSp>
        <p:nvCxnSpPr>
          <p:cNvPr id="34" name="Straight Arrow Connector 33"/>
          <p:cNvCxnSpPr>
            <a:stCxn id="29" idx="2"/>
            <a:endCxn id="33" idx="0"/>
          </p:cNvCxnSpPr>
          <p:nvPr/>
        </p:nvCxnSpPr>
        <p:spPr>
          <a:xfrm>
            <a:off x="2400301" y="4800600"/>
            <a:ext cx="1240196" cy="403125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urved Connector 34"/>
          <p:cNvCxnSpPr>
            <a:stCxn id="30" idx="1"/>
            <a:endCxn id="29" idx="1"/>
          </p:cNvCxnSpPr>
          <p:nvPr/>
        </p:nvCxnSpPr>
        <p:spPr>
          <a:xfrm rot="10800000" flipH="1">
            <a:off x="380999" y="4572001"/>
            <a:ext cx="990601" cy="898423"/>
          </a:xfrm>
          <a:prstGeom prst="curvedConnector3">
            <a:avLst>
              <a:gd name="adj1" fmla="val -23077"/>
            </a:avLst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ontent Placeholder 4"/>
              <p:cNvSpPr txBox="1">
                <a:spLocks/>
              </p:cNvSpPr>
              <p:nvPr/>
            </p:nvSpPr>
            <p:spPr>
              <a:xfrm>
                <a:off x="1447800" y="2819400"/>
                <a:ext cx="4038600" cy="2895600"/>
              </a:xfrm>
              <a:prstGeom prst="rect">
                <a:avLst/>
              </a:prstGeom>
            </p:spPr>
            <p:txBody>
              <a:bodyPr vert="horz" lIns="54864" tIns="91440" rtlCol="0">
                <a:normAutofit/>
              </a:bodyPr>
              <a:lstStyle>
                <a:lvl1pPr marL="438912" indent="-320040" algn="l" rtl="0" eaLnBrk="1" latinLnBrk="0" hangingPunct="1">
                  <a:spcBef>
                    <a:spcPts val="0"/>
                  </a:spcBef>
                  <a:buClr>
                    <a:schemeClr val="accent1"/>
                  </a:buClr>
                  <a:buSzPct val="80000"/>
                  <a:buFont typeface="Wingdings 2"/>
                  <a:buChar char=""/>
                  <a:defRPr kumimoji="0"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31520" indent="-274320" algn="l" rtl="0" eaLnBrk="1" latinLnBrk="0" hangingPunct="1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/>
                  <a:buChar char=""/>
                  <a:defRPr kumimoji="0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96696" indent="-228600" algn="l" rtl="0" eaLnBrk="1" latinLnBrk="0" hangingPunct="1">
                  <a:spcBef>
                    <a:spcPct val="20000"/>
                  </a:spcBef>
                  <a:buClr>
                    <a:schemeClr val="accent3"/>
                  </a:buClr>
                  <a:buFont typeface="Arial"/>
                  <a:buChar char="▪"/>
                  <a:defRPr kumimoji="0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16152" indent="-182880" algn="l" rtl="0" eaLnBrk="1" latinLnBrk="0" hangingPunct="1">
                  <a:spcBef>
                    <a:spcPct val="20000"/>
                  </a:spcBef>
                  <a:buClr>
                    <a:schemeClr val="accent4"/>
                  </a:buClr>
                  <a:buFont typeface="Arial"/>
                  <a:buChar char="▪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426464" indent="-182880" algn="l" rtl="0" eaLnBrk="1" latinLnBrk="0" hangingPunct="1">
                  <a:spcBef>
                    <a:spcPct val="20000"/>
                  </a:spcBef>
                  <a:buClr>
                    <a:schemeClr val="accent5"/>
                  </a:buClr>
                  <a:buFont typeface="Wingdings 3"/>
                  <a:buChar char=""/>
                  <a:defRPr kumimoji="0" lang="en-US" sz="20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627632" indent="-182880" algn="l" rtl="0" eaLnBrk="1" latinLnBrk="0" hangingPunct="1">
                  <a:spcBef>
                    <a:spcPct val="20000"/>
                  </a:spcBef>
                  <a:buClr>
                    <a:schemeClr val="accent6"/>
                  </a:buClr>
                  <a:buSzPct val="100000"/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828800" indent="-182880" algn="l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100000"/>
                  <a:buFont typeface="Wingdings 2"/>
                  <a:buChar char="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029968" indent="-182880" algn="l" rtl="0" eaLnBrk="1" latinLnBrk="0" hangingPunct="1">
                  <a:spcBef>
                    <a:spcPct val="20000"/>
                  </a:spcBef>
                  <a:buClr>
                    <a:schemeClr val="accent2"/>
                  </a:buClr>
                  <a:buFont typeface="Wingdings 2" pitchFamily="18" charset="2"/>
                  <a:buChar char="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231136" indent="-182880" algn="l" rtl="0" eaLnBrk="1" latinLnBrk="0" hangingPunct="1">
                  <a:spcBef>
                    <a:spcPct val="20000"/>
                  </a:spcBef>
                  <a:buClr>
                    <a:schemeClr val="accent3"/>
                  </a:buClr>
                  <a:buFont typeface="Wingdings 2" pitchFamily="18" charset="2"/>
                  <a:buChar char="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  <a:extLst/>
              </a:lstStyle>
              <a:p>
                <a:pPr marL="118872" indent="0">
                  <a:buNone/>
                </a:pPr>
                <a:r>
                  <a:rPr lang="en-US" dirty="0" smtClean="0"/>
                  <a:t>Rewrite </a:t>
                </a:r>
                <a14:m>
                  <m:oMath xmlns:m="http://schemas.openxmlformats.org/officeDocument/2006/math" xmlns="">
                    <m:r>
                      <a:rPr lang="en-US" b="0" i="1" smtClean="0">
                        <a:latin typeface="Cambria Math"/>
                      </a:rPr>
                      <m:t>𝑅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6" name="Content Placeholder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2819400"/>
                <a:ext cx="4038600" cy="2895600"/>
              </a:xfrm>
              <a:prstGeom prst="rect">
                <a:avLst/>
              </a:prstGeom>
              <a:blipFill rotWithShape="1">
                <a:blip r:embed="rId4"/>
                <a:stretch>
                  <a:fillRect l="-1964" t="-10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Oval 15"/>
          <p:cNvSpPr/>
          <p:nvPr/>
        </p:nvSpPr>
        <p:spPr>
          <a:xfrm>
            <a:off x="2159614" y="4724400"/>
            <a:ext cx="431186" cy="381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ounded Rectangle 16"/>
              <p:cNvSpPr/>
              <p:nvPr/>
            </p:nvSpPr>
            <p:spPr>
              <a:xfrm>
                <a:off x="4495800" y="5943600"/>
                <a:ext cx="4208103" cy="533400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9906"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𝐼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≡8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𝑟𝑠𝑝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𝑟𝑑𝑖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∧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𝑟𝑑𝑖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𝑟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9′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7" name="Rounded 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5800" y="5943600"/>
                <a:ext cx="4208103" cy="533400"/>
              </a:xfrm>
              <a:prstGeom prst="round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 w="9906"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46658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 simulation </a:t>
            </a:r>
            <a:r>
              <a:rPr lang="en-US" dirty="0"/>
              <a:t>r</a:t>
            </a:r>
            <a:r>
              <a:rPr lang="en-US" dirty="0" smtClean="0"/>
              <a:t>elation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Query SMT solvers</a:t>
            </a:r>
          </a:p>
          <a:p>
            <a:pPr lvl="1"/>
            <a:r>
              <a:rPr lang="en-US" dirty="0" smtClean="0"/>
              <a:t>Incorporate counter-examples in relations</a:t>
            </a:r>
          </a:p>
          <a:p>
            <a:pPr lvl="1"/>
            <a:endParaRPr lang="en-US" dirty="0"/>
          </a:p>
          <a:p>
            <a:r>
              <a:rPr lang="en-US" dirty="0" smtClean="0"/>
              <a:t>Sound but not complete</a:t>
            </a:r>
          </a:p>
          <a:p>
            <a:pPr lvl="1"/>
            <a:r>
              <a:rPr lang="en-US" dirty="0" smtClean="0"/>
              <a:t>If checking succeeds then equivalent</a:t>
            </a:r>
          </a:p>
          <a:p>
            <a:pPr lvl="1"/>
            <a:r>
              <a:rPr lang="en-US" dirty="0" smtClean="0"/>
              <a:t>Can fail to infer a sound simulation relation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06885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0</TotalTime>
  <Words>669</Words>
  <Application>Microsoft Macintosh PowerPoint</Application>
  <PresentationFormat>On-screen Show (4:3)</PresentationFormat>
  <Paragraphs>164</Paragraphs>
  <Slides>12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Module</vt:lpstr>
      <vt:lpstr>DDEC: Data-Driven Equivalence Checking  </vt:lpstr>
      <vt:lpstr>Equivalence checking</vt:lpstr>
      <vt:lpstr>Motivating applications</vt:lpstr>
      <vt:lpstr>Simulation relation</vt:lpstr>
      <vt:lpstr>Inference</vt:lpstr>
      <vt:lpstr>Runtime information</vt:lpstr>
      <vt:lpstr>Invariants</vt:lpstr>
      <vt:lpstr>Invariants</vt:lpstr>
      <vt:lpstr>Check simulation relation</vt:lpstr>
      <vt:lpstr>Cross compiler validation</vt:lpstr>
      <vt:lpstr>Conclusion</vt:lpstr>
      <vt:lpstr>Inference from concrete states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2013-08-27T22:31:48Z</dcterms:created>
  <dcterms:modified xsi:type="dcterms:W3CDTF">2013-11-24T04:49:49Z</dcterms:modified>
</cp:coreProperties>
</file>