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8" r:id="rId3"/>
    <p:sldId id="283" r:id="rId4"/>
    <p:sldId id="270" r:id="rId5"/>
    <p:sldId id="269" r:id="rId6"/>
    <p:sldId id="272" r:id="rId7"/>
    <p:sldId id="274" r:id="rId8"/>
    <p:sldId id="309" r:id="rId9"/>
    <p:sldId id="277" r:id="rId10"/>
    <p:sldId id="281" r:id="rId11"/>
    <p:sldId id="263" r:id="rId12"/>
    <p:sldId id="262" r:id="rId13"/>
    <p:sldId id="264" r:id="rId14"/>
    <p:sldId id="260" r:id="rId15"/>
    <p:sldId id="286" r:id="rId16"/>
    <p:sldId id="307" r:id="rId17"/>
    <p:sldId id="302" r:id="rId18"/>
    <p:sldId id="297" r:id="rId19"/>
    <p:sldId id="296" r:id="rId20"/>
    <p:sldId id="300" r:id="rId21"/>
    <p:sldId id="288" r:id="rId22"/>
    <p:sldId id="308" r:id="rId23"/>
    <p:sldId id="305" r:id="rId24"/>
    <p:sldId id="293" r:id="rId25"/>
    <p:sldId id="294" r:id="rId26"/>
    <p:sldId id="291" r:id="rId27"/>
    <p:sldId id="295" r:id="rId28"/>
    <p:sldId id="304" r:id="rId29"/>
    <p:sldId id="30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9" d="100"/>
          <a:sy n="79" d="100"/>
        </p:scale>
        <p:origin x="-856"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9D86BA-C033-42BB-8ABC-085FF32C2375}" type="datetimeFigureOut">
              <a:rPr lang="en-US" smtClean="0"/>
              <a:t>12/19/13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271EA-2AE2-418B-809F-1067D42BEEF7}" type="slidenum">
              <a:rPr lang="en-US" smtClean="0"/>
              <a:t>‹#›</a:t>
            </a:fld>
            <a:endParaRPr lang="en-US"/>
          </a:p>
        </p:txBody>
      </p:sp>
    </p:spTree>
    <p:extLst>
      <p:ext uri="{BB962C8B-B14F-4D97-AF65-F5344CB8AC3E}">
        <p14:creationId xmlns:p14="http://schemas.microsoft.com/office/powerpoint/2010/main" val="350554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root of the tree represents the wrong value computed in the failing run and its children represent a subset of other values computed during execution upon which the root value is dependent. Moreover, while the root is labeled with the entire input on which it is dependent, its children are labeled with </a:t>
            </a:r>
            <a:r>
              <a:rPr lang="en-US" sz="1200" i="1" kern="1200" dirty="0" smtClean="0">
                <a:solidFill>
                  <a:schemeClr val="tx1"/>
                </a:solidFill>
                <a:effectLst/>
                <a:latin typeface="+mn-lt"/>
                <a:ea typeface="+mn-ea"/>
                <a:cs typeface="+mn-cs"/>
              </a:rPr>
              <a:t>disjoint subsets </a:t>
            </a:r>
            <a:r>
              <a:rPr lang="en-US" sz="1200" kern="1200" dirty="0" smtClean="0">
                <a:solidFill>
                  <a:schemeClr val="tx1"/>
                </a:solidFill>
                <a:effectLst/>
                <a:latin typeface="+mn-lt"/>
                <a:ea typeface="+mn-ea"/>
                <a:cs typeface="+mn-cs"/>
              </a:rPr>
              <a:t>of inputs labeling the root node. The inputs labeling each child node of the root node are similarly further decomposed among their children and so on. Finally, each leaf node represents a read of an input value. </a:t>
            </a:r>
            <a:endParaRPr lang="en-US" dirty="0" smtClean="0"/>
          </a:p>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DDMIN=DD</a:t>
            </a:r>
          </a:p>
        </p:txBody>
      </p:sp>
    </p:spTree>
    <p:extLst>
      <p:ext uri="{BB962C8B-B14F-4D97-AF65-F5344CB8AC3E}">
        <p14:creationId xmlns:p14="http://schemas.microsoft.com/office/powerpoint/2010/main" val="386048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Existing approaches do not characterize the </a:t>
            </a:r>
            <a:r>
              <a:rPr lang="en-US" sz="1200" b="1" i="1" dirty="0" smtClean="0">
                <a:solidFill>
                  <a:srgbClr val="FF0000"/>
                </a:solidFill>
              </a:rPr>
              <a:t>role</a:t>
            </a:r>
            <a:r>
              <a:rPr lang="en-US" sz="1200" b="1" dirty="0" smtClean="0">
                <a:solidFill>
                  <a:srgbClr val="FF0000"/>
                </a:solidFill>
              </a:rPr>
              <a:t> </a:t>
            </a:r>
            <a:r>
              <a:rPr lang="en-US" sz="1200" b="1" dirty="0" smtClean="0">
                <a:solidFill>
                  <a:schemeClr val="tx1"/>
                </a:solidFill>
              </a:rPr>
              <a:t>and </a:t>
            </a:r>
            <a:r>
              <a:rPr lang="en-US" sz="1200" b="1" i="1" dirty="0" smtClean="0">
                <a:solidFill>
                  <a:srgbClr val="FF0000"/>
                </a:solidFill>
              </a:rPr>
              <a:t>strength</a:t>
            </a:r>
            <a:r>
              <a:rPr lang="en-US" sz="1200" b="1" dirty="0" smtClean="0">
                <a:solidFill>
                  <a:srgbClr val="FF0000"/>
                </a:solidFill>
              </a:rPr>
              <a:t> </a:t>
            </a:r>
            <a:r>
              <a:rPr lang="en-US" sz="1200" b="1" dirty="0" smtClean="0">
                <a:solidFill>
                  <a:schemeClr val="tx1"/>
                </a:solidFill>
              </a:rPr>
              <a:t>of inputs in the computation.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debugging, when a program crashes, knowing the part of the input that triggered the crash can help the programmer. During testing, understanding the role of inputs in one execution can help in generating new inputs that will likely exercise different program behaviors.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role </a:t>
            </a:r>
            <a:r>
              <a:rPr lang="en-US" sz="1200" kern="1200" dirty="0" smtClean="0">
                <a:solidFill>
                  <a:schemeClr val="tx1"/>
                </a:solidFill>
                <a:effectLst/>
                <a:latin typeface="+mn-lt"/>
                <a:ea typeface="+mn-ea"/>
                <a:cs typeface="+mn-cs"/>
              </a:rPr>
              <a:t>indicates whether a computed value is </a:t>
            </a:r>
            <a:r>
              <a:rPr lang="en-US" sz="1200" i="1" kern="1200" dirty="0" smtClean="0">
                <a:solidFill>
                  <a:schemeClr val="tx1"/>
                </a:solidFill>
                <a:effectLst/>
                <a:latin typeface="+mn-lt"/>
                <a:ea typeface="+mn-ea"/>
                <a:cs typeface="+mn-cs"/>
              </a:rPr>
              <a:t>derived </a:t>
            </a:r>
            <a:r>
              <a:rPr lang="en-US" sz="1200" kern="1200" dirty="0" smtClean="0">
                <a:solidFill>
                  <a:schemeClr val="tx1"/>
                </a:solidFill>
                <a:effectLst/>
                <a:latin typeface="+mn-lt"/>
                <a:ea typeface="+mn-ea"/>
                <a:cs typeface="+mn-cs"/>
              </a:rPr>
              <a:t>from an input value or its computation is simply </a:t>
            </a:r>
            <a:r>
              <a:rPr lang="en-US" sz="1200" i="1" kern="1200" dirty="0" smtClean="0">
                <a:solidFill>
                  <a:schemeClr val="tx1"/>
                </a:solidFill>
                <a:effectLst/>
                <a:latin typeface="+mn-lt"/>
                <a:ea typeface="+mn-ea"/>
                <a:cs typeface="+mn-cs"/>
              </a:rPr>
              <a:t>influenced </a:t>
            </a:r>
            <a:r>
              <a:rPr lang="en-US" sz="1200" kern="1200" dirty="0" smtClean="0">
                <a:solidFill>
                  <a:schemeClr val="tx1"/>
                </a:solidFill>
                <a:effectLst/>
                <a:latin typeface="+mn-lt"/>
                <a:ea typeface="+mn-ea"/>
                <a:cs typeface="+mn-cs"/>
              </a:rPr>
              <a:t>by an input value. The </a:t>
            </a:r>
            <a:r>
              <a:rPr lang="en-US" sz="1200" i="1" kern="1200" dirty="0" smtClean="0">
                <a:solidFill>
                  <a:schemeClr val="tx1"/>
                </a:solidFill>
                <a:effectLst/>
                <a:latin typeface="+mn-lt"/>
                <a:ea typeface="+mn-ea"/>
                <a:cs typeface="+mn-cs"/>
              </a:rPr>
              <a:t>strength </a:t>
            </a:r>
            <a:r>
              <a:rPr lang="en-US" sz="1200" kern="1200" dirty="0" smtClean="0">
                <a:solidFill>
                  <a:schemeClr val="tx1"/>
                </a:solidFill>
                <a:effectLst/>
                <a:latin typeface="+mn-lt"/>
                <a:ea typeface="+mn-ea"/>
                <a:cs typeface="+mn-cs"/>
              </a:rPr>
              <a:t>indicates if role relied upon the precise value of the input or it is among one of many values that can play a similar role. </a:t>
            </a:r>
          </a:p>
        </p:txBody>
      </p:sp>
    </p:spTree>
    <p:extLst>
      <p:ext uri="{BB962C8B-B14F-4D97-AF65-F5344CB8AC3E}">
        <p14:creationId xmlns:p14="http://schemas.microsoft.com/office/powerpoint/2010/main" val="3860488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DD=DDMIN</a:t>
            </a:r>
          </a:p>
        </p:txBody>
      </p:sp>
    </p:spTree>
    <p:extLst>
      <p:ext uri="{BB962C8B-B14F-4D97-AF65-F5344CB8AC3E}">
        <p14:creationId xmlns:p14="http://schemas.microsoft.com/office/powerpoint/2010/main" val="386048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Penumbra [23] can be configured to consider either data dependences only, or both data and control dependences </a:t>
            </a:r>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386048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12/19/13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179512" y="1412776"/>
            <a:ext cx="8704312" cy="2362200"/>
          </a:xfrm>
        </p:spPr>
        <p:txBody>
          <a:bodyPr>
            <a:normAutofit/>
          </a:bodyPr>
          <a:lstStyle/>
          <a:p>
            <a:pPr algn="ctr"/>
            <a:r>
              <a:rPr lang="en-US" altLang="zh-CN" sz="3600" b="1" dirty="0" smtClean="0"/>
              <a:t>Relevant Inputs Analysis and its Applications</a:t>
            </a:r>
            <a:endParaRPr lang="en-US" altLang="zh-CN" sz="3600" b="1" dirty="0"/>
          </a:p>
        </p:txBody>
      </p:sp>
      <p:sp>
        <p:nvSpPr>
          <p:cNvPr id="28675" name="Rectangle 3"/>
          <p:cNvSpPr>
            <a:spLocks noGrp="1" noChangeArrowheads="1"/>
          </p:cNvSpPr>
          <p:nvPr>
            <p:ph type="subTitle" idx="1"/>
          </p:nvPr>
        </p:nvSpPr>
        <p:spPr>
          <a:xfrm>
            <a:off x="533400" y="4293096"/>
            <a:ext cx="8077200" cy="1879104"/>
          </a:xfrm>
        </p:spPr>
        <p:txBody>
          <a:bodyPr>
            <a:normAutofit/>
          </a:bodyPr>
          <a:lstStyle/>
          <a:p>
            <a:pPr algn="ctr"/>
            <a:r>
              <a:rPr lang="en-US" sz="2400" b="1" dirty="0" smtClean="0">
                <a:solidFill>
                  <a:schemeClr val="tx2">
                    <a:lumMod val="60000"/>
                    <a:lumOff val="40000"/>
                  </a:schemeClr>
                </a:solidFill>
              </a:rPr>
              <a:t>Yan  Wang                   </a:t>
            </a:r>
            <a:r>
              <a:rPr lang="en-US" sz="2400" dirty="0" smtClean="0">
                <a:solidFill>
                  <a:schemeClr val="tx2">
                    <a:lumMod val="60000"/>
                    <a:lumOff val="40000"/>
                  </a:schemeClr>
                </a:solidFill>
              </a:rPr>
              <a:t>Rajiv  Gupta                  Iulian  Neamtiu</a:t>
            </a:r>
          </a:p>
          <a:p>
            <a:pPr algn="ctr"/>
            <a:r>
              <a:rPr lang="en-US" altLang="zh-CN" sz="2400" dirty="0" smtClean="0">
                <a:solidFill>
                  <a:schemeClr val="tx2">
                    <a:lumMod val="60000"/>
                    <a:lumOff val="40000"/>
                  </a:schemeClr>
                </a:solidFill>
              </a:rPr>
              <a:t>     </a:t>
            </a:r>
          </a:p>
          <a:p>
            <a:r>
              <a:rPr lang="en-US" altLang="zh-CN" sz="2400" dirty="0">
                <a:solidFill>
                  <a:schemeClr val="tx2">
                    <a:lumMod val="60000"/>
                    <a:lumOff val="40000"/>
                  </a:schemeClr>
                </a:solidFill>
              </a:rPr>
              <a:t>University of </a:t>
            </a:r>
            <a:r>
              <a:rPr lang="en-US" altLang="zh-CN" sz="2400" dirty="0" smtClean="0">
                <a:solidFill>
                  <a:schemeClr val="tx2">
                    <a:lumMod val="60000"/>
                    <a:lumOff val="40000"/>
                  </a:schemeClr>
                </a:solidFill>
              </a:rPr>
              <a:t>California, </a:t>
            </a:r>
            <a:r>
              <a:rPr lang="en-US" altLang="zh-CN" sz="2400" dirty="0">
                <a:solidFill>
                  <a:schemeClr val="tx2">
                    <a:lumMod val="60000"/>
                    <a:lumOff val="40000"/>
                  </a:schemeClr>
                </a:solidFill>
              </a:rPr>
              <a:t>Riverside</a:t>
            </a:r>
          </a:p>
        </p:txBody>
      </p:sp>
    </p:spTree>
    <p:extLst>
      <p:ext uri="{BB962C8B-B14F-4D97-AF65-F5344CB8AC3E}">
        <p14:creationId xmlns:p14="http://schemas.microsoft.com/office/powerpoint/2010/main" val="41948095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884238"/>
          </a:xfrm>
        </p:spPr>
        <p:txBody>
          <a:bodyPr>
            <a:normAutofit fontScale="90000"/>
          </a:bodyPr>
          <a:lstStyle/>
          <a:p>
            <a:r>
              <a:rPr lang="en-US" sz="2800" dirty="0"/>
              <a:t>Accelerating Delta </a:t>
            </a:r>
            <a:r>
              <a:rPr lang="en-US" sz="2800" dirty="0" smtClean="0"/>
              <a:t>Debugging, Step 1:</a:t>
            </a:r>
            <a:br>
              <a:rPr lang="en-US" sz="2800" dirty="0" smtClean="0"/>
            </a:br>
            <a:r>
              <a:rPr lang="en-US" sz="2800" dirty="0" smtClean="0"/>
              <a:t>Removal of Irrelevant Inputs</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10" name="TextBox 9"/>
          <p:cNvSpPr txBox="1"/>
          <p:nvPr/>
        </p:nvSpPr>
        <p:spPr>
          <a:xfrm>
            <a:off x="241008" y="1412776"/>
            <a:ext cx="8689237" cy="1477328"/>
          </a:xfrm>
          <a:prstGeom prst="rect">
            <a:avLst/>
          </a:prstGeom>
          <a:noFill/>
        </p:spPr>
        <p:txBody>
          <a:bodyPr wrap="square" rtlCol="0">
            <a:spAutoFit/>
          </a:bodyPr>
          <a:lstStyle/>
          <a:p>
            <a:r>
              <a:rPr lang="en-US" dirty="0" smtClean="0"/>
              <a:t>Relevant Input for failure point 107</a:t>
            </a:r>
            <a:r>
              <a:rPr lang="en-US" baseline="-25000" dirty="0" smtClean="0"/>
              <a:t>14</a:t>
            </a:r>
            <a:r>
              <a:rPr lang="en-US" dirty="0" smtClean="0"/>
              <a:t> (p is NULL):</a:t>
            </a:r>
          </a:p>
          <a:p>
            <a:r>
              <a:rPr lang="en-US" dirty="0" smtClean="0"/>
              <a:t>VAL(</a:t>
            </a:r>
            <a:r>
              <a:rPr lang="en-US" dirty="0"/>
              <a:t>107</a:t>
            </a:r>
            <a:r>
              <a:rPr lang="en-US" baseline="-25000" dirty="0"/>
              <a:t>14</a:t>
            </a:r>
            <a:r>
              <a:rPr lang="en-US" dirty="0" smtClean="0"/>
              <a:t>)               </a:t>
            </a:r>
            <a:r>
              <a:rPr lang="en-US" dirty="0" smtClean="0">
                <a:solidFill>
                  <a:srgbClr val="FF0000"/>
                </a:solidFill>
              </a:rPr>
              <a:t>{S</a:t>
            </a:r>
            <a:r>
              <a:rPr lang="en-US" baseline="30000" dirty="0" smtClean="0">
                <a:solidFill>
                  <a:srgbClr val="FF0000"/>
                </a:solidFill>
              </a:rPr>
              <a:t>2=  </a:t>
            </a:r>
            <a:r>
              <a:rPr lang="en-US" dirty="0" smtClean="0">
                <a:solidFill>
                  <a:srgbClr val="FF0000"/>
                </a:solidFill>
                <a:sym typeface="Wingdings" pitchFamily="2" charset="2"/>
              </a:rPr>
              <a:t></a:t>
            </a:r>
            <a:r>
              <a:rPr lang="en-US" dirty="0" smtClean="0">
                <a:solidFill>
                  <a:srgbClr val="FF0000"/>
                </a:solidFill>
              </a:rPr>
              <a:t>NULL(node-&gt; sibling@104)</a:t>
            </a:r>
            <a:r>
              <a:rPr lang="en-US" baseline="30000" dirty="0" smtClean="0">
                <a:solidFill>
                  <a:srgbClr val="FF0000"/>
                </a:solidFill>
              </a:rPr>
              <a:t> </a:t>
            </a:r>
            <a:r>
              <a:rPr lang="en-US" dirty="0">
                <a:solidFill>
                  <a:srgbClr val="FF0000"/>
                </a:solidFill>
              </a:rPr>
              <a:t>} </a:t>
            </a:r>
            <a:endParaRPr lang="en-US" dirty="0" smtClean="0">
              <a:solidFill>
                <a:srgbClr val="FF0000"/>
              </a:solidFill>
            </a:endParaRPr>
          </a:p>
          <a:p>
            <a:r>
              <a:rPr lang="zh-CN" altLang="en-US" dirty="0" smtClean="0"/>
              <a:t>∧</a:t>
            </a:r>
            <a:r>
              <a:rPr lang="en-US" dirty="0" smtClean="0"/>
              <a:t> </a:t>
            </a:r>
            <a:r>
              <a:rPr lang="en-US" dirty="0" smtClean="0">
                <a:solidFill>
                  <a:schemeClr val="accent5">
                    <a:lumMod val="75000"/>
                  </a:schemeClr>
                </a:solidFill>
              </a:rPr>
              <a:t>{H</a:t>
            </a:r>
            <a:r>
              <a:rPr lang="en-US" baseline="30000" dirty="0" smtClean="0">
                <a:solidFill>
                  <a:schemeClr val="accent5">
                    <a:lumMod val="75000"/>
                  </a:schemeClr>
                </a:solidFill>
              </a:rPr>
              <a:t>1</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1</a:t>
            </a:r>
            <a:r>
              <a:rPr lang="en-US" dirty="0" smtClean="0">
                <a:solidFill>
                  <a:schemeClr val="accent5">
                    <a:lumMod val="75000"/>
                  </a:schemeClr>
                </a:solidFill>
              </a:rPr>
              <a:t> , </a:t>
            </a:r>
            <a:r>
              <a:rPr lang="en-US" dirty="0">
                <a:solidFill>
                  <a:schemeClr val="accent5">
                    <a:lumMod val="75000"/>
                  </a:schemeClr>
                </a:solidFill>
              </a:rPr>
              <a:t>/</a:t>
            </a:r>
            <a:r>
              <a:rPr lang="en-US" baseline="30000" dirty="0">
                <a:solidFill>
                  <a:schemeClr val="accent5">
                    <a:lumMod val="75000"/>
                  </a:schemeClr>
                </a:solidFill>
              </a:rPr>
              <a:t>1</a:t>
            </a:r>
            <a:r>
              <a:rPr lang="en-US" dirty="0" smtClean="0">
                <a:solidFill>
                  <a:schemeClr val="accent5">
                    <a:lumMod val="75000"/>
                  </a:schemeClr>
                </a:solidFill>
              </a:rPr>
              <a:t> , S</a:t>
            </a:r>
            <a:r>
              <a:rPr lang="en-US" baseline="30000" dirty="0" smtClean="0">
                <a:solidFill>
                  <a:schemeClr val="accent5">
                    <a:lumMod val="75000"/>
                  </a:schemeClr>
                </a:solidFill>
              </a:rPr>
              <a:t>1=</a:t>
            </a:r>
            <a:r>
              <a:rPr lang="en-US" dirty="0" smtClean="0">
                <a:solidFill>
                  <a:schemeClr val="accent5">
                    <a:lumMod val="75000"/>
                  </a:schemeClr>
                </a:solidFill>
              </a:rPr>
              <a:t> , F</a:t>
            </a:r>
            <a:r>
              <a:rPr lang="en-US" baseline="30000" dirty="0" smtClean="0">
                <a:solidFill>
                  <a:schemeClr val="accent5">
                    <a:lumMod val="75000"/>
                  </a:schemeClr>
                </a:solidFill>
              </a:rPr>
              <a:t>1=</a:t>
            </a:r>
            <a:r>
              <a:rPr lang="en-US" dirty="0" smtClean="0">
                <a:solidFill>
                  <a:schemeClr val="accent5">
                    <a:lumMod val="75000"/>
                  </a:schemeClr>
                </a:solidFill>
              </a:rPr>
              <a:t> , F</a:t>
            </a:r>
            <a:r>
              <a:rPr lang="en-US" baseline="30000" dirty="0" smtClean="0">
                <a:solidFill>
                  <a:schemeClr val="accent5">
                    <a:lumMod val="75000"/>
                  </a:schemeClr>
                </a:solidFill>
              </a:rPr>
              <a:t>2=</a:t>
            </a:r>
            <a:r>
              <a:rPr lang="en-US" dirty="0" smtClean="0">
                <a:solidFill>
                  <a:schemeClr val="accent5">
                    <a:lumMod val="75000"/>
                  </a:schemeClr>
                </a:solidFill>
              </a:rPr>
              <a:t> , F</a:t>
            </a:r>
            <a:r>
              <a:rPr lang="en-US" baseline="30000" dirty="0" smtClean="0">
                <a:solidFill>
                  <a:schemeClr val="accent5">
                    <a:lumMod val="75000"/>
                  </a:schemeClr>
                </a:solidFill>
              </a:rPr>
              <a:t>3=</a:t>
            </a:r>
            <a:r>
              <a:rPr lang="en-US" dirty="0" smtClean="0">
                <a:solidFill>
                  <a:schemeClr val="accent5">
                    <a:lumMod val="75000"/>
                  </a:schemeClr>
                </a:solidFill>
              </a:rPr>
              <a:t>, S</a:t>
            </a:r>
            <a:r>
              <a:rPr lang="en-US" baseline="30000" dirty="0" smtClean="0">
                <a:solidFill>
                  <a:schemeClr val="accent5">
                    <a:lumMod val="75000"/>
                  </a:schemeClr>
                </a:solidFill>
              </a:rPr>
              <a:t>2=</a:t>
            </a:r>
            <a:r>
              <a:rPr lang="en-US" dirty="0" smtClean="0">
                <a:solidFill>
                  <a:schemeClr val="accent5">
                    <a:lumMod val="75000"/>
                  </a:schemeClr>
                </a:solidFill>
              </a:rPr>
              <a:t>, F</a:t>
            </a:r>
            <a:r>
              <a:rPr lang="en-US" baseline="30000" dirty="0" smtClean="0">
                <a:solidFill>
                  <a:schemeClr val="accent5">
                    <a:lumMod val="75000"/>
                  </a:schemeClr>
                </a:solidFill>
              </a:rPr>
              <a:t>4</a:t>
            </a:r>
            <a:r>
              <a:rPr lang="en-US" dirty="0" smtClean="0">
                <a:solidFill>
                  <a:schemeClr val="accent5">
                    <a:lumMod val="75000"/>
                  </a:schemeClr>
                </a:solidFill>
              </a:rPr>
              <a:t> ,</a:t>
            </a:r>
            <a:r>
              <a:rPr lang="en-US" dirty="0">
                <a:solidFill>
                  <a:schemeClr val="accent5">
                    <a:lumMod val="75000"/>
                  </a:schemeClr>
                </a:solidFill>
              </a:rPr>
              <a:t> </a:t>
            </a:r>
            <a:r>
              <a:rPr lang="en-US" dirty="0" smtClean="0">
                <a:solidFill>
                  <a:schemeClr val="accent5">
                    <a:lumMod val="75000"/>
                  </a:schemeClr>
                </a:solidFill>
              </a:rPr>
              <a:t>F</a:t>
            </a:r>
            <a:r>
              <a:rPr lang="en-US" baseline="30000" dirty="0" smtClean="0">
                <a:solidFill>
                  <a:schemeClr val="accent5">
                    <a:lumMod val="75000"/>
                  </a:schemeClr>
                </a:solidFill>
              </a:rPr>
              <a:t>5</a:t>
            </a:r>
            <a:r>
              <a:rPr lang="en-US" dirty="0" smtClean="0">
                <a:solidFill>
                  <a:schemeClr val="accent5">
                    <a:lumMod val="75000"/>
                  </a:schemeClr>
                </a:solidFill>
              </a:rPr>
              <a:t>, N</a:t>
            </a:r>
            <a:r>
              <a:rPr lang="en-US" baseline="30000" dirty="0" smtClean="0">
                <a:solidFill>
                  <a:schemeClr val="accent5">
                    <a:lumMod val="75000"/>
                  </a:schemeClr>
                </a:solidFill>
              </a:rPr>
              <a:t>1=</a:t>
            </a:r>
            <a:r>
              <a:rPr lang="en-US" dirty="0" smtClean="0">
                <a:solidFill>
                  <a:schemeClr val="accent5">
                    <a:lumMod val="75000"/>
                  </a:schemeClr>
                </a:solidFill>
              </a:rPr>
              <a:t>, P</a:t>
            </a:r>
            <a:r>
              <a:rPr lang="en-US" baseline="30000" dirty="0" smtClean="0">
                <a:solidFill>
                  <a:schemeClr val="accent5">
                    <a:lumMod val="75000"/>
                  </a:schemeClr>
                </a:solidFill>
              </a:rPr>
              <a:t>1</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3</a:t>
            </a:r>
            <a:r>
              <a:rPr lang="en-US" dirty="0" smtClean="0">
                <a:solidFill>
                  <a:schemeClr val="accent5">
                    <a:lumMod val="75000"/>
                  </a:schemeClr>
                </a:solidFill>
              </a:rPr>
              <a:t>,</a:t>
            </a:r>
            <a:r>
              <a:rPr lang="en-US" dirty="0">
                <a:solidFill>
                  <a:schemeClr val="accent5">
                    <a:lumMod val="75000"/>
                  </a:schemeClr>
                </a:solidFill>
              </a:rPr>
              <a:t> /</a:t>
            </a:r>
            <a:r>
              <a:rPr lang="en-US" baseline="30000" dirty="0">
                <a:solidFill>
                  <a:schemeClr val="accent5">
                    <a:lumMod val="75000"/>
                  </a:schemeClr>
                </a:solidFill>
              </a:rPr>
              <a:t> </a:t>
            </a:r>
            <a:r>
              <a:rPr lang="en-US" baseline="30000" dirty="0" smtClean="0">
                <a:solidFill>
                  <a:schemeClr val="accent5">
                    <a:lumMod val="75000"/>
                  </a:schemeClr>
                </a:solidFill>
              </a:rPr>
              <a:t>2</a:t>
            </a:r>
            <a:r>
              <a:rPr lang="en-US" dirty="0" smtClean="0">
                <a:solidFill>
                  <a:schemeClr val="accent5">
                    <a:lumMod val="75000"/>
                  </a:schemeClr>
                </a:solidFill>
              </a:rPr>
              <a:t>, </a:t>
            </a:r>
            <a:r>
              <a:rPr lang="en-US" dirty="0">
                <a:solidFill>
                  <a:schemeClr val="accent5">
                    <a:lumMod val="75000"/>
                  </a:schemeClr>
                </a:solidFill>
              </a:rPr>
              <a:t>P</a:t>
            </a:r>
            <a:r>
              <a:rPr lang="en-US" baseline="30000" dirty="0">
                <a:solidFill>
                  <a:schemeClr val="accent5">
                    <a:lumMod val="75000"/>
                  </a:schemeClr>
                </a:solidFill>
              </a:rPr>
              <a:t>3</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5</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3</a:t>
            </a:r>
            <a:r>
              <a:rPr lang="en-US" dirty="0" smtClean="0">
                <a:solidFill>
                  <a:schemeClr val="accent5">
                    <a:lumMod val="75000"/>
                  </a:schemeClr>
                </a:solidFill>
              </a:rPr>
              <a:t>, B</a:t>
            </a:r>
            <a:r>
              <a:rPr lang="en-US" baseline="30000" dirty="0" smtClean="0">
                <a:solidFill>
                  <a:schemeClr val="accent5">
                    <a:lumMod val="75000"/>
                  </a:schemeClr>
                </a:solidFill>
              </a:rPr>
              <a:t>1</a:t>
            </a:r>
            <a:r>
              <a:rPr lang="en-US" baseline="30000" dirty="0">
                <a:solidFill>
                  <a:schemeClr val="accent5">
                    <a:lumMod val="75000"/>
                  </a:schemeClr>
                </a:solidFill>
              </a:rPr>
              <a:t>=</a:t>
            </a:r>
            <a:r>
              <a:rPr lang="en-US" dirty="0" smtClean="0">
                <a:solidFill>
                  <a:schemeClr val="accent5">
                    <a:lumMod val="75000"/>
                  </a:schemeClr>
                </a:solidFill>
              </a:rPr>
              <a:t>, </a:t>
            </a:r>
            <a:r>
              <a:rPr lang="en-US" dirty="0">
                <a:solidFill>
                  <a:schemeClr val="accent5">
                    <a:lumMod val="75000"/>
                  </a:schemeClr>
                </a:solidFill>
              </a:rPr>
              <a:t>P</a:t>
            </a:r>
            <a:r>
              <a:rPr lang="en-US" baseline="30000" dirty="0">
                <a:solidFill>
                  <a:schemeClr val="accent5">
                    <a:lumMod val="75000"/>
                  </a:schemeClr>
                </a:solidFill>
              </a:rPr>
              <a:t>5</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7</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4</a:t>
            </a:r>
            <a:r>
              <a:rPr lang="en-US" dirty="0" smtClean="0">
                <a:solidFill>
                  <a:schemeClr val="accent5">
                    <a:lumMod val="75000"/>
                  </a:schemeClr>
                </a:solidFill>
              </a:rPr>
              <a:t>, </a:t>
            </a:r>
            <a:r>
              <a:rPr lang="en-US" dirty="0">
                <a:solidFill>
                  <a:schemeClr val="accent5">
                    <a:lumMod val="75000"/>
                  </a:schemeClr>
                </a:solidFill>
              </a:rPr>
              <a:t>P</a:t>
            </a:r>
            <a:r>
              <a:rPr lang="en-US" baseline="30000" dirty="0">
                <a:solidFill>
                  <a:schemeClr val="accent5">
                    <a:lumMod val="75000"/>
                  </a:schemeClr>
                </a:solidFill>
              </a:rPr>
              <a:t>7</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9</a:t>
            </a:r>
            <a:r>
              <a:rPr lang="en-US" dirty="0" smtClean="0">
                <a:solidFill>
                  <a:schemeClr val="accent5">
                    <a:lumMod val="75000"/>
                  </a:schemeClr>
                </a:solidFill>
              </a:rPr>
              <a:t>, </a:t>
            </a:r>
            <a:r>
              <a:rPr lang="en-US" dirty="0">
                <a:solidFill>
                  <a:schemeClr val="accent5">
                    <a:lumMod val="75000"/>
                  </a:schemeClr>
                </a:solidFill>
              </a:rPr>
              <a:t>/</a:t>
            </a:r>
            <a:r>
              <a:rPr lang="en-US" baseline="30000" dirty="0">
                <a:solidFill>
                  <a:schemeClr val="accent5">
                    <a:lumMod val="75000"/>
                  </a:schemeClr>
                </a:solidFill>
              </a:rPr>
              <a:t>5</a:t>
            </a:r>
            <a:r>
              <a:rPr lang="en-US" dirty="0" smtClean="0">
                <a:solidFill>
                  <a:schemeClr val="accent5">
                    <a:lumMod val="75000"/>
                  </a:schemeClr>
                </a:solidFill>
              </a:rPr>
              <a:t>, /</a:t>
            </a:r>
            <a:r>
              <a:rPr lang="en-US" baseline="30000" dirty="0" smtClean="0">
                <a:solidFill>
                  <a:schemeClr val="accent5">
                    <a:lumMod val="75000"/>
                  </a:schemeClr>
                </a:solidFill>
              </a:rPr>
              <a:t>6</a:t>
            </a:r>
            <a:r>
              <a:rPr lang="en-US" baseline="30000" dirty="0">
                <a:solidFill>
                  <a:schemeClr val="accent5">
                    <a:lumMod val="75000"/>
                  </a:schemeClr>
                </a:solidFill>
              </a:rPr>
              <a:t>=</a:t>
            </a:r>
            <a:r>
              <a:rPr lang="en-US" dirty="0" smtClean="0">
                <a:solidFill>
                  <a:schemeClr val="accent5">
                    <a:lumMod val="75000"/>
                  </a:schemeClr>
                </a:solidFill>
              </a:rPr>
              <a:t>, B</a:t>
            </a:r>
            <a:r>
              <a:rPr lang="en-US" baseline="30000" dirty="0" smtClean="0">
                <a:solidFill>
                  <a:schemeClr val="accent5">
                    <a:lumMod val="75000"/>
                  </a:schemeClr>
                </a:solidFill>
              </a:rPr>
              <a:t>2</a:t>
            </a:r>
            <a:r>
              <a:rPr lang="en-US" baseline="30000" dirty="0">
                <a:solidFill>
                  <a:schemeClr val="accent5">
                    <a:lumMod val="75000"/>
                  </a:schemeClr>
                </a:solidFill>
              </a:rPr>
              <a:t>=   </a:t>
            </a:r>
            <a:r>
              <a:rPr lang="en-US" dirty="0" smtClean="0">
                <a:solidFill>
                  <a:schemeClr val="accent5">
                    <a:lumMod val="75000"/>
                  </a:schemeClr>
                </a:solidFill>
                <a:sym typeface="Wingdings" pitchFamily="2" charset="2"/>
              </a:rPr>
              <a:t></a:t>
            </a:r>
            <a:r>
              <a:rPr lang="en-US" dirty="0" smtClean="0">
                <a:solidFill>
                  <a:schemeClr val="accent5">
                    <a:lumMod val="75000"/>
                  </a:schemeClr>
                </a:solidFill>
              </a:rPr>
              <a:t> true(doc-&gt; seeEndBody@67,</a:t>
            </a:r>
            <a:r>
              <a:rPr lang="en-US" dirty="0">
                <a:solidFill>
                  <a:schemeClr val="accent5">
                    <a:lumMod val="75000"/>
                  </a:schemeClr>
                </a:solidFill>
              </a:rPr>
              <a:t> </a:t>
            </a:r>
            <a:r>
              <a:rPr lang="en-US" dirty="0" smtClean="0">
                <a:solidFill>
                  <a:schemeClr val="accent5">
                    <a:lumMod val="75000"/>
                  </a:schemeClr>
                </a:solidFill>
              </a:rPr>
              <a:t>P</a:t>
            </a:r>
            <a:r>
              <a:rPr lang="en-US" baseline="30000" dirty="0" smtClean="0">
                <a:solidFill>
                  <a:schemeClr val="accent5">
                    <a:lumMod val="75000"/>
                  </a:schemeClr>
                </a:solidFill>
              </a:rPr>
              <a:t>9=</a:t>
            </a:r>
            <a:r>
              <a:rPr lang="en-US" dirty="0" smtClean="0">
                <a:solidFill>
                  <a:schemeClr val="accent5">
                    <a:lumMod val="75000"/>
                  </a:schemeClr>
                </a:solidFill>
              </a:rPr>
              <a:t>} </a:t>
            </a:r>
            <a:endParaRPr lang="en-US" altLang="zh-CN" dirty="0">
              <a:solidFill>
                <a:schemeClr val="accent5">
                  <a:lumMod val="75000"/>
                </a:schemeClr>
              </a:solidFill>
            </a:endParaRPr>
          </a:p>
          <a:p>
            <a:r>
              <a:rPr lang="zh-CN" altLang="en-US" dirty="0" smtClean="0"/>
              <a:t>∧ </a:t>
            </a:r>
            <a:r>
              <a:rPr lang="en-US" dirty="0" smtClean="0">
                <a:solidFill>
                  <a:schemeClr val="accent4">
                    <a:lumMod val="75000"/>
                  </a:schemeClr>
                </a:solidFill>
              </a:rPr>
              <a:t>{</a:t>
            </a:r>
            <a:r>
              <a:rPr lang="en-US" dirty="0">
                <a:solidFill>
                  <a:schemeClr val="accent4">
                    <a:lumMod val="75000"/>
                  </a:schemeClr>
                </a:solidFill>
              </a:rPr>
              <a:t>H</a:t>
            </a:r>
            <a:r>
              <a:rPr lang="en-US" baseline="30000" dirty="0">
                <a:solidFill>
                  <a:schemeClr val="accent4">
                    <a:lumMod val="75000"/>
                  </a:schemeClr>
                </a:solidFill>
              </a:rPr>
              <a:t>1</a:t>
            </a:r>
            <a:r>
              <a:rPr lang="en-US" dirty="0">
                <a:solidFill>
                  <a:schemeClr val="accent4">
                    <a:lumMod val="75000"/>
                  </a:schemeClr>
                </a:solidFill>
              </a:rPr>
              <a:t>, “</a:t>
            </a:r>
            <a:r>
              <a:rPr lang="en-US" baseline="30000" dirty="0">
                <a:solidFill>
                  <a:schemeClr val="accent4">
                    <a:lumMod val="75000"/>
                  </a:schemeClr>
                </a:solidFill>
              </a:rPr>
              <a:t>1</a:t>
            </a:r>
            <a:r>
              <a:rPr lang="en-US" dirty="0">
                <a:solidFill>
                  <a:schemeClr val="accent4">
                    <a:lumMod val="75000"/>
                  </a:schemeClr>
                </a:solidFill>
              </a:rPr>
              <a:t> , /</a:t>
            </a:r>
            <a:r>
              <a:rPr lang="en-US" baseline="30000" dirty="0">
                <a:solidFill>
                  <a:schemeClr val="accent4">
                    <a:lumMod val="75000"/>
                  </a:schemeClr>
                </a:solidFill>
              </a:rPr>
              <a:t>1</a:t>
            </a:r>
            <a:r>
              <a:rPr lang="en-US" dirty="0">
                <a:solidFill>
                  <a:schemeClr val="accent4">
                    <a:lumMod val="75000"/>
                  </a:schemeClr>
                </a:solidFill>
              </a:rPr>
              <a:t> , </a:t>
            </a:r>
            <a:r>
              <a:rPr lang="en-US" dirty="0" smtClean="0">
                <a:solidFill>
                  <a:schemeClr val="accent4">
                    <a:lumMod val="75000"/>
                  </a:schemeClr>
                </a:solidFill>
              </a:rPr>
              <a:t>S</a:t>
            </a:r>
            <a:r>
              <a:rPr lang="en-US" baseline="30000" dirty="0" smtClean="0">
                <a:solidFill>
                  <a:schemeClr val="accent4">
                    <a:lumMod val="75000"/>
                  </a:schemeClr>
                </a:solidFill>
              </a:rPr>
              <a:t>1</a:t>
            </a:r>
            <a:r>
              <a:rPr lang="en-US" dirty="0" smtClean="0">
                <a:solidFill>
                  <a:schemeClr val="accent4">
                    <a:lumMod val="75000"/>
                  </a:schemeClr>
                </a:solidFill>
              </a:rPr>
              <a:t> </a:t>
            </a:r>
            <a:r>
              <a:rPr lang="en-US" dirty="0">
                <a:solidFill>
                  <a:schemeClr val="accent4">
                    <a:lumMod val="75000"/>
                  </a:schemeClr>
                </a:solidFill>
              </a:rPr>
              <a:t>, </a:t>
            </a:r>
            <a:r>
              <a:rPr lang="en-US" dirty="0" smtClean="0">
                <a:solidFill>
                  <a:schemeClr val="accent4">
                    <a:lumMod val="75000"/>
                  </a:schemeClr>
                </a:solidFill>
              </a:rPr>
              <a:t>F</a:t>
            </a:r>
            <a:r>
              <a:rPr lang="en-US" baseline="30000" dirty="0" smtClean="0">
                <a:solidFill>
                  <a:schemeClr val="accent4">
                    <a:lumMod val="75000"/>
                  </a:schemeClr>
                </a:solidFill>
              </a:rPr>
              <a:t>1</a:t>
            </a:r>
            <a:r>
              <a:rPr lang="en-US" dirty="0" smtClean="0">
                <a:solidFill>
                  <a:schemeClr val="accent4">
                    <a:lumMod val="75000"/>
                  </a:schemeClr>
                </a:solidFill>
              </a:rPr>
              <a:t>, F</a:t>
            </a:r>
            <a:r>
              <a:rPr lang="en-US" baseline="30000" dirty="0" smtClean="0">
                <a:solidFill>
                  <a:schemeClr val="accent4">
                    <a:lumMod val="75000"/>
                  </a:schemeClr>
                </a:solidFill>
              </a:rPr>
              <a:t>2</a:t>
            </a:r>
            <a:r>
              <a:rPr lang="en-US" dirty="0" smtClean="0">
                <a:solidFill>
                  <a:schemeClr val="accent4">
                    <a:lumMod val="75000"/>
                  </a:schemeClr>
                </a:solidFill>
              </a:rPr>
              <a:t>, F</a:t>
            </a:r>
            <a:r>
              <a:rPr lang="en-US" baseline="30000" dirty="0" smtClean="0">
                <a:solidFill>
                  <a:schemeClr val="accent4">
                    <a:lumMod val="75000"/>
                  </a:schemeClr>
                </a:solidFill>
              </a:rPr>
              <a:t>3</a:t>
            </a:r>
            <a:r>
              <a:rPr lang="en-US" dirty="0" smtClean="0">
                <a:solidFill>
                  <a:schemeClr val="accent4">
                    <a:lumMod val="75000"/>
                  </a:schemeClr>
                </a:solidFill>
              </a:rPr>
              <a:t>, S</a:t>
            </a:r>
            <a:r>
              <a:rPr lang="en-US" baseline="30000" dirty="0" smtClean="0">
                <a:solidFill>
                  <a:schemeClr val="accent4">
                    <a:lumMod val="75000"/>
                  </a:schemeClr>
                </a:solidFill>
              </a:rPr>
              <a:t>2</a:t>
            </a:r>
            <a:r>
              <a:rPr lang="en-US" dirty="0" smtClean="0">
                <a:solidFill>
                  <a:schemeClr val="accent4">
                    <a:lumMod val="75000"/>
                  </a:schemeClr>
                </a:solidFill>
              </a:rPr>
              <a:t>, </a:t>
            </a:r>
            <a:r>
              <a:rPr lang="en-US" dirty="0">
                <a:solidFill>
                  <a:schemeClr val="accent4">
                    <a:lumMod val="75000"/>
                  </a:schemeClr>
                </a:solidFill>
              </a:rPr>
              <a:t>F</a:t>
            </a:r>
            <a:r>
              <a:rPr lang="en-US" baseline="30000" dirty="0">
                <a:solidFill>
                  <a:schemeClr val="accent4">
                    <a:lumMod val="75000"/>
                  </a:schemeClr>
                </a:solidFill>
              </a:rPr>
              <a:t>4</a:t>
            </a:r>
            <a:r>
              <a:rPr lang="en-US" dirty="0">
                <a:solidFill>
                  <a:schemeClr val="accent4">
                    <a:lumMod val="75000"/>
                  </a:schemeClr>
                </a:solidFill>
              </a:rPr>
              <a:t> , F</a:t>
            </a:r>
            <a:r>
              <a:rPr lang="en-US" baseline="30000" dirty="0">
                <a:solidFill>
                  <a:schemeClr val="accent4">
                    <a:lumMod val="75000"/>
                  </a:schemeClr>
                </a:solidFill>
              </a:rPr>
              <a:t>5</a:t>
            </a:r>
            <a:r>
              <a:rPr lang="en-US" dirty="0">
                <a:solidFill>
                  <a:schemeClr val="accent4">
                    <a:lumMod val="75000"/>
                  </a:schemeClr>
                </a:solidFill>
              </a:rPr>
              <a:t>, </a:t>
            </a:r>
            <a:r>
              <a:rPr lang="en-US" dirty="0" smtClean="0">
                <a:solidFill>
                  <a:schemeClr val="accent4">
                    <a:lumMod val="75000"/>
                  </a:schemeClr>
                </a:solidFill>
              </a:rPr>
              <a:t>N</a:t>
            </a:r>
            <a:r>
              <a:rPr lang="en-US" baseline="30000" dirty="0" smtClean="0">
                <a:solidFill>
                  <a:schemeClr val="accent4">
                    <a:lumMod val="75000"/>
                  </a:schemeClr>
                </a:solidFill>
              </a:rPr>
              <a:t>1</a:t>
            </a:r>
            <a:r>
              <a:rPr lang="en-US" dirty="0" smtClean="0">
                <a:solidFill>
                  <a:schemeClr val="accent4">
                    <a:lumMod val="75000"/>
                  </a:schemeClr>
                </a:solidFill>
              </a:rPr>
              <a:t>, </a:t>
            </a:r>
            <a:r>
              <a:rPr lang="en-US" dirty="0">
                <a:solidFill>
                  <a:schemeClr val="accent4">
                    <a:lumMod val="75000"/>
                  </a:schemeClr>
                </a:solidFill>
              </a:rPr>
              <a:t>P</a:t>
            </a:r>
            <a:r>
              <a:rPr lang="en-US" baseline="30000" dirty="0">
                <a:solidFill>
                  <a:schemeClr val="accent4">
                    <a:lumMod val="75000"/>
                  </a:schemeClr>
                </a:solidFill>
              </a:rPr>
              <a:t>1</a:t>
            </a:r>
            <a:r>
              <a:rPr lang="en-US" dirty="0">
                <a:solidFill>
                  <a:schemeClr val="accent4">
                    <a:lumMod val="75000"/>
                  </a:schemeClr>
                </a:solidFill>
              </a:rPr>
              <a:t>, “</a:t>
            </a:r>
            <a:r>
              <a:rPr lang="en-US" baseline="30000" dirty="0">
                <a:solidFill>
                  <a:schemeClr val="accent4">
                    <a:lumMod val="75000"/>
                  </a:schemeClr>
                </a:solidFill>
              </a:rPr>
              <a:t>3</a:t>
            </a:r>
            <a:r>
              <a:rPr lang="en-US" dirty="0">
                <a:solidFill>
                  <a:schemeClr val="accent4">
                    <a:lumMod val="75000"/>
                  </a:schemeClr>
                </a:solidFill>
              </a:rPr>
              <a:t>, /</a:t>
            </a:r>
            <a:r>
              <a:rPr lang="en-US" baseline="30000" dirty="0">
                <a:solidFill>
                  <a:schemeClr val="accent4">
                    <a:lumMod val="75000"/>
                  </a:schemeClr>
                </a:solidFill>
              </a:rPr>
              <a:t> 2</a:t>
            </a:r>
            <a:r>
              <a:rPr lang="en-US" dirty="0">
                <a:solidFill>
                  <a:schemeClr val="accent4">
                    <a:lumMod val="75000"/>
                  </a:schemeClr>
                </a:solidFill>
              </a:rPr>
              <a:t>, P</a:t>
            </a:r>
            <a:r>
              <a:rPr lang="en-US" baseline="30000" dirty="0">
                <a:solidFill>
                  <a:schemeClr val="accent4">
                    <a:lumMod val="75000"/>
                  </a:schemeClr>
                </a:solidFill>
              </a:rPr>
              <a:t>3</a:t>
            </a:r>
            <a:r>
              <a:rPr lang="en-US" dirty="0">
                <a:solidFill>
                  <a:schemeClr val="accent4">
                    <a:lumMod val="75000"/>
                  </a:schemeClr>
                </a:solidFill>
              </a:rPr>
              <a:t>, “</a:t>
            </a:r>
            <a:r>
              <a:rPr lang="en-US" baseline="30000" dirty="0">
                <a:solidFill>
                  <a:schemeClr val="accent4">
                    <a:lumMod val="75000"/>
                  </a:schemeClr>
                </a:solidFill>
              </a:rPr>
              <a:t>5</a:t>
            </a:r>
            <a:r>
              <a:rPr lang="en-US" dirty="0">
                <a:solidFill>
                  <a:schemeClr val="accent4">
                    <a:lumMod val="75000"/>
                  </a:schemeClr>
                </a:solidFill>
              </a:rPr>
              <a:t>, /</a:t>
            </a:r>
            <a:r>
              <a:rPr lang="en-US" baseline="30000" dirty="0">
                <a:solidFill>
                  <a:schemeClr val="accent4">
                    <a:lumMod val="75000"/>
                  </a:schemeClr>
                </a:solidFill>
              </a:rPr>
              <a:t>3</a:t>
            </a:r>
            <a:r>
              <a:rPr lang="en-US" dirty="0">
                <a:solidFill>
                  <a:schemeClr val="accent4">
                    <a:lumMod val="75000"/>
                  </a:schemeClr>
                </a:solidFill>
              </a:rPr>
              <a:t>, </a:t>
            </a:r>
            <a:r>
              <a:rPr lang="en-US" dirty="0" smtClean="0">
                <a:solidFill>
                  <a:schemeClr val="accent4">
                    <a:lumMod val="75000"/>
                  </a:schemeClr>
                </a:solidFill>
              </a:rPr>
              <a:t>B</a:t>
            </a:r>
            <a:r>
              <a:rPr lang="en-US" baseline="30000" dirty="0" smtClean="0">
                <a:solidFill>
                  <a:schemeClr val="accent4">
                    <a:lumMod val="75000"/>
                  </a:schemeClr>
                </a:solidFill>
              </a:rPr>
              <a:t>1</a:t>
            </a:r>
            <a:r>
              <a:rPr lang="en-US" dirty="0" smtClean="0">
                <a:solidFill>
                  <a:schemeClr val="accent4">
                    <a:lumMod val="75000"/>
                  </a:schemeClr>
                </a:solidFill>
              </a:rPr>
              <a:t>, </a:t>
            </a:r>
            <a:r>
              <a:rPr lang="en-US" dirty="0">
                <a:solidFill>
                  <a:schemeClr val="accent4">
                    <a:lumMod val="75000"/>
                  </a:schemeClr>
                </a:solidFill>
              </a:rPr>
              <a:t>P</a:t>
            </a:r>
            <a:r>
              <a:rPr lang="en-US" baseline="30000" dirty="0">
                <a:solidFill>
                  <a:schemeClr val="accent4">
                    <a:lumMod val="75000"/>
                  </a:schemeClr>
                </a:solidFill>
              </a:rPr>
              <a:t>5</a:t>
            </a:r>
            <a:r>
              <a:rPr lang="en-US" dirty="0">
                <a:solidFill>
                  <a:schemeClr val="accent4">
                    <a:lumMod val="75000"/>
                  </a:schemeClr>
                </a:solidFill>
              </a:rPr>
              <a:t>, “</a:t>
            </a:r>
            <a:r>
              <a:rPr lang="en-US" baseline="30000" dirty="0">
                <a:solidFill>
                  <a:schemeClr val="accent4">
                    <a:lumMod val="75000"/>
                  </a:schemeClr>
                </a:solidFill>
              </a:rPr>
              <a:t>7</a:t>
            </a:r>
            <a:r>
              <a:rPr lang="en-US" dirty="0">
                <a:solidFill>
                  <a:schemeClr val="accent4">
                    <a:lumMod val="75000"/>
                  </a:schemeClr>
                </a:solidFill>
              </a:rPr>
              <a:t>, /</a:t>
            </a:r>
            <a:r>
              <a:rPr lang="en-US" baseline="30000" dirty="0">
                <a:solidFill>
                  <a:schemeClr val="accent4">
                    <a:lumMod val="75000"/>
                  </a:schemeClr>
                </a:solidFill>
              </a:rPr>
              <a:t>4</a:t>
            </a:r>
            <a:r>
              <a:rPr lang="en-US" dirty="0">
                <a:solidFill>
                  <a:schemeClr val="accent4">
                    <a:lumMod val="75000"/>
                  </a:schemeClr>
                </a:solidFill>
              </a:rPr>
              <a:t>, P</a:t>
            </a:r>
            <a:r>
              <a:rPr lang="en-US" baseline="30000" dirty="0">
                <a:solidFill>
                  <a:schemeClr val="accent4">
                    <a:lumMod val="75000"/>
                  </a:schemeClr>
                </a:solidFill>
              </a:rPr>
              <a:t>7</a:t>
            </a:r>
            <a:r>
              <a:rPr lang="en-US" dirty="0">
                <a:solidFill>
                  <a:schemeClr val="accent4">
                    <a:lumMod val="75000"/>
                  </a:schemeClr>
                </a:solidFill>
              </a:rPr>
              <a:t>, “</a:t>
            </a:r>
            <a:r>
              <a:rPr lang="en-US" baseline="30000" dirty="0">
                <a:solidFill>
                  <a:schemeClr val="accent4">
                    <a:lumMod val="75000"/>
                  </a:schemeClr>
                </a:solidFill>
              </a:rPr>
              <a:t>9</a:t>
            </a:r>
            <a:r>
              <a:rPr lang="en-US" dirty="0">
                <a:solidFill>
                  <a:schemeClr val="accent4">
                    <a:lumMod val="75000"/>
                  </a:schemeClr>
                </a:solidFill>
              </a:rPr>
              <a:t>, /</a:t>
            </a:r>
            <a:r>
              <a:rPr lang="en-US" baseline="30000" dirty="0">
                <a:solidFill>
                  <a:schemeClr val="accent4">
                    <a:lumMod val="75000"/>
                  </a:schemeClr>
                </a:solidFill>
              </a:rPr>
              <a:t>5</a:t>
            </a:r>
            <a:r>
              <a:rPr lang="en-US" dirty="0">
                <a:solidFill>
                  <a:schemeClr val="accent4">
                    <a:lumMod val="75000"/>
                  </a:schemeClr>
                </a:solidFill>
              </a:rPr>
              <a:t>, /</a:t>
            </a:r>
            <a:r>
              <a:rPr lang="en-US" baseline="30000" dirty="0" smtClean="0">
                <a:solidFill>
                  <a:schemeClr val="accent4">
                    <a:lumMod val="75000"/>
                  </a:schemeClr>
                </a:solidFill>
              </a:rPr>
              <a:t>6</a:t>
            </a:r>
            <a:r>
              <a:rPr lang="en-US" dirty="0" smtClean="0">
                <a:solidFill>
                  <a:schemeClr val="accent4">
                    <a:lumMod val="75000"/>
                  </a:schemeClr>
                </a:solidFill>
              </a:rPr>
              <a:t>, B</a:t>
            </a:r>
            <a:r>
              <a:rPr lang="en-US" baseline="30000" dirty="0" smtClean="0">
                <a:solidFill>
                  <a:schemeClr val="accent4">
                    <a:lumMod val="75000"/>
                  </a:schemeClr>
                </a:solidFill>
              </a:rPr>
              <a:t>2</a:t>
            </a:r>
            <a:r>
              <a:rPr lang="en-US" dirty="0" smtClean="0">
                <a:solidFill>
                  <a:schemeClr val="accent4">
                    <a:lumMod val="75000"/>
                  </a:schemeClr>
                </a:solidFill>
              </a:rPr>
              <a:t>, P</a:t>
            </a:r>
            <a:r>
              <a:rPr lang="en-US" baseline="30000" dirty="0" smtClean="0">
                <a:solidFill>
                  <a:schemeClr val="accent4">
                    <a:lumMod val="75000"/>
                  </a:schemeClr>
                </a:solidFill>
              </a:rPr>
              <a:t>9</a:t>
            </a:r>
            <a:r>
              <a:rPr lang="en-US" dirty="0" smtClean="0">
                <a:solidFill>
                  <a:schemeClr val="accent4">
                    <a:lumMod val="75000"/>
                  </a:schemeClr>
                </a:solidFill>
              </a:rPr>
              <a:t>} </a:t>
            </a:r>
            <a:endParaRPr lang="en-US" altLang="zh-CN" dirty="0">
              <a:solidFill>
                <a:schemeClr val="accent4">
                  <a:lumMod val="75000"/>
                </a:schemeClr>
              </a:solidFill>
            </a:endParaRPr>
          </a:p>
        </p:txBody>
      </p:sp>
      <p:cxnSp>
        <p:nvCxnSpPr>
          <p:cNvPr id="12" name="直接箭头连接符 11"/>
          <p:cNvCxnSpPr/>
          <p:nvPr/>
        </p:nvCxnSpPr>
        <p:spPr>
          <a:xfrm flipH="1">
            <a:off x="1475656" y="188199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7428" y="3275692"/>
            <a:ext cx="8624111" cy="923330"/>
          </a:xfrm>
          <a:prstGeom prst="rect">
            <a:avLst/>
          </a:prstGeom>
          <a:noFill/>
        </p:spPr>
        <p:txBody>
          <a:bodyPr wrap="square" rtlCol="0">
            <a:spAutoFit/>
          </a:bodyPr>
          <a:lstStyle/>
          <a:p>
            <a:r>
              <a:rPr lang="en-US" dirty="0" smtClean="0"/>
              <a:t>Construct and try simpler inputs based on result of Relevant Input Analysis </a:t>
            </a:r>
            <a:r>
              <a:rPr lang="en-US" dirty="0"/>
              <a:t>:</a:t>
            </a:r>
            <a:endParaRPr lang="en-US" dirty="0" smtClean="0"/>
          </a:p>
          <a:p>
            <a:r>
              <a:rPr lang="en-US" dirty="0"/>
              <a:t>First </a:t>
            </a:r>
            <a:r>
              <a:rPr lang="en-US" dirty="0" smtClean="0"/>
              <a:t>input</a:t>
            </a:r>
            <a:r>
              <a:rPr lang="en-US" dirty="0"/>
              <a:t>:  </a:t>
            </a:r>
            <a:r>
              <a:rPr lang="en-US" dirty="0">
                <a:solidFill>
                  <a:srgbClr val="FF0000"/>
                </a:solidFill>
              </a:rPr>
              <a:t>DERIVED</a:t>
            </a:r>
            <a:r>
              <a:rPr lang="en-US" baseline="30000" dirty="0" smtClean="0">
                <a:solidFill>
                  <a:srgbClr val="FF0000"/>
                </a:solidFill>
              </a:rPr>
              <a:t>=</a:t>
            </a:r>
            <a:r>
              <a:rPr lang="en-US" baseline="30000" dirty="0" smtClean="0"/>
              <a:t>  </a:t>
            </a:r>
            <a:r>
              <a:rPr lang="en-US" dirty="0" smtClean="0">
                <a:sym typeface="Wingdings" pitchFamily="2" charset="2"/>
              </a:rPr>
              <a:t>={</a:t>
            </a:r>
            <a:r>
              <a:rPr lang="en-US" dirty="0" smtClean="0"/>
              <a:t>S</a:t>
            </a:r>
            <a:r>
              <a:rPr lang="en-US" baseline="30000" dirty="0" smtClean="0"/>
              <a:t>2</a:t>
            </a:r>
            <a:r>
              <a:rPr lang="en-US" dirty="0" smtClean="0">
                <a:sym typeface="Wingdings" pitchFamily="2" charset="2"/>
              </a:rPr>
              <a:t>}</a:t>
            </a:r>
            <a:endParaRPr lang="en-US" dirty="0"/>
          </a:p>
          <a:p>
            <a:r>
              <a:rPr lang="en-US" dirty="0" smtClean="0"/>
              <a:t>    </a:t>
            </a:r>
            <a:r>
              <a:rPr lang="en-US" dirty="0" smtClean="0">
                <a:sym typeface="Wingdings" pitchFamily="2" charset="2"/>
              </a:rPr>
              <a:t> </a:t>
            </a:r>
            <a:r>
              <a:rPr lang="en-US" dirty="0" smtClean="0"/>
              <a:t>S  </a:t>
            </a:r>
            <a:r>
              <a:rPr lang="en-US" dirty="0" smtClean="0">
                <a:sym typeface="Wingdings" pitchFamily="2" charset="2"/>
              </a:rPr>
              <a:t> original failure cannot be reproduced.</a:t>
            </a:r>
            <a:endParaRPr lang="en-US" dirty="0" smtClean="0"/>
          </a:p>
        </p:txBody>
      </p:sp>
      <p:sp>
        <p:nvSpPr>
          <p:cNvPr id="13" name="TextBox 12"/>
          <p:cNvSpPr txBox="1"/>
          <p:nvPr/>
        </p:nvSpPr>
        <p:spPr>
          <a:xfrm>
            <a:off x="417428" y="4447855"/>
            <a:ext cx="7430239" cy="646331"/>
          </a:xfrm>
          <a:prstGeom prst="rect">
            <a:avLst/>
          </a:prstGeom>
          <a:noFill/>
        </p:spPr>
        <p:txBody>
          <a:bodyPr wrap="none" rtlCol="0">
            <a:spAutoFit/>
          </a:bodyPr>
          <a:lstStyle/>
          <a:p>
            <a:r>
              <a:rPr lang="en-US" dirty="0"/>
              <a:t>Second </a:t>
            </a:r>
            <a:r>
              <a:rPr lang="en-US" dirty="0" smtClean="0"/>
              <a:t>input</a:t>
            </a:r>
            <a:r>
              <a:rPr lang="en-US" dirty="0"/>
              <a:t>:  </a:t>
            </a:r>
            <a:r>
              <a:rPr lang="en-US" dirty="0">
                <a:solidFill>
                  <a:srgbClr val="FF0000"/>
                </a:solidFill>
              </a:rPr>
              <a:t>DERIVED</a:t>
            </a:r>
            <a:r>
              <a:rPr lang="en-US" baseline="30000" dirty="0">
                <a:solidFill>
                  <a:srgbClr val="FF0000"/>
                </a:solidFill>
              </a:rPr>
              <a:t>=</a:t>
            </a:r>
            <a:r>
              <a:rPr lang="en-US" dirty="0"/>
              <a:t>  </a:t>
            </a:r>
            <a:r>
              <a:rPr lang="zh-CN" altLang="en-US" dirty="0"/>
              <a:t>∪ </a:t>
            </a:r>
            <a:r>
              <a:rPr lang="en-US" altLang="zh-CN" dirty="0">
                <a:solidFill>
                  <a:schemeClr val="accent5">
                    <a:lumMod val="75000"/>
                  </a:schemeClr>
                </a:solidFill>
              </a:rPr>
              <a:t>CINFLUENCE</a:t>
            </a:r>
            <a:r>
              <a:rPr lang="en-US" dirty="0">
                <a:solidFill>
                  <a:schemeClr val="accent5">
                    <a:lumMod val="75000"/>
                  </a:schemeClr>
                </a:solidFill>
              </a:rPr>
              <a:t>D</a:t>
            </a:r>
            <a:r>
              <a:rPr lang="en-US" baseline="30000" dirty="0">
                <a:solidFill>
                  <a:schemeClr val="accent5">
                    <a:lumMod val="75000"/>
                  </a:schemeClr>
                </a:solidFill>
              </a:rPr>
              <a:t>=</a:t>
            </a:r>
            <a:r>
              <a:rPr lang="en-US" dirty="0"/>
              <a:t> </a:t>
            </a:r>
            <a:r>
              <a:rPr lang="en-US" dirty="0">
                <a:sym typeface="Wingdings" pitchFamily="2" charset="2"/>
              </a:rPr>
              <a:t>={</a:t>
            </a:r>
            <a:r>
              <a:rPr lang="en-US" dirty="0"/>
              <a:t>S</a:t>
            </a:r>
            <a:r>
              <a:rPr lang="en-US" baseline="30000" dirty="0"/>
              <a:t>1</a:t>
            </a:r>
            <a:r>
              <a:rPr lang="en-US" dirty="0">
                <a:sym typeface="Wingdings" pitchFamily="2" charset="2"/>
              </a:rPr>
              <a:t>,</a:t>
            </a:r>
            <a:r>
              <a:rPr lang="en-US" dirty="0"/>
              <a:t> F</a:t>
            </a:r>
            <a:r>
              <a:rPr lang="en-US" baseline="30000" dirty="0"/>
              <a:t>1</a:t>
            </a:r>
            <a:r>
              <a:rPr lang="en-US" dirty="0">
                <a:sym typeface="Wingdings" pitchFamily="2" charset="2"/>
              </a:rPr>
              <a:t>,</a:t>
            </a:r>
            <a:r>
              <a:rPr lang="en-US" dirty="0"/>
              <a:t> F</a:t>
            </a:r>
            <a:r>
              <a:rPr lang="en-US" baseline="30000" dirty="0"/>
              <a:t>2</a:t>
            </a:r>
            <a:r>
              <a:rPr lang="en-US" dirty="0">
                <a:sym typeface="Wingdings" pitchFamily="2" charset="2"/>
              </a:rPr>
              <a:t>,</a:t>
            </a:r>
            <a:r>
              <a:rPr lang="en-US" dirty="0"/>
              <a:t> F</a:t>
            </a:r>
            <a:r>
              <a:rPr lang="en-US" baseline="30000" dirty="0"/>
              <a:t>3</a:t>
            </a:r>
            <a:r>
              <a:rPr lang="en-US" dirty="0">
                <a:sym typeface="Wingdings" pitchFamily="2" charset="2"/>
              </a:rPr>
              <a:t>,</a:t>
            </a:r>
            <a:r>
              <a:rPr lang="en-US" dirty="0"/>
              <a:t> S</a:t>
            </a:r>
            <a:r>
              <a:rPr lang="en-US" baseline="30000" dirty="0"/>
              <a:t>2</a:t>
            </a:r>
            <a:r>
              <a:rPr lang="en-US" dirty="0" smtClean="0">
                <a:sym typeface="Wingdings" pitchFamily="2" charset="2"/>
              </a:rPr>
              <a:t>,</a:t>
            </a:r>
            <a:r>
              <a:rPr lang="en-US" dirty="0" smtClean="0"/>
              <a:t> </a:t>
            </a:r>
            <a:r>
              <a:rPr lang="en-US" dirty="0"/>
              <a:t>N</a:t>
            </a:r>
            <a:r>
              <a:rPr lang="en-US" baseline="30000" dirty="0"/>
              <a:t>1</a:t>
            </a:r>
            <a:r>
              <a:rPr lang="en-US" dirty="0">
                <a:sym typeface="Wingdings" pitchFamily="2" charset="2"/>
              </a:rPr>
              <a:t>, B</a:t>
            </a:r>
            <a:r>
              <a:rPr lang="en-US" baseline="30000" dirty="0">
                <a:sym typeface="Wingdings" pitchFamily="2" charset="2"/>
              </a:rPr>
              <a:t>1</a:t>
            </a:r>
            <a:r>
              <a:rPr lang="en-US" baseline="30000" dirty="0"/>
              <a:t> </a:t>
            </a:r>
            <a:r>
              <a:rPr lang="en-US" dirty="0"/>
              <a:t>/</a:t>
            </a:r>
            <a:r>
              <a:rPr lang="en-US" baseline="30000" dirty="0" smtClean="0"/>
              <a:t>6</a:t>
            </a:r>
            <a:r>
              <a:rPr lang="en-US" dirty="0" smtClean="0"/>
              <a:t>, B</a:t>
            </a:r>
            <a:r>
              <a:rPr lang="en-US" baseline="30000" dirty="0" smtClean="0"/>
              <a:t>2</a:t>
            </a:r>
            <a:r>
              <a:rPr lang="en-US" dirty="0" smtClean="0">
                <a:sym typeface="Wingdings" pitchFamily="2" charset="2"/>
              </a:rPr>
              <a:t>, P</a:t>
            </a:r>
            <a:r>
              <a:rPr lang="en-US" baseline="30000" dirty="0" smtClean="0"/>
              <a:t>9</a:t>
            </a:r>
            <a:r>
              <a:rPr lang="en-US" dirty="0" smtClean="0">
                <a:sym typeface="Wingdings" pitchFamily="2" charset="2"/>
              </a:rPr>
              <a:t>}</a:t>
            </a:r>
            <a:endParaRPr lang="en-US" dirty="0"/>
          </a:p>
          <a:p>
            <a:r>
              <a:rPr lang="en-US" dirty="0"/>
              <a:t>    </a:t>
            </a:r>
            <a:r>
              <a:rPr lang="en-US" dirty="0">
                <a:sym typeface="Wingdings" pitchFamily="2" charset="2"/>
              </a:rPr>
              <a:t> </a:t>
            </a:r>
            <a:r>
              <a:rPr lang="en-US" dirty="0"/>
              <a:t>S </a:t>
            </a:r>
            <a:r>
              <a:rPr lang="en-US" dirty="0" smtClean="0"/>
              <a:t>F </a:t>
            </a:r>
            <a:r>
              <a:rPr lang="en-US" dirty="0" err="1" smtClean="0"/>
              <a:t>F</a:t>
            </a:r>
            <a:r>
              <a:rPr lang="en-US" dirty="0" smtClean="0"/>
              <a:t> </a:t>
            </a:r>
            <a:r>
              <a:rPr lang="en-US" dirty="0" err="1" smtClean="0"/>
              <a:t>F</a:t>
            </a:r>
            <a:r>
              <a:rPr lang="en-US" dirty="0" smtClean="0"/>
              <a:t> S N B / B P </a:t>
            </a:r>
            <a:r>
              <a:rPr lang="en-US" dirty="0">
                <a:sym typeface="Wingdings" pitchFamily="2" charset="2"/>
              </a:rPr>
              <a:t> </a:t>
            </a:r>
            <a:r>
              <a:rPr lang="en-US" b="1" dirty="0">
                <a:solidFill>
                  <a:srgbClr val="FF0000"/>
                </a:solidFill>
                <a:sym typeface="Wingdings" pitchFamily="2" charset="2"/>
              </a:rPr>
              <a:t>original failure </a:t>
            </a:r>
            <a:r>
              <a:rPr lang="en-US" b="1" dirty="0" smtClean="0">
                <a:solidFill>
                  <a:srgbClr val="FF0000"/>
                </a:solidFill>
                <a:sym typeface="Wingdings" pitchFamily="2" charset="2"/>
              </a:rPr>
              <a:t>is reproduced!!</a:t>
            </a:r>
          </a:p>
        </p:txBody>
      </p:sp>
      <p:sp>
        <p:nvSpPr>
          <p:cNvPr id="14" name="TextBox 13"/>
          <p:cNvSpPr txBox="1"/>
          <p:nvPr/>
        </p:nvSpPr>
        <p:spPr>
          <a:xfrm>
            <a:off x="467544" y="5075892"/>
            <a:ext cx="4244521" cy="369332"/>
          </a:xfrm>
          <a:prstGeom prst="rect">
            <a:avLst/>
          </a:prstGeom>
          <a:noFill/>
        </p:spPr>
        <p:txBody>
          <a:bodyPr wrap="none" rtlCol="0">
            <a:spAutoFit/>
          </a:bodyPr>
          <a:lstStyle/>
          <a:p>
            <a:r>
              <a:rPr lang="en-US" dirty="0" smtClean="0">
                <a:sym typeface="Wingdings" pitchFamily="2" charset="2"/>
              </a:rPr>
              <a:t>Resulting simpler input following Step 1:  </a:t>
            </a:r>
          </a:p>
        </p:txBody>
      </p:sp>
      <p:sp>
        <p:nvSpPr>
          <p:cNvPr id="15" name="TextBox 14"/>
          <p:cNvSpPr txBox="1"/>
          <p:nvPr/>
        </p:nvSpPr>
        <p:spPr>
          <a:xfrm>
            <a:off x="4716016" y="5075892"/>
            <a:ext cx="1797287" cy="369332"/>
          </a:xfrm>
          <a:prstGeom prst="rect">
            <a:avLst/>
          </a:prstGeom>
          <a:noFill/>
          <a:ln w="25400">
            <a:solidFill>
              <a:srgbClr val="FF0000"/>
            </a:solidFill>
          </a:ln>
        </p:spPr>
        <p:txBody>
          <a:bodyPr wrap="none" rtlCol="0">
            <a:spAutoFit/>
          </a:bodyPr>
          <a:lstStyle/>
          <a:p>
            <a:r>
              <a:rPr lang="en-US" dirty="0" smtClean="0"/>
              <a:t>S F </a:t>
            </a:r>
            <a:r>
              <a:rPr lang="en-US" dirty="0" err="1" smtClean="0"/>
              <a:t>F</a:t>
            </a:r>
            <a:r>
              <a:rPr lang="en-US" dirty="0" smtClean="0"/>
              <a:t> </a:t>
            </a:r>
            <a:r>
              <a:rPr lang="en-US" dirty="0" err="1" smtClean="0"/>
              <a:t>F</a:t>
            </a:r>
            <a:r>
              <a:rPr lang="en-US" dirty="0" smtClean="0"/>
              <a:t> S N B / B P</a:t>
            </a:r>
            <a:endParaRPr lang="en-US" dirty="0"/>
          </a:p>
        </p:txBody>
      </p:sp>
      <p:sp>
        <p:nvSpPr>
          <p:cNvPr id="2" name="Rectangle 1"/>
          <p:cNvSpPr/>
          <p:nvPr/>
        </p:nvSpPr>
        <p:spPr>
          <a:xfrm>
            <a:off x="1475656" y="5589240"/>
            <a:ext cx="6268863" cy="584776"/>
          </a:xfrm>
          <a:prstGeom prst="rect">
            <a:avLst/>
          </a:prstGeom>
        </p:spPr>
        <p:txBody>
          <a:bodyPr wrap="none">
            <a:spAutoFit/>
          </a:bodyPr>
          <a:lstStyle/>
          <a:p>
            <a:r>
              <a:rPr lang="en-US" sz="3200" dirty="0">
                <a:sym typeface="Wingdings" pitchFamily="2" charset="2"/>
              </a:rPr>
              <a:t>B</a:t>
            </a:r>
            <a:r>
              <a:rPr lang="en-US" sz="3200" dirty="0" smtClean="0">
                <a:sym typeface="Wingdings" pitchFamily="2" charset="2"/>
              </a:rPr>
              <a:t>ut </a:t>
            </a:r>
            <a:r>
              <a:rPr lang="en-US" sz="3200" dirty="0">
                <a:sym typeface="Wingdings" pitchFamily="2" charset="2"/>
              </a:rPr>
              <a:t>we can do even better than </a:t>
            </a:r>
            <a:r>
              <a:rPr lang="en-US" sz="3200" dirty="0" smtClean="0">
                <a:sym typeface="Wingdings" pitchFamily="2" charset="2"/>
              </a:rPr>
              <a:t>this!</a:t>
            </a:r>
            <a:endParaRPr lang="en-US" sz="3200" dirty="0"/>
          </a:p>
        </p:txBody>
      </p:sp>
    </p:spTree>
    <p:extLst>
      <p:ext uri="{BB962C8B-B14F-4D97-AF65-F5344CB8AC3E}">
        <p14:creationId xmlns:p14="http://schemas.microsoft.com/office/powerpoint/2010/main" val="29160678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884238"/>
          </a:xfrm>
        </p:spPr>
        <p:txBody>
          <a:bodyPr>
            <a:normAutofit fontScale="90000"/>
          </a:bodyPr>
          <a:lstStyle/>
          <a:p>
            <a:r>
              <a:rPr lang="en-US" sz="2800" dirty="0"/>
              <a:t>Accelerating Delta </a:t>
            </a:r>
            <a:r>
              <a:rPr lang="en-US" sz="2800" dirty="0" smtClean="0"/>
              <a:t>Debugging, Step 2: </a:t>
            </a:r>
            <a:br>
              <a:rPr lang="en-US" sz="2800" dirty="0" smtClean="0"/>
            </a:br>
            <a:r>
              <a:rPr lang="en-US" sz="2800" dirty="0" smtClean="0"/>
              <a:t>Construct Input Decomposition Tree</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t>Yan Wang, Rajiv Gupta, and Iulian Neamtiu                  Relevant Inputs Analysis and its Applications</a:t>
            </a:r>
            <a:endParaRPr lang="en-US" altLang="en-US" dirty="0"/>
          </a:p>
        </p:txBody>
      </p:sp>
      <p:sp>
        <p:nvSpPr>
          <p:cNvPr id="6" name="TextBox 5"/>
          <p:cNvSpPr txBox="1"/>
          <p:nvPr/>
        </p:nvSpPr>
        <p:spPr>
          <a:xfrm>
            <a:off x="3923928" y="1196752"/>
            <a:ext cx="720080" cy="369332"/>
          </a:xfrm>
          <a:prstGeom prst="rect">
            <a:avLst/>
          </a:prstGeom>
          <a:noFill/>
          <a:ln>
            <a:solidFill>
              <a:schemeClr val="tx1"/>
            </a:solidFill>
          </a:ln>
        </p:spPr>
        <p:txBody>
          <a:bodyPr wrap="square" rtlCol="0">
            <a:spAutoFit/>
          </a:bodyPr>
          <a:lstStyle/>
          <a:p>
            <a:pPr algn="ctr"/>
            <a:r>
              <a:rPr lang="en-US" dirty="0" smtClean="0">
                <a:solidFill>
                  <a:srgbClr val="FF0000"/>
                </a:solidFill>
              </a:rPr>
              <a:t>107</a:t>
            </a:r>
            <a:r>
              <a:rPr lang="en-US" sz="2000" baseline="-25000" dirty="0" smtClean="0">
                <a:solidFill>
                  <a:srgbClr val="FF0000"/>
                </a:solidFill>
              </a:rPr>
              <a:t>14</a:t>
            </a:r>
            <a:endParaRPr lang="en-US" sz="2000" baseline="-25000" dirty="0">
              <a:solidFill>
                <a:srgbClr val="FF0000"/>
              </a:solidFill>
            </a:endParaRPr>
          </a:p>
        </p:txBody>
      </p:sp>
      <p:sp>
        <p:nvSpPr>
          <p:cNvPr id="8" name="TextBox 7"/>
          <p:cNvSpPr txBox="1"/>
          <p:nvPr/>
        </p:nvSpPr>
        <p:spPr>
          <a:xfrm>
            <a:off x="4644008" y="1196752"/>
            <a:ext cx="1368152" cy="369332"/>
          </a:xfrm>
          <a:prstGeom prst="rect">
            <a:avLst/>
          </a:prstGeom>
          <a:noFill/>
          <a:ln>
            <a:solidFill>
              <a:schemeClr val="tx1"/>
            </a:solidFill>
          </a:ln>
        </p:spPr>
        <p:txBody>
          <a:bodyPr wrap="square" rtlCol="0">
            <a:spAutoFit/>
          </a:bodyPr>
          <a:lstStyle/>
          <a:p>
            <a:pPr algn="ctr"/>
            <a:r>
              <a:rPr lang="en-US" dirty="0" smtClean="0">
                <a:solidFill>
                  <a:srgbClr val="FF0000"/>
                </a:solidFill>
              </a:rPr>
              <a:t>SFFFSNB/BP</a:t>
            </a:r>
            <a:endParaRPr lang="en-US" baseline="-25000" dirty="0">
              <a:solidFill>
                <a:srgbClr val="FF0000"/>
              </a:solidFill>
            </a:endParaRPr>
          </a:p>
        </p:txBody>
      </p:sp>
      <p:sp>
        <p:nvSpPr>
          <p:cNvPr id="9" name="TextBox 8"/>
          <p:cNvSpPr txBox="1"/>
          <p:nvPr/>
        </p:nvSpPr>
        <p:spPr>
          <a:xfrm>
            <a:off x="3347864" y="1844824"/>
            <a:ext cx="504056" cy="369332"/>
          </a:xfrm>
          <a:prstGeom prst="rect">
            <a:avLst/>
          </a:prstGeom>
          <a:noFill/>
          <a:ln>
            <a:solidFill>
              <a:schemeClr val="tx1"/>
            </a:solidFill>
          </a:ln>
        </p:spPr>
        <p:txBody>
          <a:bodyPr wrap="square" rtlCol="0">
            <a:spAutoFit/>
          </a:bodyPr>
          <a:lstStyle/>
          <a:p>
            <a:pPr algn="ctr"/>
            <a:r>
              <a:rPr lang="en-US" dirty="0" smtClean="0"/>
              <a:t>53</a:t>
            </a:r>
            <a:r>
              <a:rPr lang="en-US" sz="2000" baseline="-25000" dirty="0" smtClean="0"/>
              <a:t>1</a:t>
            </a:r>
            <a:endParaRPr lang="en-US" sz="2000" baseline="-25000" dirty="0"/>
          </a:p>
        </p:txBody>
      </p:sp>
      <p:sp>
        <p:nvSpPr>
          <p:cNvPr id="10" name="TextBox 9"/>
          <p:cNvSpPr txBox="1"/>
          <p:nvPr/>
        </p:nvSpPr>
        <p:spPr>
          <a:xfrm>
            <a:off x="3851920" y="1844824"/>
            <a:ext cx="1224136" cy="369332"/>
          </a:xfrm>
          <a:prstGeom prst="rect">
            <a:avLst/>
          </a:prstGeom>
          <a:noFill/>
          <a:ln>
            <a:solidFill>
              <a:schemeClr val="tx1"/>
            </a:solidFill>
          </a:ln>
        </p:spPr>
        <p:txBody>
          <a:bodyPr wrap="square" rtlCol="0">
            <a:spAutoFit/>
          </a:bodyPr>
          <a:lstStyle/>
          <a:p>
            <a:pPr algn="ctr"/>
            <a:r>
              <a:rPr lang="en-US" dirty="0" smtClean="0"/>
              <a:t>SFFFSNB/B</a:t>
            </a:r>
            <a:endParaRPr lang="en-US" baseline="-25000" dirty="0"/>
          </a:p>
        </p:txBody>
      </p:sp>
      <p:sp>
        <p:nvSpPr>
          <p:cNvPr id="11" name="TextBox 10"/>
          <p:cNvSpPr txBox="1"/>
          <p:nvPr/>
        </p:nvSpPr>
        <p:spPr>
          <a:xfrm>
            <a:off x="5668888" y="1844824"/>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12" name="TextBox 11"/>
          <p:cNvSpPr txBox="1"/>
          <p:nvPr/>
        </p:nvSpPr>
        <p:spPr>
          <a:xfrm>
            <a:off x="6380584" y="1844824"/>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P</a:t>
            </a:r>
          </a:p>
        </p:txBody>
      </p:sp>
      <p:sp>
        <p:nvSpPr>
          <p:cNvPr id="13" name="TextBox 12"/>
          <p:cNvSpPr txBox="1"/>
          <p:nvPr/>
        </p:nvSpPr>
        <p:spPr>
          <a:xfrm>
            <a:off x="2411760" y="2564904"/>
            <a:ext cx="504056" cy="369332"/>
          </a:xfrm>
          <a:prstGeom prst="rect">
            <a:avLst/>
          </a:prstGeom>
          <a:noFill/>
          <a:ln>
            <a:solidFill>
              <a:schemeClr val="tx1"/>
            </a:solidFill>
          </a:ln>
        </p:spPr>
        <p:txBody>
          <a:bodyPr wrap="square" rtlCol="0">
            <a:spAutoFit/>
          </a:bodyPr>
          <a:lstStyle/>
          <a:p>
            <a:pPr algn="ctr"/>
            <a:r>
              <a:rPr lang="en-US" dirty="0" smtClean="0"/>
              <a:t>10</a:t>
            </a:r>
            <a:r>
              <a:rPr lang="en-US" sz="2000" baseline="-25000" dirty="0"/>
              <a:t>2</a:t>
            </a:r>
          </a:p>
        </p:txBody>
      </p:sp>
      <p:sp>
        <p:nvSpPr>
          <p:cNvPr id="14" name="TextBox 13"/>
          <p:cNvSpPr txBox="1"/>
          <p:nvPr/>
        </p:nvSpPr>
        <p:spPr>
          <a:xfrm>
            <a:off x="2915816" y="2564904"/>
            <a:ext cx="720080" cy="369332"/>
          </a:xfrm>
          <a:prstGeom prst="rect">
            <a:avLst/>
          </a:prstGeom>
          <a:noFill/>
          <a:ln>
            <a:solidFill>
              <a:schemeClr val="tx1"/>
            </a:solidFill>
          </a:ln>
        </p:spPr>
        <p:txBody>
          <a:bodyPr wrap="square" rtlCol="0">
            <a:spAutoFit/>
          </a:bodyPr>
          <a:lstStyle/>
          <a:p>
            <a:pPr algn="ctr"/>
            <a:r>
              <a:rPr lang="en-US" dirty="0" smtClean="0"/>
              <a:t>SFFFS</a:t>
            </a:r>
            <a:endParaRPr lang="en-US" baseline="-25000" dirty="0"/>
          </a:p>
        </p:txBody>
      </p:sp>
      <p:sp>
        <p:nvSpPr>
          <p:cNvPr id="15" name="TextBox 14"/>
          <p:cNvSpPr txBox="1"/>
          <p:nvPr/>
        </p:nvSpPr>
        <p:spPr>
          <a:xfrm>
            <a:off x="4968044" y="2564904"/>
            <a:ext cx="504056" cy="369332"/>
          </a:xfrm>
          <a:prstGeom prst="rect">
            <a:avLst/>
          </a:prstGeom>
          <a:noFill/>
          <a:ln>
            <a:solidFill>
              <a:schemeClr val="tx1"/>
            </a:solidFill>
          </a:ln>
        </p:spPr>
        <p:txBody>
          <a:bodyPr wrap="square" rtlCol="0">
            <a:spAutoFit/>
          </a:bodyPr>
          <a:lstStyle/>
          <a:p>
            <a:pPr algn="ctr"/>
            <a:r>
              <a:rPr lang="en-US" dirty="0" smtClean="0"/>
              <a:t>52</a:t>
            </a:r>
            <a:r>
              <a:rPr lang="en-US" sz="2000" baseline="-25000" dirty="0"/>
              <a:t>2</a:t>
            </a:r>
          </a:p>
        </p:txBody>
      </p:sp>
      <p:sp>
        <p:nvSpPr>
          <p:cNvPr id="16" name="TextBox 15"/>
          <p:cNvSpPr txBox="1"/>
          <p:nvPr/>
        </p:nvSpPr>
        <p:spPr>
          <a:xfrm>
            <a:off x="5472100" y="2564904"/>
            <a:ext cx="684076" cy="369332"/>
          </a:xfrm>
          <a:prstGeom prst="rect">
            <a:avLst/>
          </a:prstGeom>
          <a:noFill/>
          <a:ln>
            <a:solidFill>
              <a:schemeClr val="tx1"/>
            </a:solidFill>
          </a:ln>
        </p:spPr>
        <p:txBody>
          <a:bodyPr wrap="square" rtlCol="0">
            <a:spAutoFit/>
          </a:bodyPr>
          <a:lstStyle/>
          <a:p>
            <a:pPr algn="ctr"/>
            <a:r>
              <a:rPr lang="en-US" dirty="0" smtClean="0"/>
              <a:t>NB/B</a:t>
            </a:r>
            <a:endParaRPr lang="en-US" baseline="-25000" dirty="0"/>
          </a:p>
        </p:txBody>
      </p:sp>
      <p:sp>
        <p:nvSpPr>
          <p:cNvPr id="17" name="TextBox 16"/>
          <p:cNvSpPr txBox="1"/>
          <p:nvPr/>
        </p:nvSpPr>
        <p:spPr>
          <a:xfrm>
            <a:off x="1691680" y="3291953"/>
            <a:ext cx="504056" cy="369332"/>
          </a:xfrm>
          <a:prstGeom prst="rect">
            <a:avLst/>
          </a:prstGeom>
          <a:noFill/>
          <a:ln>
            <a:solidFill>
              <a:schemeClr val="tx1"/>
            </a:solidFill>
          </a:ln>
        </p:spPr>
        <p:txBody>
          <a:bodyPr wrap="square" rtlCol="0">
            <a:spAutoFit/>
          </a:bodyPr>
          <a:lstStyle/>
          <a:p>
            <a:pPr algn="ctr"/>
            <a:r>
              <a:rPr lang="en-US" dirty="0" smtClean="0"/>
              <a:t>16</a:t>
            </a:r>
            <a:r>
              <a:rPr lang="en-US" sz="2000" baseline="-25000" dirty="0"/>
              <a:t>4</a:t>
            </a:r>
          </a:p>
        </p:txBody>
      </p:sp>
      <p:sp>
        <p:nvSpPr>
          <p:cNvPr id="18" name="TextBox 17"/>
          <p:cNvSpPr txBox="1"/>
          <p:nvPr/>
        </p:nvSpPr>
        <p:spPr>
          <a:xfrm>
            <a:off x="2195736" y="3291953"/>
            <a:ext cx="681608" cy="369332"/>
          </a:xfrm>
          <a:prstGeom prst="rect">
            <a:avLst/>
          </a:prstGeom>
          <a:noFill/>
          <a:ln>
            <a:solidFill>
              <a:schemeClr val="tx1"/>
            </a:solidFill>
          </a:ln>
        </p:spPr>
        <p:txBody>
          <a:bodyPr wrap="square" rtlCol="0">
            <a:spAutoFit/>
          </a:bodyPr>
          <a:lstStyle/>
          <a:p>
            <a:pPr algn="ctr"/>
            <a:r>
              <a:rPr lang="en-US" dirty="0" smtClean="0"/>
              <a:t>SFFF</a:t>
            </a:r>
            <a:endParaRPr lang="en-US" baseline="-25000" dirty="0"/>
          </a:p>
        </p:txBody>
      </p:sp>
      <p:sp>
        <p:nvSpPr>
          <p:cNvPr id="19" name="TextBox 18"/>
          <p:cNvSpPr txBox="1"/>
          <p:nvPr/>
        </p:nvSpPr>
        <p:spPr>
          <a:xfrm>
            <a:off x="1799692" y="4050360"/>
            <a:ext cx="504056" cy="369332"/>
          </a:xfrm>
          <a:prstGeom prst="rect">
            <a:avLst/>
          </a:prstGeom>
          <a:noFill/>
          <a:ln>
            <a:solidFill>
              <a:schemeClr val="tx1"/>
            </a:solidFill>
          </a:ln>
        </p:spPr>
        <p:txBody>
          <a:bodyPr wrap="square" rtlCol="0">
            <a:spAutoFit/>
          </a:bodyPr>
          <a:lstStyle/>
          <a:p>
            <a:pPr algn="ctr"/>
            <a:r>
              <a:rPr lang="en-US" dirty="0" smtClean="0"/>
              <a:t>16</a:t>
            </a:r>
            <a:r>
              <a:rPr lang="en-US" sz="2000" baseline="-25000" dirty="0" smtClean="0"/>
              <a:t>2</a:t>
            </a:r>
            <a:endParaRPr lang="en-US" sz="2000" baseline="-25000" dirty="0"/>
          </a:p>
        </p:txBody>
      </p:sp>
      <p:sp>
        <p:nvSpPr>
          <p:cNvPr id="20" name="TextBox 19"/>
          <p:cNvSpPr txBox="1"/>
          <p:nvPr/>
        </p:nvSpPr>
        <p:spPr>
          <a:xfrm>
            <a:off x="2303748" y="4050360"/>
            <a:ext cx="612068" cy="369332"/>
          </a:xfrm>
          <a:prstGeom prst="rect">
            <a:avLst/>
          </a:prstGeom>
          <a:noFill/>
          <a:ln>
            <a:solidFill>
              <a:schemeClr val="tx1"/>
            </a:solidFill>
          </a:ln>
        </p:spPr>
        <p:txBody>
          <a:bodyPr wrap="square" rtlCol="0">
            <a:spAutoFit/>
          </a:bodyPr>
          <a:lstStyle/>
          <a:p>
            <a:pPr algn="ctr"/>
            <a:r>
              <a:rPr lang="en-US" dirty="0" smtClean="0"/>
              <a:t>SFF</a:t>
            </a:r>
            <a:endParaRPr lang="en-US" baseline="-25000" dirty="0"/>
          </a:p>
        </p:txBody>
      </p:sp>
      <p:sp>
        <p:nvSpPr>
          <p:cNvPr id="21" name="TextBox 20"/>
          <p:cNvSpPr txBox="1"/>
          <p:nvPr/>
        </p:nvSpPr>
        <p:spPr>
          <a:xfrm>
            <a:off x="3004592" y="4050360"/>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22" name="TextBox 21"/>
          <p:cNvSpPr txBox="1"/>
          <p:nvPr/>
        </p:nvSpPr>
        <p:spPr>
          <a:xfrm>
            <a:off x="3716288" y="4050360"/>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F</a:t>
            </a:r>
          </a:p>
        </p:txBody>
      </p:sp>
      <p:sp>
        <p:nvSpPr>
          <p:cNvPr id="23" name="TextBox 22"/>
          <p:cNvSpPr txBox="1"/>
          <p:nvPr/>
        </p:nvSpPr>
        <p:spPr>
          <a:xfrm>
            <a:off x="2932584" y="4797152"/>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24" name="TextBox 23"/>
          <p:cNvSpPr txBox="1"/>
          <p:nvPr/>
        </p:nvSpPr>
        <p:spPr>
          <a:xfrm>
            <a:off x="3644280" y="4797152"/>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F</a:t>
            </a:r>
          </a:p>
        </p:txBody>
      </p:sp>
      <p:sp>
        <p:nvSpPr>
          <p:cNvPr id="25" name="TextBox 24"/>
          <p:cNvSpPr txBox="1"/>
          <p:nvPr/>
        </p:nvSpPr>
        <p:spPr>
          <a:xfrm>
            <a:off x="1780456" y="4797152"/>
            <a:ext cx="504056" cy="369332"/>
          </a:xfrm>
          <a:prstGeom prst="rect">
            <a:avLst/>
          </a:prstGeom>
          <a:noFill/>
          <a:ln>
            <a:solidFill>
              <a:schemeClr val="tx1"/>
            </a:solidFill>
          </a:ln>
        </p:spPr>
        <p:txBody>
          <a:bodyPr wrap="square" rtlCol="0">
            <a:spAutoFit/>
          </a:bodyPr>
          <a:lstStyle/>
          <a:p>
            <a:pPr algn="ctr"/>
            <a:r>
              <a:rPr lang="en-US" dirty="0" smtClean="0"/>
              <a:t>16</a:t>
            </a:r>
            <a:r>
              <a:rPr lang="en-US" sz="2000" baseline="-25000" dirty="0"/>
              <a:t>1</a:t>
            </a:r>
          </a:p>
        </p:txBody>
      </p:sp>
      <p:sp>
        <p:nvSpPr>
          <p:cNvPr id="26" name="TextBox 25"/>
          <p:cNvSpPr txBox="1"/>
          <p:nvPr/>
        </p:nvSpPr>
        <p:spPr>
          <a:xfrm>
            <a:off x="2284512" y="4797152"/>
            <a:ext cx="432048" cy="369332"/>
          </a:xfrm>
          <a:prstGeom prst="rect">
            <a:avLst/>
          </a:prstGeom>
          <a:noFill/>
          <a:ln>
            <a:solidFill>
              <a:schemeClr val="tx1"/>
            </a:solidFill>
          </a:ln>
        </p:spPr>
        <p:txBody>
          <a:bodyPr wrap="square" rtlCol="0">
            <a:spAutoFit/>
          </a:bodyPr>
          <a:lstStyle/>
          <a:p>
            <a:pPr algn="ctr"/>
            <a:r>
              <a:rPr lang="en-US" dirty="0" smtClean="0"/>
              <a:t>SF</a:t>
            </a:r>
            <a:endParaRPr lang="en-US" baseline="-25000" dirty="0"/>
          </a:p>
        </p:txBody>
      </p:sp>
      <p:sp>
        <p:nvSpPr>
          <p:cNvPr id="27" name="TextBox 26"/>
          <p:cNvSpPr txBox="1"/>
          <p:nvPr/>
        </p:nvSpPr>
        <p:spPr>
          <a:xfrm>
            <a:off x="1725216" y="5517232"/>
            <a:ext cx="711696" cy="369332"/>
          </a:xfrm>
          <a:prstGeom prst="rect">
            <a:avLst/>
          </a:prstGeom>
          <a:solidFill>
            <a:schemeClr val="accent5">
              <a:lumMod val="60000"/>
              <a:lumOff val="40000"/>
            </a:schemeClr>
          </a:solidFill>
          <a:ln>
            <a:solidFill>
              <a:schemeClr val="tx1"/>
            </a:solidFill>
          </a:ln>
        </p:spPr>
        <p:txBody>
          <a:bodyPr wrap="square" rtlCol="0">
            <a:spAutoFit/>
          </a:bodyPr>
          <a:lstStyle/>
          <a:p>
            <a:pPr algn="ctr"/>
            <a:r>
              <a:rPr lang="en-US" dirty="0" smtClean="0"/>
              <a:t>READ</a:t>
            </a:r>
            <a:endParaRPr lang="en-US" baseline="-25000" dirty="0"/>
          </a:p>
        </p:txBody>
      </p:sp>
      <p:sp>
        <p:nvSpPr>
          <p:cNvPr id="28" name="TextBox 27"/>
          <p:cNvSpPr txBox="1"/>
          <p:nvPr/>
        </p:nvSpPr>
        <p:spPr>
          <a:xfrm>
            <a:off x="2436912" y="5517232"/>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S</a:t>
            </a:r>
          </a:p>
        </p:txBody>
      </p:sp>
      <p:sp>
        <p:nvSpPr>
          <p:cNvPr id="29" name="TextBox 28"/>
          <p:cNvSpPr txBox="1"/>
          <p:nvPr/>
        </p:nvSpPr>
        <p:spPr>
          <a:xfrm>
            <a:off x="2877344" y="5517232"/>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30" name="TextBox 29"/>
          <p:cNvSpPr txBox="1"/>
          <p:nvPr/>
        </p:nvSpPr>
        <p:spPr>
          <a:xfrm>
            <a:off x="3589040" y="5517232"/>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F</a:t>
            </a:r>
          </a:p>
        </p:txBody>
      </p:sp>
      <p:sp>
        <p:nvSpPr>
          <p:cNvPr id="31" name="TextBox 30"/>
          <p:cNvSpPr txBox="1"/>
          <p:nvPr/>
        </p:nvSpPr>
        <p:spPr>
          <a:xfrm>
            <a:off x="3004592" y="3291953"/>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32" name="TextBox 31"/>
          <p:cNvSpPr txBox="1"/>
          <p:nvPr/>
        </p:nvSpPr>
        <p:spPr>
          <a:xfrm>
            <a:off x="3716288" y="3291953"/>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S</a:t>
            </a:r>
          </a:p>
        </p:txBody>
      </p:sp>
      <p:sp>
        <p:nvSpPr>
          <p:cNvPr id="33" name="TextBox 32"/>
          <p:cNvSpPr txBox="1"/>
          <p:nvPr/>
        </p:nvSpPr>
        <p:spPr>
          <a:xfrm>
            <a:off x="4228728" y="3291953"/>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34" name="TextBox 33"/>
          <p:cNvSpPr txBox="1"/>
          <p:nvPr/>
        </p:nvSpPr>
        <p:spPr>
          <a:xfrm>
            <a:off x="4940424" y="3291953"/>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N</a:t>
            </a:r>
          </a:p>
        </p:txBody>
      </p:sp>
      <p:sp>
        <p:nvSpPr>
          <p:cNvPr id="35" name="TextBox 34"/>
          <p:cNvSpPr txBox="1"/>
          <p:nvPr/>
        </p:nvSpPr>
        <p:spPr>
          <a:xfrm>
            <a:off x="5347320" y="3291953"/>
            <a:ext cx="504056" cy="369332"/>
          </a:xfrm>
          <a:prstGeom prst="rect">
            <a:avLst/>
          </a:prstGeom>
          <a:noFill/>
          <a:ln>
            <a:solidFill>
              <a:schemeClr val="tx1"/>
            </a:solidFill>
          </a:ln>
        </p:spPr>
        <p:txBody>
          <a:bodyPr wrap="square" rtlCol="0">
            <a:spAutoFit/>
          </a:bodyPr>
          <a:lstStyle/>
          <a:p>
            <a:pPr algn="ctr"/>
            <a:r>
              <a:rPr lang="en-US" dirty="0" smtClean="0"/>
              <a:t>64</a:t>
            </a:r>
            <a:r>
              <a:rPr lang="en-US" sz="2000" baseline="-25000" dirty="0"/>
              <a:t>1</a:t>
            </a:r>
          </a:p>
        </p:txBody>
      </p:sp>
      <p:sp>
        <p:nvSpPr>
          <p:cNvPr id="36" name="TextBox 35"/>
          <p:cNvSpPr txBox="1"/>
          <p:nvPr/>
        </p:nvSpPr>
        <p:spPr>
          <a:xfrm>
            <a:off x="5851375" y="3291953"/>
            <a:ext cx="400993" cy="369332"/>
          </a:xfrm>
          <a:prstGeom prst="rect">
            <a:avLst/>
          </a:prstGeom>
          <a:noFill/>
          <a:ln>
            <a:solidFill>
              <a:schemeClr val="tx1"/>
            </a:solidFill>
          </a:ln>
        </p:spPr>
        <p:txBody>
          <a:bodyPr wrap="square" rtlCol="0">
            <a:spAutoFit/>
          </a:bodyPr>
          <a:lstStyle/>
          <a:p>
            <a:pPr algn="ctr"/>
            <a:r>
              <a:rPr lang="en-US" dirty="0" smtClean="0"/>
              <a:t>B/</a:t>
            </a:r>
            <a:endParaRPr lang="en-US" baseline="-25000" dirty="0"/>
          </a:p>
        </p:txBody>
      </p:sp>
      <p:sp>
        <p:nvSpPr>
          <p:cNvPr id="37" name="TextBox 36"/>
          <p:cNvSpPr txBox="1"/>
          <p:nvPr/>
        </p:nvSpPr>
        <p:spPr>
          <a:xfrm>
            <a:off x="6300192" y="3291953"/>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38" name="TextBox 37"/>
          <p:cNvSpPr txBox="1"/>
          <p:nvPr/>
        </p:nvSpPr>
        <p:spPr>
          <a:xfrm>
            <a:off x="7011888" y="3291953"/>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B</a:t>
            </a:r>
          </a:p>
        </p:txBody>
      </p:sp>
      <p:sp>
        <p:nvSpPr>
          <p:cNvPr id="39" name="TextBox 38"/>
          <p:cNvSpPr txBox="1"/>
          <p:nvPr/>
        </p:nvSpPr>
        <p:spPr>
          <a:xfrm>
            <a:off x="4876800" y="4050360"/>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40" name="TextBox 39"/>
          <p:cNvSpPr txBox="1"/>
          <p:nvPr/>
        </p:nvSpPr>
        <p:spPr>
          <a:xfrm>
            <a:off x="5588496" y="4050360"/>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B</a:t>
            </a:r>
          </a:p>
        </p:txBody>
      </p:sp>
      <p:sp>
        <p:nvSpPr>
          <p:cNvPr id="41" name="TextBox 40"/>
          <p:cNvSpPr txBox="1"/>
          <p:nvPr/>
        </p:nvSpPr>
        <p:spPr>
          <a:xfrm>
            <a:off x="6028928" y="4050360"/>
            <a:ext cx="71169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READ</a:t>
            </a:r>
          </a:p>
        </p:txBody>
      </p:sp>
      <p:sp>
        <p:nvSpPr>
          <p:cNvPr id="42" name="TextBox 41"/>
          <p:cNvSpPr txBox="1"/>
          <p:nvPr/>
        </p:nvSpPr>
        <p:spPr>
          <a:xfrm>
            <a:off x="6740624" y="4050360"/>
            <a:ext cx="351656" cy="369332"/>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a:t>/</a:t>
            </a:r>
          </a:p>
        </p:txBody>
      </p:sp>
      <p:cxnSp>
        <p:nvCxnSpPr>
          <p:cNvPr id="43" name="直接箭头连接符 42"/>
          <p:cNvCxnSpPr>
            <a:endCxn id="10" idx="0"/>
          </p:cNvCxnSpPr>
          <p:nvPr/>
        </p:nvCxnSpPr>
        <p:spPr>
          <a:xfrm flipH="1">
            <a:off x="4463988" y="1566084"/>
            <a:ext cx="412812" cy="278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8" idx="2"/>
            <a:endCxn id="11" idx="0"/>
          </p:cNvCxnSpPr>
          <p:nvPr/>
        </p:nvCxnSpPr>
        <p:spPr>
          <a:xfrm>
            <a:off x="5328084" y="1566084"/>
            <a:ext cx="696652" cy="2743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3360440" y="2214156"/>
            <a:ext cx="707504" cy="338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0" idx="2"/>
          </p:cNvCxnSpPr>
          <p:nvPr/>
        </p:nvCxnSpPr>
        <p:spPr>
          <a:xfrm>
            <a:off x="4463988" y="2214156"/>
            <a:ext cx="864096" cy="338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18" idx="0"/>
          </p:cNvCxnSpPr>
          <p:nvPr/>
        </p:nvCxnSpPr>
        <p:spPr>
          <a:xfrm flipH="1">
            <a:off x="2536540" y="2934236"/>
            <a:ext cx="340804" cy="3577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1" idx="0"/>
          </p:cNvCxnSpPr>
          <p:nvPr/>
        </p:nvCxnSpPr>
        <p:spPr>
          <a:xfrm>
            <a:off x="3004592" y="2934236"/>
            <a:ext cx="355848" cy="3577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8" idx="2"/>
            <a:endCxn id="19" idx="0"/>
          </p:cNvCxnSpPr>
          <p:nvPr/>
        </p:nvCxnSpPr>
        <p:spPr>
          <a:xfrm flipH="1">
            <a:off x="2051720" y="3661285"/>
            <a:ext cx="484820" cy="38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8" idx="2"/>
            <a:endCxn id="21" idx="0"/>
          </p:cNvCxnSpPr>
          <p:nvPr/>
        </p:nvCxnSpPr>
        <p:spPr>
          <a:xfrm>
            <a:off x="2536540" y="3661285"/>
            <a:ext cx="823900" cy="38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0" idx="2"/>
            <a:endCxn id="25" idx="0"/>
          </p:cNvCxnSpPr>
          <p:nvPr/>
        </p:nvCxnSpPr>
        <p:spPr>
          <a:xfrm flipH="1">
            <a:off x="2032484" y="4419692"/>
            <a:ext cx="577298" cy="3774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2"/>
            <a:endCxn id="23" idx="0"/>
          </p:cNvCxnSpPr>
          <p:nvPr/>
        </p:nvCxnSpPr>
        <p:spPr>
          <a:xfrm>
            <a:off x="2609782" y="4419692"/>
            <a:ext cx="678650" cy="3774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2029626" y="5166484"/>
            <a:ext cx="419472" cy="3507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26" idx="2"/>
            <a:endCxn id="28" idx="0"/>
          </p:cNvCxnSpPr>
          <p:nvPr/>
        </p:nvCxnSpPr>
        <p:spPr>
          <a:xfrm>
            <a:off x="2500536" y="5166484"/>
            <a:ext cx="112204" cy="3507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33" idx="0"/>
          </p:cNvCxnSpPr>
          <p:nvPr/>
        </p:nvCxnSpPr>
        <p:spPr>
          <a:xfrm flipH="1">
            <a:off x="4584576" y="2934236"/>
            <a:ext cx="887524" cy="3577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35" idx="0"/>
          </p:cNvCxnSpPr>
          <p:nvPr/>
        </p:nvCxnSpPr>
        <p:spPr>
          <a:xfrm>
            <a:off x="5588496" y="2934236"/>
            <a:ext cx="10852" cy="3577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676410" y="2934236"/>
            <a:ext cx="1064214" cy="347472"/>
          </a:xfrm>
          <a:prstGeom prst="straightConnector1">
            <a:avLst/>
          </a:prstGeom>
          <a:solidFill>
            <a:schemeClr val="accent5">
              <a:lumMod val="60000"/>
              <a:lumOff val="40000"/>
            </a:schemeClr>
          </a:solidFill>
          <a:ln>
            <a:solidFill>
              <a:schemeClr val="tx1"/>
            </a:solidFill>
          </a:ln>
        </p:spPr>
      </p:cxnSp>
      <p:cxnSp>
        <p:nvCxnSpPr>
          <p:cNvPr id="58" name="直接箭头连接符 57"/>
          <p:cNvCxnSpPr>
            <a:stCxn id="35" idx="2"/>
            <a:endCxn id="39" idx="0"/>
          </p:cNvCxnSpPr>
          <p:nvPr/>
        </p:nvCxnSpPr>
        <p:spPr>
          <a:xfrm flipH="1">
            <a:off x="5232648" y="3661285"/>
            <a:ext cx="366700" cy="38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5" idx="2"/>
            <a:endCxn id="41" idx="0"/>
          </p:cNvCxnSpPr>
          <p:nvPr/>
        </p:nvCxnSpPr>
        <p:spPr>
          <a:xfrm>
            <a:off x="5599348" y="3661285"/>
            <a:ext cx="785428" cy="38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251520" y="1703244"/>
            <a:ext cx="7416824" cy="2152578"/>
            <a:chOff x="251520" y="2135292"/>
            <a:chExt cx="7416824" cy="2152578"/>
          </a:xfrm>
        </p:grpSpPr>
        <p:sp>
          <p:nvSpPr>
            <p:cNvPr id="4" name="矩形 3"/>
            <p:cNvSpPr/>
            <p:nvPr/>
          </p:nvSpPr>
          <p:spPr>
            <a:xfrm>
              <a:off x="1403648" y="3540020"/>
              <a:ext cx="6264696" cy="747850"/>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2" name="椭圆形标注 61"/>
            <p:cNvSpPr/>
            <p:nvPr/>
          </p:nvSpPr>
          <p:spPr>
            <a:xfrm>
              <a:off x="251520" y="2135292"/>
              <a:ext cx="2088232" cy="1230992"/>
            </a:xfrm>
            <a:prstGeom prst="wedgeEllipseCallout">
              <a:avLst>
                <a:gd name="adj1" fmla="val 6735"/>
                <a:gd name="adj2" fmla="val 65826"/>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Disjoint sets in each level</a:t>
              </a:r>
              <a:endParaRPr lang="en-US" dirty="0">
                <a:solidFill>
                  <a:schemeClr val="tx1"/>
                </a:solidFill>
              </a:endParaRPr>
            </a:p>
          </p:txBody>
        </p:sp>
      </p:grpSp>
      <p:sp>
        <p:nvSpPr>
          <p:cNvPr id="63" name="TextBox 62"/>
          <p:cNvSpPr txBox="1"/>
          <p:nvPr/>
        </p:nvSpPr>
        <p:spPr>
          <a:xfrm>
            <a:off x="4732784" y="4870901"/>
            <a:ext cx="1711424" cy="646331"/>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dirty="0" smtClean="0"/>
              <a:t>Leaf Nodes: READ</a:t>
            </a:r>
            <a:endParaRPr lang="en-US" dirty="0"/>
          </a:p>
        </p:txBody>
      </p:sp>
      <p:sp>
        <p:nvSpPr>
          <p:cNvPr id="2" name="TextBox 1"/>
          <p:cNvSpPr txBox="1"/>
          <p:nvPr/>
        </p:nvSpPr>
        <p:spPr>
          <a:xfrm>
            <a:off x="467544" y="5949280"/>
            <a:ext cx="8224127" cy="369332"/>
          </a:xfrm>
          <a:prstGeom prst="rect">
            <a:avLst/>
          </a:prstGeom>
          <a:noFill/>
        </p:spPr>
        <p:txBody>
          <a:bodyPr wrap="none" rtlCol="0">
            <a:spAutoFit/>
          </a:bodyPr>
          <a:lstStyle/>
          <a:p>
            <a:r>
              <a:rPr lang="en-US" i="1" dirty="0" smtClean="0"/>
              <a:t>An Input Decomposition Tree (IDT) is constructed based on the dependence </a:t>
            </a:r>
            <a:r>
              <a:rPr lang="en-US" i="1" dirty="0" err="1" smtClean="0"/>
              <a:t>subgraph</a:t>
            </a:r>
            <a:r>
              <a:rPr lang="en-US" i="1" dirty="0" smtClean="0"/>
              <a:t> </a:t>
            </a:r>
          </a:p>
        </p:txBody>
      </p:sp>
    </p:spTree>
    <p:extLst>
      <p:ext uri="{BB962C8B-B14F-4D97-AF65-F5344CB8AC3E}">
        <p14:creationId xmlns:p14="http://schemas.microsoft.com/office/powerpoint/2010/main" val="28673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88024" y="2150297"/>
            <a:ext cx="4326980" cy="4277890"/>
          </a:xfrm>
          <a:prstGeom prst="rect">
            <a:avLst/>
          </a:prstGeom>
        </p:spPr>
      </p:pic>
      <p:sp>
        <p:nvSpPr>
          <p:cNvPr id="3" name="Title 2"/>
          <p:cNvSpPr>
            <a:spLocks noGrp="1"/>
          </p:cNvSpPr>
          <p:nvPr>
            <p:ph type="title"/>
          </p:nvPr>
        </p:nvSpPr>
        <p:spPr>
          <a:xfrm>
            <a:off x="0" y="76200"/>
            <a:ext cx="9144000" cy="884238"/>
          </a:xfrm>
        </p:spPr>
        <p:txBody>
          <a:bodyPr>
            <a:normAutofit fontScale="90000"/>
          </a:bodyPr>
          <a:lstStyle/>
          <a:p>
            <a:r>
              <a:rPr lang="en-US" sz="2800" dirty="0"/>
              <a:t>Accelerating Delta </a:t>
            </a:r>
            <a:r>
              <a:rPr lang="en-US" sz="2800" dirty="0" smtClean="0"/>
              <a:t>Debugging, Step 3: Search for 1-Minimal Input</a:t>
            </a:r>
            <a:endParaRPr lang="en-US" sz="2800" dirty="0"/>
          </a:p>
        </p:txBody>
      </p:sp>
      <p:pic>
        <p:nvPicPr>
          <p:cNvPr id="5" name="Content Placeholder 4" descr="ucr_logo_cmyk.jpg"/>
          <p:cNvPicPr>
            <a:picLocks noChangeAspect="1"/>
          </p:cNvPicPr>
          <p:nvPr/>
        </p:nvPicPr>
        <p:blipFill>
          <a:blip r:embed="rId4"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t>Yan Wang, Rajiv Gupta, and Iulian Neamtiu                  Relevant Inputs Analysis and its Applications</a:t>
            </a:r>
            <a:endParaRPr lang="en-US" altLang="en-US" dirty="0"/>
          </a:p>
        </p:txBody>
      </p:sp>
      <p:sp>
        <p:nvSpPr>
          <p:cNvPr id="8" name="TextBox 7"/>
          <p:cNvSpPr txBox="1"/>
          <p:nvPr/>
        </p:nvSpPr>
        <p:spPr>
          <a:xfrm>
            <a:off x="432048" y="980728"/>
            <a:ext cx="8532440" cy="923330"/>
          </a:xfrm>
          <a:prstGeom prst="rect">
            <a:avLst/>
          </a:prstGeom>
          <a:noFill/>
        </p:spPr>
        <p:txBody>
          <a:bodyPr wrap="square" rtlCol="0">
            <a:spAutoFit/>
          </a:bodyPr>
          <a:lstStyle/>
          <a:p>
            <a:pPr marL="457200" indent="-457200">
              <a:buFont typeface="Wingdings" pitchFamily="2" charset="2"/>
              <a:buChar char="Ø"/>
            </a:pPr>
            <a:r>
              <a:rPr lang="en-US" dirty="0" smtClean="0"/>
              <a:t>Only consider </a:t>
            </a:r>
            <a:r>
              <a:rPr lang="en-US" dirty="0" smtClean="0">
                <a:solidFill>
                  <a:srgbClr val="00B0F0"/>
                </a:solidFill>
              </a:rPr>
              <a:t>complementary sets </a:t>
            </a:r>
            <a:r>
              <a:rPr lang="en-US" dirty="0" smtClean="0"/>
              <a:t>for each level + leaves from upper levels</a:t>
            </a:r>
          </a:p>
          <a:p>
            <a:pPr marL="457200" indent="-457200">
              <a:buFont typeface="Wingdings" pitchFamily="2" charset="2"/>
              <a:buChar char="Ø"/>
            </a:pPr>
            <a:r>
              <a:rPr lang="en-US" dirty="0" smtClean="0"/>
              <a:t>Similar to </a:t>
            </a:r>
            <a:r>
              <a:rPr lang="en-US" i="1" dirty="0" smtClean="0"/>
              <a:t>Hierarchical </a:t>
            </a:r>
            <a:r>
              <a:rPr lang="en-US" i="1" dirty="0"/>
              <a:t>D</a:t>
            </a:r>
            <a:r>
              <a:rPr lang="en-US" i="1" dirty="0" smtClean="0"/>
              <a:t>elta </a:t>
            </a:r>
            <a:r>
              <a:rPr lang="en-US" i="1" dirty="0"/>
              <a:t>D</a:t>
            </a:r>
            <a:r>
              <a:rPr lang="en-US" i="1" dirty="0" smtClean="0"/>
              <a:t>ebugging</a:t>
            </a:r>
            <a:r>
              <a:rPr lang="en-US" dirty="0" smtClean="0"/>
              <a:t> (HDD, [</a:t>
            </a:r>
            <a:r>
              <a:rPr lang="en-US" dirty="0" err="1" smtClean="0"/>
              <a:t>Miserghi</a:t>
            </a:r>
            <a:r>
              <a:rPr lang="en-US" dirty="0" smtClean="0"/>
              <a:t> and Su, ICSE’06]) according to levels in the input decomposition tree (IDT) -&gt; IDTHDD</a:t>
            </a:r>
          </a:p>
        </p:txBody>
      </p:sp>
      <p:sp>
        <p:nvSpPr>
          <p:cNvPr id="10" name="TextBox 9"/>
          <p:cNvSpPr txBox="1"/>
          <p:nvPr/>
        </p:nvSpPr>
        <p:spPr>
          <a:xfrm>
            <a:off x="1807894" y="2020844"/>
            <a:ext cx="548513" cy="229894"/>
          </a:xfrm>
          <a:prstGeom prst="rect">
            <a:avLst/>
          </a:prstGeom>
          <a:noFill/>
          <a:ln>
            <a:solidFill>
              <a:schemeClr val="tx1"/>
            </a:solidFill>
          </a:ln>
        </p:spPr>
        <p:txBody>
          <a:bodyPr wrap="square" rtlCol="0">
            <a:spAutoFit/>
          </a:bodyPr>
          <a:lstStyle/>
          <a:p>
            <a:pPr algn="ctr"/>
            <a:r>
              <a:rPr lang="en-US" sz="1050" dirty="0" smtClean="0">
                <a:solidFill>
                  <a:srgbClr val="FF0000"/>
                </a:solidFill>
              </a:rPr>
              <a:t>107</a:t>
            </a:r>
            <a:r>
              <a:rPr lang="en-US" sz="1100" baseline="-25000" dirty="0" smtClean="0">
                <a:solidFill>
                  <a:srgbClr val="FF0000"/>
                </a:solidFill>
              </a:rPr>
              <a:t>14</a:t>
            </a:r>
            <a:endParaRPr lang="en-US" sz="1100" baseline="-25000" dirty="0">
              <a:solidFill>
                <a:srgbClr val="FF0000"/>
              </a:solidFill>
            </a:endParaRPr>
          </a:p>
        </p:txBody>
      </p:sp>
      <p:sp>
        <p:nvSpPr>
          <p:cNvPr id="11" name="TextBox 10"/>
          <p:cNvSpPr txBox="1"/>
          <p:nvPr/>
        </p:nvSpPr>
        <p:spPr>
          <a:xfrm>
            <a:off x="2356407" y="2020844"/>
            <a:ext cx="1042175" cy="229894"/>
          </a:xfrm>
          <a:prstGeom prst="rect">
            <a:avLst/>
          </a:prstGeom>
          <a:noFill/>
          <a:ln>
            <a:solidFill>
              <a:schemeClr val="tx1"/>
            </a:solidFill>
          </a:ln>
        </p:spPr>
        <p:txBody>
          <a:bodyPr wrap="square" rtlCol="0">
            <a:spAutoFit/>
          </a:bodyPr>
          <a:lstStyle/>
          <a:p>
            <a:pPr algn="ctr"/>
            <a:r>
              <a:rPr lang="en-US" sz="1050" dirty="0" smtClean="0">
                <a:solidFill>
                  <a:srgbClr val="FF0000"/>
                </a:solidFill>
              </a:rPr>
              <a:t>SFFFSNB/BP</a:t>
            </a:r>
            <a:endParaRPr lang="en-US" sz="1050" baseline="-25000" dirty="0">
              <a:solidFill>
                <a:srgbClr val="FF0000"/>
              </a:solidFill>
            </a:endParaRPr>
          </a:p>
        </p:txBody>
      </p:sp>
      <p:sp>
        <p:nvSpPr>
          <p:cNvPr id="12" name="TextBox 11"/>
          <p:cNvSpPr txBox="1"/>
          <p:nvPr/>
        </p:nvSpPr>
        <p:spPr>
          <a:xfrm>
            <a:off x="1369085" y="2537221"/>
            <a:ext cx="383959" cy="229894"/>
          </a:xfrm>
          <a:prstGeom prst="rect">
            <a:avLst/>
          </a:prstGeom>
          <a:noFill/>
          <a:ln>
            <a:solidFill>
              <a:schemeClr val="tx1"/>
            </a:solidFill>
          </a:ln>
        </p:spPr>
        <p:txBody>
          <a:bodyPr wrap="square" rtlCol="0">
            <a:spAutoFit/>
          </a:bodyPr>
          <a:lstStyle/>
          <a:p>
            <a:pPr algn="ctr"/>
            <a:r>
              <a:rPr lang="en-US" sz="1050" dirty="0" smtClean="0"/>
              <a:t>53</a:t>
            </a:r>
            <a:r>
              <a:rPr lang="en-US" sz="1100" baseline="-25000" dirty="0" smtClean="0"/>
              <a:t>1</a:t>
            </a:r>
            <a:endParaRPr lang="en-US" sz="1100" baseline="-25000" dirty="0"/>
          </a:p>
        </p:txBody>
      </p:sp>
      <p:sp>
        <p:nvSpPr>
          <p:cNvPr id="13" name="TextBox 12"/>
          <p:cNvSpPr txBox="1"/>
          <p:nvPr/>
        </p:nvSpPr>
        <p:spPr>
          <a:xfrm>
            <a:off x="1753044" y="2537221"/>
            <a:ext cx="932473" cy="229894"/>
          </a:xfrm>
          <a:prstGeom prst="rect">
            <a:avLst/>
          </a:prstGeom>
          <a:noFill/>
          <a:ln>
            <a:solidFill>
              <a:schemeClr val="tx1"/>
            </a:solidFill>
          </a:ln>
        </p:spPr>
        <p:txBody>
          <a:bodyPr wrap="square" rtlCol="0">
            <a:spAutoFit/>
          </a:bodyPr>
          <a:lstStyle/>
          <a:p>
            <a:pPr algn="ctr"/>
            <a:r>
              <a:rPr lang="en-US" sz="1050" dirty="0" smtClean="0"/>
              <a:t>SFFFSNB/B</a:t>
            </a:r>
            <a:endParaRPr lang="en-US" sz="1050" baseline="-25000" dirty="0"/>
          </a:p>
        </p:txBody>
      </p:sp>
      <p:sp>
        <p:nvSpPr>
          <p:cNvPr id="14" name="TextBox 13"/>
          <p:cNvSpPr txBox="1"/>
          <p:nvPr/>
        </p:nvSpPr>
        <p:spPr>
          <a:xfrm>
            <a:off x="3137098" y="2537221"/>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15" name="TextBox 14"/>
          <p:cNvSpPr txBox="1"/>
          <p:nvPr/>
        </p:nvSpPr>
        <p:spPr>
          <a:xfrm>
            <a:off x="3679224" y="2537221"/>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P</a:t>
            </a:r>
          </a:p>
        </p:txBody>
      </p:sp>
      <p:sp>
        <p:nvSpPr>
          <p:cNvPr id="16" name="TextBox 15"/>
          <p:cNvSpPr txBox="1"/>
          <p:nvPr/>
        </p:nvSpPr>
        <p:spPr>
          <a:xfrm>
            <a:off x="656017" y="2916944"/>
            <a:ext cx="383959" cy="229894"/>
          </a:xfrm>
          <a:prstGeom prst="rect">
            <a:avLst/>
          </a:prstGeom>
          <a:noFill/>
          <a:ln>
            <a:solidFill>
              <a:schemeClr val="tx1"/>
            </a:solidFill>
          </a:ln>
        </p:spPr>
        <p:txBody>
          <a:bodyPr wrap="square" rtlCol="0">
            <a:spAutoFit/>
          </a:bodyPr>
          <a:lstStyle/>
          <a:p>
            <a:pPr algn="ctr"/>
            <a:r>
              <a:rPr lang="en-US" sz="1050" dirty="0" smtClean="0"/>
              <a:t>10</a:t>
            </a:r>
            <a:r>
              <a:rPr lang="en-US" sz="1100" baseline="-25000" dirty="0"/>
              <a:t>2</a:t>
            </a:r>
          </a:p>
        </p:txBody>
      </p:sp>
      <p:sp>
        <p:nvSpPr>
          <p:cNvPr id="17" name="TextBox 16"/>
          <p:cNvSpPr txBox="1"/>
          <p:nvPr/>
        </p:nvSpPr>
        <p:spPr>
          <a:xfrm>
            <a:off x="1039977" y="2916944"/>
            <a:ext cx="548513" cy="229894"/>
          </a:xfrm>
          <a:prstGeom prst="rect">
            <a:avLst/>
          </a:prstGeom>
          <a:noFill/>
          <a:ln>
            <a:solidFill>
              <a:schemeClr val="tx1"/>
            </a:solidFill>
          </a:ln>
        </p:spPr>
        <p:txBody>
          <a:bodyPr wrap="square" rtlCol="0">
            <a:spAutoFit/>
          </a:bodyPr>
          <a:lstStyle/>
          <a:p>
            <a:pPr algn="ctr"/>
            <a:r>
              <a:rPr lang="en-US" sz="1050" dirty="0" smtClean="0"/>
              <a:t>SFFFS</a:t>
            </a:r>
            <a:endParaRPr lang="en-US" sz="1050" baseline="-25000" dirty="0"/>
          </a:p>
        </p:txBody>
      </p:sp>
      <p:sp>
        <p:nvSpPr>
          <p:cNvPr id="18" name="TextBox 17"/>
          <p:cNvSpPr txBox="1"/>
          <p:nvPr/>
        </p:nvSpPr>
        <p:spPr>
          <a:xfrm>
            <a:off x="2603239" y="2916944"/>
            <a:ext cx="383959" cy="229894"/>
          </a:xfrm>
          <a:prstGeom prst="rect">
            <a:avLst/>
          </a:prstGeom>
          <a:noFill/>
          <a:ln>
            <a:solidFill>
              <a:schemeClr val="tx1"/>
            </a:solidFill>
          </a:ln>
        </p:spPr>
        <p:txBody>
          <a:bodyPr wrap="square" rtlCol="0">
            <a:spAutoFit/>
          </a:bodyPr>
          <a:lstStyle/>
          <a:p>
            <a:pPr algn="ctr"/>
            <a:r>
              <a:rPr lang="en-US" sz="1050" dirty="0" smtClean="0"/>
              <a:t>52</a:t>
            </a:r>
            <a:r>
              <a:rPr lang="en-US" sz="1100" baseline="-25000" dirty="0"/>
              <a:t>2</a:t>
            </a:r>
          </a:p>
        </p:txBody>
      </p:sp>
      <p:sp>
        <p:nvSpPr>
          <p:cNvPr id="19" name="TextBox 18"/>
          <p:cNvSpPr txBox="1"/>
          <p:nvPr/>
        </p:nvSpPr>
        <p:spPr>
          <a:xfrm>
            <a:off x="2987197" y="2916944"/>
            <a:ext cx="521087" cy="229894"/>
          </a:xfrm>
          <a:prstGeom prst="rect">
            <a:avLst/>
          </a:prstGeom>
          <a:noFill/>
          <a:ln>
            <a:solidFill>
              <a:schemeClr val="tx1"/>
            </a:solidFill>
          </a:ln>
        </p:spPr>
        <p:txBody>
          <a:bodyPr wrap="square" rtlCol="0">
            <a:spAutoFit/>
          </a:bodyPr>
          <a:lstStyle/>
          <a:p>
            <a:pPr algn="ctr"/>
            <a:r>
              <a:rPr lang="en-US" sz="1050" dirty="0" smtClean="0"/>
              <a:t>NB/B</a:t>
            </a:r>
            <a:endParaRPr lang="en-US" sz="1050" baseline="-25000" dirty="0"/>
          </a:p>
        </p:txBody>
      </p:sp>
      <p:sp>
        <p:nvSpPr>
          <p:cNvPr id="20" name="TextBox 19"/>
          <p:cNvSpPr txBox="1"/>
          <p:nvPr/>
        </p:nvSpPr>
        <p:spPr>
          <a:xfrm>
            <a:off x="107504" y="3645024"/>
            <a:ext cx="383959" cy="229894"/>
          </a:xfrm>
          <a:prstGeom prst="rect">
            <a:avLst/>
          </a:prstGeom>
          <a:noFill/>
          <a:ln>
            <a:solidFill>
              <a:schemeClr val="tx1"/>
            </a:solidFill>
          </a:ln>
        </p:spPr>
        <p:txBody>
          <a:bodyPr wrap="square" rtlCol="0">
            <a:spAutoFit/>
          </a:bodyPr>
          <a:lstStyle/>
          <a:p>
            <a:pPr algn="ctr"/>
            <a:r>
              <a:rPr lang="en-US" sz="1050" dirty="0" smtClean="0"/>
              <a:t>16</a:t>
            </a:r>
            <a:r>
              <a:rPr lang="en-US" sz="1100" baseline="-25000" dirty="0"/>
              <a:t>4</a:t>
            </a:r>
          </a:p>
        </p:txBody>
      </p:sp>
      <p:sp>
        <p:nvSpPr>
          <p:cNvPr id="21" name="TextBox 20"/>
          <p:cNvSpPr txBox="1"/>
          <p:nvPr/>
        </p:nvSpPr>
        <p:spPr>
          <a:xfrm>
            <a:off x="491463" y="3645024"/>
            <a:ext cx="519207" cy="229894"/>
          </a:xfrm>
          <a:prstGeom prst="rect">
            <a:avLst/>
          </a:prstGeom>
          <a:noFill/>
          <a:ln>
            <a:solidFill>
              <a:schemeClr val="tx1"/>
            </a:solidFill>
          </a:ln>
        </p:spPr>
        <p:txBody>
          <a:bodyPr wrap="square" rtlCol="0">
            <a:spAutoFit/>
          </a:bodyPr>
          <a:lstStyle/>
          <a:p>
            <a:pPr algn="ctr"/>
            <a:r>
              <a:rPr lang="en-US" sz="1050" dirty="0" smtClean="0"/>
              <a:t>SFFF</a:t>
            </a:r>
            <a:endParaRPr lang="en-US" sz="1050" baseline="-25000" dirty="0"/>
          </a:p>
        </p:txBody>
      </p:sp>
      <p:sp>
        <p:nvSpPr>
          <p:cNvPr id="22" name="TextBox 21"/>
          <p:cNvSpPr txBox="1"/>
          <p:nvPr/>
        </p:nvSpPr>
        <p:spPr>
          <a:xfrm>
            <a:off x="189782" y="4694613"/>
            <a:ext cx="383959" cy="229894"/>
          </a:xfrm>
          <a:prstGeom prst="rect">
            <a:avLst/>
          </a:prstGeom>
          <a:noFill/>
          <a:ln>
            <a:solidFill>
              <a:schemeClr val="tx1"/>
            </a:solidFill>
          </a:ln>
        </p:spPr>
        <p:txBody>
          <a:bodyPr wrap="square" rtlCol="0">
            <a:spAutoFit/>
          </a:bodyPr>
          <a:lstStyle/>
          <a:p>
            <a:pPr algn="ctr"/>
            <a:r>
              <a:rPr lang="en-US" sz="1050" dirty="0" smtClean="0"/>
              <a:t>16</a:t>
            </a:r>
            <a:r>
              <a:rPr lang="en-US" sz="1100" baseline="-25000" dirty="0" smtClean="0"/>
              <a:t>2</a:t>
            </a:r>
            <a:endParaRPr lang="en-US" sz="1100" baseline="-25000" dirty="0"/>
          </a:p>
        </p:txBody>
      </p:sp>
      <p:sp>
        <p:nvSpPr>
          <p:cNvPr id="23" name="TextBox 22"/>
          <p:cNvSpPr txBox="1"/>
          <p:nvPr/>
        </p:nvSpPr>
        <p:spPr>
          <a:xfrm>
            <a:off x="573740" y="4694613"/>
            <a:ext cx="466236" cy="229894"/>
          </a:xfrm>
          <a:prstGeom prst="rect">
            <a:avLst/>
          </a:prstGeom>
          <a:noFill/>
          <a:ln>
            <a:solidFill>
              <a:schemeClr val="tx1"/>
            </a:solidFill>
          </a:ln>
        </p:spPr>
        <p:txBody>
          <a:bodyPr wrap="square" rtlCol="0">
            <a:spAutoFit/>
          </a:bodyPr>
          <a:lstStyle/>
          <a:p>
            <a:pPr algn="ctr"/>
            <a:r>
              <a:rPr lang="en-US" sz="1050" dirty="0" smtClean="0"/>
              <a:t>SFF</a:t>
            </a:r>
            <a:endParaRPr lang="en-US" sz="1050" baseline="-25000" dirty="0"/>
          </a:p>
        </p:txBody>
      </p:sp>
      <p:sp>
        <p:nvSpPr>
          <p:cNvPr id="24" name="TextBox 23"/>
          <p:cNvSpPr txBox="1"/>
          <p:nvPr/>
        </p:nvSpPr>
        <p:spPr>
          <a:xfrm>
            <a:off x="1107602"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25" name="TextBox 24"/>
          <p:cNvSpPr txBox="1"/>
          <p:nvPr/>
        </p:nvSpPr>
        <p:spPr>
          <a:xfrm>
            <a:off x="1649727"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F</a:t>
            </a:r>
          </a:p>
        </p:txBody>
      </p:sp>
      <p:sp>
        <p:nvSpPr>
          <p:cNvPr id="26" name="TextBox 25"/>
          <p:cNvSpPr txBox="1"/>
          <p:nvPr/>
        </p:nvSpPr>
        <p:spPr>
          <a:xfrm>
            <a:off x="1052749" y="5647378"/>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27" name="TextBox 26"/>
          <p:cNvSpPr txBox="1"/>
          <p:nvPr/>
        </p:nvSpPr>
        <p:spPr>
          <a:xfrm>
            <a:off x="1594876" y="5647378"/>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F</a:t>
            </a:r>
          </a:p>
        </p:txBody>
      </p:sp>
      <p:sp>
        <p:nvSpPr>
          <p:cNvPr id="28" name="TextBox 27"/>
          <p:cNvSpPr txBox="1"/>
          <p:nvPr/>
        </p:nvSpPr>
        <p:spPr>
          <a:xfrm>
            <a:off x="175127" y="5647378"/>
            <a:ext cx="383959" cy="229894"/>
          </a:xfrm>
          <a:prstGeom prst="rect">
            <a:avLst/>
          </a:prstGeom>
          <a:noFill/>
          <a:ln>
            <a:solidFill>
              <a:schemeClr val="tx1"/>
            </a:solidFill>
          </a:ln>
        </p:spPr>
        <p:txBody>
          <a:bodyPr wrap="square" rtlCol="0">
            <a:spAutoFit/>
          </a:bodyPr>
          <a:lstStyle/>
          <a:p>
            <a:pPr algn="ctr"/>
            <a:r>
              <a:rPr lang="en-US" sz="1050" dirty="0" smtClean="0"/>
              <a:t>16</a:t>
            </a:r>
            <a:r>
              <a:rPr lang="en-US" sz="1100" baseline="-25000" dirty="0"/>
              <a:t>1</a:t>
            </a:r>
          </a:p>
        </p:txBody>
      </p:sp>
      <p:sp>
        <p:nvSpPr>
          <p:cNvPr id="29" name="TextBox 28"/>
          <p:cNvSpPr txBox="1"/>
          <p:nvPr/>
        </p:nvSpPr>
        <p:spPr>
          <a:xfrm>
            <a:off x="559086" y="5647378"/>
            <a:ext cx="329109" cy="229894"/>
          </a:xfrm>
          <a:prstGeom prst="rect">
            <a:avLst/>
          </a:prstGeom>
          <a:noFill/>
          <a:ln>
            <a:solidFill>
              <a:schemeClr val="tx1"/>
            </a:solidFill>
          </a:ln>
        </p:spPr>
        <p:txBody>
          <a:bodyPr wrap="square" rtlCol="0">
            <a:spAutoFit/>
          </a:bodyPr>
          <a:lstStyle/>
          <a:p>
            <a:pPr algn="ctr"/>
            <a:r>
              <a:rPr lang="en-US" sz="1050" dirty="0" smtClean="0"/>
              <a:t>SF</a:t>
            </a:r>
            <a:endParaRPr lang="en-US" sz="1050" baseline="-25000" dirty="0"/>
          </a:p>
        </p:txBody>
      </p:sp>
      <p:sp>
        <p:nvSpPr>
          <p:cNvPr id="30" name="TextBox 29"/>
          <p:cNvSpPr txBox="1"/>
          <p:nvPr/>
        </p:nvSpPr>
        <p:spPr>
          <a:xfrm>
            <a:off x="133050" y="6151434"/>
            <a:ext cx="542126" cy="229894"/>
          </a:xfrm>
          <a:prstGeom prst="rect">
            <a:avLst/>
          </a:prstGeom>
          <a:solidFill>
            <a:schemeClr val="accent5">
              <a:lumMod val="60000"/>
              <a:lumOff val="40000"/>
            </a:schemeClr>
          </a:solidFill>
          <a:ln>
            <a:solidFill>
              <a:schemeClr val="tx1"/>
            </a:solidFill>
          </a:ln>
        </p:spPr>
        <p:txBody>
          <a:bodyPr wrap="square" rtlCol="0">
            <a:spAutoFit/>
          </a:bodyPr>
          <a:lstStyle/>
          <a:p>
            <a:pPr algn="ctr"/>
            <a:r>
              <a:rPr lang="en-US" sz="1050" dirty="0" smtClean="0"/>
              <a:t>READ</a:t>
            </a:r>
            <a:endParaRPr lang="en-US" sz="1050" baseline="-25000" dirty="0"/>
          </a:p>
        </p:txBody>
      </p:sp>
      <p:sp>
        <p:nvSpPr>
          <p:cNvPr id="31" name="TextBox 30"/>
          <p:cNvSpPr txBox="1"/>
          <p:nvPr/>
        </p:nvSpPr>
        <p:spPr>
          <a:xfrm>
            <a:off x="675176" y="615143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S</a:t>
            </a:r>
          </a:p>
        </p:txBody>
      </p:sp>
      <p:sp>
        <p:nvSpPr>
          <p:cNvPr id="32" name="TextBox 31"/>
          <p:cNvSpPr txBox="1"/>
          <p:nvPr/>
        </p:nvSpPr>
        <p:spPr>
          <a:xfrm>
            <a:off x="1010671" y="615143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33" name="TextBox 32"/>
          <p:cNvSpPr txBox="1"/>
          <p:nvPr/>
        </p:nvSpPr>
        <p:spPr>
          <a:xfrm>
            <a:off x="1552798" y="615143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F</a:t>
            </a:r>
          </a:p>
        </p:txBody>
      </p:sp>
      <p:sp>
        <p:nvSpPr>
          <p:cNvPr id="34" name="TextBox 33"/>
          <p:cNvSpPr txBox="1"/>
          <p:nvPr/>
        </p:nvSpPr>
        <p:spPr>
          <a:xfrm>
            <a:off x="1107602"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35" name="TextBox 34"/>
          <p:cNvSpPr txBox="1"/>
          <p:nvPr/>
        </p:nvSpPr>
        <p:spPr>
          <a:xfrm>
            <a:off x="1673959"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S</a:t>
            </a:r>
          </a:p>
        </p:txBody>
      </p:sp>
      <p:sp>
        <p:nvSpPr>
          <p:cNvPr id="36" name="TextBox 35"/>
          <p:cNvSpPr txBox="1"/>
          <p:nvPr/>
        </p:nvSpPr>
        <p:spPr>
          <a:xfrm>
            <a:off x="2040073"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37" name="TextBox 36"/>
          <p:cNvSpPr txBox="1"/>
          <p:nvPr/>
        </p:nvSpPr>
        <p:spPr>
          <a:xfrm>
            <a:off x="2582199"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N</a:t>
            </a:r>
          </a:p>
        </p:txBody>
      </p:sp>
      <p:sp>
        <p:nvSpPr>
          <p:cNvPr id="38" name="TextBox 37"/>
          <p:cNvSpPr txBox="1"/>
          <p:nvPr/>
        </p:nvSpPr>
        <p:spPr>
          <a:xfrm>
            <a:off x="2892148" y="3645024"/>
            <a:ext cx="383959" cy="229894"/>
          </a:xfrm>
          <a:prstGeom prst="rect">
            <a:avLst/>
          </a:prstGeom>
          <a:noFill/>
          <a:ln>
            <a:solidFill>
              <a:schemeClr val="tx1"/>
            </a:solidFill>
          </a:ln>
        </p:spPr>
        <p:txBody>
          <a:bodyPr wrap="square" rtlCol="0">
            <a:spAutoFit/>
          </a:bodyPr>
          <a:lstStyle/>
          <a:p>
            <a:pPr algn="ctr"/>
            <a:r>
              <a:rPr lang="en-US" sz="1050" dirty="0" smtClean="0"/>
              <a:t>64</a:t>
            </a:r>
            <a:r>
              <a:rPr lang="en-US" sz="1100" baseline="-25000" dirty="0"/>
              <a:t>1</a:t>
            </a:r>
          </a:p>
        </p:txBody>
      </p:sp>
      <p:sp>
        <p:nvSpPr>
          <p:cNvPr id="39" name="TextBox 38"/>
          <p:cNvSpPr txBox="1"/>
          <p:nvPr/>
        </p:nvSpPr>
        <p:spPr>
          <a:xfrm>
            <a:off x="3276107" y="3645024"/>
            <a:ext cx="305451" cy="229894"/>
          </a:xfrm>
          <a:prstGeom prst="rect">
            <a:avLst/>
          </a:prstGeom>
          <a:noFill/>
          <a:ln>
            <a:solidFill>
              <a:schemeClr val="tx1"/>
            </a:solidFill>
          </a:ln>
        </p:spPr>
        <p:txBody>
          <a:bodyPr wrap="square" rtlCol="0">
            <a:spAutoFit/>
          </a:bodyPr>
          <a:lstStyle/>
          <a:p>
            <a:pPr algn="ctr"/>
            <a:r>
              <a:rPr lang="en-US" sz="1050" dirty="0" smtClean="0"/>
              <a:t>B/</a:t>
            </a:r>
            <a:endParaRPr lang="en-US" sz="1050" baseline="-25000" dirty="0"/>
          </a:p>
        </p:txBody>
      </p:sp>
      <p:sp>
        <p:nvSpPr>
          <p:cNvPr id="40" name="TextBox 39"/>
          <p:cNvSpPr txBox="1"/>
          <p:nvPr/>
        </p:nvSpPr>
        <p:spPr>
          <a:xfrm>
            <a:off x="3617987"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41" name="TextBox 40"/>
          <p:cNvSpPr txBox="1"/>
          <p:nvPr/>
        </p:nvSpPr>
        <p:spPr>
          <a:xfrm>
            <a:off x="4160114"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B</a:t>
            </a:r>
          </a:p>
        </p:txBody>
      </p:sp>
      <p:sp>
        <p:nvSpPr>
          <p:cNvPr id="42" name="TextBox 41"/>
          <p:cNvSpPr txBox="1"/>
          <p:nvPr/>
        </p:nvSpPr>
        <p:spPr>
          <a:xfrm>
            <a:off x="2533733"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43" name="TextBox 42"/>
          <p:cNvSpPr txBox="1"/>
          <p:nvPr/>
        </p:nvSpPr>
        <p:spPr>
          <a:xfrm>
            <a:off x="3075861"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B</a:t>
            </a:r>
          </a:p>
        </p:txBody>
      </p:sp>
      <p:sp>
        <p:nvSpPr>
          <p:cNvPr id="44" name="TextBox 43"/>
          <p:cNvSpPr txBox="1"/>
          <p:nvPr/>
        </p:nvSpPr>
        <p:spPr>
          <a:xfrm>
            <a:off x="3411355"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READ</a:t>
            </a:r>
          </a:p>
        </p:txBody>
      </p:sp>
      <p:sp>
        <p:nvSpPr>
          <p:cNvPr id="45" name="TextBox 44"/>
          <p:cNvSpPr txBox="1"/>
          <p:nvPr/>
        </p:nvSpPr>
        <p:spPr>
          <a:xfrm>
            <a:off x="3953482"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t>/</a:t>
            </a:r>
          </a:p>
        </p:txBody>
      </p:sp>
      <p:cxnSp>
        <p:nvCxnSpPr>
          <p:cNvPr id="46" name="直接箭头连接符 42"/>
          <p:cNvCxnSpPr>
            <a:stCxn id="11" idx="2"/>
            <a:endCxn id="13" idx="0"/>
          </p:cNvCxnSpPr>
          <p:nvPr/>
        </p:nvCxnSpPr>
        <p:spPr>
          <a:xfrm flipH="1">
            <a:off x="2219281" y="2250738"/>
            <a:ext cx="658215" cy="2864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3"/>
          <p:cNvCxnSpPr>
            <a:stCxn id="11" idx="2"/>
            <a:endCxn id="14" idx="0"/>
          </p:cNvCxnSpPr>
          <p:nvPr/>
        </p:nvCxnSpPr>
        <p:spPr>
          <a:xfrm>
            <a:off x="2877495" y="2250738"/>
            <a:ext cx="530667" cy="2864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4"/>
          <p:cNvCxnSpPr>
            <a:stCxn id="13" idx="2"/>
            <a:endCxn id="17" idx="0"/>
          </p:cNvCxnSpPr>
          <p:nvPr/>
        </p:nvCxnSpPr>
        <p:spPr>
          <a:xfrm flipH="1">
            <a:off x="1314234" y="2767115"/>
            <a:ext cx="905047" cy="1498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5"/>
          <p:cNvCxnSpPr>
            <a:stCxn id="13" idx="2"/>
            <a:endCxn id="19" idx="0"/>
          </p:cNvCxnSpPr>
          <p:nvPr/>
        </p:nvCxnSpPr>
        <p:spPr>
          <a:xfrm>
            <a:off x="2219281" y="2767115"/>
            <a:ext cx="1028460" cy="1498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6"/>
          <p:cNvCxnSpPr>
            <a:stCxn id="17" idx="2"/>
            <a:endCxn id="21" idx="0"/>
          </p:cNvCxnSpPr>
          <p:nvPr/>
        </p:nvCxnSpPr>
        <p:spPr>
          <a:xfrm flipH="1">
            <a:off x="751067" y="3146838"/>
            <a:ext cx="563167"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47"/>
          <p:cNvCxnSpPr>
            <a:stCxn id="17" idx="2"/>
            <a:endCxn id="34" idx="0"/>
          </p:cNvCxnSpPr>
          <p:nvPr/>
        </p:nvCxnSpPr>
        <p:spPr>
          <a:xfrm>
            <a:off x="1314234" y="3146838"/>
            <a:ext cx="64431"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48"/>
          <p:cNvCxnSpPr>
            <a:stCxn id="21" idx="2"/>
            <a:endCxn id="22" idx="0"/>
          </p:cNvCxnSpPr>
          <p:nvPr/>
        </p:nvCxnSpPr>
        <p:spPr>
          <a:xfrm flipH="1">
            <a:off x="381762" y="3874918"/>
            <a:ext cx="369305"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49"/>
          <p:cNvCxnSpPr>
            <a:stCxn id="21" idx="2"/>
            <a:endCxn id="24" idx="0"/>
          </p:cNvCxnSpPr>
          <p:nvPr/>
        </p:nvCxnSpPr>
        <p:spPr>
          <a:xfrm>
            <a:off x="751067" y="3874918"/>
            <a:ext cx="627598"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0"/>
          <p:cNvCxnSpPr>
            <a:stCxn id="23" idx="2"/>
            <a:endCxn id="28" idx="0"/>
          </p:cNvCxnSpPr>
          <p:nvPr/>
        </p:nvCxnSpPr>
        <p:spPr>
          <a:xfrm flipH="1">
            <a:off x="367107" y="4924507"/>
            <a:ext cx="439751" cy="722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1"/>
          <p:cNvCxnSpPr>
            <a:stCxn id="23" idx="2"/>
            <a:endCxn id="26" idx="0"/>
          </p:cNvCxnSpPr>
          <p:nvPr/>
        </p:nvCxnSpPr>
        <p:spPr>
          <a:xfrm>
            <a:off x="806858" y="4924507"/>
            <a:ext cx="516954" cy="722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2"/>
          <p:cNvCxnSpPr>
            <a:stCxn id="29" idx="2"/>
            <a:endCxn id="30" idx="0"/>
          </p:cNvCxnSpPr>
          <p:nvPr/>
        </p:nvCxnSpPr>
        <p:spPr>
          <a:xfrm flipH="1">
            <a:off x="404113" y="5877272"/>
            <a:ext cx="319528" cy="2741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3"/>
          <p:cNvCxnSpPr>
            <a:stCxn id="29" idx="2"/>
            <a:endCxn id="31" idx="0"/>
          </p:cNvCxnSpPr>
          <p:nvPr/>
        </p:nvCxnSpPr>
        <p:spPr>
          <a:xfrm>
            <a:off x="723641" y="5877272"/>
            <a:ext cx="85470" cy="2741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4"/>
          <p:cNvCxnSpPr>
            <a:stCxn id="19" idx="2"/>
            <a:endCxn id="36" idx="0"/>
          </p:cNvCxnSpPr>
          <p:nvPr/>
        </p:nvCxnSpPr>
        <p:spPr>
          <a:xfrm flipH="1">
            <a:off x="2311136" y="3146838"/>
            <a:ext cx="936605"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5"/>
          <p:cNvCxnSpPr>
            <a:stCxn id="19" idx="2"/>
            <a:endCxn id="38" idx="0"/>
          </p:cNvCxnSpPr>
          <p:nvPr/>
        </p:nvCxnSpPr>
        <p:spPr>
          <a:xfrm flipH="1">
            <a:off x="3084128" y="3146838"/>
            <a:ext cx="163613"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6"/>
          <p:cNvCxnSpPr>
            <a:stCxn id="19" idx="2"/>
            <a:endCxn id="40" idx="0"/>
          </p:cNvCxnSpPr>
          <p:nvPr/>
        </p:nvCxnSpPr>
        <p:spPr>
          <a:xfrm>
            <a:off x="3247741" y="3146838"/>
            <a:ext cx="641309" cy="498186"/>
          </a:xfrm>
          <a:prstGeom prst="straightConnector1">
            <a:avLst/>
          </a:prstGeom>
          <a:solidFill>
            <a:schemeClr val="accent5">
              <a:lumMod val="60000"/>
              <a:lumOff val="40000"/>
            </a:schemeClr>
          </a:solidFill>
          <a:ln w="19050" cmpd="sng">
            <a:solidFill>
              <a:schemeClr val="tx1"/>
            </a:solidFill>
            <a:headEnd type="none"/>
            <a:tailEnd type="arrow"/>
          </a:ln>
        </p:spPr>
      </p:cxnSp>
      <p:cxnSp>
        <p:nvCxnSpPr>
          <p:cNvPr id="61" name="直接箭头连接符 57"/>
          <p:cNvCxnSpPr>
            <a:stCxn id="38" idx="2"/>
            <a:endCxn id="42" idx="0"/>
          </p:cNvCxnSpPr>
          <p:nvPr/>
        </p:nvCxnSpPr>
        <p:spPr>
          <a:xfrm flipH="1">
            <a:off x="2804796" y="3874918"/>
            <a:ext cx="279332"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58"/>
          <p:cNvCxnSpPr>
            <a:stCxn id="38" idx="2"/>
            <a:endCxn id="44" idx="0"/>
          </p:cNvCxnSpPr>
          <p:nvPr/>
        </p:nvCxnSpPr>
        <p:spPr>
          <a:xfrm>
            <a:off x="3084128" y="3874918"/>
            <a:ext cx="598290"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921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76200"/>
            <a:ext cx="8496944" cy="884238"/>
          </a:xfrm>
        </p:spPr>
        <p:txBody>
          <a:bodyPr>
            <a:normAutofit fontScale="90000"/>
          </a:bodyPr>
          <a:lstStyle/>
          <a:p>
            <a:r>
              <a:rPr lang="en-US" sz="2800" dirty="0" smtClean="0"/>
              <a:t>Summary of Comparison with Standard Delta Debugging (SDD)</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graphicFrame>
        <p:nvGraphicFramePr>
          <p:cNvPr id="7" name="Table 3"/>
          <p:cNvGraphicFramePr>
            <a:graphicFrameLocks noGrp="1"/>
          </p:cNvGraphicFramePr>
          <p:nvPr>
            <p:extLst>
              <p:ext uri="{D42A27DB-BD31-4B8C-83A1-F6EECF244321}">
                <p14:modId xmlns:p14="http://schemas.microsoft.com/office/powerpoint/2010/main" val="16366428"/>
              </p:ext>
            </p:extLst>
          </p:nvPr>
        </p:nvGraphicFramePr>
        <p:xfrm>
          <a:off x="233711" y="712063"/>
          <a:ext cx="8712967" cy="4298327"/>
        </p:xfrm>
        <a:graphic>
          <a:graphicData uri="http://schemas.openxmlformats.org/drawingml/2006/table">
            <a:tbl>
              <a:tblPr/>
              <a:tblGrid>
                <a:gridCol w="1601985"/>
                <a:gridCol w="1310299"/>
                <a:gridCol w="904140"/>
                <a:gridCol w="1008112"/>
                <a:gridCol w="1008112"/>
                <a:gridCol w="936104"/>
                <a:gridCol w="936104"/>
                <a:gridCol w="1008111"/>
              </a:tblGrid>
              <a:tr h="732168">
                <a:tc rowSpan="2">
                  <a:txBody>
                    <a:bodyPr/>
                    <a:lstStyle/>
                    <a:p>
                      <a:pPr algn="ctr"/>
                      <a:endParaRPr lang="en-US" sz="2000" dirty="0" smtClean="0">
                        <a:solidFill>
                          <a:srgbClr val="000000"/>
                        </a:solidFill>
                      </a:endParaRPr>
                    </a:p>
                    <a:p>
                      <a:pPr algn="ctr"/>
                      <a:r>
                        <a:rPr lang="en-US" sz="2000" dirty="0" smtClean="0">
                          <a:solidFill>
                            <a:srgbClr val="000000"/>
                          </a:solidFill>
                        </a:rPr>
                        <a:t>Program </a:t>
                      </a:r>
                    </a:p>
                    <a:p>
                      <a:pPr algn="ctr"/>
                      <a:endParaRPr lang="en-US" sz="20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rowSpan="2">
                  <a:txBody>
                    <a:bodyPr/>
                    <a:lstStyle/>
                    <a:p>
                      <a:pPr algn="ctr"/>
                      <a:endParaRPr lang="en-US" sz="2000" dirty="0" smtClean="0">
                        <a:solidFill>
                          <a:srgbClr val="000000"/>
                        </a:solidFill>
                      </a:endParaRPr>
                    </a:p>
                    <a:p>
                      <a:pPr algn="ctr"/>
                      <a:r>
                        <a:rPr lang="en-US" sz="2000" dirty="0" smtClean="0">
                          <a:solidFill>
                            <a:srgbClr val="000000"/>
                          </a:solidFill>
                        </a:rPr>
                        <a:t>Test Case</a:t>
                      </a:r>
                    </a:p>
                    <a:p>
                      <a:pPr algn="ctr"/>
                      <a:r>
                        <a:rPr lang="en-US" sz="2000" dirty="0" smtClean="0">
                          <a:solidFill>
                            <a:srgbClr val="000000"/>
                          </a:solidFill>
                        </a:rPr>
                        <a:t>(input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en-US" sz="2000" dirty="0" smtClean="0">
                          <a:solidFill>
                            <a:srgbClr val="000000"/>
                          </a:solidFill>
                        </a:rPr>
                        <a:t>SDD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algn="ctr"/>
                      <a:r>
                        <a:rPr lang="en-US" sz="2000" dirty="0" smtClean="0">
                          <a:solidFill>
                            <a:srgbClr val="000000"/>
                          </a:solidFill>
                        </a:rPr>
                        <a:t>IDTHDD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algn="ctr"/>
                      <a:r>
                        <a:rPr lang="en-US" sz="2000" dirty="0" smtClean="0">
                          <a:solidFill>
                            <a:srgbClr val="000000"/>
                          </a:solidFill>
                        </a:rPr>
                        <a:t>IDTHDD*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r>
              <a:tr h="852008">
                <a:tc vMerge="1">
                  <a:txBody>
                    <a:bodyPr/>
                    <a:lstStyle/>
                    <a:p>
                      <a:endParaRPr lang="en-US"/>
                    </a:p>
                  </a:txBody>
                  <a:tcPr/>
                </a:tc>
                <a:tc vMerge="1">
                  <a:txBody>
                    <a:bodyPr/>
                    <a:lstStyle/>
                    <a:p>
                      <a:endParaRPr lang="en-US"/>
                    </a:p>
                  </a:txBody>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input</a:t>
                      </a:r>
                      <a:br>
                        <a:rPr lang="en-US" sz="2000" dirty="0" smtClean="0">
                          <a:solidFill>
                            <a:srgbClr val="000000"/>
                          </a:solidFill>
                        </a:rPr>
                      </a:br>
                      <a:r>
                        <a:rPr lang="en-US" sz="2000" dirty="0" smtClean="0">
                          <a:solidFill>
                            <a:srgbClr val="000000"/>
                          </a:solidFill>
                        </a:rPr>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input</a:t>
                      </a:r>
                      <a:r>
                        <a:rPr lang="en-US" sz="2000" baseline="0" dirty="0" smtClean="0">
                          <a:solidFill>
                            <a:srgbClr val="000000"/>
                          </a:solidFill>
                        </a:rPr>
                        <a:t> size</a:t>
                      </a:r>
                      <a:endParaRPr lang="en-US" sz="200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 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input</a:t>
                      </a:r>
                      <a:r>
                        <a:rPr lang="en-US" sz="2000" baseline="0" dirty="0" smtClean="0">
                          <a:solidFill>
                            <a:srgbClr val="000000"/>
                          </a:solidFill>
                        </a:rPr>
                        <a:t> size</a:t>
                      </a:r>
                      <a:br>
                        <a:rPr lang="en-US" sz="2000" baseline="0" dirty="0" smtClean="0">
                          <a:solidFill>
                            <a:srgbClr val="000000"/>
                          </a:solidFill>
                        </a:rPr>
                      </a:br>
                      <a:r>
                        <a:rPr lang="en-US" sz="1200" baseline="0" dirty="0" smtClean="0">
                          <a:solidFill>
                            <a:srgbClr val="000000"/>
                          </a:solidFill>
                        </a:rPr>
                        <a:t>(reduction v. original input)</a:t>
                      </a:r>
                      <a:endParaRPr lang="en-US" sz="200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549480">
                <a:tc>
                  <a:txBody>
                    <a:bodyPr/>
                    <a:lstStyle/>
                    <a:p>
                      <a:r>
                        <a:rPr lang="en-US" sz="1800" b="1" dirty="0" smtClean="0">
                          <a:solidFill>
                            <a:srgbClr val="000000"/>
                          </a:solidFill>
                        </a:rPr>
                        <a:t>tidy-34132</a:t>
                      </a:r>
                    </a:p>
                    <a:p>
                      <a:r>
                        <a:rPr lang="en-US" sz="1800" dirty="0" smtClean="0">
                          <a:solidFill>
                            <a:srgbClr val="000000"/>
                          </a:solidFill>
                        </a:rPr>
                        <a:t>null </a:t>
                      </a:r>
                      <a:r>
                        <a:rPr lang="en-US" sz="1800" dirty="0" err="1" smtClean="0">
                          <a:solidFill>
                            <a:srgbClr val="000000"/>
                          </a:solidFill>
                        </a:rPr>
                        <a:t>ptr</a:t>
                      </a:r>
                      <a:r>
                        <a:rPr lang="en-US" sz="1800" baseline="0" dirty="0" smtClean="0">
                          <a:solidFill>
                            <a:srgbClr val="000000"/>
                          </a:solidFill>
                        </a:rPr>
                        <a:t> </a:t>
                      </a:r>
                      <a:r>
                        <a:rPr lang="en-US" sz="1800" baseline="0" dirty="0" err="1" smtClean="0">
                          <a:solidFill>
                            <a:srgbClr val="000000"/>
                          </a:solidFill>
                        </a:rPr>
                        <a:t>deref</a:t>
                      </a:r>
                      <a:r>
                        <a:rPr lang="en-US" sz="1800" baseline="0" dirty="0" smtClean="0">
                          <a:solidFill>
                            <a:srgbClr val="000000"/>
                          </a:solidFill>
                        </a:rPr>
                        <a:t>.</a:t>
                      </a:r>
                      <a:endParaRPr lang="en-US" sz="18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test1.html</a:t>
                      </a:r>
                    </a:p>
                    <a:p>
                      <a:pPr algn="l"/>
                      <a:r>
                        <a:rPr lang="en-US" sz="2000" b="0" dirty="0" smtClean="0">
                          <a:solidFill>
                            <a:srgbClr val="000000"/>
                          </a:solidFill>
                        </a:rPr>
                        <a:t>(2,018)</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39</a:t>
                      </a:r>
                      <a:br>
                        <a:rPr lang="en-US" sz="1800" kern="1200" baseline="0" dirty="0" smtClean="0">
                          <a:solidFill>
                            <a:srgbClr val="000000"/>
                          </a:solidFill>
                          <a:latin typeface="+mn-lt"/>
                          <a:ea typeface="+mn-ea"/>
                          <a:cs typeface="+mn-cs"/>
                        </a:rPr>
                      </a:br>
                      <a:r>
                        <a:rPr lang="en-US" sz="1800" kern="1200" baseline="0" dirty="0" smtClean="0">
                          <a:solidFill>
                            <a:srgbClr val="000000"/>
                          </a:solidFill>
                          <a:latin typeface="+mn-lt"/>
                          <a:ea typeface="+mn-ea"/>
                          <a:cs typeface="+mn-cs"/>
                        </a:rPr>
                        <a:t>(51x)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528">
                <a:tc>
                  <a:txBody>
                    <a:bodyPr/>
                    <a:lstStyle/>
                    <a:p>
                      <a:r>
                        <a:rPr lang="en-US" sz="1800" b="1" dirty="0" smtClean="0">
                          <a:solidFill>
                            <a:srgbClr val="000000"/>
                          </a:solidFill>
                        </a:rPr>
                        <a:t>bc-1.06</a:t>
                      </a:r>
                    </a:p>
                    <a:p>
                      <a:r>
                        <a:rPr lang="en-US" sz="1800" dirty="0" smtClean="0">
                          <a:solidFill>
                            <a:srgbClr val="000000"/>
                          </a:solidFill>
                        </a:rPr>
                        <a:t>buffer overflow</a:t>
                      </a:r>
                      <a:endParaRPr lang="en-US" sz="18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test1.b</a:t>
                      </a:r>
                    </a:p>
                    <a:p>
                      <a:pPr algn="l"/>
                      <a:r>
                        <a:rPr lang="en-US" sz="2000" b="0" dirty="0" smtClean="0">
                          <a:solidFill>
                            <a:srgbClr val="000000"/>
                          </a:solidFill>
                        </a:rPr>
                        <a:t>(1,310)</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10,800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190</a:t>
                      </a:r>
                      <a:br>
                        <a:rPr lang="en-US" sz="1800" kern="1200" baseline="0" dirty="0" smtClean="0">
                          <a:solidFill>
                            <a:srgbClr val="000000"/>
                          </a:solidFill>
                          <a:latin typeface="+mn-lt"/>
                          <a:ea typeface="+mn-ea"/>
                          <a:cs typeface="+mn-cs"/>
                        </a:rPr>
                      </a:br>
                      <a:r>
                        <a:rPr lang="en-US" sz="1800" kern="1200" baseline="0" dirty="0" smtClean="0">
                          <a:solidFill>
                            <a:srgbClr val="000000"/>
                          </a:solidFill>
                          <a:latin typeface="+mn-lt"/>
                          <a:ea typeface="+mn-ea"/>
                          <a:cs typeface="+mn-cs"/>
                        </a:rPr>
                        <a:t>(56x)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4255">
                <a:tc>
                  <a:txBody>
                    <a:bodyPr/>
                    <a:lstStyle/>
                    <a:p>
                      <a:r>
                        <a:rPr lang="en-US" sz="1800" b="1" kern="1200" baseline="0" dirty="0" smtClean="0">
                          <a:solidFill>
                            <a:srgbClr val="000000"/>
                          </a:solidFill>
                          <a:latin typeface="+mn-lt"/>
                          <a:ea typeface="+mn-ea"/>
                          <a:cs typeface="+mn-cs"/>
                        </a:rPr>
                        <a:t>expat-1.95.3</a:t>
                      </a:r>
                    </a:p>
                    <a:p>
                      <a:r>
                        <a:rPr lang="en-US" sz="1800" kern="1200" baseline="0" dirty="0" smtClean="0">
                          <a:solidFill>
                            <a:srgbClr val="000000"/>
                          </a:solidFill>
                          <a:latin typeface="+mn-lt"/>
                          <a:ea typeface="+mn-ea"/>
                          <a:cs typeface="+mn-cs"/>
                        </a:rPr>
                        <a:t>illegal </a:t>
                      </a:r>
                      <a:r>
                        <a:rPr lang="en-US" sz="1800" kern="1200" baseline="0" dirty="0" err="1" smtClean="0">
                          <a:solidFill>
                            <a:srgbClr val="000000"/>
                          </a:solidFill>
                          <a:latin typeface="+mn-lt"/>
                          <a:ea typeface="+mn-ea"/>
                          <a:cs typeface="+mn-cs"/>
                        </a:rPr>
                        <a:t>ptr</a:t>
                      </a:r>
                      <a:r>
                        <a:rPr lang="en-US" sz="1800" kern="1200" baseline="0" dirty="0" smtClean="0">
                          <a:solidFill>
                            <a:srgbClr val="000000"/>
                          </a:solidFill>
                          <a:latin typeface="+mn-lt"/>
                          <a:ea typeface="+mn-ea"/>
                          <a:cs typeface="+mn-cs"/>
                        </a:rPr>
                        <a:t> </a:t>
                      </a:r>
                      <a:r>
                        <a:rPr lang="en-US" sz="1800" kern="1200" baseline="0" dirty="0" err="1" smtClean="0">
                          <a:solidFill>
                            <a:srgbClr val="000000"/>
                          </a:solidFill>
                          <a:latin typeface="+mn-lt"/>
                          <a:ea typeface="+mn-ea"/>
                          <a:cs typeface="+mn-cs"/>
                        </a:rPr>
                        <a:t>deref</a:t>
                      </a:r>
                      <a:endParaRPr lang="en-US" sz="1800" kern="1200" baseline="0" dirty="0">
                        <a:solidFill>
                          <a:srgbClr val="000000"/>
                        </a:solidFill>
                        <a:latin typeface="+mn-lt"/>
                        <a:ea typeface="+mn-ea"/>
                        <a:cs typeface="+mn-cs"/>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test1.xml</a:t>
                      </a:r>
                    </a:p>
                    <a:p>
                      <a:pPr algn="l"/>
                      <a:r>
                        <a:rPr lang="en-US" sz="2000" b="0" dirty="0" smtClean="0">
                          <a:solidFill>
                            <a:srgbClr val="000000"/>
                          </a:solidFill>
                        </a:rPr>
                        <a:t>(1,138)</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1,785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393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49</a:t>
                      </a:r>
                      <a:br>
                        <a:rPr lang="en-US" sz="1800" kern="1200" baseline="0" dirty="0" smtClean="0">
                          <a:solidFill>
                            <a:srgbClr val="000000"/>
                          </a:solidFill>
                          <a:latin typeface="+mn-lt"/>
                          <a:ea typeface="+mn-ea"/>
                          <a:cs typeface="+mn-cs"/>
                        </a:rPr>
                      </a:br>
                      <a:r>
                        <a:rPr lang="en-US" sz="1800" kern="1200" baseline="0" dirty="0" smtClean="0">
                          <a:solidFill>
                            <a:srgbClr val="000000"/>
                          </a:solidFill>
                          <a:latin typeface="+mn-lt"/>
                          <a:ea typeface="+mn-ea"/>
                          <a:cs typeface="+mn-cs"/>
                        </a:rPr>
                        <a:t>(36x)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2" name="Rectangle 1"/>
          <p:cNvSpPr/>
          <p:nvPr/>
        </p:nvSpPr>
        <p:spPr>
          <a:xfrm>
            <a:off x="5032773" y="2708920"/>
            <a:ext cx="1008112" cy="230425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40885" y="2708920"/>
            <a:ext cx="936104" cy="230425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976989" y="2708920"/>
            <a:ext cx="936104" cy="230425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899694" y="2708920"/>
            <a:ext cx="1008112" cy="2304256"/>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411760" y="5301208"/>
            <a:ext cx="6552728" cy="707886"/>
          </a:xfrm>
          <a:prstGeom prst="rect">
            <a:avLst/>
          </a:prstGeom>
          <a:noFill/>
        </p:spPr>
        <p:txBody>
          <a:bodyPr wrap="square" rtlCol="0">
            <a:spAutoFit/>
          </a:bodyPr>
          <a:lstStyle/>
          <a:p>
            <a:r>
              <a:rPr lang="en-US" sz="2000" dirty="0" smtClean="0"/>
              <a:t>IDTHDD: always include leaf nodes in the generated input</a:t>
            </a:r>
            <a:endParaRPr lang="en-US" sz="2000" dirty="0"/>
          </a:p>
          <a:p>
            <a:r>
              <a:rPr lang="en-US" sz="2000" dirty="0" smtClean="0"/>
              <a:t>IDTHDD*: reconsider leaf nodes when we go to next level</a:t>
            </a:r>
            <a:endParaRPr lang="en-US" sz="2000" dirty="0"/>
          </a:p>
        </p:txBody>
      </p:sp>
    </p:spTree>
    <p:extLst>
      <p:ext uri="{BB962C8B-B14F-4D97-AF65-F5344CB8AC3E}">
        <p14:creationId xmlns:p14="http://schemas.microsoft.com/office/powerpoint/2010/main" val="11403980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smtClean="0"/>
              <a:t>Conclusions</a:t>
            </a:r>
            <a:endParaRPr lang="en-US" sz="2800" dirty="0"/>
          </a:p>
        </p:txBody>
      </p:sp>
      <p:sp>
        <p:nvSpPr>
          <p:cNvPr id="2" name="Content Placeholder 1"/>
          <p:cNvSpPr>
            <a:spLocks noGrp="1"/>
          </p:cNvSpPr>
          <p:nvPr>
            <p:ph idx="1"/>
          </p:nvPr>
        </p:nvSpPr>
        <p:spPr>
          <a:xfrm>
            <a:off x="457200" y="980728"/>
            <a:ext cx="8229600" cy="5040560"/>
          </a:xfrm>
        </p:spPr>
        <p:txBody>
          <a:bodyPr>
            <a:normAutofit fontScale="92500" lnSpcReduction="10000"/>
          </a:bodyPr>
          <a:lstStyle/>
          <a:p>
            <a:pPr>
              <a:buFont typeface="Wingdings" pitchFamily="2" charset="2"/>
              <a:buChar char="§"/>
            </a:pPr>
            <a:r>
              <a:rPr lang="en-US" dirty="0" smtClean="0"/>
              <a:t>Relevant input analysis determines the </a:t>
            </a:r>
            <a:r>
              <a:rPr lang="en-US" i="1" dirty="0" smtClean="0"/>
              <a:t>role</a:t>
            </a:r>
            <a:r>
              <a:rPr lang="en-US" dirty="0" smtClean="0"/>
              <a:t> and </a:t>
            </a:r>
            <a:r>
              <a:rPr lang="en-US" i="1" dirty="0" smtClean="0"/>
              <a:t>strength</a:t>
            </a:r>
            <a:r>
              <a:rPr lang="en-US" dirty="0" smtClean="0"/>
              <a:t> inputs play in program behavior</a:t>
            </a:r>
          </a:p>
          <a:p>
            <a:pPr lvl="1">
              <a:buFont typeface="Wingdings" pitchFamily="2" charset="2"/>
              <a:buChar char="§"/>
            </a:pPr>
            <a:r>
              <a:rPr lang="en-US" dirty="0"/>
              <a:t>D</a:t>
            </a:r>
            <a:r>
              <a:rPr lang="en-US" dirty="0" smtClean="0"/>
              <a:t>erived v. control-influenced v. address-influenced</a:t>
            </a:r>
          </a:p>
          <a:p>
            <a:pPr lvl="1">
              <a:buFont typeface="Wingdings" pitchFamily="2" charset="2"/>
              <a:buChar char="§"/>
            </a:pPr>
            <a:r>
              <a:rPr lang="en-US" dirty="0"/>
              <a:t>S</a:t>
            </a:r>
            <a:r>
              <a:rPr lang="en-US" dirty="0" smtClean="0"/>
              <a:t>trong v. weak input</a:t>
            </a:r>
            <a:br>
              <a:rPr lang="en-US" dirty="0" smtClean="0"/>
            </a:br>
            <a:endParaRPr lang="en-US" dirty="0" smtClean="0"/>
          </a:p>
          <a:p>
            <a:pPr>
              <a:buFont typeface="Wingdings" pitchFamily="2" charset="2"/>
              <a:buChar char="§"/>
            </a:pPr>
            <a:r>
              <a:rPr lang="en-US" dirty="0" smtClean="0"/>
              <a:t>Applications</a:t>
            </a:r>
          </a:p>
          <a:p>
            <a:pPr lvl="1">
              <a:buFont typeface="Wingdings" pitchFamily="2" charset="2"/>
              <a:buChar char="§"/>
            </a:pPr>
            <a:r>
              <a:rPr lang="en-US" dirty="0" smtClean="0"/>
              <a:t>Debugging, testing</a:t>
            </a:r>
            <a:br>
              <a:rPr lang="en-US" dirty="0" smtClean="0"/>
            </a:br>
            <a:endParaRPr lang="en-US" dirty="0" smtClean="0"/>
          </a:p>
          <a:p>
            <a:pPr>
              <a:buFont typeface="Wingdings" pitchFamily="2" charset="2"/>
              <a:buChar char="§"/>
            </a:pPr>
            <a:r>
              <a:rPr lang="en-US" dirty="0" smtClean="0"/>
              <a:t>Results</a:t>
            </a:r>
            <a:endParaRPr lang="en-US" dirty="0"/>
          </a:p>
          <a:p>
            <a:pPr lvl="1">
              <a:buFont typeface="Wingdings" pitchFamily="2" charset="2"/>
              <a:buChar char="§"/>
            </a:pPr>
            <a:r>
              <a:rPr lang="en-US" dirty="0" smtClean="0"/>
              <a:t>Efficiently find 1-minimal inputs for bugs in 3 real-world programs</a:t>
            </a:r>
          </a:p>
          <a:p>
            <a:pPr marL="0" indent="0">
              <a:buNone/>
            </a:pPr>
            <a:endParaRPr lang="en-US" sz="6000" dirty="0" smtClean="0"/>
          </a:p>
          <a:p>
            <a:pPr>
              <a:buNone/>
            </a:pPr>
            <a:endParaRPr lang="en-US" sz="2000" dirty="0" smtClean="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Tree>
    <p:extLst>
      <p:ext uri="{BB962C8B-B14F-4D97-AF65-F5344CB8AC3E}">
        <p14:creationId xmlns:p14="http://schemas.microsoft.com/office/powerpoint/2010/main" val="599644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txBox="1">
            <a:spLocks noGrp="1"/>
          </p:cNvSpPr>
          <p:nvPr/>
        </p:nvSpPr>
        <p:spPr bwMode="auto">
          <a:xfrm>
            <a:off x="6872288" y="6492875"/>
            <a:ext cx="2133600" cy="365125"/>
          </a:xfrm>
          <a:prstGeom prst="rect">
            <a:avLst/>
          </a:prstGeom>
          <a:noFill/>
          <a:ln w="9525">
            <a:noFill/>
            <a:miter lim="800000"/>
            <a:headEnd/>
            <a:tailEnd/>
          </a:ln>
        </p:spPr>
        <p:txBody>
          <a:bodyPr anchor="ctr">
            <a:prstTxWarp prst="textNoShape">
              <a:avLst/>
            </a:prstTxWarp>
          </a:bodyPr>
          <a:lstStyle/>
          <a:p>
            <a:pPr algn="r"/>
            <a:fld id="{7879BDCA-4705-C44B-B880-E93E48841905}" type="slidenum">
              <a:rPr lang="en-US" sz="1000">
                <a:solidFill>
                  <a:schemeClr val="accent1"/>
                </a:solidFill>
              </a:rPr>
              <a:pPr algn="r"/>
              <a:t>15</a:t>
            </a:fld>
            <a:endParaRPr lang="en-US" sz="1000">
              <a:solidFill>
                <a:schemeClr val="accent1"/>
              </a:solidFill>
            </a:endParaRPr>
          </a:p>
        </p:txBody>
      </p:sp>
      <p:sp>
        <p:nvSpPr>
          <p:cNvPr id="104452" name="Rectangle 2"/>
          <p:cNvSpPr>
            <a:spLocks noChangeArrowheads="1"/>
          </p:cNvSpPr>
          <p:nvPr/>
        </p:nvSpPr>
        <p:spPr bwMode="auto">
          <a:xfrm>
            <a:off x="0" y="0"/>
            <a:ext cx="9144000" cy="6858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11700"/>
              <a:t>Backup</a:t>
            </a:r>
          </a:p>
        </p:txBody>
      </p:sp>
      <p:sp>
        <p:nvSpPr>
          <p:cNvPr id="4" name="Slide Number Placeholder 3"/>
          <p:cNvSpPr>
            <a:spLocks noGrp="1"/>
          </p:cNvSpPr>
          <p:nvPr>
            <p:ph type="sldNum" sz="quarter" idx="10"/>
          </p:nvPr>
        </p:nvSpPr>
        <p:spPr/>
        <p:txBody>
          <a:bodyPr/>
          <a:lstStyle/>
          <a:p>
            <a:pPr>
              <a:defRPr/>
            </a:pPr>
            <a:fld id="{7C8DA54D-43A6-EE44-BE9D-D0E1959C7C42}" type="slidenum">
              <a:rPr lang="en-US" smtClean="0"/>
              <a:pPr>
                <a:defRPr/>
              </a:pPr>
              <a:t>15</a:t>
            </a:fld>
            <a:endParaRPr lang="en-US"/>
          </a:p>
        </p:txBody>
      </p:sp>
    </p:spTree>
    <p:extLst>
      <p:ext uri="{BB962C8B-B14F-4D97-AF65-F5344CB8AC3E}">
        <p14:creationId xmlns:p14="http://schemas.microsoft.com/office/powerpoint/2010/main" val="28218551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a:bodyPr>
          <a:lstStyle/>
          <a:p>
            <a:r>
              <a:rPr lang="en-US" sz="2800" dirty="0" smtClean="0"/>
              <a:t>Motivation</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4" name="TextBox 3"/>
          <p:cNvSpPr txBox="1"/>
          <p:nvPr/>
        </p:nvSpPr>
        <p:spPr>
          <a:xfrm>
            <a:off x="107504" y="5013176"/>
            <a:ext cx="3255594" cy="369332"/>
          </a:xfrm>
          <a:prstGeom prst="rect">
            <a:avLst/>
          </a:prstGeom>
          <a:noFill/>
        </p:spPr>
        <p:txBody>
          <a:bodyPr wrap="none" rtlCol="0">
            <a:spAutoFit/>
          </a:bodyPr>
          <a:lstStyle/>
          <a:p>
            <a:pPr algn="ctr"/>
            <a:r>
              <a:rPr lang="en-US" dirty="0" smtClean="0">
                <a:solidFill>
                  <a:prstClr val="black"/>
                </a:solidFill>
              </a:rPr>
              <a:t>Crash: NULL pointer dereference</a:t>
            </a:r>
            <a:endParaRPr lang="en-US" dirty="0">
              <a:solidFill>
                <a:prstClr val="black"/>
              </a:solidFill>
            </a:endParaRPr>
          </a:p>
        </p:txBody>
      </p:sp>
      <p:sp>
        <p:nvSpPr>
          <p:cNvPr id="9" name="TextBox 8"/>
          <p:cNvSpPr txBox="1"/>
          <p:nvPr/>
        </p:nvSpPr>
        <p:spPr>
          <a:xfrm>
            <a:off x="2987825" y="1052736"/>
            <a:ext cx="3456384" cy="2123659"/>
          </a:xfrm>
          <a:prstGeom prst="rect">
            <a:avLst/>
          </a:prstGeom>
          <a:noFill/>
          <a:ln>
            <a:solidFill>
              <a:srgbClr val="4F81BD"/>
            </a:solidFill>
          </a:ln>
        </p:spPr>
        <p:txBody>
          <a:bodyPr wrap="square" rtlCol="0">
            <a:spAutoFit/>
          </a:bodyPr>
          <a:lstStyle/>
          <a:p>
            <a:r>
              <a:rPr lang="en-US" sz="400" dirty="0">
                <a:solidFill>
                  <a:prstClr val="black"/>
                </a:solidFill>
                <a:latin typeface="Courier New"/>
                <a:cs typeface="Courier New"/>
              </a:rPr>
              <a:t>&lt;!DOCTYPE html PUBLIC "-//W3C//DTD </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1.0//EN"</a:t>
            </a:r>
          </a:p>
          <a:p>
            <a:r>
              <a:rPr lang="en-US" sz="400" dirty="0">
                <a:solidFill>
                  <a:prstClr val="black"/>
                </a:solidFill>
                <a:latin typeface="Courier New"/>
                <a:cs typeface="Courier New"/>
              </a:rPr>
              <a:t>  "http://www.w3.org/</a:t>
            </a:r>
            <a:r>
              <a:rPr lang="en-US" sz="400" dirty="0" err="1">
                <a:solidFill>
                  <a:prstClr val="black"/>
                </a:solidFill>
                <a:latin typeface="Courier New"/>
                <a:cs typeface="Courier New"/>
              </a:rPr>
              <a:t>MarkUp</a:t>
            </a:r>
            <a:r>
              <a:rPr lang="en-US" sz="400" dirty="0">
                <a:solidFill>
                  <a:prstClr val="black"/>
                </a:solidFill>
                <a:latin typeface="Courier New"/>
                <a:cs typeface="Courier New"/>
              </a:rPr>
              <a:t>/DTD/xhtml-rdfa-1.dtd"&gt;</a:t>
            </a:r>
          </a:p>
          <a:p>
            <a:r>
              <a:rPr lang="en-US" sz="400" dirty="0">
                <a:solidFill>
                  <a:prstClr val="black"/>
                </a:solidFill>
                <a:latin typeface="Courier New"/>
                <a:cs typeface="Courier New"/>
              </a:rPr>
              <a:t>&lt;html </a:t>
            </a:r>
            <a:r>
              <a:rPr lang="en-US" sz="400" dirty="0" err="1">
                <a:solidFill>
                  <a:prstClr val="black"/>
                </a:solidFill>
                <a:latin typeface="Courier New"/>
                <a:cs typeface="Courier New"/>
              </a:rPr>
              <a:t>xmlns</a:t>
            </a:r>
            <a:r>
              <a:rPr lang="en-US" sz="400" dirty="0">
                <a:solidFill>
                  <a:prstClr val="black"/>
                </a:solidFill>
                <a:latin typeface="Courier New"/>
                <a:cs typeface="Courier New"/>
              </a:rPr>
              <a:t>="http://www.w3.org/1999/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 </a:t>
            </a:r>
            <a:r>
              <a:rPr lang="en-US" sz="400" dirty="0" err="1">
                <a:solidFill>
                  <a:prstClr val="black"/>
                </a:solidFill>
                <a:latin typeface="Courier New"/>
                <a:cs typeface="Courier New"/>
              </a:rPr>
              <a:t>xml:lang</a:t>
            </a:r>
            <a:r>
              <a:rPr lang="en-US" sz="400" dirty="0">
                <a:solidFill>
                  <a:prstClr val="black"/>
                </a:solidFill>
                <a:latin typeface="Courier New"/>
                <a:cs typeface="Courier New"/>
              </a:rPr>
              <a:t>="en" version="</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 </a:t>
            </a:r>
            <a:r>
              <a:rPr lang="en-US" sz="400" dirty="0" err="1">
                <a:solidFill>
                  <a:prstClr val="black"/>
                </a:solidFill>
                <a:latin typeface="Courier New"/>
                <a:cs typeface="Courier New"/>
              </a:rPr>
              <a:t>dir</a:t>
            </a:r>
            <a:r>
              <a:rPr lang="en-US" sz="400" dirty="0">
                <a:solidFill>
                  <a:prstClr val="black"/>
                </a:solidFill>
                <a:latin typeface="Courier New"/>
                <a:cs typeface="Courier New"/>
              </a:rPr>
              <a:t>="</a:t>
            </a:r>
            <a:r>
              <a:rPr lang="en-US" sz="400" dirty="0" err="1">
                <a:solidFill>
                  <a:prstClr val="black"/>
                </a:solidFill>
                <a:latin typeface="Courier New"/>
                <a:cs typeface="Courier New"/>
              </a:rPr>
              <a:t>ltr</a:t>
            </a:r>
            <a:r>
              <a:rPr lang="en-US" sz="400" dirty="0">
                <a:solidFill>
                  <a:prstClr val="black"/>
                </a:solidFill>
                <a:latin typeface="Courier New"/>
                <a:cs typeface="Courier New"/>
              </a:rPr>
              <a: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xmlns:content</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a:t>
            </a:r>
            <a:r>
              <a:rPr lang="en-US" sz="400" dirty="0" err="1">
                <a:solidFill>
                  <a:prstClr val="black"/>
                </a:solidFill>
                <a:latin typeface="Courier New"/>
                <a:cs typeface="Courier New"/>
              </a:rPr>
              <a:t>rss</a:t>
            </a:r>
            <a:r>
              <a:rPr lang="en-US" sz="400" dirty="0">
                <a:solidFill>
                  <a:prstClr val="black"/>
                </a:solidFill>
                <a:latin typeface="Courier New"/>
                <a:cs typeface="Courier New"/>
              </a:rPr>
              <a:t>/1.0/modules/content/"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xmlns:dc</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/dc/terms/"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xmlns:foaf</a:t>
            </a:r>
            <a:r>
              <a:rPr lang="en-US" sz="400" dirty="0">
                <a:solidFill>
                  <a:prstClr val="black"/>
                </a:solidFill>
                <a:latin typeface="Courier New"/>
                <a:cs typeface="Courier New"/>
              </a:rPr>
              <a:t>="http://</a:t>
            </a:r>
            <a:r>
              <a:rPr lang="en-US" sz="400" dirty="0" err="1">
                <a:solidFill>
                  <a:prstClr val="black"/>
                </a:solidFill>
                <a:latin typeface="Courier New"/>
                <a:cs typeface="Courier New"/>
              </a:rPr>
              <a:t>xmlns.com</a:t>
            </a:r>
            <a:r>
              <a:rPr lang="en-US" sz="400" dirty="0">
                <a:solidFill>
                  <a:prstClr val="black"/>
                </a:solidFill>
                <a:latin typeface="Courier New"/>
                <a:cs typeface="Courier New"/>
              </a:rPr>
              <a:t>/</a:t>
            </a:r>
            <a:r>
              <a:rPr lang="en-US" sz="400" dirty="0" err="1">
                <a:solidFill>
                  <a:prstClr val="black"/>
                </a:solidFill>
                <a:latin typeface="Courier New"/>
                <a:cs typeface="Courier New"/>
              </a:rPr>
              <a:t>foaf</a:t>
            </a:r>
            <a:r>
              <a:rPr lang="en-US" sz="400" dirty="0">
                <a:solidFill>
                  <a:prstClr val="black"/>
                </a:solidFill>
                <a:latin typeface="Courier New"/>
                <a:cs typeface="Courier New"/>
              </a:rPr>
              <a:t>/0.1/"</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xmlns:og</a:t>
            </a:r>
            <a:r>
              <a:rPr lang="en-US" sz="400" dirty="0">
                <a:solidFill>
                  <a:prstClr val="black"/>
                </a:solidFill>
                <a:latin typeface="Courier New"/>
                <a:cs typeface="Courier New"/>
              </a:rPr>
              <a:t>="http://</a:t>
            </a:r>
            <a:r>
              <a:rPr lang="en-US" sz="400" dirty="0" err="1">
                <a:solidFill>
                  <a:prstClr val="black"/>
                </a:solidFill>
                <a:latin typeface="Courier New"/>
                <a:cs typeface="Courier New"/>
              </a:rPr>
              <a:t>ogp.me</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xmlns:rdfs</a:t>
            </a:r>
            <a:r>
              <a:rPr lang="en-US" sz="400" dirty="0">
                <a:solidFill>
                  <a:prstClr val="black"/>
                </a:solidFill>
                <a:latin typeface="Courier New"/>
                <a:cs typeface="Courier New"/>
              </a:rPr>
              <a:t>="http://www.w3.org/2000/01/</a:t>
            </a:r>
            <a:r>
              <a:rPr lang="en-US" sz="400" dirty="0" err="1">
                <a:solidFill>
                  <a:prstClr val="black"/>
                </a:solidFill>
                <a:latin typeface="Courier New"/>
                <a:cs typeface="Courier New"/>
              </a:rPr>
              <a:t>rdf</a:t>
            </a:r>
            <a:r>
              <a:rPr lang="en-US" sz="400" dirty="0">
                <a:solidFill>
                  <a:prstClr val="black"/>
                </a:solidFill>
                <a:latin typeface="Courier New"/>
                <a:cs typeface="Courier New"/>
              </a:rPr>
              <a:t>-schema#"</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xmlns:sioct</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/types#"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xmlns:skos</a:t>
            </a:r>
            <a:r>
              <a:rPr lang="en-US" sz="400" dirty="0">
                <a:solidFill>
                  <a:prstClr val="black"/>
                </a:solidFill>
                <a:latin typeface="Courier New"/>
                <a:cs typeface="Courier New"/>
              </a:rPr>
              <a:t>="http://www.w3.org/2004/02/</a:t>
            </a:r>
            <a:r>
              <a:rPr lang="en-US" sz="400" dirty="0" err="1">
                <a:solidFill>
                  <a:prstClr val="black"/>
                </a:solidFill>
                <a:latin typeface="Courier New"/>
                <a:cs typeface="Courier New"/>
              </a:rPr>
              <a:t>skos</a:t>
            </a:r>
            <a:r>
              <a:rPr lang="en-US" sz="400" dirty="0">
                <a:solidFill>
                  <a:prstClr val="black"/>
                </a:solidFill>
                <a:latin typeface="Courier New"/>
                <a:cs typeface="Courier New"/>
              </a:rPr>
              <a:t>/core#"</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xmlns:xsd</a:t>
            </a:r>
            <a:r>
              <a:rPr lang="en-US" sz="400" dirty="0">
                <a:solidFill>
                  <a:prstClr val="black"/>
                </a:solidFill>
                <a:latin typeface="Courier New"/>
                <a:cs typeface="Courier New"/>
              </a:rPr>
              <a:t>="http://www.w3.org/2001/</a:t>
            </a:r>
            <a:r>
              <a:rPr lang="en-US" sz="400" dirty="0" err="1">
                <a:solidFill>
                  <a:prstClr val="black"/>
                </a:solidFill>
                <a:latin typeface="Courier New"/>
                <a:cs typeface="Courier New"/>
              </a:rPr>
              <a:t>XMLSchema</a:t>
            </a:r>
            <a:r>
              <a:rPr lang="en-US" sz="400" dirty="0">
                <a:solidFill>
                  <a:prstClr val="black"/>
                </a:solidFill>
                <a:latin typeface="Courier New"/>
                <a:cs typeface="Courier New"/>
              </a:rPr>
              <a:t>#"&gt;</a:t>
            </a:r>
          </a:p>
          <a:p>
            <a:endParaRPr lang="en-US" sz="400" dirty="0">
              <a:solidFill>
                <a:prstClr val="black"/>
              </a:solidFill>
              <a:latin typeface="Courier New"/>
              <a:cs typeface="Courier New"/>
            </a:endParaRPr>
          </a:p>
          <a:p>
            <a:r>
              <a:rPr lang="en-US" sz="400" dirty="0">
                <a:solidFill>
                  <a:prstClr val="black"/>
                </a:solidFill>
                <a:latin typeface="Courier New"/>
                <a:cs typeface="Courier New"/>
              </a:rPr>
              <a:t>&lt;head profile="http://www.w3.org/1999/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/vocab"&gt;</a:t>
            </a:r>
          </a:p>
          <a:p>
            <a:r>
              <a:rPr lang="en-US" sz="400" dirty="0">
                <a:solidFill>
                  <a:prstClr val="black"/>
                </a:solidFill>
                <a:latin typeface="Courier New"/>
                <a:cs typeface="Courier New"/>
              </a:rPr>
              <a:t>  &lt;meta http-</a:t>
            </a:r>
            <a:r>
              <a:rPr lang="en-US" sz="400" dirty="0" err="1">
                <a:solidFill>
                  <a:prstClr val="black"/>
                </a:solidFill>
                <a:latin typeface="Courier New"/>
                <a:cs typeface="Courier New"/>
              </a:rPr>
              <a:t>equiv</a:t>
            </a:r>
            <a:r>
              <a:rPr lang="en-US" sz="400" dirty="0">
                <a:solidFill>
                  <a:prstClr val="black"/>
                </a:solidFill>
                <a:latin typeface="Courier New"/>
                <a:cs typeface="Courier New"/>
              </a:rPr>
              <a:t>="Content-Type" content="text/html; charset=utf-8" /&gt;</a:t>
            </a:r>
          </a:p>
          <a:p>
            <a:r>
              <a:rPr lang="en-US" sz="400" dirty="0">
                <a:solidFill>
                  <a:prstClr val="black"/>
                </a:solidFill>
                <a:latin typeface="Courier New"/>
                <a:cs typeface="Courier New"/>
              </a:rPr>
              <a:t>&lt;meta about="/registration" property="</a:t>
            </a:r>
            <a:r>
              <a:rPr lang="en-US" sz="400" dirty="0" err="1">
                <a:solidFill>
                  <a:prstClr val="black"/>
                </a:solidFill>
                <a:latin typeface="Courier New"/>
                <a:cs typeface="Courier New"/>
              </a:rPr>
              <a:t>sioc:num_replies</a:t>
            </a:r>
            <a:r>
              <a:rPr lang="en-US" sz="400" dirty="0">
                <a:solidFill>
                  <a:prstClr val="black"/>
                </a:solidFill>
                <a:latin typeface="Courier New"/>
                <a:cs typeface="Courier New"/>
              </a:rPr>
              <a:t>" content="0" </a:t>
            </a:r>
            <a:r>
              <a:rPr lang="en-US" sz="400" dirty="0" err="1">
                <a:solidFill>
                  <a:prstClr val="black"/>
                </a:solidFill>
                <a:latin typeface="Courier New"/>
                <a:cs typeface="Courier New"/>
              </a:rPr>
              <a:t>datatype</a:t>
            </a:r>
            <a:r>
              <a:rPr lang="en-US" sz="400" dirty="0">
                <a:solidFill>
                  <a:prstClr val="black"/>
                </a:solidFill>
                <a:latin typeface="Courier New"/>
                <a:cs typeface="Courier New"/>
              </a:rPr>
              <a:t>="</a:t>
            </a:r>
            <a:r>
              <a:rPr lang="en-US" sz="400" dirty="0" err="1">
                <a:solidFill>
                  <a:prstClr val="black"/>
                </a:solidFill>
                <a:latin typeface="Courier New"/>
                <a:cs typeface="Courier New"/>
              </a:rPr>
              <a:t>xsd:integer</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="shortcut icon" </a:t>
            </a:r>
            <a:r>
              <a:rPr lang="en-US" sz="400" dirty="0" err="1">
                <a:solidFill>
                  <a:prstClr val="black"/>
                </a:solidFill>
                <a:latin typeface="Courier New"/>
                <a:cs typeface="Courier New"/>
              </a:rPr>
              <a:t>href</a:t>
            </a:r>
            <a:r>
              <a:rPr lang="en-US" sz="400" dirty="0">
                <a:solidFill>
                  <a:prstClr val="black"/>
                </a:solidFill>
                <a:latin typeface="Courier New"/>
                <a:cs typeface="Courier New"/>
              </a:rPr>
              <a:t>="http://2013.issre.net/</a:t>
            </a:r>
            <a:r>
              <a:rPr lang="en-US" sz="400" dirty="0" err="1">
                <a:solidFill>
                  <a:prstClr val="black"/>
                </a:solidFill>
                <a:latin typeface="Courier New"/>
                <a:cs typeface="Courier New"/>
              </a:rPr>
              <a:t>misc</a:t>
            </a:r>
            <a:r>
              <a:rPr lang="en-US" sz="400" dirty="0">
                <a:solidFill>
                  <a:prstClr val="black"/>
                </a:solidFill>
                <a:latin typeface="Courier New"/>
                <a:cs typeface="Courier New"/>
              </a:rPr>
              <a:t>/</a:t>
            </a:r>
            <a:r>
              <a:rPr lang="en-US" sz="400" dirty="0" err="1">
                <a:solidFill>
                  <a:prstClr val="black"/>
                </a:solidFill>
                <a:latin typeface="Courier New"/>
                <a:cs typeface="Courier New"/>
              </a:rPr>
              <a:t>favicon.ico</a:t>
            </a:r>
            <a:r>
              <a:rPr lang="en-US" sz="400" dirty="0">
                <a:solidFill>
                  <a:prstClr val="black"/>
                </a:solidFill>
                <a:latin typeface="Courier New"/>
                <a:cs typeface="Courier New"/>
              </a:rPr>
              <a:t>" type="image/</a:t>
            </a:r>
            <a:r>
              <a:rPr lang="en-US" sz="400" dirty="0" err="1">
                <a:solidFill>
                  <a:prstClr val="black"/>
                </a:solidFill>
                <a:latin typeface="Courier New"/>
                <a:cs typeface="Courier New"/>
              </a:rPr>
              <a:t>vnd.microsoft.icon</a:t>
            </a:r>
            <a:r>
              <a:rPr lang="en-US" sz="400" dirty="0">
                <a:solidFill>
                  <a:prstClr val="black"/>
                </a:solidFill>
                <a:latin typeface="Courier New"/>
                <a:cs typeface="Courier New"/>
              </a:rPr>
              <a:t>" /&gt;</a:t>
            </a:r>
          </a:p>
          <a:p>
            <a:r>
              <a:rPr lang="en-US" sz="400" dirty="0">
                <a:solidFill>
                  <a:prstClr val="black"/>
                </a:solidFill>
                <a:latin typeface="Courier New"/>
                <a:cs typeface="Courier New"/>
              </a:rPr>
              <a:t>&lt;meta content="Registration" about="/registration" property="</a:t>
            </a:r>
            <a:r>
              <a:rPr lang="en-US" sz="400" dirty="0" err="1">
                <a:solidFill>
                  <a:prstClr val="black"/>
                </a:solidFill>
                <a:latin typeface="Courier New"/>
                <a:cs typeface="Courier New"/>
              </a:rPr>
              <a:t>dc:title</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a:t>
            </a:r>
            <a:r>
              <a:rPr lang="en-US" sz="400" dirty="0" err="1">
                <a:solidFill>
                  <a:prstClr val="black"/>
                </a:solidFill>
                <a:latin typeface="Courier New"/>
                <a:cs typeface="Courier New"/>
              </a:rPr>
              <a:t>shortlink</a:t>
            </a:r>
            <a:r>
              <a:rPr lang="en-US" sz="400" dirty="0">
                <a:solidFill>
                  <a:prstClr val="black"/>
                </a:solidFill>
                <a:latin typeface="Courier New"/>
                <a:cs typeface="Courier New"/>
              </a:rPr>
              <a:t>" </a:t>
            </a:r>
            <a:r>
              <a:rPr lang="en-US" sz="400" dirty="0" err="1">
                <a:solidFill>
                  <a:prstClr val="black"/>
                </a:solidFill>
                <a:latin typeface="Courier New"/>
                <a:cs typeface="Courier New"/>
              </a:rPr>
              <a:t>href</a:t>
            </a:r>
            <a:r>
              <a:rPr lang="en-US" sz="400" dirty="0">
                <a:solidFill>
                  <a:prstClr val="black"/>
                </a:solidFill>
                <a:latin typeface="Courier New"/>
                <a:cs typeface="Courier New"/>
              </a:rPr>
              <a:t>="/node/36" /&gt;</a:t>
            </a:r>
          </a:p>
          <a:p>
            <a:r>
              <a:rPr lang="en-US" sz="400" dirty="0">
                <a:solidFill>
                  <a:prstClr val="black"/>
                </a:solidFill>
                <a:latin typeface="Courier New"/>
                <a:cs typeface="Courier New"/>
              </a:rPr>
              <a:t>&lt;meta name="Generator" content="Drupal 7 (http://</a:t>
            </a:r>
            <a:r>
              <a:rPr lang="en-US" sz="400" dirty="0" err="1">
                <a:solidFill>
                  <a:prstClr val="black"/>
                </a:solidFill>
                <a:latin typeface="Courier New"/>
                <a:cs typeface="Courier New"/>
              </a:rPr>
              <a:t>drupal.org</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="canonical" </a:t>
            </a:r>
            <a:r>
              <a:rPr lang="en-US" sz="400" dirty="0" err="1">
                <a:solidFill>
                  <a:prstClr val="black"/>
                </a:solidFill>
                <a:latin typeface="Courier New"/>
                <a:cs typeface="Courier New"/>
              </a:rPr>
              <a:t>href</a:t>
            </a:r>
            <a:r>
              <a:rPr lang="en-US" sz="400" dirty="0">
                <a:solidFill>
                  <a:prstClr val="black"/>
                </a:solidFill>
                <a:latin typeface="Courier New"/>
                <a:cs typeface="Courier New"/>
              </a:rPr>
              <a:t>="/registration" /&gt;</a:t>
            </a:r>
          </a:p>
          <a:p>
            <a:r>
              <a:rPr lang="en-US" sz="400" dirty="0">
                <a:solidFill>
                  <a:prstClr val="black"/>
                </a:solidFill>
                <a:latin typeface="Courier New"/>
                <a:cs typeface="Courier New"/>
              </a:rPr>
              <a:t>  &lt;title&gt;Registration | ISSRE 2013&lt;/title&gt;</a:t>
            </a:r>
          </a:p>
          <a:p>
            <a:r>
              <a:rPr lang="en-US" sz="400" dirty="0">
                <a:solidFill>
                  <a:prstClr val="black"/>
                </a:solidFill>
                <a:latin typeface="Courier New"/>
                <a:cs typeface="Courier New"/>
              </a:rPr>
              <a:t>  &lt;style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system.base.css?muzybs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system.menus.css?muzybs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system.messages.css?muzybs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system.theme.css?muzybs</a:t>
            </a:r>
            <a:r>
              <a:rPr lang="en-US" sz="400" dirty="0">
                <a:solidFill>
                  <a:prstClr val="black"/>
                </a:solidFill>
                <a:latin typeface="Courier New"/>
                <a:cs typeface="Courier New"/>
              </a:rPr>
              <a:t>");&lt;/style&gt;</a:t>
            </a:r>
          </a:p>
          <a:p>
            <a:r>
              <a:rPr lang="en-US" sz="400" dirty="0">
                <a:solidFill>
                  <a:prstClr val="black"/>
                </a:solidFill>
                <a:latin typeface="Courier New"/>
                <a:cs typeface="Courier New"/>
              </a:rPr>
              <a:t>&lt;style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("http://2013.issre.net/modules/comment/</a:t>
            </a:r>
            <a:r>
              <a:rPr lang="en-US" sz="400" dirty="0" err="1">
                <a:solidFill>
                  <a:prstClr val="black"/>
                </a:solidFill>
                <a:latin typeface="Courier New"/>
                <a:cs typeface="Courier New"/>
              </a:rPr>
              <a:t>comment.css?muzybs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("http://2013.issre.net/modules/field/theme/</a:t>
            </a:r>
            <a:r>
              <a:rPr lang="en-US" sz="400" dirty="0" err="1">
                <a:solidFill>
                  <a:prstClr val="black"/>
                </a:solidFill>
                <a:latin typeface="Courier New"/>
                <a:cs typeface="Courier New"/>
              </a:rPr>
              <a:t>field.css?muzybs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("http://2013.issre.net/modules/node/</a:t>
            </a:r>
            <a:r>
              <a:rPr lang="en-US" sz="400" dirty="0" err="1">
                <a:solidFill>
                  <a:prstClr val="black"/>
                </a:solidFill>
                <a:latin typeface="Courier New"/>
                <a:cs typeface="Courier New"/>
              </a:rPr>
              <a:t>node.css?muzybs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("http://2013.issre.net/modules/search/</a:t>
            </a:r>
            <a:r>
              <a:rPr lang="en-US" sz="400" dirty="0" err="1">
                <a:solidFill>
                  <a:prstClr val="black"/>
                </a:solidFill>
                <a:latin typeface="Courier New"/>
                <a:cs typeface="Courier New"/>
              </a:rPr>
              <a:t>search.css?muzybs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("http://2013.issre.net/modules/user/</a:t>
            </a:r>
            <a:r>
              <a:rPr lang="en-US" sz="400" dirty="0" err="1">
                <a:solidFill>
                  <a:prstClr val="black"/>
                </a:solidFill>
                <a:latin typeface="Courier New"/>
                <a:cs typeface="Courier New"/>
              </a:rPr>
              <a:t>user.css?muzybs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("http://2013.issre.net/sites/all/modules/views/</a:t>
            </a:r>
            <a:r>
              <a:rPr lang="en-US" sz="400" dirty="0" err="1">
                <a:solidFill>
                  <a:prstClr val="black"/>
                </a:solidFill>
                <a:latin typeface="Courier New"/>
                <a:cs typeface="Courier New"/>
              </a:rPr>
              <a:t>css</a:t>
            </a:r>
            <a:r>
              <a:rPr lang="en-US" sz="400" dirty="0">
                <a:solidFill>
                  <a:prstClr val="black"/>
                </a:solidFill>
                <a:latin typeface="Courier New"/>
                <a:cs typeface="Courier New"/>
              </a:rPr>
              <a:t>/</a:t>
            </a:r>
            <a:r>
              <a:rPr lang="en-US" sz="400" dirty="0" err="1">
                <a:solidFill>
                  <a:prstClr val="black"/>
                </a:solidFill>
                <a:latin typeface="Courier New"/>
                <a:cs typeface="Courier New"/>
              </a:rPr>
              <a:t>views.css</a:t>
            </a:r>
            <a:r>
              <a:rPr lang="en-US" sz="400" dirty="0" smtClean="0">
                <a:solidFill>
                  <a:prstClr val="black"/>
                </a:solidFill>
                <a:latin typeface="Courier New"/>
                <a:cs typeface="Courier New"/>
              </a:rPr>
              <a:t>?...</a:t>
            </a:r>
            <a:endParaRPr lang="en-US" sz="400" dirty="0">
              <a:solidFill>
                <a:prstClr val="black"/>
              </a:solidFill>
              <a:latin typeface="Courier New"/>
              <a:cs typeface="Courier New"/>
            </a:endParaRPr>
          </a:p>
        </p:txBody>
      </p:sp>
      <p:sp>
        <p:nvSpPr>
          <p:cNvPr id="11" name="Process 10"/>
          <p:cNvSpPr/>
          <p:nvPr/>
        </p:nvSpPr>
        <p:spPr>
          <a:xfrm>
            <a:off x="3595895" y="3608440"/>
            <a:ext cx="2233952" cy="61264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latin typeface="Courier"/>
                <a:cs typeface="Courier"/>
              </a:rPr>
              <a:t>HTML Tidy</a:t>
            </a:r>
            <a:endParaRPr lang="en-US" dirty="0">
              <a:solidFill>
                <a:prstClr val="white"/>
              </a:solidFill>
              <a:latin typeface="Courier"/>
              <a:cs typeface="Courier"/>
            </a:endParaRPr>
          </a:p>
        </p:txBody>
      </p:sp>
      <p:cxnSp>
        <p:nvCxnSpPr>
          <p:cNvPr id="13" name="Straight Arrow Connector 12"/>
          <p:cNvCxnSpPr>
            <a:stCxn id="9" idx="2"/>
            <a:endCxn id="11" idx="0"/>
          </p:cNvCxnSpPr>
          <p:nvPr/>
        </p:nvCxnSpPr>
        <p:spPr>
          <a:xfrm flipH="1">
            <a:off x="4712871" y="3176395"/>
            <a:ext cx="3146" cy="4320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a:off x="4712871" y="4221088"/>
            <a:ext cx="5282" cy="5026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Lightning Bolt 19"/>
          <p:cNvSpPr/>
          <p:nvPr/>
        </p:nvSpPr>
        <p:spPr>
          <a:xfrm>
            <a:off x="4283968" y="4793009"/>
            <a:ext cx="914400" cy="914400"/>
          </a:xfrm>
          <a:prstGeom prst="lightningBol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extBox 20"/>
          <p:cNvSpPr txBox="1"/>
          <p:nvPr/>
        </p:nvSpPr>
        <p:spPr>
          <a:xfrm>
            <a:off x="323528" y="3536432"/>
            <a:ext cx="2232248" cy="646331"/>
          </a:xfrm>
          <a:prstGeom prst="rect">
            <a:avLst/>
          </a:prstGeom>
          <a:noFill/>
        </p:spPr>
        <p:txBody>
          <a:bodyPr wrap="square" rtlCol="0">
            <a:spAutoFit/>
          </a:bodyPr>
          <a:lstStyle/>
          <a:p>
            <a:pPr algn="ctr"/>
            <a:r>
              <a:rPr lang="en-US" dirty="0" smtClean="0">
                <a:solidFill>
                  <a:prstClr val="black"/>
                </a:solidFill>
                <a:latin typeface="Courier"/>
                <a:cs typeface="Courier"/>
              </a:rPr>
              <a:t>HTML Tidy</a:t>
            </a:r>
            <a:r>
              <a:rPr lang="en-US" dirty="0" smtClean="0">
                <a:solidFill>
                  <a:prstClr val="black"/>
                </a:solidFill>
              </a:rPr>
              <a:t> to </a:t>
            </a:r>
            <a:r>
              <a:rPr lang="en-US" dirty="0" err="1" smtClean="0">
                <a:solidFill>
                  <a:prstClr val="black"/>
                </a:solidFill>
              </a:rPr>
              <a:t>find&amp;fix</a:t>
            </a:r>
            <a:r>
              <a:rPr lang="en-US" dirty="0" smtClean="0">
                <a:solidFill>
                  <a:prstClr val="black"/>
                </a:solidFill>
              </a:rPr>
              <a:t> invalid HTML </a:t>
            </a:r>
            <a:endParaRPr lang="en-US" dirty="0">
              <a:solidFill>
                <a:prstClr val="black"/>
              </a:solidFill>
            </a:endParaRPr>
          </a:p>
        </p:txBody>
      </p:sp>
      <p:pic>
        <p:nvPicPr>
          <p:cNvPr id="26" name="Picture 10"/>
          <p:cNvPicPr>
            <a:picLocks noChangeAspect="1" noChangeArrowheads="1"/>
          </p:cNvPicPr>
          <p:nvPr/>
        </p:nvPicPr>
        <p:blipFill>
          <a:blip r:embed="rId4"/>
          <a:srcRect/>
          <a:stretch>
            <a:fillRect/>
          </a:stretch>
        </p:blipFill>
        <p:spPr bwMode="auto">
          <a:xfrm>
            <a:off x="7452320" y="4585271"/>
            <a:ext cx="936104" cy="888000"/>
          </a:xfrm>
          <a:prstGeom prst="rect">
            <a:avLst/>
          </a:prstGeom>
          <a:noFill/>
          <a:ln w="9525">
            <a:noFill/>
            <a:miter lim="800000"/>
            <a:headEnd/>
            <a:tailEnd/>
          </a:ln>
        </p:spPr>
      </p:pic>
      <p:cxnSp>
        <p:nvCxnSpPr>
          <p:cNvPr id="27" name="Straight Arrow Connector 26"/>
          <p:cNvCxnSpPr>
            <a:stCxn id="20" idx="6"/>
            <a:endCxn id="26" idx="1"/>
          </p:cNvCxnSpPr>
          <p:nvPr/>
        </p:nvCxnSpPr>
        <p:spPr>
          <a:xfrm flipV="1">
            <a:off x="4828375" y="5029271"/>
            <a:ext cx="2623945" cy="211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80112" y="4513263"/>
            <a:ext cx="1188471" cy="369332"/>
          </a:xfrm>
          <a:prstGeom prst="rect">
            <a:avLst/>
          </a:prstGeom>
          <a:noFill/>
        </p:spPr>
        <p:txBody>
          <a:bodyPr wrap="none" rtlCol="0">
            <a:spAutoFit/>
          </a:bodyPr>
          <a:lstStyle/>
          <a:p>
            <a:r>
              <a:rPr lang="en-US" dirty="0" smtClean="0">
                <a:solidFill>
                  <a:prstClr val="black"/>
                </a:solidFill>
              </a:rPr>
              <a:t>Bug report</a:t>
            </a:r>
            <a:endParaRPr lang="en-US" dirty="0">
              <a:solidFill>
                <a:prstClr val="black"/>
              </a:solidFill>
            </a:endParaRPr>
          </a:p>
        </p:txBody>
      </p:sp>
      <p:sp>
        <p:nvSpPr>
          <p:cNvPr id="32" name="TextBox 31"/>
          <p:cNvSpPr txBox="1"/>
          <p:nvPr/>
        </p:nvSpPr>
        <p:spPr>
          <a:xfrm>
            <a:off x="7308304" y="3933056"/>
            <a:ext cx="1440160" cy="646331"/>
          </a:xfrm>
          <a:prstGeom prst="rect">
            <a:avLst/>
          </a:prstGeom>
          <a:noFill/>
        </p:spPr>
        <p:txBody>
          <a:bodyPr wrap="square" rtlCol="0">
            <a:spAutoFit/>
          </a:bodyPr>
          <a:lstStyle/>
          <a:p>
            <a:pPr algn="ctr"/>
            <a:r>
              <a:rPr lang="en-US" dirty="0" smtClean="0">
                <a:solidFill>
                  <a:prstClr val="black"/>
                </a:solidFill>
                <a:latin typeface="Courier"/>
                <a:cs typeface="Courier"/>
              </a:rPr>
              <a:t>HTML Tidy </a:t>
            </a:r>
            <a:r>
              <a:rPr lang="en-US" dirty="0" smtClean="0">
                <a:solidFill>
                  <a:prstClr val="black"/>
                </a:solidFill>
              </a:rPr>
              <a:t>developer</a:t>
            </a:r>
            <a:endParaRPr lang="en-US" dirty="0">
              <a:solidFill>
                <a:prstClr val="black"/>
              </a:solidFill>
            </a:endParaRPr>
          </a:p>
        </p:txBody>
      </p:sp>
      <p:sp>
        <p:nvSpPr>
          <p:cNvPr id="40" name="TextBox 39"/>
          <p:cNvSpPr txBox="1"/>
          <p:nvPr/>
        </p:nvSpPr>
        <p:spPr>
          <a:xfrm>
            <a:off x="5724128" y="5445224"/>
            <a:ext cx="3415910" cy="646331"/>
          </a:xfrm>
          <a:prstGeom prst="rect">
            <a:avLst/>
          </a:prstGeom>
          <a:noFill/>
        </p:spPr>
        <p:txBody>
          <a:bodyPr wrap="square" rtlCol="0">
            <a:spAutoFit/>
          </a:bodyPr>
          <a:lstStyle/>
          <a:p>
            <a:pPr algn="ctr"/>
            <a:r>
              <a:rPr lang="en-US" i="1" dirty="0" smtClean="0">
                <a:solidFill>
                  <a:prstClr val="black"/>
                </a:solidFill>
              </a:rPr>
              <a:t>Which character(s) in this 2,018-character input causes the crash?</a:t>
            </a:r>
            <a:endParaRPr lang="en-US" i="1" dirty="0">
              <a:solidFill>
                <a:prstClr val="black"/>
              </a:solidFill>
            </a:endParaRPr>
          </a:p>
        </p:txBody>
      </p:sp>
    </p:spTree>
    <p:extLst>
      <p:ext uri="{BB962C8B-B14F-4D97-AF65-F5344CB8AC3E}">
        <p14:creationId xmlns:p14="http://schemas.microsoft.com/office/powerpoint/2010/main" val="10814711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31" grpId="0"/>
      <p:bldP spid="32"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a:bodyPr>
          <a:lstStyle/>
          <a:p>
            <a:r>
              <a:rPr lang="en-US" sz="2800" dirty="0" smtClean="0"/>
              <a:t>Comparing our results with prior work</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17" name="Content Placeholder 1"/>
          <p:cNvSpPr>
            <a:spLocks noGrp="1"/>
          </p:cNvSpPr>
          <p:nvPr>
            <p:ph idx="1"/>
          </p:nvPr>
        </p:nvSpPr>
        <p:spPr>
          <a:xfrm>
            <a:off x="457200" y="1052736"/>
            <a:ext cx="4978896" cy="3168352"/>
          </a:xfrm>
        </p:spPr>
        <p:txBody>
          <a:bodyPr>
            <a:normAutofit/>
          </a:bodyPr>
          <a:lstStyle/>
          <a:p>
            <a:pPr>
              <a:buFont typeface="Wingdings" pitchFamily="2" charset="2"/>
              <a:buChar char="q"/>
            </a:pPr>
            <a:r>
              <a:rPr lang="en-US" sz="1800" dirty="0" smtClean="0"/>
              <a:t> Lineage [Zhang et al., VLDB’07]</a:t>
            </a:r>
          </a:p>
          <a:p>
            <a:pPr lvl="1">
              <a:buFont typeface="Wingdings" pitchFamily="2" charset="2"/>
              <a:buChar char="v"/>
            </a:pPr>
            <a:r>
              <a:rPr lang="en-US" sz="1600" dirty="0" smtClean="0"/>
              <a:t> Only data dependences</a:t>
            </a:r>
          </a:p>
          <a:p>
            <a:pPr>
              <a:buFont typeface="Wingdings" pitchFamily="2" charset="2"/>
              <a:buChar char="q"/>
            </a:pPr>
            <a:r>
              <a:rPr lang="en-US" sz="1800" dirty="0" smtClean="0"/>
              <a:t>Penumbra [Clause and </a:t>
            </a:r>
            <a:r>
              <a:rPr lang="en-US" sz="1800" dirty="0" err="1" smtClean="0"/>
              <a:t>Orso</a:t>
            </a:r>
            <a:r>
              <a:rPr lang="en-US" sz="1800" dirty="0" smtClean="0"/>
              <a:t>, ISSTA’09]</a:t>
            </a:r>
          </a:p>
          <a:p>
            <a:pPr lvl="1">
              <a:buFont typeface="Wingdings" pitchFamily="2" charset="2"/>
              <a:buChar char="v"/>
            </a:pPr>
            <a:r>
              <a:rPr lang="en-US" sz="1600" dirty="0" smtClean="0"/>
              <a:t>Consider either only data dependences or both data and control dependences</a:t>
            </a:r>
          </a:p>
          <a:p>
            <a:pPr>
              <a:buFont typeface="Wingdings" pitchFamily="2" charset="2"/>
              <a:buChar char="q"/>
            </a:pPr>
            <a:r>
              <a:rPr lang="en-US" sz="1800" dirty="0" smtClean="0"/>
              <a:t>Lineage with Strict </a:t>
            </a:r>
            <a:r>
              <a:rPr lang="en-US" sz="1800" dirty="0"/>
              <a:t>C</a:t>
            </a:r>
            <a:r>
              <a:rPr lang="en-US" sz="1800" dirty="0" smtClean="0"/>
              <a:t>ontrol Dependence [</a:t>
            </a:r>
            <a:r>
              <a:rPr lang="en-US" sz="1800" dirty="0" err="1" smtClean="0"/>
              <a:t>Bao</a:t>
            </a:r>
            <a:r>
              <a:rPr lang="en-US" sz="1800" dirty="0" smtClean="0"/>
              <a:t> et al., ISSTA’10]</a:t>
            </a:r>
          </a:p>
          <a:p>
            <a:pPr lvl="1">
              <a:buFont typeface="Wingdings" pitchFamily="2" charset="2"/>
              <a:buChar char="v"/>
            </a:pPr>
            <a:r>
              <a:rPr lang="en-US" sz="1800" dirty="0" smtClean="0"/>
              <a:t> </a:t>
            </a:r>
            <a:r>
              <a:rPr lang="en-US" sz="1600" dirty="0"/>
              <a:t>Consider data and </a:t>
            </a:r>
            <a:r>
              <a:rPr lang="en-US" sz="1600" i="1" dirty="0"/>
              <a:t>strict</a:t>
            </a:r>
            <a:r>
              <a:rPr lang="en-US" sz="1600" dirty="0"/>
              <a:t> control </a:t>
            </a:r>
            <a:r>
              <a:rPr lang="en-US" sz="1600" dirty="0" smtClean="0"/>
              <a:t>dependences</a:t>
            </a:r>
            <a:endParaRPr lang="en-US" sz="1600" dirty="0"/>
          </a:p>
          <a:p>
            <a:pPr marL="0" indent="0">
              <a:buNone/>
            </a:pPr>
            <a:r>
              <a:rPr lang="en-US" sz="2000" i="1" dirty="0" smtClean="0"/>
              <a:t>  Prior work: inadequate or imprecise</a:t>
            </a:r>
          </a:p>
        </p:txBody>
      </p:sp>
      <p:sp>
        <p:nvSpPr>
          <p:cNvPr id="8" name="TextBox 7"/>
          <p:cNvSpPr txBox="1"/>
          <p:nvPr/>
        </p:nvSpPr>
        <p:spPr>
          <a:xfrm>
            <a:off x="5580112" y="2348880"/>
            <a:ext cx="3456384" cy="2123659"/>
          </a:xfrm>
          <a:prstGeom prst="rect">
            <a:avLst/>
          </a:prstGeom>
          <a:noFill/>
          <a:ln>
            <a:solidFill>
              <a:srgbClr val="4F81BD"/>
            </a:solidFill>
          </a:ln>
        </p:spPr>
        <p:txBody>
          <a:bodyPr wrap="square" rtlCol="0">
            <a:spAutoFit/>
          </a:bodyPr>
          <a:lstStyle/>
          <a:p>
            <a:r>
              <a:rPr lang="en-US" sz="400" dirty="0">
                <a:solidFill>
                  <a:prstClr val="black"/>
                </a:solidFill>
                <a:latin typeface="Courier New"/>
                <a:cs typeface="Courier New"/>
              </a:rPr>
              <a:t>&lt;!DOCTYPE html PUBLIC "-//W3C//DTD </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1.0//EN"</a:t>
            </a:r>
          </a:p>
          <a:p>
            <a:r>
              <a:rPr lang="en-US" sz="400" dirty="0">
                <a:solidFill>
                  <a:prstClr val="black"/>
                </a:solidFill>
                <a:latin typeface="Courier New"/>
                <a:cs typeface="Courier New"/>
              </a:rPr>
              <a:t>  "http://www.w3.org/</a:t>
            </a:r>
            <a:r>
              <a:rPr lang="en-US" sz="400" dirty="0" err="1">
                <a:solidFill>
                  <a:prstClr val="black"/>
                </a:solidFill>
                <a:latin typeface="Courier New"/>
                <a:cs typeface="Courier New"/>
              </a:rPr>
              <a:t>MarkUp</a:t>
            </a:r>
            <a:r>
              <a:rPr lang="en-US" sz="400" dirty="0">
                <a:solidFill>
                  <a:prstClr val="black"/>
                </a:solidFill>
                <a:latin typeface="Courier New"/>
                <a:cs typeface="Courier New"/>
              </a:rPr>
              <a:t>/DTD/xhtml-rdfa-1.dtd"&gt;</a:t>
            </a:r>
          </a:p>
          <a:p>
            <a:r>
              <a:rPr lang="en-US" sz="400" dirty="0">
                <a:solidFill>
                  <a:prstClr val="black"/>
                </a:solidFill>
                <a:latin typeface="Courier New"/>
                <a:cs typeface="Courier New"/>
              </a:rPr>
              <a:t>&lt;html </a:t>
            </a:r>
            <a:r>
              <a:rPr lang="en-US" sz="400" dirty="0" err="1">
                <a:solidFill>
                  <a:prstClr val="black"/>
                </a:solidFill>
                <a:latin typeface="Courier New"/>
                <a:cs typeface="Courier New"/>
              </a:rPr>
              <a:t>xmlns</a:t>
            </a:r>
            <a:r>
              <a:rPr lang="en-US" sz="400" dirty="0">
                <a:solidFill>
                  <a:prstClr val="black"/>
                </a:solidFill>
                <a:latin typeface="Courier New"/>
                <a:cs typeface="Courier New"/>
              </a:rPr>
              <a:t>="http://www.w3.org/1999/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 </a:t>
            </a:r>
            <a:r>
              <a:rPr lang="en-US" sz="400" dirty="0" err="1">
                <a:solidFill>
                  <a:prstClr val="black"/>
                </a:solidFill>
                <a:latin typeface="Courier New"/>
                <a:cs typeface="Courier New"/>
              </a:rPr>
              <a:t>xml:lang</a:t>
            </a:r>
            <a:r>
              <a:rPr lang="en-US" sz="400" dirty="0">
                <a:solidFill>
                  <a:prstClr val="black"/>
                </a:solidFill>
                <a:latin typeface="Courier New"/>
                <a:cs typeface="Courier New"/>
              </a:rPr>
              <a:t>="en" version="</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 </a:t>
            </a:r>
            <a:r>
              <a:rPr lang="en-US" sz="400" dirty="0" err="1">
                <a:solidFill>
                  <a:prstClr val="black"/>
                </a:solidFill>
                <a:latin typeface="Courier New"/>
                <a:cs typeface="Courier New"/>
              </a:rPr>
              <a:t>dir</a:t>
            </a:r>
            <a:r>
              <a:rPr lang="en-US" sz="400" dirty="0">
                <a:solidFill>
                  <a:prstClr val="black"/>
                </a:solidFill>
                <a:latin typeface="Courier New"/>
                <a:cs typeface="Courier New"/>
              </a:rPr>
              <a:t>="</a:t>
            </a:r>
            <a:r>
              <a:rPr lang="en-US" sz="400" dirty="0" err="1">
                <a:solidFill>
                  <a:prstClr val="black"/>
                </a:solidFill>
                <a:latin typeface="Courier New"/>
                <a:cs typeface="Courier New"/>
              </a:rPr>
              <a:t>ltr</a:t>
            </a:r>
            <a:r>
              <a:rPr lang="en-US" sz="400" dirty="0">
                <a:solidFill>
                  <a:prstClr val="black"/>
                </a:solidFill>
                <a:latin typeface="Courier New"/>
                <a:cs typeface="Courier New"/>
              </a:rPr>
              <a: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xmlns:content</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a:t>
            </a:r>
            <a:r>
              <a:rPr lang="en-US" sz="400" dirty="0" err="1">
                <a:solidFill>
                  <a:prstClr val="black"/>
                </a:solidFill>
                <a:latin typeface="Courier New"/>
                <a:cs typeface="Courier New"/>
              </a:rPr>
              <a:t>rss</a:t>
            </a:r>
            <a:r>
              <a:rPr lang="en-US" sz="400" dirty="0">
                <a:solidFill>
                  <a:prstClr val="black"/>
                </a:solidFill>
                <a:latin typeface="Courier New"/>
                <a:cs typeface="Courier New"/>
              </a:rPr>
              <a:t>/1.0/modules/content/"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xmlns:dc</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/dc/terms/"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xmlns:foaf</a:t>
            </a:r>
            <a:r>
              <a:rPr lang="en-US" sz="400" dirty="0">
                <a:solidFill>
                  <a:prstClr val="black"/>
                </a:solidFill>
                <a:latin typeface="Courier New"/>
                <a:cs typeface="Courier New"/>
              </a:rPr>
              <a:t>="http://</a:t>
            </a:r>
            <a:r>
              <a:rPr lang="en-US" sz="400" dirty="0" err="1">
                <a:solidFill>
                  <a:prstClr val="black"/>
                </a:solidFill>
                <a:latin typeface="Courier New"/>
                <a:cs typeface="Courier New"/>
              </a:rPr>
              <a:t>xmlns.com</a:t>
            </a:r>
            <a:r>
              <a:rPr lang="en-US" sz="400" dirty="0">
                <a:solidFill>
                  <a:prstClr val="black"/>
                </a:solidFill>
                <a:latin typeface="Courier New"/>
                <a:cs typeface="Courier New"/>
              </a:rPr>
              <a:t>/</a:t>
            </a:r>
            <a:r>
              <a:rPr lang="en-US" sz="400" dirty="0" err="1">
                <a:solidFill>
                  <a:prstClr val="black"/>
                </a:solidFill>
                <a:latin typeface="Courier New"/>
                <a:cs typeface="Courier New"/>
              </a:rPr>
              <a:t>foaf</a:t>
            </a:r>
            <a:r>
              <a:rPr lang="en-US" sz="400" dirty="0">
                <a:solidFill>
                  <a:prstClr val="black"/>
                </a:solidFill>
                <a:latin typeface="Courier New"/>
                <a:cs typeface="Courier New"/>
              </a:rPr>
              <a:t>/0.1/"</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xmlns:og</a:t>
            </a:r>
            <a:r>
              <a:rPr lang="en-US" sz="400" dirty="0">
                <a:solidFill>
                  <a:prstClr val="black"/>
                </a:solidFill>
                <a:latin typeface="Courier New"/>
                <a:cs typeface="Courier New"/>
              </a:rPr>
              <a:t>="http://</a:t>
            </a:r>
            <a:r>
              <a:rPr lang="en-US" sz="400" dirty="0" err="1">
                <a:solidFill>
                  <a:prstClr val="black"/>
                </a:solidFill>
                <a:latin typeface="Courier New"/>
                <a:cs typeface="Courier New"/>
              </a:rPr>
              <a:t>ogp.me</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xmlns:rdfs</a:t>
            </a:r>
            <a:r>
              <a:rPr lang="en-US" sz="400" dirty="0">
                <a:solidFill>
                  <a:prstClr val="black"/>
                </a:solidFill>
                <a:latin typeface="Courier New"/>
                <a:cs typeface="Courier New"/>
              </a:rPr>
              <a:t>="http://www.w3.org/2000/01/</a:t>
            </a:r>
            <a:r>
              <a:rPr lang="en-US" sz="400" dirty="0" err="1">
                <a:solidFill>
                  <a:prstClr val="black"/>
                </a:solidFill>
                <a:latin typeface="Courier New"/>
                <a:cs typeface="Courier New"/>
              </a:rPr>
              <a:t>rdf</a:t>
            </a:r>
            <a:r>
              <a:rPr lang="en-US" sz="400" dirty="0">
                <a:solidFill>
                  <a:prstClr val="black"/>
                </a:solidFill>
                <a:latin typeface="Courier New"/>
                <a:cs typeface="Courier New"/>
              </a:rPr>
              <a:t>-schema#"</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xmlns:sioct</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/types#"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xmlns:skos</a:t>
            </a:r>
            <a:r>
              <a:rPr lang="en-US" sz="400" dirty="0">
                <a:solidFill>
                  <a:prstClr val="black"/>
                </a:solidFill>
                <a:latin typeface="Courier New"/>
                <a:cs typeface="Courier New"/>
              </a:rPr>
              <a:t>="http://www.w3.org/2004/02/</a:t>
            </a:r>
            <a:r>
              <a:rPr lang="en-US" sz="400" dirty="0" err="1">
                <a:solidFill>
                  <a:prstClr val="black"/>
                </a:solidFill>
                <a:latin typeface="Courier New"/>
                <a:cs typeface="Courier New"/>
              </a:rPr>
              <a:t>skos</a:t>
            </a:r>
            <a:r>
              <a:rPr lang="en-US" sz="400" dirty="0">
                <a:solidFill>
                  <a:prstClr val="black"/>
                </a:solidFill>
                <a:latin typeface="Courier New"/>
                <a:cs typeface="Courier New"/>
              </a:rPr>
              <a:t>/core#"</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xmlns:xsd</a:t>
            </a:r>
            <a:r>
              <a:rPr lang="en-US" sz="400" dirty="0">
                <a:solidFill>
                  <a:prstClr val="black"/>
                </a:solidFill>
                <a:latin typeface="Courier New"/>
                <a:cs typeface="Courier New"/>
              </a:rPr>
              <a:t>="http://www.w3.org/2001/</a:t>
            </a:r>
            <a:r>
              <a:rPr lang="en-US" sz="400" dirty="0" err="1">
                <a:solidFill>
                  <a:prstClr val="black"/>
                </a:solidFill>
                <a:latin typeface="Courier New"/>
                <a:cs typeface="Courier New"/>
              </a:rPr>
              <a:t>XMLSchema</a:t>
            </a:r>
            <a:r>
              <a:rPr lang="en-US" sz="400" dirty="0">
                <a:solidFill>
                  <a:prstClr val="black"/>
                </a:solidFill>
                <a:latin typeface="Courier New"/>
                <a:cs typeface="Courier New"/>
              </a:rPr>
              <a:t>#"&gt;</a:t>
            </a:r>
          </a:p>
          <a:p>
            <a:endParaRPr lang="en-US" sz="400" dirty="0">
              <a:solidFill>
                <a:prstClr val="black"/>
              </a:solidFill>
              <a:latin typeface="Courier New"/>
              <a:cs typeface="Courier New"/>
            </a:endParaRPr>
          </a:p>
          <a:p>
            <a:r>
              <a:rPr lang="en-US" sz="400" dirty="0">
                <a:solidFill>
                  <a:prstClr val="black"/>
                </a:solidFill>
                <a:latin typeface="Courier New"/>
                <a:cs typeface="Courier New"/>
              </a:rPr>
              <a:t>&lt;head profile="http://www.w3.org/1999/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/vocab"&gt;</a:t>
            </a:r>
          </a:p>
          <a:p>
            <a:r>
              <a:rPr lang="en-US" sz="400" dirty="0">
                <a:solidFill>
                  <a:prstClr val="black"/>
                </a:solidFill>
                <a:latin typeface="Courier New"/>
                <a:cs typeface="Courier New"/>
              </a:rPr>
              <a:t>  &lt;meta http-</a:t>
            </a:r>
            <a:r>
              <a:rPr lang="en-US" sz="400" dirty="0" err="1">
                <a:solidFill>
                  <a:prstClr val="black"/>
                </a:solidFill>
                <a:latin typeface="Courier New"/>
                <a:cs typeface="Courier New"/>
              </a:rPr>
              <a:t>equiv</a:t>
            </a:r>
            <a:r>
              <a:rPr lang="en-US" sz="400" dirty="0">
                <a:solidFill>
                  <a:prstClr val="black"/>
                </a:solidFill>
                <a:latin typeface="Courier New"/>
                <a:cs typeface="Courier New"/>
              </a:rPr>
              <a:t>="Content-Type" content="text/html; charset=utf-8" /&gt;</a:t>
            </a:r>
          </a:p>
          <a:p>
            <a:r>
              <a:rPr lang="en-US" sz="400" dirty="0">
                <a:solidFill>
                  <a:prstClr val="black"/>
                </a:solidFill>
                <a:latin typeface="Courier New"/>
                <a:cs typeface="Courier New"/>
              </a:rPr>
              <a:t>&lt;meta about="/registration" property="</a:t>
            </a:r>
            <a:r>
              <a:rPr lang="en-US" sz="400" dirty="0" err="1">
                <a:solidFill>
                  <a:prstClr val="black"/>
                </a:solidFill>
                <a:latin typeface="Courier New"/>
                <a:cs typeface="Courier New"/>
              </a:rPr>
              <a:t>sioc:num_replies</a:t>
            </a:r>
            <a:r>
              <a:rPr lang="en-US" sz="400" dirty="0">
                <a:solidFill>
                  <a:prstClr val="black"/>
                </a:solidFill>
                <a:latin typeface="Courier New"/>
                <a:cs typeface="Courier New"/>
              </a:rPr>
              <a:t>" content="0" </a:t>
            </a:r>
            <a:r>
              <a:rPr lang="en-US" sz="400" dirty="0" err="1">
                <a:solidFill>
                  <a:prstClr val="black"/>
                </a:solidFill>
                <a:latin typeface="Courier New"/>
                <a:cs typeface="Courier New"/>
              </a:rPr>
              <a:t>datatype</a:t>
            </a:r>
            <a:r>
              <a:rPr lang="en-US" sz="400" dirty="0">
                <a:solidFill>
                  <a:prstClr val="black"/>
                </a:solidFill>
                <a:latin typeface="Courier New"/>
                <a:cs typeface="Courier New"/>
              </a:rPr>
              <a:t>="</a:t>
            </a:r>
            <a:r>
              <a:rPr lang="en-US" sz="400" dirty="0" err="1">
                <a:solidFill>
                  <a:prstClr val="black"/>
                </a:solidFill>
                <a:latin typeface="Courier New"/>
                <a:cs typeface="Courier New"/>
              </a:rPr>
              <a:t>xsd:integer</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="shortcut icon" </a:t>
            </a:r>
            <a:r>
              <a:rPr lang="en-US" sz="400" dirty="0" err="1">
                <a:solidFill>
                  <a:prstClr val="black"/>
                </a:solidFill>
                <a:latin typeface="Courier New"/>
                <a:cs typeface="Courier New"/>
              </a:rPr>
              <a:t>href</a:t>
            </a:r>
            <a:r>
              <a:rPr lang="en-US" sz="400" dirty="0">
                <a:solidFill>
                  <a:prstClr val="black"/>
                </a:solidFill>
                <a:latin typeface="Courier New"/>
                <a:cs typeface="Courier New"/>
              </a:rPr>
              <a:t>="http://2013.issre.net/</a:t>
            </a:r>
            <a:r>
              <a:rPr lang="en-US" sz="400" dirty="0" err="1">
                <a:solidFill>
                  <a:prstClr val="black"/>
                </a:solidFill>
                <a:latin typeface="Courier New"/>
                <a:cs typeface="Courier New"/>
              </a:rPr>
              <a:t>misc</a:t>
            </a:r>
            <a:r>
              <a:rPr lang="en-US" sz="400" dirty="0">
                <a:solidFill>
                  <a:prstClr val="black"/>
                </a:solidFill>
                <a:latin typeface="Courier New"/>
                <a:cs typeface="Courier New"/>
              </a:rPr>
              <a:t>/</a:t>
            </a:r>
            <a:r>
              <a:rPr lang="en-US" sz="400" dirty="0" err="1">
                <a:solidFill>
                  <a:prstClr val="black"/>
                </a:solidFill>
                <a:latin typeface="Courier New"/>
                <a:cs typeface="Courier New"/>
              </a:rPr>
              <a:t>favicon.ico</a:t>
            </a:r>
            <a:r>
              <a:rPr lang="en-US" sz="400" dirty="0">
                <a:solidFill>
                  <a:prstClr val="black"/>
                </a:solidFill>
                <a:latin typeface="Courier New"/>
                <a:cs typeface="Courier New"/>
              </a:rPr>
              <a:t>" type="image/</a:t>
            </a:r>
            <a:r>
              <a:rPr lang="en-US" sz="400" dirty="0" err="1">
                <a:solidFill>
                  <a:prstClr val="black"/>
                </a:solidFill>
                <a:latin typeface="Courier New"/>
                <a:cs typeface="Courier New"/>
              </a:rPr>
              <a:t>vnd.microsoft.icon</a:t>
            </a:r>
            <a:r>
              <a:rPr lang="en-US" sz="400" dirty="0">
                <a:solidFill>
                  <a:prstClr val="black"/>
                </a:solidFill>
                <a:latin typeface="Courier New"/>
                <a:cs typeface="Courier New"/>
              </a:rPr>
              <a:t>" /&gt;</a:t>
            </a:r>
          </a:p>
          <a:p>
            <a:r>
              <a:rPr lang="en-US" sz="400" dirty="0">
                <a:solidFill>
                  <a:prstClr val="black"/>
                </a:solidFill>
                <a:latin typeface="Courier New"/>
                <a:cs typeface="Courier New"/>
              </a:rPr>
              <a:t>&lt;meta content="Registration" about="/registration" property="</a:t>
            </a:r>
            <a:r>
              <a:rPr lang="en-US" sz="400" dirty="0" err="1">
                <a:solidFill>
                  <a:prstClr val="black"/>
                </a:solidFill>
                <a:latin typeface="Courier New"/>
                <a:cs typeface="Courier New"/>
              </a:rPr>
              <a:t>dc:title</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a:t>
            </a:r>
            <a:r>
              <a:rPr lang="en-US" sz="400" dirty="0" err="1">
                <a:solidFill>
                  <a:prstClr val="black"/>
                </a:solidFill>
                <a:latin typeface="Courier New"/>
                <a:cs typeface="Courier New"/>
              </a:rPr>
              <a:t>shortlink</a:t>
            </a:r>
            <a:r>
              <a:rPr lang="en-US" sz="400" dirty="0">
                <a:solidFill>
                  <a:prstClr val="black"/>
                </a:solidFill>
                <a:latin typeface="Courier New"/>
                <a:cs typeface="Courier New"/>
              </a:rPr>
              <a:t>" </a:t>
            </a:r>
            <a:r>
              <a:rPr lang="en-US" sz="400" dirty="0" err="1">
                <a:solidFill>
                  <a:prstClr val="black"/>
                </a:solidFill>
                <a:latin typeface="Courier New"/>
                <a:cs typeface="Courier New"/>
              </a:rPr>
              <a:t>href</a:t>
            </a:r>
            <a:r>
              <a:rPr lang="en-US" sz="400" dirty="0">
                <a:solidFill>
                  <a:prstClr val="black"/>
                </a:solidFill>
                <a:latin typeface="Courier New"/>
                <a:cs typeface="Courier New"/>
              </a:rPr>
              <a:t>="/node/36" /&gt;</a:t>
            </a:r>
          </a:p>
          <a:p>
            <a:r>
              <a:rPr lang="en-US" sz="400" dirty="0">
                <a:solidFill>
                  <a:prstClr val="black"/>
                </a:solidFill>
                <a:latin typeface="Courier New"/>
                <a:cs typeface="Courier New"/>
              </a:rPr>
              <a:t>&lt;meta name="Generator" content="Drupal 7 (http://</a:t>
            </a:r>
            <a:r>
              <a:rPr lang="en-US" sz="400" dirty="0" err="1">
                <a:solidFill>
                  <a:prstClr val="black"/>
                </a:solidFill>
                <a:latin typeface="Courier New"/>
                <a:cs typeface="Courier New"/>
              </a:rPr>
              <a:t>drupal.org</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="canonical" </a:t>
            </a:r>
            <a:r>
              <a:rPr lang="en-US" sz="400" dirty="0" err="1">
                <a:solidFill>
                  <a:prstClr val="black"/>
                </a:solidFill>
                <a:latin typeface="Courier New"/>
                <a:cs typeface="Courier New"/>
              </a:rPr>
              <a:t>href</a:t>
            </a:r>
            <a:r>
              <a:rPr lang="en-US" sz="400" dirty="0">
                <a:solidFill>
                  <a:prstClr val="black"/>
                </a:solidFill>
                <a:latin typeface="Courier New"/>
                <a:cs typeface="Courier New"/>
              </a:rPr>
              <a:t>="/registration" /&gt;</a:t>
            </a:r>
          </a:p>
          <a:p>
            <a:r>
              <a:rPr lang="en-US" sz="400" dirty="0">
                <a:solidFill>
                  <a:prstClr val="black"/>
                </a:solidFill>
                <a:latin typeface="Courier New"/>
                <a:cs typeface="Courier New"/>
              </a:rPr>
              <a:t>  &lt;title&gt;Registration | ISSRE 2013&lt;/title&gt;</a:t>
            </a:r>
          </a:p>
          <a:p>
            <a:r>
              <a:rPr lang="en-US" sz="400" dirty="0">
                <a:solidFill>
                  <a:prstClr val="black"/>
                </a:solidFill>
                <a:latin typeface="Courier New"/>
                <a:cs typeface="Courier New"/>
              </a:rPr>
              <a:t>  &lt;style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system.base.css?muzybs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system.menus.css?muzybs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system.messages.css?muzybs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system.theme.css?muzybs</a:t>
            </a:r>
            <a:r>
              <a:rPr lang="en-US" sz="400" dirty="0">
                <a:solidFill>
                  <a:prstClr val="black"/>
                </a:solidFill>
                <a:latin typeface="Courier New"/>
                <a:cs typeface="Courier New"/>
              </a:rPr>
              <a:t>");&lt;/style&gt;</a:t>
            </a:r>
          </a:p>
          <a:p>
            <a:r>
              <a:rPr lang="en-US" sz="400" dirty="0">
                <a:solidFill>
                  <a:prstClr val="black"/>
                </a:solidFill>
                <a:latin typeface="Courier New"/>
                <a:cs typeface="Courier New"/>
              </a:rPr>
              <a:t>&lt;style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("http://2013.issre.net/modules/comment/</a:t>
            </a:r>
            <a:r>
              <a:rPr lang="en-US" sz="400" dirty="0" err="1">
                <a:solidFill>
                  <a:prstClr val="black"/>
                </a:solidFill>
                <a:latin typeface="Courier New"/>
                <a:cs typeface="Courier New"/>
              </a:rPr>
              <a:t>comment.css?muzybs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("http://2013.issre.net/modules/field/theme/</a:t>
            </a:r>
            <a:r>
              <a:rPr lang="en-US" sz="400" dirty="0" err="1">
                <a:solidFill>
                  <a:prstClr val="black"/>
                </a:solidFill>
                <a:latin typeface="Courier New"/>
                <a:cs typeface="Courier New"/>
              </a:rPr>
              <a:t>field.css?muzybs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("http://2013.issre.net/modules/node/</a:t>
            </a:r>
            <a:r>
              <a:rPr lang="en-US" sz="400" dirty="0" err="1">
                <a:solidFill>
                  <a:prstClr val="black"/>
                </a:solidFill>
                <a:latin typeface="Courier New"/>
                <a:cs typeface="Courier New"/>
              </a:rPr>
              <a:t>node.css?muzybs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("http://2013.issre.net/modules/search/</a:t>
            </a:r>
            <a:r>
              <a:rPr lang="en-US" sz="400" dirty="0" err="1">
                <a:solidFill>
                  <a:prstClr val="black"/>
                </a:solidFill>
                <a:latin typeface="Courier New"/>
                <a:cs typeface="Courier New"/>
              </a:rPr>
              <a:t>search.css?muzybs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("http://2013.issre.net/modules/user/</a:t>
            </a:r>
            <a:r>
              <a:rPr lang="en-US" sz="400" dirty="0" err="1">
                <a:solidFill>
                  <a:prstClr val="black"/>
                </a:solidFill>
                <a:latin typeface="Courier New"/>
                <a:cs typeface="Courier New"/>
              </a:rPr>
              <a:t>user.css?muzybs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("http://2013.issre.net/sites/all/modules/views/</a:t>
            </a:r>
            <a:r>
              <a:rPr lang="en-US" sz="400" dirty="0" err="1">
                <a:solidFill>
                  <a:prstClr val="black"/>
                </a:solidFill>
                <a:latin typeface="Courier New"/>
                <a:cs typeface="Courier New"/>
              </a:rPr>
              <a:t>css</a:t>
            </a:r>
            <a:r>
              <a:rPr lang="en-US" sz="400" dirty="0">
                <a:solidFill>
                  <a:prstClr val="black"/>
                </a:solidFill>
                <a:latin typeface="Courier New"/>
                <a:cs typeface="Courier New"/>
              </a:rPr>
              <a:t>/</a:t>
            </a:r>
            <a:r>
              <a:rPr lang="en-US" sz="400" dirty="0" err="1">
                <a:solidFill>
                  <a:prstClr val="black"/>
                </a:solidFill>
                <a:latin typeface="Courier New"/>
                <a:cs typeface="Courier New"/>
              </a:rPr>
              <a:t>views.css</a:t>
            </a:r>
            <a:r>
              <a:rPr lang="en-US" sz="400" dirty="0" smtClean="0">
                <a:solidFill>
                  <a:prstClr val="black"/>
                </a:solidFill>
                <a:latin typeface="Courier New"/>
                <a:cs typeface="Courier New"/>
              </a:rPr>
              <a:t>?...</a:t>
            </a:r>
            <a:endParaRPr lang="en-US" sz="400" dirty="0">
              <a:solidFill>
                <a:prstClr val="black"/>
              </a:solidFill>
              <a:latin typeface="Courier New"/>
              <a:cs typeface="Courier New"/>
            </a:endParaRPr>
          </a:p>
        </p:txBody>
      </p:sp>
      <p:sp>
        <p:nvSpPr>
          <p:cNvPr id="9" name="Lightning Bolt 8"/>
          <p:cNvSpPr/>
          <p:nvPr/>
        </p:nvSpPr>
        <p:spPr>
          <a:xfrm>
            <a:off x="7956376" y="3573016"/>
            <a:ext cx="914400" cy="914400"/>
          </a:xfrm>
          <a:prstGeom prst="lightningBol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0" name="Picture 10"/>
          <p:cNvPicPr>
            <a:picLocks noChangeAspect="1" noChangeArrowheads="1"/>
          </p:cNvPicPr>
          <p:nvPr/>
        </p:nvPicPr>
        <p:blipFill>
          <a:blip r:embed="rId4"/>
          <a:srcRect/>
          <a:stretch>
            <a:fillRect/>
          </a:stretch>
        </p:blipFill>
        <p:spPr bwMode="auto">
          <a:xfrm>
            <a:off x="7452320" y="4585271"/>
            <a:ext cx="936104" cy="888000"/>
          </a:xfrm>
          <a:prstGeom prst="rect">
            <a:avLst/>
          </a:prstGeom>
          <a:noFill/>
          <a:ln w="9525">
            <a:noFill/>
            <a:miter lim="800000"/>
            <a:headEnd/>
            <a:tailEnd/>
          </a:ln>
        </p:spPr>
      </p:pic>
      <p:sp>
        <p:nvSpPr>
          <p:cNvPr id="11" name="TextBox 10"/>
          <p:cNvSpPr txBox="1"/>
          <p:nvPr/>
        </p:nvSpPr>
        <p:spPr>
          <a:xfrm>
            <a:off x="5724128" y="5445224"/>
            <a:ext cx="3415910" cy="646331"/>
          </a:xfrm>
          <a:prstGeom prst="rect">
            <a:avLst/>
          </a:prstGeom>
          <a:noFill/>
        </p:spPr>
        <p:txBody>
          <a:bodyPr wrap="square" rtlCol="0">
            <a:spAutoFit/>
          </a:bodyPr>
          <a:lstStyle/>
          <a:p>
            <a:pPr algn="ctr"/>
            <a:r>
              <a:rPr lang="en-US" i="1" dirty="0" smtClean="0">
                <a:solidFill>
                  <a:prstClr val="black"/>
                </a:solidFill>
              </a:rPr>
              <a:t>Which character(s) in this 2,018-character input causes the crash?</a:t>
            </a:r>
            <a:endParaRPr lang="en-US" i="1" dirty="0">
              <a:solidFill>
                <a:prstClr val="black"/>
              </a:solidFill>
            </a:endParaRPr>
          </a:p>
        </p:txBody>
      </p:sp>
      <p:cxnSp>
        <p:nvCxnSpPr>
          <p:cNvPr id="12" name="Straight Arrow Connector 11"/>
          <p:cNvCxnSpPr/>
          <p:nvPr/>
        </p:nvCxnSpPr>
        <p:spPr>
          <a:xfrm flipV="1">
            <a:off x="395536" y="4271970"/>
            <a:ext cx="4752528" cy="21126"/>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95536" y="4481825"/>
            <a:ext cx="5040560" cy="1631216"/>
          </a:xfrm>
          <a:prstGeom prst="rect">
            <a:avLst/>
          </a:prstGeom>
        </p:spPr>
        <p:txBody>
          <a:bodyPr wrap="square">
            <a:spAutoFit/>
          </a:bodyPr>
          <a:lstStyle/>
          <a:p>
            <a:pPr marL="342900" indent="-342900">
              <a:buFont typeface="Arial"/>
              <a:buChar char="•"/>
            </a:pPr>
            <a:r>
              <a:rPr lang="en-US" sz="2000" i="1" dirty="0" smtClean="0">
                <a:solidFill>
                  <a:prstClr val="black"/>
                </a:solidFill>
              </a:rPr>
              <a:t>Our work: compute the </a:t>
            </a:r>
            <a:r>
              <a:rPr lang="en-US" sz="2000" i="1" dirty="0">
                <a:solidFill>
                  <a:srgbClr val="FF0000"/>
                </a:solidFill>
              </a:rPr>
              <a:t>role </a:t>
            </a:r>
            <a:r>
              <a:rPr lang="en-US" sz="2000" i="1" dirty="0">
                <a:solidFill>
                  <a:prstClr val="black"/>
                </a:solidFill>
              </a:rPr>
              <a:t>and </a:t>
            </a:r>
            <a:r>
              <a:rPr lang="en-US" sz="2000" i="1" dirty="0">
                <a:solidFill>
                  <a:srgbClr val="FF0000"/>
                </a:solidFill>
              </a:rPr>
              <a:t>strength </a:t>
            </a:r>
            <a:r>
              <a:rPr lang="en-US" sz="2000" i="1" dirty="0">
                <a:solidFill>
                  <a:prstClr val="black"/>
                </a:solidFill>
              </a:rPr>
              <a:t>of inputs in the </a:t>
            </a:r>
            <a:r>
              <a:rPr lang="en-US" sz="2000" i="1" dirty="0" smtClean="0">
                <a:solidFill>
                  <a:prstClr val="black"/>
                </a:solidFill>
              </a:rPr>
              <a:t>computation</a:t>
            </a:r>
          </a:p>
          <a:p>
            <a:pPr marL="342900" indent="-342900">
              <a:buFont typeface="Arial"/>
              <a:buChar char="•"/>
            </a:pPr>
            <a:r>
              <a:rPr lang="en-US" sz="2000" i="1" dirty="0" smtClean="0">
                <a:solidFill>
                  <a:prstClr val="black"/>
                </a:solidFill>
              </a:rPr>
              <a:t>Applications: debugging, testing</a:t>
            </a:r>
          </a:p>
          <a:p>
            <a:pPr marL="342900" indent="-342900">
              <a:buFont typeface="Arial"/>
              <a:buChar char="•"/>
            </a:pPr>
            <a:r>
              <a:rPr lang="en-US" sz="2000" i="1" dirty="0" smtClean="0">
                <a:solidFill>
                  <a:prstClr val="black"/>
                </a:solidFill>
              </a:rPr>
              <a:t>Results: reduce the input from </a:t>
            </a:r>
            <a:r>
              <a:rPr lang="en-US" sz="2000" i="1" dirty="0" smtClean="0">
                <a:solidFill>
                  <a:srgbClr val="FF0000"/>
                </a:solidFill>
              </a:rPr>
              <a:t>2,018</a:t>
            </a:r>
            <a:r>
              <a:rPr lang="en-US" sz="2000" i="1" dirty="0" smtClean="0">
                <a:solidFill>
                  <a:prstClr val="black"/>
                </a:solidFill>
              </a:rPr>
              <a:t> to </a:t>
            </a:r>
            <a:r>
              <a:rPr lang="en-US" sz="2000" i="1" dirty="0" smtClean="0">
                <a:solidFill>
                  <a:srgbClr val="FF0000"/>
                </a:solidFill>
              </a:rPr>
              <a:t>39</a:t>
            </a:r>
            <a:r>
              <a:rPr lang="en-US" sz="2000" i="1" dirty="0" smtClean="0">
                <a:solidFill>
                  <a:prstClr val="black"/>
                </a:solidFill>
              </a:rPr>
              <a:t> characters</a:t>
            </a:r>
            <a:endParaRPr lang="en-US" sz="2000" i="1" dirty="0">
              <a:solidFill>
                <a:prstClr val="black"/>
              </a:solidFill>
            </a:endParaRPr>
          </a:p>
        </p:txBody>
      </p:sp>
    </p:spTree>
    <p:extLst>
      <p:ext uri="{BB962C8B-B14F-4D97-AF65-F5344CB8AC3E}">
        <p14:creationId xmlns:p14="http://schemas.microsoft.com/office/powerpoint/2010/main" val="22950035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a:bodyPr>
          <a:lstStyle/>
          <a:p>
            <a:r>
              <a:rPr lang="en-US" sz="2800" dirty="0" smtClean="0"/>
              <a:t>Why does Tidy crash on this input?</a:t>
            </a:r>
            <a:endParaRPr lang="en-US" sz="2800" dirty="0"/>
          </a:p>
        </p:txBody>
      </p:sp>
      <p:sp>
        <p:nvSpPr>
          <p:cNvPr id="2" name="Content Placeholder 1"/>
          <p:cNvSpPr>
            <a:spLocks noGrp="1"/>
          </p:cNvSpPr>
          <p:nvPr>
            <p:ph idx="1"/>
          </p:nvPr>
        </p:nvSpPr>
        <p:spPr>
          <a:xfrm>
            <a:off x="2771800" y="836712"/>
            <a:ext cx="2808312" cy="4824536"/>
          </a:xfrm>
        </p:spPr>
        <p:txBody>
          <a:bodyPr>
            <a:normAutofit fontScale="77500" lnSpcReduction="20000"/>
          </a:bodyPr>
          <a:lstStyle/>
          <a:p>
            <a:pPr marL="0" indent="0" algn="ctr">
              <a:buNone/>
            </a:pPr>
            <a:r>
              <a:rPr lang="en-US" sz="1600" dirty="0" err="1" smtClean="0">
                <a:latin typeface="Courier New"/>
                <a:cs typeface="Courier New"/>
              </a:rPr>
              <a:t>Parser.c</a:t>
            </a:r>
            <a:endParaRPr lang="en-US" sz="1600" dirty="0" smtClean="0">
              <a:latin typeface="Courier New"/>
              <a:cs typeface="Courier New"/>
            </a:endParaRPr>
          </a:p>
          <a:p>
            <a:pPr marL="0" indent="0">
              <a:buNone/>
            </a:pPr>
            <a:r>
              <a:rPr lang="en-US" sz="1600" dirty="0" smtClean="0"/>
              <a:t>1 void </a:t>
            </a:r>
            <a:r>
              <a:rPr lang="en-US" sz="1600" dirty="0" err="1" smtClean="0"/>
              <a:t>ParseHtmlDoc</a:t>
            </a:r>
            <a:r>
              <a:rPr lang="en-US" sz="1600" dirty="0" smtClean="0"/>
              <a:t>(){</a:t>
            </a:r>
          </a:p>
          <a:p>
            <a:pPr>
              <a:buAutoNum type="arabicPlain" startAt="3"/>
            </a:pPr>
            <a:r>
              <a:rPr lang="en-US" sz="1600" dirty="0" smtClean="0"/>
              <a:t>doc-&gt;head=</a:t>
            </a:r>
            <a:r>
              <a:rPr lang="en-US" sz="1600" dirty="0" err="1" smtClean="0"/>
              <a:t>ParseHead</a:t>
            </a:r>
            <a:r>
              <a:rPr lang="en-US" sz="1600" dirty="0" smtClean="0"/>
              <a:t>(); …</a:t>
            </a:r>
          </a:p>
          <a:p>
            <a:pPr>
              <a:buAutoNum type="arabicPlain" startAt="6"/>
            </a:pPr>
            <a:r>
              <a:rPr lang="en-US" sz="1600" dirty="0" err="1" smtClean="0"/>
              <a:t>ParseFrameSet</a:t>
            </a:r>
            <a:r>
              <a:rPr lang="en-US" sz="1600" dirty="0" smtClean="0"/>
              <a:t>(NULL);}</a:t>
            </a:r>
            <a:br>
              <a:rPr lang="en-US" sz="1600" dirty="0" smtClean="0"/>
            </a:br>
            <a:endParaRPr lang="en-US" sz="1600" dirty="0" smtClean="0"/>
          </a:p>
          <a:p>
            <a:pPr marL="0" indent="0">
              <a:buNone/>
            </a:pPr>
            <a:r>
              <a:rPr lang="en-US" sz="1600" dirty="0" smtClean="0"/>
              <a:t>7 void </a:t>
            </a:r>
            <a:r>
              <a:rPr lang="en-US" sz="1600" dirty="0" err="1" smtClean="0"/>
              <a:t>ParseFrameSet</a:t>
            </a:r>
            <a:r>
              <a:rPr lang="en-US" sz="1600" dirty="0"/>
              <a:t>(Node*p</a:t>
            </a:r>
            <a:r>
              <a:rPr lang="en-US" sz="1600" dirty="0" smtClean="0"/>
              <a:t>){</a:t>
            </a:r>
          </a:p>
          <a:p>
            <a:pPr marL="0" indent="0">
              <a:buNone/>
            </a:pPr>
            <a:r>
              <a:rPr lang="en-US" sz="1600" dirty="0" smtClean="0"/>
              <a:t>8     Node*</a:t>
            </a:r>
            <a:r>
              <a:rPr lang="en-US" sz="1600" dirty="0" err="1" smtClean="0"/>
              <a:t>fs</a:t>
            </a:r>
            <a:r>
              <a:rPr lang="en-US" sz="1600" dirty="0" smtClean="0"/>
              <a:t>=NULL;</a:t>
            </a:r>
          </a:p>
          <a:p>
            <a:pPr>
              <a:buAutoNum type="arabicPlain" startAt="9"/>
            </a:pPr>
            <a:r>
              <a:rPr lang="en-US" sz="1600" dirty="0"/>
              <a:t>c</a:t>
            </a:r>
            <a:r>
              <a:rPr lang="en-US" sz="1600" dirty="0" smtClean="0"/>
              <a:t>har c=</a:t>
            </a:r>
            <a:r>
              <a:rPr lang="en-US" sz="1600" dirty="0" err="1" smtClean="0"/>
              <a:t>GetChar</a:t>
            </a:r>
            <a:r>
              <a:rPr lang="en-US" sz="1600" dirty="0" smtClean="0"/>
              <a:t>(fin);</a:t>
            </a:r>
          </a:p>
          <a:p>
            <a:pPr>
              <a:buAutoNum type="arabicPlain" startAt="9"/>
            </a:pPr>
            <a:r>
              <a:rPr lang="en-US" sz="1600" dirty="0"/>
              <a:t> </a:t>
            </a:r>
            <a:r>
              <a:rPr lang="en-US" sz="1600" dirty="0" smtClean="0"/>
              <a:t> if(c==‘S’)  {  … }</a:t>
            </a:r>
          </a:p>
          <a:p>
            <a:pPr>
              <a:buAutoNum type="arabicPlain" startAt="23"/>
            </a:pPr>
            <a:r>
              <a:rPr lang="en-US" sz="1600" dirty="0" err="1" smtClean="0"/>
              <a:t>ParseNoFrame</a:t>
            </a:r>
            <a:r>
              <a:rPr lang="en-US" sz="1600" dirty="0" smtClean="0"/>
              <a:t>(</a:t>
            </a:r>
            <a:r>
              <a:rPr lang="en-US" sz="1600" dirty="0" err="1" smtClean="0"/>
              <a:t>fs</a:t>
            </a:r>
            <a:r>
              <a:rPr lang="en-US" sz="1600" dirty="0" smtClean="0"/>
              <a:t>); … }</a:t>
            </a:r>
            <a:br>
              <a:rPr lang="en-US" sz="1600" dirty="0" smtClean="0"/>
            </a:br>
            <a:endParaRPr lang="en-US" sz="1600" dirty="0" smtClean="0"/>
          </a:p>
          <a:p>
            <a:pPr marL="0" indent="0">
              <a:buNone/>
            </a:pPr>
            <a:r>
              <a:rPr lang="en-US" sz="1600" dirty="0" smtClean="0"/>
              <a:t>30 void </a:t>
            </a:r>
            <a:r>
              <a:rPr lang="en-US" sz="1600" dirty="0" err="1" smtClean="0"/>
              <a:t>ParseNoFrame</a:t>
            </a:r>
            <a:r>
              <a:rPr lang="en-US" sz="1600" dirty="0" smtClean="0"/>
              <a:t>(Node *</a:t>
            </a:r>
            <a:r>
              <a:rPr lang="en-US" sz="1600" dirty="0" err="1" smtClean="0"/>
              <a:t>fS</a:t>
            </a:r>
            <a:r>
              <a:rPr lang="en-US" sz="1600" dirty="0" smtClean="0"/>
              <a:t>) {   </a:t>
            </a:r>
          </a:p>
          <a:p>
            <a:pPr marL="0" indent="0">
              <a:buNone/>
            </a:pPr>
            <a:r>
              <a:rPr lang="en-US" sz="1600" dirty="0" smtClean="0"/>
              <a:t>35      </a:t>
            </a:r>
            <a:r>
              <a:rPr lang="en-US" sz="1600" dirty="0" err="1" smtClean="0"/>
              <a:t>HandlePsOutsideBody</a:t>
            </a:r>
            <a:r>
              <a:rPr lang="en-US" sz="1600" dirty="0" smtClean="0"/>
              <a:t>();… }</a:t>
            </a:r>
            <a:br>
              <a:rPr lang="en-US" sz="1600" dirty="0" smtClean="0"/>
            </a:br>
            <a:endParaRPr lang="en-US" sz="1600" dirty="0" smtClean="0"/>
          </a:p>
          <a:p>
            <a:pPr marL="0" indent="0">
              <a:buNone/>
            </a:pPr>
            <a:r>
              <a:rPr lang="en-US" sz="1600" dirty="0" smtClean="0"/>
              <a:t>51 void </a:t>
            </a:r>
            <a:r>
              <a:rPr lang="en-US" sz="1600" dirty="0" err="1" smtClean="0"/>
              <a:t>HandlePsOutsideBody</a:t>
            </a:r>
            <a:r>
              <a:rPr lang="en-US" sz="1600" dirty="0"/>
              <a:t>() { </a:t>
            </a:r>
            <a:endParaRPr lang="en-US" sz="1600" dirty="0" smtClean="0"/>
          </a:p>
          <a:p>
            <a:pPr marL="0" indent="0">
              <a:buNone/>
            </a:pPr>
            <a:r>
              <a:rPr lang="en-US" sz="1600" dirty="0" smtClean="0"/>
              <a:t>52    if(doc-&gt;</a:t>
            </a:r>
            <a:r>
              <a:rPr lang="en-US" sz="1600" dirty="0" err="1" smtClean="0"/>
              <a:t>seeEndBody</a:t>
            </a:r>
            <a:r>
              <a:rPr lang="en-US" sz="1600" dirty="0" smtClean="0"/>
              <a:t>==true)</a:t>
            </a:r>
            <a:r>
              <a:rPr lang="en-US" sz="1600" dirty="0"/>
              <a:t> {</a:t>
            </a:r>
            <a:endParaRPr lang="en-US" sz="1600" dirty="0" smtClean="0"/>
          </a:p>
          <a:p>
            <a:pPr marL="0" indent="0">
              <a:buNone/>
            </a:pPr>
            <a:r>
              <a:rPr lang="en-US" sz="1600" dirty="0" smtClean="0"/>
              <a:t>53     Node*body=</a:t>
            </a:r>
            <a:r>
              <a:rPr lang="en-US" sz="1600" dirty="0" err="1" smtClean="0"/>
              <a:t>FindBody</a:t>
            </a:r>
            <a:r>
              <a:rPr lang="en-US" sz="1600" dirty="0" smtClean="0"/>
              <a:t>();</a:t>
            </a:r>
          </a:p>
          <a:p>
            <a:pPr>
              <a:buAutoNum type="arabicPlain" startAt="54"/>
            </a:pPr>
            <a:r>
              <a:rPr lang="en-US" sz="1600" dirty="0" smtClean="0"/>
              <a:t> </a:t>
            </a:r>
            <a:r>
              <a:rPr lang="en-US" sz="1600" dirty="0" err="1" smtClean="0"/>
              <a:t>ParseParagraphs</a:t>
            </a:r>
            <a:r>
              <a:rPr lang="en-US" sz="1600" dirty="0" smtClean="0"/>
              <a:t>(body);</a:t>
            </a:r>
          </a:p>
          <a:p>
            <a:pPr>
              <a:buAutoNum type="arabicPlain" startAt="54"/>
            </a:pPr>
            <a:r>
              <a:rPr lang="en-US" sz="1600" dirty="0" smtClean="0"/>
              <a:t>…}</a:t>
            </a:r>
            <a:br>
              <a:rPr lang="en-US" sz="1600" dirty="0" smtClean="0"/>
            </a:br>
            <a:endParaRPr lang="en-US" sz="1600" dirty="0" smtClean="0"/>
          </a:p>
          <a:p>
            <a:pPr marL="0" indent="0">
              <a:buNone/>
            </a:pPr>
            <a:r>
              <a:rPr lang="en-US" sz="1600" dirty="0" smtClean="0"/>
              <a:t>57 void </a:t>
            </a:r>
            <a:r>
              <a:rPr lang="en-US" sz="1600" dirty="0" err="1" smtClean="0"/>
              <a:t>parseBody</a:t>
            </a:r>
            <a:r>
              <a:rPr lang="en-US" sz="1600" dirty="0" smtClean="0"/>
              <a:t>(Node *</a:t>
            </a:r>
            <a:r>
              <a:rPr lang="en-US" sz="1600" dirty="0" err="1" smtClean="0"/>
              <a:t>noF</a:t>
            </a:r>
            <a:r>
              <a:rPr lang="en-US" sz="1600" dirty="0" smtClean="0"/>
              <a:t>) {…</a:t>
            </a:r>
          </a:p>
          <a:p>
            <a:pPr>
              <a:buAutoNum type="arabicPlain" startAt="60"/>
            </a:pPr>
            <a:r>
              <a:rPr lang="en-US" sz="1600" dirty="0" smtClean="0"/>
              <a:t>Node *body=</a:t>
            </a:r>
            <a:r>
              <a:rPr lang="en-US" sz="1600" dirty="0" err="1" smtClean="0"/>
              <a:t>NewNode</a:t>
            </a:r>
            <a:r>
              <a:rPr lang="en-US" sz="1600" dirty="0" smtClean="0"/>
              <a:t>(…);</a:t>
            </a:r>
          </a:p>
          <a:p>
            <a:pPr>
              <a:buAutoNum type="arabicPlain" startAt="60"/>
            </a:pPr>
            <a:r>
              <a:rPr lang="en-US" sz="1600" dirty="0" err="1" smtClean="0"/>
              <a:t>AddChild</a:t>
            </a:r>
            <a:r>
              <a:rPr lang="en-US" sz="1600" dirty="0" smtClean="0"/>
              <a:t>(</a:t>
            </a:r>
            <a:r>
              <a:rPr lang="en-US" sz="1600" dirty="0" err="1" smtClean="0"/>
              <a:t>noF</a:t>
            </a:r>
            <a:r>
              <a:rPr lang="en-US" sz="1600" dirty="0" smtClean="0"/>
              <a:t>, body); …}</a:t>
            </a:r>
            <a:br>
              <a:rPr lang="en-US" sz="1600" dirty="0" smtClean="0"/>
            </a:br>
            <a:endParaRPr lang="en-US" sz="1600" dirty="0" smtClean="0"/>
          </a:p>
          <a:p>
            <a:pPr marL="0" indent="0">
              <a:buNone/>
            </a:pPr>
            <a:r>
              <a:rPr lang="en-US" sz="1600" dirty="0" smtClean="0"/>
              <a:t>71 Node *</a:t>
            </a:r>
            <a:r>
              <a:rPr lang="en-US" sz="1600" dirty="0" err="1" smtClean="0"/>
              <a:t>FindBody</a:t>
            </a:r>
            <a:r>
              <a:rPr lang="en-US" sz="1600" dirty="0" smtClean="0"/>
              <a:t>() {…</a:t>
            </a:r>
          </a:p>
          <a:p>
            <a:pPr marL="0" indent="0">
              <a:buNone/>
            </a:pPr>
            <a:r>
              <a:rPr lang="en-US" sz="1600" dirty="0" smtClean="0"/>
              <a:t>80    while (node…) {</a:t>
            </a:r>
          </a:p>
          <a:p>
            <a:pPr marL="0" indent="0">
              <a:buNone/>
            </a:pPr>
            <a:r>
              <a:rPr lang="en-US" sz="1600" dirty="0" smtClean="0">
                <a:solidFill>
                  <a:srgbClr val="0070C0"/>
                </a:solidFill>
              </a:rPr>
              <a:t>81       node = node</a:t>
            </a:r>
            <a:r>
              <a:rPr lang="en-US" sz="1600" dirty="0">
                <a:solidFill>
                  <a:srgbClr val="0070C0"/>
                </a:solidFill>
              </a:rPr>
              <a:t>-&gt;</a:t>
            </a:r>
            <a:r>
              <a:rPr lang="en-US" sz="1600" dirty="0" smtClean="0">
                <a:solidFill>
                  <a:srgbClr val="0070C0"/>
                </a:solidFill>
              </a:rPr>
              <a:t>sibling;</a:t>
            </a:r>
            <a:endParaRPr lang="en-US" sz="1600" dirty="0" smtClean="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17" name="Content Placeholder 1"/>
          <p:cNvSpPr txBox="1">
            <a:spLocks/>
          </p:cNvSpPr>
          <p:nvPr/>
        </p:nvSpPr>
        <p:spPr>
          <a:xfrm>
            <a:off x="5625354" y="980728"/>
            <a:ext cx="3411142" cy="453650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prstClr val="black"/>
                </a:solidFill>
              </a:rPr>
              <a:t>99 Node* </a:t>
            </a:r>
            <a:r>
              <a:rPr lang="en-US" sz="1600" dirty="0" err="1" smtClean="0">
                <a:solidFill>
                  <a:prstClr val="black"/>
                </a:solidFill>
              </a:rPr>
              <a:t>NewNode</a:t>
            </a:r>
            <a:r>
              <a:rPr lang="en-US" sz="1600" dirty="0" smtClean="0">
                <a:solidFill>
                  <a:prstClr val="black"/>
                </a:solidFill>
              </a:rPr>
              <a:t>(</a:t>
            </a:r>
            <a:r>
              <a:rPr lang="en-US" sz="1600" dirty="0" err="1" smtClean="0">
                <a:solidFill>
                  <a:prstClr val="black"/>
                </a:solidFill>
              </a:rPr>
              <a:t>NodeType</a:t>
            </a:r>
            <a:r>
              <a:rPr lang="en-US" sz="1600" dirty="0" smtClean="0">
                <a:solidFill>
                  <a:prstClr val="black"/>
                </a:solidFill>
              </a:rPr>
              <a:t> type)</a:t>
            </a:r>
          </a:p>
          <a:p>
            <a:pPr marL="0" indent="0">
              <a:buFont typeface="Arial" pitchFamily="34" charset="0"/>
              <a:buNone/>
            </a:pPr>
            <a:r>
              <a:rPr lang="en-US" sz="1600" dirty="0" smtClean="0">
                <a:solidFill>
                  <a:prstClr val="black"/>
                </a:solidFill>
              </a:rPr>
              <a:t>100{  Node*node=</a:t>
            </a:r>
            <a:r>
              <a:rPr lang="en-US" sz="1600" dirty="0" err="1" smtClean="0">
                <a:solidFill>
                  <a:prstClr val="black"/>
                </a:solidFill>
              </a:rPr>
              <a:t>malloc</a:t>
            </a:r>
            <a:r>
              <a:rPr lang="en-US" sz="1600" dirty="0" smtClean="0">
                <a:solidFill>
                  <a:prstClr val="black"/>
                </a:solidFill>
              </a:rPr>
              <a:t>(…);…</a:t>
            </a:r>
          </a:p>
          <a:p>
            <a:pPr marL="0" indent="0">
              <a:buFont typeface="Arial" pitchFamily="34" charset="0"/>
              <a:buNone/>
            </a:pPr>
            <a:r>
              <a:rPr lang="en-US" sz="1600" dirty="0" smtClean="0">
                <a:solidFill>
                  <a:srgbClr val="0070C0"/>
                </a:solidFill>
              </a:rPr>
              <a:t>104    node-&gt;sibling=NULL; // origin of NULL</a:t>
            </a:r>
          </a:p>
          <a:p>
            <a:pPr>
              <a:buFont typeface="Arial" pitchFamily="34" charset="0"/>
              <a:buAutoNum type="arabicPlain" startAt="105"/>
            </a:pPr>
            <a:r>
              <a:rPr lang="en-US" sz="1600" dirty="0" smtClean="0">
                <a:solidFill>
                  <a:prstClr val="black"/>
                </a:solidFill>
              </a:rPr>
              <a:t>   return node;</a:t>
            </a:r>
          </a:p>
          <a:p>
            <a:pPr marL="0" indent="0">
              <a:buFont typeface="Arial" pitchFamily="34" charset="0"/>
              <a:buNone/>
            </a:pPr>
            <a:r>
              <a:rPr lang="en-US" sz="1600" dirty="0">
                <a:solidFill>
                  <a:prstClr val="black"/>
                </a:solidFill>
              </a:rPr>
              <a:t> </a:t>
            </a:r>
            <a:r>
              <a:rPr lang="en-US" sz="1600" dirty="0" smtClean="0">
                <a:solidFill>
                  <a:prstClr val="black"/>
                </a:solidFill>
              </a:rPr>
              <a:t>      }</a:t>
            </a:r>
          </a:p>
          <a:p>
            <a:pPr marL="0" indent="0">
              <a:buFont typeface="Arial" pitchFamily="34" charset="0"/>
              <a:buNone/>
            </a:pPr>
            <a:r>
              <a:rPr lang="en-US" sz="1600" dirty="0" smtClean="0">
                <a:solidFill>
                  <a:prstClr val="black"/>
                </a:solidFill>
              </a:rPr>
              <a:t>106 </a:t>
            </a:r>
            <a:r>
              <a:rPr lang="en-US" sz="1600" dirty="0" err="1" smtClean="0">
                <a:solidFill>
                  <a:prstClr val="black"/>
                </a:solidFill>
              </a:rPr>
              <a:t>AddChild</a:t>
            </a:r>
            <a:r>
              <a:rPr lang="en-US" sz="1600" dirty="0" smtClean="0">
                <a:solidFill>
                  <a:prstClr val="black"/>
                </a:solidFill>
              </a:rPr>
              <a:t>(Node*p, Node*c)</a:t>
            </a:r>
          </a:p>
          <a:p>
            <a:pPr marL="0" indent="0">
              <a:buFont typeface="Arial" pitchFamily="34" charset="0"/>
              <a:buNone/>
            </a:pPr>
            <a:r>
              <a:rPr lang="en-US" sz="1600" dirty="0" smtClean="0">
                <a:solidFill>
                  <a:srgbClr val="FF0000"/>
                </a:solidFill>
              </a:rPr>
              <a:t>107 {   if(p-&gt;</a:t>
            </a:r>
            <a:r>
              <a:rPr lang="en-US" sz="1600" dirty="0" err="1" smtClean="0">
                <a:solidFill>
                  <a:srgbClr val="FF0000"/>
                </a:solidFill>
              </a:rPr>
              <a:t>lastChild</a:t>
            </a:r>
            <a:r>
              <a:rPr lang="en-US" sz="1600" dirty="0" smtClean="0">
                <a:solidFill>
                  <a:srgbClr val="FF0000"/>
                </a:solidFill>
              </a:rPr>
              <a:t>!=NULL) // unguarded check, </a:t>
            </a:r>
            <a:br>
              <a:rPr lang="en-US" sz="1600" dirty="0" smtClean="0">
                <a:solidFill>
                  <a:srgbClr val="FF0000"/>
                </a:solidFill>
              </a:rPr>
            </a:br>
            <a:r>
              <a:rPr lang="en-US" sz="1600" dirty="0" smtClean="0">
                <a:solidFill>
                  <a:srgbClr val="FF0000"/>
                </a:solidFill>
              </a:rPr>
              <a:t>                                                        crashes if </a:t>
            </a:r>
            <a:r>
              <a:rPr lang="en-US" sz="1600" b="1" dirty="0" smtClean="0">
                <a:solidFill>
                  <a:srgbClr val="FF0000"/>
                </a:solidFill>
              </a:rPr>
              <a:t>p</a:t>
            </a:r>
            <a:r>
              <a:rPr lang="en-US" sz="1600" dirty="0" smtClean="0">
                <a:solidFill>
                  <a:srgbClr val="FF0000"/>
                </a:solidFill>
              </a:rPr>
              <a:t> is </a:t>
            </a:r>
            <a:r>
              <a:rPr lang="en-US" sz="1600" b="1" dirty="0" smtClean="0">
                <a:solidFill>
                  <a:srgbClr val="FF0000"/>
                </a:solidFill>
              </a:rPr>
              <a:t>NULL</a:t>
            </a:r>
          </a:p>
          <a:p>
            <a:pPr marL="0" indent="0">
              <a:buFont typeface="Arial" pitchFamily="34" charset="0"/>
              <a:buNone/>
            </a:pPr>
            <a:r>
              <a:rPr lang="en-US" sz="1600" dirty="0" smtClean="0">
                <a:solidFill>
                  <a:prstClr val="black"/>
                </a:solidFill>
              </a:rPr>
              <a:t>108          p-&gt;</a:t>
            </a:r>
            <a:r>
              <a:rPr lang="en-US" sz="1600" dirty="0" err="1" smtClean="0">
                <a:solidFill>
                  <a:prstClr val="black"/>
                </a:solidFill>
              </a:rPr>
              <a:t>lastChild</a:t>
            </a:r>
            <a:r>
              <a:rPr lang="en-US" sz="1600" dirty="0" smtClean="0">
                <a:solidFill>
                  <a:prstClr val="black"/>
                </a:solidFill>
              </a:rPr>
              <a:t>-&gt;sibling=c;</a:t>
            </a:r>
          </a:p>
          <a:p>
            <a:pPr marL="0" indent="0">
              <a:buFont typeface="Arial" pitchFamily="34" charset="0"/>
              <a:buNone/>
            </a:pPr>
            <a:r>
              <a:rPr lang="en-US" sz="1600" dirty="0" smtClean="0">
                <a:solidFill>
                  <a:prstClr val="black"/>
                </a:solidFill>
              </a:rPr>
              <a:t>109     else  p-&gt;</a:t>
            </a:r>
            <a:r>
              <a:rPr lang="en-US" sz="1600" dirty="0" err="1" smtClean="0">
                <a:solidFill>
                  <a:prstClr val="black"/>
                </a:solidFill>
              </a:rPr>
              <a:t>firstChild</a:t>
            </a:r>
            <a:r>
              <a:rPr lang="en-US" sz="1600" dirty="0" smtClean="0">
                <a:solidFill>
                  <a:prstClr val="black"/>
                </a:solidFill>
              </a:rPr>
              <a:t>=c;</a:t>
            </a:r>
          </a:p>
          <a:p>
            <a:pPr marL="0" indent="0">
              <a:buFont typeface="Arial" pitchFamily="34" charset="0"/>
              <a:buNone/>
            </a:pPr>
            <a:r>
              <a:rPr lang="en-US" sz="1600" dirty="0" smtClean="0">
                <a:solidFill>
                  <a:prstClr val="black"/>
                </a:solidFill>
              </a:rPr>
              <a:t>110    p-&gt;</a:t>
            </a:r>
            <a:r>
              <a:rPr lang="en-US" sz="1600" dirty="0" err="1" smtClean="0">
                <a:solidFill>
                  <a:prstClr val="black"/>
                </a:solidFill>
              </a:rPr>
              <a:t>lastChild</a:t>
            </a:r>
            <a:r>
              <a:rPr lang="en-US" sz="1600" dirty="0" smtClean="0">
                <a:solidFill>
                  <a:prstClr val="black"/>
                </a:solidFill>
              </a:rPr>
              <a:t>=c;</a:t>
            </a:r>
            <a:endParaRPr lang="en-US" sz="1600" dirty="0">
              <a:solidFill>
                <a:prstClr val="black"/>
              </a:solidFill>
            </a:endParaRPr>
          </a:p>
          <a:p>
            <a:pPr marL="0" indent="0">
              <a:buFont typeface="Arial" pitchFamily="34" charset="0"/>
              <a:buNone/>
            </a:pPr>
            <a:r>
              <a:rPr lang="en-US" sz="1600" dirty="0" smtClean="0">
                <a:solidFill>
                  <a:prstClr val="black"/>
                </a:solidFill>
              </a:rPr>
              <a:t>        }</a:t>
            </a:r>
          </a:p>
          <a:p>
            <a:pPr marL="0" indent="0">
              <a:buFont typeface="Arial" pitchFamily="34" charset="0"/>
              <a:buNone/>
            </a:pPr>
            <a:r>
              <a:rPr lang="en-US" sz="1600" dirty="0" smtClean="0">
                <a:solidFill>
                  <a:prstClr val="black"/>
                </a:solidFill>
              </a:rPr>
              <a:t>112 void </a:t>
            </a:r>
            <a:r>
              <a:rPr lang="en-US" sz="1600" dirty="0" err="1" smtClean="0">
                <a:solidFill>
                  <a:prstClr val="black"/>
                </a:solidFill>
              </a:rPr>
              <a:t>ParseTextNode</a:t>
            </a:r>
            <a:r>
              <a:rPr lang="en-US" sz="1600" dirty="0" smtClean="0">
                <a:solidFill>
                  <a:prstClr val="black"/>
                </a:solidFill>
              </a:rPr>
              <a:t>(Node*p)</a:t>
            </a:r>
            <a:endParaRPr lang="en-US" sz="1600" dirty="0">
              <a:solidFill>
                <a:prstClr val="black"/>
              </a:solidFill>
            </a:endParaRPr>
          </a:p>
          <a:p>
            <a:pPr marL="0" indent="0">
              <a:buFont typeface="Arial" pitchFamily="34" charset="0"/>
              <a:buNone/>
            </a:pPr>
            <a:r>
              <a:rPr lang="en-US" sz="1600" dirty="0" smtClean="0">
                <a:solidFill>
                  <a:prstClr val="black"/>
                </a:solidFill>
              </a:rPr>
              <a:t>113{    char c=</a:t>
            </a:r>
            <a:r>
              <a:rPr lang="en-US" sz="1600" dirty="0" err="1" smtClean="0">
                <a:solidFill>
                  <a:prstClr val="black"/>
                </a:solidFill>
              </a:rPr>
              <a:t>GetChar</a:t>
            </a:r>
            <a:r>
              <a:rPr lang="en-US" sz="1600" dirty="0" smtClean="0">
                <a:solidFill>
                  <a:prstClr val="black"/>
                </a:solidFill>
              </a:rPr>
              <a:t>(fin);</a:t>
            </a:r>
          </a:p>
          <a:p>
            <a:pPr marL="0" indent="0">
              <a:buFont typeface="Arial" pitchFamily="34" charset="0"/>
              <a:buNone/>
            </a:pPr>
            <a:r>
              <a:rPr lang="en-US" sz="1600" dirty="0" smtClean="0">
                <a:solidFill>
                  <a:prstClr val="black"/>
                </a:solidFill>
              </a:rPr>
              <a:t>114      if(c==‘”’){</a:t>
            </a:r>
          </a:p>
          <a:p>
            <a:pPr>
              <a:buFont typeface="Arial" pitchFamily="34" charset="0"/>
              <a:buAutoNum type="arabicPlain" startAt="115"/>
            </a:pPr>
            <a:r>
              <a:rPr lang="en-US" sz="1600" dirty="0" smtClean="0">
                <a:solidFill>
                  <a:prstClr val="black"/>
                </a:solidFill>
              </a:rPr>
              <a:t>         c=</a:t>
            </a:r>
            <a:r>
              <a:rPr lang="en-US" sz="1600" dirty="0" err="1" smtClean="0">
                <a:solidFill>
                  <a:prstClr val="black"/>
                </a:solidFill>
              </a:rPr>
              <a:t>GetChar</a:t>
            </a:r>
            <a:r>
              <a:rPr lang="en-US" sz="1600" dirty="0" smtClean="0">
                <a:solidFill>
                  <a:prstClr val="black"/>
                </a:solidFill>
              </a:rPr>
              <a:t>(fin);</a:t>
            </a:r>
          </a:p>
          <a:p>
            <a:pPr>
              <a:buFont typeface="Arial" pitchFamily="34" charset="0"/>
              <a:buAutoNum type="arabicPlain" startAt="115"/>
            </a:pPr>
            <a:r>
              <a:rPr lang="en-US" sz="1600" dirty="0" smtClean="0">
                <a:solidFill>
                  <a:prstClr val="black"/>
                </a:solidFill>
              </a:rPr>
              <a:t>       …}</a:t>
            </a:r>
          </a:p>
          <a:p>
            <a:pPr marL="0" indent="0">
              <a:buFont typeface="Arial" pitchFamily="34" charset="0"/>
              <a:buNone/>
            </a:pPr>
            <a:r>
              <a:rPr lang="en-US" sz="1600" dirty="0">
                <a:solidFill>
                  <a:prstClr val="black"/>
                </a:solidFill>
              </a:rPr>
              <a:t> </a:t>
            </a:r>
            <a:r>
              <a:rPr lang="en-US" sz="1600" dirty="0" smtClean="0">
                <a:solidFill>
                  <a:prstClr val="black"/>
                </a:solidFill>
              </a:rPr>
              <a:t>      }</a:t>
            </a:r>
          </a:p>
          <a:p>
            <a:pPr marL="0" indent="0">
              <a:buFont typeface="Arial" pitchFamily="34" charset="0"/>
              <a:buNone/>
            </a:pPr>
            <a:r>
              <a:rPr lang="en-US" sz="1600" dirty="0" smtClean="0">
                <a:solidFill>
                  <a:prstClr val="black"/>
                </a:solidFill>
              </a:rPr>
              <a:t>121 char </a:t>
            </a:r>
            <a:r>
              <a:rPr lang="en-US" sz="1600" b="1" dirty="0" err="1" smtClean="0">
                <a:solidFill>
                  <a:srgbClr val="7030A0"/>
                </a:solidFill>
              </a:rPr>
              <a:t>GetChar</a:t>
            </a:r>
            <a:r>
              <a:rPr lang="en-US" sz="1600" dirty="0" smtClean="0">
                <a:solidFill>
                  <a:prstClr val="black"/>
                </a:solidFill>
              </a:rPr>
              <a:t>(Stream *</a:t>
            </a:r>
            <a:r>
              <a:rPr lang="en-US" sz="1600" dirty="0" err="1" smtClean="0">
                <a:solidFill>
                  <a:prstClr val="black"/>
                </a:solidFill>
              </a:rPr>
              <a:t>fp</a:t>
            </a:r>
            <a:r>
              <a:rPr lang="en-US" sz="1600" dirty="0" smtClean="0">
                <a:solidFill>
                  <a:prstClr val="black"/>
                </a:solidFill>
              </a:rPr>
              <a:t>){</a:t>
            </a:r>
          </a:p>
          <a:p>
            <a:pPr>
              <a:buFont typeface="Arial" pitchFamily="34" charset="0"/>
              <a:buAutoNum type="arabicPlain" startAt="122"/>
            </a:pPr>
            <a:r>
              <a:rPr lang="en-US" sz="1600" dirty="0" smtClean="0">
                <a:solidFill>
                  <a:prstClr val="black"/>
                </a:solidFill>
              </a:rPr>
              <a:t>   if(</a:t>
            </a:r>
            <a:r>
              <a:rPr lang="en-US" sz="1600" dirty="0" err="1" smtClean="0">
                <a:solidFill>
                  <a:prstClr val="black"/>
                </a:solidFill>
              </a:rPr>
              <a:t>fp</a:t>
            </a:r>
            <a:r>
              <a:rPr lang="en-US" sz="1600" dirty="0" smtClean="0">
                <a:solidFill>
                  <a:prstClr val="black"/>
                </a:solidFill>
              </a:rPr>
              <a:t>-&gt;</a:t>
            </a:r>
            <a:r>
              <a:rPr lang="en-US" sz="1600" dirty="0" err="1" smtClean="0">
                <a:solidFill>
                  <a:prstClr val="black"/>
                </a:solidFill>
              </a:rPr>
              <a:t>r_ptr</a:t>
            </a:r>
            <a:r>
              <a:rPr lang="en-US" sz="1600" dirty="0" smtClean="0">
                <a:solidFill>
                  <a:prstClr val="black"/>
                </a:solidFill>
              </a:rPr>
              <a:t>&gt;=</a:t>
            </a:r>
            <a:r>
              <a:rPr lang="en-US" sz="1600" dirty="0" err="1" smtClean="0">
                <a:solidFill>
                  <a:prstClr val="black"/>
                </a:solidFill>
              </a:rPr>
              <a:t>fp</a:t>
            </a:r>
            <a:r>
              <a:rPr lang="en-US" sz="1600" dirty="0" smtClean="0">
                <a:solidFill>
                  <a:prstClr val="black"/>
                </a:solidFill>
              </a:rPr>
              <a:t>-&gt;</a:t>
            </a:r>
            <a:r>
              <a:rPr lang="en-US" sz="1600" dirty="0" err="1" smtClean="0">
                <a:solidFill>
                  <a:prstClr val="black"/>
                </a:solidFill>
              </a:rPr>
              <a:t>r_end</a:t>
            </a:r>
            <a:r>
              <a:rPr lang="en-US" sz="1600" dirty="0" smtClean="0">
                <a:solidFill>
                  <a:prstClr val="black"/>
                </a:solidFill>
              </a:rPr>
              <a:t>)</a:t>
            </a:r>
          </a:p>
          <a:p>
            <a:pPr>
              <a:buFont typeface="Arial" pitchFamily="34" charset="0"/>
              <a:buAutoNum type="arabicPlain" startAt="122"/>
            </a:pPr>
            <a:r>
              <a:rPr lang="en-US" sz="1600" dirty="0">
                <a:solidFill>
                  <a:prstClr val="black"/>
                </a:solidFill>
              </a:rPr>
              <a:t> </a:t>
            </a:r>
            <a:r>
              <a:rPr lang="en-US" sz="1600" dirty="0" smtClean="0">
                <a:solidFill>
                  <a:prstClr val="black"/>
                </a:solidFill>
              </a:rPr>
              <a:t>      return </a:t>
            </a:r>
            <a:r>
              <a:rPr lang="en-US" sz="1600" dirty="0" err="1" smtClean="0">
                <a:solidFill>
                  <a:prstClr val="black"/>
                </a:solidFill>
              </a:rPr>
              <a:t>RefillBuf</a:t>
            </a:r>
            <a:r>
              <a:rPr lang="en-US" sz="1600" dirty="0" smtClean="0">
                <a:solidFill>
                  <a:prstClr val="black"/>
                </a:solidFill>
              </a:rPr>
              <a:t>(</a:t>
            </a:r>
            <a:r>
              <a:rPr lang="en-US" sz="1600" dirty="0" err="1" smtClean="0">
                <a:solidFill>
                  <a:prstClr val="black"/>
                </a:solidFill>
              </a:rPr>
              <a:t>fp</a:t>
            </a:r>
            <a:r>
              <a:rPr lang="en-US" sz="1600" dirty="0" smtClean="0">
                <a:solidFill>
                  <a:prstClr val="black"/>
                </a:solidFill>
              </a:rPr>
              <a:t>);</a:t>
            </a:r>
          </a:p>
          <a:p>
            <a:pPr>
              <a:buFont typeface="Arial" pitchFamily="34" charset="0"/>
              <a:buAutoNum type="arabicPlain" startAt="122"/>
            </a:pPr>
            <a:r>
              <a:rPr lang="en-US" sz="1600" dirty="0">
                <a:solidFill>
                  <a:prstClr val="black"/>
                </a:solidFill>
              </a:rPr>
              <a:t> </a:t>
            </a:r>
            <a:r>
              <a:rPr lang="en-US" sz="1600" dirty="0" smtClean="0">
                <a:solidFill>
                  <a:prstClr val="black"/>
                </a:solidFill>
              </a:rPr>
              <a:t> </a:t>
            </a:r>
            <a:r>
              <a:rPr lang="en-US" sz="1600" b="1" dirty="0" smtClean="0">
                <a:solidFill>
                  <a:srgbClr val="7030A0"/>
                </a:solidFill>
              </a:rPr>
              <a:t>return *(</a:t>
            </a:r>
            <a:r>
              <a:rPr lang="en-US" sz="1600" b="1" dirty="0" err="1" smtClean="0">
                <a:solidFill>
                  <a:srgbClr val="7030A0"/>
                </a:solidFill>
              </a:rPr>
              <a:t>fp</a:t>
            </a:r>
            <a:r>
              <a:rPr lang="en-US" sz="1600" b="1" dirty="0" smtClean="0">
                <a:solidFill>
                  <a:srgbClr val="7030A0"/>
                </a:solidFill>
              </a:rPr>
              <a:t>-&gt;</a:t>
            </a:r>
            <a:r>
              <a:rPr lang="en-US" sz="1600" b="1" dirty="0" err="1" smtClean="0">
                <a:solidFill>
                  <a:srgbClr val="7030A0"/>
                </a:solidFill>
              </a:rPr>
              <a:t>r_ptr</a:t>
            </a:r>
            <a:r>
              <a:rPr lang="en-US" sz="1600" b="1" dirty="0" smtClean="0">
                <a:solidFill>
                  <a:srgbClr val="7030A0"/>
                </a:solidFill>
              </a:rPr>
              <a:t>++);</a:t>
            </a:r>
          </a:p>
          <a:p>
            <a:pPr marL="0" indent="0">
              <a:buFont typeface="Arial" pitchFamily="34" charset="0"/>
              <a:buNone/>
            </a:pPr>
            <a:r>
              <a:rPr lang="en-US" sz="1600" dirty="0">
                <a:solidFill>
                  <a:prstClr val="black"/>
                </a:solidFill>
              </a:rPr>
              <a:t> </a:t>
            </a:r>
            <a:r>
              <a:rPr lang="en-US" sz="1600" dirty="0" smtClean="0">
                <a:solidFill>
                  <a:prstClr val="black"/>
                </a:solidFill>
              </a:rPr>
              <a:t>     }</a:t>
            </a:r>
          </a:p>
        </p:txBody>
      </p:sp>
      <p:sp>
        <p:nvSpPr>
          <p:cNvPr id="8" name="Rectangle 20"/>
          <p:cNvSpPr/>
          <p:nvPr/>
        </p:nvSpPr>
        <p:spPr>
          <a:xfrm>
            <a:off x="5616232" y="2090152"/>
            <a:ext cx="3280090" cy="34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solidFill>
                <a:prstClr val="black"/>
              </a:solidFill>
            </a:endParaRPr>
          </a:p>
        </p:txBody>
      </p:sp>
      <p:sp>
        <p:nvSpPr>
          <p:cNvPr id="9" name="TextBox 8"/>
          <p:cNvSpPr txBox="1"/>
          <p:nvPr/>
        </p:nvSpPr>
        <p:spPr>
          <a:xfrm>
            <a:off x="107504" y="1412776"/>
            <a:ext cx="2520280" cy="2492991"/>
          </a:xfrm>
          <a:prstGeom prst="rect">
            <a:avLst/>
          </a:prstGeom>
          <a:noFill/>
          <a:ln>
            <a:solidFill>
              <a:srgbClr val="4F81BD"/>
            </a:solidFill>
          </a:ln>
        </p:spPr>
        <p:txBody>
          <a:bodyPr wrap="square" rtlCol="0">
            <a:spAutoFit/>
          </a:bodyPr>
          <a:lstStyle/>
          <a:p>
            <a:r>
              <a:rPr lang="en-US" sz="400" dirty="0">
                <a:solidFill>
                  <a:prstClr val="black"/>
                </a:solidFill>
                <a:latin typeface="Courier New"/>
                <a:cs typeface="Courier New"/>
              </a:rPr>
              <a:t>&lt;!DOCTYPE html PUBLIC "-//W3C//DTD </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1.0//EN"</a:t>
            </a:r>
          </a:p>
          <a:p>
            <a:r>
              <a:rPr lang="en-US" sz="400" dirty="0">
                <a:solidFill>
                  <a:prstClr val="black"/>
                </a:solidFill>
                <a:latin typeface="Courier New"/>
                <a:cs typeface="Courier New"/>
              </a:rPr>
              <a:t>  "http://www.w3.org/</a:t>
            </a:r>
            <a:r>
              <a:rPr lang="en-US" sz="400" dirty="0" err="1">
                <a:solidFill>
                  <a:prstClr val="black"/>
                </a:solidFill>
                <a:latin typeface="Courier New"/>
                <a:cs typeface="Courier New"/>
              </a:rPr>
              <a:t>MarkUp</a:t>
            </a:r>
            <a:r>
              <a:rPr lang="en-US" sz="400" dirty="0">
                <a:solidFill>
                  <a:prstClr val="black"/>
                </a:solidFill>
                <a:latin typeface="Courier New"/>
                <a:cs typeface="Courier New"/>
              </a:rPr>
              <a:t>/DTD/xhtml-rdfa-1.dtd"&gt;</a:t>
            </a:r>
          </a:p>
          <a:p>
            <a:r>
              <a:rPr lang="en-US" sz="400" dirty="0">
                <a:solidFill>
                  <a:prstClr val="black"/>
                </a:solidFill>
                <a:latin typeface="Courier New"/>
                <a:cs typeface="Courier New"/>
              </a:rPr>
              <a:t>&lt;html </a:t>
            </a:r>
            <a:r>
              <a:rPr lang="en-US" sz="400" dirty="0" err="1">
                <a:solidFill>
                  <a:prstClr val="black"/>
                </a:solidFill>
                <a:latin typeface="Courier New"/>
                <a:cs typeface="Courier New"/>
              </a:rPr>
              <a:t>xmlns</a:t>
            </a:r>
            <a:r>
              <a:rPr lang="en-US" sz="400" dirty="0">
                <a:solidFill>
                  <a:prstClr val="black"/>
                </a:solidFill>
                <a:latin typeface="Courier New"/>
                <a:cs typeface="Courier New"/>
              </a:rPr>
              <a:t>="http://www.w3.org/1999/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 </a:t>
            </a:r>
            <a:r>
              <a:rPr lang="en-US" sz="400" dirty="0" err="1">
                <a:solidFill>
                  <a:prstClr val="black"/>
                </a:solidFill>
                <a:latin typeface="Courier New"/>
                <a:cs typeface="Courier New"/>
              </a:rPr>
              <a:t>xml:lang</a:t>
            </a:r>
            <a:r>
              <a:rPr lang="en-US" sz="400" dirty="0">
                <a:solidFill>
                  <a:prstClr val="black"/>
                </a:solidFill>
                <a:latin typeface="Courier New"/>
                <a:cs typeface="Courier New"/>
              </a:rPr>
              <a:t>="en" version="</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 </a:t>
            </a:r>
            <a:r>
              <a:rPr lang="en-US" sz="400" dirty="0" err="1">
                <a:solidFill>
                  <a:prstClr val="black"/>
                </a:solidFill>
                <a:latin typeface="Courier New"/>
                <a:cs typeface="Courier New"/>
              </a:rPr>
              <a:t>dir</a:t>
            </a:r>
            <a:r>
              <a:rPr lang="en-US" sz="400" dirty="0">
                <a:solidFill>
                  <a:prstClr val="black"/>
                </a:solidFill>
                <a:latin typeface="Courier New"/>
                <a:cs typeface="Courier New"/>
              </a:rPr>
              <a:t>="</a:t>
            </a:r>
            <a:r>
              <a:rPr lang="en-US" sz="400" dirty="0" err="1">
                <a:solidFill>
                  <a:prstClr val="black"/>
                </a:solidFill>
                <a:latin typeface="Courier New"/>
                <a:cs typeface="Courier New"/>
              </a:rPr>
              <a:t>ltr</a:t>
            </a:r>
            <a:r>
              <a:rPr lang="en-US" sz="400" dirty="0">
                <a:solidFill>
                  <a:prstClr val="black"/>
                </a:solidFill>
                <a:latin typeface="Courier New"/>
                <a:cs typeface="Courier New"/>
              </a:rPr>
              <a: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xmlns:content</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a:t>
            </a:r>
            <a:r>
              <a:rPr lang="en-US" sz="400" dirty="0" err="1">
                <a:solidFill>
                  <a:prstClr val="black"/>
                </a:solidFill>
                <a:latin typeface="Courier New"/>
                <a:cs typeface="Courier New"/>
              </a:rPr>
              <a:t>rss</a:t>
            </a:r>
            <a:r>
              <a:rPr lang="en-US" sz="400" dirty="0">
                <a:solidFill>
                  <a:prstClr val="black"/>
                </a:solidFill>
                <a:latin typeface="Courier New"/>
                <a:cs typeface="Courier New"/>
              </a:rPr>
              <a:t>/1.0/modules/content/"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xmlns:dc</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/dc/terms/"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xmlns:foaf</a:t>
            </a:r>
            <a:r>
              <a:rPr lang="en-US" sz="400" dirty="0">
                <a:solidFill>
                  <a:prstClr val="black"/>
                </a:solidFill>
                <a:latin typeface="Courier New"/>
                <a:cs typeface="Courier New"/>
              </a:rPr>
              <a:t>="http://</a:t>
            </a:r>
            <a:r>
              <a:rPr lang="en-US" sz="400" dirty="0" err="1">
                <a:solidFill>
                  <a:prstClr val="black"/>
                </a:solidFill>
                <a:latin typeface="Courier New"/>
                <a:cs typeface="Courier New"/>
              </a:rPr>
              <a:t>xmlns.com</a:t>
            </a:r>
            <a:r>
              <a:rPr lang="en-US" sz="400" dirty="0">
                <a:solidFill>
                  <a:prstClr val="black"/>
                </a:solidFill>
                <a:latin typeface="Courier New"/>
                <a:cs typeface="Courier New"/>
              </a:rPr>
              <a:t>/</a:t>
            </a:r>
            <a:r>
              <a:rPr lang="en-US" sz="400" dirty="0" err="1">
                <a:solidFill>
                  <a:prstClr val="black"/>
                </a:solidFill>
                <a:latin typeface="Courier New"/>
                <a:cs typeface="Courier New"/>
              </a:rPr>
              <a:t>foaf</a:t>
            </a:r>
            <a:r>
              <a:rPr lang="en-US" sz="400" dirty="0">
                <a:solidFill>
                  <a:prstClr val="black"/>
                </a:solidFill>
                <a:latin typeface="Courier New"/>
                <a:cs typeface="Courier New"/>
              </a:rPr>
              <a:t>/0.1/"</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xmlns:og</a:t>
            </a:r>
            <a:r>
              <a:rPr lang="en-US" sz="400" dirty="0">
                <a:solidFill>
                  <a:prstClr val="black"/>
                </a:solidFill>
                <a:latin typeface="Courier New"/>
                <a:cs typeface="Courier New"/>
              </a:rPr>
              <a:t>="http://</a:t>
            </a:r>
            <a:r>
              <a:rPr lang="en-US" sz="400" dirty="0" err="1">
                <a:solidFill>
                  <a:prstClr val="black"/>
                </a:solidFill>
                <a:latin typeface="Courier New"/>
                <a:cs typeface="Courier New"/>
              </a:rPr>
              <a:t>ogp.me</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xmlns:rdfs</a:t>
            </a:r>
            <a:r>
              <a:rPr lang="en-US" sz="400" dirty="0">
                <a:solidFill>
                  <a:prstClr val="black"/>
                </a:solidFill>
                <a:latin typeface="Courier New"/>
                <a:cs typeface="Courier New"/>
              </a:rPr>
              <a:t>="http://www.w3.org/2000/01/</a:t>
            </a:r>
            <a:r>
              <a:rPr lang="en-US" sz="400" dirty="0" err="1">
                <a:solidFill>
                  <a:prstClr val="black"/>
                </a:solidFill>
                <a:latin typeface="Courier New"/>
                <a:cs typeface="Courier New"/>
              </a:rPr>
              <a:t>rdf</a:t>
            </a:r>
            <a:r>
              <a:rPr lang="en-US" sz="400" dirty="0">
                <a:solidFill>
                  <a:prstClr val="black"/>
                </a:solidFill>
                <a:latin typeface="Courier New"/>
                <a:cs typeface="Courier New"/>
              </a:rPr>
              <a:t>-schema#"</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xmlns:sioct</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/types#"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xmlns:skos</a:t>
            </a:r>
            <a:r>
              <a:rPr lang="en-US" sz="400" dirty="0">
                <a:solidFill>
                  <a:prstClr val="black"/>
                </a:solidFill>
                <a:latin typeface="Courier New"/>
                <a:cs typeface="Courier New"/>
              </a:rPr>
              <a:t>="http://www.w3.org/2004/02/</a:t>
            </a:r>
            <a:r>
              <a:rPr lang="en-US" sz="400" dirty="0" err="1">
                <a:solidFill>
                  <a:prstClr val="black"/>
                </a:solidFill>
                <a:latin typeface="Courier New"/>
                <a:cs typeface="Courier New"/>
              </a:rPr>
              <a:t>skos</a:t>
            </a:r>
            <a:r>
              <a:rPr lang="en-US" sz="400" dirty="0">
                <a:solidFill>
                  <a:prstClr val="black"/>
                </a:solidFill>
                <a:latin typeface="Courier New"/>
                <a:cs typeface="Courier New"/>
              </a:rPr>
              <a:t>/core#"</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xmlns:xsd</a:t>
            </a:r>
            <a:r>
              <a:rPr lang="en-US" sz="400" dirty="0">
                <a:solidFill>
                  <a:prstClr val="black"/>
                </a:solidFill>
                <a:latin typeface="Courier New"/>
                <a:cs typeface="Courier New"/>
              </a:rPr>
              <a:t>="http://www.w3.org/2001/</a:t>
            </a:r>
            <a:r>
              <a:rPr lang="en-US" sz="400" dirty="0" err="1">
                <a:solidFill>
                  <a:prstClr val="black"/>
                </a:solidFill>
                <a:latin typeface="Courier New"/>
                <a:cs typeface="Courier New"/>
              </a:rPr>
              <a:t>XMLSchema</a:t>
            </a:r>
            <a:r>
              <a:rPr lang="en-US" sz="400" dirty="0">
                <a:solidFill>
                  <a:prstClr val="black"/>
                </a:solidFill>
                <a:latin typeface="Courier New"/>
                <a:cs typeface="Courier New"/>
              </a:rPr>
              <a:t>#"&gt;</a:t>
            </a:r>
          </a:p>
          <a:p>
            <a:endParaRPr lang="en-US" sz="400" dirty="0">
              <a:solidFill>
                <a:prstClr val="black"/>
              </a:solidFill>
              <a:latin typeface="Courier New"/>
              <a:cs typeface="Courier New"/>
            </a:endParaRPr>
          </a:p>
          <a:p>
            <a:r>
              <a:rPr lang="en-US" sz="400" dirty="0">
                <a:solidFill>
                  <a:prstClr val="black"/>
                </a:solidFill>
                <a:latin typeface="Courier New"/>
                <a:cs typeface="Courier New"/>
              </a:rPr>
              <a:t>&lt;head profile="http://www.w3.org/1999/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/vocab"&gt;</a:t>
            </a:r>
          </a:p>
          <a:p>
            <a:r>
              <a:rPr lang="en-US" sz="400" dirty="0">
                <a:solidFill>
                  <a:prstClr val="black"/>
                </a:solidFill>
                <a:latin typeface="Courier New"/>
                <a:cs typeface="Courier New"/>
              </a:rPr>
              <a:t>  &lt;meta http-</a:t>
            </a:r>
            <a:r>
              <a:rPr lang="en-US" sz="400" dirty="0" err="1">
                <a:solidFill>
                  <a:prstClr val="black"/>
                </a:solidFill>
                <a:latin typeface="Courier New"/>
                <a:cs typeface="Courier New"/>
              </a:rPr>
              <a:t>equiv</a:t>
            </a:r>
            <a:r>
              <a:rPr lang="en-US" sz="400" dirty="0">
                <a:solidFill>
                  <a:prstClr val="black"/>
                </a:solidFill>
                <a:latin typeface="Courier New"/>
                <a:cs typeface="Courier New"/>
              </a:rPr>
              <a:t>="Content-Type" content="text/html; charset=utf-8" /&gt;</a:t>
            </a:r>
          </a:p>
          <a:p>
            <a:r>
              <a:rPr lang="en-US" sz="400" dirty="0">
                <a:solidFill>
                  <a:prstClr val="black"/>
                </a:solidFill>
                <a:latin typeface="Courier New"/>
                <a:cs typeface="Courier New"/>
              </a:rPr>
              <a:t>&lt;meta about="/registration" property="</a:t>
            </a:r>
            <a:r>
              <a:rPr lang="en-US" sz="400" dirty="0" err="1">
                <a:solidFill>
                  <a:prstClr val="black"/>
                </a:solidFill>
                <a:latin typeface="Courier New"/>
                <a:cs typeface="Courier New"/>
              </a:rPr>
              <a:t>sioc:num_replies</a:t>
            </a:r>
            <a:r>
              <a:rPr lang="en-US" sz="400" dirty="0">
                <a:solidFill>
                  <a:prstClr val="black"/>
                </a:solidFill>
                <a:latin typeface="Courier New"/>
                <a:cs typeface="Courier New"/>
              </a:rPr>
              <a:t>" content="0" </a:t>
            </a:r>
            <a:r>
              <a:rPr lang="en-US" sz="400" dirty="0" err="1">
                <a:solidFill>
                  <a:prstClr val="black"/>
                </a:solidFill>
                <a:latin typeface="Courier New"/>
                <a:cs typeface="Courier New"/>
              </a:rPr>
              <a:t>datatype</a:t>
            </a:r>
            <a:r>
              <a:rPr lang="en-US" sz="400" dirty="0">
                <a:solidFill>
                  <a:prstClr val="black"/>
                </a:solidFill>
                <a:latin typeface="Courier New"/>
                <a:cs typeface="Courier New"/>
              </a:rPr>
              <a:t>="</a:t>
            </a:r>
            <a:r>
              <a:rPr lang="en-US" sz="400" dirty="0" err="1">
                <a:solidFill>
                  <a:prstClr val="black"/>
                </a:solidFill>
                <a:latin typeface="Courier New"/>
                <a:cs typeface="Courier New"/>
              </a:rPr>
              <a:t>xsd:integer</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="shortcut icon" </a:t>
            </a:r>
            <a:r>
              <a:rPr lang="en-US" sz="400" dirty="0" err="1">
                <a:solidFill>
                  <a:prstClr val="black"/>
                </a:solidFill>
                <a:latin typeface="Courier New"/>
                <a:cs typeface="Courier New"/>
              </a:rPr>
              <a:t>href</a:t>
            </a:r>
            <a:r>
              <a:rPr lang="en-US" sz="400" dirty="0">
                <a:solidFill>
                  <a:prstClr val="black"/>
                </a:solidFill>
                <a:latin typeface="Courier New"/>
                <a:cs typeface="Courier New"/>
              </a:rPr>
              <a:t>="http://2013.issre.net/</a:t>
            </a:r>
            <a:r>
              <a:rPr lang="en-US" sz="400" dirty="0" err="1">
                <a:solidFill>
                  <a:prstClr val="black"/>
                </a:solidFill>
                <a:latin typeface="Courier New"/>
                <a:cs typeface="Courier New"/>
              </a:rPr>
              <a:t>misc</a:t>
            </a:r>
            <a:r>
              <a:rPr lang="en-US" sz="400" dirty="0">
                <a:solidFill>
                  <a:prstClr val="black"/>
                </a:solidFill>
                <a:latin typeface="Courier New"/>
                <a:cs typeface="Courier New"/>
              </a:rPr>
              <a:t>/</a:t>
            </a:r>
            <a:r>
              <a:rPr lang="en-US" sz="400" dirty="0" err="1">
                <a:solidFill>
                  <a:prstClr val="black"/>
                </a:solidFill>
                <a:latin typeface="Courier New"/>
                <a:cs typeface="Courier New"/>
              </a:rPr>
              <a:t>favicon.ico</a:t>
            </a:r>
            <a:r>
              <a:rPr lang="en-US" sz="400" dirty="0">
                <a:solidFill>
                  <a:prstClr val="black"/>
                </a:solidFill>
                <a:latin typeface="Courier New"/>
                <a:cs typeface="Courier New"/>
              </a:rPr>
              <a:t>" type="image/</a:t>
            </a:r>
            <a:r>
              <a:rPr lang="en-US" sz="400" dirty="0" err="1">
                <a:solidFill>
                  <a:prstClr val="black"/>
                </a:solidFill>
                <a:latin typeface="Courier New"/>
                <a:cs typeface="Courier New"/>
              </a:rPr>
              <a:t>vnd.microsoft.icon</a:t>
            </a:r>
            <a:r>
              <a:rPr lang="en-US" sz="400" dirty="0">
                <a:solidFill>
                  <a:prstClr val="black"/>
                </a:solidFill>
                <a:latin typeface="Courier New"/>
                <a:cs typeface="Courier New"/>
              </a:rPr>
              <a:t>" /&gt;</a:t>
            </a:r>
          </a:p>
          <a:p>
            <a:r>
              <a:rPr lang="en-US" sz="400" dirty="0">
                <a:solidFill>
                  <a:prstClr val="black"/>
                </a:solidFill>
                <a:latin typeface="Courier New"/>
                <a:cs typeface="Courier New"/>
              </a:rPr>
              <a:t>&lt;meta content="Registration" about="/registration" property="</a:t>
            </a:r>
            <a:r>
              <a:rPr lang="en-US" sz="400" dirty="0" err="1">
                <a:solidFill>
                  <a:prstClr val="black"/>
                </a:solidFill>
                <a:latin typeface="Courier New"/>
                <a:cs typeface="Courier New"/>
              </a:rPr>
              <a:t>dc:title</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a:t>
            </a:r>
            <a:r>
              <a:rPr lang="en-US" sz="400" dirty="0" err="1">
                <a:solidFill>
                  <a:prstClr val="black"/>
                </a:solidFill>
                <a:latin typeface="Courier New"/>
                <a:cs typeface="Courier New"/>
              </a:rPr>
              <a:t>shortlink</a:t>
            </a:r>
            <a:r>
              <a:rPr lang="en-US" sz="400" dirty="0">
                <a:solidFill>
                  <a:prstClr val="black"/>
                </a:solidFill>
                <a:latin typeface="Courier New"/>
                <a:cs typeface="Courier New"/>
              </a:rPr>
              <a:t>" </a:t>
            </a:r>
            <a:r>
              <a:rPr lang="en-US" sz="400" dirty="0" err="1">
                <a:solidFill>
                  <a:prstClr val="black"/>
                </a:solidFill>
                <a:latin typeface="Courier New"/>
                <a:cs typeface="Courier New"/>
              </a:rPr>
              <a:t>href</a:t>
            </a:r>
            <a:r>
              <a:rPr lang="en-US" sz="400" dirty="0">
                <a:solidFill>
                  <a:prstClr val="black"/>
                </a:solidFill>
                <a:latin typeface="Courier New"/>
                <a:cs typeface="Courier New"/>
              </a:rPr>
              <a:t>="/node/36" /&gt;</a:t>
            </a:r>
          </a:p>
          <a:p>
            <a:r>
              <a:rPr lang="en-US" sz="400" dirty="0">
                <a:solidFill>
                  <a:prstClr val="black"/>
                </a:solidFill>
                <a:latin typeface="Courier New"/>
                <a:cs typeface="Courier New"/>
              </a:rPr>
              <a:t>&lt;meta name="Generator" content="Drupal 7 (http://</a:t>
            </a:r>
            <a:r>
              <a:rPr lang="en-US" sz="400" dirty="0" err="1">
                <a:solidFill>
                  <a:prstClr val="black"/>
                </a:solidFill>
                <a:latin typeface="Courier New"/>
                <a:cs typeface="Courier New"/>
              </a:rPr>
              <a:t>drupal.org</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="canonical" </a:t>
            </a:r>
            <a:r>
              <a:rPr lang="en-US" sz="400" dirty="0" err="1">
                <a:solidFill>
                  <a:prstClr val="black"/>
                </a:solidFill>
                <a:latin typeface="Courier New"/>
                <a:cs typeface="Courier New"/>
              </a:rPr>
              <a:t>href</a:t>
            </a:r>
            <a:r>
              <a:rPr lang="en-US" sz="400" dirty="0">
                <a:solidFill>
                  <a:prstClr val="black"/>
                </a:solidFill>
                <a:latin typeface="Courier New"/>
                <a:cs typeface="Courier New"/>
              </a:rPr>
              <a:t>="/registration" /&gt;</a:t>
            </a:r>
          </a:p>
          <a:p>
            <a:r>
              <a:rPr lang="en-US" sz="400" dirty="0">
                <a:solidFill>
                  <a:prstClr val="black"/>
                </a:solidFill>
                <a:latin typeface="Courier New"/>
                <a:cs typeface="Courier New"/>
              </a:rPr>
              <a:t>  &lt;title&gt;Registration | ISSRE 2013&lt;/title&gt;</a:t>
            </a:r>
          </a:p>
          <a:p>
            <a:r>
              <a:rPr lang="en-US" sz="400" dirty="0">
                <a:solidFill>
                  <a:prstClr val="black"/>
                </a:solidFill>
                <a:latin typeface="Courier New"/>
                <a:cs typeface="Courier New"/>
              </a:rPr>
              <a:t>  &lt;style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system.base.css?muzybs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system.menus.css?muzybs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system.messages.css?muzybs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system.theme.css?muzybs</a:t>
            </a:r>
            <a:r>
              <a:rPr lang="en-US" sz="400" dirty="0">
                <a:solidFill>
                  <a:prstClr val="black"/>
                </a:solidFill>
                <a:latin typeface="Courier New"/>
                <a:cs typeface="Courier New"/>
              </a:rPr>
              <a:t>");&lt;/style&gt;</a:t>
            </a:r>
          </a:p>
          <a:p>
            <a:r>
              <a:rPr lang="en-US" sz="400" dirty="0">
                <a:solidFill>
                  <a:prstClr val="black"/>
                </a:solidFill>
                <a:latin typeface="Courier New"/>
                <a:cs typeface="Courier New"/>
              </a:rPr>
              <a:t>&lt;style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("http://2013.issre.net/modules/comment/</a:t>
            </a:r>
            <a:r>
              <a:rPr lang="en-US" sz="400" dirty="0" err="1">
                <a:solidFill>
                  <a:prstClr val="black"/>
                </a:solidFill>
                <a:latin typeface="Courier New"/>
                <a:cs typeface="Courier New"/>
              </a:rPr>
              <a:t>comment.css?muzybs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("http://2013.issre.net/modules/field/theme/</a:t>
            </a:r>
            <a:r>
              <a:rPr lang="en-US" sz="400" dirty="0" err="1">
                <a:solidFill>
                  <a:prstClr val="black"/>
                </a:solidFill>
                <a:latin typeface="Courier New"/>
                <a:cs typeface="Courier New"/>
              </a:rPr>
              <a:t>field.css?muzybs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("http://2013.issre.net/modules/node/</a:t>
            </a:r>
            <a:r>
              <a:rPr lang="en-US" sz="400" dirty="0" err="1">
                <a:solidFill>
                  <a:prstClr val="black"/>
                </a:solidFill>
                <a:latin typeface="Courier New"/>
                <a:cs typeface="Courier New"/>
              </a:rPr>
              <a:t>node.css?muzybs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("http://2013.issre.net/modules/search/</a:t>
            </a:r>
            <a:r>
              <a:rPr lang="en-US" sz="400" dirty="0" err="1">
                <a:solidFill>
                  <a:prstClr val="black"/>
                </a:solidFill>
                <a:latin typeface="Courier New"/>
                <a:cs typeface="Courier New"/>
              </a:rPr>
              <a:t>search.css?muzybs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("http://2013.issre.net/modules/user/</a:t>
            </a:r>
            <a:r>
              <a:rPr lang="en-US" sz="400" dirty="0" err="1">
                <a:solidFill>
                  <a:prstClr val="black"/>
                </a:solidFill>
                <a:latin typeface="Courier New"/>
                <a:cs typeface="Courier New"/>
              </a:rPr>
              <a:t>user.css?muzybs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("http://2013.issre.net/sites/all/modules/views/</a:t>
            </a:r>
            <a:r>
              <a:rPr lang="en-US" sz="400" dirty="0" err="1">
                <a:solidFill>
                  <a:prstClr val="black"/>
                </a:solidFill>
                <a:latin typeface="Courier New"/>
                <a:cs typeface="Courier New"/>
              </a:rPr>
              <a:t>css</a:t>
            </a:r>
            <a:r>
              <a:rPr lang="en-US" sz="400" dirty="0">
                <a:solidFill>
                  <a:prstClr val="black"/>
                </a:solidFill>
                <a:latin typeface="Courier New"/>
                <a:cs typeface="Courier New"/>
              </a:rPr>
              <a:t>/</a:t>
            </a:r>
            <a:r>
              <a:rPr lang="en-US" sz="400" dirty="0" err="1">
                <a:solidFill>
                  <a:prstClr val="black"/>
                </a:solidFill>
                <a:latin typeface="Courier New"/>
                <a:cs typeface="Courier New"/>
              </a:rPr>
              <a:t>views.css</a:t>
            </a:r>
            <a:r>
              <a:rPr lang="en-US" sz="400" dirty="0" smtClean="0">
                <a:solidFill>
                  <a:prstClr val="black"/>
                </a:solidFill>
                <a:latin typeface="Courier New"/>
                <a:cs typeface="Courier New"/>
              </a:rPr>
              <a:t>?...</a:t>
            </a:r>
            <a:endParaRPr lang="en-US" sz="400" dirty="0">
              <a:solidFill>
                <a:prstClr val="black"/>
              </a:solidFill>
              <a:latin typeface="Courier New"/>
              <a:cs typeface="Courier New"/>
            </a:endParaRPr>
          </a:p>
        </p:txBody>
      </p:sp>
      <p:sp>
        <p:nvSpPr>
          <p:cNvPr id="7" name="TextBox 6"/>
          <p:cNvSpPr txBox="1"/>
          <p:nvPr/>
        </p:nvSpPr>
        <p:spPr>
          <a:xfrm>
            <a:off x="735120" y="1365918"/>
            <a:ext cx="1910950" cy="2585323"/>
          </a:xfrm>
          <a:prstGeom prst="rect">
            <a:avLst/>
          </a:prstGeom>
          <a:solidFill>
            <a:schemeClr val="bg1"/>
          </a:solidFill>
        </p:spPr>
        <p:txBody>
          <a:bodyPr wrap="none" rtlCol="0">
            <a:spAutoFit/>
          </a:bodyPr>
          <a:lstStyle/>
          <a:p>
            <a:r>
              <a:rPr lang="en-US" b="1" u="sng" dirty="0" smtClean="0">
                <a:solidFill>
                  <a:prstClr val="black"/>
                </a:solidFill>
              </a:rPr>
              <a:t>H</a:t>
            </a:r>
            <a:r>
              <a:rPr lang="en-US" dirty="0" smtClean="0">
                <a:solidFill>
                  <a:prstClr val="black"/>
                </a:solidFill>
              </a:rPr>
              <a:t>eader</a:t>
            </a:r>
            <a:br>
              <a:rPr lang="en-US" dirty="0" smtClean="0">
                <a:solidFill>
                  <a:prstClr val="black"/>
                </a:solidFill>
              </a:rPr>
            </a:br>
            <a:r>
              <a:rPr lang="en-US" dirty="0" err="1" smtClean="0">
                <a:solidFill>
                  <a:prstClr val="black"/>
                </a:solidFill>
              </a:rPr>
              <a:t>Frame</a:t>
            </a:r>
            <a:r>
              <a:rPr lang="en-US" b="1" u="sng" dirty="0" err="1" smtClean="0">
                <a:solidFill>
                  <a:prstClr val="black"/>
                </a:solidFill>
              </a:rPr>
              <a:t>S</a:t>
            </a:r>
            <a:r>
              <a:rPr lang="en-US" dirty="0" err="1" smtClean="0">
                <a:solidFill>
                  <a:prstClr val="black"/>
                </a:solidFill>
              </a:rPr>
              <a:t>et</a:t>
            </a:r>
            <a:endParaRPr lang="en-US" dirty="0" smtClean="0">
              <a:solidFill>
                <a:prstClr val="black"/>
              </a:solidFill>
            </a:endParaRPr>
          </a:p>
          <a:p>
            <a:r>
              <a:rPr lang="en-US" dirty="0">
                <a:solidFill>
                  <a:prstClr val="black"/>
                </a:solidFill>
              </a:rPr>
              <a:t> </a:t>
            </a:r>
            <a:r>
              <a:rPr lang="en-US" dirty="0" smtClean="0">
                <a:solidFill>
                  <a:prstClr val="black"/>
                </a:solidFill>
              </a:rPr>
              <a:t>  </a:t>
            </a:r>
            <a:r>
              <a:rPr lang="en-US" b="1" u="sng" dirty="0" smtClean="0">
                <a:solidFill>
                  <a:prstClr val="black"/>
                </a:solidFill>
              </a:rPr>
              <a:t>F</a:t>
            </a:r>
            <a:r>
              <a:rPr lang="en-US" dirty="0" smtClean="0">
                <a:solidFill>
                  <a:prstClr val="black"/>
                </a:solidFill>
              </a:rPr>
              <a:t>rame*</a:t>
            </a:r>
          </a:p>
          <a:p>
            <a:r>
              <a:rPr lang="en-US" b="1" dirty="0" smtClean="0">
                <a:solidFill>
                  <a:prstClr val="black"/>
                </a:solidFill>
              </a:rPr>
              <a:t>   </a:t>
            </a:r>
            <a:r>
              <a:rPr lang="en-US" b="1" u="sng" dirty="0" err="1" smtClean="0">
                <a:solidFill>
                  <a:prstClr val="black"/>
                </a:solidFill>
              </a:rPr>
              <a:t>N</a:t>
            </a:r>
            <a:r>
              <a:rPr lang="en-US" dirty="0" err="1" smtClean="0">
                <a:solidFill>
                  <a:prstClr val="black"/>
                </a:solidFill>
              </a:rPr>
              <a:t>oframes</a:t>
            </a:r>
            <a:r>
              <a:rPr lang="en-US" dirty="0" smtClean="0">
                <a:solidFill>
                  <a:prstClr val="black"/>
                </a:solidFill>
              </a:rPr>
              <a:t>?</a:t>
            </a:r>
          </a:p>
          <a:p>
            <a:r>
              <a:rPr lang="en-US" dirty="0">
                <a:solidFill>
                  <a:prstClr val="black"/>
                </a:solidFill>
              </a:rPr>
              <a:t> </a:t>
            </a:r>
            <a:r>
              <a:rPr lang="en-US" dirty="0" smtClean="0">
                <a:solidFill>
                  <a:prstClr val="black"/>
                </a:solidFill>
              </a:rPr>
              <a:t>     </a:t>
            </a:r>
            <a:r>
              <a:rPr lang="en-US" b="1" u="sng" dirty="0" smtClean="0">
                <a:solidFill>
                  <a:prstClr val="black"/>
                </a:solidFill>
              </a:rPr>
              <a:t>B</a:t>
            </a:r>
            <a:r>
              <a:rPr lang="en-US" dirty="0" smtClean="0">
                <a:solidFill>
                  <a:prstClr val="black"/>
                </a:solidFill>
              </a:rPr>
              <a:t>ody</a:t>
            </a:r>
          </a:p>
          <a:p>
            <a:r>
              <a:rPr lang="en-US" dirty="0">
                <a:solidFill>
                  <a:prstClr val="black"/>
                </a:solidFill>
              </a:rPr>
              <a:t> </a:t>
            </a:r>
            <a:r>
              <a:rPr lang="en-US" dirty="0" smtClean="0">
                <a:solidFill>
                  <a:prstClr val="black"/>
                </a:solidFill>
              </a:rPr>
              <a:t>         </a:t>
            </a:r>
            <a:r>
              <a:rPr lang="en-US" b="1" u="sng" dirty="0" smtClean="0">
                <a:solidFill>
                  <a:prstClr val="black"/>
                </a:solidFill>
              </a:rPr>
              <a:t>P</a:t>
            </a:r>
            <a:r>
              <a:rPr lang="en-US" dirty="0" smtClean="0">
                <a:solidFill>
                  <a:prstClr val="black"/>
                </a:solidFill>
              </a:rPr>
              <a:t>aragraph*</a:t>
            </a:r>
          </a:p>
          <a:p>
            <a:r>
              <a:rPr lang="en-US" b="1" u="sng" dirty="0" smtClean="0">
                <a:solidFill>
                  <a:srgbClr val="FF0000"/>
                </a:solidFill>
              </a:rPr>
              <a:t/>
            </a:r>
            <a:br>
              <a:rPr lang="en-US" b="1" u="sng" dirty="0" smtClean="0">
                <a:solidFill>
                  <a:srgbClr val="FF0000"/>
                </a:solidFill>
              </a:rPr>
            </a:br>
            <a:r>
              <a:rPr lang="en-US" b="1" u="sng" dirty="0" smtClean="0">
                <a:solidFill>
                  <a:srgbClr val="FF0000"/>
                </a:solidFill>
              </a:rPr>
              <a:t>P</a:t>
            </a:r>
            <a:r>
              <a:rPr lang="en-US" dirty="0" smtClean="0">
                <a:solidFill>
                  <a:srgbClr val="FF0000"/>
                </a:solidFill>
              </a:rPr>
              <a:t>aragraph</a:t>
            </a:r>
            <a:br>
              <a:rPr lang="en-US" dirty="0" smtClean="0">
                <a:solidFill>
                  <a:srgbClr val="FF0000"/>
                </a:solidFill>
              </a:rPr>
            </a:br>
            <a:r>
              <a:rPr lang="en-US" dirty="0" smtClean="0">
                <a:solidFill>
                  <a:srgbClr val="FF0000"/>
                </a:solidFill>
              </a:rPr>
              <a:t>(outside the body)</a:t>
            </a:r>
            <a:endParaRPr lang="en-US" dirty="0">
              <a:solidFill>
                <a:prstClr val="black"/>
              </a:solidFill>
            </a:endParaRPr>
          </a:p>
        </p:txBody>
      </p:sp>
      <p:cxnSp>
        <p:nvCxnSpPr>
          <p:cNvPr id="21" name="Elbow Connector 20"/>
          <p:cNvCxnSpPr/>
          <p:nvPr/>
        </p:nvCxnSpPr>
        <p:spPr>
          <a:xfrm rot="10800000" flipV="1">
            <a:off x="2771800" y="2636912"/>
            <a:ext cx="864096" cy="432048"/>
          </a:xfrm>
          <a:prstGeom prst="bentConnector3">
            <a:avLst>
              <a:gd name="adj1" fmla="val 118389"/>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0800000" flipV="1">
            <a:off x="2699792" y="1628800"/>
            <a:ext cx="936104" cy="864096"/>
          </a:xfrm>
          <a:prstGeom prst="bentConnector3">
            <a:avLst>
              <a:gd name="adj1" fmla="val 117158"/>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0800000" flipV="1">
            <a:off x="2843808" y="3284984"/>
            <a:ext cx="936104" cy="504056"/>
          </a:xfrm>
          <a:prstGeom prst="bentConnector3">
            <a:avLst>
              <a:gd name="adj1" fmla="val 121187"/>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2987824" y="2924944"/>
            <a:ext cx="4032448" cy="1008112"/>
          </a:xfrm>
          <a:prstGeom prst="bentConnector3">
            <a:avLst>
              <a:gd name="adj1" fmla="val 92722"/>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4113538" y="3186562"/>
            <a:ext cx="2536987" cy="828208"/>
          </a:xfrm>
          <a:prstGeom prst="bentConnector2">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flipV="1">
            <a:off x="2771800" y="3861048"/>
            <a:ext cx="1512168" cy="1296144"/>
          </a:xfrm>
          <a:prstGeom prst="bentConnector3">
            <a:avLst>
              <a:gd name="adj1" fmla="val 108204"/>
            </a:avLst>
          </a:prstGeom>
          <a:ln w="25400">
            <a:solidFill>
              <a:srgbClr val="4F81BD"/>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71600" y="2636912"/>
            <a:ext cx="7640283" cy="1200328"/>
          </a:xfrm>
          <a:prstGeom prst="rect">
            <a:avLst/>
          </a:prstGeom>
          <a:solidFill>
            <a:schemeClr val="bg1"/>
          </a:solidFill>
          <a:ln>
            <a:solidFill>
              <a:schemeClr val="tx1"/>
            </a:solidFill>
          </a:ln>
        </p:spPr>
        <p:txBody>
          <a:bodyPr wrap="none" rtlCol="0">
            <a:spAutoFit/>
          </a:bodyPr>
          <a:lstStyle/>
          <a:p>
            <a:r>
              <a:rPr lang="en-US" sz="2400" dirty="0" smtClean="0">
                <a:solidFill>
                  <a:prstClr val="black"/>
                </a:solidFill>
              </a:rPr>
              <a:t>NULL pointer dereference bug in Tidy</a:t>
            </a:r>
            <a:r>
              <a:rPr lang="en-US" sz="2400" dirty="0">
                <a:solidFill>
                  <a:prstClr val="black"/>
                </a:solidFill>
              </a:rPr>
              <a:t> </a:t>
            </a:r>
            <a:r>
              <a:rPr lang="en-US" sz="2400" dirty="0" smtClean="0">
                <a:solidFill>
                  <a:prstClr val="black"/>
                </a:solidFill>
              </a:rPr>
              <a:t>reveals</a:t>
            </a:r>
            <a:r>
              <a:rPr lang="en-US" sz="2400" dirty="0">
                <a:solidFill>
                  <a:prstClr val="black"/>
                </a:solidFill>
              </a:rPr>
              <a:t/>
            </a:r>
            <a:br>
              <a:rPr lang="en-US" sz="2400" dirty="0">
                <a:solidFill>
                  <a:prstClr val="black"/>
                </a:solidFill>
              </a:rPr>
            </a:br>
            <a:r>
              <a:rPr lang="en-US" sz="2400" dirty="0" smtClean="0">
                <a:solidFill>
                  <a:prstClr val="black"/>
                </a:solidFill>
              </a:rPr>
              <a:t>- </a:t>
            </a:r>
            <a:r>
              <a:rPr lang="en-US" sz="2400" dirty="0" smtClean="0">
                <a:solidFill>
                  <a:srgbClr val="4F81BD"/>
                </a:solidFill>
              </a:rPr>
              <a:t>data dependence insufficient (no input propagates to </a:t>
            </a:r>
            <a:r>
              <a:rPr lang="en-US" sz="2400" dirty="0" smtClean="0">
                <a:solidFill>
                  <a:srgbClr val="FF0000"/>
                </a:solidFill>
              </a:rPr>
              <a:t>107</a:t>
            </a:r>
            <a:r>
              <a:rPr lang="en-US" sz="2400" dirty="0" smtClean="0">
                <a:solidFill>
                  <a:srgbClr val="4F81BD"/>
                </a:solidFill>
              </a:rPr>
              <a:t>)</a:t>
            </a:r>
          </a:p>
          <a:p>
            <a:r>
              <a:rPr lang="en-US" sz="2400" dirty="0" smtClean="0">
                <a:solidFill>
                  <a:srgbClr val="660066"/>
                </a:solidFill>
              </a:rPr>
              <a:t>- control dependence too imprecise (almost all input)</a:t>
            </a:r>
          </a:p>
        </p:txBody>
      </p:sp>
    </p:spTree>
    <p:extLst>
      <p:ext uri="{BB962C8B-B14F-4D97-AF65-F5344CB8AC3E}">
        <p14:creationId xmlns:p14="http://schemas.microsoft.com/office/powerpoint/2010/main" val="29383567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par>
                                <p:cTn id="81" presetID="9" presetClass="emph" presetSubtype="0" grpId="1" nodeType="withEffect">
                                  <p:stCondLst>
                                    <p:cond delay="0"/>
                                  </p:stCondLst>
                                  <p:childTnLst>
                                    <p:set>
                                      <p:cBhvr rctx="PPT">
                                        <p:cTn id="82" dur="indefinite"/>
                                        <p:tgtEl>
                                          <p:spTgt spid="2">
                                            <p:txEl>
                                              <p:pRg st="0" end="0"/>
                                            </p:txEl>
                                          </p:spTgt>
                                        </p:tgtEl>
                                        <p:attrNameLst>
                                          <p:attrName>style.opacity</p:attrName>
                                        </p:attrNameLst>
                                      </p:cBhvr>
                                      <p:to>
                                        <p:strVal val="0.5"/>
                                      </p:to>
                                    </p:set>
                                    <p:animEffect filter="image" prLst="opacity: 0.5">
                                      <p:cBhvr rctx="IE">
                                        <p:cTn id="83" dur="indefinite"/>
                                        <p:tgtEl>
                                          <p:spTgt spid="2">
                                            <p:txEl>
                                              <p:pRg st="0" end="0"/>
                                            </p:txEl>
                                          </p:spTgt>
                                        </p:tgtEl>
                                      </p:cBhvr>
                                    </p:animEffect>
                                  </p:childTnLst>
                                </p:cTn>
                              </p:par>
                              <p:par>
                                <p:cTn id="84" presetID="9" presetClass="emph" presetSubtype="0" grpId="1" nodeType="withEffect">
                                  <p:stCondLst>
                                    <p:cond delay="0"/>
                                  </p:stCondLst>
                                  <p:childTnLst>
                                    <p:set>
                                      <p:cBhvr rctx="PPT">
                                        <p:cTn id="85" dur="indefinite"/>
                                        <p:tgtEl>
                                          <p:spTgt spid="2">
                                            <p:txEl>
                                              <p:pRg st="1" end="1"/>
                                            </p:txEl>
                                          </p:spTgt>
                                        </p:tgtEl>
                                        <p:attrNameLst>
                                          <p:attrName>style.opacity</p:attrName>
                                        </p:attrNameLst>
                                      </p:cBhvr>
                                      <p:to>
                                        <p:strVal val="0.5"/>
                                      </p:to>
                                    </p:set>
                                    <p:animEffect filter="image" prLst="opacity: 0.5">
                                      <p:cBhvr rctx="IE">
                                        <p:cTn id="86" dur="indefinite"/>
                                        <p:tgtEl>
                                          <p:spTgt spid="2">
                                            <p:txEl>
                                              <p:pRg st="1" end="1"/>
                                            </p:txEl>
                                          </p:spTgt>
                                        </p:tgtEl>
                                      </p:cBhvr>
                                    </p:animEffect>
                                  </p:childTnLst>
                                </p:cTn>
                              </p:par>
                              <p:par>
                                <p:cTn id="87" presetID="9" presetClass="emph" presetSubtype="0" grpId="1" nodeType="withEffect">
                                  <p:stCondLst>
                                    <p:cond delay="0"/>
                                  </p:stCondLst>
                                  <p:childTnLst>
                                    <p:set>
                                      <p:cBhvr rctx="PPT">
                                        <p:cTn id="88" dur="indefinite"/>
                                        <p:tgtEl>
                                          <p:spTgt spid="2">
                                            <p:txEl>
                                              <p:pRg st="2" end="2"/>
                                            </p:txEl>
                                          </p:spTgt>
                                        </p:tgtEl>
                                        <p:attrNameLst>
                                          <p:attrName>style.opacity</p:attrName>
                                        </p:attrNameLst>
                                      </p:cBhvr>
                                      <p:to>
                                        <p:strVal val="0.5"/>
                                      </p:to>
                                    </p:set>
                                    <p:animEffect filter="image" prLst="opacity: 0.5">
                                      <p:cBhvr rctx="IE">
                                        <p:cTn id="89" dur="indefinite"/>
                                        <p:tgtEl>
                                          <p:spTgt spid="2">
                                            <p:txEl>
                                              <p:pRg st="2" end="2"/>
                                            </p:txEl>
                                          </p:spTgt>
                                        </p:tgtEl>
                                      </p:cBhvr>
                                    </p:animEffect>
                                  </p:childTnLst>
                                </p:cTn>
                              </p:par>
                              <p:par>
                                <p:cTn id="90" presetID="9" presetClass="emph" presetSubtype="0" grpId="1" nodeType="withEffect">
                                  <p:stCondLst>
                                    <p:cond delay="0"/>
                                  </p:stCondLst>
                                  <p:childTnLst>
                                    <p:set>
                                      <p:cBhvr rctx="PPT">
                                        <p:cTn id="91" dur="indefinite"/>
                                        <p:tgtEl>
                                          <p:spTgt spid="2">
                                            <p:txEl>
                                              <p:pRg st="3" end="3"/>
                                            </p:txEl>
                                          </p:spTgt>
                                        </p:tgtEl>
                                        <p:attrNameLst>
                                          <p:attrName>style.opacity</p:attrName>
                                        </p:attrNameLst>
                                      </p:cBhvr>
                                      <p:to>
                                        <p:strVal val="0.5"/>
                                      </p:to>
                                    </p:set>
                                    <p:animEffect filter="image" prLst="opacity: 0.5">
                                      <p:cBhvr rctx="IE">
                                        <p:cTn id="92" dur="indefinite"/>
                                        <p:tgtEl>
                                          <p:spTgt spid="2">
                                            <p:txEl>
                                              <p:pRg st="3" end="3"/>
                                            </p:txEl>
                                          </p:spTgt>
                                        </p:tgtEl>
                                      </p:cBhvr>
                                    </p:animEffect>
                                  </p:childTnLst>
                                </p:cTn>
                              </p:par>
                              <p:par>
                                <p:cTn id="93" presetID="9" presetClass="emph" presetSubtype="0" grpId="1" nodeType="withEffect">
                                  <p:stCondLst>
                                    <p:cond delay="0"/>
                                  </p:stCondLst>
                                  <p:childTnLst>
                                    <p:set>
                                      <p:cBhvr rctx="PPT">
                                        <p:cTn id="94" dur="indefinite"/>
                                        <p:tgtEl>
                                          <p:spTgt spid="2">
                                            <p:txEl>
                                              <p:pRg st="4" end="4"/>
                                            </p:txEl>
                                          </p:spTgt>
                                        </p:tgtEl>
                                        <p:attrNameLst>
                                          <p:attrName>style.opacity</p:attrName>
                                        </p:attrNameLst>
                                      </p:cBhvr>
                                      <p:to>
                                        <p:strVal val="0.5"/>
                                      </p:to>
                                    </p:set>
                                    <p:animEffect filter="image" prLst="opacity: 0.5">
                                      <p:cBhvr rctx="IE">
                                        <p:cTn id="95" dur="indefinite"/>
                                        <p:tgtEl>
                                          <p:spTgt spid="2">
                                            <p:txEl>
                                              <p:pRg st="4" end="4"/>
                                            </p:txEl>
                                          </p:spTgt>
                                        </p:tgtEl>
                                      </p:cBhvr>
                                    </p:animEffect>
                                  </p:childTnLst>
                                </p:cTn>
                              </p:par>
                              <p:par>
                                <p:cTn id="96" presetID="9" presetClass="emph" presetSubtype="0" grpId="1" nodeType="withEffect">
                                  <p:stCondLst>
                                    <p:cond delay="0"/>
                                  </p:stCondLst>
                                  <p:childTnLst>
                                    <p:set>
                                      <p:cBhvr rctx="PPT">
                                        <p:cTn id="97" dur="indefinite"/>
                                        <p:tgtEl>
                                          <p:spTgt spid="2">
                                            <p:txEl>
                                              <p:pRg st="5" end="5"/>
                                            </p:txEl>
                                          </p:spTgt>
                                        </p:tgtEl>
                                        <p:attrNameLst>
                                          <p:attrName>style.opacity</p:attrName>
                                        </p:attrNameLst>
                                      </p:cBhvr>
                                      <p:to>
                                        <p:strVal val="0.5"/>
                                      </p:to>
                                    </p:set>
                                    <p:animEffect filter="image" prLst="opacity: 0.5">
                                      <p:cBhvr rctx="IE">
                                        <p:cTn id="98" dur="indefinite"/>
                                        <p:tgtEl>
                                          <p:spTgt spid="2">
                                            <p:txEl>
                                              <p:pRg st="5" end="5"/>
                                            </p:txEl>
                                          </p:spTgt>
                                        </p:tgtEl>
                                      </p:cBhvr>
                                    </p:animEffect>
                                  </p:childTnLst>
                                </p:cTn>
                              </p:par>
                              <p:par>
                                <p:cTn id="99" presetID="9" presetClass="emph" presetSubtype="0" grpId="1" nodeType="withEffect">
                                  <p:stCondLst>
                                    <p:cond delay="0"/>
                                  </p:stCondLst>
                                  <p:childTnLst>
                                    <p:set>
                                      <p:cBhvr rctx="PPT">
                                        <p:cTn id="100" dur="indefinite"/>
                                        <p:tgtEl>
                                          <p:spTgt spid="2">
                                            <p:txEl>
                                              <p:pRg st="6" end="6"/>
                                            </p:txEl>
                                          </p:spTgt>
                                        </p:tgtEl>
                                        <p:attrNameLst>
                                          <p:attrName>style.opacity</p:attrName>
                                        </p:attrNameLst>
                                      </p:cBhvr>
                                      <p:to>
                                        <p:strVal val="0.5"/>
                                      </p:to>
                                    </p:set>
                                    <p:animEffect filter="image" prLst="opacity: 0.5">
                                      <p:cBhvr rctx="IE">
                                        <p:cTn id="101" dur="indefinite"/>
                                        <p:tgtEl>
                                          <p:spTgt spid="2">
                                            <p:txEl>
                                              <p:pRg st="6" end="6"/>
                                            </p:txEl>
                                          </p:spTgt>
                                        </p:tgtEl>
                                      </p:cBhvr>
                                    </p:animEffect>
                                  </p:childTnLst>
                                </p:cTn>
                              </p:par>
                              <p:par>
                                <p:cTn id="102" presetID="9" presetClass="emph" presetSubtype="0" grpId="1" nodeType="withEffect">
                                  <p:stCondLst>
                                    <p:cond delay="0"/>
                                  </p:stCondLst>
                                  <p:childTnLst>
                                    <p:set>
                                      <p:cBhvr rctx="PPT">
                                        <p:cTn id="103" dur="indefinite"/>
                                        <p:tgtEl>
                                          <p:spTgt spid="2">
                                            <p:txEl>
                                              <p:pRg st="7" end="7"/>
                                            </p:txEl>
                                          </p:spTgt>
                                        </p:tgtEl>
                                        <p:attrNameLst>
                                          <p:attrName>style.opacity</p:attrName>
                                        </p:attrNameLst>
                                      </p:cBhvr>
                                      <p:to>
                                        <p:strVal val="0.5"/>
                                      </p:to>
                                    </p:set>
                                    <p:animEffect filter="image" prLst="opacity: 0.5">
                                      <p:cBhvr rctx="IE">
                                        <p:cTn id="104" dur="indefinite"/>
                                        <p:tgtEl>
                                          <p:spTgt spid="2">
                                            <p:txEl>
                                              <p:pRg st="7" end="7"/>
                                            </p:txEl>
                                          </p:spTgt>
                                        </p:tgtEl>
                                      </p:cBhvr>
                                    </p:animEffect>
                                  </p:childTnLst>
                                </p:cTn>
                              </p:par>
                              <p:par>
                                <p:cTn id="105" presetID="9" presetClass="emph" presetSubtype="0" grpId="1" nodeType="withEffect">
                                  <p:stCondLst>
                                    <p:cond delay="0"/>
                                  </p:stCondLst>
                                  <p:childTnLst>
                                    <p:set>
                                      <p:cBhvr rctx="PPT">
                                        <p:cTn id="106" dur="indefinite"/>
                                        <p:tgtEl>
                                          <p:spTgt spid="2">
                                            <p:txEl>
                                              <p:pRg st="8" end="8"/>
                                            </p:txEl>
                                          </p:spTgt>
                                        </p:tgtEl>
                                        <p:attrNameLst>
                                          <p:attrName>style.opacity</p:attrName>
                                        </p:attrNameLst>
                                      </p:cBhvr>
                                      <p:to>
                                        <p:strVal val="0.5"/>
                                      </p:to>
                                    </p:set>
                                    <p:animEffect filter="image" prLst="opacity: 0.5">
                                      <p:cBhvr rctx="IE">
                                        <p:cTn id="107" dur="indefinite"/>
                                        <p:tgtEl>
                                          <p:spTgt spid="2">
                                            <p:txEl>
                                              <p:pRg st="8" end="8"/>
                                            </p:txEl>
                                          </p:spTgt>
                                        </p:tgtEl>
                                      </p:cBhvr>
                                    </p:animEffect>
                                  </p:childTnLst>
                                </p:cTn>
                              </p:par>
                              <p:par>
                                <p:cTn id="108" presetID="9" presetClass="emph" presetSubtype="0" grpId="1" nodeType="withEffect">
                                  <p:stCondLst>
                                    <p:cond delay="0"/>
                                  </p:stCondLst>
                                  <p:childTnLst>
                                    <p:set>
                                      <p:cBhvr rctx="PPT">
                                        <p:cTn id="109" dur="indefinite"/>
                                        <p:tgtEl>
                                          <p:spTgt spid="2">
                                            <p:txEl>
                                              <p:pRg st="9" end="9"/>
                                            </p:txEl>
                                          </p:spTgt>
                                        </p:tgtEl>
                                        <p:attrNameLst>
                                          <p:attrName>style.opacity</p:attrName>
                                        </p:attrNameLst>
                                      </p:cBhvr>
                                      <p:to>
                                        <p:strVal val="0.5"/>
                                      </p:to>
                                    </p:set>
                                    <p:animEffect filter="image" prLst="opacity: 0.5">
                                      <p:cBhvr rctx="IE">
                                        <p:cTn id="110" dur="indefinite"/>
                                        <p:tgtEl>
                                          <p:spTgt spid="2">
                                            <p:txEl>
                                              <p:pRg st="9" end="9"/>
                                            </p:txEl>
                                          </p:spTgt>
                                        </p:tgtEl>
                                      </p:cBhvr>
                                    </p:animEffect>
                                  </p:childTnLst>
                                </p:cTn>
                              </p:par>
                              <p:par>
                                <p:cTn id="111" presetID="9" presetClass="emph" presetSubtype="0" grpId="1" nodeType="withEffect">
                                  <p:stCondLst>
                                    <p:cond delay="0"/>
                                  </p:stCondLst>
                                  <p:childTnLst>
                                    <p:set>
                                      <p:cBhvr rctx="PPT">
                                        <p:cTn id="112" dur="indefinite"/>
                                        <p:tgtEl>
                                          <p:spTgt spid="2">
                                            <p:txEl>
                                              <p:pRg st="10" end="10"/>
                                            </p:txEl>
                                          </p:spTgt>
                                        </p:tgtEl>
                                        <p:attrNameLst>
                                          <p:attrName>style.opacity</p:attrName>
                                        </p:attrNameLst>
                                      </p:cBhvr>
                                      <p:to>
                                        <p:strVal val="0.5"/>
                                      </p:to>
                                    </p:set>
                                    <p:animEffect filter="image" prLst="opacity: 0.5">
                                      <p:cBhvr rctx="IE">
                                        <p:cTn id="113" dur="indefinite"/>
                                        <p:tgtEl>
                                          <p:spTgt spid="2">
                                            <p:txEl>
                                              <p:pRg st="10" end="10"/>
                                            </p:txEl>
                                          </p:spTgt>
                                        </p:tgtEl>
                                      </p:cBhvr>
                                    </p:animEffect>
                                  </p:childTnLst>
                                </p:cTn>
                              </p:par>
                              <p:par>
                                <p:cTn id="114" presetID="9" presetClass="emph" presetSubtype="0" grpId="1" nodeType="withEffect">
                                  <p:stCondLst>
                                    <p:cond delay="0"/>
                                  </p:stCondLst>
                                  <p:childTnLst>
                                    <p:set>
                                      <p:cBhvr rctx="PPT">
                                        <p:cTn id="115" dur="indefinite"/>
                                        <p:tgtEl>
                                          <p:spTgt spid="2">
                                            <p:txEl>
                                              <p:pRg st="11" end="11"/>
                                            </p:txEl>
                                          </p:spTgt>
                                        </p:tgtEl>
                                        <p:attrNameLst>
                                          <p:attrName>style.opacity</p:attrName>
                                        </p:attrNameLst>
                                      </p:cBhvr>
                                      <p:to>
                                        <p:strVal val="0.5"/>
                                      </p:to>
                                    </p:set>
                                    <p:animEffect filter="image" prLst="opacity: 0.5">
                                      <p:cBhvr rctx="IE">
                                        <p:cTn id="116" dur="indefinite"/>
                                        <p:tgtEl>
                                          <p:spTgt spid="2">
                                            <p:txEl>
                                              <p:pRg st="11" end="11"/>
                                            </p:txEl>
                                          </p:spTgt>
                                        </p:tgtEl>
                                      </p:cBhvr>
                                    </p:animEffect>
                                  </p:childTnLst>
                                </p:cTn>
                              </p:par>
                              <p:par>
                                <p:cTn id="117" presetID="9" presetClass="emph" presetSubtype="0" grpId="1" nodeType="withEffect">
                                  <p:stCondLst>
                                    <p:cond delay="0"/>
                                  </p:stCondLst>
                                  <p:childTnLst>
                                    <p:set>
                                      <p:cBhvr rctx="PPT">
                                        <p:cTn id="118" dur="indefinite"/>
                                        <p:tgtEl>
                                          <p:spTgt spid="2">
                                            <p:txEl>
                                              <p:pRg st="12" end="12"/>
                                            </p:txEl>
                                          </p:spTgt>
                                        </p:tgtEl>
                                        <p:attrNameLst>
                                          <p:attrName>style.opacity</p:attrName>
                                        </p:attrNameLst>
                                      </p:cBhvr>
                                      <p:to>
                                        <p:strVal val="0.5"/>
                                      </p:to>
                                    </p:set>
                                    <p:animEffect filter="image" prLst="opacity: 0.5">
                                      <p:cBhvr rctx="IE">
                                        <p:cTn id="119" dur="indefinite"/>
                                        <p:tgtEl>
                                          <p:spTgt spid="2">
                                            <p:txEl>
                                              <p:pRg st="12" end="12"/>
                                            </p:txEl>
                                          </p:spTgt>
                                        </p:tgtEl>
                                      </p:cBhvr>
                                    </p:animEffect>
                                  </p:childTnLst>
                                </p:cTn>
                              </p:par>
                              <p:par>
                                <p:cTn id="120" presetID="9" presetClass="emph" presetSubtype="0" grpId="1" nodeType="withEffect">
                                  <p:stCondLst>
                                    <p:cond delay="0"/>
                                  </p:stCondLst>
                                  <p:childTnLst>
                                    <p:set>
                                      <p:cBhvr rctx="PPT">
                                        <p:cTn id="121" dur="indefinite"/>
                                        <p:tgtEl>
                                          <p:spTgt spid="2">
                                            <p:txEl>
                                              <p:pRg st="13" end="13"/>
                                            </p:txEl>
                                          </p:spTgt>
                                        </p:tgtEl>
                                        <p:attrNameLst>
                                          <p:attrName>style.opacity</p:attrName>
                                        </p:attrNameLst>
                                      </p:cBhvr>
                                      <p:to>
                                        <p:strVal val="0.5"/>
                                      </p:to>
                                    </p:set>
                                    <p:animEffect filter="image" prLst="opacity: 0.5">
                                      <p:cBhvr rctx="IE">
                                        <p:cTn id="122" dur="indefinite"/>
                                        <p:tgtEl>
                                          <p:spTgt spid="2">
                                            <p:txEl>
                                              <p:pRg st="13" end="13"/>
                                            </p:txEl>
                                          </p:spTgt>
                                        </p:tgtEl>
                                      </p:cBhvr>
                                    </p:animEffect>
                                  </p:childTnLst>
                                </p:cTn>
                              </p:par>
                              <p:par>
                                <p:cTn id="123" presetID="9" presetClass="emph" presetSubtype="0" grpId="1" nodeType="withEffect">
                                  <p:stCondLst>
                                    <p:cond delay="0"/>
                                  </p:stCondLst>
                                  <p:childTnLst>
                                    <p:set>
                                      <p:cBhvr rctx="PPT">
                                        <p:cTn id="124" dur="indefinite"/>
                                        <p:tgtEl>
                                          <p:spTgt spid="2">
                                            <p:txEl>
                                              <p:pRg st="14" end="14"/>
                                            </p:txEl>
                                          </p:spTgt>
                                        </p:tgtEl>
                                        <p:attrNameLst>
                                          <p:attrName>style.opacity</p:attrName>
                                        </p:attrNameLst>
                                      </p:cBhvr>
                                      <p:to>
                                        <p:strVal val="0.5"/>
                                      </p:to>
                                    </p:set>
                                    <p:animEffect filter="image" prLst="opacity: 0.5">
                                      <p:cBhvr rctx="IE">
                                        <p:cTn id="125" dur="indefinite"/>
                                        <p:tgtEl>
                                          <p:spTgt spid="2">
                                            <p:txEl>
                                              <p:pRg st="14" end="14"/>
                                            </p:txEl>
                                          </p:spTgt>
                                        </p:tgtEl>
                                      </p:cBhvr>
                                    </p:animEffect>
                                  </p:childTnLst>
                                </p:cTn>
                              </p:par>
                              <p:par>
                                <p:cTn id="126" presetID="9" presetClass="emph" presetSubtype="0" grpId="1" nodeType="withEffect">
                                  <p:stCondLst>
                                    <p:cond delay="0"/>
                                  </p:stCondLst>
                                  <p:childTnLst>
                                    <p:set>
                                      <p:cBhvr rctx="PPT">
                                        <p:cTn id="127" dur="indefinite"/>
                                        <p:tgtEl>
                                          <p:spTgt spid="2">
                                            <p:txEl>
                                              <p:pRg st="15" end="15"/>
                                            </p:txEl>
                                          </p:spTgt>
                                        </p:tgtEl>
                                        <p:attrNameLst>
                                          <p:attrName>style.opacity</p:attrName>
                                        </p:attrNameLst>
                                      </p:cBhvr>
                                      <p:to>
                                        <p:strVal val="0.5"/>
                                      </p:to>
                                    </p:set>
                                    <p:animEffect filter="image" prLst="opacity: 0.5">
                                      <p:cBhvr rctx="IE">
                                        <p:cTn id="128" dur="indefinite"/>
                                        <p:tgtEl>
                                          <p:spTgt spid="2">
                                            <p:txEl>
                                              <p:pRg st="15" end="15"/>
                                            </p:txEl>
                                          </p:spTgt>
                                        </p:tgtEl>
                                      </p:cBhvr>
                                    </p:animEffect>
                                  </p:childTnLst>
                                </p:cTn>
                              </p:par>
                              <p:par>
                                <p:cTn id="129" presetID="9" presetClass="emph" presetSubtype="0" grpId="1" nodeType="withEffect">
                                  <p:stCondLst>
                                    <p:cond delay="0"/>
                                  </p:stCondLst>
                                  <p:childTnLst>
                                    <p:set>
                                      <p:cBhvr rctx="PPT">
                                        <p:cTn id="130" dur="indefinite"/>
                                        <p:tgtEl>
                                          <p:spTgt spid="2">
                                            <p:txEl>
                                              <p:pRg st="16" end="16"/>
                                            </p:txEl>
                                          </p:spTgt>
                                        </p:tgtEl>
                                        <p:attrNameLst>
                                          <p:attrName>style.opacity</p:attrName>
                                        </p:attrNameLst>
                                      </p:cBhvr>
                                      <p:to>
                                        <p:strVal val="0.5"/>
                                      </p:to>
                                    </p:set>
                                    <p:animEffect filter="image" prLst="opacity: 0.5">
                                      <p:cBhvr rctx="IE">
                                        <p:cTn id="131" dur="indefinite"/>
                                        <p:tgtEl>
                                          <p:spTgt spid="2">
                                            <p:txEl>
                                              <p:pRg st="16" end="16"/>
                                            </p:txEl>
                                          </p:spTgt>
                                        </p:tgtEl>
                                      </p:cBhvr>
                                    </p:animEffect>
                                  </p:childTnLst>
                                </p:cTn>
                              </p:par>
                              <p:par>
                                <p:cTn id="132" presetID="9" presetClass="emph" presetSubtype="0" grpId="1" nodeType="withEffect">
                                  <p:stCondLst>
                                    <p:cond delay="0"/>
                                  </p:stCondLst>
                                  <p:childTnLst>
                                    <p:set>
                                      <p:cBhvr rctx="PPT">
                                        <p:cTn id="133" dur="indefinite"/>
                                        <p:tgtEl>
                                          <p:spTgt spid="2">
                                            <p:txEl>
                                              <p:pRg st="17" end="17"/>
                                            </p:txEl>
                                          </p:spTgt>
                                        </p:tgtEl>
                                        <p:attrNameLst>
                                          <p:attrName>style.opacity</p:attrName>
                                        </p:attrNameLst>
                                      </p:cBhvr>
                                      <p:to>
                                        <p:strVal val="0.5"/>
                                      </p:to>
                                    </p:set>
                                    <p:animEffect filter="image" prLst="opacity: 0.5">
                                      <p:cBhvr rctx="IE">
                                        <p:cTn id="134" dur="indefinite"/>
                                        <p:tgtEl>
                                          <p:spTgt spid="2">
                                            <p:txEl>
                                              <p:pRg st="17" end="17"/>
                                            </p:txEl>
                                          </p:spTgt>
                                        </p:tgtEl>
                                      </p:cBhvr>
                                    </p:animEffect>
                                  </p:childTnLst>
                                </p:cTn>
                              </p:par>
                              <p:par>
                                <p:cTn id="135" presetID="9" presetClass="emph" presetSubtype="0" grpId="1" nodeType="withEffect">
                                  <p:stCondLst>
                                    <p:cond delay="0"/>
                                  </p:stCondLst>
                                  <p:childTnLst>
                                    <p:set>
                                      <p:cBhvr rctx="PPT">
                                        <p:cTn id="136" dur="indefinite"/>
                                        <p:tgtEl>
                                          <p:spTgt spid="2">
                                            <p:txEl>
                                              <p:pRg st="18" end="18"/>
                                            </p:txEl>
                                          </p:spTgt>
                                        </p:tgtEl>
                                        <p:attrNameLst>
                                          <p:attrName>style.opacity</p:attrName>
                                        </p:attrNameLst>
                                      </p:cBhvr>
                                      <p:to>
                                        <p:strVal val="0.5"/>
                                      </p:to>
                                    </p:set>
                                    <p:animEffect filter="image" prLst="opacity: 0.5">
                                      <p:cBhvr rctx="IE">
                                        <p:cTn id="137" dur="indefinite"/>
                                        <p:tgtEl>
                                          <p:spTgt spid="2">
                                            <p:txEl>
                                              <p:pRg st="18" end="18"/>
                                            </p:txEl>
                                          </p:spTgt>
                                        </p:tgtEl>
                                      </p:cBhvr>
                                    </p:animEffect>
                                  </p:childTnLst>
                                </p:cTn>
                              </p:par>
                              <p:par>
                                <p:cTn id="138" presetID="9" presetClass="emph" presetSubtype="0" grpId="1" nodeType="withEffect">
                                  <p:stCondLst>
                                    <p:cond delay="0"/>
                                  </p:stCondLst>
                                  <p:childTnLst>
                                    <p:set>
                                      <p:cBhvr rctx="PPT">
                                        <p:cTn id="139" dur="indefinite"/>
                                        <p:tgtEl>
                                          <p:spTgt spid="2">
                                            <p:txEl>
                                              <p:pRg st="19" end="19"/>
                                            </p:txEl>
                                          </p:spTgt>
                                        </p:tgtEl>
                                        <p:attrNameLst>
                                          <p:attrName>style.opacity</p:attrName>
                                        </p:attrNameLst>
                                      </p:cBhvr>
                                      <p:to>
                                        <p:strVal val="0.5"/>
                                      </p:to>
                                    </p:set>
                                    <p:animEffect filter="image" prLst="opacity: 0.5">
                                      <p:cBhvr rctx="IE">
                                        <p:cTn id="140" dur="indefinite"/>
                                        <p:tgtEl>
                                          <p:spTgt spid="2">
                                            <p:txEl>
                                              <p:pRg st="19" end="19"/>
                                            </p:txEl>
                                          </p:spTgt>
                                        </p:tgtEl>
                                      </p:cBhvr>
                                    </p:animEffect>
                                  </p:childTnLst>
                                </p:cTn>
                              </p:par>
                              <p:par>
                                <p:cTn id="141" presetID="9" presetClass="emph" presetSubtype="0" grpId="1" nodeType="withEffect">
                                  <p:stCondLst>
                                    <p:cond delay="0"/>
                                  </p:stCondLst>
                                  <p:childTnLst>
                                    <p:set>
                                      <p:cBhvr rctx="PPT">
                                        <p:cTn id="142" dur="indefinite"/>
                                        <p:tgtEl>
                                          <p:spTgt spid="2">
                                            <p:txEl>
                                              <p:pRg st="20" end="20"/>
                                            </p:txEl>
                                          </p:spTgt>
                                        </p:tgtEl>
                                        <p:attrNameLst>
                                          <p:attrName>style.opacity</p:attrName>
                                        </p:attrNameLst>
                                      </p:cBhvr>
                                      <p:to>
                                        <p:strVal val="0.5"/>
                                      </p:to>
                                    </p:set>
                                    <p:animEffect filter="image" prLst="opacity: 0.5">
                                      <p:cBhvr rctx="IE">
                                        <p:cTn id="143" dur="indefinite"/>
                                        <p:tgtEl>
                                          <p:spTgt spid="2">
                                            <p:txEl>
                                              <p:pRg st="20" end="20"/>
                                            </p:txEl>
                                          </p:spTgt>
                                        </p:tgtEl>
                                      </p:cBhvr>
                                    </p:animEffect>
                                  </p:childTnLst>
                                </p:cTn>
                              </p:par>
                              <p:par>
                                <p:cTn id="144" presetID="9" presetClass="emph" presetSubtype="0" grpId="1" nodeType="withEffect">
                                  <p:stCondLst>
                                    <p:cond delay="0"/>
                                  </p:stCondLst>
                                  <p:childTnLst>
                                    <p:set>
                                      <p:cBhvr rctx="PPT">
                                        <p:cTn id="145" dur="indefinite"/>
                                        <p:tgtEl>
                                          <p:spTgt spid="2">
                                            <p:txEl>
                                              <p:pRg st="21" end="21"/>
                                            </p:txEl>
                                          </p:spTgt>
                                        </p:tgtEl>
                                        <p:attrNameLst>
                                          <p:attrName>style.opacity</p:attrName>
                                        </p:attrNameLst>
                                      </p:cBhvr>
                                      <p:to>
                                        <p:strVal val="0.5"/>
                                      </p:to>
                                    </p:set>
                                    <p:animEffect filter="image" prLst="opacity: 0.5">
                                      <p:cBhvr rctx="IE">
                                        <p:cTn id="146" dur="indefinite"/>
                                        <p:tgtEl>
                                          <p:spTgt spid="2">
                                            <p:txEl>
                                              <p:pRg st="21" end="21"/>
                                            </p:txEl>
                                          </p:spTgt>
                                        </p:tgtEl>
                                      </p:cBhvr>
                                    </p:animEffect>
                                  </p:childTnLst>
                                </p:cTn>
                              </p:par>
                              <p:par>
                                <p:cTn id="147" presetID="9" presetClass="emph" presetSubtype="0" grpId="1" nodeType="withEffect">
                                  <p:stCondLst>
                                    <p:cond delay="0"/>
                                  </p:stCondLst>
                                  <p:childTnLst>
                                    <p:set>
                                      <p:cBhvr rctx="PPT">
                                        <p:cTn id="148" dur="indefinite"/>
                                        <p:tgtEl>
                                          <p:spTgt spid="17"/>
                                        </p:tgtEl>
                                        <p:attrNameLst>
                                          <p:attrName>style.opacity</p:attrName>
                                        </p:attrNameLst>
                                      </p:cBhvr>
                                      <p:to>
                                        <p:strVal val="0.5"/>
                                      </p:to>
                                    </p:set>
                                    <p:animEffect filter="image" prLst="opacity: 0.5">
                                      <p:cBhvr rctx="IE">
                                        <p:cTn id="149" dur="indefinite"/>
                                        <p:tgtEl>
                                          <p:spTgt spid="17"/>
                                        </p:tgtEl>
                                      </p:cBhvr>
                                    </p:animEffect>
                                  </p:childTnLst>
                                </p:cTn>
                              </p:par>
                              <p:par>
                                <p:cTn id="150" presetID="9" presetClass="emph" presetSubtype="0" grpId="1" nodeType="withEffect">
                                  <p:stCondLst>
                                    <p:cond delay="0"/>
                                  </p:stCondLst>
                                  <p:childTnLst>
                                    <p:set>
                                      <p:cBhvr rctx="PPT">
                                        <p:cTn id="151" dur="indefinite"/>
                                        <p:tgtEl>
                                          <p:spTgt spid="8"/>
                                        </p:tgtEl>
                                        <p:attrNameLst>
                                          <p:attrName>style.opacity</p:attrName>
                                        </p:attrNameLst>
                                      </p:cBhvr>
                                      <p:to>
                                        <p:strVal val="0.5"/>
                                      </p:to>
                                    </p:set>
                                    <p:animEffect filter="image" prLst="opacity: 0.5">
                                      <p:cBhvr rctx="IE">
                                        <p:cTn id="152" dur="indefinite"/>
                                        <p:tgtEl>
                                          <p:spTgt spid="8"/>
                                        </p:tgtEl>
                                      </p:cBhvr>
                                    </p:animEffect>
                                  </p:childTnLst>
                                </p:cTn>
                              </p:par>
                              <p:par>
                                <p:cTn id="153" presetID="9" presetClass="emph" presetSubtype="0" grpId="0" nodeType="withEffect">
                                  <p:stCondLst>
                                    <p:cond delay="0"/>
                                  </p:stCondLst>
                                  <p:childTnLst>
                                    <p:set>
                                      <p:cBhvr rctx="PPT">
                                        <p:cTn id="154" dur="indefinite"/>
                                        <p:tgtEl>
                                          <p:spTgt spid="9"/>
                                        </p:tgtEl>
                                        <p:attrNameLst>
                                          <p:attrName>style.opacity</p:attrName>
                                        </p:attrNameLst>
                                      </p:cBhvr>
                                      <p:to>
                                        <p:strVal val="0.5"/>
                                      </p:to>
                                    </p:set>
                                    <p:animEffect filter="image" prLst="opacity: 0.5">
                                      <p:cBhvr rctx="IE">
                                        <p:cTn id="155" dur="indefinite"/>
                                        <p:tgtEl>
                                          <p:spTgt spid="9"/>
                                        </p:tgtEl>
                                      </p:cBhvr>
                                    </p:animEffect>
                                  </p:childTnLst>
                                </p:cTn>
                              </p:par>
                              <p:par>
                                <p:cTn id="156" presetID="9" presetClass="emph" presetSubtype="0" grpId="0" nodeType="withEffect">
                                  <p:stCondLst>
                                    <p:cond delay="0"/>
                                  </p:stCondLst>
                                  <p:childTnLst>
                                    <p:set>
                                      <p:cBhvr rctx="PPT">
                                        <p:cTn id="157" dur="indefinite"/>
                                        <p:tgtEl>
                                          <p:spTgt spid="7"/>
                                        </p:tgtEl>
                                        <p:attrNameLst>
                                          <p:attrName>style.opacity</p:attrName>
                                        </p:attrNameLst>
                                      </p:cBhvr>
                                      <p:to>
                                        <p:strVal val="0.5"/>
                                      </p:to>
                                    </p:set>
                                    <p:animEffect filter="image" prLst="opacity: 0.5">
                                      <p:cBhvr rctx="IE">
                                        <p:cTn id="158" dur="indefinite"/>
                                        <p:tgtEl>
                                          <p:spTgt spid="7"/>
                                        </p:tgtEl>
                                      </p:cBhvr>
                                    </p:animEffect>
                                  </p:childTnLst>
                                </p:cTn>
                              </p:par>
                              <p:par>
                                <p:cTn id="159" presetID="9" presetClass="emph" presetSubtype="0" nodeType="withEffect">
                                  <p:stCondLst>
                                    <p:cond delay="0"/>
                                  </p:stCondLst>
                                  <p:childTnLst>
                                    <p:set>
                                      <p:cBhvr rctx="PPT">
                                        <p:cTn id="160" dur="indefinite"/>
                                        <p:tgtEl>
                                          <p:spTgt spid="21"/>
                                        </p:tgtEl>
                                        <p:attrNameLst>
                                          <p:attrName>style.opacity</p:attrName>
                                        </p:attrNameLst>
                                      </p:cBhvr>
                                      <p:to>
                                        <p:strVal val="0.5"/>
                                      </p:to>
                                    </p:set>
                                    <p:animEffect filter="image" prLst="opacity: 0.5">
                                      <p:cBhvr rctx="IE">
                                        <p:cTn id="161" dur="indefinite"/>
                                        <p:tgtEl>
                                          <p:spTgt spid="21"/>
                                        </p:tgtEl>
                                      </p:cBhvr>
                                    </p:animEffect>
                                  </p:childTnLst>
                                </p:cTn>
                              </p:par>
                              <p:par>
                                <p:cTn id="162" presetID="9" presetClass="emph" presetSubtype="0" nodeType="withEffect">
                                  <p:stCondLst>
                                    <p:cond delay="0"/>
                                  </p:stCondLst>
                                  <p:childTnLst>
                                    <p:set>
                                      <p:cBhvr rctx="PPT">
                                        <p:cTn id="163" dur="indefinite"/>
                                        <p:tgtEl>
                                          <p:spTgt spid="28"/>
                                        </p:tgtEl>
                                        <p:attrNameLst>
                                          <p:attrName>style.opacity</p:attrName>
                                        </p:attrNameLst>
                                      </p:cBhvr>
                                      <p:to>
                                        <p:strVal val="0.5"/>
                                      </p:to>
                                    </p:set>
                                    <p:animEffect filter="image" prLst="opacity: 0.5">
                                      <p:cBhvr rctx="IE">
                                        <p:cTn id="164" dur="indefinite"/>
                                        <p:tgtEl>
                                          <p:spTgt spid="28"/>
                                        </p:tgtEl>
                                      </p:cBhvr>
                                    </p:animEffect>
                                  </p:childTnLst>
                                </p:cTn>
                              </p:par>
                              <p:par>
                                <p:cTn id="165" presetID="9" presetClass="emph" presetSubtype="0" nodeType="withEffect">
                                  <p:stCondLst>
                                    <p:cond delay="0"/>
                                  </p:stCondLst>
                                  <p:childTnLst>
                                    <p:set>
                                      <p:cBhvr rctx="PPT">
                                        <p:cTn id="166" dur="indefinite"/>
                                        <p:tgtEl>
                                          <p:spTgt spid="31"/>
                                        </p:tgtEl>
                                        <p:attrNameLst>
                                          <p:attrName>style.opacity</p:attrName>
                                        </p:attrNameLst>
                                      </p:cBhvr>
                                      <p:to>
                                        <p:strVal val="0.5"/>
                                      </p:to>
                                    </p:set>
                                    <p:animEffect filter="image" prLst="opacity: 0.5">
                                      <p:cBhvr rctx="IE">
                                        <p:cTn id="167" dur="indefinite"/>
                                        <p:tgtEl>
                                          <p:spTgt spid="31"/>
                                        </p:tgtEl>
                                      </p:cBhvr>
                                    </p:animEffect>
                                  </p:childTnLst>
                                </p:cTn>
                              </p:par>
                              <p:par>
                                <p:cTn id="168" presetID="9" presetClass="emph" presetSubtype="0" nodeType="withEffect">
                                  <p:stCondLst>
                                    <p:cond delay="0"/>
                                  </p:stCondLst>
                                  <p:childTnLst>
                                    <p:set>
                                      <p:cBhvr rctx="PPT">
                                        <p:cTn id="169" dur="indefinite"/>
                                        <p:tgtEl>
                                          <p:spTgt spid="37"/>
                                        </p:tgtEl>
                                        <p:attrNameLst>
                                          <p:attrName>style.opacity</p:attrName>
                                        </p:attrNameLst>
                                      </p:cBhvr>
                                      <p:to>
                                        <p:strVal val="0.5"/>
                                      </p:to>
                                    </p:set>
                                    <p:animEffect filter="image" prLst="opacity: 0.5">
                                      <p:cBhvr rctx="IE">
                                        <p:cTn id="170" dur="indefinite"/>
                                        <p:tgtEl>
                                          <p:spTgt spid="37"/>
                                        </p:tgtEl>
                                      </p:cBhvr>
                                    </p:animEffect>
                                  </p:childTnLst>
                                </p:cTn>
                              </p:par>
                              <p:par>
                                <p:cTn id="171" presetID="9" presetClass="emph" presetSubtype="0" nodeType="withEffect">
                                  <p:stCondLst>
                                    <p:cond delay="0"/>
                                  </p:stCondLst>
                                  <p:childTnLst>
                                    <p:set>
                                      <p:cBhvr rctx="PPT">
                                        <p:cTn id="172" dur="indefinite"/>
                                        <p:tgtEl>
                                          <p:spTgt spid="45"/>
                                        </p:tgtEl>
                                        <p:attrNameLst>
                                          <p:attrName>style.opacity</p:attrName>
                                        </p:attrNameLst>
                                      </p:cBhvr>
                                      <p:to>
                                        <p:strVal val="0.5"/>
                                      </p:to>
                                    </p:set>
                                    <p:animEffect filter="image" prLst="opacity: 0.5">
                                      <p:cBhvr rctx="IE">
                                        <p:cTn id="173" dur="indefinite"/>
                                        <p:tgtEl>
                                          <p:spTgt spid="45"/>
                                        </p:tgtEl>
                                      </p:cBhvr>
                                    </p:animEffect>
                                  </p:childTnLst>
                                </p:cTn>
                              </p:par>
                              <p:par>
                                <p:cTn id="174" presetID="9" presetClass="emph" presetSubtype="0" nodeType="withEffect">
                                  <p:stCondLst>
                                    <p:cond delay="0"/>
                                  </p:stCondLst>
                                  <p:childTnLst>
                                    <p:set>
                                      <p:cBhvr rctx="PPT">
                                        <p:cTn id="175" dur="indefinite"/>
                                        <p:tgtEl>
                                          <p:spTgt spid="48"/>
                                        </p:tgtEl>
                                        <p:attrNameLst>
                                          <p:attrName>style.opacity</p:attrName>
                                        </p:attrNameLst>
                                      </p:cBhvr>
                                      <p:to>
                                        <p:strVal val="0.5"/>
                                      </p:to>
                                    </p:set>
                                    <p:animEffect filter="image" prLst="opacity: 0.5">
                                      <p:cBhvr rctx="IE">
                                        <p:cTn id="176" dur="indefinite"/>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17" grpId="0"/>
      <p:bldP spid="17" grpId="1"/>
      <p:bldP spid="8" grpId="0" animBg="1"/>
      <p:bldP spid="8" grpId="1" animBg="1"/>
      <p:bldP spid="9" grpId="0" animBg="1"/>
      <p:bldP spid="7"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smtClean="0"/>
              <a:t>Dependence Definitions</a:t>
            </a:r>
            <a:endParaRPr lang="en-US" sz="2800" dirty="0"/>
          </a:p>
        </p:txBody>
      </p:sp>
      <p:sp>
        <p:nvSpPr>
          <p:cNvPr id="2" name="Content Placeholder 1"/>
          <p:cNvSpPr>
            <a:spLocks noGrp="1"/>
          </p:cNvSpPr>
          <p:nvPr>
            <p:ph idx="1"/>
          </p:nvPr>
        </p:nvSpPr>
        <p:spPr>
          <a:xfrm>
            <a:off x="457200" y="1124744"/>
            <a:ext cx="8229600" cy="4464496"/>
          </a:xfrm>
        </p:spPr>
        <p:txBody>
          <a:bodyPr>
            <a:normAutofit fontScale="92500" lnSpcReduction="20000"/>
          </a:bodyPr>
          <a:lstStyle/>
          <a:p>
            <a:pPr marL="0" indent="0">
              <a:buNone/>
            </a:pPr>
            <a:r>
              <a:rPr lang="en-US" sz="2800" dirty="0" smtClean="0"/>
              <a:t>Given </a:t>
            </a:r>
            <a:r>
              <a:rPr lang="en-US" sz="2800" i="1" dirty="0" err="1" smtClean="0"/>
              <a:t>i</a:t>
            </a:r>
            <a:r>
              <a:rPr lang="en-US" sz="2800" baseline="30000" dirty="0" err="1" smtClean="0"/>
              <a:t>th</a:t>
            </a:r>
            <a:r>
              <a:rPr lang="en-US" sz="2800" dirty="0" smtClean="0"/>
              <a:t> execution statement </a:t>
            </a:r>
            <a:r>
              <a:rPr lang="en-US" sz="2800" i="1" dirty="0" smtClean="0"/>
              <a:t>s</a:t>
            </a:r>
            <a:r>
              <a:rPr lang="en-US" sz="2800" dirty="0"/>
              <a:t>.</a:t>
            </a:r>
            <a:r>
              <a:rPr lang="en-US" sz="2800" dirty="0" smtClean="0"/>
              <a:t> </a:t>
            </a:r>
            <a:r>
              <a:rPr lang="en-US" sz="2800" i="1" dirty="0" err="1" smtClean="0"/>
              <a:t>s</a:t>
            </a:r>
            <a:r>
              <a:rPr lang="en-US" sz="2800" i="1" baseline="-25000" dirty="0" err="1" smtClean="0"/>
              <a:t>i</a:t>
            </a:r>
            <a:r>
              <a:rPr lang="en-US" sz="2800" i="1" dirty="0" smtClean="0"/>
              <a:t> defines </a:t>
            </a:r>
            <a:r>
              <a:rPr lang="en-US" sz="2800" dirty="0" smtClean="0"/>
              <a:t>VAL(</a:t>
            </a:r>
            <a:r>
              <a:rPr lang="en-US" sz="2800" i="1" dirty="0" err="1" smtClean="0"/>
              <a:t>sto</a:t>
            </a:r>
            <a:r>
              <a:rPr lang="en-US" sz="2800" i="1" baseline="-25000" dirty="0" err="1" smtClean="0"/>
              <a:t>i</a:t>
            </a:r>
            <a:r>
              <a:rPr lang="en-US" sz="2800" dirty="0" smtClean="0"/>
              <a:t>) and uses </a:t>
            </a:r>
            <a:r>
              <a:rPr lang="en-US" sz="2800" i="1" dirty="0" smtClean="0"/>
              <a:t>m</a:t>
            </a:r>
            <a:r>
              <a:rPr lang="en-US" sz="2800" dirty="0" smtClean="0"/>
              <a:t> variables </a:t>
            </a:r>
            <a:r>
              <a:rPr lang="en-US" sz="2800" i="1" dirty="0" smtClean="0"/>
              <a:t>sfr</a:t>
            </a:r>
            <a:r>
              <a:rPr lang="en-US" sz="2800" i="1" baseline="-25000" dirty="0" smtClean="0"/>
              <a:t>1</a:t>
            </a:r>
            <a:r>
              <a:rPr lang="en-US" sz="2800" dirty="0" smtClean="0"/>
              <a:t>, </a:t>
            </a:r>
            <a:r>
              <a:rPr lang="en-US" sz="2800" i="1" dirty="0" smtClean="0"/>
              <a:t>sfr</a:t>
            </a:r>
            <a:r>
              <a:rPr lang="en-US" sz="2800" i="1" baseline="-25000" dirty="0" smtClean="0"/>
              <a:t>2</a:t>
            </a:r>
            <a:r>
              <a:rPr lang="en-US" sz="2800" dirty="0" smtClean="0"/>
              <a:t>, </a:t>
            </a:r>
            <a:r>
              <a:rPr lang="en-US" sz="2800" i="1" dirty="0" err="1" smtClean="0"/>
              <a:t>sfr</a:t>
            </a:r>
            <a:r>
              <a:rPr lang="en-US" sz="2800" i="1" baseline="-25000" dirty="0" err="1" smtClean="0"/>
              <a:t>k</a:t>
            </a:r>
            <a:r>
              <a:rPr lang="en-US" sz="2800" i="1" baseline="-25000" dirty="0" smtClean="0"/>
              <a:t>, </a:t>
            </a:r>
            <a:r>
              <a:rPr lang="en-US" sz="2800" dirty="0" smtClean="0"/>
              <a:t>…, </a:t>
            </a:r>
            <a:r>
              <a:rPr lang="en-US" sz="2800" i="1" dirty="0" err="1" smtClean="0"/>
              <a:t>sfr</a:t>
            </a:r>
            <a:r>
              <a:rPr lang="en-US" sz="2800" i="1" baseline="-25000" dirty="0" err="1" smtClean="0"/>
              <a:t>m</a:t>
            </a:r>
            <a:r>
              <a:rPr lang="en-US" sz="2800" dirty="0" smtClean="0"/>
              <a:t>,</a:t>
            </a:r>
          </a:p>
          <a:p>
            <a:pPr marL="0" indent="0">
              <a:buNone/>
            </a:pPr>
            <a:endParaRPr lang="en-US" sz="2800" dirty="0" smtClean="0"/>
          </a:p>
          <a:p>
            <a:pPr>
              <a:buFont typeface="Wingdings" pitchFamily="2" charset="2"/>
              <a:buChar char="q"/>
            </a:pPr>
            <a:r>
              <a:rPr lang="en-US" sz="2800" dirty="0">
                <a:solidFill>
                  <a:srgbClr val="FF0000"/>
                </a:solidFill>
              </a:rPr>
              <a:t>Value </a:t>
            </a:r>
            <a:r>
              <a:rPr lang="en-US" sz="2800" dirty="0" smtClean="0">
                <a:solidFill>
                  <a:srgbClr val="FF0000"/>
                </a:solidFill>
              </a:rPr>
              <a:t>Dependence </a:t>
            </a:r>
            <a:r>
              <a:rPr lang="en-US" sz="2800" dirty="0" smtClean="0"/>
              <a:t>- </a:t>
            </a:r>
            <a:r>
              <a:rPr lang="en-US" sz="2800" dirty="0"/>
              <a:t>VAL(</a:t>
            </a:r>
            <a:r>
              <a:rPr lang="en-US" sz="2800" i="1" dirty="0" err="1"/>
              <a:t>sto</a:t>
            </a:r>
            <a:r>
              <a:rPr lang="en-US" sz="2800" i="1" baseline="-25000" dirty="0" err="1"/>
              <a:t>i</a:t>
            </a:r>
            <a:r>
              <a:rPr lang="en-US" sz="2800" dirty="0"/>
              <a:t>)        VAL(</a:t>
            </a:r>
            <a:r>
              <a:rPr lang="en-US" sz="2800" i="1" dirty="0" err="1"/>
              <a:t>sfr</a:t>
            </a:r>
            <a:r>
              <a:rPr lang="en-US" sz="2800" i="1" baseline="-25000" dirty="0" err="1"/>
              <a:t>k</a:t>
            </a:r>
            <a:r>
              <a:rPr lang="en-US" sz="2800" dirty="0"/>
              <a:t>):</a:t>
            </a:r>
            <a:endParaRPr lang="en-US" sz="2800" dirty="0" smtClean="0"/>
          </a:p>
          <a:p>
            <a:pPr lvl="1">
              <a:buFont typeface="Wingdings" pitchFamily="2" charset="2"/>
              <a:buChar char="v"/>
            </a:pPr>
            <a:r>
              <a:rPr lang="en-US" sz="2400" dirty="0" smtClean="0"/>
              <a:t>VAL(</a:t>
            </a:r>
            <a:r>
              <a:rPr lang="en-US" sz="2400" i="1" dirty="0" err="1" smtClean="0"/>
              <a:t>sfr</a:t>
            </a:r>
            <a:r>
              <a:rPr lang="en-US" sz="2400" i="1" baseline="-25000" dirty="0" err="1" smtClean="0"/>
              <a:t>k</a:t>
            </a:r>
            <a:r>
              <a:rPr lang="en-US" sz="2400" dirty="0" smtClean="0"/>
              <a:t>) is used as operand to compute </a:t>
            </a:r>
            <a:r>
              <a:rPr lang="en-US" sz="2400" dirty="0"/>
              <a:t>VAL(</a:t>
            </a:r>
            <a:r>
              <a:rPr lang="en-US" sz="2400" i="1" dirty="0" err="1"/>
              <a:t>sto</a:t>
            </a:r>
            <a:r>
              <a:rPr lang="en-US" sz="2400" i="1" baseline="-25000" dirty="0" err="1"/>
              <a:t>i</a:t>
            </a:r>
            <a:r>
              <a:rPr lang="en-US" sz="2400" dirty="0" smtClean="0"/>
              <a:t>)</a:t>
            </a:r>
          </a:p>
          <a:p>
            <a:pPr lvl="1">
              <a:buFont typeface="Wingdings" pitchFamily="2" charset="2"/>
              <a:buChar char="v"/>
            </a:pPr>
            <a:endParaRPr lang="en-US" sz="2400" dirty="0" smtClean="0"/>
          </a:p>
          <a:p>
            <a:pPr>
              <a:buFont typeface="Wingdings" pitchFamily="2" charset="2"/>
              <a:buChar char="q"/>
            </a:pPr>
            <a:r>
              <a:rPr lang="en-US" sz="2800" dirty="0">
                <a:solidFill>
                  <a:schemeClr val="accent4">
                    <a:lumMod val="75000"/>
                  </a:schemeClr>
                </a:solidFill>
              </a:rPr>
              <a:t>Address Dependence </a:t>
            </a:r>
            <a:r>
              <a:rPr lang="en-US" sz="2800" dirty="0" smtClean="0"/>
              <a:t>- </a:t>
            </a:r>
            <a:r>
              <a:rPr lang="en-US" sz="2800" dirty="0"/>
              <a:t>VAL(</a:t>
            </a:r>
            <a:r>
              <a:rPr lang="en-US" sz="2800" i="1" dirty="0" err="1"/>
              <a:t>sto</a:t>
            </a:r>
            <a:r>
              <a:rPr lang="en-US" sz="2800" i="1" baseline="-25000" dirty="0" err="1"/>
              <a:t>i</a:t>
            </a:r>
            <a:r>
              <a:rPr lang="en-US" sz="2800" dirty="0"/>
              <a:t>)        VAL(</a:t>
            </a:r>
            <a:r>
              <a:rPr lang="en-US" sz="2800" i="1" dirty="0" err="1"/>
              <a:t>sfr</a:t>
            </a:r>
            <a:r>
              <a:rPr lang="en-US" sz="2800" i="1" baseline="-25000" dirty="0" err="1"/>
              <a:t>k</a:t>
            </a:r>
            <a:r>
              <a:rPr lang="en-US" sz="2800" dirty="0"/>
              <a:t>):</a:t>
            </a:r>
            <a:endParaRPr lang="en-US" sz="2800" dirty="0" smtClean="0"/>
          </a:p>
          <a:p>
            <a:pPr lvl="1">
              <a:buFont typeface="Wingdings" pitchFamily="2" charset="2"/>
              <a:buChar char="v"/>
            </a:pPr>
            <a:r>
              <a:rPr lang="en-US" sz="2400" dirty="0" smtClean="0"/>
              <a:t>VAL(</a:t>
            </a:r>
            <a:r>
              <a:rPr lang="en-US" sz="2400" i="1" dirty="0" err="1" smtClean="0"/>
              <a:t>sfr</a:t>
            </a:r>
            <a:r>
              <a:rPr lang="en-US" sz="2400" i="1" baseline="-25000" dirty="0" err="1"/>
              <a:t>k</a:t>
            </a:r>
            <a:r>
              <a:rPr lang="en-US" sz="2400" dirty="0"/>
              <a:t>) is used </a:t>
            </a:r>
            <a:r>
              <a:rPr lang="en-US" sz="2400" dirty="0" smtClean="0"/>
              <a:t>to select the address whose contents are used to </a:t>
            </a:r>
            <a:r>
              <a:rPr lang="en-US" sz="2400" dirty="0"/>
              <a:t>compute VAL(</a:t>
            </a:r>
            <a:r>
              <a:rPr lang="en-US" sz="2400" i="1" dirty="0" err="1"/>
              <a:t>sto</a:t>
            </a:r>
            <a:r>
              <a:rPr lang="en-US" sz="2400" i="1" baseline="-25000" dirty="0" err="1"/>
              <a:t>i</a:t>
            </a:r>
            <a:r>
              <a:rPr lang="en-US" sz="2400" dirty="0" smtClean="0"/>
              <a:t>)</a:t>
            </a:r>
          </a:p>
          <a:p>
            <a:pPr lvl="1">
              <a:buFont typeface="Wingdings" pitchFamily="2" charset="2"/>
              <a:buChar char="v"/>
            </a:pPr>
            <a:endParaRPr lang="en-US" sz="2400" dirty="0" smtClean="0"/>
          </a:p>
          <a:p>
            <a:pPr>
              <a:buFont typeface="Wingdings" pitchFamily="2" charset="2"/>
              <a:buChar char="q"/>
            </a:pPr>
            <a:r>
              <a:rPr lang="en-US" sz="2800" dirty="0" smtClean="0">
                <a:solidFill>
                  <a:srgbClr val="00B0F0"/>
                </a:solidFill>
              </a:rPr>
              <a:t>Control Dependence</a:t>
            </a:r>
            <a:r>
              <a:rPr lang="en-US" sz="2800" dirty="0">
                <a:solidFill>
                  <a:srgbClr val="00B0F0"/>
                </a:solidFill>
              </a:rPr>
              <a:t> </a:t>
            </a:r>
            <a:r>
              <a:rPr lang="en-US" sz="2800" dirty="0" smtClean="0"/>
              <a:t>- </a:t>
            </a:r>
            <a:r>
              <a:rPr lang="en-US" sz="2800" dirty="0"/>
              <a:t>VAL(</a:t>
            </a:r>
            <a:r>
              <a:rPr lang="en-US" sz="2800" i="1" dirty="0" err="1"/>
              <a:t>sto</a:t>
            </a:r>
            <a:r>
              <a:rPr lang="en-US" sz="2800" i="1" baseline="-25000" dirty="0" err="1"/>
              <a:t>i</a:t>
            </a:r>
            <a:r>
              <a:rPr lang="en-US" sz="2800" dirty="0"/>
              <a:t>)        </a:t>
            </a:r>
            <a:r>
              <a:rPr lang="en-US" sz="2800" dirty="0" smtClean="0"/>
              <a:t>VAL(</a:t>
            </a:r>
            <a:r>
              <a:rPr lang="en-US" sz="2800" i="1" dirty="0" err="1" smtClean="0"/>
              <a:t>pred</a:t>
            </a:r>
            <a:r>
              <a:rPr lang="en-US" sz="2800" i="1" baseline="-25000" dirty="0" err="1" smtClean="0"/>
              <a:t>j</a:t>
            </a:r>
            <a:r>
              <a:rPr lang="en-US" sz="2800" dirty="0" smtClean="0"/>
              <a:t>):</a:t>
            </a:r>
            <a:endParaRPr lang="en-US" sz="2800" dirty="0"/>
          </a:p>
          <a:p>
            <a:pPr lvl="1">
              <a:buFont typeface="Wingdings" pitchFamily="2" charset="2"/>
              <a:buChar char="v"/>
            </a:pPr>
            <a:r>
              <a:rPr lang="en-US" sz="2400" dirty="0" smtClean="0"/>
              <a:t>VAL(</a:t>
            </a:r>
            <a:r>
              <a:rPr lang="en-US" sz="2400" i="1" dirty="0" err="1"/>
              <a:t>pred</a:t>
            </a:r>
            <a:r>
              <a:rPr lang="en-US" sz="2400" i="1" baseline="-25000" dirty="0" err="1"/>
              <a:t>j</a:t>
            </a:r>
            <a:r>
              <a:rPr lang="en-US" sz="2400" dirty="0" smtClean="0"/>
              <a:t>) determines the execution of </a:t>
            </a:r>
            <a:r>
              <a:rPr lang="en-US" i="1" dirty="0" err="1" smtClean="0"/>
              <a:t>s</a:t>
            </a:r>
            <a:r>
              <a:rPr lang="en-US" i="1" baseline="-25000" dirty="0" err="1" smtClean="0"/>
              <a:t>i</a:t>
            </a:r>
            <a:endParaRPr lang="en-US" dirty="0" smtClean="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grpSp>
        <p:nvGrpSpPr>
          <p:cNvPr id="14" name="组合 13"/>
          <p:cNvGrpSpPr/>
          <p:nvPr/>
        </p:nvGrpSpPr>
        <p:grpSpPr>
          <a:xfrm>
            <a:off x="4860032" y="2123564"/>
            <a:ext cx="504056" cy="369332"/>
            <a:chOff x="5220072" y="1810512"/>
            <a:chExt cx="504056" cy="369332"/>
          </a:xfrm>
        </p:grpSpPr>
        <p:cxnSp>
          <p:nvCxnSpPr>
            <p:cNvPr id="7" name="直接箭头连接符 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15" name="组合 14"/>
          <p:cNvGrpSpPr/>
          <p:nvPr/>
        </p:nvGrpSpPr>
        <p:grpSpPr>
          <a:xfrm>
            <a:off x="5220072" y="3203684"/>
            <a:ext cx="504056" cy="369332"/>
            <a:chOff x="5580112" y="2834640"/>
            <a:chExt cx="504056" cy="369332"/>
          </a:xfrm>
        </p:grpSpPr>
        <p:cxnSp>
          <p:nvCxnSpPr>
            <p:cNvPr id="10" name="直接箭头连接符 9"/>
            <p:cNvCxnSpPr/>
            <p:nvPr/>
          </p:nvCxnSpPr>
          <p:spPr>
            <a:xfrm flipH="1">
              <a:off x="5580112" y="314096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24128" y="2834640"/>
              <a:ext cx="298480" cy="369332"/>
            </a:xfrm>
            <a:prstGeom prst="rect">
              <a:avLst/>
            </a:prstGeom>
            <a:noFill/>
          </p:spPr>
          <p:txBody>
            <a:bodyPr wrap="none" rtlCol="0">
              <a:spAutoFit/>
            </a:bodyPr>
            <a:lstStyle/>
            <a:p>
              <a:r>
                <a:rPr lang="en-US" b="1" dirty="0">
                  <a:solidFill>
                    <a:srgbClr val="8064A2">
                      <a:lumMod val="75000"/>
                    </a:srgbClr>
                  </a:solidFill>
                </a:rPr>
                <a:t>a</a:t>
              </a:r>
            </a:p>
          </p:txBody>
        </p:sp>
      </p:grpSp>
      <p:grpSp>
        <p:nvGrpSpPr>
          <p:cNvPr id="16" name="组合 15"/>
          <p:cNvGrpSpPr/>
          <p:nvPr/>
        </p:nvGrpSpPr>
        <p:grpSpPr>
          <a:xfrm>
            <a:off x="5148064" y="4571836"/>
            <a:ext cx="504056" cy="369332"/>
            <a:chOff x="5436096" y="4149080"/>
            <a:chExt cx="504056" cy="369332"/>
          </a:xfrm>
        </p:grpSpPr>
        <p:cxnSp>
          <p:nvCxnSpPr>
            <p:cNvPr id="12" name="直接箭头连接符 11"/>
            <p:cNvCxnSpPr/>
            <p:nvPr/>
          </p:nvCxnSpPr>
          <p:spPr>
            <a:xfrm flipH="1">
              <a:off x="5436096" y="445540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80112" y="4149080"/>
              <a:ext cx="280846" cy="369332"/>
            </a:xfrm>
            <a:prstGeom prst="rect">
              <a:avLst/>
            </a:prstGeom>
            <a:noFill/>
          </p:spPr>
          <p:txBody>
            <a:bodyPr wrap="none" rtlCol="0">
              <a:spAutoFit/>
            </a:bodyPr>
            <a:lstStyle/>
            <a:p>
              <a:r>
                <a:rPr lang="en-US" b="1" dirty="0" smtClean="0">
                  <a:solidFill>
                    <a:srgbClr val="4BACC6">
                      <a:lumMod val="75000"/>
                    </a:srgbClr>
                  </a:solidFill>
                </a:rPr>
                <a:t>c</a:t>
              </a:r>
              <a:endParaRPr lang="en-US" b="1" dirty="0">
                <a:solidFill>
                  <a:srgbClr val="4BACC6">
                    <a:lumMod val="75000"/>
                  </a:srgbClr>
                </a:solidFill>
              </a:endParaRPr>
            </a:p>
          </p:txBody>
        </p:sp>
      </p:grpSp>
    </p:spTree>
    <p:extLst>
      <p:ext uri="{BB962C8B-B14F-4D97-AF65-F5344CB8AC3E}">
        <p14:creationId xmlns:p14="http://schemas.microsoft.com/office/powerpoint/2010/main" val="39491995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a:bodyPr>
          <a:lstStyle/>
          <a:p>
            <a:r>
              <a:rPr lang="en-US" sz="2800" dirty="0" smtClean="0"/>
              <a:t>Motivation</a:t>
            </a:r>
            <a:endParaRPr lang="en-US" sz="2800" dirty="0"/>
          </a:p>
        </p:txBody>
      </p:sp>
      <p:sp>
        <p:nvSpPr>
          <p:cNvPr id="2" name="Content Placeholder 1"/>
          <p:cNvSpPr>
            <a:spLocks noGrp="1"/>
          </p:cNvSpPr>
          <p:nvPr>
            <p:ph idx="1"/>
          </p:nvPr>
        </p:nvSpPr>
        <p:spPr>
          <a:xfrm>
            <a:off x="3131840" y="980728"/>
            <a:ext cx="2520280" cy="4536504"/>
          </a:xfrm>
        </p:spPr>
        <p:txBody>
          <a:bodyPr>
            <a:normAutofit fontScale="77500" lnSpcReduction="20000"/>
          </a:bodyPr>
          <a:lstStyle/>
          <a:p>
            <a:pPr marL="0" indent="0">
              <a:buNone/>
            </a:pPr>
            <a:r>
              <a:rPr lang="en-US" sz="1600" dirty="0" err="1" smtClean="0"/>
              <a:t>Parser.c</a:t>
            </a:r>
            <a:endParaRPr lang="en-US" sz="1600" dirty="0" smtClean="0"/>
          </a:p>
          <a:p>
            <a:pPr marL="0" indent="0">
              <a:buNone/>
            </a:pPr>
            <a:r>
              <a:rPr lang="en-US" sz="1600" dirty="0" smtClean="0"/>
              <a:t>1 void </a:t>
            </a:r>
            <a:r>
              <a:rPr lang="en-US" sz="1600" dirty="0" err="1" smtClean="0"/>
              <a:t>ParseHtmlDoc</a:t>
            </a:r>
            <a:r>
              <a:rPr lang="en-US" sz="1600" dirty="0" smtClean="0"/>
              <a:t>(){</a:t>
            </a:r>
          </a:p>
          <a:p>
            <a:pPr>
              <a:buAutoNum type="arabicPlain" startAt="3"/>
            </a:pPr>
            <a:r>
              <a:rPr lang="en-US" sz="1600" dirty="0" smtClean="0"/>
              <a:t>doc-&gt;head=</a:t>
            </a:r>
            <a:r>
              <a:rPr lang="en-US" sz="1600" dirty="0" err="1" smtClean="0"/>
              <a:t>ParseHead</a:t>
            </a:r>
            <a:r>
              <a:rPr lang="en-US" sz="1600" dirty="0" smtClean="0"/>
              <a:t>(); …</a:t>
            </a:r>
          </a:p>
          <a:p>
            <a:pPr>
              <a:buAutoNum type="arabicPlain" startAt="6"/>
            </a:pPr>
            <a:r>
              <a:rPr lang="en-US" sz="1600" dirty="0" err="1" smtClean="0"/>
              <a:t>ParseFrameSet</a:t>
            </a:r>
            <a:r>
              <a:rPr lang="en-US" sz="1600" dirty="0" smtClean="0"/>
              <a:t>(NULL);</a:t>
            </a:r>
          </a:p>
          <a:p>
            <a:pPr marL="0" indent="0">
              <a:buNone/>
            </a:pPr>
            <a:r>
              <a:rPr lang="en-US" sz="1600" dirty="0" smtClean="0"/>
              <a:t>     }</a:t>
            </a:r>
          </a:p>
          <a:p>
            <a:pPr marL="0" indent="0">
              <a:buNone/>
            </a:pPr>
            <a:r>
              <a:rPr lang="en-US" sz="1600" dirty="0" smtClean="0"/>
              <a:t>7 void </a:t>
            </a:r>
            <a:r>
              <a:rPr lang="en-US" sz="1600" dirty="0" err="1" smtClean="0"/>
              <a:t>ParseFrameSet</a:t>
            </a:r>
            <a:r>
              <a:rPr lang="en-US" sz="1600" dirty="0"/>
              <a:t>(Node*p</a:t>
            </a:r>
            <a:r>
              <a:rPr lang="en-US" sz="1600" dirty="0" smtClean="0"/>
              <a:t>){</a:t>
            </a:r>
          </a:p>
          <a:p>
            <a:pPr marL="0" indent="0">
              <a:buNone/>
            </a:pPr>
            <a:r>
              <a:rPr lang="en-US" sz="1600" dirty="0" smtClean="0"/>
              <a:t>8     Node*</a:t>
            </a:r>
            <a:r>
              <a:rPr lang="en-US" sz="1600" dirty="0" err="1" smtClean="0"/>
              <a:t>fs</a:t>
            </a:r>
            <a:r>
              <a:rPr lang="en-US" sz="1600" dirty="0" smtClean="0"/>
              <a:t>=NULL;</a:t>
            </a:r>
          </a:p>
          <a:p>
            <a:pPr>
              <a:buAutoNum type="arabicPlain" startAt="9"/>
            </a:pPr>
            <a:r>
              <a:rPr lang="en-US" sz="1600" dirty="0"/>
              <a:t>c</a:t>
            </a:r>
            <a:r>
              <a:rPr lang="en-US" sz="1600" dirty="0" smtClean="0"/>
              <a:t>har c=</a:t>
            </a:r>
            <a:r>
              <a:rPr lang="en-US" sz="1600" dirty="0" err="1" smtClean="0"/>
              <a:t>GetChar</a:t>
            </a:r>
            <a:r>
              <a:rPr lang="en-US" sz="1600" dirty="0" smtClean="0"/>
              <a:t>(fin);</a:t>
            </a:r>
          </a:p>
          <a:p>
            <a:pPr>
              <a:buAutoNum type="arabicPlain" startAt="9"/>
            </a:pPr>
            <a:r>
              <a:rPr lang="en-US" sz="1600" dirty="0"/>
              <a:t> </a:t>
            </a:r>
            <a:r>
              <a:rPr lang="en-US" sz="1600" dirty="0" smtClean="0"/>
              <a:t> if(c==‘S’)  {  … }</a:t>
            </a:r>
          </a:p>
          <a:p>
            <a:pPr marL="0" indent="0">
              <a:buNone/>
            </a:pPr>
            <a:r>
              <a:rPr lang="en-US" sz="1600" dirty="0" smtClean="0"/>
              <a:t>23   </a:t>
            </a:r>
            <a:r>
              <a:rPr lang="en-US" sz="1600" dirty="0" err="1" smtClean="0"/>
              <a:t>ParseNoFrame</a:t>
            </a:r>
            <a:r>
              <a:rPr lang="en-US" sz="1600" dirty="0" smtClean="0"/>
              <a:t>(</a:t>
            </a:r>
            <a:r>
              <a:rPr lang="en-US" sz="1600" dirty="0" err="1" smtClean="0"/>
              <a:t>fs</a:t>
            </a:r>
            <a:r>
              <a:rPr lang="en-US" sz="1600" dirty="0" smtClean="0"/>
              <a:t>); …</a:t>
            </a:r>
          </a:p>
          <a:p>
            <a:pPr marL="0" indent="0">
              <a:buNone/>
            </a:pPr>
            <a:r>
              <a:rPr lang="en-US" sz="1600" dirty="0" smtClean="0"/>
              <a:t>   }</a:t>
            </a:r>
          </a:p>
          <a:p>
            <a:pPr marL="0" indent="0">
              <a:buNone/>
            </a:pPr>
            <a:r>
              <a:rPr lang="en-US" sz="1600" dirty="0" smtClean="0"/>
              <a:t>51 </a:t>
            </a:r>
            <a:r>
              <a:rPr lang="en-US" sz="1600" dirty="0" err="1" smtClean="0"/>
              <a:t>HandlePsOutsideBody</a:t>
            </a:r>
            <a:r>
              <a:rPr lang="en-US" sz="1600" dirty="0"/>
              <a:t>() { </a:t>
            </a:r>
            <a:endParaRPr lang="en-US" sz="1600" dirty="0" smtClean="0"/>
          </a:p>
          <a:p>
            <a:pPr marL="0" indent="0">
              <a:buNone/>
            </a:pPr>
            <a:r>
              <a:rPr lang="en-US" sz="1600" dirty="0" smtClean="0"/>
              <a:t>52    if(doc-&gt;</a:t>
            </a:r>
            <a:r>
              <a:rPr lang="en-US" sz="1600" dirty="0" err="1" smtClean="0"/>
              <a:t>seeEndBody</a:t>
            </a:r>
            <a:r>
              <a:rPr lang="en-US" sz="1600" dirty="0" smtClean="0"/>
              <a:t>==true)</a:t>
            </a:r>
            <a:r>
              <a:rPr lang="en-US" sz="1600" dirty="0"/>
              <a:t> {</a:t>
            </a:r>
            <a:endParaRPr lang="en-US" sz="1600" dirty="0" smtClean="0"/>
          </a:p>
          <a:p>
            <a:pPr marL="0" indent="0">
              <a:buNone/>
            </a:pPr>
            <a:r>
              <a:rPr lang="en-US" sz="1600" dirty="0" smtClean="0"/>
              <a:t>53     Node*body=</a:t>
            </a:r>
            <a:r>
              <a:rPr lang="en-US" sz="1600" dirty="0" err="1" smtClean="0"/>
              <a:t>Findbody</a:t>
            </a:r>
            <a:r>
              <a:rPr lang="en-US" sz="1600" dirty="0" smtClean="0"/>
              <a:t>();</a:t>
            </a:r>
          </a:p>
          <a:p>
            <a:pPr marL="0" indent="0">
              <a:buNone/>
            </a:pPr>
            <a:r>
              <a:rPr lang="en-US" sz="1600" dirty="0" smtClean="0"/>
              <a:t>54      </a:t>
            </a:r>
            <a:r>
              <a:rPr lang="en-US" sz="1600" dirty="0" err="1" smtClean="0"/>
              <a:t>ParseParagraphs</a:t>
            </a:r>
            <a:r>
              <a:rPr lang="en-US" sz="1600" dirty="0" smtClean="0"/>
              <a:t>(body);</a:t>
            </a:r>
          </a:p>
          <a:p>
            <a:pPr marL="0" indent="0">
              <a:buNone/>
            </a:pPr>
            <a:r>
              <a:rPr lang="en-US" sz="1600" dirty="0"/>
              <a:t> </a:t>
            </a:r>
            <a:r>
              <a:rPr lang="en-US" sz="1600" dirty="0" smtClean="0"/>
              <a:t>       }</a:t>
            </a:r>
          </a:p>
          <a:p>
            <a:pPr>
              <a:buAutoNum type="arabicPlain" startAt="55"/>
            </a:pPr>
            <a:r>
              <a:rPr lang="en-US" sz="1600" dirty="0" smtClean="0"/>
              <a:t>else </a:t>
            </a:r>
            <a:r>
              <a:rPr lang="en-US" sz="1600" dirty="0" err="1" smtClean="0"/>
              <a:t>ConsumeParagraphs</a:t>
            </a:r>
            <a:r>
              <a:rPr lang="en-US" sz="1600" dirty="0" smtClean="0"/>
              <a:t>();</a:t>
            </a:r>
          </a:p>
          <a:p>
            <a:pPr marL="0" indent="0">
              <a:buNone/>
            </a:pPr>
            <a:r>
              <a:rPr lang="en-US" sz="1600" dirty="0" smtClean="0"/>
              <a:t>     }</a:t>
            </a:r>
          </a:p>
          <a:p>
            <a:pPr marL="0" indent="0">
              <a:buNone/>
            </a:pPr>
            <a:r>
              <a:rPr lang="en-US" sz="1600" dirty="0"/>
              <a:t>85 void </a:t>
            </a:r>
            <a:r>
              <a:rPr lang="en-US" sz="1600" dirty="0" err="1" smtClean="0"/>
              <a:t>ParseParagraphs</a:t>
            </a:r>
            <a:r>
              <a:rPr lang="en-US" sz="1600" dirty="0"/>
              <a:t>(Node*b)</a:t>
            </a:r>
          </a:p>
          <a:p>
            <a:pPr marL="0" indent="0">
              <a:buNone/>
            </a:pPr>
            <a:r>
              <a:rPr lang="en-US" sz="1600" dirty="0"/>
              <a:t>86{   char c=</a:t>
            </a:r>
            <a:r>
              <a:rPr lang="en-US" sz="1600" dirty="0" err="1"/>
              <a:t>Getchar</a:t>
            </a:r>
            <a:r>
              <a:rPr lang="en-US" sz="1600" dirty="0"/>
              <a:t>(fin);</a:t>
            </a:r>
          </a:p>
          <a:p>
            <a:pPr marL="0" indent="0">
              <a:buNone/>
            </a:pPr>
            <a:r>
              <a:rPr lang="en-US" sz="1600" dirty="0"/>
              <a:t>87     while(c==‘p’){…</a:t>
            </a:r>
          </a:p>
          <a:p>
            <a:pPr>
              <a:buFont typeface="Arial" pitchFamily="34" charset="0"/>
              <a:buAutoNum type="arabicPlain" startAt="90"/>
            </a:pPr>
            <a:r>
              <a:rPr lang="en-US" sz="1600" dirty="0"/>
              <a:t>       </a:t>
            </a:r>
            <a:r>
              <a:rPr lang="en-US" sz="1600" dirty="0" err="1" smtClean="0"/>
              <a:t>ParseTextNode</a:t>
            </a:r>
            <a:r>
              <a:rPr lang="en-US" sz="1600" dirty="0" smtClean="0"/>
              <a:t>(b);</a:t>
            </a:r>
            <a:endParaRPr lang="en-US" sz="1600" dirty="0"/>
          </a:p>
          <a:p>
            <a:pPr>
              <a:buFont typeface="Arial" pitchFamily="34" charset="0"/>
              <a:buAutoNum type="arabicPlain" startAt="90"/>
            </a:pPr>
            <a:r>
              <a:rPr lang="en-US" sz="1600" dirty="0"/>
              <a:t>       c=</a:t>
            </a:r>
            <a:r>
              <a:rPr lang="en-US" sz="1600" dirty="0" err="1"/>
              <a:t>GetChar</a:t>
            </a:r>
            <a:r>
              <a:rPr lang="en-US" sz="1600" dirty="0"/>
              <a:t>(fin</a:t>
            </a:r>
            <a:r>
              <a:rPr lang="en-US" sz="1600" dirty="0" smtClean="0"/>
              <a:t>); …</a:t>
            </a:r>
            <a:endParaRPr lang="en-US" sz="1600" dirty="0"/>
          </a:p>
          <a:p>
            <a:pPr>
              <a:buFont typeface="Arial" pitchFamily="34" charset="0"/>
              <a:buAutoNum type="arabicPlain" startAt="90"/>
            </a:pPr>
            <a:r>
              <a:rPr lang="en-US" sz="1600" dirty="0"/>
              <a:t>   }  </a:t>
            </a:r>
            <a:r>
              <a:rPr lang="en-US" sz="1600" dirty="0" smtClean="0"/>
              <a:t>…}</a:t>
            </a:r>
            <a:endParaRPr lang="en-US" sz="16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17" name="Content Placeholder 1"/>
          <p:cNvSpPr txBox="1">
            <a:spLocks/>
          </p:cNvSpPr>
          <p:nvPr/>
        </p:nvSpPr>
        <p:spPr>
          <a:xfrm>
            <a:off x="5625354" y="980728"/>
            <a:ext cx="4347246" cy="453650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prstClr val="black"/>
                </a:solidFill>
              </a:rPr>
              <a:t>99 Node* </a:t>
            </a:r>
            <a:r>
              <a:rPr lang="en-US" sz="1600" dirty="0" err="1" smtClean="0">
                <a:solidFill>
                  <a:prstClr val="black"/>
                </a:solidFill>
              </a:rPr>
              <a:t>NewNode</a:t>
            </a:r>
            <a:r>
              <a:rPr lang="en-US" sz="1600" dirty="0" smtClean="0">
                <a:solidFill>
                  <a:prstClr val="black"/>
                </a:solidFill>
              </a:rPr>
              <a:t>(</a:t>
            </a:r>
            <a:r>
              <a:rPr lang="en-US" sz="1600" dirty="0" err="1" smtClean="0">
                <a:solidFill>
                  <a:prstClr val="black"/>
                </a:solidFill>
              </a:rPr>
              <a:t>NodeType</a:t>
            </a:r>
            <a:r>
              <a:rPr lang="en-US" sz="1600" dirty="0" smtClean="0">
                <a:solidFill>
                  <a:prstClr val="black"/>
                </a:solidFill>
              </a:rPr>
              <a:t> type)</a:t>
            </a:r>
          </a:p>
          <a:p>
            <a:pPr marL="0" indent="0">
              <a:buFont typeface="Arial" pitchFamily="34" charset="0"/>
              <a:buNone/>
            </a:pPr>
            <a:r>
              <a:rPr lang="en-US" sz="1600" dirty="0" smtClean="0">
                <a:solidFill>
                  <a:prstClr val="black"/>
                </a:solidFill>
              </a:rPr>
              <a:t>100{  Node*node=</a:t>
            </a:r>
            <a:r>
              <a:rPr lang="en-US" sz="1600" dirty="0" err="1" smtClean="0">
                <a:solidFill>
                  <a:prstClr val="black"/>
                </a:solidFill>
              </a:rPr>
              <a:t>malloc</a:t>
            </a:r>
            <a:r>
              <a:rPr lang="en-US" sz="1600" dirty="0" smtClean="0">
                <a:solidFill>
                  <a:prstClr val="black"/>
                </a:solidFill>
              </a:rPr>
              <a:t>(..);</a:t>
            </a:r>
          </a:p>
          <a:p>
            <a:pPr marL="0" indent="0">
              <a:buFont typeface="Arial" pitchFamily="34" charset="0"/>
              <a:buNone/>
            </a:pPr>
            <a:r>
              <a:rPr lang="en-US" sz="1600" dirty="0" smtClean="0">
                <a:solidFill>
                  <a:srgbClr val="0070C0"/>
                </a:solidFill>
              </a:rPr>
              <a:t>104    node-&gt;sibling=NULL; // origin of NULL</a:t>
            </a:r>
          </a:p>
          <a:p>
            <a:pPr>
              <a:buFont typeface="Arial" pitchFamily="34" charset="0"/>
              <a:buAutoNum type="arabicPlain" startAt="105"/>
            </a:pPr>
            <a:r>
              <a:rPr lang="en-US" sz="1600" dirty="0" smtClean="0">
                <a:solidFill>
                  <a:prstClr val="black"/>
                </a:solidFill>
              </a:rPr>
              <a:t>   return node;</a:t>
            </a:r>
          </a:p>
          <a:p>
            <a:pPr marL="0" indent="0">
              <a:buFont typeface="Arial" pitchFamily="34" charset="0"/>
              <a:buNone/>
            </a:pPr>
            <a:r>
              <a:rPr lang="en-US" sz="1600" dirty="0">
                <a:solidFill>
                  <a:prstClr val="black"/>
                </a:solidFill>
              </a:rPr>
              <a:t> </a:t>
            </a:r>
            <a:r>
              <a:rPr lang="en-US" sz="1600" dirty="0" smtClean="0">
                <a:solidFill>
                  <a:prstClr val="black"/>
                </a:solidFill>
              </a:rPr>
              <a:t>      }</a:t>
            </a:r>
          </a:p>
          <a:p>
            <a:pPr marL="0" indent="0">
              <a:buFont typeface="Arial" pitchFamily="34" charset="0"/>
              <a:buNone/>
            </a:pPr>
            <a:r>
              <a:rPr lang="en-US" sz="1600" dirty="0" smtClean="0">
                <a:solidFill>
                  <a:prstClr val="black"/>
                </a:solidFill>
              </a:rPr>
              <a:t>106 </a:t>
            </a:r>
            <a:r>
              <a:rPr lang="en-US" sz="1600" dirty="0" err="1" smtClean="0">
                <a:solidFill>
                  <a:prstClr val="black"/>
                </a:solidFill>
              </a:rPr>
              <a:t>AddChild</a:t>
            </a:r>
            <a:r>
              <a:rPr lang="en-US" sz="1600" dirty="0" smtClean="0">
                <a:solidFill>
                  <a:prstClr val="black"/>
                </a:solidFill>
              </a:rPr>
              <a:t>(Node*p, Node*c)</a:t>
            </a:r>
          </a:p>
          <a:p>
            <a:pPr marL="0" indent="0">
              <a:buFont typeface="Arial" pitchFamily="34" charset="0"/>
              <a:buNone/>
            </a:pPr>
            <a:r>
              <a:rPr lang="en-US" sz="1600" dirty="0" smtClean="0">
                <a:solidFill>
                  <a:srgbClr val="FF0000"/>
                </a:solidFill>
              </a:rPr>
              <a:t>107 {   if(p-&gt;</a:t>
            </a:r>
            <a:r>
              <a:rPr lang="en-US" sz="1600" dirty="0" err="1" smtClean="0">
                <a:solidFill>
                  <a:srgbClr val="FF0000"/>
                </a:solidFill>
              </a:rPr>
              <a:t>lastChild</a:t>
            </a:r>
            <a:r>
              <a:rPr lang="en-US" sz="1600" dirty="0" smtClean="0">
                <a:solidFill>
                  <a:srgbClr val="FF0000"/>
                </a:solidFill>
              </a:rPr>
              <a:t>!=NULL) // unguarded check, </a:t>
            </a:r>
            <a:br>
              <a:rPr lang="en-US" sz="1600" dirty="0" smtClean="0">
                <a:solidFill>
                  <a:srgbClr val="FF0000"/>
                </a:solidFill>
              </a:rPr>
            </a:br>
            <a:r>
              <a:rPr lang="en-US" sz="1600" dirty="0" smtClean="0">
                <a:solidFill>
                  <a:srgbClr val="FF0000"/>
                </a:solidFill>
              </a:rPr>
              <a:t>                                                        crashes if </a:t>
            </a:r>
            <a:r>
              <a:rPr lang="en-US" sz="1600" b="1" dirty="0" smtClean="0">
                <a:solidFill>
                  <a:srgbClr val="FF0000"/>
                </a:solidFill>
              </a:rPr>
              <a:t>p</a:t>
            </a:r>
            <a:r>
              <a:rPr lang="en-US" sz="1600" dirty="0" smtClean="0">
                <a:solidFill>
                  <a:srgbClr val="FF0000"/>
                </a:solidFill>
              </a:rPr>
              <a:t> is </a:t>
            </a:r>
            <a:r>
              <a:rPr lang="en-US" sz="1600" b="1" dirty="0" smtClean="0">
                <a:solidFill>
                  <a:srgbClr val="FF0000"/>
                </a:solidFill>
              </a:rPr>
              <a:t>NULL</a:t>
            </a:r>
          </a:p>
          <a:p>
            <a:pPr marL="0" indent="0">
              <a:buFont typeface="Arial" pitchFamily="34" charset="0"/>
              <a:buNone/>
            </a:pPr>
            <a:r>
              <a:rPr lang="en-US" sz="1600" dirty="0" smtClean="0">
                <a:solidFill>
                  <a:prstClr val="black"/>
                </a:solidFill>
              </a:rPr>
              <a:t>108          p-&gt;</a:t>
            </a:r>
            <a:r>
              <a:rPr lang="en-US" sz="1600" dirty="0" err="1" smtClean="0">
                <a:solidFill>
                  <a:prstClr val="black"/>
                </a:solidFill>
              </a:rPr>
              <a:t>lastChild</a:t>
            </a:r>
            <a:r>
              <a:rPr lang="en-US" sz="1600" dirty="0" smtClean="0">
                <a:solidFill>
                  <a:prstClr val="black"/>
                </a:solidFill>
              </a:rPr>
              <a:t>-&gt;sibling=c;</a:t>
            </a:r>
          </a:p>
          <a:p>
            <a:pPr marL="0" indent="0">
              <a:buFont typeface="Arial" pitchFamily="34" charset="0"/>
              <a:buNone/>
            </a:pPr>
            <a:r>
              <a:rPr lang="en-US" sz="1600" dirty="0" smtClean="0">
                <a:solidFill>
                  <a:prstClr val="black"/>
                </a:solidFill>
              </a:rPr>
              <a:t>109     else  p-&gt;</a:t>
            </a:r>
            <a:r>
              <a:rPr lang="en-US" sz="1600" dirty="0" err="1" smtClean="0">
                <a:solidFill>
                  <a:prstClr val="black"/>
                </a:solidFill>
              </a:rPr>
              <a:t>firstChild</a:t>
            </a:r>
            <a:r>
              <a:rPr lang="en-US" sz="1600" dirty="0" smtClean="0">
                <a:solidFill>
                  <a:prstClr val="black"/>
                </a:solidFill>
              </a:rPr>
              <a:t>=c;</a:t>
            </a:r>
          </a:p>
          <a:p>
            <a:pPr marL="0" indent="0">
              <a:buFont typeface="Arial" pitchFamily="34" charset="0"/>
              <a:buNone/>
            </a:pPr>
            <a:r>
              <a:rPr lang="en-US" sz="1600" dirty="0" smtClean="0">
                <a:solidFill>
                  <a:prstClr val="black"/>
                </a:solidFill>
              </a:rPr>
              <a:t>110    p-&gt;</a:t>
            </a:r>
            <a:r>
              <a:rPr lang="en-US" sz="1600" dirty="0" err="1" smtClean="0">
                <a:solidFill>
                  <a:prstClr val="black"/>
                </a:solidFill>
              </a:rPr>
              <a:t>lastChild</a:t>
            </a:r>
            <a:r>
              <a:rPr lang="en-US" sz="1600" dirty="0" smtClean="0">
                <a:solidFill>
                  <a:prstClr val="black"/>
                </a:solidFill>
              </a:rPr>
              <a:t>=c;</a:t>
            </a:r>
            <a:endParaRPr lang="en-US" sz="1600" dirty="0">
              <a:solidFill>
                <a:prstClr val="black"/>
              </a:solidFill>
            </a:endParaRPr>
          </a:p>
          <a:p>
            <a:pPr marL="0" indent="0">
              <a:buFont typeface="Arial" pitchFamily="34" charset="0"/>
              <a:buNone/>
            </a:pPr>
            <a:r>
              <a:rPr lang="en-US" sz="1600" dirty="0" smtClean="0">
                <a:solidFill>
                  <a:prstClr val="black"/>
                </a:solidFill>
              </a:rPr>
              <a:t>        }</a:t>
            </a:r>
          </a:p>
          <a:p>
            <a:pPr marL="0" indent="0">
              <a:buFont typeface="Arial" pitchFamily="34" charset="0"/>
              <a:buNone/>
            </a:pPr>
            <a:r>
              <a:rPr lang="en-US" sz="1600" dirty="0" smtClean="0">
                <a:solidFill>
                  <a:prstClr val="black"/>
                </a:solidFill>
              </a:rPr>
              <a:t>112 void </a:t>
            </a:r>
            <a:r>
              <a:rPr lang="en-US" sz="1600" dirty="0" err="1" smtClean="0">
                <a:solidFill>
                  <a:prstClr val="black"/>
                </a:solidFill>
              </a:rPr>
              <a:t>ParseTextNode</a:t>
            </a:r>
            <a:r>
              <a:rPr lang="en-US" sz="1600" dirty="0" smtClean="0">
                <a:solidFill>
                  <a:prstClr val="black"/>
                </a:solidFill>
              </a:rPr>
              <a:t>(Node*p)</a:t>
            </a:r>
            <a:endParaRPr lang="en-US" sz="1600" dirty="0">
              <a:solidFill>
                <a:prstClr val="black"/>
              </a:solidFill>
            </a:endParaRPr>
          </a:p>
          <a:p>
            <a:pPr marL="0" indent="0">
              <a:buFont typeface="Arial" pitchFamily="34" charset="0"/>
              <a:buNone/>
            </a:pPr>
            <a:r>
              <a:rPr lang="en-US" sz="1600" dirty="0" smtClean="0">
                <a:solidFill>
                  <a:prstClr val="black"/>
                </a:solidFill>
              </a:rPr>
              <a:t>113{    char c=</a:t>
            </a:r>
            <a:r>
              <a:rPr lang="en-US" sz="1600" dirty="0" err="1" smtClean="0">
                <a:solidFill>
                  <a:prstClr val="black"/>
                </a:solidFill>
              </a:rPr>
              <a:t>GetChar</a:t>
            </a:r>
            <a:r>
              <a:rPr lang="en-US" sz="1600" dirty="0" smtClean="0">
                <a:solidFill>
                  <a:prstClr val="black"/>
                </a:solidFill>
              </a:rPr>
              <a:t>(fin);</a:t>
            </a:r>
          </a:p>
          <a:p>
            <a:pPr marL="0" indent="0">
              <a:buFont typeface="Arial" pitchFamily="34" charset="0"/>
              <a:buNone/>
            </a:pPr>
            <a:r>
              <a:rPr lang="en-US" sz="1600" dirty="0" smtClean="0">
                <a:solidFill>
                  <a:prstClr val="black"/>
                </a:solidFill>
              </a:rPr>
              <a:t>114      if(c==‘”’){</a:t>
            </a:r>
          </a:p>
          <a:p>
            <a:pPr>
              <a:buFont typeface="Arial" pitchFamily="34" charset="0"/>
              <a:buAutoNum type="arabicPlain" startAt="115"/>
            </a:pPr>
            <a:r>
              <a:rPr lang="en-US" sz="1600" dirty="0" smtClean="0">
                <a:solidFill>
                  <a:prstClr val="black"/>
                </a:solidFill>
              </a:rPr>
              <a:t>         c=</a:t>
            </a:r>
            <a:r>
              <a:rPr lang="en-US" sz="1600" dirty="0" err="1" smtClean="0">
                <a:solidFill>
                  <a:prstClr val="black"/>
                </a:solidFill>
              </a:rPr>
              <a:t>GetChar</a:t>
            </a:r>
            <a:r>
              <a:rPr lang="en-US" sz="1600" dirty="0" smtClean="0">
                <a:solidFill>
                  <a:prstClr val="black"/>
                </a:solidFill>
              </a:rPr>
              <a:t>(fin);</a:t>
            </a:r>
          </a:p>
          <a:p>
            <a:pPr>
              <a:buFont typeface="Arial" pitchFamily="34" charset="0"/>
              <a:buAutoNum type="arabicPlain" startAt="115"/>
            </a:pPr>
            <a:r>
              <a:rPr lang="en-US" sz="1600" dirty="0" smtClean="0">
                <a:solidFill>
                  <a:prstClr val="black"/>
                </a:solidFill>
              </a:rPr>
              <a:t>       …}</a:t>
            </a:r>
          </a:p>
          <a:p>
            <a:pPr marL="0" indent="0">
              <a:buFont typeface="Arial" pitchFamily="34" charset="0"/>
              <a:buNone/>
            </a:pPr>
            <a:r>
              <a:rPr lang="en-US" sz="1600" dirty="0">
                <a:solidFill>
                  <a:prstClr val="black"/>
                </a:solidFill>
              </a:rPr>
              <a:t> </a:t>
            </a:r>
            <a:r>
              <a:rPr lang="en-US" sz="1600" dirty="0" smtClean="0">
                <a:solidFill>
                  <a:prstClr val="black"/>
                </a:solidFill>
              </a:rPr>
              <a:t>      }</a:t>
            </a:r>
          </a:p>
          <a:p>
            <a:pPr marL="0" indent="0">
              <a:buFont typeface="Arial" pitchFamily="34" charset="0"/>
              <a:buNone/>
            </a:pPr>
            <a:r>
              <a:rPr lang="en-US" sz="1600" dirty="0" smtClean="0">
                <a:solidFill>
                  <a:prstClr val="black"/>
                </a:solidFill>
              </a:rPr>
              <a:t>121 char </a:t>
            </a:r>
            <a:r>
              <a:rPr lang="en-US" sz="1600" b="1" dirty="0" err="1" smtClean="0">
                <a:solidFill>
                  <a:srgbClr val="7030A0"/>
                </a:solidFill>
              </a:rPr>
              <a:t>GetChar</a:t>
            </a:r>
            <a:r>
              <a:rPr lang="en-US" sz="1600" dirty="0" smtClean="0">
                <a:solidFill>
                  <a:prstClr val="black"/>
                </a:solidFill>
              </a:rPr>
              <a:t>(Stream *</a:t>
            </a:r>
            <a:r>
              <a:rPr lang="en-US" sz="1600" dirty="0" err="1" smtClean="0">
                <a:solidFill>
                  <a:prstClr val="black"/>
                </a:solidFill>
              </a:rPr>
              <a:t>fp</a:t>
            </a:r>
            <a:r>
              <a:rPr lang="en-US" sz="1600" dirty="0" smtClean="0">
                <a:solidFill>
                  <a:prstClr val="black"/>
                </a:solidFill>
              </a:rPr>
              <a:t>){</a:t>
            </a:r>
          </a:p>
          <a:p>
            <a:pPr>
              <a:buFont typeface="Arial" pitchFamily="34" charset="0"/>
              <a:buAutoNum type="arabicPlain" startAt="122"/>
            </a:pPr>
            <a:r>
              <a:rPr lang="en-US" sz="1600" dirty="0" smtClean="0">
                <a:solidFill>
                  <a:prstClr val="black"/>
                </a:solidFill>
              </a:rPr>
              <a:t>   if(</a:t>
            </a:r>
            <a:r>
              <a:rPr lang="en-US" sz="1600" dirty="0" err="1" smtClean="0">
                <a:solidFill>
                  <a:prstClr val="black"/>
                </a:solidFill>
              </a:rPr>
              <a:t>fp</a:t>
            </a:r>
            <a:r>
              <a:rPr lang="en-US" sz="1600" dirty="0" smtClean="0">
                <a:solidFill>
                  <a:prstClr val="black"/>
                </a:solidFill>
              </a:rPr>
              <a:t>-&gt;</a:t>
            </a:r>
            <a:r>
              <a:rPr lang="en-US" sz="1600" dirty="0" err="1" smtClean="0">
                <a:solidFill>
                  <a:prstClr val="black"/>
                </a:solidFill>
              </a:rPr>
              <a:t>r_ptr</a:t>
            </a:r>
            <a:r>
              <a:rPr lang="en-US" sz="1600" dirty="0" smtClean="0">
                <a:solidFill>
                  <a:prstClr val="black"/>
                </a:solidFill>
              </a:rPr>
              <a:t>&gt;=</a:t>
            </a:r>
            <a:r>
              <a:rPr lang="en-US" sz="1600" dirty="0" err="1" smtClean="0">
                <a:solidFill>
                  <a:prstClr val="black"/>
                </a:solidFill>
              </a:rPr>
              <a:t>fp</a:t>
            </a:r>
            <a:r>
              <a:rPr lang="en-US" sz="1600" dirty="0" smtClean="0">
                <a:solidFill>
                  <a:prstClr val="black"/>
                </a:solidFill>
              </a:rPr>
              <a:t>-&gt;</a:t>
            </a:r>
            <a:r>
              <a:rPr lang="en-US" sz="1600" dirty="0" err="1" smtClean="0">
                <a:solidFill>
                  <a:prstClr val="black"/>
                </a:solidFill>
              </a:rPr>
              <a:t>r_end</a:t>
            </a:r>
            <a:r>
              <a:rPr lang="en-US" sz="1600" dirty="0" smtClean="0">
                <a:solidFill>
                  <a:prstClr val="black"/>
                </a:solidFill>
              </a:rPr>
              <a:t>)</a:t>
            </a:r>
          </a:p>
          <a:p>
            <a:pPr>
              <a:buFont typeface="Arial" pitchFamily="34" charset="0"/>
              <a:buAutoNum type="arabicPlain" startAt="122"/>
            </a:pPr>
            <a:r>
              <a:rPr lang="en-US" sz="1600" dirty="0">
                <a:solidFill>
                  <a:prstClr val="black"/>
                </a:solidFill>
              </a:rPr>
              <a:t> </a:t>
            </a:r>
            <a:r>
              <a:rPr lang="en-US" sz="1600" dirty="0" smtClean="0">
                <a:solidFill>
                  <a:prstClr val="black"/>
                </a:solidFill>
              </a:rPr>
              <a:t>      return </a:t>
            </a:r>
            <a:r>
              <a:rPr lang="en-US" sz="1600" dirty="0" err="1" smtClean="0">
                <a:solidFill>
                  <a:prstClr val="black"/>
                </a:solidFill>
              </a:rPr>
              <a:t>RefillBuf</a:t>
            </a:r>
            <a:r>
              <a:rPr lang="en-US" sz="1600" dirty="0" smtClean="0">
                <a:solidFill>
                  <a:prstClr val="black"/>
                </a:solidFill>
              </a:rPr>
              <a:t>(</a:t>
            </a:r>
            <a:r>
              <a:rPr lang="en-US" sz="1600" dirty="0" err="1" smtClean="0">
                <a:solidFill>
                  <a:prstClr val="black"/>
                </a:solidFill>
              </a:rPr>
              <a:t>fp</a:t>
            </a:r>
            <a:r>
              <a:rPr lang="en-US" sz="1600" dirty="0" smtClean="0">
                <a:solidFill>
                  <a:prstClr val="black"/>
                </a:solidFill>
              </a:rPr>
              <a:t>);</a:t>
            </a:r>
          </a:p>
          <a:p>
            <a:pPr>
              <a:buFont typeface="Arial" pitchFamily="34" charset="0"/>
              <a:buAutoNum type="arabicPlain" startAt="122"/>
            </a:pPr>
            <a:r>
              <a:rPr lang="en-US" sz="1600" dirty="0">
                <a:solidFill>
                  <a:prstClr val="black"/>
                </a:solidFill>
              </a:rPr>
              <a:t> </a:t>
            </a:r>
            <a:r>
              <a:rPr lang="en-US" sz="1600" dirty="0" smtClean="0">
                <a:solidFill>
                  <a:prstClr val="black"/>
                </a:solidFill>
              </a:rPr>
              <a:t> </a:t>
            </a:r>
            <a:r>
              <a:rPr lang="en-US" sz="1600" b="1" dirty="0" smtClean="0">
                <a:solidFill>
                  <a:srgbClr val="7030A0"/>
                </a:solidFill>
              </a:rPr>
              <a:t>return *(</a:t>
            </a:r>
            <a:r>
              <a:rPr lang="en-US" sz="1600" b="1" dirty="0" err="1" smtClean="0">
                <a:solidFill>
                  <a:srgbClr val="7030A0"/>
                </a:solidFill>
              </a:rPr>
              <a:t>fp</a:t>
            </a:r>
            <a:r>
              <a:rPr lang="en-US" sz="1600" b="1" dirty="0" smtClean="0">
                <a:solidFill>
                  <a:srgbClr val="7030A0"/>
                </a:solidFill>
              </a:rPr>
              <a:t>-&gt;</a:t>
            </a:r>
            <a:r>
              <a:rPr lang="en-US" sz="1600" b="1" dirty="0" err="1" smtClean="0">
                <a:solidFill>
                  <a:srgbClr val="7030A0"/>
                </a:solidFill>
              </a:rPr>
              <a:t>r_ptr</a:t>
            </a:r>
            <a:r>
              <a:rPr lang="en-US" sz="1600" b="1" dirty="0" smtClean="0">
                <a:solidFill>
                  <a:srgbClr val="7030A0"/>
                </a:solidFill>
              </a:rPr>
              <a:t>++);</a:t>
            </a:r>
          </a:p>
          <a:p>
            <a:pPr marL="0" indent="0">
              <a:buFont typeface="Arial" pitchFamily="34" charset="0"/>
              <a:buNone/>
            </a:pPr>
            <a:r>
              <a:rPr lang="en-US" sz="1600" dirty="0">
                <a:solidFill>
                  <a:prstClr val="black"/>
                </a:solidFill>
              </a:rPr>
              <a:t> </a:t>
            </a:r>
            <a:r>
              <a:rPr lang="en-US" sz="1600" dirty="0" smtClean="0">
                <a:solidFill>
                  <a:prstClr val="black"/>
                </a:solidFill>
              </a:rPr>
              <a:t>     }</a:t>
            </a:r>
          </a:p>
        </p:txBody>
      </p:sp>
      <p:sp>
        <p:nvSpPr>
          <p:cNvPr id="8" name="Rectangle 20"/>
          <p:cNvSpPr/>
          <p:nvPr/>
        </p:nvSpPr>
        <p:spPr>
          <a:xfrm>
            <a:off x="5616232" y="2090152"/>
            <a:ext cx="3280090" cy="34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solidFill>
                <a:prstClr val="black"/>
              </a:solidFill>
            </a:endParaRPr>
          </a:p>
        </p:txBody>
      </p:sp>
      <p:sp>
        <p:nvSpPr>
          <p:cNvPr id="4" name="TextBox 3"/>
          <p:cNvSpPr txBox="1"/>
          <p:nvPr/>
        </p:nvSpPr>
        <p:spPr>
          <a:xfrm>
            <a:off x="2058671" y="5733256"/>
            <a:ext cx="4457545" cy="369332"/>
          </a:xfrm>
          <a:prstGeom prst="rect">
            <a:avLst/>
          </a:prstGeom>
          <a:noFill/>
        </p:spPr>
        <p:txBody>
          <a:bodyPr wrap="none" rtlCol="0">
            <a:spAutoFit/>
          </a:bodyPr>
          <a:lstStyle/>
          <a:p>
            <a:pPr algn="ctr"/>
            <a:r>
              <a:rPr lang="en-US" dirty="0" smtClean="0">
                <a:solidFill>
                  <a:prstClr val="black"/>
                </a:solidFill>
              </a:rPr>
              <a:t>NULL pointer dereference bug in </a:t>
            </a:r>
            <a:r>
              <a:rPr lang="en-US" dirty="0">
                <a:solidFill>
                  <a:prstClr val="black"/>
                </a:solidFill>
              </a:rPr>
              <a:t>Tidy-34132</a:t>
            </a:r>
          </a:p>
        </p:txBody>
      </p:sp>
      <p:sp>
        <p:nvSpPr>
          <p:cNvPr id="9" name="TextBox 8"/>
          <p:cNvSpPr txBox="1"/>
          <p:nvPr/>
        </p:nvSpPr>
        <p:spPr>
          <a:xfrm>
            <a:off x="107504" y="1412776"/>
            <a:ext cx="2664296" cy="2431436"/>
          </a:xfrm>
          <a:prstGeom prst="rect">
            <a:avLst/>
          </a:prstGeom>
          <a:noFill/>
          <a:ln>
            <a:solidFill>
              <a:srgbClr val="4F81BD"/>
            </a:solidFill>
          </a:ln>
        </p:spPr>
        <p:txBody>
          <a:bodyPr wrap="square" rtlCol="0">
            <a:spAutoFit/>
          </a:bodyPr>
          <a:lstStyle/>
          <a:p>
            <a:r>
              <a:rPr lang="en-US" sz="400" dirty="0">
                <a:solidFill>
                  <a:prstClr val="black"/>
                </a:solidFill>
                <a:latin typeface="Courier New"/>
                <a:cs typeface="Courier New"/>
              </a:rPr>
              <a:t>&lt;!DOCTYPE html PUBLIC "-//W3C//DTD </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1.0//EN"</a:t>
            </a:r>
          </a:p>
          <a:p>
            <a:r>
              <a:rPr lang="en-US" sz="400" dirty="0">
                <a:solidFill>
                  <a:prstClr val="black"/>
                </a:solidFill>
                <a:latin typeface="Courier New"/>
                <a:cs typeface="Courier New"/>
              </a:rPr>
              <a:t>  "http://www.w3.org/</a:t>
            </a:r>
            <a:r>
              <a:rPr lang="en-US" sz="400" dirty="0" err="1">
                <a:solidFill>
                  <a:prstClr val="black"/>
                </a:solidFill>
                <a:latin typeface="Courier New"/>
                <a:cs typeface="Courier New"/>
              </a:rPr>
              <a:t>MarkUp</a:t>
            </a:r>
            <a:r>
              <a:rPr lang="en-US" sz="400" dirty="0">
                <a:solidFill>
                  <a:prstClr val="black"/>
                </a:solidFill>
                <a:latin typeface="Courier New"/>
                <a:cs typeface="Courier New"/>
              </a:rPr>
              <a:t>/DTD/xhtml-rdfa-1.dtd"&gt;</a:t>
            </a:r>
          </a:p>
          <a:p>
            <a:r>
              <a:rPr lang="en-US" sz="400" dirty="0">
                <a:solidFill>
                  <a:prstClr val="black"/>
                </a:solidFill>
                <a:latin typeface="Courier New"/>
                <a:cs typeface="Courier New"/>
              </a:rPr>
              <a:t>&lt;html </a:t>
            </a:r>
            <a:r>
              <a:rPr lang="en-US" sz="400" dirty="0" err="1">
                <a:solidFill>
                  <a:prstClr val="black"/>
                </a:solidFill>
                <a:latin typeface="Courier New"/>
                <a:cs typeface="Courier New"/>
              </a:rPr>
              <a:t>xmlns</a:t>
            </a:r>
            <a:r>
              <a:rPr lang="en-US" sz="400" dirty="0">
                <a:solidFill>
                  <a:prstClr val="black"/>
                </a:solidFill>
                <a:latin typeface="Courier New"/>
                <a:cs typeface="Courier New"/>
              </a:rPr>
              <a:t>="http://www.w3.org/1999/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 </a:t>
            </a:r>
            <a:r>
              <a:rPr lang="en-US" sz="400" dirty="0" err="1">
                <a:solidFill>
                  <a:prstClr val="black"/>
                </a:solidFill>
                <a:latin typeface="Courier New"/>
                <a:cs typeface="Courier New"/>
              </a:rPr>
              <a:t>xml:lang</a:t>
            </a:r>
            <a:r>
              <a:rPr lang="en-US" sz="400" dirty="0">
                <a:solidFill>
                  <a:prstClr val="black"/>
                </a:solidFill>
                <a:latin typeface="Courier New"/>
                <a:cs typeface="Courier New"/>
              </a:rPr>
              <a:t>="en" version="</a:t>
            </a:r>
            <a:r>
              <a:rPr lang="en-US" sz="400" dirty="0" err="1">
                <a:solidFill>
                  <a:prstClr val="black"/>
                </a:solidFill>
                <a:latin typeface="Courier New"/>
                <a:cs typeface="Courier New"/>
              </a:rPr>
              <a:t>XHTML+RDFa</a:t>
            </a:r>
            <a:r>
              <a:rPr lang="en-US" sz="400" dirty="0">
                <a:solidFill>
                  <a:prstClr val="black"/>
                </a:solidFill>
                <a:latin typeface="Courier New"/>
                <a:cs typeface="Courier New"/>
              </a:rPr>
              <a:t> 1.0" </a:t>
            </a:r>
            <a:r>
              <a:rPr lang="en-US" sz="400" dirty="0" err="1">
                <a:solidFill>
                  <a:prstClr val="black"/>
                </a:solidFill>
                <a:latin typeface="Courier New"/>
                <a:cs typeface="Courier New"/>
              </a:rPr>
              <a:t>dir</a:t>
            </a:r>
            <a:r>
              <a:rPr lang="en-US" sz="400" dirty="0">
                <a:solidFill>
                  <a:prstClr val="black"/>
                </a:solidFill>
                <a:latin typeface="Courier New"/>
                <a:cs typeface="Courier New"/>
              </a:rPr>
              <a:t>="</a:t>
            </a:r>
            <a:r>
              <a:rPr lang="en-US" sz="400" dirty="0" err="1">
                <a:solidFill>
                  <a:prstClr val="black"/>
                </a:solidFill>
                <a:latin typeface="Courier New"/>
                <a:cs typeface="Courier New"/>
              </a:rPr>
              <a:t>ltr</a:t>
            </a:r>
            <a:r>
              <a:rPr lang="en-US" sz="400" dirty="0">
                <a:solidFill>
                  <a:prstClr val="black"/>
                </a:solidFill>
                <a:latin typeface="Courier New"/>
                <a:cs typeface="Courier New"/>
              </a:rPr>
              <a: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xmlns:content</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a:t>
            </a:r>
            <a:r>
              <a:rPr lang="en-US" sz="400" dirty="0" err="1">
                <a:solidFill>
                  <a:prstClr val="black"/>
                </a:solidFill>
                <a:latin typeface="Courier New"/>
                <a:cs typeface="Courier New"/>
              </a:rPr>
              <a:t>rss</a:t>
            </a:r>
            <a:r>
              <a:rPr lang="en-US" sz="400" dirty="0">
                <a:solidFill>
                  <a:prstClr val="black"/>
                </a:solidFill>
                <a:latin typeface="Courier New"/>
                <a:cs typeface="Courier New"/>
              </a:rPr>
              <a:t>/1.0/modules/content/"</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xmlns:dc</a:t>
            </a:r>
            <a:r>
              <a:rPr lang="en-US" sz="400" dirty="0">
                <a:solidFill>
                  <a:prstClr val="black"/>
                </a:solidFill>
                <a:latin typeface="Courier New"/>
                <a:cs typeface="Courier New"/>
              </a:rPr>
              <a:t>="http://</a:t>
            </a:r>
            <a:r>
              <a:rPr lang="en-US" sz="400" dirty="0" err="1">
                <a:solidFill>
                  <a:prstClr val="black"/>
                </a:solidFill>
                <a:latin typeface="Courier New"/>
                <a:cs typeface="Courier New"/>
              </a:rPr>
              <a:t>purl.org</a:t>
            </a:r>
            <a:r>
              <a:rPr lang="en-US" sz="400" dirty="0">
                <a:solidFill>
                  <a:prstClr val="black"/>
                </a:solidFill>
                <a:latin typeface="Courier New"/>
                <a:cs typeface="Courier New"/>
              </a:rPr>
              <a:t>/dc/terms/"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xmlns:foaf</a:t>
            </a:r>
            <a:r>
              <a:rPr lang="en-US" sz="400" dirty="0">
                <a:solidFill>
                  <a:prstClr val="black"/>
                </a:solidFill>
                <a:latin typeface="Courier New"/>
                <a:cs typeface="Courier New"/>
              </a:rPr>
              <a:t>="http://</a:t>
            </a:r>
            <a:r>
              <a:rPr lang="en-US" sz="400" dirty="0" err="1">
                <a:solidFill>
                  <a:prstClr val="black"/>
                </a:solidFill>
                <a:latin typeface="Courier New"/>
                <a:cs typeface="Courier New"/>
              </a:rPr>
              <a:t>xmlns.com</a:t>
            </a:r>
            <a:r>
              <a:rPr lang="en-US" sz="400" dirty="0">
                <a:solidFill>
                  <a:prstClr val="black"/>
                </a:solidFill>
                <a:latin typeface="Courier New"/>
                <a:cs typeface="Courier New"/>
              </a:rPr>
              <a:t>/</a:t>
            </a:r>
            <a:r>
              <a:rPr lang="en-US" sz="400" dirty="0" err="1">
                <a:solidFill>
                  <a:prstClr val="black"/>
                </a:solidFill>
                <a:latin typeface="Courier New"/>
                <a:cs typeface="Courier New"/>
              </a:rPr>
              <a:t>foaf</a:t>
            </a:r>
            <a:r>
              <a:rPr lang="en-US" sz="400" dirty="0">
                <a:solidFill>
                  <a:prstClr val="black"/>
                </a:solidFill>
                <a:latin typeface="Courier New"/>
                <a:cs typeface="Courier New"/>
              </a:rPr>
              <a:t>/0.1/"</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xmlns:og</a:t>
            </a:r>
            <a:r>
              <a:rPr lang="en-US" sz="400" dirty="0">
                <a:solidFill>
                  <a:prstClr val="black"/>
                </a:solidFill>
                <a:latin typeface="Courier New"/>
                <a:cs typeface="Courier New"/>
              </a:rPr>
              <a:t>="http://</a:t>
            </a:r>
            <a:r>
              <a:rPr lang="en-US" sz="400" dirty="0" err="1">
                <a:solidFill>
                  <a:prstClr val="black"/>
                </a:solidFill>
                <a:latin typeface="Courier New"/>
                <a:cs typeface="Courier New"/>
              </a:rPr>
              <a:t>ogp.me</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xmlns:rdfs</a:t>
            </a:r>
            <a:r>
              <a:rPr lang="en-US" sz="400" dirty="0">
                <a:solidFill>
                  <a:prstClr val="black"/>
                </a:solidFill>
                <a:latin typeface="Courier New"/>
                <a:cs typeface="Courier New"/>
              </a:rPr>
              <a:t>="http://www.w3.org/2000/01/</a:t>
            </a:r>
            <a:r>
              <a:rPr lang="en-US" sz="400" dirty="0" err="1">
                <a:solidFill>
                  <a:prstClr val="black"/>
                </a:solidFill>
                <a:latin typeface="Courier New"/>
                <a:cs typeface="Courier New"/>
              </a:rPr>
              <a:t>rdf</a:t>
            </a:r>
            <a:r>
              <a:rPr lang="en-US" sz="400" dirty="0">
                <a:solidFill>
                  <a:prstClr val="black"/>
                </a:solidFill>
                <a:latin typeface="Courier New"/>
                <a:cs typeface="Courier New"/>
              </a:rPr>
              <a:t>-schema#"</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/ns#"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xmlns:sioct</a:t>
            </a:r>
            <a:r>
              <a:rPr lang="en-US" sz="400" dirty="0">
                <a:solidFill>
                  <a:prstClr val="black"/>
                </a:solidFill>
                <a:latin typeface="Courier New"/>
                <a:cs typeface="Courier New"/>
              </a:rPr>
              <a:t>="http://</a:t>
            </a:r>
            <a:r>
              <a:rPr lang="en-US" sz="400" dirty="0" err="1">
                <a:solidFill>
                  <a:prstClr val="black"/>
                </a:solidFill>
                <a:latin typeface="Courier New"/>
                <a:cs typeface="Courier New"/>
              </a:rPr>
              <a:t>rdfs.org</a:t>
            </a:r>
            <a:r>
              <a:rPr lang="en-US" sz="400" dirty="0">
                <a:solidFill>
                  <a:prstClr val="black"/>
                </a:solidFill>
                <a:latin typeface="Courier New"/>
                <a:cs typeface="Courier New"/>
              </a:rPr>
              <a:t>/</a:t>
            </a:r>
            <a:r>
              <a:rPr lang="en-US" sz="400" dirty="0" err="1">
                <a:solidFill>
                  <a:prstClr val="black"/>
                </a:solidFill>
                <a:latin typeface="Courier New"/>
                <a:cs typeface="Courier New"/>
              </a:rPr>
              <a:t>sioc</a:t>
            </a:r>
            <a:r>
              <a:rPr lang="en-US" sz="400" dirty="0">
                <a:solidFill>
                  <a:prstClr val="black"/>
                </a:solidFill>
                <a:latin typeface="Courier New"/>
                <a:cs typeface="Courier New"/>
              </a:rPr>
              <a:t>/types#"</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xmlns:skos</a:t>
            </a:r>
            <a:r>
              <a:rPr lang="en-US" sz="400" dirty="0">
                <a:solidFill>
                  <a:prstClr val="black"/>
                </a:solidFill>
                <a:latin typeface="Courier New"/>
                <a:cs typeface="Courier New"/>
              </a:rPr>
              <a:t>="http://www.w3.org/2004/02/</a:t>
            </a:r>
            <a:r>
              <a:rPr lang="en-US" sz="400" dirty="0" err="1">
                <a:solidFill>
                  <a:prstClr val="black"/>
                </a:solidFill>
                <a:latin typeface="Courier New"/>
                <a:cs typeface="Courier New"/>
              </a:rPr>
              <a:t>skos</a:t>
            </a:r>
            <a:r>
              <a:rPr lang="en-US" sz="400" dirty="0">
                <a:solidFill>
                  <a:prstClr val="black"/>
                </a:solidFill>
                <a:latin typeface="Courier New"/>
                <a:cs typeface="Courier New"/>
              </a:rPr>
              <a:t>/core#"</a:t>
            </a:r>
          </a:p>
          <a:p>
            <a:r>
              <a:rPr lang="en-US" sz="400" dirty="0">
                <a:solidFill>
                  <a:prstClr val="black"/>
                </a:solidFill>
                <a:latin typeface="Courier New"/>
                <a:cs typeface="Courier New"/>
              </a:rPr>
              <a:t>  </a:t>
            </a:r>
            <a:r>
              <a:rPr lang="en-US" sz="400" dirty="0" err="1">
                <a:solidFill>
                  <a:prstClr val="black"/>
                </a:solidFill>
                <a:latin typeface="Courier New"/>
                <a:cs typeface="Courier New"/>
              </a:rPr>
              <a:t>xmlns:xsd</a:t>
            </a:r>
            <a:r>
              <a:rPr lang="en-US" sz="400" dirty="0">
                <a:solidFill>
                  <a:prstClr val="black"/>
                </a:solidFill>
                <a:latin typeface="Courier New"/>
                <a:cs typeface="Courier New"/>
              </a:rPr>
              <a:t>="http://www.w3.org/2001/</a:t>
            </a:r>
            <a:r>
              <a:rPr lang="en-US" sz="400" dirty="0" err="1">
                <a:solidFill>
                  <a:prstClr val="black"/>
                </a:solidFill>
                <a:latin typeface="Courier New"/>
                <a:cs typeface="Courier New"/>
              </a:rPr>
              <a:t>XMLSchema</a:t>
            </a:r>
            <a:r>
              <a:rPr lang="en-US" sz="400" dirty="0">
                <a:solidFill>
                  <a:prstClr val="black"/>
                </a:solidFill>
                <a:latin typeface="Courier New"/>
                <a:cs typeface="Courier New"/>
              </a:rPr>
              <a:t>#"&gt;</a:t>
            </a:r>
          </a:p>
          <a:p>
            <a:endParaRPr lang="en-US" sz="400" dirty="0">
              <a:solidFill>
                <a:prstClr val="black"/>
              </a:solidFill>
              <a:latin typeface="Courier New"/>
              <a:cs typeface="Courier New"/>
            </a:endParaRPr>
          </a:p>
          <a:p>
            <a:r>
              <a:rPr lang="en-US" sz="400" dirty="0">
                <a:solidFill>
                  <a:prstClr val="black"/>
                </a:solidFill>
                <a:latin typeface="Courier New"/>
                <a:cs typeface="Courier New"/>
              </a:rPr>
              <a:t>&lt;head profile="http://www.w3.org/1999/</a:t>
            </a:r>
            <a:r>
              <a:rPr lang="en-US" sz="400" dirty="0" err="1">
                <a:solidFill>
                  <a:prstClr val="black"/>
                </a:solidFill>
                <a:latin typeface="Courier New"/>
                <a:cs typeface="Courier New"/>
              </a:rPr>
              <a:t>xhtml</a:t>
            </a:r>
            <a:r>
              <a:rPr lang="en-US" sz="400" dirty="0">
                <a:solidFill>
                  <a:prstClr val="black"/>
                </a:solidFill>
                <a:latin typeface="Courier New"/>
                <a:cs typeface="Courier New"/>
              </a:rPr>
              <a:t>/vocab"&gt;</a:t>
            </a:r>
          </a:p>
          <a:p>
            <a:r>
              <a:rPr lang="en-US" sz="400" dirty="0">
                <a:solidFill>
                  <a:prstClr val="black"/>
                </a:solidFill>
                <a:latin typeface="Courier New"/>
                <a:cs typeface="Courier New"/>
              </a:rPr>
              <a:t>  &lt;meta http-</a:t>
            </a:r>
            <a:r>
              <a:rPr lang="en-US" sz="400" dirty="0" err="1">
                <a:solidFill>
                  <a:prstClr val="black"/>
                </a:solidFill>
                <a:latin typeface="Courier New"/>
                <a:cs typeface="Courier New"/>
              </a:rPr>
              <a:t>equiv</a:t>
            </a:r>
            <a:r>
              <a:rPr lang="en-US" sz="400" dirty="0">
                <a:solidFill>
                  <a:prstClr val="black"/>
                </a:solidFill>
                <a:latin typeface="Courier New"/>
                <a:cs typeface="Courier New"/>
              </a:rPr>
              <a:t>="Content-Type" content="text/html; charset=utf-8" /&gt;</a:t>
            </a:r>
          </a:p>
          <a:p>
            <a:r>
              <a:rPr lang="en-US" sz="400" dirty="0">
                <a:solidFill>
                  <a:prstClr val="black"/>
                </a:solidFill>
                <a:latin typeface="Courier New"/>
                <a:cs typeface="Courier New"/>
              </a:rPr>
              <a:t>&lt;meta about="/registration" property="</a:t>
            </a:r>
            <a:r>
              <a:rPr lang="en-US" sz="400" dirty="0" err="1">
                <a:solidFill>
                  <a:prstClr val="black"/>
                </a:solidFill>
                <a:latin typeface="Courier New"/>
                <a:cs typeface="Courier New"/>
              </a:rPr>
              <a:t>sioc:num_replies</a:t>
            </a:r>
            <a:r>
              <a:rPr lang="en-US" sz="400" dirty="0">
                <a:solidFill>
                  <a:prstClr val="black"/>
                </a:solidFill>
                <a:latin typeface="Courier New"/>
                <a:cs typeface="Courier New"/>
              </a:rPr>
              <a:t>" content="0" </a:t>
            </a:r>
            <a:r>
              <a:rPr lang="en-US" sz="400" dirty="0" err="1">
                <a:solidFill>
                  <a:prstClr val="black"/>
                </a:solidFill>
                <a:latin typeface="Courier New"/>
                <a:cs typeface="Courier New"/>
              </a:rPr>
              <a:t>datatype</a:t>
            </a:r>
            <a:r>
              <a:rPr lang="en-US" sz="400" dirty="0">
                <a:solidFill>
                  <a:prstClr val="black"/>
                </a:solidFill>
                <a:latin typeface="Courier New"/>
                <a:cs typeface="Courier New"/>
              </a:rPr>
              <a:t>="</a:t>
            </a:r>
            <a:r>
              <a:rPr lang="en-US" sz="400" dirty="0" err="1">
                <a:solidFill>
                  <a:prstClr val="black"/>
                </a:solidFill>
                <a:latin typeface="Courier New"/>
                <a:cs typeface="Courier New"/>
              </a:rPr>
              <a:t>xsd:integer</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="shortcut icon" </a:t>
            </a:r>
            <a:r>
              <a:rPr lang="en-US" sz="400" dirty="0" err="1">
                <a:solidFill>
                  <a:prstClr val="black"/>
                </a:solidFill>
                <a:latin typeface="Courier New"/>
                <a:cs typeface="Courier New"/>
              </a:rPr>
              <a:t>href</a:t>
            </a:r>
            <a:r>
              <a:rPr lang="en-US" sz="400" dirty="0">
                <a:solidFill>
                  <a:prstClr val="black"/>
                </a:solidFill>
                <a:latin typeface="Courier New"/>
                <a:cs typeface="Courier New"/>
              </a:rPr>
              <a:t>="http://2013.issre.net/</a:t>
            </a:r>
            <a:r>
              <a:rPr lang="en-US" sz="400" dirty="0" err="1">
                <a:solidFill>
                  <a:prstClr val="black"/>
                </a:solidFill>
                <a:latin typeface="Courier New"/>
                <a:cs typeface="Courier New"/>
              </a:rPr>
              <a:t>misc</a:t>
            </a:r>
            <a:r>
              <a:rPr lang="en-US" sz="400" dirty="0">
                <a:solidFill>
                  <a:prstClr val="black"/>
                </a:solidFill>
                <a:latin typeface="Courier New"/>
                <a:cs typeface="Courier New"/>
              </a:rPr>
              <a:t>/</a:t>
            </a:r>
            <a:r>
              <a:rPr lang="en-US" sz="400" dirty="0" err="1">
                <a:solidFill>
                  <a:prstClr val="black"/>
                </a:solidFill>
                <a:latin typeface="Courier New"/>
                <a:cs typeface="Courier New"/>
              </a:rPr>
              <a:t>favicon.ico</a:t>
            </a:r>
            <a:r>
              <a:rPr lang="en-US" sz="400" dirty="0">
                <a:solidFill>
                  <a:prstClr val="black"/>
                </a:solidFill>
                <a:latin typeface="Courier New"/>
                <a:cs typeface="Courier New"/>
              </a:rPr>
              <a:t>" type="image/</a:t>
            </a:r>
            <a:r>
              <a:rPr lang="en-US" sz="400" dirty="0" err="1">
                <a:solidFill>
                  <a:prstClr val="black"/>
                </a:solidFill>
                <a:latin typeface="Courier New"/>
                <a:cs typeface="Courier New"/>
              </a:rPr>
              <a:t>vnd.microsoft.icon</a:t>
            </a:r>
            <a:r>
              <a:rPr lang="en-US" sz="400" dirty="0">
                <a:solidFill>
                  <a:prstClr val="black"/>
                </a:solidFill>
                <a:latin typeface="Courier New"/>
                <a:cs typeface="Courier New"/>
              </a:rPr>
              <a:t>" /&gt;</a:t>
            </a:r>
          </a:p>
          <a:p>
            <a:r>
              <a:rPr lang="en-US" sz="400" dirty="0">
                <a:solidFill>
                  <a:prstClr val="black"/>
                </a:solidFill>
                <a:latin typeface="Courier New"/>
                <a:cs typeface="Courier New"/>
              </a:rPr>
              <a:t>&lt;meta content="Registration" about="/registration" property="</a:t>
            </a:r>
            <a:r>
              <a:rPr lang="en-US" sz="400" dirty="0" err="1">
                <a:solidFill>
                  <a:prstClr val="black"/>
                </a:solidFill>
                <a:latin typeface="Courier New"/>
                <a:cs typeface="Courier New"/>
              </a:rPr>
              <a:t>dc:title</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a:t>
            </a:r>
            <a:r>
              <a:rPr lang="en-US" sz="400" dirty="0" err="1">
                <a:solidFill>
                  <a:prstClr val="black"/>
                </a:solidFill>
                <a:latin typeface="Courier New"/>
                <a:cs typeface="Courier New"/>
              </a:rPr>
              <a:t>shortlink</a:t>
            </a:r>
            <a:r>
              <a:rPr lang="en-US" sz="400" dirty="0">
                <a:solidFill>
                  <a:prstClr val="black"/>
                </a:solidFill>
                <a:latin typeface="Courier New"/>
                <a:cs typeface="Courier New"/>
              </a:rPr>
              <a:t>" </a:t>
            </a:r>
            <a:r>
              <a:rPr lang="en-US" sz="400" dirty="0" err="1">
                <a:solidFill>
                  <a:prstClr val="black"/>
                </a:solidFill>
                <a:latin typeface="Courier New"/>
                <a:cs typeface="Courier New"/>
              </a:rPr>
              <a:t>href</a:t>
            </a:r>
            <a:r>
              <a:rPr lang="en-US" sz="400" dirty="0">
                <a:solidFill>
                  <a:prstClr val="black"/>
                </a:solidFill>
                <a:latin typeface="Courier New"/>
                <a:cs typeface="Courier New"/>
              </a:rPr>
              <a:t>="/node/36" /&gt;</a:t>
            </a:r>
          </a:p>
          <a:p>
            <a:r>
              <a:rPr lang="en-US" sz="400" dirty="0">
                <a:solidFill>
                  <a:prstClr val="black"/>
                </a:solidFill>
                <a:latin typeface="Courier New"/>
                <a:cs typeface="Courier New"/>
              </a:rPr>
              <a:t>&lt;meta name="Generator" content="Drupal 7 (http://</a:t>
            </a:r>
            <a:r>
              <a:rPr lang="en-US" sz="400" dirty="0" err="1">
                <a:solidFill>
                  <a:prstClr val="black"/>
                </a:solidFill>
                <a:latin typeface="Courier New"/>
                <a:cs typeface="Courier New"/>
              </a:rPr>
              <a:t>drupal.org</a:t>
            </a:r>
            <a:r>
              <a:rPr lang="en-US" sz="400" dirty="0">
                <a:solidFill>
                  <a:prstClr val="black"/>
                </a:solidFill>
                <a:latin typeface="Courier New"/>
                <a:cs typeface="Courier New"/>
              </a:rPr>
              <a:t>)" /&gt;</a:t>
            </a:r>
          </a:p>
          <a:p>
            <a:r>
              <a:rPr lang="en-US" sz="400" dirty="0">
                <a:solidFill>
                  <a:prstClr val="black"/>
                </a:solidFill>
                <a:latin typeface="Courier New"/>
                <a:cs typeface="Courier New"/>
              </a:rPr>
              <a:t>&lt;link </a:t>
            </a:r>
            <a:r>
              <a:rPr lang="en-US" sz="400" dirty="0" err="1">
                <a:solidFill>
                  <a:prstClr val="black"/>
                </a:solidFill>
                <a:latin typeface="Courier New"/>
                <a:cs typeface="Courier New"/>
              </a:rPr>
              <a:t>rel</a:t>
            </a:r>
            <a:r>
              <a:rPr lang="en-US" sz="400" dirty="0">
                <a:solidFill>
                  <a:prstClr val="black"/>
                </a:solidFill>
                <a:latin typeface="Courier New"/>
                <a:cs typeface="Courier New"/>
              </a:rPr>
              <a:t>="canonical" </a:t>
            </a:r>
            <a:r>
              <a:rPr lang="en-US" sz="400" dirty="0" err="1">
                <a:solidFill>
                  <a:prstClr val="black"/>
                </a:solidFill>
                <a:latin typeface="Courier New"/>
                <a:cs typeface="Courier New"/>
              </a:rPr>
              <a:t>href</a:t>
            </a:r>
            <a:r>
              <a:rPr lang="en-US" sz="400" dirty="0">
                <a:solidFill>
                  <a:prstClr val="black"/>
                </a:solidFill>
                <a:latin typeface="Courier New"/>
                <a:cs typeface="Courier New"/>
              </a:rPr>
              <a:t>="/registration" /&gt;</a:t>
            </a:r>
          </a:p>
          <a:p>
            <a:r>
              <a:rPr lang="en-US" sz="400" dirty="0">
                <a:solidFill>
                  <a:prstClr val="black"/>
                </a:solidFill>
                <a:latin typeface="Courier New"/>
                <a:cs typeface="Courier New"/>
              </a:rPr>
              <a:t>  &lt;title&gt;Registration | ISSRE 2013&lt;/title&gt;</a:t>
            </a:r>
          </a:p>
          <a:p>
            <a:r>
              <a:rPr lang="en-US" sz="400" dirty="0">
                <a:solidFill>
                  <a:prstClr val="black"/>
                </a:solidFill>
                <a:latin typeface="Courier New"/>
                <a:cs typeface="Courier New"/>
              </a:rPr>
              <a:t>  &lt;style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system.base.css?muzybs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system.menus.css?muzybs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system.messages.css?muzybs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("http://2013.issre.net/modules/system/</a:t>
            </a:r>
            <a:r>
              <a:rPr lang="en-US" sz="400" dirty="0" err="1">
                <a:solidFill>
                  <a:prstClr val="black"/>
                </a:solidFill>
                <a:latin typeface="Courier New"/>
                <a:cs typeface="Courier New"/>
              </a:rPr>
              <a:t>system.theme.css?muzybs</a:t>
            </a:r>
            <a:r>
              <a:rPr lang="en-US" sz="400" dirty="0">
                <a:solidFill>
                  <a:prstClr val="black"/>
                </a:solidFill>
                <a:latin typeface="Courier New"/>
                <a:cs typeface="Courier New"/>
              </a:rPr>
              <a:t>");&lt;/style&gt;</a:t>
            </a:r>
          </a:p>
          <a:p>
            <a:r>
              <a:rPr lang="en-US" sz="400" dirty="0">
                <a:solidFill>
                  <a:prstClr val="black"/>
                </a:solidFill>
                <a:latin typeface="Courier New"/>
                <a:cs typeface="Courier New"/>
              </a:rPr>
              <a:t>&lt;style type="text/</a:t>
            </a:r>
            <a:r>
              <a:rPr lang="en-US" sz="400" dirty="0" err="1">
                <a:solidFill>
                  <a:prstClr val="black"/>
                </a:solidFill>
                <a:latin typeface="Courier New"/>
                <a:cs typeface="Courier New"/>
              </a:rPr>
              <a:t>css</a:t>
            </a:r>
            <a:r>
              <a:rPr lang="en-US" sz="400" dirty="0">
                <a:solidFill>
                  <a:prstClr val="black"/>
                </a:solidFill>
                <a:latin typeface="Courier New"/>
                <a:cs typeface="Courier New"/>
              </a:rPr>
              <a:t>" media="all"&gt;@import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("http://2013.issre.net/modules/comment/</a:t>
            </a:r>
            <a:r>
              <a:rPr lang="en-US" sz="400" dirty="0" err="1">
                <a:solidFill>
                  <a:prstClr val="black"/>
                </a:solidFill>
                <a:latin typeface="Courier New"/>
                <a:cs typeface="Courier New"/>
              </a:rPr>
              <a:t>comment.css?muzybs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("http://2013.issre.net/modules/field/theme/</a:t>
            </a:r>
            <a:r>
              <a:rPr lang="en-US" sz="400" dirty="0" err="1">
                <a:solidFill>
                  <a:prstClr val="black"/>
                </a:solidFill>
                <a:latin typeface="Courier New"/>
                <a:cs typeface="Courier New"/>
              </a:rPr>
              <a:t>field.css?muzybs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("http://2013.issre.net/modules/node/</a:t>
            </a:r>
            <a:r>
              <a:rPr lang="en-US" sz="400" dirty="0" err="1">
                <a:solidFill>
                  <a:prstClr val="black"/>
                </a:solidFill>
                <a:latin typeface="Courier New"/>
                <a:cs typeface="Courier New"/>
              </a:rPr>
              <a:t>node.css?muzybs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("http://2013.issre.net/modules/search/</a:t>
            </a:r>
            <a:r>
              <a:rPr lang="en-US" sz="400" dirty="0" err="1">
                <a:solidFill>
                  <a:prstClr val="black"/>
                </a:solidFill>
                <a:latin typeface="Courier New"/>
                <a:cs typeface="Courier New"/>
              </a:rPr>
              <a:t>search.css?muzybs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("http://2013.issre.net/modules/user/</a:t>
            </a:r>
            <a:r>
              <a:rPr lang="en-US" sz="400" dirty="0" err="1">
                <a:solidFill>
                  <a:prstClr val="black"/>
                </a:solidFill>
                <a:latin typeface="Courier New"/>
                <a:cs typeface="Courier New"/>
              </a:rPr>
              <a:t>user.css?muzybs</a:t>
            </a:r>
            <a:r>
              <a:rPr lang="en-US" sz="400" dirty="0">
                <a:solidFill>
                  <a:prstClr val="black"/>
                </a:solidFill>
                <a:latin typeface="Courier New"/>
                <a:cs typeface="Courier New"/>
              </a:rPr>
              <a:t>");</a:t>
            </a:r>
          </a:p>
          <a:p>
            <a:r>
              <a:rPr lang="en-US" sz="400" dirty="0">
                <a:solidFill>
                  <a:prstClr val="black"/>
                </a:solidFill>
                <a:latin typeface="Courier New"/>
                <a:cs typeface="Courier New"/>
              </a:rPr>
              <a:t>@import </a:t>
            </a:r>
            <a:r>
              <a:rPr lang="en-US" sz="400" dirty="0" err="1">
                <a:solidFill>
                  <a:prstClr val="black"/>
                </a:solidFill>
                <a:latin typeface="Courier New"/>
                <a:cs typeface="Courier New"/>
              </a:rPr>
              <a:t>url</a:t>
            </a:r>
            <a:r>
              <a:rPr lang="en-US" sz="400" dirty="0">
                <a:solidFill>
                  <a:prstClr val="black"/>
                </a:solidFill>
                <a:latin typeface="Courier New"/>
                <a:cs typeface="Courier New"/>
              </a:rPr>
              <a:t>("http://2013.issre.net/sites/all/modules/views/</a:t>
            </a:r>
            <a:r>
              <a:rPr lang="en-US" sz="400" dirty="0" err="1">
                <a:solidFill>
                  <a:prstClr val="black"/>
                </a:solidFill>
                <a:latin typeface="Courier New"/>
                <a:cs typeface="Courier New"/>
              </a:rPr>
              <a:t>css</a:t>
            </a:r>
            <a:r>
              <a:rPr lang="en-US" sz="400" dirty="0">
                <a:solidFill>
                  <a:prstClr val="black"/>
                </a:solidFill>
                <a:latin typeface="Courier New"/>
                <a:cs typeface="Courier New"/>
              </a:rPr>
              <a:t>/</a:t>
            </a:r>
            <a:r>
              <a:rPr lang="en-US" sz="400" dirty="0" err="1">
                <a:solidFill>
                  <a:prstClr val="black"/>
                </a:solidFill>
                <a:latin typeface="Courier New"/>
                <a:cs typeface="Courier New"/>
              </a:rPr>
              <a:t>views.css</a:t>
            </a:r>
            <a:r>
              <a:rPr lang="en-US" sz="400" dirty="0" smtClean="0">
                <a:solidFill>
                  <a:prstClr val="black"/>
                </a:solidFill>
                <a:latin typeface="Courier New"/>
                <a:cs typeface="Courier New"/>
              </a:rPr>
              <a:t>?...</a:t>
            </a:r>
            <a:endParaRPr lang="en-US" sz="400" dirty="0">
              <a:solidFill>
                <a:prstClr val="black"/>
              </a:solidFill>
              <a:latin typeface="Courier New"/>
              <a:cs typeface="Courier New"/>
            </a:endParaRPr>
          </a:p>
        </p:txBody>
      </p:sp>
      <p:sp>
        <p:nvSpPr>
          <p:cNvPr id="7" name="TextBox 6"/>
          <p:cNvSpPr txBox="1"/>
          <p:nvPr/>
        </p:nvSpPr>
        <p:spPr>
          <a:xfrm>
            <a:off x="1098558" y="1480716"/>
            <a:ext cx="1915909" cy="2862322"/>
          </a:xfrm>
          <a:prstGeom prst="rect">
            <a:avLst/>
          </a:prstGeom>
          <a:solidFill>
            <a:schemeClr val="bg1"/>
          </a:solidFill>
        </p:spPr>
        <p:txBody>
          <a:bodyPr wrap="none" rtlCol="0">
            <a:spAutoFit/>
          </a:bodyPr>
          <a:lstStyle/>
          <a:p>
            <a:r>
              <a:rPr lang="en-US" b="1" u="sng" dirty="0" smtClean="0">
                <a:solidFill>
                  <a:prstClr val="black"/>
                </a:solidFill>
              </a:rPr>
              <a:t>H</a:t>
            </a:r>
            <a:r>
              <a:rPr lang="en-US" dirty="0" smtClean="0">
                <a:solidFill>
                  <a:prstClr val="black"/>
                </a:solidFill>
              </a:rPr>
              <a:t>eader</a:t>
            </a:r>
            <a:br>
              <a:rPr lang="en-US" dirty="0" smtClean="0">
                <a:solidFill>
                  <a:prstClr val="black"/>
                </a:solidFill>
              </a:rPr>
            </a:br>
            <a:r>
              <a:rPr lang="en-US" dirty="0" err="1" smtClean="0">
                <a:solidFill>
                  <a:prstClr val="black"/>
                </a:solidFill>
              </a:rPr>
              <a:t>Frame</a:t>
            </a:r>
            <a:r>
              <a:rPr lang="en-US" b="1" u="sng" dirty="0" err="1" smtClean="0">
                <a:solidFill>
                  <a:prstClr val="black"/>
                </a:solidFill>
              </a:rPr>
              <a:t>S</a:t>
            </a:r>
            <a:r>
              <a:rPr lang="en-US" dirty="0" err="1" smtClean="0">
                <a:solidFill>
                  <a:prstClr val="black"/>
                </a:solidFill>
              </a:rPr>
              <a:t>et</a:t>
            </a:r>
            <a:endParaRPr lang="en-US" dirty="0" smtClean="0">
              <a:solidFill>
                <a:prstClr val="black"/>
              </a:solidFill>
            </a:endParaRPr>
          </a:p>
          <a:p>
            <a:r>
              <a:rPr lang="en-US" dirty="0" err="1" smtClean="0">
                <a:solidFill>
                  <a:prstClr val="black"/>
                </a:solidFill>
              </a:rPr>
              <a:t>Frame</a:t>
            </a:r>
            <a:r>
              <a:rPr lang="en-US" b="1" u="sng" dirty="0" err="1" smtClean="0">
                <a:solidFill>
                  <a:prstClr val="black"/>
                </a:solidFill>
              </a:rPr>
              <a:t>S</a:t>
            </a:r>
            <a:r>
              <a:rPr lang="en-US" dirty="0" err="1" smtClean="0">
                <a:solidFill>
                  <a:prstClr val="black"/>
                </a:solidFill>
              </a:rPr>
              <a:t>et</a:t>
            </a:r>
            <a:endParaRPr lang="en-US" dirty="0" smtClean="0">
              <a:solidFill>
                <a:prstClr val="black"/>
              </a:solidFill>
            </a:endParaRPr>
          </a:p>
          <a:p>
            <a:r>
              <a:rPr lang="en-US" dirty="0">
                <a:solidFill>
                  <a:prstClr val="black"/>
                </a:solidFill>
              </a:rPr>
              <a:t> </a:t>
            </a:r>
            <a:r>
              <a:rPr lang="en-US" dirty="0" smtClean="0">
                <a:solidFill>
                  <a:prstClr val="black"/>
                </a:solidFill>
              </a:rPr>
              <a:t>  </a:t>
            </a:r>
            <a:r>
              <a:rPr lang="en-US" b="1" u="sng" dirty="0" smtClean="0">
                <a:solidFill>
                  <a:prstClr val="black"/>
                </a:solidFill>
              </a:rPr>
              <a:t>F</a:t>
            </a:r>
            <a:r>
              <a:rPr lang="en-US" dirty="0" smtClean="0">
                <a:solidFill>
                  <a:prstClr val="black"/>
                </a:solidFill>
              </a:rPr>
              <a:t>rame*</a:t>
            </a:r>
          </a:p>
          <a:p>
            <a:r>
              <a:rPr lang="en-US" b="1" dirty="0" smtClean="0">
                <a:solidFill>
                  <a:prstClr val="black"/>
                </a:solidFill>
              </a:rPr>
              <a:t>   </a:t>
            </a:r>
            <a:r>
              <a:rPr lang="en-US" b="1" u="sng" dirty="0" err="1" smtClean="0">
                <a:solidFill>
                  <a:prstClr val="black"/>
                </a:solidFill>
              </a:rPr>
              <a:t>N</a:t>
            </a:r>
            <a:r>
              <a:rPr lang="en-US" dirty="0" err="1" smtClean="0">
                <a:solidFill>
                  <a:prstClr val="black"/>
                </a:solidFill>
              </a:rPr>
              <a:t>oframes</a:t>
            </a:r>
            <a:r>
              <a:rPr lang="en-US" dirty="0" smtClean="0">
                <a:solidFill>
                  <a:prstClr val="black"/>
                </a:solidFill>
              </a:rPr>
              <a:t>?</a:t>
            </a:r>
          </a:p>
          <a:p>
            <a:r>
              <a:rPr lang="en-US" dirty="0">
                <a:solidFill>
                  <a:prstClr val="black"/>
                </a:solidFill>
              </a:rPr>
              <a:t> </a:t>
            </a:r>
            <a:r>
              <a:rPr lang="en-US" dirty="0" smtClean="0">
                <a:solidFill>
                  <a:prstClr val="black"/>
                </a:solidFill>
              </a:rPr>
              <a:t>     </a:t>
            </a:r>
            <a:r>
              <a:rPr lang="en-US" b="1" u="sng" dirty="0" smtClean="0">
                <a:solidFill>
                  <a:prstClr val="black"/>
                </a:solidFill>
              </a:rPr>
              <a:t>B</a:t>
            </a:r>
            <a:r>
              <a:rPr lang="en-US" dirty="0" smtClean="0">
                <a:solidFill>
                  <a:prstClr val="black"/>
                </a:solidFill>
              </a:rPr>
              <a:t>ody</a:t>
            </a:r>
          </a:p>
          <a:p>
            <a:r>
              <a:rPr lang="en-US" dirty="0">
                <a:solidFill>
                  <a:prstClr val="black"/>
                </a:solidFill>
              </a:rPr>
              <a:t> </a:t>
            </a:r>
            <a:r>
              <a:rPr lang="en-US" dirty="0" smtClean="0">
                <a:solidFill>
                  <a:prstClr val="black"/>
                </a:solidFill>
              </a:rPr>
              <a:t>         </a:t>
            </a:r>
            <a:r>
              <a:rPr lang="en-US" b="1" u="sng" dirty="0" smtClean="0">
                <a:solidFill>
                  <a:prstClr val="black"/>
                </a:solidFill>
              </a:rPr>
              <a:t>P</a:t>
            </a:r>
            <a:r>
              <a:rPr lang="en-US" dirty="0" smtClean="0">
                <a:solidFill>
                  <a:prstClr val="black"/>
                </a:solidFill>
              </a:rPr>
              <a:t>aragraph*</a:t>
            </a:r>
          </a:p>
          <a:p>
            <a:r>
              <a:rPr lang="en-US" b="1" u="sng" dirty="0" smtClean="0">
                <a:solidFill>
                  <a:srgbClr val="FF0000"/>
                </a:solidFill>
              </a:rPr>
              <a:t/>
            </a:r>
            <a:br>
              <a:rPr lang="en-US" b="1" u="sng" dirty="0" smtClean="0">
                <a:solidFill>
                  <a:srgbClr val="FF0000"/>
                </a:solidFill>
              </a:rPr>
            </a:br>
            <a:r>
              <a:rPr lang="en-US" b="1" u="sng" dirty="0" smtClean="0">
                <a:solidFill>
                  <a:srgbClr val="FF0000"/>
                </a:solidFill>
              </a:rPr>
              <a:t>P</a:t>
            </a:r>
            <a:r>
              <a:rPr lang="en-US" dirty="0" smtClean="0">
                <a:solidFill>
                  <a:srgbClr val="FF0000"/>
                </a:solidFill>
              </a:rPr>
              <a:t>aragraph</a:t>
            </a:r>
            <a:br>
              <a:rPr lang="en-US" dirty="0" smtClean="0">
                <a:solidFill>
                  <a:srgbClr val="FF0000"/>
                </a:solidFill>
              </a:rPr>
            </a:br>
            <a:r>
              <a:rPr lang="en-US" dirty="0" smtClean="0">
                <a:solidFill>
                  <a:srgbClr val="FF0000"/>
                </a:solidFill>
              </a:rPr>
              <a:t>(outside the body)</a:t>
            </a:r>
            <a:endParaRPr lang="en-US" dirty="0">
              <a:solidFill>
                <a:prstClr val="black"/>
              </a:solidFill>
            </a:endParaRPr>
          </a:p>
        </p:txBody>
      </p:sp>
    </p:spTree>
    <p:extLst>
      <p:ext uri="{BB962C8B-B14F-4D97-AF65-F5344CB8AC3E}">
        <p14:creationId xmlns:p14="http://schemas.microsoft.com/office/powerpoint/2010/main" val="23359348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Role of Relevant </a:t>
            </a:r>
            <a:r>
              <a:rPr lang="en-US" sz="2800" dirty="0" smtClean="0"/>
              <a:t>Inputs: Example</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grpSp>
        <p:nvGrpSpPr>
          <p:cNvPr id="9" name="组合 8"/>
          <p:cNvGrpSpPr/>
          <p:nvPr/>
        </p:nvGrpSpPr>
        <p:grpSpPr>
          <a:xfrm>
            <a:off x="1331640" y="971436"/>
            <a:ext cx="6264696" cy="369332"/>
            <a:chOff x="3096344" y="908720"/>
            <a:chExt cx="5292080" cy="369332"/>
          </a:xfrm>
        </p:grpSpPr>
        <p:sp>
          <p:nvSpPr>
            <p:cNvPr id="4" name="矩形 3"/>
            <p:cNvSpPr/>
            <p:nvPr/>
          </p:nvSpPr>
          <p:spPr>
            <a:xfrm>
              <a:off x="3096344" y="908720"/>
              <a:ext cx="5292080" cy="369332"/>
            </a:xfrm>
            <a:prstGeom prst="rect">
              <a:avLst/>
            </a:prstGeom>
          </p:spPr>
          <p:txBody>
            <a:bodyPr wrap="square">
              <a:spAutoFit/>
            </a:bodyPr>
            <a:lstStyle/>
            <a:p>
              <a:r>
                <a:rPr lang="en-US" dirty="0">
                  <a:solidFill>
                    <a:prstClr val="black"/>
                  </a:solidFill>
                </a:rPr>
                <a:t>VAL</a:t>
              </a:r>
              <a:r>
                <a:rPr lang="en-US" dirty="0">
                  <a:solidFill>
                    <a:srgbClr val="FF0000"/>
                  </a:solidFill>
                </a:rPr>
                <a:t>          </a:t>
              </a:r>
              <a:r>
                <a:rPr lang="en-US" dirty="0" smtClean="0">
                  <a:solidFill>
                    <a:srgbClr val="FF0000"/>
                  </a:solidFill>
                </a:rPr>
                <a:t>  DERIVED </a:t>
              </a:r>
              <a:r>
                <a:rPr lang="zh-CN" altLang="en-US" dirty="0">
                  <a:solidFill>
                    <a:prstClr val="black"/>
                  </a:solidFill>
                </a:rPr>
                <a:t>∧ </a:t>
              </a:r>
              <a:r>
                <a:rPr lang="en-US" dirty="0">
                  <a:solidFill>
                    <a:srgbClr val="4BACC6">
                      <a:lumMod val="75000"/>
                    </a:srgbClr>
                  </a:solidFill>
                </a:rPr>
                <a:t>CINFLUENCED</a:t>
              </a:r>
              <a:r>
                <a:rPr lang="en-US" dirty="0">
                  <a:solidFill>
                    <a:srgbClr val="FF0000"/>
                  </a:solidFill>
                </a:rPr>
                <a:t> </a:t>
              </a:r>
              <a:r>
                <a:rPr lang="zh-CN" altLang="en-US" dirty="0">
                  <a:solidFill>
                    <a:prstClr val="black"/>
                  </a:solidFill>
                </a:rPr>
                <a:t>∧ </a:t>
              </a:r>
              <a:r>
                <a:rPr lang="en-US" dirty="0">
                  <a:solidFill>
                    <a:srgbClr val="8064A2">
                      <a:lumMod val="75000"/>
                    </a:srgbClr>
                  </a:solidFill>
                </a:rPr>
                <a:t>AINFLUENCED</a:t>
              </a:r>
            </a:p>
          </p:txBody>
        </p:sp>
        <p:cxnSp>
          <p:nvCxnSpPr>
            <p:cNvPr id="45" name="直接箭头连接符 44"/>
            <p:cNvCxnSpPr/>
            <p:nvPr/>
          </p:nvCxnSpPr>
          <p:spPr>
            <a:xfrm flipH="1">
              <a:off x="3478209" y="112474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70044" y="1520788"/>
            <a:ext cx="6490188" cy="369332"/>
            <a:chOff x="170044" y="1520788"/>
            <a:chExt cx="6490188" cy="369332"/>
          </a:xfrm>
        </p:grpSpPr>
        <p:grpSp>
          <p:nvGrpSpPr>
            <p:cNvPr id="12" name="组合 11"/>
            <p:cNvGrpSpPr/>
            <p:nvPr/>
          </p:nvGrpSpPr>
          <p:grpSpPr>
            <a:xfrm>
              <a:off x="1835696" y="1520788"/>
              <a:ext cx="3024336" cy="369332"/>
              <a:chOff x="1691680" y="1484784"/>
              <a:chExt cx="3024336" cy="369332"/>
            </a:xfrm>
          </p:grpSpPr>
          <p:sp>
            <p:nvSpPr>
              <p:cNvPr id="41" name="TextBox 40"/>
              <p:cNvSpPr txBox="1"/>
              <p:nvPr/>
            </p:nvSpPr>
            <p:spPr>
              <a:xfrm>
                <a:off x="1691680" y="1484784"/>
                <a:ext cx="3024336" cy="369332"/>
              </a:xfrm>
              <a:prstGeom prst="rect">
                <a:avLst/>
              </a:prstGeom>
              <a:noFill/>
            </p:spPr>
            <p:txBody>
              <a:bodyPr wrap="square" rtlCol="0">
                <a:spAutoFit/>
              </a:bodyPr>
              <a:lstStyle/>
              <a:p>
                <a:r>
                  <a:rPr lang="en-US" dirty="0" smtClean="0">
                    <a:solidFill>
                      <a:prstClr val="black"/>
                    </a:solidFill>
                  </a:rPr>
                  <a:t>VAL(m)            </a:t>
                </a:r>
                <a:r>
                  <a:rPr lang="en-US" dirty="0" smtClean="0">
                    <a:solidFill>
                      <a:srgbClr val="FF0000"/>
                    </a:solidFill>
                  </a:rPr>
                  <a:t>{1}</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endParaRPr lang="en-US" dirty="0">
                  <a:solidFill>
                    <a:srgbClr val="8064A2">
                      <a:lumMod val="75000"/>
                    </a:srgbClr>
                  </a:solidFill>
                </a:endParaRPr>
              </a:p>
            </p:txBody>
          </p:sp>
          <p:cxnSp>
            <p:nvCxnSpPr>
              <p:cNvPr id="42" name="直接箭头连接符 41"/>
              <p:cNvCxnSpPr/>
              <p:nvPr/>
            </p:nvCxnSpPr>
            <p:spPr>
              <a:xfrm flipH="1">
                <a:off x="2483768" y="166945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70044" y="1520788"/>
              <a:ext cx="1428789" cy="369332"/>
            </a:xfrm>
            <a:prstGeom prst="rect">
              <a:avLst/>
            </a:prstGeom>
            <a:noFill/>
          </p:spPr>
          <p:txBody>
            <a:bodyPr wrap="none" rtlCol="0">
              <a:spAutoFit/>
            </a:bodyPr>
            <a:lstStyle/>
            <a:p>
              <a:r>
                <a:rPr lang="en-US" dirty="0" smtClean="0">
                  <a:solidFill>
                    <a:prstClr val="black"/>
                  </a:solidFill>
                </a:rPr>
                <a:t>1: read </a:t>
              </a:r>
              <a:r>
                <a:rPr lang="en-US" dirty="0">
                  <a:solidFill>
                    <a:prstClr val="black"/>
                  </a:solidFill>
                </a:rPr>
                <a:t>m //</a:t>
              </a:r>
              <a:r>
                <a:rPr lang="en-US" dirty="0" smtClean="0">
                  <a:solidFill>
                    <a:prstClr val="black"/>
                  </a:solidFill>
                </a:rPr>
                <a:t>1</a:t>
              </a:r>
              <a:endParaRPr lang="en-US" dirty="0">
                <a:solidFill>
                  <a:prstClr val="black"/>
                </a:solidFill>
              </a:endParaRPr>
            </a:p>
          </p:txBody>
        </p:sp>
        <p:sp>
          <p:nvSpPr>
            <p:cNvPr id="49" name="TextBox 48"/>
            <p:cNvSpPr txBox="1"/>
            <p:nvPr/>
          </p:nvSpPr>
          <p:spPr>
            <a:xfrm>
              <a:off x="5239036" y="1520788"/>
              <a:ext cx="1421196" cy="369332"/>
            </a:xfrm>
            <a:prstGeom prst="rect">
              <a:avLst/>
            </a:prstGeom>
            <a:noFill/>
          </p:spPr>
          <p:txBody>
            <a:bodyPr wrap="square" rtlCol="0">
              <a:spAutoFit/>
            </a:bodyPr>
            <a:lstStyle/>
            <a:p>
              <a:r>
                <a:rPr lang="en-US" dirty="0" smtClean="0">
                  <a:solidFill>
                    <a:prstClr val="black"/>
                  </a:solidFill>
                  <a:sym typeface="Wingdings" pitchFamily="2" charset="2"/>
                </a:rPr>
                <a:t>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1</a:t>
              </a:r>
              <a:r>
                <a:rPr lang="en-US" dirty="0" smtClean="0">
                  <a:solidFill>
                    <a:prstClr val="black"/>
                  </a:solidFill>
                </a:rPr>
                <a:t>)</a:t>
              </a:r>
              <a:endParaRPr lang="en-US" dirty="0">
                <a:solidFill>
                  <a:prstClr val="black"/>
                </a:solidFill>
              </a:endParaRPr>
            </a:p>
          </p:txBody>
        </p:sp>
      </p:grpSp>
      <p:grpSp>
        <p:nvGrpSpPr>
          <p:cNvPr id="52" name="组合 51"/>
          <p:cNvGrpSpPr/>
          <p:nvPr/>
        </p:nvGrpSpPr>
        <p:grpSpPr>
          <a:xfrm>
            <a:off x="170044" y="1880828"/>
            <a:ext cx="6376228" cy="369332"/>
            <a:chOff x="170044" y="1880828"/>
            <a:chExt cx="6376228" cy="369332"/>
          </a:xfrm>
        </p:grpSpPr>
        <p:grpSp>
          <p:nvGrpSpPr>
            <p:cNvPr id="14" name="组合 13"/>
            <p:cNvGrpSpPr/>
            <p:nvPr/>
          </p:nvGrpSpPr>
          <p:grpSpPr>
            <a:xfrm>
              <a:off x="1835696" y="1880828"/>
              <a:ext cx="3240360" cy="369332"/>
              <a:chOff x="1691680" y="1916832"/>
              <a:chExt cx="3240360" cy="369332"/>
            </a:xfrm>
          </p:grpSpPr>
          <p:sp>
            <p:nvSpPr>
              <p:cNvPr id="2" name="TextBox 1"/>
              <p:cNvSpPr txBox="1"/>
              <p:nvPr/>
            </p:nvSpPr>
            <p:spPr>
              <a:xfrm>
                <a:off x="1691680" y="1916832"/>
                <a:ext cx="3240360" cy="369332"/>
              </a:xfrm>
              <a:prstGeom prst="rect">
                <a:avLst/>
              </a:prstGeom>
              <a:noFill/>
            </p:spPr>
            <p:txBody>
              <a:bodyPr wrap="square" rtlCol="0">
                <a:spAutoFit/>
              </a:bodyPr>
              <a:lstStyle/>
              <a:p>
                <a:r>
                  <a:rPr lang="en-US" dirty="0" smtClean="0">
                    <a:solidFill>
                      <a:prstClr val="black"/>
                    </a:solidFill>
                  </a:rPr>
                  <a:t>VAL(z)            </a:t>
                </a:r>
                <a:r>
                  <a:rPr lang="en-US" dirty="0">
                    <a:solidFill>
                      <a:srgbClr val="FF0000"/>
                    </a:solidFill>
                  </a:rPr>
                  <a:t>{2}</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19" name="直接箭头连接符 18"/>
              <p:cNvCxnSpPr/>
              <p:nvPr/>
            </p:nvCxnSpPr>
            <p:spPr>
              <a:xfrm flipH="1">
                <a:off x="2411760" y="21014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70044" y="1880828"/>
              <a:ext cx="1441613" cy="369332"/>
            </a:xfrm>
            <a:prstGeom prst="rect">
              <a:avLst/>
            </a:prstGeom>
            <a:noFill/>
          </p:spPr>
          <p:txBody>
            <a:bodyPr wrap="none" rtlCol="0">
              <a:spAutoFit/>
            </a:bodyPr>
            <a:lstStyle/>
            <a:p>
              <a:r>
                <a:rPr lang="en-US" dirty="0" smtClean="0">
                  <a:solidFill>
                    <a:prstClr val="black"/>
                  </a:solidFill>
                </a:rPr>
                <a:t>2: read </a:t>
              </a:r>
              <a:r>
                <a:rPr lang="en-US" dirty="0">
                  <a:solidFill>
                    <a:prstClr val="black"/>
                  </a:solidFill>
                </a:rPr>
                <a:t>z  // </a:t>
              </a:r>
              <a:r>
                <a:rPr lang="en-US" dirty="0" smtClean="0">
                  <a:solidFill>
                    <a:prstClr val="black"/>
                  </a:solidFill>
                </a:rPr>
                <a:t>2</a:t>
              </a:r>
              <a:endParaRPr lang="en-US" dirty="0">
                <a:solidFill>
                  <a:prstClr val="black"/>
                </a:solidFill>
              </a:endParaRPr>
            </a:p>
          </p:txBody>
        </p:sp>
        <p:sp>
          <p:nvSpPr>
            <p:cNvPr id="63" name="TextBox 62"/>
            <p:cNvSpPr txBox="1"/>
            <p:nvPr/>
          </p:nvSpPr>
          <p:spPr>
            <a:xfrm>
              <a:off x="5248774" y="1880828"/>
              <a:ext cx="1297498" cy="369332"/>
            </a:xfrm>
            <a:prstGeom prst="rect">
              <a:avLst/>
            </a:prstGeom>
            <a:noFill/>
          </p:spPr>
          <p:txBody>
            <a:bodyPr wrap="square" rtlCol="0">
              <a:spAutoFit/>
            </a:bodyPr>
            <a:lstStyle/>
            <a:p>
              <a:r>
                <a:rPr lang="en-US" dirty="0">
                  <a:solidFill>
                    <a:prstClr val="black"/>
                  </a:solidFill>
                  <a:sym typeface="Wingdings" pitchFamily="2" charset="2"/>
                </a:rPr>
                <a:t>2</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2</a:t>
              </a:r>
              <a:r>
                <a:rPr lang="en-US" dirty="0" smtClean="0">
                  <a:solidFill>
                    <a:prstClr val="black"/>
                  </a:solidFill>
                </a:rPr>
                <a:t>)</a:t>
              </a:r>
              <a:endParaRPr lang="en-US" dirty="0">
                <a:solidFill>
                  <a:prstClr val="black"/>
                </a:solidFill>
              </a:endParaRPr>
            </a:p>
          </p:txBody>
        </p:sp>
      </p:grpSp>
      <p:grpSp>
        <p:nvGrpSpPr>
          <p:cNvPr id="50" name="组合 49"/>
          <p:cNvGrpSpPr/>
          <p:nvPr/>
        </p:nvGrpSpPr>
        <p:grpSpPr>
          <a:xfrm>
            <a:off x="170044" y="2276872"/>
            <a:ext cx="6347526" cy="369332"/>
            <a:chOff x="170044" y="2276872"/>
            <a:chExt cx="6347526" cy="369332"/>
          </a:xfrm>
        </p:grpSpPr>
        <p:grpSp>
          <p:nvGrpSpPr>
            <p:cNvPr id="17" name="组合 16"/>
            <p:cNvGrpSpPr/>
            <p:nvPr/>
          </p:nvGrpSpPr>
          <p:grpSpPr>
            <a:xfrm>
              <a:off x="1835696" y="2276872"/>
              <a:ext cx="3096344" cy="369332"/>
              <a:chOff x="1691680" y="2348880"/>
              <a:chExt cx="3096344" cy="369332"/>
            </a:xfrm>
          </p:grpSpPr>
          <p:sp>
            <p:nvSpPr>
              <p:cNvPr id="33" name="TextBox 32"/>
              <p:cNvSpPr txBox="1"/>
              <p:nvPr/>
            </p:nvSpPr>
            <p:spPr>
              <a:xfrm>
                <a:off x="1691680" y="2348880"/>
                <a:ext cx="3096344" cy="369332"/>
              </a:xfrm>
              <a:prstGeom prst="rect">
                <a:avLst/>
              </a:prstGeom>
              <a:noFill/>
            </p:spPr>
            <p:txBody>
              <a:bodyPr wrap="square" rtlCol="0">
                <a:spAutoFit/>
              </a:bodyPr>
              <a:lstStyle/>
              <a:p>
                <a:r>
                  <a:rPr lang="en-US" dirty="0" smtClean="0">
                    <a:solidFill>
                      <a:prstClr val="black"/>
                    </a:solidFill>
                  </a:rPr>
                  <a:t>VAL(x)            </a:t>
                </a:r>
                <a:r>
                  <a:rPr lang="en-US" dirty="0">
                    <a:solidFill>
                      <a:srgbClr val="FF0000"/>
                    </a:solidFill>
                  </a:rPr>
                  <a:t>{3}</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4" name="直接箭头连接符 33"/>
              <p:cNvCxnSpPr/>
              <p:nvPr/>
            </p:nvCxnSpPr>
            <p:spPr>
              <a:xfrm flipH="1">
                <a:off x="2418128" y="253354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70044" y="2276872"/>
              <a:ext cx="1449628" cy="369332"/>
            </a:xfrm>
            <a:prstGeom prst="rect">
              <a:avLst/>
            </a:prstGeom>
            <a:noFill/>
          </p:spPr>
          <p:txBody>
            <a:bodyPr wrap="none" rtlCol="0">
              <a:spAutoFit/>
            </a:bodyPr>
            <a:lstStyle/>
            <a:p>
              <a:r>
                <a:rPr lang="en-US" dirty="0" smtClean="0">
                  <a:solidFill>
                    <a:prstClr val="black"/>
                  </a:solidFill>
                </a:rPr>
                <a:t>3: read </a:t>
              </a:r>
              <a:r>
                <a:rPr lang="en-US" dirty="0">
                  <a:solidFill>
                    <a:prstClr val="black"/>
                  </a:solidFill>
                </a:rPr>
                <a:t>x  // </a:t>
              </a:r>
              <a:r>
                <a:rPr lang="en-US" dirty="0" smtClean="0">
                  <a:solidFill>
                    <a:prstClr val="black"/>
                  </a:solidFill>
                </a:rPr>
                <a:t>3</a:t>
              </a:r>
              <a:endParaRPr lang="en-US" dirty="0">
                <a:solidFill>
                  <a:prstClr val="black"/>
                </a:solidFill>
              </a:endParaRPr>
            </a:p>
          </p:txBody>
        </p:sp>
        <p:sp>
          <p:nvSpPr>
            <p:cNvPr id="64" name="TextBox 63"/>
            <p:cNvSpPr txBox="1"/>
            <p:nvPr/>
          </p:nvSpPr>
          <p:spPr>
            <a:xfrm>
              <a:off x="5220072" y="2276872"/>
              <a:ext cx="1297498" cy="369332"/>
            </a:xfrm>
            <a:prstGeom prst="rect">
              <a:avLst/>
            </a:prstGeom>
            <a:noFill/>
          </p:spPr>
          <p:txBody>
            <a:bodyPr wrap="square" rtlCol="0">
              <a:spAutoFit/>
            </a:bodyPr>
            <a:lstStyle/>
            <a:p>
              <a:r>
                <a:rPr lang="en-US" dirty="0" smtClean="0">
                  <a:solidFill>
                    <a:prstClr val="black"/>
                  </a:solidFill>
                  <a:sym typeface="Wingdings" pitchFamily="2" charset="2"/>
                </a:rPr>
                <a:t>3</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3</a:t>
              </a:r>
              <a:r>
                <a:rPr lang="en-US" dirty="0" smtClean="0">
                  <a:solidFill>
                    <a:prstClr val="black"/>
                  </a:solidFill>
                </a:rPr>
                <a:t>)</a:t>
              </a:r>
              <a:endParaRPr lang="en-US" dirty="0">
                <a:solidFill>
                  <a:prstClr val="black"/>
                </a:solidFill>
              </a:endParaRPr>
            </a:p>
          </p:txBody>
        </p:sp>
      </p:grpSp>
      <p:grpSp>
        <p:nvGrpSpPr>
          <p:cNvPr id="29" name="组合 28"/>
          <p:cNvGrpSpPr/>
          <p:nvPr/>
        </p:nvGrpSpPr>
        <p:grpSpPr>
          <a:xfrm>
            <a:off x="251520" y="4778568"/>
            <a:ext cx="9001000" cy="1314728"/>
            <a:chOff x="251520" y="4778568"/>
            <a:chExt cx="9001000" cy="1314728"/>
          </a:xfrm>
        </p:grpSpPr>
        <p:grpSp>
          <p:nvGrpSpPr>
            <p:cNvPr id="93" name="组合 92"/>
            <p:cNvGrpSpPr/>
            <p:nvPr/>
          </p:nvGrpSpPr>
          <p:grpSpPr>
            <a:xfrm>
              <a:off x="251520" y="5330241"/>
              <a:ext cx="5040560" cy="403015"/>
              <a:chOff x="107504" y="5330241"/>
              <a:chExt cx="5040560" cy="403015"/>
            </a:xfrm>
          </p:grpSpPr>
          <p:sp>
            <p:nvSpPr>
              <p:cNvPr id="20" name="TextBox 19"/>
              <p:cNvSpPr txBox="1"/>
              <p:nvPr/>
            </p:nvSpPr>
            <p:spPr>
              <a:xfrm>
                <a:off x="107504" y="5330241"/>
                <a:ext cx="1557179" cy="369332"/>
              </a:xfrm>
              <a:prstGeom prst="rect">
                <a:avLst/>
              </a:prstGeom>
              <a:noFill/>
              <a:ln>
                <a:noFill/>
              </a:ln>
            </p:spPr>
            <p:txBody>
              <a:bodyPr wrap="square" rtlCol="0">
                <a:spAutoFit/>
              </a:bodyPr>
              <a:lstStyle/>
              <a:p>
                <a:r>
                  <a:rPr lang="en-US" dirty="0" smtClean="0">
                    <a:solidFill>
                      <a:prstClr val="black"/>
                    </a:solidFill>
                  </a:rPr>
                  <a:t>7:      y=a[x]</a:t>
                </a:r>
                <a:endParaRPr lang="en-US" dirty="0">
                  <a:solidFill>
                    <a:prstClr val="black"/>
                  </a:solidFill>
                </a:endParaRPr>
              </a:p>
            </p:txBody>
          </p:sp>
          <p:grpSp>
            <p:nvGrpSpPr>
              <p:cNvPr id="23" name="组合 22"/>
              <p:cNvGrpSpPr/>
              <p:nvPr/>
            </p:nvGrpSpPr>
            <p:grpSpPr>
              <a:xfrm>
                <a:off x="1691680" y="5363924"/>
                <a:ext cx="3456384" cy="369332"/>
                <a:chOff x="1691680" y="5363924"/>
                <a:chExt cx="3456384" cy="369332"/>
              </a:xfrm>
            </p:grpSpPr>
            <p:sp>
              <p:nvSpPr>
                <p:cNvPr id="39" name="TextBox 38"/>
                <p:cNvSpPr txBox="1"/>
                <p:nvPr/>
              </p:nvSpPr>
              <p:spPr>
                <a:xfrm>
                  <a:off x="1691680" y="5363924"/>
                  <a:ext cx="3456384" cy="369332"/>
                </a:xfrm>
                <a:prstGeom prst="rect">
                  <a:avLst/>
                </a:prstGeom>
                <a:noFill/>
              </p:spPr>
              <p:txBody>
                <a:bodyPr wrap="square" rtlCol="0">
                  <a:spAutoFit/>
                </a:bodyPr>
                <a:lstStyle/>
                <a:p>
                  <a:r>
                    <a:rPr lang="en-US" dirty="0" smtClean="0">
                      <a:solidFill>
                        <a:prstClr val="black"/>
                      </a:solidFill>
                    </a:rPr>
                    <a:t>VAL(y=a[x])            </a:t>
                  </a:r>
                  <a:r>
                    <a:rPr lang="en-US" dirty="0" smtClean="0">
                      <a:solidFill>
                        <a:srgbClr val="FF0000"/>
                      </a:solidFill>
                    </a:rPr>
                    <a:t>{1}</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{2}</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{3}</a:t>
                  </a:r>
                </a:p>
              </p:txBody>
            </p:sp>
            <p:cxnSp>
              <p:nvCxnSpPr>
                <p:cNvPr id="40" name="直接箭头连接符 39"/>
                <p:cNvCxnSpPr/>
                <p:nvPr/>
              </p:nvCxnSpPr>
              <p:spPr>
                <a:xfrm flipH="1">
                  <a:off x="2915816" y="554859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a:off x="5240390" y="4778568"/>
              <a:ext cx="4012130" cy="450632"/>
              <a:chOff x="4952358" y="4778568"/>
              <a:chExt cx="4012130" cy="450632"/>
            </a:xfrm>
          </p:grpSpPr>
          <p:sp>
            <p:nvSpPr>
              <p:cNvPr id="56" name="TextBox 55"/>
              <p:cNvSpPr txBox="1"/>
              <p:nvPr/>
            </p:nvSpPr>
            <p:spPr>
              <a:xfrm>
                <a:off x="4952358" y="4859868"/>
                <a:ext cx="4012130" cy="369332"/>
              </a:xfrm>
              <a:prstGeom prst="rect">
                <a:avLst/>
              </a:prstGeom>
              <a:noFill/>
            </p:spPr>
            <p:txBody>
              <a:bodyPr wrap="square" rtlCol="0">
                <a:spAutoFit/>
              </a:bodyPr>
              <a:lstStyle/>
              <a:p>
                <a:r>
                  <a:rPr lang="en-US" dirty="0" smtClean="0">
                    <a:solidFill>
                      <a:prstClr val="black"/>
                    </a:solidFill>
                    <a:sym typeface="Wingdings" pitchFamily="2" charset="2"/>
                  </a:rPr>
                  <a:t>7</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4</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1</a:t>
                </a:r>
                <a:r>
                  <a:rPr lang="en-US" dirty="0" smtClean="0">
                    <a:solidFill>
                      <a:prstClr val="black"/>
                    </a:solidFill>
                  </a:rPr>
                  <a:t>)</a:t>
                </a:r>
                <a:endParaRPr lang="en-US" dirty="0">
                  <a:solidFill>
                    <a:prstClr val="black"/>
                  </a:solidFill>
                </a:endParaRPr>
              </a:p>
            </p:txBody>
          </p:sp>
          <p:grpSp>
            <p:nvGrpSpPr>
              <p:cNvPr id="57" name="组合 56"/>
              <p:cNvGrpSpPr/>
              <p:nvPr/>
            </p:nvGrpSpPr>
            <p:grpSpPr>
              <a:xfrm>
                <a:off x="6165914" y="4778568"/>
                <a:ext cx="504056" cy="369332"/>
                <a:chOff x="5220072" y="1810512"/>
                <a:chExt cx="504056" cy="369332"/>
              </a:xfrm>
            </p:grpSpPr>
            <p:cxnSp>
              <p:nvCxnSpPr>
                <p:cNvPr id="58" name="直接箭头连接符 57"/>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60" name="组合 59"/>
              <p:cNvGrpSpPr/>
              <p:nvPr/>
            </p:nvGrpSpPr>
            <p:grpSpPr>
              <a:xfrm>
                <a:off x="5280146" y="4787860"/>
                <a:ext cx="504056" cy="369332"/>
                <a:chOff x="5220072" y="1810512"/>
                <a:chExt cx="504056" cy="369332"/>
              </a:xfrm>
            </p:grpSpPr>
            <p:cxnSp>
              <p:nvCxnSpPr>
                <p:cNvPr id="61" name="直接箭头连接符 60"/>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nvGrpSpPr>
            <p:cNvPr id="91" name="组合 90"/>
            <p:cNvGrpSpPr/>
            <p:nvPr/>
          </p:nvGrpSpPr>
          <p:grpSpPr>
            <a:xfrm>
              <a:off x="5220072" y="5210616"/>
              <a:ext cx="4012130" cy="450632"/>
              <a:chOff x="4932040" y="5210616"/>
              <a:chExt cx="4012130" cy="450632"/>
            </a:xfrm>
          </p:grpSpPr>
          <p:sp>
            <p:nvSpPr>
              <p:cNvPr id="65" name="TextBox 64"/>
              <p:cNvSpPr txBox="1"/>
              <p:nvPr/>
            </p:nvSpPr>
            <p:spPr>
              <a:xfrm>
                <a:off x="4932040" y="5291916"/>
                <a:ext cx="4012130" cy="369332"/>
              </a:xfrm>
              <a:prstGeom prst="rect">
                <a:avLst/>
              </a:prstGeom>
              <a:noFill/>
            </p:spPr>
            <p:txBody>
              <a:bodyPr wrap="square" rtlCol="0">
                <a:spAutoFit/>
              </a:bodyPr>
              <a:lstStyle/>
              <a:p>
                <a:r>
                  <a:rPr lang="en-US" dirty="0" smtClean="0">
                    <a:solidFill>
                      <a:prstClr val="black"/>
                    </a:solidFill>
                    <a:sym typeface="Wingdings" pitchFamily="2" charset="2"/>
                  </a:rPr>
                  <a:t>7</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6</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a:solidFill>
                      <a:srgbClr val="4BACC6">
                        <a:lumMod val="75000"/>
                      </a:srgbClr>
                    </a:solidFill>
                  </a:rPr>
                  <a:t>2</a:t>
                </a:r>
                <a:r>
                  <a:rPr lang="en-US" dirty="0" smtClean="0">
                    <a:solidFill>
                      <a:prstClr val="black"/>
                    </a:solidFill>
                  </a:rPr>
                  <a:t>)</a:t>
                </a:r>
                <a:endParaRPr lang="en-US" dirty="0">
                  <a:solidFill>
                    <a:prstClr val="black"/>
                  </a:solidFill>
                </a:endParaRPr>
              </a:p>
            </p:txBody>
          </p:sp>
          <p:grpSp>
            <p:nvGrpSpPr>
              <p:cNvPr id="66" name="组合 65"/>
              <p:cNvGrpSpPr/>
              <p:nvPr/>
            </p:nvGrpSpPr>
            <p:grpSpPr>
              <a:xfrm>
                <a:off x="6145596" y="5210616"/>
                <a:ext cx="504056" cy="369332"/>
                <a:chOff x="5220072" y="1810512"/>
                <a:chExt cx="504056" cy="369332"/>
              </a:xfrm>
            </p:grpSpPr>
            <p:cxnSp>
              <p:nvCxnSpPr>
                <p:cNvPr id="67" name="直接箭头连接符 6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69" name="组合 68"/>
              <p:cNvGrpSpPr/>
              <p:nvPr/>
            </p:nvGrpSpPr>
            <p:grpSpPr>
              <a:xfrm>
                <a:off x="5259828" y="5219908"/>
                <a:ext cx="504056" cy="369332"/>
                <a:chOff x="5220072" y="1810512"/>
                <a:chExt cx="504056" cy="369332"/>
              </a:xfrm>
            </p:grpSpPr>
            <p:cxnSp>
              <p:nvCxnSpPr>
                <p:cNvPr id="70" name="直接箭头连接符 69"/>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58450" y="1810512"/>
                  <a:ext cx="280846" cy="369332"/>
                </a:xfrm>
                <a:prstGeom prst="rect">
                  <a:avLst/>
                </a:prstGeom>
                <a:noFill/>
              </p:spPr>
              <p:txBody>
                <a:bodyPr wrap="none" rtlCol="0">
                  <a:spAutoFit/>
                </a:bodyPr>
                <a:lstStyle/>
                <a:p>
                  <a:r>
                    <a:rPr lang="en-US" b="1" dirty="0">
                      <a:solidFill>
                        <a:srgbClr val="4BACC6">
                          <a:lumMod val="75000"/>
                        </a:srgbClr>
                      </a:solidFill>
                    </a:rPr>
                    <a:t>c</a:t>
                  </a:r>
                </a:p>
              </p:txBody>
            </p:sp>
          </p:grpSp>
        </p:grpSp>
        <p:grpSp>
          <p:nvGrpSpPr>
            <p:cNvPr id="92" name="组合 91"/>
            <p:cNvGrpSpPr/>
            <p:nvPr/>
          </p:nvGrpSpPr>
          <p:grpSpPr>
            <a:xfrm>
              <a:off x="5240390" y="5651956"/>
              <a:ext cx="4012130" cy="441340"/>
              <a:chOff x="4952358" y="5651956"/>
              <a:chExt cx="4012130" cy="441340"/>
            </a:xfrm>
          </p:grpSpPr>
          <p:sp>
            <p:nvSpPr>
              <p:cNvPr id="72" name="TextBox 71"/>
              <p:cNvSpPr txBox="1"/>
              <p:nvPr/>
            </p:nvSpPr>
            <p:spPr>
              <a:xfrm>
                <a:off x="4952358" y="5723964"/>
                <a:ext cx="4012130" cy="369332"/>
              </a:xfrm>
              <a:prstGeom prst="rect">
                <a:avLst/>
              </a:prstGeom>
              <a:noFill/>
            </p:spPr>
            <p:txBody>
              <a:bodyPr wrap="square" rtlCol="0">
                <a:spAutoFit/>
              </a:bodyPr>
              <a:lstStyle/>
              <a:p>
                <a:r>
                  <a:rPr lang="en-US" dirty="0" smtClean="0">
                    <a:solidFill>
                      <a:prstClr val="black"/>
                    </a:solidFill>
                    <a:sym typeface="Wingdings" pitchFamily="2" charset="2"/>
                  </a:rPr>
                  <a:t>7</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a:solidFill>
                      <a:srgbClr val="8064A2">
                        <a:lumMod val="75000"/>
                      </a:srgbClr>
                    </a:solidFill>
                  </a:rPr>
                  <a:t>3</a:t>
                </a:r>
                <a:r>
                  <a:rPr lang="en-US" dirty="0" smtClean="0">
                    <a:solidFill>
                      <a:prstClr val="black"/>
                    </a:solidFill>
                  </a:rPr>
                  <a:t>)</a:t>
                </a:r>
                <a:endParaRPr lang="en-US" dirty="0">
                  <a:solidFill>
                    <a:prstClr val="black"/>
                  </a:solidFill>
                </a:endParaRPr>
              </a:p>
            </p:txBody>
          </p:sp>
          <p:grpSp>
            <p:nvGrpSpPr>
              <p:cNvPr id="76" name="组合 75"/>
              <p:cNvGrpSpPr/>
              <p:nvPr/>
            </p:nvGrpSpPr>
            <p:grpSpPr>
              <a:xfrm>
                <a:off x="5292080" y="5651956"/>
                <a:ext cx="504056" cy="369332"/>
                <a:chOff x="5220072" y="1810512"/>
                <a:chExt cx="504056" cy="369332"/>
              </a:xfrm>
            </p:grpSpPr>
            <p:cxnSp>
              <p:nvCxnSpPr>
                <p:cNvPr id="77" name="直接箭头连接符 7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358450" y="1810512"/>
                  <a:ext cx="298480" cy="369332"/>
                </a:xfrm>
                <a:prstGeom prst="rect">
                  <a:avLst/>
                </a:prstGeom>
                <a:noFill/>
              </p:spPr>
              <p:txBody>
                <a:bodyPr wrap="none" rtlCol="0">
                  <a:spAutoFit/>
                </a:bodyPr>
                <a:lstStyle/>
                <a:p>
                  <a:r>
                    <a:rPr lang="en-US" b="1" dirty="0">
                      <a:solidFill>
                        <a:srgbClr val="8064A2">
                          <a:lumMod val="75000"/>
                        </a:srgbClr>
                      </a:solidFill>
                    </a:rPr>
                    <a:t>a</a:t>
                  </a:r>
                </a:p>
              </p:txBody>
            </p:sp>
          </p:grpSp>
        </p:grpSp>
      </p:grpSp>
      <p:grpSp>
        <p:nvGrpSpPr>
          <p:cNvPr id="32" name="组合 31"/>
          <p:cNvGrpSpPr/>
          <p:nvPr/>
        </p:nvGrpSpPr>
        <p:grpSpPr>
          <a:xfrm>
            <a:off x="170044" y="2564904"/>
            <a:ext cx="7136485" cy="810672"/>
            <a:chOff x="170044" y="2564904"/>
            <a:chExt cx="7136485" cy="810672"/>
          </a:xfrm>
        </p:grpSpPr>
        <p:grpSp>
          <p:nvGrpSpPr>
            <p:cNvPr id="18" name="组合 17"/>
            <p:cNvGrpSpPr/>
            <p:nvPr/>
          </p:nvGrpSpPr>
          <p:grpSpPr>
            <a:xfrm>
              <a:off x="1835696" y="2924944"/>
              <a:ext cx="3168352" cy="369332"/>
              <a:chOff x="1691680" y="3203684"/>
              <a:chExt cx="3168352" cy="369332"/>
            </a:xfrm>
          </p:grpSpPr>
          <p:sp>
            <p:nvSpPr>
              <p:cNvPr id="35" name="TextBox 34"/>
              <p:cNvSpPr txBox="1"/>
              <p:nvPr/>
            </p:nvSpPr>
            <p:spPr>
              <a:xfrm>
                <a:off x="1691680" y="3203684"/>
                <a:ext cx="3168352" cy="369332"/>
              </a:xfrm>
              <a:prstGeom prst="rect">
                <a:avLst/>
              </a:prstGeom>
              <a:noFill/>
            </p:spPr>
            <p:txBody>
              <a:bodyPr wrap="square" rtlCol="0">
                <a:spAutoFit/>
              </a:bodyPr>
              <a:lstStyle/>
              <a:p>
                <a:r>
                  <a:rPr lang="en-US" dirty="0" smtClean="0">
                    <a:solidFill>
                      <a:prstClr val="black"/>
                    </a:solidFill>
                  </a:rPr>
                  <a:t>VAL(a[x])            </a:t>
                </a:r>
                <a:r>
                  <a:rPr lang="en-US" dirty="0">
                    <a:solidFill>
                      <a:srgbClr val="FF0000"/>
                    </a:solidFill>
                  </a:rPr>
                  <a:t>{1}</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{3}</a:t>
                </a:r>
              </a:p>
            </p:txBody>
          </p:sp>
          <p:cxnSp>
            <p:nvCxnSpPr>
              <p:cNvPr id="36" name="直接箭头连接符 35"/>
              <p:cNvCxnSpPr/>
              <p:nvPr/>
            </p:nvCxnSpPr>
            <p:spPr>
              <a:xfrm flipH="1">
                <a:off x="2699792" y="338835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70044" y="2924944"/>
              <a:ext cx="1300356" cy="369332"/>
            </a:xfrm>
            <a:prstGeom prst="rect">
              <a:avLst/>
            </a:prstGeom>
            <a:noFill/>
          </p:spPr>
          <p:txBody>
            <a:bodyPr wrap="none" rtlCol="0">
              <a:spAutoFit/>
            </a:bodyPr>
            <a:lstStyle/>
            <a:p>
              <a:r>
                <a:rPr lang="en-US" dirty="0" smtClean="0">
                  <a:solidFill>
                    <a:prstClr val="black"/>
                  </a:solidFill>
                </a:rPr>
                <a:t>4: a[x</a:t>
              </a:r>
              <a:r>
                <a:rPr lang="en-US" dirty="0">
                  <a:solidFill>
                    <a:prstClr val="black"/>
                  </a:solidFill>
                </a:rPr>
                <a:t>]=</a:t>
              </a:r>
              <a:r>
                <a:rPr lang="en-US" dirty="0" smtClean="0">
                  <a:solidFill>
                    <a:prstClr val="black"/>
                  </a:solidFill>
                </a:rPr>
                <a:t>m+1</a:t>
              </a:r>
              <a:endParaRPr lang="en-US" dirty="0">
                <a:solidFill>
                  <a:prstClr val="black"/>
                </a:solidFill>
              </a:endParaRPr>
            </a:p>
          </p:txBody>
        </p:sp>
        <p:grpSp>
          <p:nvGrpSpPr>
            <p:cNvPr id="24" name="组合 23"/>
            <p:cNvGrpSpPr/>
            <p:nvPr/>
          </p:nvGrpSpPr>
          <p:grpSpPr>
            <a:xfrm>
              <a:off x="5220072" y="2564904"/>
              <a:ext cx="2086457" cy="522640"/>
              <a:chOff x="4932040" y="2924944"/>
              <a:chExt cx="2086457" cy="522640"/>
            </a:xfrm>
          </p:grpSpPr>
          <p:sp>
            <p:nvSpPr>
              <p:cNvPr id="7" name="TextBox 6"/>
              <p:cNvSpPr txBox="1"/>
              <p:nvPr/>
            </p:nvSpPr>
            <p:spPr>
              <a:xfrm>
                <a:off x="4932040" y="3078252"/>
                <a:ext cx="2086457" cy="369332"/>
              </a:xfrm>
              <a:prstGeom prst="rect">
                <a:avLst/>
              </a:prstGeom>
              <a:noFill/>
            </p:spPr>
            <p:txBody>
              <a:bodyPr wrap="square" rtlCol="0">
                <a:spAutoFit/>
              </a:bodyPr>
              <a:lstStyle/>
              <a:p>
                <a:r>
                  <a:rPr lang="en-US" dirty="0" smtClean="0">
                    <a:solidFill>
                      <a:prstClr val="black"/>
                    </a:solidFill>
                    <a:sym typeface="Wingdings" pitchFamily="2" charset="2"/>
                  </a:rPr>
                  <a:t>4</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1</a:t>
                </a:r>
                <a:r>
                  <a:rPr lang="en-US" dirty="0" smtClean="0">
                    <a:solidFill>
                      <a:prstClr val="black"/>
                    </a:solidFill>
                  </a:rPr>
                  <a:t>)</a:t>
                </a:r>
                <a:endParaRPr lang="en-US" dirty="0">
                  <a:solidFill>
                    <a:prstClr val="black"/>
                  </a:solidFill>
                </a:endParaRPr>
              </a:p>
            </p:txBody>
          </p:sp>
          <p:grpSp>
            <p:nvGrpSpPr>
              <p:cNvPr id="46" name="组合 45"/>
              <p:cNvGrpSpPr/>
              <p:nvPr/>
            </p:nvGrpSpPr>
            <p:grpSpPr>
              <a:xfrm>
                <a:off x="5293434" y="2924944"/>
                <a:ext cx="504056" cy="369332"/>
                <a:chOff x="5220072" y="1810512"/>
                <a:chExt cx="504056" cy="369332"/>
              </a:xfrm>
            </p:grpSpPr>
            <p:cxnSp>
              <p:nvCxnSpPr>
                <p:cNvPr id="47" name="直接箭头连接符 4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nvGrpSpPr>
            <p:cNvPr id="25" name="组合 24"/>
            <p:cNvGrpSpPr/>
            <p:nvPr/>
          </p:nvGrpSpPr>
          <p:grpSpPr>
            <a:xfrm>
              <a:off x="5220072" y="2852936"/>
              <a:ext cx="2086457" cy="522640"/>
              <a:chOff x="4932040" y="3266400"/>
              <a:chExt cx="2086457" cy="522640"/>
            </a:xfrm>
          </p:grpSpPr>
          <p:sp>
            <p:nvSpPr>
              <p:cNvPr id="79" name="TextBox 78"/>
              <p:cNvSpPr txBox="1"/>
              <p:nvPr/>
            </p:nvSpPr>
            <p:spPr>
              <a:xfrm>
                <a:off x="4932040" y="3419708"/>
                <a:ext cx="2086457" cy="369332"/>
              </a:xfrm>
              <a:prstGeom prst="rect">
                <a:avLst/>
              </a:prstGeom>
              <a:noFill/>
            </p:spPr>
            <p:txBody>
              <a:bodyPr wrap="square" rtlCol="0">
                <a:spAutoFit/>
              </a:bodyPr>
              <a:lstStyle/>
              <a:p>
                <a:r>
                  <a:rPr lang="en-US" dirty="0" smtClean="0">
                    <a:solidFill>
                      <a:prstClr val="black"/>
                    </a:solidFill>
                    <a:sym typeface="Wingdings" pitchFamily="2" charset="2"/>
                  </a:rPr>
                  <a:t>4</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a:t>
                </a:r>
                <a:r>
                  <a:rPr lang="en-US" dirty="0">
                    <a:solidFill>
                      <a:prstClr val="black"/>
                    </a:solidFill>
                    <a:sym typeface="Wingdings" pitchFamily="2" charset="2"/>
                  </a:rPr>
                  <a:t>3</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a:solidFill>
                      <a:srgbClr val="8064A2">
                        <a:lumMod val="75000"/>
                      </a:srgbClr>
                    </a:solidFill>
                  </a:rPr>
                  <a:t>3</a:t>
                </a:r>
                <a:r>
                  <a:rPr lang="en-US" dirty="0" smtClean="0">
                    <a:solidFill>
                      <a:prstClr val="black"/>
                    </a:solidFill>
                  </a:rPr>
                  <a:t>)</a:t>
                </a:r>
                <a:endParaRPr lang="en-US" dirty="0">
                  <a:solidFill>
                    <a:prstClr val="black"/>
                  </a:solidFill>
                </a:endParaRPr>
              </a:p>
            </p:txBody>
          </p:sp>
          <p:grpSp>
            <p:nvGrpSpPr>
              <p:cNvPr id="80" name="组合 79"/>
              <p:cNvGrpSpPr/>
              <p:nvPr/>
            </p:nvGrpSpPr>
            <p:grpSpPr>
              <a:xfrm>
                <a:off x="5293434" y="3266400"/>
                <a:ext cx="504056" cy="369332"/>
                <a:chOff x="5220072" y="1810512"/>
                <a:chExt cx="504056" cy="369332"/>
              </a:xfrm>
            </p:grpSpPr>
            <p:cxnSp>
              <p:nvCxnSpPr>
                <p:cNvPr id="81" name="直接箭头连接符 80"/>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358450" y="1810512"/>
                  <a:ext cx="298480" cy="369332"/>
                </a:xfrm>
                <a:prstGeom prst="rect">
                  <a:avLst/>
                </a:prstGeom>
                <a:noFill/>
              </p:spPr>
              <p:txBody>
                <a:bodyPr wrap="none" rtlCol="0">
                  <a:spAutoFit/>
                </a:bodyPr>
                <a:lstStyle/>
                <a:p>
                  <a:r>
                    <a:rPr lang="en-US" b="1" dirty="0" smtClean="0">
                      <a:solidFill>
                        <a:srgbClr val="8064A2">
                          <a:lumMod val="75000"/>
                        </a:srgbClr>
                      </a:solidFill>
                    </a:rPr>
                    <a:t>a</a:t>
                  </a:r>
                  <a:endParaRPr lang="en-US" b="1" dirty="0">
                    <a:solidFill>
                      <a:srgbClr val="8064A2">
                        <a:lumMod val="75000"/>
                      </a:srgbClr>
                    </a:solidFill>
                  </a:endParaRPr>
                </a:p>
              </p:txBody>
            </p:sp>
          </p:grpSp>
        </p:grpSp>
      </p:grpSp>
      <p:grpSp>
        <p:nvGrpSpPr>
          <p:cNvPr id="31" name="组合 30"/>
          <p:cNvGrpSpPr/>
          <p:nvPr/>
        </p:nvGrpSpPr>
        <p:grpSpPr>
          <a:xfrm>
            <a:off x="170044" y="3501008"/>
            <a:ext cx="7136485" cy="522640"/>
            <a:chOff x="170044" y="3501008"/>
            <a:chExt cx="7136485" cy="522640"/>
          </a:xfrm>
        </p:grpSpPr>
        <p:grpSp>
          <p:nvGrpSpPr>
            <p:cNvPr id="21" name="组合 20"/>
            <p:cNvGrpSpPr/>
            <p:nvPr/>
          </p:nvGrpSpPr>
          <p:grpSpPr>
            <a:xfrm>
              <a:off x="1835696" y="3577662"/>
              <a:ext cx="3168352" cy="369332"/>
              <a:chOff x="1691680" y="3789040"/>
              <a:chExt cx="3168352" cy="369332"/>
            </a:xfrm>
          </p:grpSpPr>
          <p:sp>
            <p:nvSpPr>
              <p:cNvPr id="43" name="TextBox 42"/>
              <p:cNvSpPr txBox="1"/>
              <p:nvPr/>
            </p:nvSpPr>
            <p:spPr>
              <a:xfrm>
                <a:off x="1691680" y="3789040"/>
                <a:ext cx="3168352" cy="369332"/>
              </a:xfrm>
              <a:prstGeom prst="rect">
                <a:avLst/>
              </a:prstGeom>
              <a:noFill/>
            </p:spPr>
            <p:txBody>
              <a:bodyPr wrap="square" rtlCol="0">
                <a:spAutoFit/>
              </a:bodyPr>
              <a:lstStyle/>
              <a:p>
                <a:r>
                  <a:rPr lang="en-US" dirty="0" smtClean="0">
                    <a:solidFill>
                      <a:prstClr val="black"/>
                    </a:solidFill>
                  </a:rPr>
                  <a:t>VAL(w)           </a:t>
                </a:r>
                <a:r>
                  <a:rPr lang="en-US" dirty="0">
                    <a:solidFill>
                      <a:srgbClr val="FF0000"/>
                    </a:solidFill>
                  </a:rPr>
                  <a:t> </a:t>
                </a:r>
                <a:r>
                  <a:rPr lang="en-US" dirty="0" smtClean="0">
                    <a:solidFill>
                      <a:srgbClr val="FF0000"/>
                    </a:solidFill>
                  </a:rPr>
                  <a:t>{1}</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44" name="直接箭头连接符 43"/>
              <p:cNvCxnSpPr/>
              <p:nvPr/>
            </p:nvCxnSpPr>
            <p:spPr>
              <a:xfrm flipH="1">
                <a:off x="2483768" y="397370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70044" y="3577662"/>
              <a:ext cx="881973" cy="369332"/>
            </a:xfrm>
            <a:prstGeom prst="rect">
              <a:avLst/>
            </a:prstGeom>
            <a:noFill/>
          </p:spPr>
          <p:txBody>
            <a:bodyPr wrap="none" rtlCol="0">
              <a:spAutoFit/>
            </a:bodyPr>
            <a:lstStyle/>
            <a:p>
              <a:r>
                <a:rPr lang="en-US" dirty="0" smtClean="0">
                  <a:solidFill>
                    <a:prstClr val="black"/>
                  </a:solidFill>
                </a:rPr>
                <a:t>5: w=m</a:t>
              </a:r>
              <a:endParaRPr lang="en-US" dirty="0">
                <a:solidFill>
                  <a:prstClr val="black"/>
                </a:solidFill>
              </a:endParaRPr>
            </a:p>
          </p:txBody>
        </p:sp>
        <p:grpSp>
          <p:nvGrpSpPr>
            <p:cNvPr id="26" name="组合 25"/>
            <p:cNvGrpSpPr/>
            <p:nvPr/>
          </p:nvGrpSpPr>
          <p:grpSpPr>
            <a:xfrm>
              <a:off x="5220072" y="3501008"/>
              <a:ext cx="2086457" cy="522640"/>
              <a:chOff x="4932040" y="3698448"/>
              <a:chExt cx="2086457" cy="522640"/>
            </a:xfrm>
          </p:grpSpPr>
          <p:sp>
            <p:nvSpPr>
              <p:cNvPr id="83" name="TextBox 82"/>
              <p:cNvSpPr txBox="1"/>
              <p:nvPr/>
            </p:nvSpPr>
            <p:spPr>
              <a:xfrm>
                <a:off x="4932040" y="3851756"/>
                <a:ext cx="2086457" cy="369332"/>
              </a:xfrm>
              <a:prstGeom prst="rect">
                <a:avLst/>
              </a:prstGeom>
              <a:noFill/>
            </p:spPr>
            <p:txBody>
              <a:bodyPr wrap="square" rtlCol="0">
                <a:spAutoFit/>
              </a:bodyPr>
              <a:lstStyle/>
              <a:p>
                <a:r>
                  <a:rPr lang="en-US" dirty="0">
                    <a:solidFill>
                      <a:prstClr val="black"/>
                    </a:solidFill>
                    <a:sym typeface="Wingdings" pitchFamily="2" charset="2"/>
                  </a:rPr>
                  <a:t>5</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1</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1</a:t>
                </a:r>
                <a:r>
                  <a:rPr lang="en-US" dirty="0" smtClean="0">
                    <a:solidFill>
                      <a:prstClr val="black"/>
                    </a:solidFill>
                  </a:rPr>
                  <a:t>)</a:t>
                </a:r>
                <a:endParaRPr lang="en-US" dirty="0">
                  <a:solidFill>
                    <a:prstClr val="black"/>
                  </a:solidFill>
                </a:endParaRPr>
              </a:p>
            </p:txBody>
          </p:sp>
          <p:grpSp>
            <p:nvGrpSpPr>
              <p:cNvPr id="84" name="组合 83"/>
              <p:cNvGrpSpPr/>
              <p:nvPr/>
            </p:nvGrpSpPr>
            <p:grpSpPr>
              <a:xfrm>
                <a:off x="5293434" y="3698448"/>
                <a:ext cx="504056" cy="369332"/>
                <a:chOff x="5220072" y="1810512"/>
                <a:chExt cx="504056" cy="369332"/>
              </a:xfrm>
            </p:grpSpPr>
            <p:cxnSp>
              <p:nvCxnSpPr>
                <p:cNvPr id="85" name="直接箭头连接符 84"/>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grpSp>
        <p:nvGrpSpPr>
          <p:cNvPr id="30" name="组合 29"/>
          <p:cNvGrpSpPr/>
          <p:nvPr/>
        </p:nvGrpSpPr>
        <p:grpSpPr>
          <a:xfrm>
            <a:off x="170044" y="4077072"/>
            <a:ext cx="7136485" cy="522640"/>
            <a:chOff x="170044" y="4077072"/>
            <a:chExt cx="7136485" cy="522640"/>
          </a:xfrm>
        </p:grpSpPr>
        <p:grpSp>
          <p:nvGrpSpPr>
            <p:cNvPr id="22" name="组合 21"/>
            <p:cNvGrpSpPr/>
            <p:nvPr/>
          </p:nvGrpSpPr>
          <p:grpSpPr>
            <a:xfrm>
              <a:off x="1835696" y="4153726"/>
              <a:ext cx="3168352" cy="369332"/>
              <a:chOff x="1691680" y="4365104"/>
              <a:chExt cx="3168352" cy="369332"/>
            </a:xfrm>
          </p:grpSpPr>
          <p:sp>
            <p:nvSpPr>
              <p:cNvPr id="37" name="TextBox 36"/>
              <p:cNvSpPr txBox="1"/>
              <p:nvPr/>
            </p:nvSpPr>
            <p:spPr>
              <a:xfrm>
                <a:off x="1691680" y="4365104"/>
                <a:ext cx="3168352" cy="369332"/>
              </a:xfrm>
              <a:prstGeom prst="rect">
                <a:avLst/>
              </a:prstGeom>
              <a:noFill/>
            </p:spPr>
            <p:txBody>
              <a:bodyPr wrap="square" rtlCol="0">
                <a:spAutoFit/>
              </a:bodyPr>
              <a:lstStyle/>
              <a:p>
                <a:r>
                  <a:rPr lang="en-US" dirty="0" smtClean="0">
                    <a:solidFill>
                      <a:prstClr val="black"/>
                    </a:solidFill>
                  </a:rPr>
                  <a:t>VAL(if(z&gt;0))            </a:t>
                </a:r>
                <a:r>
                  <a:rPr lang="en-US" dirty="0" smtClean="0">
                    <a:solidFill>
                      <a:srgbClr val="FF0000"/>
                    </a:solidFill>
                  </a:rPr>
                  <a:t>{2}</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8" name="直接箭头连接符 37"/>
              <p:cNvCxnSpPr/>
              <p:nvPr/>
            </p:nvCxnSpPr>
            <p:spPr>
              <a:xfrm flipH="1">
                <a:off x="2915816" y="454977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70044" y="4153726"/>
              <a:ext cx="1452642" cy="369332"/>
            </a:xfrm>
            <a:prstGeom prst="rect">
              <a:avLst/>
            </a:prstGeom>
            <a:noFill/>
          </p:spPr>
          <p:txBody>
            <a:bodyPr wrap="none" rtlCol="0">
              <a:spAutoFit/>
            </a:bodyPr>
            <a:lstStyle/>
            <a:p>
              <a:r>
                <a:rPr lang="en-US" dirty="0" smtClean="0">
                  <a:solidFill>
                    <a:prstClr val="black"/>
                  </a:solidFill>
                </a:rPr>
                <a:t>6: if(z&gt;0) true</a:t>
              </a:r>
              <a:endParaRPr lang="en-US" dirty="0">
                <a:solidFill>
                  <a:prstClr val="black"/>
                </a:solidFill>
              </a:endParaRPr>
            </a:p>
          </p:txBody>
        </p:sp>
        <p:grpSp>
          <p:nvGrpSpPr>
            <p:cNvPr id="27" name="组合 26"/>
            <p:cNvGrpSpPr/>
            <p:nvPr/>
          </p:nvGrpSpPr>
          <p:grpSpPr>
            <a:xfrm>
              <a:off x="5220072" y="4077072"/>
              <a:ext cx="2086457" cy="522640"/>
              <a:chOff x="4932040" y="4202504"/>
              <a:chExt cx="2086457" cy="522640"/>
            </a:xfrm>
          </p:grpSpPr>
          <p:sp>
            <p:nvSpPr>
              <p:cNvPr id="87" name="TextBox 86"/>
              <p:cNvSpPr txBox="1"/>
              <p:nvPr/>
            </p:nvSpPr>
            <p:spPr>
              <a:xfrm>
                <a:off x="4932040" y="4355812"/>
                <a:ext cx="2086457" cy="369332"/>
              </a:xfrm>
              <a:prstGeom prst="rect">
                <a:avLst/>
              </a:prstGeom>
              <a:noFill/>
            </p:spPr>
            <p:txBody>
              <a:bodyPr wrap="square" rtlCol="0">
                <a:spAutoFit/>
              </a:bodyPr>
              <a:lstStyle/>
              <a:p>
                <a:r>
                  <a:rPr lang="en-US" dirty="0">
                    <a:solidFill>
                      <a:prstClr val="black"/>
                    </a:solidFill>
                    <a:sym typeface="Wingdings" pitchFamily="2" charset="2"/>
                  </a:rPr>
                  <a:t>6</a:t>
                </a:r>
                <a:r>
                  <a:rPr lang="en-US" baseline="-25000" dirty="0" smtClean="0">
                    <a:solidFill>
                      <a:prstClr val="black"/>
                    </a:solidFill>
                    <a:sym typeface="Wingdings" pitchFamily="2" charset="2"/>
                  </a:rPr>
                  <a:t>1        </a:t>
                </a:r>
                <a:r>
                  <a:rPr lang="en-US" dirty="0" smtClean="0">
                    <a:solidFill>
                      <a:prstClr val="black"/>
                    </a:solidFill>
                    <a:sym typeface="Wingdings" pitchFamily="2" charset="2"/>
                  </a:rPr>
                  <a:t>       2</a:t>
                </a:r>
                <a:r>
                  <a:rPr lang="en-US" baseline="-25000" dirty="0" smtClean="0">
                    <a:solidFill>
                      <a:prstClr val="black"/>
                    </a:solidFill>
                    <a:sym typeface="Wingdings" pitchFamily="2" charset="2"/>
                  </a:rPr>
                  <a:t>1</a:t>
                </a:r>
                <a:r>
                  <a:rPr lang="en-US" dirty="0" smtClean="0">
                    <a:solidFill>
                      <a:prstClr val="black"/>
                    </a:solidFill>
                    <a:sym typeface="Wingdings" pitchFamily="2" charset="2"/>
                  </a:rPr>
                  <a:t> </a:t>
                </a:r>
                <a:r>
                  <a:rPr lang="en-US" dirty="0" smtClean="0">
                    <a:solidFill>
                      <a:prstClr val="black"/>
                    </a:solidFill>
                  </a:rPr>
                  <a:t>READ(</a:t>
                </a:r>
                <a:r>
                  <a:rPr lang="en-US" dirty="0" smtClean="0">
                    <a:solidFill>
                      <a:srgbClr val="FF0000"/>
                    </a:solidFill>
                  </a:rPr>
                  <a:t>2</a:t>
                </a:r>
                <a:r>
                  <a:rPr lang="en-US" dirty="0" smtClean="0">
                    <a:solidFill>
                      <a:prstClr val="black"/>
                    </a:solidFill>
                  </a:rPr>
                  <a:t>)</a:t>
                </a:r>
                <a:endParaRPr lang="en-US" dirty="0">
                  <a:solidFill>
                    <a:prstClr val="black"/>
                  </a:solidFill>
                </a:endParaRPr>
              </a:p>
            </p:txBody>
          </p:sp>
          <p:grpSp>
            <p:nvGrpSpPr>
              <p:cNvPr id="88" name="组合 87"/>
              <p:cNvGrpSpPr/>
              <p:nvPr/>
            </p:nvGrpSpPr>
            <p:grpSpPr>
              <a:xfrm>
                <a:off x="5293434" y="4202504"/>
                <a:ext cx="504056" cy="369332"/>
                <a:chOff x="5220072" y="1810512"/>
                <a:chExt cx="504056" cy="369332"/>
              </a:xfrm>
            </p:grpSpPr>
            <p:cxnSp>
              <p:nvCxnSpPr>
                <p:cNvPr id="89" name="直接箭头连接符 88"/>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sp>
        <p:nvSpPr>
          <p:cNvPr id="53" name="矩形 52"/>
          <p:cNvSpPr/>
          <p:nvPr/>
        </p:nvSpPr>
        <p:spPr>
          <a:xfrm>
            <a:off x="170044" y="4778568"/>
            <a:ext cx="8290388" cy="145874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571545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Time Overhead of </a:t>
            </a:r>
            <a:r>
              <a:rPr lang="en-US" sz="2800" dirty="0" smtClean="0"/>
              <a:t>Relevant Input Analysis</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graphicFrame>
        <p:nvGraphicFramePr>
          <p:cNvPr id="7" name="Table 3"/>
          <p:cNvGraphicFramePr>
            <a:graphicFrameLocks noGrp="1"/>
          </p:cNvGraphicFramePr>
          <p:nvPr>
            <p:extLst>
              <p:ext uri="{D42A27DB-BD31-4B8C-83A1-F6EECF244321}">
                <p14:modId xmlns:p14="http://schemas.microsoft.com/office/powerpoint/2010/main" val="730481699"/>
              </p:ext>
            </p:extLst>
          </p:nvPr>
        </p:nvGraphicFramePr>
        <p:xfrm>
          <a:off x="827584" y="1916832"/>
          <a:ext cx="6934200" cy="1943805"/>
        </p:xfrm>
        <a:graphic>
          <a:graphicData uri="http://schemas.openxmlformats.org/drawingml/2006/table">
            <a:tbl>
              <a:tblPr/>
              <a:tblGrid>
                <a:gridCol w="1800200"/>
                <a:gridCol w="2376264"/>
                <a:gridCol w="2757736"/>
              </a:tblGrid>
              <a:tr h="152400">
                <a:tc>
                  <a:txBody>
                    <a:bodyPr/>
                    <a:lstStyle/>
                    <a:p>
                      <a:pPr algn="ctr"/>
                      <a:r>
                        <a:rPr lang="en-US" sz="2000" dirty="0" smtClean="0"/>
                        <a:t>Program </a:t>
                      </a:r>
                      <a:endParaRPr lang="en-US" sz="20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t>  Null</a:t>
                      </a:r>
                      <a:r>
                        <a:rPr lang="en-US" sz="2000" baseline="0" dirty="0" smtClean="0"/>
                        <a:t> Pin</a:t>
                      </a:r>
                    </a:p>
                    <a:p>
                      <a:pPr algn="ctr"/>
                      <a:r>
                        <a:rPr lang="en-US" sz="2000" baseline="0" dirty="0" smtClean="0"/>
                        <a:t>seconds</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t>Relevant Input Analysis </a:t>
                      </a:r>
                    </a:p>
                    <a:p>
                      <a:pPr algn="ctr"/>
                      <a:r>
                        <a:rPr lang="en-US" sz="2000" dirty="0" smtClean="0"/>
                        <a:t>seconds</a:t>
                      </a:r>
                      <a:r>
                        <a:rPr lang="en-US" sz="2000" baseline="0" dirty="0" smtClean="0"/>
                        <a:t> (factor)</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r>
              <a:tr h="414255">
                <a:tc>
                  <a:txBody>
                    <a:bodyPr/>
                    <a:lstStyle/>
                    <a:p>
                      <a:r>
                        <a:rPr lang="en-US" sz="1800" dirty="0" smtClean="0"/>
                        <a:t>tidy-34132</a:t>
                      </a:r>
                      <a:endParaRPr lang="en-US" sz="18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0" dirty="0" smtClean="0"/>
                        <a:t>1.08</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FF0000"/>
                          </a:solidFill>
                          <a:latin typeface="+mn-lt"/>
                          <a:ea typeface="+mn-ea"/>
                          <a:cs typeface="+mn-cs"/>
                        </a:rPr>
                        <a:t>37.4(34.6x)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4255">
                <a:tc>
                  <a:txBody>
                    <a:bodyPr/>
                    <a:lstStyle/>
                    <a:p>
                      <a:r>
                        <a:rPr lang="en-US" sz="1800" dirty="0" smtClean="0"/>
                        <a:t>bc-1.06</a:t>
                      </a:r>
                      <a:endParaRPr lang="en-US" sz="18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0" dirty="0" smtClean="0"/>
                        <a:t>0.73</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FF0000"/>
                          </a:solidFill>
                          <a:latin typeface="+mn-lt"/>
                          <a:ea typeface="+mn-ea"/>
                          <a:cs typeface="+mn-cs"/>
                        </a:rPr>
                        <a:t>28.6(39.2x)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4255">
                <a:tc>
                  <a:txBody>
                    <a:bodyPr/>
                    <a:lstStyle/>
                    <a:p>
                      <a:r>
                        <a:rPr lang="en-US" sz="1800" kern="1200" baseline="0" dirty="0" smtClean="0">
                          <a:solidFill>
                            <a:schemeClr val="tx1"/>
                          </a:solidFill>
                          <a:latin typeface="+mn-lt"/>
                          <a:ea typeface="+mn-ea"/>
                          <a:cs typeface="+mn-cs"/>
                        </a:rPr>
                        <a:t>expat-1.95.3</a:t>
                      </a:r>
                      <a:endParaRPr lang="en-US" sz="1800" kern="1200" baseline="0" dirty="0">
                        <a:solidFill>
                          <a:schemeClr val="tx1"/>
                        </a:solidFill>
                        <a:latin typeface="+mn-lt"/>
                        <a:ea typeface="+mn-ea"/>
                        <a:cs typeface="+mn-cs"/>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0" dirty="0" smtClean="0"/>
                        <a:t>0.48</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FF0000"/>
                          </a:solidFill>
                          <a:latin typeface="+mn-lt"/>
                          <a:ea typeface="+mn-ea"/>
                          <a:cs typeface="+mn-cs"/>
                        </a:rPr>
                        <a:t>15.2(31.7x)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2" name="TextBox 1"/>
          <p:cNvSpPr txBox="1"/>
          <p:nvPr/>
        </p:nvSpPr>
        <p:spPr>
          <a:xfrm>
            <a:off x="839004" y="4725144"/>
            <a:ext cx="6529095" cy="369332"/>
          </a:xfrm>
          <a:prstGeom prst="rect">
            <a:avLst/>
          </a:prstGeom>
          <a:noFill/>
        </p:spPr>
        <p:txBody>
          <a:bodyPr wrap="none" rtlCol="0">
            <a:spAutoFit/>
          </a:bodyPr>
          <a:lstStyle/>
          <a:p>
            <a:r>
              <a:rPr lang="en-US" dirty="0" smtClean="0">
                <a:solidFill>
                  <a:prstClr val="black"/>
                </a:solidFill>
              </a:rPr>
              <a:t>Null Pin: the program running time under Pin without our debugger</a:t>
            </a:r>
          </a:p>
        </p:txBody>
      </p:sp>
      <p:sp>
        <p:nvSpPr>
          <p:cNvPr id="9" name="TextBox 8"/>
          <p:cNvSpPr txBox="1"/>
          <p:nvPr/>
        </p:nvSpPr>
        <p:spPr>
          <a:xfrm>
            <a:off x="831356" y="1124744"/>
            <a:ext cx="6983963" cy="369332"/>
          </a:xfrm>
          <a:prstGeom prst="rect">
            <a:avLst/>
          </a:prstGeom>
          <a:noFill/>
        </p:spPr>
        <p:txBody>
          <a:bodyPr wrap="none" rtlCol="0">
            <a:spAutoFit/>
          </a:bodyPr>
          <a:lstStyle/>
          <a:p>
            <a:r>
              <a:rPr lang="en-US" dirty="0" smtClean="0">
                <a:solidFill>
                  <a:prstClr val="black"/>
                </a:solidFill>
              </a:rPr>
              <a:t>Relevant input analysis time overhead from start to program failure point</a:t>
            </a:r>
          </a:p>
        </p:txBody>
      </p:sp>
    </p:spTree>
    <p:extLst>
      <p:ext uri="{BB962C8B-B14F-4D97-AF65-F5344CB8AC3E}">
        <p14:creationId xmlns:p14="http://schemas.microsoft.com/office/powerpoint/2010/main" val="31925187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Strength </a:t>
            </a:r>
            <a:r>
              <a:rPr lang="en-US" sz="2800" dirty="0" smtClean="0"/>
              <a:t>of </a:t>
            </a:r>
            <a:r>
              <a:rPr lang="en-US" sz="2800" dirty="0"/>
              <a:t>Relevant </a:t>
            </a:r>
            <a:r>
              <a:rPr lang="en-US" sz="2800" dirty="0" smtClean="0"/>
              <a:t>Inputs—</a:t>
            </a:r>
            <a:r>
              <a:rPr lang="en-US" sz="2800" i="1" dirty="0" smtClean="0">
                <a:solidFill>
                  <a:srgbClr val="FF0000"/>
                </a:solidFill>
              </a:rPr>
              <a:t>Value Dependence</a:t>
            </a:r>
            <a:endParaRPr lang="en-US" sz="2800" i="1" dirty="0">
              <a:solidFill>
                <a:srgbClr val="FF0000"/>
              </a:solidFill>
            </a:endParaRPr>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grpSp>
        <p:nvGrpSpPr>
          <p:cNvPr id="9" name="组合 8"/>
          <p:cNvGrpSpPr/>
          <p:nvPr/>
        </p:nvGrpSpPr>
        <p:grpSpPr>
          <a:xfrm>
            <a:off x="4355976" y="2204864"/>
            <a:ext cx="3024336" cy="369332"/>
            <a:chOff x="3851920" y="2492896"/>
            <a:chExt cx="3024336" cy="369332"/>
          </a:xfrm>
        </p:grpSpPr>
        <p:sp>
          <p:nvSpPr>
            <p:cNvPr id="2" name="TextBox 1"/>
            <p:cNvSpPr txBox="1"/>
            <p:nvPr/>
          </p:nvSpPr>
          <p:spPr>
            <a:xfrm>
              <a:off x="3851920" y="2492896"/>
              <a:ext cx="3024336" cy="369332"/>
            </a:xfrm>
            <a:prstGeom prst="rect">
              <a:avLst/>
            </a:prstGeom>
            <a:noFill/>
          </p:spPr>
          <p:txBody>
            <a:bodyPr wrap="square" rtlCol="0">
              <a:spAutoFit/>
            </a:bodyPr>
            <a:lstStyle/>
            <a:p>
              <a:r>
                <a:rPr lang="en-US" dirty="0" smtClean="0">
                  <a:solidFill>
                    <a:prstClr val="black"/>
                  </a:solidFill>
                </a:rPr>
                <a:t>VAL(y)            </a:t>
              </a:r>
              <a:r>
                <a:rPr lang="en-US" dirty="0">
                  <a:solidFill>
                    <a:srgbClr val="FF0000"/>
                  </a:solidFill>
                </a:rPr>
                <a:t>{10</a:t>
              </a:r>
              <a:r>
                <a:rPr lang="en-US" baseline="30000" dirty="0">
                  <a:solidFill>
                    <a:srgbClr val="FF0000"/>
                  </a:solidFill>
                </a:rPr>
                <a:t>=</a:t>
              </a:r>
              <a:r>
                <a:rPr lang="en-US" dirty="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19" name="直接箭头连接符 18"/>
            <p:cNvCxnSpPr/>
            <p:nvPr/>
          </p:nvCxnSpPr>
          <p:spPr>
            <a:xfrm flipH="1">
              <a:off x="4572000" y="267756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355976" y="2771636"/>
            <a:ext cx="2808312" cy="369332"/>
            <a:chOff x="3851920" y="3059668"/>
            <a:chExt cx="2808312" cy="369332"/>
          </a:xfrm>
        </p:grpSpPr>
        <p:sp>
          <p:nvSpPr>
            <p:cNvPr id="33" name="TextBox 32"/>
            <p:cNvSpPr txBox="1"/>
            <p:nvPr/>
          </p:nvSpPr>
          <p:spPr>
            <a:xfrm>
              <a:off x="3851920" y="3059668"/>
              <a:ext cx="2808312" cy="369332"/>
            </a:xfrm>
            <a:prstGeom prst="rect">
              <a:avLst/>
            </a:prstGeom>
            <a:noFill/>
          </p:spPr>
          <p:txBody>
            <a:bodyPr wrap="square" rtlCol="0">
              <a:spAutoFit/>
            </a:bodyPr>
            <a:lstStyle/>
            <a:p>
              <a:r>
                <a:rPr lang="en-US" dirty="0" smtClean="0">
                  <a:solidFill>
                    <a:prstClr val="black"/>
                  </a:solidFill>
                </a:rPr>
                <a:t>VAL(z)            </a:t>
              </a:r>
              <a:r>
                <a:rPr lang="en-US" dirty="0">
                  <a:solidFill>
                    <a:srgbClr val="FF0000"/>
                  </a:solidFill>
                </a:rPr>
                <a:t>{10}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4" name="直接箭头连接符 33"/>
            <p:cNvCxnSpPr/>
            <p:nvPr/>
          </p:nvCxnSpPr>
          <p:spPr>
            <a:xfrm flipH="1">
              <a:off x="4578368" y="324433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355976" y="3347700"/>
            <a:ext cx="2880320" cy="369332"/>
            <a:chOff x="3923928" y="3635732"/>
            <a:chExt cx="2880320" cy="369332"/>
          </a:xfrm>
        </p:grpSpPr>
        <p:sp>
          <p:nvSpPr>
            <p:cNvPr id="35" name="TextBox 34"/>
            <p:cNvSpPr txBox="1"/>
            <p:nvPr/>
          </p:nvSpPr>
          <p:spPr>
            <a:xfrm>
              <a:off x="3923928" y="3635732"/>
              <a:ext cx="2880320" cy="369332"/>
            </a:xfrm>
            <a:prstGeom prst="rect">
              <a:avLst/>
            </a:prstGeom>
            <a:noFill/>
          </p:spPr>
          <p:txBody>
            <a:bodyPr wrap="square" rtlCol="0">
              <a:spAutoFit/>
            </a:bodyPr>
            <a:lstStyle/>
            <a:p>
              <a:r>
                <a:rPr lang="en-US" dirty="0" smtClean="0">
                  <a:solidFill>
                    <a:prstClr val="black"/>
                  </a:solidFill>
                </a:rPr>
                <a:t>VAL(w)            </a:t>
              </a:r>
              <a:r>
                <a:rPr lang="en-US" dirty="0">
                  <a:solidFill>
                    <a:srgbClr val="FF0000"/>
                  </a:solidFill>
                </a:rPr>
                <a:t>{10}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6" name="直接箭头连接符 35"/>
            <p:cNvCxnSpPr/>
            <p:nvPr/>
          </p:nvCxnSpPr>
          <p:spPr>
            <a:xfrm flipH="1">
              <a:off x="4716016" y="38203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355976" y="4509120"/>
            <a:ext cx="3600400" cy="369332"/>
            <a:chOff x="3851920" y="4797152"/>
            <a:chExt cx="3600400" cy="369332"/>
          </a:xfrm>
        </p:grpSpPr>
        <p:sp>
          <p:nvSpPr>
            <p:cNvPr id="37" name="TextBox 36"/>
            <p:cNvSpPr txBox="1"/>
            <p:nvPr/>
          </p:nvSpPr>
          <p:spPr>
            <a:xfrm>
              <a:off x="3851920" y="4797152"/>
              <a:ext cx="3600400" cy="369332"/>
            </a:xfrm>
            <a:prstGeom prst="rect">
              <a:avLst/>
            </a:prstGeom>
            <a:noFill/>
          </p:spPr>
          <p:txBody>
            <a:bodyPr wrap="square" rtlCol="0">
              <a:spAutoFit/>
            </a:bodyPr>
            <a:lstStyle/>
            <a:p>
              <a:r>
                <a:rPr lang="en-US" dirty="0" smtClean="0">
                  <a:solidFill>
                    <a:prstClr val="black"/>
                  </a:solidFill>
                </a:rPr>
                <a:t>VAL(if(x!=10))             </a:t>
              </a:r>
              <a:r>
                <a:rPr lang="en-US" dirty="0">
                  <a:solidFill>
                    <a:srgbClr val="FF0000"/>
                  </a:solidFill>
                </a:rPr>
                <a:t>{10</a:t>
              </a:r>
              <a:r>
                <a:rPr lang="en-US" baseline="30000" dirty="0">
                  <a:solidFill>
                    <a:srgbClr val="FF0000"/>
                  </a:solidFill>
                </a:rPr>
                <a:t>=</a:t>
              </a:r>
              <a:r>
                <a:rPr lang="en-US" dirty="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endParaRPr lang="en-US" dirty="0">
                <a:solidFill>
                  <a:srgbClr val="8064A2">
                    <a:lumMod val="75000"/>
                  </a:srgbClr>
                </a:solidFill>
              </a:endParaRPr>
            </a:p>
          </p:txBody>
        </p:sp>
        <p:cxnSp>
          <p:nvCxnSpPr>
            <p:cNvPr id="38" name="直接箭头连接符 37"/>
            <p:cNvCxnSpPr/>
            <p:nvPr/>
          </p:nvCxnSpPr>
          <p:spPr>
            <a:xfrm flipH="1">
              <a:off x="5292080" y="498181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355976" y="5075892"/>
            <a:ext cx="3600400" cy="369332"/>
            <a:chOff x="3851920" y="5363924"/>
            <a:chExt cx="3600400" cy="369332"/>
          </a:xfrm>
        </p:grpSpPr>
        <p:sp>
          <p:nvSpPr>
            <p:cNvPr id="39" name="TextBox 38"/>
            <p:cNvSpPr txBox="1"/>
            <p:nvPr/>
          </p:nvSpPr>
          <p:spPr>
            <a:xfrm>
              <a:off x="3851920" y="5363924"/>
              <a:ext cx="3600400" cy="369332"/>
            </a:xfrm>
            <a:prstGeom prst="rect">
              <a:avLst/>
            </a:prstGeom>
            <a:noFill/>
          </p:spPr>
          <p:txBody>
            <a:bodyPr wrap="square" rtlCol="0">
              <a:spAutoFit/>
            </a:bodyPr>
            <a:lstStyle/>
            <a:p>
              <a:r>
                <a:rPr lang="en-US" dirty="0" smtClean="0">
                  <a:solidFill>
                    <a:prstClr val="black"/>
                  </a:solidFill>
                </a:rPr>
                <a:t>VAL(if(x&gt;0))             </a:t>
              </a:r>
              <a:r>
                <a:rPr lang="en-US" dirty="0">
                  <a:solidFill>
                    <a:srgbClr val="FF0000"/>
                  </a:solidFill>
                </a:rPr>
                <a:t>{10}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40" name="直接箭头连接符 39"/>
            <p:cNvCxnSpPr/>
            <p:nvPr/>
          </p:nvCxnSpPr>
          <p:spPr>
            <a:xfrm flipH="1">
              <a:off x="5076056" y="554859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355976" y="1628800"/>
            <a:ext cx="3024336" cy="369332"/>
            <a:chOff x="3851920" y="1916832"/>
            <a:chExt cx="3024336" cy="369332"/>
          </a:xfrm>
        </p:grpSpPr>
        <p:sp>
          <p:nvSpPr>
            <p:cNvPr id="41" name="TextBox 40"/>
            <p:cNvSpPr txBox="1"/>
            <p:nvPr/>
          </p:nvSpPr>
          <p:spPr>
            <a:xfrm>
              <a:off x="3851920" y="1916832"/>
              <a:ext cx="3024336" cy="369332"/>
            </a:xfrm>
            <a:prstGeom prst="rect">
              <a:avLst/>
            </a:prstGeom>
            <a:noFill/>
          </p:spPr>
          <p:txBody>
            <a:bodyPr wrap="square" rtlCol="0">
              <a:spAutoFit/>
            </a:bodyPr>
            <a:lstStyle/>
            <a:p>
              <a:r>
                <a:rPr lang="en-US" dirty="0" smtClean="0">
                  <a:solidFill>
                    <a:prstClr val="black"/>
                  </a:solidFill>
                </a:rPr>
                <a:t>VAL(x)            </a:t>
              </a:r>
              <a:r>
                <a:rPr lang="en-US" dirty="0" smtClean="0">
                  <a:solidFill>
                    <a:srgbClr val="FF0000"/>
                  </a:solidFill>
                </a:rPr>
                <a:t>{10</a:t>
              </a:r>
              <a:r>
                <a:rPr lang="en-US" baseline="30000" dirty="0" smtClean="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endParaRPr lang="en-US" dirty="0">
                <a:solidFill>
                  <a:srgbClr val="8064A2">
                    <a:lumMod val="75000"/>
                  </a:srgbClr>
                </a:solidFill>
              </a:endParaRPr>
            </a:p>
          </p:txBody>
        </p:sp>
        <p:cxnSp>
          <p:nvCxnSpPr>
            <p:cNvPr id="42" name="直接箭头连接符 41"/>
            <p:cNvCxnSpPr/>
            <p:nvPr/>
          </p:nvCxnSpPr>
          <p:spPr>
            <a:xfrm flipH="1">
              <a:off x="4644008" y="21014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355976" y="3933056"/>
            <a:ext cx="3600400" cy="369332"/>
            <a:chOff x="3851920" y="4221088"/>
            <a:chExt cx="3600400" cy="369332"/>
          </a:xfrm>
        </p:grpSpPr>
        <p:sp>
          <p:nvSpPr>
            <p:cNvPr id="43" name="TextBox 42"/>
            <p:cNvSpPr txBox="1"/>
            <p:nvPr/>
          </p:nvSpPr>
          <p:spPr>
            <a:xfrm>
              <a:off x="3851920" y="4221088"/>
              <a:ext cx="3600400" cy="369332"/>
            </a:xfrm>
            <a:prstGeom prst="rect">
              <a:avLst/>
            </a:prstGeom>
            <a:noFill/>
          </p:spPr>
          <p:txBody>
            <a:bodyPr wrap="square" rtlCol="0">
              <a:spAutoFit/>
            </a:bodyPr>
            <a:lstStyle/>
            <a:p>
              <a:r>
                <a:rPr lang="en-US" dirty="0" smtClean="0">
                  <a:solidFill>
                    <a:prstClr val="black"/>
                  </a:solidFill>
                </a:rPr>
                <a:t>VAL(if(x==10))            </a:t>
              </a:r>
              <a:r>
                <a:rPr lang="en-US" dirty="0">
                  <a:solidFill>
                    <a:srgbClr val="FF0000"/>
                  </a:solidFill>
                </a:rPr>
                <a:t>{10</a:t>
              </a:r>
              <a:r>
                <a:rPr lang="en-US" baseline="30000" dirty="0">
                  <a:solidFill>
                    <a:srgbClr val="FF0000"/>
                  </a:solidFill>
                </a:rPr>
                <a:t>=</a:t>
              </a:r>
              <a:r>
                <a:rPr lang="en-US" dirty="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44" name="直接箭头连接符 43"/>
            <p:cNvCxnSpPr/>
            <p:nvPr/>
          </p:nvCxnSpPr>
          <p:spPr>
            <a:xfrm flipH="1">
              <a:off x="5292080" y="440575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267744" y="5042209"/>
            <a:ext cx="1013419" cy="369332"/>
          </a:xfrm>
          <a:prstGeom prst="rect">
            <a:avLst/>
          </a:prstGeom>
          <a:noFill/>
          <a:ln>
            <a:noFill/>
          </a:ln>
        </p:spPr>
        <p:txBody>
          <a:bodyPr wrap="none" rtlCol="0">
            <a:spAutoFit/>
          </a:bodyPr>
          <a:lstStyle/>
          <a:p>
            <a:r>
              <a:rPr lang="en-US" dirty="0" smtClean="0">
                <a:solidFill>
                  <a:prstClr val="black"/>
                </a:solidFill>
              </a:rPr>
              <a:t>7: if(x&gt;0</a:t>
            </a:r>
            <a:r>
              <a:rPr lang="en-US" dirty="0">
                <a:solidFill>
                  <a:prstClr val="black"/>
                </a:solidFill>
              </a:rPr>
              <a:t>)</a:t>
            </a:r>
          </a:p>
        </p:txBody>
      </p:sp>
      <p:sp>
        <p:nvSpPr>
          <p:cNvPr id="23" name="TextBox 22"/>
          <p:cNvSpPr txBox="1"/>
          <p:nvPr/>
        </p:nvSpPr>
        <p:spPr>
          <a:xfrm>
            <a:off x="2267744" y="1700808"/>
            <a:ext cx="1460849" cy="369332"/>
          </a:xfrm>
          <a:prstGeom prst="rect">
            <a:avLst/>
          </a:prstGeom>
          <a:noFill/>
        </p:spPr>
        <p:txBody>
          <a:bodyPr wrap="none" rtlCol="0">
            <a:spAutoFit/>
          </a:bodyPr>
          <a:lstStyle/>
          <a:p>
            <a:r>
              <a:rPr lang="en-US" dirty="0" smtClean="0">
                <a:solidFill>
                  <a:prstClr val="black"/>
                </a:solidFill>
              </a:rPr>
              <a:t>1: read x </a:t>
            </a:r>
            <a:r>
              <a:rPr lang="en-US" dirty="0">
                <a:solidFill>
                  <a:prstClr val="black"/>
                </a:solidFill>
              </a:rPr>
              <a:t>//</a:t>
            </a:r>
            <a:r>
              <a:rPr lang="en-US" dirty="0" smtClean="0">
                <a:solidFill>
                  <a:prstClr val="black"/>
                </a:solidFill>
              </a:rPr>
              <a:t>10</a:t>
            </a:r>
            <a:endParaRPr lang="en-US" dirty="0">
              <a:solidFill>
                <a:prstClr val="black"/>
              </a:solidFill>
            </a:endParaRPr>
          </a:p>
        </p:txBody>
      </p:sp>
      <p:sp>
        <p:nvSpPr>
          <p:cNvPr id="24" name="TextBox 23"/>
          <p:cNvSpPr txBox="1"/>
          <p:nvPr/>
        </p:nvSpPr>
        <p:spPr>
          <a:xfrm>
            <a:off x="2267744" y="2171181"/>
            <a:ext cx="736099" cy="369332"/>
          </a:xfrm>
          <a:prstGeom prst="rect">
            <a:avLst/>
          </a:prstGeom>
          <a:noFill/>
        </p:spPr>
        <p:txBody>
          <a:bodyPr wrap="none" rtlCol="0">
            <a:spAutoFit/>
          </a:bodyPr>
          <a:lstStyle/>
          <a:p>
            <a:r>
              <a:rPr lang="en-US" dirty="0" smtClean="0">
                <a:solidFill>
                  <a:prstClr val="black"/>
                </a:solidFill>
              </a:rPr>
              <a:t>2: y=x</a:t>
            </a:r>
            <a:endParaRPr lang="en-US" dirty="0">
              <a:solidFill>
                <a:prstClr val="black"/>
              </a:solidFill>
            </a:endParaRPr>
          </a:p>
        </p:txBody>
      </p:sp>
      <p:sp>
        <p:nvSpPr>
          <p:cNvPr id="25" name="TextBox 24"/>
          <p:cNvSpPr txBox="1"/>
          <p:nvPr/>
        </p:nvSpPr>
        <p:spPr>
          <a:xfrm>
            <a:off x="2267744" y="2747245"/>
            <a:ext cx="1040670" cy="369332"/>
          </a:xfrm>
          <a:prstGeom prst="rect">
            <a:avLst/>
          </a:prstGeom>
          <a:noFill/>
        </p:spPr>
        <p:txBody>
          <a:bodyPr wrap="none" rtlCol="0">
            <a:spAutoFit/>
          </a:bodyPr>
          <a:lstStyle/>
          <a:p>
            <a:r>
              <a:rPr lang="en-US" dirty="0" smtClean="0">
                <a:solidFill>
                  <a:prstClr val="black"/>
                </a:solidFill>
              </a:rPr>
              <a:t>3: z=f(x</a:t>
            </a:r>
            <a:r>
              <a:rPr lang="en-US" dirty="0">
                <a:solidFill>
                  <a:prstClr val="black"/>
                </a:solidFill>
              </a:rPr>
              <a:t>)  </a:t>
            </a:r>
          </a:p>
        </p:txBody>
      </p:sp>
      <p:sp>
        <p:nvSpPr>
          <p:cNvPr id="26" name="TextBox 25"/>
          <p:cNvSpPr txBox="1"/>
          <p:nvPr/>
        </p:nvSpPr>
        <p:spPr>
          <a:xfrm>
            <a:off x="2267744" y="3356992"/>
            <a:ext cx="788999" cy="369332"/>
          </a:xfrm>
          <a:prstGeom prst="rect">
            <a:avLst/>
          </a:prstGeom>
          <a:noFill/>
        </p:spPr>
        <p:txBody>
          <a:bodyPr wrap="none" rtlCol="0">
            <a:spAutoFit/>
          </a:bodyPr>
          <a:lstStyle/>
          <a:p>
            <a:r>
              <a:rPr lang="en-US" dirty="0" smtClean="0">
                <a:solidFill>
                  <a:prstClr val="black"/>
                </a:solidFill>
              </a:rPr>
              <a:t>4: w=z</a:t>
            </a:r>
            <a:endParaRPr lang="en-US" dirty="0">
              <a:solidFill>
                <a:prstClr val="black"/>
              </a:solidFill>
            </a:endParaRPr>
          </a:p>
        </p:txBody>
      </p:sp>
      <p:sp>
        <p:nvSpPr>
          <p:cNvPr id="27" name="TextBox 26"/>
          <p:cNvSpPr txBox="1"/>
          <p:nvPr/>
        </p:nvSpPr>
        <p:spPr>
          <a:xfrm>
            <a:off x="2267744" y="3971381"/>
            <a:ext cx="1693092" cy="369332"/>
          </a:xfrm>
          <a:prstGeom prst="rect">
            <a:avLst/>
          </a:prstGeom>
          <a:noFill/>
        </p:spPr>
        <p:txBody>
          <a:bodyPr wrap="none" rtlCol="0">
            <a:spAutoFit/>
          </a:bodyPr>
          <a:lstStyle/>
          <a:p>
            <a:r>
              <a:rPr lang="en-US" dirty="0" smtClean="0">
                <a:solidFill>
                  <a:prstClr val="black"/>
                </a:solidFill>
              </a:rPr>
              <a:t>5: if(x</a:t>
            </a:r>
            <a:r>
              <a:rPr lang="en-US" dirty="0">
                <a:solidFill>
                  <a:prstClr val="black"/>
                </a:solidFill>
              </a:rPr>
              <a:t>==10) true</a:t>
            </a:r>
          </a:p>
        </p:txBody>
      </p:sp>
      <p:sp>
        <p:nvSpPr>
          <p:cNvPr id="28" name="TextBox 27"/>
          <p:cNvSpPr txBox="1"/>
          <p:nvPr/>
        </p:nvSpPr>
        <p:spPr>
          <a:xfrm>
            <a:off x="2267744" y="4547445"/>
            <a:ext cx="1693412" cy="369332"/>
          </a:xfrm>
          <a:prstGeom prst="rect">
            <a:avLst/>
          </a:prstGeom>
          <a:noFill/>
        </p:spPr>
        <p:txBody>
          <a:bodyPr wrap="none" rtlCol="0">
            <a:spAutoFit/>
          </a:bodyPr>
          <a:lstStyle/>
          <a:p>
            <a:r>
              <a:rPr lang="en-US" dirty="0" smtClean="0">
                <a:solidFill>
                  <a:prstClr val="black"/>
                </a:solidFill>
              </a:rPr>
              <a:t>6: if(x</a:t>
            </a:r>
            <a:r>
              <a:rPr lang="en-US" dirty="0">
                <a:solidFill>
                  <a:prstClr val="black"/>
                </a:solidFill>
              </a:rPr>
              <a:t>!=10) false</a:t>
            </a:r>
          </a:p>
        </p:txBody>
      </p:sp>
      <p:sp>
        <p:nvSpPr>
          <p:cNvPr id="15" name="圆角矩形标注 14"/>
          <p:cNvSpPr/>
          <p:nvPr/>
        </p:nvSpPr>
        <p:spPr>
          <a:xfrm>
            <a:off x="107504" y="908720"/>
            <a:ext cx="1800200" cy="1728192"/>
          </a:xfrm>
          <a:prstGeom prst="wedgeRoundRectCallout">
            <a:avLst>
              <a:gd name="adj1" fmla="val 69925"/>
              <a:gd name="adj2" fmla="val 37705"/>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8064A2">
                    <a:lumMod val="75000"/>
                  </a:srgbClr>
                </a:solidFill>
              </a:rPr>
              <a:t>Strong dependence maintains the strength of inputs</a:t>
            </a:r>
            <a:endParaRPr lang="en-US" sz="1400" dirty="0">
              <a:solidFill>
                <a:srgbClr val="8064A2">
                  <a:lumMod val="75000"/>
                </a:srgbClr>
              </a:solidFill>
            </a:endParaRPr>
          </a:p>
        </p:txBody>
      </p:sp>
      <p:sp>
        <p:nvSpPr>
          <p:cNvPr id="46" name="圆角矩形标注 45"/>
          <p:cNvSpPr/>
          <p:nvPr/>
        </p:nvSpPr>
        <p:spPr>
          <a:xfrm>
            <a:off x="107504" y="3284984"/>
            <a:ext cx="1872208" cy="1728192"/>
          </a:xfrm>
          <a:prstGeom prst="wedgeRoundRectCallout">
            <a:avLst>
              <a:gd name="adj1" fmla="val 67550"/>
              <a:gd name="adj2" fmla="val -67327"/>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8064A2">
                    <a:lumMod val="75000"/>
                  </a:srgbClr>
                </a:solidFill>
              </a:rPr>
              <a:t>Weak dependence </a:t>
            </a:r>
            <a:r>
              <a:rPr lang="en-US" sz="1400" dirty="0" smtClean="0">
                <a:solidFill>
                  <a:srgbClr val="8064A2">
                    <a:lumMod val="75000"/>
                  </a:srgbClr>
                </a:solidFill>
              </a:rPr>
              <a:t>(“computed from”)</a:t>
            </a:r>
            <a:br>
              <a:rPr lang="en-US" sz="1400" dirty="0" smtClean="0">
                <a:solidFill>
                  <a:srgbClr val="8064A2">
                    <a:lumMod val="75000"/>
                  </a:srgbClr>
                </a:solidFill>
              </a:rPr>
            </a:br>
            <a:r>
              <a:rPr lang="en-US" sz="1400" dirty="0" smtClean="0">
                <a:solidFill>
                  <a:srgbClr val="8064A2">
                    <a:lumMod val="75000"/>
                  </a:srgbClr>
                </a:solidFill>
              </a:rPr>
              <a:t>weakens </a:t>
            </a:r>
            <a:r>
              <a:rPr lang="en-US" sz="1400" dirty="0">
                <a:solidFill>
                  <a:srgbClr val="8064A2">
                    <a:lumMod val="75000"/>
                  </a:srgbClr>
                </a:solidFill>
              </a:rPr>
              <a:t>the strength of inputs</a:t>
            </a:r>
          </a:p>
        </p:txBody>
      </p:sp>
      <p:grpSp>
        <p:nvGrpSpPr>
          <p:cNvPr id="47" name="组合 46"/>
          <p:cNvGrpSpPr/>
          <p:nvPr/>
        </p:nvGrpSpPr>
        <p:grpSpPr>
          <a:xfrm>
            <a:off x="3096344" y="1052736"/>
            <a:ext cx="5796136" cy="369332"/>
            <a:chOff x="3096344" y="1403484"/>
            <a:chExt cx="5292080" cy="369332"/>
          </a:xfrm>
        </p:grpSpPr>
        <p:sp>
          <p:nvSpPr>
            <p:cNvPr id="48" name="矩形 47"/>
            <p:cNvSpPr/>
            <p:nvPr/>
          </p:nvSpPr>
          <p:spPr>
            <a:xfrm>
              <a:off x="3096344" y="1403484"/>
              <a:ext cx="5292080" cy="369332"/>
            </a:xfrm>
            <a:prstGeom prst="rect">
              <a:avLst/>
            </a:prstGeom>
          </p:spPr>
          <p:txBody>
            <a:bodyPr wrap="square">
              <a:spAutoFit/>
            </a:bodyPr>
            <a:lstStyle/>
            <a:p>
              <a:r>
                <a:rPr lang="en-US" dirty="0">
                  <a:solidFill>
                    <a:prstClr val="black"/>
                  </a:solidFill>
                </a:rPr>
                <a:t>VAL</a:t>
              </a:r>
              <a:r>
                <a:rPr lang="en-US" dirty="0">
                  <a:solidFill>
                    <a:srgbClr val="FF0000"/>
                  </a:solidFill>
                </a:rPr>
                <a:t>          </a:t>
              </a:r>
              <a:r>
                <a:rPr lang="en-US" dirty="0" smtClean="0">
                  <a:solidFill>
                    <a:srgbClr val="FF0000"/>
                  </a:solidFill>
                </a:rPr>
                <a:t>  DERIVED </a:t>
              </a:r>
              <a:r>
                <a:rPr lang="zh-CN" altLang="en-US" dirty="0">
                  <a:solidFill>
                    <a:prstClr val="black"/>
                  </a:solidFill>
                </a:rPr>
                <a:t>∧ </a:t>
              </a:r>
              <a:r>
                <a:rPr lang="en-US" dirty="0">
                  <a:solidFill>
                    <a:srgbClr val="4BACC6">
                      <a:lumMod val="75000"/>
                    </a:srgbClr>
                  </a:solidFill>
                </a:rPr>
                <a:t>CINFLUENCED</a:t>
              </a:r>
              <a:r>
                <a:rPr lang="en-US" dirty="0">
                  <a:solidFill>
                    <a:srgbClr val="FF0000"/>
                  </a:solidFill>
                </a:rPr>
                <a:t> </a:t>
              </a:r>
              <a:r>
                <a:rPr lang="zh-CN" altLang="en-US" dirty="0">
                  <a:solidFill>
                    <a:prstClr val="black"/>
                  </a:solidFill>
                </a:rPr>
                <a:t>∧ </a:t>
              </a:r>
              <a:r>
                <a:rPr lang="en-US" dirty="0">
                  <a:solidFill>
                    <a:srgbClr val="8064A2">
                      <a:lumMod val="75000"/>
                    </a:srgbClr>
                  </a:solidFill>
                </a:rPr>
                <a:t>AINFLUENCED</a:t>
              </a:r>
            </a:p>
          </p:txBody>
        </p:sp>
        <p:cxnSp>
          <p:nvCxnSpPr>
            <p:cNvPr id="49" name="直接箭头连接符 48"/>
            <p:cNvCxnSpPr/>
            <p:nvPr/>
          </p:nvCxnSpPr>
          <p:spPr>
            <a:xfrm flipH="1">
              <a:off x="3541489" y="161950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636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Strength </a:t>
            </a:r>
            <a:r>
              <a:rPr lang="en-US" sz="2800" dirty="0" smtClean="0"/>
              <a:t>of </a:t>
            </a:r>
            <a:r>
              <a:rPr lang="en-US" sz="2800" dirty="0"/>
              <a:t>Relevant </a:t>
            </a:r>
            <a:r>
              <a:rPr lang="en-US" sz="2800" dirty="0" smtClean="0"/>
              <a:t>Inputs—</a:t>
            </a:r>
            <a:r>
              <a:rPr lang="en-US" sz="2800" i="1" dirty="0" smtClean="0">
                <a:solidFill>
                  <a:schemeClr val="accent5">
                    <a:lumMod val="75000"/>
                  </a:schemeClr>
                </a:solidFill>
              </a:rPr>
              <a:t>Control Dependence</a:t>
            </a:r>
            <a:endParaRPr lang="en-US" sz="2800" i="1" dirty="0">
              <a:solidFill>
                <a:schemeClr val="accent5">
                  <a:lumMod val="75000"/>
                </a:schemeClr>
              </a:solidFill>
            </a:endParaRPr>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grpSp>
        <p:nvGrpSpPr>
          <p:cNvPr id="9" name="组合 8"/>
          <p:cNvGrpSpPr/>
          <p:nvPr/>
        </p:nvGrpSpPr>
        <p:grpSpPr>
          <a:xfrm>
            <a:off x="4499992" y="2276872"/>
            <a:ext cx="2736304" cy="369332"/>
            <a:chOff x="3851920" y="2492896"/>
            <a:chExt cx="2736304" cy="369332"/>
          </a:xfrm>
        </p:grpSpPr>
        <p:sp>
          <p:nvSpPr>
            <p:cNvPr id="2" name="TextBox 1"/>
            <p:cNvSpPr txBox="1"/>
            <p:nvPr/>
          </p:nvSpPr>
          <p:spPr>
            <a:xfrm>
              <a:off x="3851920" y="2492896"/>
              <a:ext cx="2736304" cy="369332"/>
            </a:xfrm>
            <a:prstGeom prst="rect">
              <a:avLst/>
            </a:prstGeom>
            <a:noFill/>
          </p:spPr>
          <p:txBody>
            <a:bodyPr wrap="square" rtlCol="0">
              <a:spAutoFit/>
            </a:bodyPr>
            <a:lstStyle/>
            <a:p>
              <a:r>
                <a:rPr lang="en-US" dirty="0" smtClean="0">
                  <a:solidFill>
                    <a:prstClr val="black"/>
                  </a:solidFill>
                </a:rPr>
                <a:t>VAL(z)            </a:t>
              </a:r>
              <a:r>
                <a:rPr lang="en-US" dirty="0" smtClean="0">
                  <a:solidFill>
                    <a:srgbClr val="FF0000"/>
                  </a:solidFill>
                </a:rPr>
                <a:t>{0</a:t>
              </a:r>
              <a:r>
                <a:rPr lang="en-US" baseline="30000" dirty="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19" name="直接箭头连接符 18"/>
            <p:cNvCxnSpPr/>
            <p:nvPr/>
          </p:nvCxnSpPr>
          <p:spPr>
            <a:xfrm flipH="1">
              <a:off x="4572000" y="267756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499992" y="4715852"/>
            <a:ext cx="3600400" cy="369332"/>
            <a:chOff x="3851920" y="4931876"/>
            <a:chExt cx="3600400" cy="369332"/>
          </a:xfrm>
        </p:grpSpPr>
        <p:sp>
          <p:nvSpPr>
            <p:cNvPr id="39" name="TextBox 38"/>
            <p:cNvSpPr txBox="1"/>
            <p:nvPr/>
          </p:nvSpPr>
          <p:spPr>
            <a:xfrm>
              <a:off x="3851920" y="4931876"/>
              <a:ext cx="3600400" cy="369332"/>
            </a:xfrm>
            <a:prstGeom prst="rect">
              <a:avLst/>
            </a:prstGeom>
            <a:noFill/>
          </p:spPr>
          <p:txBody>
            <a:bodyPr wrap="square" rtlCol="0">
              <a:spAutoFit/>
            </a:bodyPr>
            <a:lstStyle/>
            <a:p>
              <a:r>
                <a:rPr lang="en-US" dirty="0" smtClean="0">
                  <a:solidFill>
                    <a:prstClr val="black"/>
                  </a:solidFill>
                </a:rPr>
                <a:t>VAL(if(y&lt;100))             </a:t>
              </a:r>
              <a:r>
                <a:rPr lang="en-US" dirty="0" smtClean="0">
                  <a:solidFill>
                    <a:srgbClr val="FF0000"/>
                  </a:solidFill>
                </a:rPr>
                <a:t>{0}</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{0}</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40" name="直接箭头连接符 39"/>
            <p:cNvCxnSpPr/>
            <p:nvPr/>
          </p:nvCxnSpPr>
          <p:spPr>
            <a:xfrm flipH="1">
              <a:off x="5292080" y="511654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499992" y="1700808"/>
            <a:ext cx="2736304" cy="369332"/>
            <a:chOff x="3851920" y="1916832"/>
            <a:chExt cx="2736304" cy="369332"/>
          </a:xfrm>
        </p:grpSpPr>
        <p:sp>
          <p:nvSpPr>
            <p:cNvPr id="41" name="TextBox 40"/>
            <p:cNvSpPr txBox="1"/>
            <p:nvPr/>
          </p:nvSpPr>
          <p:spPr>
            <a:xfrm>
              <a:off x="3851920" y="1916832"/>
              <a:ext cx="2736304" cy="369332"/>
            </a:xfrm>
            <a:prstGeom prst="rect">
              <a:avLst/>
            </a:prstGeom>
            <a:noFill/>
          </p:spPr>
          <p:txBody>
            <a:bodyPr wrap="square" rtlCol="0">
              <a:spAutoFit/>
            </a:bodyPr>
            <a:lstStyle/>
            <a:p>
              <a:r>
                <a:rPr lang="en-US" dirty="0" smtClean="0">
                  <a:solidFill>
                    <a:prstClr val="black"/>
                  </a:solidFill>
                </a:rPr>
                <a:t>VAL(x)           </a:t>
              </a:r>
              <a:r>
                <a:rPr lang="en-US" dirty="0" smtClean="0">
                  <a:solidFill>
                    <a:srgbClr val="FF0000"/>
                  </a:solidFill>
                </a:rPr>
                <a:t> {0</a:t>
              </a:r>
              <a:r>
                <a:rPr lang="en-US" baseline="30000" dirty="0" smtClean="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endParaRPr lang="en-US" dirty="0">
                <a:solidFill>
                  <a:srgbClr val="8064A2">
                    <a:lumMod val="75000"/>
                  </a:srgbClr>
                </a:solidFill>
              </a:endParaRPr>
            </a:p>
          </p:txBody>
        </p:sp>
        <p:cxnSp>
          <p:nvCxnSpPr>
            <p:cNvPr id="42" name="直接箭头连接符 41"/>
            <p:cNvCxnSpPr/>
            <p:nvPr/>
          </p:nvCxnSpPr>
          <p:spPr>
            <a:xfrm flipH="1">
              <a:off x="4644008" y="21014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99992" y="2771636"/>
            <a:ext cx="3463280" cy="369332"/>
            <a:chOff x="3851920" y="2987660"/>
            <a:chExt cx="3463280" cy="369332"/>
          </a:xfrm>
        </p:grpSpPr>
        <p:sp>
          <p:nvSpPr>
            <p:cNvPr id="43" name="TextBox 42"/>
            <p:cNvSpPr txBox="1"/>
            <p:nvPr/>
          </p:nvSpPr>
          <p:spPr>
            <a:xfrm>
              <a:off x="3851920" y="2987660"/>
              <a:ext cx="3463280" cy="369332"/>
            </a:xfrm>
            <a:prstGeom prst="rect">
              <a:avLst/>
            </a:prstGeom>
            <a:noFill/>
          </p:spPr>
          <p:txBody>
            <a:bodyPr wrap="square" rtlCol="0">
              <a:spAutoFit/>
            </a:bodyPr>
            <a:lstStyle/>
            <a:p>
              <a:r>
                <a:rPr lang="en-US" dirty="0" smtClean="0">
                  <a:solidFill>
                    <a:prstClr val="black"/>
                  </a:solidFill>
                </a:rPr>
                <a:t>VAL(if(x==0))            </a:t>
              </a:r>
              <a:r>
                <a:rPr lang="en-US" dirty="0" smtClean="0">
                  <a:solidFill>
                    <a:srgbClr val="FF0000"/>
                  </a:solidFill>
                </a:rPr>
                <a:t>{0</a:t>
              </a:r>
              <a:r>
                <a:rPr lang="en-US" baseline="30000" dirty="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44" name="直接箭头连接符 43"/>
            <p:cNvCxnSpPr/>
            <p:nvPr/>
          </p:nvCxnSpPr>
          <p:spPr>
            <a:xfrm flipH="1">
              <a:off x="5220072" y="317232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096344" y="1052736"/>
            <a:ext cx="5580112" cy="369332"/>
            <a:chOff x="3096344" y="1403484"/>
            <a:chExt cx="5580112" cy="369332"/>
          </a:xfrm>
        </p:grpSpPr>
        <p:sp>
          <p:nvSpPr>
            <p:cNvPr id="4" name="矩形 3"/>
            <p:cNvSpPr/>
            <p:nvPr/>
          </p:nvSpPr>
          <p:spPr>
            <a:xfrm>
              <a:off x="3096344" y="1403484"/>
              <a:ext cx="5580112" cy="369332"/>
            </a:xfrm>
            <a:prstGeom prst="rect">
              <a:avLst/>
            </a:prstGeom>
          </p:spPr>
          <p:txBody>
            <a:bodyPr wrap="square">
              <a:spAutoFit/>
            </a:bodyPr>
            <a:lstStyle/>
            <a:p>
              <a:r>
                <a:rPr lang="en-US" dirty="0">
                  <a:solidFill>
                    <a:prstClr val="black"/>
                  </a:solidFill>
                </a:rPr>
                <a:t>VAL</a:t>
              </a:r>
              <a:r>
                <a:rPr lang="en-US" dirty="0">
                  <a:solidFill>
                    <a:srgbClr val="FF0000"/>
                  </a:solidFill>
                </a:rPr>
                <a:t>          </a:t>
              </a:r>
              <a:r>
                <a:rPr lang="en-US" dirty="0" smtClean="0">
                  <a:solidFill>
                    <a:srgbClr val="FF0000"/>
                  </a:solidFill>
                </a:rPr>
                <a:t>  DERIVED </a:t>
              </a:r>
              <a:r>
                <a:rPr lang="zh-CN" altLang="en-US" dirty="0">
                  <a:solidFill>
                    <a:prstClr val="black"/>
                  </a:solidFill>
                </a:rPr>
                <a:t>∧ </a:t>
              </a:r>
              <a:r>
                <a:rPr lang="en-US" dirty="0">
                  <a:solidFill>
                    <a:srgbClr val="4BACC6">
                      <a:lumMod val="75000"/>
                    </a:srgbClr>
                  </a:solidFill>
                </a:rPr>
                <a:t>CINFLUENCED</a:t>
              </a:r>
              <a:r>
                <a:rPr lang="en-US" dirty="0">
                  <a:solidFill>
                    <a:srgbClr val="FF0000"/>
                  </a:solidFill>
                </a:rPr>
                <a:t> </a:t>
              </a:r>
              <a:r>
                <a:rPr lang="zh-CN" altLang="en-US" dirty="0">
                  <a:solidFill>
                    <a:prstClr val="black"/>
                  </a:solidFill>
                </a:rPr>
                <a:t>∧ </a:t>
              </a:r>
              <a:r>
                <a:rPr lang="en-US" dirty="0">
                  <a:solidFill>
                    <a:srgbClr val="8064A2">
                      <a:lumMod val="75000"/>
                    </a:srgbClr>
                  </a:solidFill>
                </a:rPr>
                <a:t>AINFLUENCED</a:t>
              </a:r>
            </a:p>
          </p:txBody>
        </p:sp>
        <p:cxnSp>
          <p:nvCxnSpPr>
            <p:cNvPr id="45" name="直接箭头连接符 44"/>
            <p:cNvCxnSpPr/>
            <p:nvPr/>
          </p:nvCxnSpPr>
          <p:spPr>
            <a:xfrm flipH="1">
              <a:off x="3605896" y="161950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483768" y="4571836"/>
            <a:ext cx="1252266" cy="369332"/>
          </a:xfrm>
          <a:prstGeom prst="rect">
            <a:avLst/>
          </a:prstGeom>
          <a:noFill/>
          <a:ln>
            <a:noFill/>
          </a:ln>
        </p:spPr>
        <p:txBody>
          <a:bodyPr wrap="none" rtlCol="0">
            <a:spAutoFit/>
          </a:bodyPr>
          <a:lstStyle/>
          <a:p>
            <a:r>
              <a:rPr lang="en-US" dirty="0" smtClean="0">
                <a:solidFill>
                  <a:prstClr val="black"/>
                </a:solidFill>
              </a:rPr>
              <a:t>6: if(y&lt;100</a:t>
            </a:r>
            <a:r>
              <a:rPr lang="en-US" dirty="0">
                <a:solidFill>
                  <a:prstClr val="black"/>
                </a:solidFill>
              </a:rPr>
              <a:t>)</a:t>
            </a:r>
          </a:p>
        </p:txBody>
      </p:sp>
      <p:sp>
        <p:nvSpPr>
          <p:cNvPr id="23" name="TextBox 22"/>
          <p:cNvSpPr txBox="1"/>
          <p:nvPr/>
        </p:nvSpPr>
        <p:spPr>
          <a:xfrm>
            <a:off x="2483768" y="1772816"/>
            <a:ext cx="1343829" cy="369332"/>
          </a:xfrm>
          <a:prstGeom prst="rect">
            <a:avLst/>
          </a:prstGeom>
          <a:noFill/>
        </p:spPr>
        <p:txBody>
          <a:bodyPr wrap="none" rtlCol="0">
            <a:spAutoFit/>
          </a:bodyPr>
          <a:lstStyle/>
          <a:p>
            <a:r>
              <a:rPr lang="en-US" dirty="0" smtClean="0">
                <a:solidFill>
                  <a:prstClr val="black"/>
                </a:solidFill>
              </a:rPr>
              <a:t>1: read x //0</a:t>
            </a:r>
            <a:endParaRPr lang="en-US" dirty="0">
              <a:solidFill>
                <a:prstClr val="black"/>
              </a:solidFill>
            </a:endParaRPr>
          </a:p>
        </p:txBody>
      </p:sp>
      <p:sp>
        <p:nvSpPr>
          <p:cNvPr id="24" name="TextBox 23"/>
          <p:cNvSpPr txBox="1"/>
          <p:nvPr/>
        </p:nvSpPr>
        <p:spPr>
          <a:xfrm>
            <a:off x="2483768" y="2243189"/>
            <a:ext cx="723275" cy="369332"/>
          </a:xfrm>
          <a:prstGeom prst="rect">
            <a:avLst/>
          </a:prstGeom>
          <a:noFill/>
        </p:spPr>
        <p:txBody>
          <a:bodyPr wrap="none" rtlCol="0">
            <a:spAutoFit/>
          </a:bodyPr>
          <a:lstStyle/>
          <a:p>
            <a:r>
              <a:rPr lang="en-US" dirty="0" smtClean="0">
                <a:solidFill>
                  <a:prstClr val="black"/>
                </a:solidFill>
              </a:rPr>
              <a:t>2: z=x</a:t>
            </a:r>
            <a:endParaRPr lang="en-US" dirty="0">
              <a:solidFill>
                <a:prstClr val="black"/>
              </a:solidFill>
            </a:endParaRPr>
          </a:p>
        </p:txBody>
      </p:sp>
      <p:sp>
        <p:nvSpPr>
          <p:cNvPr id="27" name="TextBox 26"/>
          <p:cNvSpPr txBox="1"/>
          <p:nvPr/>
        </p:nvSpPr>
        <p:spPr>
          <a:xfrm>
            <a:off x="2483768" y="2809961"/>
            <a:ext cx="1576072" cy="369332"/>
          </a:xfrm>
          <a:prstGeom prst="rect">
            <a:avLst/>
          </a:prstGeom>
          <a:noFill/>
        </p:spPr>
        <p:txBody>
          <a:bodyPr wrap="none" rtlCol="0">
            <a:spAutoFit/>
          </a:bodyPr>
          <a:lstStyle/>
          <a:p>
            <a:r>
              <a:rPr lang="en-US" dirty="0" smtClean="0">
                <a:solidFill>
                  <a:prstClr val="black"/>
                </a:solidFill>
              </a:rPr>
              <a:t>3: if(x==0</a:t>
            </a:r>
            <a:r>
              <a:rPr lang="en-US" dirty="0">
                <a:solidFill>
                  <a:prstClr val="black"/>
                </a:solidFill>
              </a:rPr>
              <a:t>) true</a:t>
            </a:r>
          </a:p>
        </p:txBody>
      </p:sp>
      <p:grpSp>
        <p:nvGrpSpPr>
          <p:cNvPr id="12" name="组合 11"/>
          <p:cNvGrpSpPr/>
          <p:nvPr/>
        </p:nvGrpSpPr>
        <p:grpSpPr>
          <a:xfrm>
            <a:off x="4499992" y="4058488"/>
            <a:ext cx="3960440" cy="369332"/>
            <a:chOff x="3851920" y="4202504"/>
            <a:chExt cx="3960440" cy="369332"/>
          </a:xfrm>
        </p:grpSpPr>
        <p:sp>
          <p:nvSpPr>
            <p:cNvPr id="29" name="TextBox 28"/>
            <p:cNvSpPr txBox="1"/>
            <p:nvPr/>
          </p:nvSpPr>
          <p:spPr>
            <a:xfrm>
              <a:off x="3851920" y="4202504"/>
              <a:ext cx="3960440" cy="369332"/>
            </a:xfrm>
            <a:prstGeom prst="rect">
              <a:avLst/>
            </a:prstGeom>
            <a:noFill/>
          </p:spPr>
          <p:txBody>
            <a:bodyPr wrap="square" rtlCol="0">
              <a:spAutoFit/>
            </a:bodyPr>
            <a:lstStyle/>
            <a:p>
              <a:r>
                <a:rPr lang="en-US" dirty="0" smtClean="0">
                  <a:solidFill>
                    <a:prstClr val="black"/>
                  </a:solidFill>
                </a:rPr>
                <a:t>VAL(y)            </a:t>
              </a:r>
              <a:r>
                <a:rPr lang="en-US" dirty="0" smtClean="0">
                  <a:solidFill>
                    <a:srgbClr val="FF0000"/>
                  </a:solidFill>
                </a:rPr>
                <a:t>{0</a:t>
              </a:r>
              <a:r>
                <a:rPr lang="en-US" baseline="30000" dirty="0" smtClean="0">
                  <a:solidFill>
                    <a:srgbClr val="FF0000"/>
                  </a:solidFill>
                </a:rPr>
                <a:t>= </a:t>
              </a:r>
              <a:r>
                <a:rPr lang="en-US" dirty="0" smtClean="0">
                  <a:solidFill>
                    <a:srgbClr val="FF0000"/>
                  </a:solidFill>
                  <a:sym typeface="Wingdings" pitchFamily="2" charset="2"/>
                </a:rPr>
                <a:t></a:t>
              </a:r>
              <a:r>
                <a:rPr lang="en-US" dirty="0" smtClean="0">
                  <a:solidFill>
                    <a:srgbClr val="FF0000"/>
                  </a:solidFill>
                </a:rPr>
                <a:t>1(y@5</a:t>
              </a:r>
              <a:r>
                <a:rPr lang="en-US" dirty="0">
                  <a:solidFill>
                    <a:srgbClr val="FF0000"/>
                  </a:solidFill>
                </a:rPr>
                <a:t>)</a:t>
              </a:r>
              <a:r>
                <a:rPr lang="en-US" baseline="30000" dirty="0" smtClean="0">
                  <a:solidFill>
                    <a:srgbClr val="FF0000"/>
                  </a:solidFill>
                </a:rPr>
                <a:t> </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a:solidFill>
                    <a:srgbClr val="4BACC6">
                      <a:lumMod val="75000"/>
                    </a:srgbClr>
                  </a:solidFill>
                </a:rPr>
                <a:t>0</a:t>
              </a:r>
              <a:r>
                <a:rPr lang="en-US" baseline="30000" dirty="0">
                  <a:solidFill>
                    <a:srgbClr val="4BACC6">
                      <a:lumMod val="75000"/>
                    </a:srgbClr>
                  </a:solidFill>
                </a:rPr>
                <a:t>=</a:t>
              </a:r>
              <a:r>
                <a:rPr lang="en-US" dirty="0" smtClean="0">
                  <a:solidFill>
                    <a:srgbClr val="4BACC6">
                      <a:lumMod val="75000"/>
                    </a:srgbClr>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0" name="直接箭头连接符 29"/>
            <p:cNvCxnSpPr/>
            <p:nvPr/>
          </p:nvCxnSpPr>
          <p:spPr>
            <a:xfrm flipH="1">
              <a:off x="4578368" y="438717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499992" y="3410416"/>
            <a:ext cx="3024336" cy="369332"/>
            <a:chOff x="3779912" y="3626440"/>
            <a:chExt cx="3024336" cy="369332"/>
          </a:xfrm>
        </p:grpSpPr>
        <p:sp>
          <p:nvSpPr>
            <p:cNvPr id="31" name="TextBox 30"/>
            <p:cNvSpPr txBox="1"/>
            <p:nvPr/>
          </p:nvSpPr>
          <p:spPr>
            <a:xfrm>
              <a:off x="3779912" y="3626440"/>
              <a:ext cx="3024336" cy="369332"/>
            </a:xfrm>
            <a:prstGeom prst="rect">
              <a:avLst/>
            </a:prstGeom>
            <a:noFill/>
          </p:spPr>
          <p:txBody>
            <a:bodyPr wrap="square" rtlCol="0">
              <a:spAutoFit/>
            </a:bodyPr>
            <a:lstStyle/>
            <a:p>
              <a:r>
                <a:rPr lang="en-US" dirty="0" smtClean="0">
                  <a:solidFill>
                    <a:prstClr val="black"/>
                  </a:solidFill>
                </a:rPr>
                <a:t>VAL(w)            </a:t>
              </a:r>
              <a:r>
                <a:rPr lang="en-US" dirty="0" smtClean="0">
                  <a:solidFill>
                    <a:srgbClr val="FF0000"/>
                  </a:solidFill>
                </a:rPr>
                <a:t>{</a:t>
              </a:r>
              <a:r>
                <a:rPr lang="en-US" dirty="0">
                  <a:solidFill>
                    <a:srgbClr val="FF0000"/>
                  </a:solidFill>
                </a:rPr>
                <a:t>0</a:t>
              </a:r>
              <a:r>
                <a:rPr lang="en-US" baseline="30000" dirty="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a:solidFill>
                    <a:srgbClr val="4BACC6">
                      <a:lumMod val="75000"/>
                    </a:srgbClr>
                  </a:solidFill>
                </a:rPr>
                <a:t>0</a:t>
              </a:r>
              <a:r>
                <a:rPr lang="en-US" baseline="30000" dirty="0">
                  <a:solidFill>
                    <a:srgbClr val="4BACC6">
                      <a:lumMod val="75000"/>
                    </a:srgbClr>
                  </a:solidFill>
                </a:rPr>
                <a:t>=</a:t>
              </a:r>
              <a:r>
                <a:rPr lang="en-US" dirty="0" smtClean="0">
                  <a:solidFill>
                    <a:srgbClr val="4BACC6">
                      <a:lumMod val="75000"/>
                    </a:srgbClr>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2" name="直接箭头连接符 31"/>
            <p:cNvCxnSpPr/>
            <p:nvPr/>
          </p:nvCxnSpPr>
          <p:spPr>
            <a:xfrm flipH="1">
              <a:off x="4572000" y="381110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2483768" y="3962089"/>
            <a:ext cx="1328331" cy="369332"/>
          </a:xfrm>
          <a:prstGeom prst="rect">
            <a:avLst/>
          </a:prstGeom>
          <a:noFill/>
        </p:spPr>
        <p:txBody>
          <a:bodyPr wrap="square" rtlCol="0">
            <a:spAutoFit/>
          </a:bodyPr>
          <a:lstStyle/>
          <a:p>
            <a:r>
              <a:rPr lang="en-US" dirty="0" smtClean="0">
                <a:solidFill>
                  <a:prstClr val="black"/>
                </a:solidFill>
              </a:rPr>
              <a:t>5:        y=1 </a:t>
            </a:r>
            <a:endParaRPr lang="en-US" dirty="0">
              <a:solidFill>
                <a:prstClr val="black"/>
              </a:solidFill>
            </a:endParaRPr>
          </a:p>
        </p:txBody>
      </p:sp>
      <p:sp>
        <p:nvSpPr>
          <p:cNvPr id="47" name="TextBox 46"/>
          <p:cNvSpPr txBox="1"/>
          <p:nvPr/>
        </p:nvSpPr>
        <p:spPr>
          <a:xfrm>
            <a:off x="2483768" y="3381383"/>
            <a:ext cx="1283829" cy="369332"/>
          </a:xfrm>
          <a:prstGeom prst="rect">
            <a:avLst/>
          </a:prstGeom>
          <a:noFill/>
        </p:spPr>
        <p:txBody>
          <a:bodyPr wrap="square" rtlCol="0">
            <a:spAutoFit/>
          </a:bodyPr>
          <a:lstStyle/>
          <a:p>
            <a:r>
              <a:rPr lang="en-US" dirty="0" smtClean="0">
                <a:solidFill>
                  <a:prstClr val="black"/>
                </a:solidFill>
              </a:rPr>
              <a:t>4:       w=z</a:t>
            </a:r>
            <a:endParaRPr lang="en-US" dirty="0">
              <a:solidFill>
                <a:prstClr val="black"/>
              </a:solidFill>
            </a:endParaRPr>
          </a:p>
        </p:txBody>
      </p:sp>
      <p:sp>
        <p:nvSpPr>
          <p:cNvPr id="33" name="圆角矩形标注 32"/>
          <p:cNvSpPr/>
          <p:nvPr/>
        </p:nvSpPr>
        <p:spPr>
          <a:xfrm>
            <a:off x="395536" y="2636912"/>
            <a:ext cx="1584176" cy="1728192"/>
          </a:xfrm>
          <a:prstGeom prst="wedgeRoundRectCallout">
            <a:avLst>
              <a:gd name="adj1" fmla="val 81913"/>
              <a:gd name="adj2" fmla="val 34343"/>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8064A2">
                    <a:lumMod val="75000"/>
                  </a:srgbClr>
                </a:solidFill>
              </a:rPr>
              <a:t>Data Dependence is obfuscated as control dependence</a:t>
            </a:r>
            <a:endParaRPr lang="en-US" dirty="0">
              <a:solidFill>
                <a:srgbClr val="8064A2">
                  <a:lumMod val="75000"/>
                </a:srgbClr>
              </a:solidFill>
            </a:endParaRPr>
          </a:p>
        </p:txBody>
      </p:sp>
    </p:spTree>
    <p:extLst>
      <p:ext uri="{BB962C8B-B14F-4D97-AF65-F5344CB8AC3E}">
        <p14:creationId xmlns:p14="http://schemas.microsoft.com/office/powerpoint/2010/main" val="10555325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Strength </a:t>
            </a:r>
            <a:r>
              <a:rPr lang="en-US" sz="2800" dirty="0" smtClean="0"/>
              <a:t>of </a:t>
            </a:r>
            <a:r>
              <a:rPr lang="en-US" sz="2800" dirty="0"/>
              <a:t>Relevant </a:t>
            </a:r>
            <a:r>
              <a:rPr lang="en-US" sz="2800" dirty="0" smtClean="0"/>
              <a:t>Inputs—</a:t>
            </a:r>
            <a:r>
              <a:rPr lang="en-US" sz="2800" i="1" dirty="0" smtClean="0">
                <a:solidFill>
                  <a:schemeClr val="accent4">
                    <a:lumMod val="75000"/>
                  </a:schemeClr>
                </a:solidFill>
              </a:rPr>
              <a:t>Address Dependence</a:t>
            </a:r>
            <a:endParaRPr lang="en-US" sz="2800" i="1" dirty="0">
              <a:solidFill>
                <a:schemeClr val="accent4">
                  <a:lumMod val="75000"/>
                </a:schemeClr>
              </a:solidFill>
            </a:endParaRPr>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2" name="TextBox 1"/>
          <p:cNvSpPr txBox="1"/>
          <p:nvPr/>
        </p:nvSpPr>
        <p:spPr>
          <a:xfrm>
            <a:off x="4283968" y="2204864"/>
            <a:ext cx="3240360" cy="369332"/>
          </a:xfrm>
          <a:prstGeom prst="rect">
            <a:avLst/>
          </a:prstGeom>
          <a:noFill/>
        </p:spPr>
        <p:txBody>
          <a:bodyPr wrap="square" rtlCol="0">
            <a:spAutoFit/>
          </a:bodyPr>
          <a:lstStyle/>
          <a:p>
            <a:r>
              <a:rPr lang="en-US" dirty="0" smtClean="0">
                <a:solidFill>
                  <a:prstClr val="black"/>
                </a:solidFill>
              </a:rPr>
              <a:t>VAL(z)            </a:t>
            </a:r>
            <a:r>
              <a:rPr lang="en-US" dirty="0" smtClean="0">
                <a:solidFill>
                  <a:srgbClr val="FF0000"/>
                </a:solidFill>
              </a:rPr>
              <a:t>{50</a:t>
            </a:r>
            <a:r>
              <a:rPr lang="en-US" baseline="30000" dirty="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r>
              <a:rPr lang="en-US" dirty="0">
                <a:solidFill>
                  <a:srgbClr val="8064A2">
                    <a:lumMod val="75000"/>
                  </a:srgbClr>
                </a:solidFill>
              </a:rPr>
              <a:t>10</a:t>
            </a:r>
            <a:r>
              <a:rPr lang="en-US" baseline="30000" dirty="0">
                <a:solidFill>
                  <a:srgbClr val="8064A2">
                    <a:lumMod val="75000"/>
                  </a:srgbClr>
                </a:solidFill>
              </a:rPr>
              <a:t>=</a:t>
            </a:r>
            <a:r>
              <a:rPr lang="en-US" dirty="0" smtClean="0">
                <a:solidFill>
                  <a:srgbClr val="8064A2">
                    <a:lumMod val="75000"/>
                  </a:srgbClr>
                </a:solidFill>
              </a:rPr>
              <a:t>}</a:t>
            </a:r>
            <a:endParaRPr lang="en-US" dirty="0">
              <a:solidFill>
                <a:srgbClr val="8064A2">
                  <a:lumMod val="75000"/>
                </a:srgbClr>
              </a:solidFill>
            </a:endParaRPr>
          </a:p>
        </p:txBody>
      </p:sp>
      <p:cxnSp>
        <p:nvCxnSpPr>
          <p:cNvPr id="19" name="直接箭头连接符 18"/>
          <p:cNvCxnSpPr/>
          <p:nvPr/>
        </p:nvCxnSpPr>
        <p:spPr>
          <a:xfrm flipH="1">
            <a:off x="5004048" y="241276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83968" y="2771636"/>
            <a:ext cx="2952328" cy="369332"/>
          </a:xfrm>
          <a:prstGeom prst="rect">
            <a:avLst/>
          </a:prstGeom>
          <a:noFill/>
        </p:spPr>
        <p:txBody>
          <a:bodyPr wrap="square" rtlCol="0">
            <a:spAutoFit/>
          </a:bodyPr>
          <a:lstStyle/>
          <a:p>
            <a:r>
              <a:rPr lang="en-US" dirty="0" smtClean="0">
                <a:solidFill>
                  <a:prstClr val="black"/>
                </a:solidFill>
              </a:rPr>
              <a:t>VAL(y)            </a:t>
            </a:r>
            <a:r>
              <a:rPr lang="en-US" dirty="0" smtClean="0">
                <a:solidFill>
                  <a:srgbClr val="FF0000"/>
                </a:solidFill>
              </a:rPr>
              <a:t>{10}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a:t>
            </a:r>
          </a:p>
        </p:txBody>
      </p:sp>
      <p:cxnSp>
        <p:nvCxnSpPr>
          <p:cNvPr id="34" name="直接箭头连接符 33"/>
          <p:cNvCxnSpPr/>
          <p:nvPr/>
        </p:nvCxnSpPr>
        <p:spPr>
          <a:xfrm flipH="1">
            <a:off x="5010416" y="297427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83968" y="3347700"/>
            <a:ext cx="3240360" cy="369332"/>
          </a:xfrm>
          <a:prstGeom prst="rect">
            <a:avLst/>
          </a:prstGeom>
          <a:noFill/>
        </p:spPr>
        <p:txBody>
          <a:bodyPr wrap="square" rtlCol="0">
            <a:spAutoFit/>
          </a:bodyPr>
          <a:lstStyle/>
          <a:p>
            <a:r>
              <a:rPr lang="en-US" dirty="0" smtClean="0">
                <a:solidFill>
                  <a:prstClr val="black"/>
                </a:solidFill>
              </a:rPr>
              <a:t>VAL(w)            </a:t>
            </a:r>
            <a:r>
              <a:rPr lang="en-US" dirty="0" smtClean="0">
                <a:solidFill>
                  <a:srgbClr val="FF0000"/>
                </a:solidFill>
              </a:rPr>
              <a:t>{40</a:t>
            </a:r>
            <a:r>
              <a:rPr lang="en-US" baseline="30000" dirty="0" smtClean="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r>
              <a:rPr lang="en-US" dirty="0">
                <a:solidFill>
                  <a:srgbClr val="8064A2">
                    <a:lumMod val="75000"/>
                  </a:srgbClr>
                </a:solidFill>
              </a:rPr>
              <a:t>10}</a:t>
            </a:r>
          </a:p>
        </p:txBody>
      </p:sp>
      <p:cxnSp>
        <p:nvCxnSpPr>
          <p:cNvPr id="36" name="直接箭头连接符 35"/>
          <p:cNvCxnSpPr/>
          <p:nvPr/>
        </p:nvCxnSpPr>
        <p:spPr>
          <a:xfrm flipH="1">
            <a:off x="5064048" y="355560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83968" y="4038747"/>
            <a:ext cx="3600400" cy="369332"/>
          </a:xfrm>
          <a:prstGeom prst="rect">
            <a:avLst/>
          </a:prstGeom>
          <a:noFill/>
        </p:spPr>
        <p:txBody>
          <a:bodyPr wrap="square" rtlCol="0">
            <a:spAutoFit/>
          </a:bodyPr>
          <a:lstStyle/>
          <a:p>
            <a:r>
              <a:rPr lang="en-US" dirty="0" smtClean="0">
                <a:solidFill>
                  <a:prstClr val="black"/>
                </a:solidFill>
              </a:rPr>
              <a:t>VAL(if(z&gt;0))             </a:t>
            </a:r>
            <a:r>
              <a:rPr lang="en-US" dirty="0" smtClean="0">
                <a:solidFill>
                  <a:srgbClr val="FF0000"/>
                </a:solidFill>
              </a:rPr>
              <a:t>{50} </a:t>
            </a:r>
            <a:r>
              <a:rPr lang="zh-CN" altLang="en-US" dirty="0">
                <a:solidFill>
                  <a:prstClr val="black"/>
                </a:solidFill>
              </a:rPr>
              <a:t>∧</a:t>
            </a:r>
            <a:r>
              <a:rPr lang="en-US" dirty="0" smtClean="0">
                <a:solidFill>
                  <a:prstClr val="black"/>
                </a:solidFill>
              </a:rPr>
              <a:t> </a:t>
            </a:r>
            <a:r>
              <a:rPr lang="en-US" dirty="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a:solidFill>
                  <a:srgbClr val="8064A2">
                    <a:lumMod val="75000"/>
                  </a:srgbClr>
                </a:solidFill>
              </a:rPr>
              <a:t>{10}</a:t>
            </a:r>
          </a:p>
        </p:txBody>
      </p:sp>
      <p:cxnSp>
        <p:nvCxnSpPr>
          <p:cNvPr id="40" name="直接箭头连接符 39"/>
          <p:cNvCxnSpPr/>
          <p:nvPr/>
        </p:nvCxnSpPr>
        <p:spPr>
          <a:xfrm flipH="1">
            <a:off x="5508104" y="4246649"/>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83968" y="1628800"/>
            <a:ext cx="3096344" cy="369332"/>
          </a:xfrm>
          <a:prstGeom prst="rect">
            <a:avLst/>
          </a:prstGeom>
          <a:noFill/>
        </p:spPr>
        <p:txBody>
          <a:bodyPr wrap="square" rtlCol="0">
            <a:spAutoFit/>
          </a:bodyPr>
          <a:lstStyle/>
          <a:p>
            <a:r>
              <a:rPr lang="en-US" dirty="0" smtClean="0">
                <a:solidFill>
                  <a:prstClr val="black"/>
                </a:solidFill>
              </a:rPr>
              <a:t>VAL(x)            </a:t>
            </a:r>
            <a:r>
              <a:rPr lang="en-US" dirty="0" smtClean="0">
                <a:solidFill>
                  <a:srgbClr val="FF0000"/>
                </a:solidFill>
              </a:rPr>
              <a:t>{10</a:t>
            </a:r>
            <a:r>
              <a:rPr lang="en-US" baseline="30000" dirty="0" smtClean="0">
                <a:solidFill>
                  <a:srgbClr val="FF0000"/>
                </a:solidFill>
              </a:rPr>
              <a:t>=</a:t>
            </a:r>
            <a:r>
              <a:rPr lang="en-US" dirty="0" smtClean="0">
                <a:solidFill>
                  <a:srgbClr val="FF0000"/>
                </a:solidFill>
              </a:rPr>
              <a:t>} </a:t>
            </a:r>
            <a:r>
              <a:rPr lang="zh-CN" altLang="en-US" dirty="0">
                <a:solidFill>
                  <a:prstClr val="black"/>
                </a:solidFill>
              </a:rPr>
              <a:t>∧</a:t>
            </a:r>
            <a:r>
              <a:rPr lang="en-US" dirty="0" smtClean="0">
                <a:solidFill>
                  <a:prstClr val="black"/>
                </a:solidFill>
              </a:rPr>
              <a:t> </a:t>
            </a:r>
            <a:r>
              <a:rPr lang="en-US" dirty="0" smtClean="0">
                <a:solidFill>
                  <a:srgbClr val="4BACC6">
                    <a:lumMod val="75000"/>
                  </a:srgbClr>
                </a:solidFill>
              </a:rPr>
              <a:t>{}</a:t>
            </a:r>
            <a:r>
              <a:rPr lang="en-US" dirty="0" smtClean="0">
                <a:solidFill>
                  <a:prstClr val="black"/>
                </a:solidFill>
              </a:rPr>
              <a:t> </a:t>
            </a:r>
            <a:r>
              <a:rPr lang="zh-CN" altLang="en-US" dirty="0">
                <a:solidFill>
                  <a:prstClr val="black"/>
                </a:solidFill>
              </a:rPr>
              <a:t>∧</a:t>
            </a:r>
            <a:r>
              <a:rPr lang="en-US" dirty="0" smtClean="0">
                <a:solidFill>
                  <a:prstClr val="black"/>
                </a:solidFill>
              </a:rPr>
              <a:t> </a:t>
            </a:r>
            <a:r>
              <a:rPr lang="en-US" dirty="0" smtClean="0">
                <a:solidFill>
                  <a:srgbClr val="8064A2">
                    <a:lumMod val="75000"/>
                  </a:srgbClr>
                </a:solidFill>
              </a:rPr>
              <a:t>{}</a:t>
            </a:r>
            <a:endParaRPr lang="en-US" dirty="0">
              <a:solidFill>
                <a:srgbClr val="8064A2">
                  <a:lumMod val="75000"/>
                </a:srgbClr>
              </a:solidFill>
            </a:endParaRPr>
          </a:p>
        </p:txBody>
      </p:sp>
      <p:cxnSp>
        <p:nvCxnSpPr>
          <p:cNvPr id="42" name="直接箭头连接符 41"/>
          <p:cNvCxnSpPr/>
          <p:nvPr/>
        </p:nvCxnSpPr>
        <p:spPr>
          <a:xfrm flipH="1">
            <a:off x="5076056" y="183670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95736" y="4005064"/>
            <a:ext cx="1005403" cy="369332"/>
          </a:xfrm>
          <a:prstGeom prst="rect">
            <a:avLst/>
          </a:prstGeom>
          <a:noFill/>
          <a:ln>
            <a:noFill/>
          </a:ln>
        </p:spPr>
        <p:txBody>
          <a:bodyPr wrap="none" rtlCol="0">
            <a:spAutoFit/>
          </a:bodyPr>
          <a:lstStyle/>
          <a:p>
            <a:r>
              <a:rPr lang="en-US" dirty="0" smtClean="0">
                <a:solidFill>
                  <a:prstClr val="black"/>
                </a:solidFill>
              </a:rPr>
              <a:t>5: if(z&gt;0</a:t>
            </a:r>
            <a:r>
              <a:rPr lang="en-US" dirty="0">
                <a:solidFill>
                  <a:prstClr val="black"/>
                </a:solidFill>
              </a:rPr>
              <a:t>)</a:t>
            </a:r>
          </a:p>
        </p:txBody>
      </p:sp>
      <p:sp>
        <p:nvSpPr>
          <p:cNvPr id="23" name="TextBox 22"/>
          <p:cNvSpPr txBox="1"/>
          <p:nvPr/>
        </p:nvSpPr>
        <p:spPr>
          <a:xfrm>
            <a:off x="2195736" y="1700808"/>
            <a:ext cx="1460849" cy="369332"/>
          </a:xfrm>
          <a:prstGeom prst="rect">
            <a:avLst/>
          </a:prstGeom>
          <a:noFill/>
        </p:spPr>
        <p:txBody>
          <a:bodyPr wrap="none" rtlCol="0">
            <a:spAutoFit/>
          </a:bodyPr>
          <a:lstStyle/>
          <a:p>
            <a:r>
              <a:rPr lang="en-US" dirty="0" smtClean="0">
                <a:solidFill>
                  <a:prstClr val="black"/>
                </a:solidFill>
              </a:rPr>
              <a:t>1: read x </a:t>
            </a:r>
            <a:r>
              <a:rPr lang="en-US" dirty="0">
                <a:solidFill>
                  <a:prstClr val="black"/>
                </a:solidFill>
              </a:rPr>
              <a:t>//</a:t>
            </a:r>
            <a:r>
              <a:rPr lang="en-US" dirty="0" smtClean="0">
                <a:solidFill>
                  <a:prstClr val="black"/>
                </a:solidFill>
              </a:rPr>
              <a:t>10</a:t>
            </a:r>
            <a:endParaRPr lang="en-US" dirty="0">
              <a:solidFill>
                <a:prstClr val="black"/>
              </a:solidFill>
            </a:endParaRPr>
          </a:p>
        </p:txBody>
      </p:sp>
      <p:sp>
        <p:nvSpPr>
          <p:cNvPr id="24" name="TextBox 23"/>
          <p:cNvSpPr txBox="1"/>
          <p:nvPr/>
        </p:nvSpPr>
        <p:spPr>
          <a:xfrm>
            <a:off x="2195736" y="2171181"/>
            <a:ext cx="1640781" cy="369332"/>
          </a:xfrm>
          <a:prstGeom prst="rect">
            <a:avLst/>
          </a:prstGeom>
          <a:noFill/>
        </p:spPr>
        <p:txBody>
          <a:bodyPr wrap="none" rtlCol="0">
            <a:spAutoFit/>
          </a:bodyPr>
          <a:lstStyle/>
          <a:p>
            <a:r>
              <a:rPr lang="en-US" dirty="0" smtClean="0">
                <a:solidFill>
                  <a:prstClr val="black"/>
                </a:solidFill>
              </a:rPr>
              <a:t>2: z=</a:t>
            </a:r>
            <a:r>
              <a:rPr lang="en-US" dirty="0" err="1" smtClean="0">
                <a:solidFill>
                  <a:prstClr val="black"/>
                </a:solidFill>
              </a:rPr>
              <a:t>buf</a:t>
            </a:r>
            <a:r>
              <a:rPr lang="en-US" dirty="0" smtClean="0">
                <a:solidFill>
                  <a:prstClr val="black"/>
                </a:solidFill>
              </a:rPr>
              <a:t>[x] //50</a:t>
            </a:r>
            <a:endParaRPr lang="en-US" dirty="0">
              <a:solidFill>
                <a:prstClr val="black"/>
              </a:solidFill>
            </a:endParaRPr>
          </a:p>
        </p:txBody>
      </p:sp>
      <p:sp>
        <p:nvSpPr>
          <p:cNvPr id="25" name="TextBox 24"/>
          <p:cNvSpPr txBox="1"/>
          <p:nvPr/>
        </p:nvSpPr>
        <p:spPr>
          <a:xfrm>
            <a:off x="2195736" y="2747245"/>
            <a:ext cx="1053494" cy="369332"/>
          </a:xfrm>
          <a:prstGeom prst="rect">
            <a:avLst/>
          </a:prstGeom>
          <a:noFill/>
        </p:spPr>
        <p:txBody>
          <a:bodyPr wrap="none" rtlCol="0">
            <a:spAutoFit/>
          </a:bodyPr>
          <a:lstStyle/>
          <a:p>
            <a:r>
              <a:rPr lang="en-US" dirty="0" smtClean="0">
                <a:solidFill>
                  <a:prstClr val="black"/>
                </a:solidFill>
              </a:rPr>
              <a:t>3: y=f(x</a:t>
            </a:r>
            <a:r>
              <a:rPr lang="en-US" dirty="0">
                <a:solidFill>
                  <a:prstClr val="black"/>
                </a:solidFill>
              </a:rPr>
              <a:t>)  </a:t>
            </a:r>
          </a:p>
        </p:txBody>
      </p:sp>
      <p:sp>
        <p:nvSpPr>
          <p:cNvPr id="26" name="TextBox 25"/>
          <p:cNvSpPr txBox="1"/>
          <p:nvPr/>
        </p:nvSpPr>
        <p:spPr>
          <a:xfrm>
            <a:off x="2195736" y="3356992"/>
            <a:ext cx="1728696" cy="369332"/>
          </a:xfrm>
          <a:prstGeom prst="rect">
            <a:avLst/>
          </a:prstGeom>
          <a:noFill/>
        </p:spPr>
        <p:txBody>
          <a:bodyPr wrap="none" rtlCol="0">
            <a:spAutoFit/>
          </a:bodyPr>
          <a:lstStyle/>
          <a:p>
            <a:r>
              <a:rPr lang="en-US" dirty="0" smtClean="0">
                <a:solidFill>
                  <a:prstClr val="black"/>
                </a:solidFill>
              </a:rPr>
              <a:t>4: w=</a:t>
            </a:r>
            <a:r>
              <a:rPr lang="en-US" dirty="0" err="1" smtClean="0">
                <a:solidFill>
                  <a:prstClr val="black"/>
                </a:solidFill>
              </a:rPr>
              <a:t>buf</a:t>
            </a:r>
            <a:r>
              <a:rPr lang="en-US" dirty="0" smtClean="0">
                <a:solidFill>
                  <a:prstClr val="black"/>
                </a:solidFill>
              </a:rPr>
              <a:t>[y];//40</a:t>
            </a:r>
            <a:endParaRPr lang="en-US" dirty="0">
              <a:solidFill>
                <a:prstClr val="black"/>
              </a:solidFill>
            </a:endParaRPr>
          </a:p>
        </p:txBody>
      </p:sp>
      <p:grpSp>
        <p:nvGrpSpPr>
          <p:cNvPr id="27" name="组合 26"/>
          <p:cNvGrpSpPr/>
          <p:nvPr/>
        </p:nvGrpSpPr>
        <p:grpSpPr>
          <a:xfrm>
            <a:off x="3096344" y="1052736"/>
            <a:ext cx="5580112" cy="369332"/>
            <a:chOff x="3096344" y="1403484"/>
            <a:chExt cx="5580112" cy="369332"/>
          </a:xfrm>
        </p:grpSpPr>
        <p:sp>
          <p:nvSpPr>
            <p:cNvPr id="28" name="矩形 27"/>
            <p:cNvSpPr/>
            <p:nvPr/>
          </p:nvSpPr>
          <p:spPr>
            <a:xfrm>
              <a:off x="3096344" y="1403484"/>
              <a:ext cx="5580112" cy="369332"/>
            </a:xfrm>
            <a:prstGeom prst="rect">
              <a:avLst/>
            </a:prstGeom>
          </p:spPr>
          <p:txBody>
            <a:bodyPr wrap="square">
              <a:spAutoFit/>
            </a:bodyPr>
            <a:lstStyle/>
            <a:p>
              <a:r>
                <a:rPr lang="en-US" dirty="0">
                  <a:solidFill>
                    <a:prstClr val="black"/>
                  </a:solidFill>
                </a:rPr>
                <a:t>VAL</a:t>
              </a:r>
              <a:r>
                <a:rPr lang="en-US" dirty="0">
                  <a:solidFill>
                    <a:srgbClr val="FF0000"/>
                  </a:solidFill>
                </a:rPr>
                <a:t>          </a:t>
              </a:r>
              <a:r>
                <a:rPr lang="en-US" dirty="0" smtClean="0">
                  <a:solidFill>
                    <a:srgbClr val="FF0000"/>
                  </a:solidFill>
                </a:rPr>
                <a:t>  DERIVED </a:t>
              </a:r>
              <a:r>
                <a:rPr lang="zh-CN" altLang="en-US" dirty="0">
                  <a:solidFill>
                    <a:prstClr val="black"/>
                  </a:solidFill>
                </a:rPr>
                <a:t>∧ </a:t>
              </a:r>
              <a:r>
                <a:rPr lang="en-US" dirty="0">
                  <a:solidFill>
                    <a:srgbClr val="4BACC6">
                      <a:lumMod val="75000"/>
                    </a:srgbClr>
                  </a:solidFill>
                </a:rPr>
                <a:t>CINFLUENCED</a:t>
              </a:r>
              <a:r>
                <a:rPr lang="en-US" dirty="0">
                  <a:solidFill>
                    <a:srgbClr val="FF0000"/>
                  </a:solidFill>
                </a:rPr>
                <a:t> </a:t>
              </a:r>
              <a:r>
                <a:rPr lang="zh-CN" altLang="en-US" dirty="0">
                  <a:solidFill>
                    <a:prstClr val="black"/>
                  </a:solidFill>
                </a:rPr>
                <a:t>∧ </a:t>
              </a:r>
              <a:r>
                <a:rPr lang="en-US" dirty="0">
                  <a:solidFill>
                    <a:srgbClr val="8064A2">
                      <a:lumMod val="75000"/>
                    </a:srgbClr>
                  </a:solidFill>
                </a:rPr>
                <a:t>AINFLUENCED</a:t>
              </a:r>
            </a:p>
          </p:txBody>
        </p:sp>
        <p:cxnSp>
          <p:nvCxnSpPr>
            <p:cNvPr id="29" name="直接箭头连接符 28"/>
            <p:cNvCxnSpPr/>
            <p:nvPr/>
          </p:nvCxnSpPr>
          <p:spPr>
            <a:xfrm flipH="1">
              <a:off x="3635896" y="161950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圆角矩形标注 29"/>
          <p:cNvSpPr/>
          <p:nvPr/>
        </p:nvSpPr>
        <p:spPr>
          <a:xfrm>
            <a:off x="179512" y="1556792"/>
            <a:ext cx="1584176" cy="1728192"/>
          </a:xfrm>
          <a:prstGeom prst="wedgeRoundRectCallout">
            <a:avLst>
              <a:gd name="adj1" fmla="val 81913"/>
              <a:gd name="adj2" fmla="val -1194"/>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8064A2">
                    <a:lumMod val="75000"/>
                  </a:srgbClr>
                </a:solidFill>
              </a:rPr>
              <a:t>Strong dependence maintains the strength of inputs</a:t>
            </a:r>
            <a:endParaRPr lang="en-US" dirty="0">
              <a:solidFill>
                <a:srgbClr val="8064A2">
                  <a:lumMod val="75000"/>
                </a:srgbClr>
              </a:solidFill>
            </a:endParaRPr>
          </a:p>
        </p:txBody>
      </p:sp>
    </p:spTree>
    <p:extLst>
      <p:ext uri="{BB962C8B-B14F-4D97-AF65-F5344CB8AC3E}">
        <p14:creationId xmlns:p14="http://schemas.microsoft.com/office/powerpoint/2010/main" val="6679224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32040" y="2150297"/>
            <a:ext cx="4326980" cy="4277890"/>
          </a:xfrm>
          <a:prstGeom prst="rect">
            <a:avLst/>
          </a:prstGeom>
        </p:spPr>
      </p:pic>
      <p:sp>
        <p:nvSpPr>
          <p:cNvPr id="3" name="Title 2"/>
          <p:cNvSpPr>
            <a:spLocks noGrp="1"/>
          </p:cNvSpPr>
          <p:nvPr>
            <p:ph type="title"/>
          </p:nvPr>
        </p:nvSpPr>
        <p:spPr>
          <a:xfrm>
            <a:off x="0" y="76200"/>
            <a:ext cx="9144000" cy="884238"/>
          </a:xfrm>
        </p:spPr>
        <p:txBody>
          <a:bodyPr>
            <a:normAutofit fontScale="90000"/>
          </a:bodyPr>
          <a:lstStyle/>
          <a:p>
            <a:r>
              <a:rPr lang="en-US" sz="2800" dirty="0"/>
              <a:t>Accelerating Delta </a:t>
            </a:r>
            <a:r>
              <a:rPr lang="en-US" sz="2800" dirty="0" smtClean="0"/>
              <a:t>Debugging, Step 3: Search for 1-Minimal Input</a:t>
            </a:r>
            <a:endParaRPr lang="en-US" sz="2800" dirty="0"/>
          </a:p>
        </p:txBody>
      </p:sp>
      <p:pic>
        <p:nvPicPr>
          <p:cNvPr id="5" name="Content Placeholder 4" descr="ucr_logo_cmyk.jpg"/>
          <p:cNvPicPr>
            <a:picLocks noChangeAspect="1"/>
          </p:cNvPicPr>
          <p:nvPr/>
        </p:nvPicPr>
        <p:blipFill>
          <a:blip r:embed="rId4"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Iulian Neamtiu                  Relevant Inputs Analysis and its Applications</a:t>
            </a:r>
            <a:endParaRPr lang="en-US" altLang="en-US" dirty="0">
              <a:solidFill>
                <a:prstClr val="black">
                  <a:tint val="75000"/>
                </a:prstClr>
              </a:solidFill>
            </a:endParaRPr>
          </a:p>
        </p:txBody>
      </p:sp>
      <p:sp>
        <p:nvSpPr>
          <p:cNvPr id="8" name="TextBox 7"/>
          <p:cNvSpPr txBox="1"/>
          <p:nvPr/>
        </p:nvSpPr>
        <p:spPr>
          <a:xfrm>
            <a:off x="432048" y="980728"/>
            <a:ext cx="8532440" cy="923330"/>
          </a:xfrm>
          <a:prstGeom prst="rect">
            <a:avLst/>
          </a:prstGeom>
          <a:noFill/>
        </p:spPr>
        <p:txBody>
          <a:bodyPr wrap="square" rtlCol="0">
            <a:spAutoFit/>
          </a:bodyPr>
          <a:lstStyle/>
          <a:p>
            <a:pPr marL="457200" indent="-457200">
              <a:buFont typeface="Wingdings" pitchFamily="2" charset="2"/>
              <a:buChar char="Ø"/>
            </a:pPr>
            <a:r>
              <a:rPr lang="en-US" dirty="0" smtClean="0">
                <a:solidFill>
                  <a:prstClr val="black"/>
                </a:solidFill>
              </a:rPr>
              <a:t>Only consider </a:t>
            </a:r>
            <a:r>
              <a:rPr lang="en-US" dirty="0" smtClean="0">
                <a:solidFill>
                  <a:srgbClr val="00B0F0"/>
                </a:solidFill>
              </a:rPr>
              <a:t>complementary sets </a:t>
            </a:r>
            <a:r>
              <a:rPr lang="en-US" dirty="0" smtClean="0">
                <a:solidFill>
                  <a:prstClr val="black"/>
                </a:solidFill>
              </a:rPr>
              <a:t>for each level + leaves from upper levels</a:t>
            </a:r>
          </a:p>
          <a:p>
            <a:pPr marL="457200" indent="-457200">
              <a:buFont typeface="Wingdings" pitchFamily="2" charset="2"/>
              <a:buChar char="Ø"/>
            </a:pPr>
            <a:r>
              <a:rPr lang="en-US" dirty="0" smtClean="0">
                <a:solidFill>
                  <a:prstClr val="black"/>
                </a:solidFill>
              </a:rPr>
              <a:t>Similar to </a:t>
            </a:r>
            <a:r>
              <a:rPr lang="en-US" i="1" dirty="0" smtClean="0">
                <a:solidFill>
                  <a:prstClr val="black"/>
                </a:solidFill>
              </a:rPr>
              <a:t>Hierarchical </a:t>
            </a:r>
            <a:r>
              <a:rPr lang="en-US" i="1" dirty="0">
                <a:solidFill>
                  <a:prstClr val="black"/>
                </a:solidFill>
              </a:rPr>
              <a:t>D</a:t>
            </a:r>
            <a:r>
              <a:rPr lang="en-US" i="1" dirty="0" smtClean="0">
                <a:solidFill>
                  <a:prstClr val="black"/>
                </a:solidFill>
              </a:rPr>
              <a:t>elta </a:t>
            </a:r>
            <a:r>
              <a:rPr lang="en-US" i="1" dirty="0">
                <a:solidFill>
                  <a:prstClr val="black"/>
                </a:solidFill>
              </a:rPr>
              <a:t>D</a:t>
            </a:r>
            <a:r>
              <a:rPr lang="en-US" i="1" dirty="0" smtClean="0">
                <a:solidFill>
                  <a:prstClr val="black"/>
                </a:solidFill>
              </a:rPr>
              <a:t>ebugging</a:t>
            </a:r>
            <a:r>
              <a:rPr lang="en-US" dirty="0" smtClean="0">
                <a:solidFill>
                  <a:prstClr val="black"/>
                </a:solidFill>
              </a:rPr>
              <a:t> (HDD, [</a:t>
            </a:r>
            <a:r>
              <a:rPr lang="en-US" dirty="0" err="1" smtClean="0">
                <a:solidFill>
                  <a:prstClr val="black"/>
                </a:solidFill>
              </a:rPr>
              <a:t>Miserghi</a:t>
            </a:r>
            <a:r>
              <a:rPr lang="en-US" dirty="0" smtClean="0">
                <a:solidFill>
                  <a:prstClr val="black"/>
                </a:solidFill>
              </a:rPr>
              <a:t> and Su, ICSE’06]) according to levels in the input decomposition tree (IDT) -&gt; IDTHDD</a:t>
            </a:r>
          </a:p>
        </p:txBody>
      </p:sp>
      <p:sp>
        <p:nvSpPr>
          <p:cNvPr id="10" name="TextBox 9"/>
          <p:cNvSpPr txBox="1"/>
          <p:nvPr/>
        </p:nvSpPr>
        <p:spPr>
          <a:xfrm>
            <a:off x="1807894" y="2020844"/>
            <a:ext cx="548513" cy="229894"/>
          </a:xfrm>
          <a:prstGeom prst="rect">
            <a:avLst/>
          </a:prstGeom>
          <a:noFill/>
          <a:ln>
            <a:solidFill>
              <a:schemeClr val="tx1"/>
            </a:solidFill>
          </a:ln>
        </p:spPr>
        <p:txBody>
          <a:bodyPr wrap="square" rtlCol="0">
            <a:spAutoFit/>
          </a:bodyPr>
          <a:lstStyle/>
          <a:p>
            <a:pPr algn="ctr"/>
            <a:r>
              <a:rPr lang="en-US" sz="1050" dirty="0" smtClean="0">
                <a:solidFill>
                  <a:srgbClr val="FF0000"/>
                </a:solidFill>
              </a:rPr>
              <a:t>107</a:t>
            </a:r>
            <a:r>
              <a:rPr lang="en-US" sz="1100" baseline="-25000" dirty="0" smtClean="0">
                <a:solidFill>
                  <a:srgbClr val="FF0000"/>
                </a:solidFill>
              </a:rPr>
              <a:t>14</a:t>
            </a:r>
            <a:endParaRPr lang="en-US" sz="1100" baseline="-25000" dirty="0">
              <a:solidFill>
                <a:srgbClr val="FF0000"/>
              </a:solidFill>
            </a:endParaRPr>
          </a:p>
        </p:txBody>
      </p:sp>
      <p:sp>
        <p:nvSpPr>
          <p:cNvPr id="11" name="TextBox 10"/>
          <p:cNvSpPr txBox="1"/>
          <p:nvPr/>
        </p:nvSpPr>
        <p:spPr>
          <a:xfrm>
            <a:off x="2356407" y="2020844"/>
            <a:ext cx="1042175" cy="229894"/>
          </a:xfrm>
          <a:prstGeom prst="rect">
            <a:avLst/>
          </a:prstGeom>
          <a:noFill/>
          <a:ln>
            <a:solidFill>
              <a:schemeClr val="tx1"/>
            </a:solidFill>
          </a:ln>
        </p:spPr>
        <p:txBody>
          <a:bodyPr wrap="square" rtlCol="0">
            <a:spAutoFit/>
          </a:bodyPr>
          <a:lstStyle/>
          <a:p>
            <a:pPr algn="ctr"/>
            <a:r>
              <a:rPr lang="en-US" sz="1050" dirty="0" smtClean="0">
                <a:solidFill>
                  <a:srgbClr val="FF0000"/>
                </a:solidFill>
              </a:rPr>
              <a:t>SFFFSNB/BP</a:t>
            </a:r>
            <a:endParaRPr lang="en-US" sz="1050" baseline="-25000" dirty="0">
              <a:solidFill>
                <a:srgbClr val="FF0000"/>
              </a:solidFill>
            </a:endParaRPr>
          </a:p>
        </p:txBody>
      </p:sp>
      <p:sp>
        <p:nvSpPr>
          <p:cNvPr id="12" name="TextBox 11"/>
          <p:cNvSpPr txBox="1"/>
          <p:nvPr/>
        </p:nvSpPr>
        <p:spPr>
          <a:xfrm>
            <a:off x="1369085" y="2537221"/>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53</a:t>
            </a:r>
            <a:r>
              <a:rPr lang="en-US" sz="1100" baseline="-25000" dirty="0" smtClean="0">
                <a:solidFill>
                  <a:prstClr val="black"/>
                </a:solidFill>
              </a:rPr>
              <a:t>1</a:t>
            </a:r>
            <a:endParaRPr lang="en-US" sz="1100" baseline="-25000" dirty="0">
              <a:solidFill>
                <a:prstClr val="black"/>
              </a:solidFill>
            </a:endParaRPr>
          </a:p>
        </p:txBody>
      </p:sp>
      <p:sp>
        <p:nvSpPr>
          <p:cNvPr id="13" name="TextBox 12"/>
          <p:cNvSpPr txBox="1"/>
          <p:nvPr/>
        </p:nvSpPr>
        <p:spPr>
          <a:xfrm>
            <a:off x="1753044" y="2537221"/>
            <a:ext cx="932473"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SFFFSNB/B</a:t>
            </a:r>
            <a:endParaRPr lang="en-US" sz="1050" baseline="-25000" dirty="0">
              <a:solidFill>
                <a:prstClr val="black"/>
              </a:solidFill>
            </a:endParaRPr>
          </a:p>
        </p:txBody>
      </p:sp>
      <p:sp>
        <p:nvSpPr>
          <p:cNvPr id="14" name="TextBox 13"/>
          <p:cNvSpPr txBox="1"/>
          <p:nvPr/>
        </p:nvSpPr>
        <p:spPr>
          <a:xfrm>
            <a:off x="3137098" y="2537221"/>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15" name="TextBox 14"/>
          <p:cNvSpPr txBox="1"/>
          <p:nvPr/>
        </p:nvSpPr>
        <p:spPr>
          <a:xfrm>
            <a:off x="3679224" y="2537221"/>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P</a:t>
            </a:r>
          </a:p>
        </p:txBody>
      </p:sp>
      <p:sp>
        <p:nvSpPr>
          <p:cNvPr id="16" name="TextBox 15"/>
          <p:cNvSpPr txBox="1"/>
          <p:nvPr/>
        </p:nvSpPr>
        <p:spPr>
          <a:xfrm>
            <a:off x="656017" y="2916944"/>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10</a:t>
            </a:r>
            <a:r>
              <a:rPr lang="en-US" sz="1100" baseline="-25000" dirty="0">
                <a:solidFill>
                  <a:prstClr val="black"/>
                </a:solidFill>
              </a:rPr>
              <a:t>2</a:t>
            </a:r>
          </a:p>
        </p:txBody>
      </p:sp>
      <p:sp>
        <p:nvSpPr>
          <p:cNvPr id="17" name="TextBox 16"/>
          <p:cNvSpPr txBox="1"/>
          <p:nvPr/>
        </p:nvSpPr>
        <p:spPr>
          <a:xfrm>
            <a:off x="1039977" y="2916944"/>
            <a:ext cx="548513"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SFFFS</a:t>
            </a:r>
            <a:endParaRPr lang="en-US" sz="1050" baseline="-25000" dirty="0">
              <a:solidFill>
                <a:prstClr val="black"/>
              </a:solidFill>
            </a:endParaRPr>
          </a:p>
        </p:txBody>
      </p:sp>
      <p:sp>
        <p:nvSpPr>
          <p:cNvPr id="18" name="TextBox 17"/>
          <p:cNvSpPr txBox="1"/>
          <p:nvPr/>
        </p:nvSpPr>
        <p:spPr>
          <a:xfrm>
            <a:off x="2603239" y="2916944"/>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52</a:t>
            </a:r>
            <a:r>
              <a:rPr lang="en-US" sz="1100" baseline="-25000" dirty="0">
                <a:solidFill>
                  <a:prstClr val="black"/>
                </a:solidFill>
              </a:rPr>
              <a:t>2</a:t>
            </a:r>
          </a:p>
        </p:txBody>
      </p:sp>
      <p:sp>
        <p:nvSpPr>
          <p:cNvPr id="19" name="TextBox 18"/>
          <p:cNvSpPr txBox="1"/>
          <p:nvPr/>
        </p:nvSpPr>
        <p:spPr>
          <a:xfrm>
            <a:off x="2987197" y="2916944"/>
            <a:ext cx="521087"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NB/B</a:t>
            </a:r>
            <a:endParaRPr lang="en-US" sz="1050" baseline="-25000" dirty="0">
              <a:solidFill>
                <a:prstClr val="black"/>
              </a:solidFill>
            </a:endParaRPr>
          </a:p>
        </p:txBody>
      </p:sp>
      <p:sp>
        <p:nvSpPr>
          <p:cNvPr id="20" name="TextBox 19"/>
          <p:cNvSpPr txBox="1"/>
          <p:nvPr/>
        </p:nvSpPr>
        <p:spPr>
          <a:xfrm>
            <a:off x="107504" y="3645024"/>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16</a:t>
            </a:r>
            <a:r>
              <a:rPr lang="en-US" sz="1100" baseline="-25000" dirty="0">
                <a:solidFill>
                  <a:prstClr val="black"/>
                </a:solidFill>
              </a:rPr>
              <a:t>4</a:t>
            </a:r>
          </a:p>
        </p:txBody>
      </p:sp>
      <p:sp>
        <p:nvSpPr>
          <p:cNvPr id="21" name="TextBox 20"/>
          <p:cNvSpPr txBox="1"/>
          <p:nvPr/>
        </p:nvSpPr>
        <p:spPr>
          <a:xfrm>
            <a:off x="491463" y="3645024"/>
            <a:ext cx="519207"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SFFF</a:t>
            </a:r>
            <a:endParaRPr lang="en-US" sz="1050" baseline="-25000" dirty="0">
              <a:solidFill>
                <a:prstClr val="black"/>
              </a:solidFill>
            </a:endParaRPr>
          </a:p>
        </p:txBody>
      </p:sp>
      <p:sp>
        <p:nvSpPr>
          <p:cNvPr id="22" name="TextBox 21"/>
          <p:cNvSpPr txBox="1"/>
          <p:nvPr/>
        </p:nvSpPr>
        <p:spPr>
          <a:xfrm>
            <a:off x="189782" y="4694613"/>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16</a:t>
            </a:r>
            <a:r>
              <a:rPr lang="en-US" sz="1100" baseline="-25000" dirty="0" smtClean="0">
                <a:solidFill>
                  <a:prstClr val="black"/>
                </a:solidFill>
              </a:rPr>
              <a:t>2</a:t>
            </a:r>
            <a:endParaRPr lang="en-US" sz="1100" baseline="-25000" dirty="0">
              <a:solidFill>
                <a:prstClr val="black"/>
              </a:solidFill>
            </a:endParaRPr>
          </a:p>
        </p:txBody>
      </p:sp>
      <p:sp>
        <p:nvSpPr>
          <p:cNvPr id="23" name="TextBox 22"/>
          <p:cNvSpPr txBox="1"/>
          <p:nvPr/>
        </p:nvSpPr>
        <p:spPr>
          <a:xfrm>
            <a:off x="573740" y="4694613"/>
            <a:ext cx="466236"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SFF</a:t>
            </a:r>
            <a:endParaRPr lang="en-US" sz="1050" baseline="-25000" dirty="0">
              <a:solidFill>
                <a:prstClr val="black"/>
              </a:solidFill>
            </a:endParaRPr>
          </a:p>
        </p:txBody>
      </p:sp>
      <p:sp>
        <p:nvSpPr>
          <p:cNvPr id="24" name="TextBox 23"/>
          <p:cNvSpPr txBox="1"/>
          <p:nvPr/>
        </p:nvSpPr>
        <p:spPr>
          <a:xfrm>
            <a:off x="1107602"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25" name="TextBox 24"/>
          <p:cNvSpPr txBox="1"/>
          <p:nvPr/>
        </p:nvSpPr>
        <p:spPr>
          <a:xfrm>
            <a:off x="1649727"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F</a:t>
            </a:r>
          </a:p>
        </p:txBody>
      </p:sp>
      <p:sp>
        <p:nvSpPr>
          <p:cNvPr id="26" name="TextBox 25"/>
          <p:cNvSpPr txBox="1"/>
          <p:nvPr/>
        </p:nvSpPr>
        <p:spPr>
          <a:xfrm>
            <a:off x="1052749" y="5647378"/>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27" name="TextBox 26"/>
          <p:cNvSpPr txBox="1"/>
          <p:nvPr/>
        </p:nvSpPr>
        <p:spPr>
          <a:xfrm>
            <a:off x="1594876" y="5647378"/>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F</a:t>
            </a:r>
          </a:p>
        </p:txBody>
      </p:sp>
      <p:sp>
        <p:nvSpPr>
          <p:cNvPr id="28" name="TextBox 27"/>
          <p:cNvSpPr txBox="1"/>
          <p:nvPr/>
        </p:nvSpPr>
        <p:spPr>
          <a:xfrm>
            <a:off x="175127" y="5647378"/>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16</a:t>
            </a:r>
            <a:r>
              <a:rPr lang="en-US" sz="1100" baseline="-25000" dirty="0">
                <a:solidFill>
                  <a:prstClr val="black"/>
                </a:solidFill>
              </a:rPr>
              <a:t>1</a:t>
            </a:r>
          </a:p>
        </p:txBody>
      </p:sp>
      <p:sp>
        <p:nvSpPr>
          <p:cNvPr id="29" name="TextBox 28"/>
          <p:cNvSpPr txBox="1"/>
          <p:nvPr/>
        </p:nvSpPr>
        <p:spPr>
          <a:xfrm>
            <a:off x="559086" y="5647378"/>
            <a:ext cx="32910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SF</a:t>
            </a:r>
            <a:endParaRPr lang="en-US" sz="1050" baseline="-25000" dirty="0">
              <a:solidFill>
                <a:prstClr val="black"/>
              </a:solidFill>
            </a:endParaRPr>
          </a:p>
        </p:txBody>
      </p:sp>
      <p:sp>
        <p:nvSpPr>
          <p:cNvPr id="30" name="TextBox 29"/>
          <p:cNvSpPr txBox="1"/>
          <p:nvPr/>
        </p:nvSpPr>
        <p:spPr>
          <a:xfrm>
            <a:off x="133050" y="6151434"/>
            <a:ext cx="542126" cy="229894"/>
          </a:xfrm>
          <a:prstGeom prst="rect">
            <a:avLst/>
          </a:prstGeom>
          <a:solidFill>
            <a:schemeClr val="accent5">
              <a:lumMod val="60000"/>
              <a:lumOff val="40000"/>
            </a:schemeClr>
          </a:solidFill>
          <a:ln>
            <a:solidFill>
              <a:schemeClr val="tx1"/>
            </a:solidFill>
          </a:ln>
        </p:spPr>
        <p:txBody>
          <a:bodyPr wrap="square" rtlCol="0">
            <a:spAutoFit/>
          </a:bodyPr>
          <a:lstStyle/>
          <a:p>
            <a:pPr algn="ctr"/>
            <a:r>
              <a:rPr lang="en-US" sz="1050" dirty="0" smtClean="0">
                <a:solidFill>
                  <a:prstClr val="black"/>
                </a:solidFill>
              </a:rPr>
              <a:t>READ</a:t>
            </a:r>
            <a:endParaRPr lang="en-US" sz="1050" baseline="-25000" dirty="0">
              <a:solidFill>
                <a:prstClr val="black"/>
              </a:solidFill>
            </a:endParaRPr>
          </a:p>
        </p:txBody>
      </p:sp>
      <p:sp>
        <p:nvSpPr>
          <p:cNvPr id="31" name="TextBox 30"/>
          <p:cNvSpPr txBox="1"/>
          <p:nvPr/>
        </p:nvSpPr>
        <p:spPr>
          <a:xfrm>
            <a:off x="675176" y="615143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S</a:t>
            </a:r>
          </a:p>
        </p:txBody>
      </p:sp>
      <p:sp>
        <p:nvSpPr>
          <p:cNvPr id="32" name="TextBox 31"/>
          <p:cNvSpPr txBox="1"/>
          <p:nvPr/>
        </p:nvSpPr>
        <p:spPr>
          <a:xfrm>
            <a:off x="1010671" y="615143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33" name="TextBox 32"/>
          <p:cNvSpPr txBox="1"/>
          <p:nvPr/>
        </p:nvSpPr>
        <p:spPr>
          <a:xfrm>
            <a:off x="1552798" y="615143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F</a:t>
            </a:r>
          </a:p>
        </p:txBody>
      </p:sp>
      <p:sp>
        <p:nvSpPr>
          <p:cNvPr id="34" name="TextBox 33"/>
          <p:cNvSpPr txBox="1"/>
          <p:nvPr/>
        </p:nvSpPr>
        <p:spPr>
          <a:xfrm>
            <a:off x="1107602"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35" name="TextBox 34"/>
          <p:cNvSpPr txBox="1"/>
          <p:nvPr/>
        </p:nvSpPr>
        <p:spPr>
          <a:xfrm>
            <a:off x="1649727"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S</a:t>
            </a:r>
          </a:p>
        </p:txBody>
      </p:sp>
      <p:sp>
        <p:nvSpPr>
          <p:cNvPr id="36" name="TextBox 35"/>
          <p:cNvSpPr txBox="1"/>
          <p:nvPr/>
        </p:nvSpPr>
        <p:spPr>
          <a:xfrm>
            <a:off x="2040073"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37" name="TextBox 36"/>
          <p:cNvSpPr txBox="1"/>
          <p:nvPr/>
        </p:nvSpPr>
        <p:spPr>
          <a:xfrm>
            <a:off x="2582199"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N</a:t>
            </a:r>
          </a:p>
        </p:txBody>
      </p:sp>
      <p:sp>
        <p:nvSpPr>
          <p:cNvPr id="38" name="TextBox 37"/>
          <p:cNvSpPr txBox="1"/>
          <p:nvPr/>
        </p:nvSpPr>
        <p:spPr>
          <a:xfrm>
            <a:off x="2892148" y="3645024"/>
            <a:ext cx="383959"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64</a:t>
            </a:r>
            <a:r>
              <a:rPr lang="en-US" sz="1100" baseline="-25000" dirty="0">
                <a:solidFill>
                  <a:prstClr val="black"/>
                </a:solidFill>
              </a:rPr>
              <a:t>1</a:t>
            </a:r>
          </a:p>
        </p:txBody>
      </p:sp>
      <p:sp>
        <p:nvSpPr>
          <p:cNvPr id="39" name="TextBox 38"/>
          <p:cNvSpPr txBox="1"/>
          <p:nvPr/>
        </p:nvSpPr>
        <p:spPr>
          <a:xfrm>
            <a:off x="3276107" y="3645024"/>
            <a:ext cx="305451" cy="229894"/>
          </a:xfrm>
          <a:prstGeom prst="rect">
            <a:avLst/>
          </a:prstGeom>
          <a:noFill/>
          <a:ln>
            <a:solidFill>
              <a:schemeClr val="tx1"/>
            </a:solidFill>
          </a:ln>
        </p:spPr>
        <p:txBody>
          <a:bodyPr wrap="square" rtlCol="0">
            <a:spAutoFit/>
          </a:bodyPr>
          <a:lstStyle/>
          <a:p>
            <a:pPr algn="ctr"/>
            <a:r>
              <a:rPr lang="en-US" sz="1050" dirty="0" smtClean="0">
                <a:solidFill>
                  <a:prstClr val="black"/>
                </a:solidFill>
              </a:rPr>
              <a:t>B/</a:t>
            </a:r>
            <a:endParaRPr lang="en-US" sz="1050" baseline="-25000" dirty="0">
              <a:solidFill>
                <a:prstClr val="black"/>
              </a:solidFill>
            </a:endParaRPr>
          </a:p>
        </p:txBody>
      </p:sp>
      <p:sp>
        <p:nvSpPr>
          <p:cNvPr id="40" name="TextBox 39"/>
          <p:cNvSpPr txBox="1"/>
          <p:nvPr/>
        </p:nvSpPr>
        <p:spPr>
          <a:xfrm>
            <a:off x="3617987" y="3645024"/>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41" name="TextBox 40"/>
          <p:cNvSpPr txBox="1"/>
          <p:nvPr/>
        </p:nvSpPr>
        <p:spPr>
          <a:xfrm>
            <a:off x="4160114" y="3645024"/>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B</a:t>
            </a:r>
          </a:p>
        </p:txBody>
      </p:sp>
      <p:sp>
        <p:nvSpPr>
          <p:cNvPr id="42" name="TextBox 41"/>
          <p:cNvSpPr txBox="1"/>
          <p:nvPr/>
        </p:nvSpPr>
        <p:spPr>
          <a:xfrm>
            <a:off x="2533733"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43" name="TextBox 42"/>
          <p:cNvSpPr txBox="1"/>
          <p:nvPr/>
        </p:nvSpPr>
        <p:spPr>
          <a:xfrm>
            <a:off x="3075861"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B</a:t>
            </a:r>
          </a:p>
        </p:txBody>
      </p:sp>
      <p:sp>
        <p:nvSpPr>
          <p:cNvPr id="44" name="TextBox 43"/>
          <p:cNvSpPr txBox="1"/>
          <p:nvPr/>
        </p:nvSpPr>
        <p:spPr>
          <a:xfrm>
            <a:off x="3411355" y="4694613"/>
            <a:ext cx="542126"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READ</a:t>
            </a:r>
          </a:p>
        </p:txBody>
      </p:sp>
      <p:sp>
        <p:nvSpPr>
          <p:cNvPr id="45" name="TextBox 44"/>
          <p:cNvSpPr txBox="1"/>
          <p:nvPr/>
        </p:nvSpPr>
        <p:spPr>
          <a:xfrm>
            <a:off x="3953482" y="4694613"/>
            <a:ext cx="267870" cy="229894"/>
          </a:xfrm>
          <a:prstGeom prst="rect">
            <a:avLst/>
          </a:prstGeom>
          <a:solidFill>
            <a:schemeClr val="accent5">
              <a:lumMod val="60000"/>
              <a:lumOff val="40000"/>
            </a:schemeClr>
          </a:solidFill>
          <a:ln>
            <a:solidFill>
              <a:schemeClr val="tx1"/>
            </a:solidFill>
          </a:ln>
        </p:spPr>
        <p:txBody>
          <a:bodyPr wrap="square" rtlCol="0">
            <a:spAutoFit/>
          </a:bodyPr>
          <a:lstStyle>
            <a:defPPr>
              <a:defRPr lang="zh-CN"/>
            </a:defPPr>
            <a:lvl1pPr algn="ctr"/>
          </a:lstStyle>
          <a:p>
            <a:r>
              <a:rPr lang="en-US" sz="1050" dirty="0">
                <a:solidFill>
                  <a:prstClr val="black"/>
                </a:solidFill>
              </a:rPr>
              <a:t>/</a:t>
            </a:r>
          </a:p>
        </p:txBody>
      </p:sp>
      <p:cxnSp>
        <p:nvCxnSpPr>
          <p:cNvPr id="46" name="直接箭头连接符 42"/>
          <p:cNvCxnSpPr>
            <a:stCxn id="11" idx="2"/>
            <a:endCxn id="13" idx="0"/>
          </p:cNvCxnSpPr>
          <p:nvPr/>
        </p:nvCxnSpPr>
        <p:spPr>
          <a:xfrm flipH="1">
            <a:off x="2219281" y="2250738"/>
            <a:ext cx="658215" cy="2864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3"/>
          <p:cNvCxnSpPr>
            <a:stCxn id="11" idx="2"/>
            <a:endCxn id="14" idx="0"/>
          </p:cNvCxnSpPr>
          <p:nvPr/>
        </p:nvCxnSpPr>
        <p:spPr>
          <a:xfrm>
            <a:off x="2877495" y="2250738"/>
            <a:ext cx="530667" cy="2864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4"/>
          <p:cNvCxnSpPr>
            <a:stCxn id="13" idx="2"/>
            <a:endCxn id="17" idx="0"/>
          </p:cNvCxnSpPr>
          <p:nvPr/>
        </p:nvCxnSpPr>
        <p:spPr>
          <a:xfrm flipH="1">
            <a:off x="1314234" y="2767115"/>
            <a:ext cx="905047" cy="1498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5"/>
          <p:cNvCxnSpPr>
            <a:stCxn id="13" idx="2"/>
            <a:endCxn id="19" idx="0"/>
          </p:cNvCxnSpPr>
          <p:nvPr/>
        </p:nvCxnSpPr>
        <p:spPr>
          <a:xfrm>
            <a:off x="2219281" y="2767115"/>
            <a:ext cx="1028460" cy="1498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6"/>
          <p:cNvCxnSpPr>
            <a:stCxn id="17" idx="2"/>
            <a:endCxn id="21" idx="0"/>
          </p:cNvCxnSpPr>
          <p:nvPr/>
        </p:nvCxnSpPr>
        <p:spPr>
          <a:xfrm flipH="1">
            <a:off x="751067" y="3146838"/>
            <a:ext cx="563167"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47"/>
          <p:cNvCxnSpPr>
            <a:stCxn id="17" idx="2"/>
            <a:endCxn id="34" idx="0"/>
          </p:cNvCxnSpPr>
          <p:nvPr/>
        </p:nvCxnSpPr>
        <p:spPr>
          <a:xfrm>
            <a:off x="1314234" y="3146838"/>
            <a:ext cx="64431"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48"/>
          <p:cNvCxnSpPr>
            <a:stCxn id="21" idx="2"/>
            <a:endCxn id="22" idx="0"/>
          </p:cNvCxnSpPr>
          <p:nvPr/>
        </p:nvCxnSpPr>
        <p:spPr>
          <a:xfrm flipH="1">
            <a:off x="381762" y="3874918"/>
            <a:ext cx="369305"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49"/>
          <p:cNvCxnSpPr>
            <a:stCxn id="21" idx="2"/>
            <a:endCxn id="24" idx="0"/>
          </p:cNvCxnSpPr>
          <p:nvPr/>
        </p:nvCxnSpPr>
        <p:spPr>
          <a:xfrm>
            <a:off x="751067" y="3874918"/>
            <a:ext cx="627598"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0"/>
          <p:cNvCxnSpPr>
            <a:stCxn id="23" idx="2"/>
            <a:endCxn id="28" idx="0"/>
          </p:cNvCxnSpPr>
          <p:nvPr/>
        </p:nvCxnSpPr>
        <p:spPr>
          <a:xfrm flipH="1">
            <a:off x="367107" y="4924507"/>
            <a:ext cx="439751" cy="722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1"/>
          <p:cNvCxnSpPr>
            <a:stCxn id="23" idx="2"/>
            <a:endCxn id="26" idx="0"/>
          </p:cNvCxnSpPr>
          <p:nvPr/>
        </p:nvCxnSpPr>
        <p:spPr>
          <a:xfrm>
            <a:off x="806858" y="4924507"/>
            <a:ext cx="516954" cy="722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2"/>
          <p:cNvCxnSpPr>
            <a:stCxn id="29" idx="2"/>
            <a:endCxn id="30" idx="0"/>
          </p:cNvCxnSpPr>
          <p:nvPr/>
        </p:nvCxnSpPr>
        <p:spPr>
          <a:xfrm flipH="1">
            <a:off x="404113" y="5877272"/>
            <a:ext cx="319528" cy="2741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3"/>
          <p:cNvCxnSpPr>
            <a:stCxn id="29" idx="2"/>
            <a:endCxn id="31" idx="0"/>
          </p:cNvCxnSpPr>
          <p:nvPr/>
        </p:nvCxnSpPr>
        <p:spPr>
          <a:xfrm>
            <a:off x="723641" y="5877272"/>
            <a:ext cx="85470" cy="2741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4"/>
          <p:cNvCxnSpPr>
            <a:stCxn id="19" idx="2"/>
            <a:endCxn id="36" idx="0"/>
          </p:cNvCxnSpPr>
          <p:nvPr/>
        </p:nvCxnSpPr>
        <p:spPr>
          <a:xfrm flipH="1">
            <a:off x="2311136" y="3146838"/>
            <a:ext cx="936605"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5"/>
          <p:cNvCxnSpPr>
            <a:stCxn id="19" idx="2"/>
            <a:endCxn id="38" idx="0"/>
          </p:cNvCxnSpPr>
          <p:nvPr/>
        </p:nvCxnSpPr>
        <p:spPr>
          <a:xfrm flipH="1">
            <a:off x="3084128" y="3146838"/>
            <a:ext cx="163613" cy="4981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6"/>
          <p:cNvCxnSpPr>
            <a:stCxn id="19" idx="2"/>
            <a:endCxn id="40" idx="0"/>
          </p:cNvCxnSpPr>
          <p:nvPr/>
        </p:nvCxnSpPr>
        <p:spPr>
          <a:xfrm>
            <a:off x="3247741" y="3146838"/>
            <a:ext cx="641309" cy="498186"/>
          </a:xfrm>
          <a:prstGeom prst="straightConnector1">
            <a:avLst/>
          </a:prstGeom>
          <a:solidFill>
            <a:schemeClr val="accent5">
              <a:lumMod val="60000"/>
              <a:lumOff val="40000"/>
            </a:schemeClr>
          </a:solidFill>
          <a:ln w="19050" cmpd="sng">
            <a:solidFill>
              <a:schemeClr val="tx1"/>
            </a:solidFill>
            <a:headEnd type="none"/>
            <a:tailEnd type="arrow"/>
          </a:ln>
        </p:spPr>
      </p:cxnSp>
      <p:cxnSp>
        <p:nvCxnSpPr>
          <p:cNvPr id="61" name="直接箭头连接符 57"/>
          <p:cNvCxnSpPr>
            <a:stCxn id="38" idx="2"/>
            <a:endCxn id="42" idx="0"/>
          </p:cNvCxnSpPr>
          <p:nvPr/>
        </p:nvCxnSpPr>
        <p:spPr>
          <a:xfrm flipH="1">
            <a:off x="2804796" y="3874918"/>
            <a:ext cx="279332"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58"/>
          <p:cNvCxnSpPr>
            <a:stCxn id="38" idx="2"/>
            <a:endCxn id="44" idx="0"/>
          </p:cNvCxnSpPr>
          <p:nvPr/>
        </p:nvCxnSpPr>
        <p:spPr>
          <a:xfrm>
            <a:off x="3084128" y="3874918"/>
            <a:ext cx="598290" cy="819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674704" y="2550996"/>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p:nvSpPr>
        <p:spPr>
          <a:xfrm>
            <a:off x="5796136" y="2367146"/>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p:nvSpPr>
        <p:spPr>
          <a:xfrm>
            <a:off x="1763688" y="2548304"/>
            <a:ext cx="936104"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6" name="Rectangle 65"/>
          <p:cNvSpPr/>
          <p:nvPr/>
        </p:nvSpPr>
        <p:spPr>
          <a:xfrm>
            <a:off x="5796136" y="2541670"/>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9" name="Rectangle 68"/>
          <p:cNvSpPr/>
          <p:nvPr/>
        </p:nvSpPr>
        <p:spPr>
          <a:xfrm>
            <a:off x="2987824" y="2924944"/>
            <a:ext cx="504056"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p:nvSpPr>
        <p:spPr>
          <a:xfrm>
            <a:off x="5796136" y="2727186"/>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3707904" y="256490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p:nvSpPr>
        <p:spPr>
          <a:xfrm>
            <a:off x="1043608" y="2924944"/>
            <a:ext cx="504056"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p:nvSpPr>
        <p:spPr>
          <a:xfrm>
            <a:off x="5796136" y="2871202"/>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p:nvSpPr>
        <p:spPr>
          <a:xfrm>
            <a:off x="3707904" y="256490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555776" y="364502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5796136" y="3070626"/>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p:nvSpPr>
        <p:spPr>
          <a:xfrm>
            <a:off x="3707904" y="256490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3275856" y="364502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467544" y="3645024"/>
            <a:ext cx="576064"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5796136" y="3250913"/>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3707904" y="2587112"/>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1619672" y="364502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4139952" y="3645024"/>
            <a:ext cx="288032" cy="216024"/>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5724128" y="4807118"/>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5724128" y="5662914"/>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5796136" y="6103262"/>
            <a:ext cx="1944216" cy="17145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46866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7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8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8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8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8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8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8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9" grpId="0" animBg="1"/>
      <p:bldP spid="69" grpId="1" animBg="1"/>
      <p:bldP spid="70" grpId="0" animBg="1"/>
      <p:bldP spid="70" grpId="1" animBg="1"/>
      <p:bldP spid="71" grpId="0" animBg="1"/>
      <p:bldP spid="71"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5" grpId="0" animBg="1"/>
      <p:bldP spid="85" grpId="1" animBg="1"/>
      <p:bldP spid="86" grpId="0" animBg="1"/>
      <p:bldP spid="86" grpId="1" animBg="1"/>
      <p:bldP spid="87" grpId="0" animBg="1"/>
      <p:bldP spid="87" grpId="1" animBg="1"/>
      <p:bldP spid="88" grpId="0" animBg="1"/>
      <p:bldP spid="8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884238"/>
          </a:xfrm>
        </p:spPr>
        <p:txBody>
          <a:bodyPr>
            <a:normAutofit fontScale="90000"/>
          </a:bodyPr>
          <a:lstStyle/>
          <a:p>
            <a:r>
              <a:rPr lang="en-US" sz="2800" dirty="0"/>
              <a:t>Accelerating Delta </a:t>
            </a:r>
            <a:r>
              <a:rPr lang="en-US" sz="2800" dirty="0" smtClean="0"/>
              <a:t>Debugging, Step 3: </a:t>
            </a:r>
            <a:br>
              <a:rPr lang="en-US" sz="2800" dirty="0" smtClean="0"/>
            </a:br>
            <a:r>
              <a:rPr lang="en-US" sz="2800" dirty="0" smtClean="0"/>
              <a:t>Search for 1-Minimal Input</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6" name="TextBox 5"/>
          <p:cNvSpPr txBox="1"/>
          <p:nvPr/>
        </p:nvSpPr>
        <p:spPr>
          <a:xfrm>
            <a:off x="146745" y="2530639"/>
            <a:ext cx="4206501" cy="2554545"/>
          </a:xfrm>
          <a:prstGeom prst="rect">
            <a:avLst/>
          </a:prstGeom>
          <a:noFill/>
        </p:spPr>
        <p:txBody>
          <a:bodyPr wrap="square" rtlCol="0">
            <a:spAutoFit/>
          </a:bodyPr>
          <a:lstStyle/>
          <a:p>
            <a:r>
              <a:rPr lang="en-US" sz="2000" dirty="0" smtClean="0"/>
              <a:t>Two choices about leaf node:</a:t>
            </a:r>
            <a:endParaRPr lang="en-US" sz="2000" dirty="0"/>
          </a:p>
          <a:p>
            <a:pPr marL="285750" indent="-285750">
              <a:buFont typeface="Wingdings" pitchFamily="2" charset="2"/>
              <a:buChar char="q"/>
            </a:pPr>
            <a:r>
              <a:rPr lang="en-US" sz="2000" dirty="0" smtClean="0"/>
              <a:t>  IDTHDD</a:t>
            </a:r>
          </a:p>
          <a:p>
            <a:pPr marL="514350" indent="-514350">
              <a:buFont typeface="Wingdings" pitchFamily="2" charset="2"/>
              <a:buChar char="v"/>
            </a:pPr>
            <a:r>
              <a:rPr lang="en-US" sz="2000" dirty="0" smtClean="0"/>
              <a:t>Always include leaf nodes in the generated input</a:t>
            </a:r>
            <a:endParaRPr lang="en-US" sz="2000" dirty="0"/>
          </a:p>
          <a:p>
            <a:pPr marL="285750" indent="-285750">
              <a:buFont typeface="Wingdings" pitchFamily="2" charset="2"/>
              <a:buChar char="q"/>
            </a:pPr>
            <a:r>
              <a:rPr lang="en-US" sz="2000" dirty="0" smtClean="0"/>
              <a:t>IDTHDD*</a:t>
            </a:r>
          </a:p>
          <a:p>
            <a:pPr marL="457200" indent="-457200">
              <a:buFont typeface="Wingdings" pitchFamily="2" charset="2"/>
              <a:buChar char="v"/>
            </a:pPr>
            <a:r>
              <a:rPr lang="en-US" sz="2000" dirty="0" smtClean="0"/>
              <a:t>Reconsider leaf nodes when we go to next level</a:t>
            </a:r>
          </a:p>
          <a:p>
            <a:pPr marL="457200" indent="-457200">
              <a:buFont typeface="Wingdings" pitchFamily="2" charset="2"/>
              <a:buChar char="v"/>
            </a:pPr>
            <a:r>
              <a:rPr lang="en-US" sz="2000" dirty="0" smtClean="0"/>
              <a:t>Guarantee 1-minimal input     </a:t>
            </a:r>
            <a:endParaRPr lang="en-US" sz="2000" dirty="0"/>
          </a:p>
        </p:txBody>
      </p:sp>
      <p:sp>
        <p:nvSpPr>
          <p:cNvPr id="8" name="TextBox 7"/>
          <p:cNvSpPr txBox="1"/>
          <p:nvPr/>
        </p:nvSpPr>
        <p:spPr>
          <a:xfrm>
            <a:off x="432048" y="1186294"/>
            <a:ext cx="8532440" cy="1015663"/>
          </a:xfrm>
          <a:prstGeom prst="rect">
            <a:avLst/>
          </a:prstGeom>
          <a:noFill/>
        </p:spPr>
        <p:txBody>
          <a:bodyPr wrap="square" rtlCol="0">
            <a:spAutoFit/>
          </a:bodyPr>
          <a:lstStyle/>
          <a:p>
            <a:pPr marL="457200" indent="-457200">
              <a:buFont typeface="Wingdings" pitchFamily="2" charset="2"/>
              <a:buChar char="Ø"/>
            </a:pPr>
            <a:r>
              <a:rPr lang="en-US" sz="2000" dirty="0" smtClean="0"/>
              <a:t>Apply Hierarchical </a:t>
            </a:r>
            <a:r>
              <a:rPr lang="en-US" sz="2000" dirty="0"/>
              <a:t>D</a:t>
            </a:r>
            <a:r>
              <a:rPr lang="en-US" sz="2000" dirty="0" smtClean="0"/>
              <a:t>elta </a:t>
            </a:r>
            <a:r>
              <a:rPr lang="en-US" sz="2000" dirty="0"/>
              <a:t>D</a:t>
            </a:r>
            <a:r>
              <a:rPr lang="en-US" sz="2000" dirty="0" smtClean="0"/>
              <a:t>ebugging (HDD, [</a:t>
            </a:r>
            <a:r>
              <a:rPr lang="en-US" sz="2000" dirty="0" err="1" smtClean="0"/>
              <a:t>Miserghi</a:t>
            </a:r>
            <a:r>
              <a:rPr lang="en-US" sz="2000" dirty="0" smtClean="0"/>
              <a:t> and Su, ICSE’06]) according to levels in the input decomposition tree (IDT) -&gt; IDTHDD</a:t>
            </a:r>
          </a:p>
          <a:p>
            <a:pPr marL="457200" indent="-457200">
              <a:buFont typeface="Wingdings" pitchFamily="2" charset="2"/>
              <a:buChar char="Ø"/>
            </a:pPr>
            <a:r>
              <a:rPr lang="en-US" sz="2000" dirty="0" smtClean="0"/>
              <a:t>Only consider </a:t>
            </a:r>
            <a:r>
              <a:rPr lang="en-US" sz="2000" dirty="0" smtClean="0">
                <a:solidFill>
                  <a:srgbClr val="00B0F0"/>
                </a:solidFill>
              </a:rPr>
              <a:t>complementary set </a:t>
            </a:r>
            <a:r>
              <a:rPr lang="en-US" sz="2000" dirty="0" smtClean="0"/>
              <a:t>for each level</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195572"/>
            <a:ext cx="4827265"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39996" y="6156012"/>
            <a:ext cx="939616" cy="369332"/>
          </a:xfrm>
          <a:prstGeom prst="rect">
            <a:avLst/>
          </a:prstGeom>
          <a:noFill/>
        </p:spPr>
        <p:txBody>
          <a:bodyPr wrap="none" rtlCol="0">
            <a:spAutoFit/>
          </a:bodyPr>
          <a:lstStyle/>
          <a:p>
            <a:r>
              <a:rPr lang="en-US" b="1" dirty="0" smtClean="0"/>
              <a:t>IDTHDD</a:t>
            </a:r>
            <a:endParaRPr lang="en-US" b="1" dirty="0"/>
          </a:p>
        </p:txBody>
      </p:sp>
    </p:spTree>
    <p:extLst>
      <p:ext uri="{BB962C8B-B14F-4D97-AF65-F5344CB8AC3E}">
        <p14:creationId xmlns:p14="http://schemas.microsoft.com/office/powerpoint/2010/main" val="3091074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smtClean="0"/>
              <a:t>Other Applications</a:t>
            </a:r>
            <a:endParaRPr lang="en-US" sz="2800" dirty="0"/>
          </a:p>
        </p:txBody>
      </p:sp>
      <p:sp>
        <p:nvSpPr>
          <p:cNvPr id="2" name="Content Placeholder 1"/>
          <p:cNvSpPr>
            <a:spLocks noGrp="1"/>
          </p:cNvSpPr>
          <p:nvPr>
            <p:ph idx="1"/>
          </p:nvPr>
        </p:nvSpPr>
        <p:spPr>
          <a:xfrm>
            <a:off x="457200" y="928464"/>
            <a:ext cx="8229600" cy="4876800"/>
          </a:xfrm>
        </p:spPr>
        <p:txBody>
          <a:bodyPr>
            <a:normAutofit lnSpcReduction="10000"/>
          </a:bodyPr>
          <a:lstStyle/>
          <a:p>
            <a:pPr>
              <a:buFont typeface="Wingdings" pitchFamily="2" charset="2"/>
              <a:buChar char="q"/>
            </a:pPr>
            <a:r>
              <a:rPr lang="en-US" sz="2800" dirty="0" smtClean="0"/>
              <a:t>Test Input Generation</a:t>
            </a:r>
          </a:p>
          <a:p>
            <a:pPr lvl="1">
              <a:buFont typeface="Wingdings" pitchFamily="2" charset="2"/>
              <a:buChar char="v"/>
            </a:pPr>
            <a:r>
              <a:rPr lang="en-US" sz="2400" dirty="0"/>
              <a:t>M</a:t>
            </a:r>
            <a:r>
              <a:rPr lang="en-US" sz="2400" dirty="0" smtClean="0"/>
              <a:t>ake use of DERIVED, CINFLUENCED </a:t>
            </a:r>
            <a:r>
              <a:rPr lang="en-US" sz="2400" dirty="0"/>
              <a:t>and </a:t>
            </a:r>
            <a:r>
              <a:rPr lang="en-US" sz="2400" dirty="0" smtClean="0"/>
              <a:t>AINFLUENCED </a:t>
            </a:r>
            <a:r>
              <a:rPr lang="en-US" sz="2400" dirty="0"/>
              <a:t>sets </a:t>
            </a:r>
            <a:r>
              <a:rPr lang="en-US" sz="2400" dirty="0" smtClean="0"/>
              <a:t>from a single execution to effectively derive test inputs at a moderate cost</a:t>
            </a:r>
          </a:p>
          <a:p>
            <a:pPr lvl="2">
              <a:buFont typeface="Wingdings" pitchFamily="2" charset="2"/>
              <a:buChar char="v"/>
            </a:pPr>
            <a:r>
              <a:rPr lang="en-US" sz="2000" dirty="0" smtClean="0"/>
              <a:t>Avoid test cases that induce same behavior</a:t>
            </a:r>
          </a:p>
          <a:p>
            <a:pPr lvl="2">
              <a:buFont typeface="Wingdings" pitchFamily="2" charset="2"/>
              <a:buChar char="v"/>
            </a:pPr>
            <a:r>
              <a:rPr lang="en-US" sz="2000" dirty="0" smtClean="0"/>
              <a:t>Construct new test cases that lead to different dependences</a:t>
            </a:r>
            <a:r>
              <a:rPr lang="en-US" sz="2000" smtClean="0"/>
              <a:t>/different behavior</a:t>
            </a:r>
            <a:endParaRPr lang="en-US" sz="2000" dirty="0" smtClean="0"/>
          </a:p>
          <a:p>
            <a:pPr>
              <a:buFont typeface="Wingdings" pitchFamily="2" charset="2"/>
              <a:buChar char="q"/>
            </a:pPr>
            <a:r>
              <a:rPr lang="en-US" sz="2800" dirty="0" smtClean="0"/>
              <a:t>Security</a:t>
            </a:r>
          </a:p>
          <a:p>
            <a:pPr lvl="1">
              <a:buFont typeface="Wingdings" pitchFamily="2" charset="2"/>
              <a:buChar char="v"/>
            </a:pPr>
            <a:r>
              <a:rPr lang="en-US" sz="2400" dirty="0"/>
              <a:t>D</a:t>
            </a:r>
            <a:r>
              <a:rPr lang="en-US" sz="2400" dirty="0" smtClean="0"/>
              <a:t>ata </a:t>
            </a:r>
            <a:r>
              <a:rPr lang="en-US" sz="2400" dirty="0"/>
              <a:t>dependences may be obfuscated as control dependences </a:t>
            </a:r>
            <a:r>
              <a:rPr lang="en-US" sz="2400" dirty="0" smtClean="0"/>
              <a:t>to avoid detection </a:t>
            </a:r>
          </a:p>
          <a:p>
            <a:pPr lvl="1">
              <a:buFont typeface="Wingdings" pitchFamily="2" charset="2"/>
              <a:buChar char="v"/>
            </a:pPr>
            <a:r>
              <a:rPr lang="en-US" sz="2400" dirty="0" smtClean="0"/>
              <a:t>Our </a:t>
            </a:r>
            <a:r>
              <a:rPr lang="en-US" sz="2400" dirty="0"/>
              <a:t>formation of chains in the DERIVED </a:t>
            </a:r>
            <a:r>
              <a:rPr lang="en-US" sz="2400" dirty="0" smtClean="0"/>
              <a:t>and AINFLUENCED </a:t>
            </a:r>
            <a:r>
              <a:rPr lang="en-US" sz="2400" dirty="0"/>
              <a:t>sets help </a:t>
            </a:r>
            <a:r>
              <a:rPr lang="en-US" sz="2400" dirty="0" smtClean="0"/>
              <a:t>find </a:t>
            </a:r>
            <a:r>
              <a:rPr lang="en-US" sz="2400" dirty="0"/>
              <a:t>obfuscated </a:t>
            </a:r>
            <a:r>
              <a:rPr lang="en-US" sz="2400" dirty="0" smtClean="0"/>
              <a:t>vulnerabilities</a:t>
            </a:r>
          </a:p>
          <a:p>
            <a:pPr lvl="2">
              <a:buFont typeface="Wingdings" pitchFamily="2" charset="2"/>
              <a:buChar char="v"/>
            </a:pPr>
            <a:r>
              <a:rPr lang="en-US" sz="2000" dirty="0" smtClean="0"/>
              <a:t>e.g., our test program </a:t>
            </a:r>
            <a:r>
              <a:rPr lang="en-US" sz="2000" i="1" dirty="0"/>
              <a:t>B</a:t>
            </a:r>
            <a:r>
              <a:rPr lang="en-US" sz="2000" i="1" dirty="0" smtClean="0"/>
              <a:t>c-1.06</a:t>
            </a:r>
            <a:r>
              <a:rPr lang="en-US" sz="2000" dirty="0" smtClean="0"/>
              <a:t> has a buffer overflow</a:t>
            </a:r>
            <a:endParaRPr lang="en-US" sz="2000" dirty="0"/>
          </a:p>
          <a:p>
            <a:pPr>
              <a:buNone/>
            </a:pPr>
            <a:endParaRPr lang="en-US" dirty="0" smtClean="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Tree>
    <p:extLst>
      <p:ext uri="{BB962C8B-B14F-4D97-AF65-F5344CB8AC3E}">
        <p14:creationId xmlns:p14="http://schemas.microsoft.com/office/powerpoint/2010/main" val="1814158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smtClean="0"/>
              <a:t>Experimental Evaluation</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4" name="TextBox 3"/>
          <p:cNvSpPr txBox="1"/>
          <p:nvPr/>
        </p:nvSpPr>
        <p:spPr>
          <a:xfrm>
            <a:off x="755576" y="1052736"/>
            <a:ext cx="7128792" cy="3960058"/>
          </a:xfrm>
          <a:prstGeom prst="rect">
            <a:avLst/>
          </a:prstGeom>
          <a:noFill/>
        </p:spPr>
        <p:txBody>
          <a:bodyPr wrap="square" rtlCol="0">
            <a:spAutoFit/>
          </a:bodyPr>
          <a:lstStyle/>
          <a:p>
            <a:r>
              <a:rPr lang="en-US" sz="2600" dirty="0" smtClean="0">
                <a:solidFill>
                  <a:prstClr val="black"/>
                </a:solidFill>
              </a:rPr>
              <a:t>Efficiency and effectiveness for actual bugs in three real-world programs</a:t>
            </a:r>
            <a:br>
              <a:rPr lang="en-US" sz="2600" dirty="0" smtClean="0">
                <a:solidFill>
                  <a:prstClr val="black"/>
                </a:solidFill>
              </a:rPr>
            </a:br>
            <a:endParaRPr lang="en-US" sz="2600" dirty="0">
              <a:solidFill>
                <a:prstClr val="black"/>
              </a:solidFill>
            </a:endParaRPr>
          </a:p>
          <a:p>
            <a:pPr marL="285750" indent="-285750">
              <a:buFont typeface="Wingdings" pitchFamily="2" charset="2"/>
              <a:buChar char="q"/>
            </a:pPr>
            <a:r>
              <a:rPr lang="en-US" sz="2600" dirty="0" smtClean="0">
                <a:solidFill>
                  <a:prstClr val="black"/>
                </a:solidFill>
              </a:rPr>
              <a:t> </a:t>
            </a:r>
            <a:r>
              <a:rPr lang="en-US" sz="2600" i="1" dirty="0" smtClean="0">
                <a:solidFill>
                  <a:prstClr val="black"/>
                </a:solidFill>
              </a:rPr>
              <a:t>Tidy-34132</a:t>
            </a:r>
            <a:r>
              <a:rPr lang="en-US" sz="2600" dirty="0">
                <a:solidFill>
                  <a:prstClr val="black"/>
                </a:solidFill>
              </a:rPr>
              <a:t>:</a:t>
            </a:r>
            <a:r>
              <a:rPr lang="en-US" sz="2600" dirty="0" smtClean="0">
                <a:solidFill>
                  <a:prstClr val="black"/>
                </a:solidFill>
              </a:rPr>
              <a:t> NULL pointer dereference bug</a:t>
            </a:r>
            <a:br>
              <a:rPr lang="en-US" sz="2600" dirty="0" smtClean="0">
                <a:solidFill>
                  <a:prstClr val="black"/>
                </a:solidFill>
              </a:rPr>
            </a:br>
            <a:endParaRPr lang="en-US" sz="2600" dirty="0" smtClean="0">
              <a:solidFill>
                <a:prstClr val="black"/>
              </a:solidFill>
            </a:endParaRPr>
          </a:p>
          <a:p>
            <a:pPr marL="285750" indent="-285750">
              <a:buFont typeface="Wingdings" pitchFamily="2" charset="2"/>
              <a:buChar char="q"/>
            </a:pPr>
            <a:r>
              <a:rPr lang="en-US" sz="2600" dirty="0">
                <a:solidFill>
                  <a:prstClr val="black"/>
                </a:solidFill>
              </a:rPr>
              <a:t> </a:t>
            </a:r>
            <a:r>
              <a:rPr lang="en-US" sz="2600" i="1" dirty="0" smtClean="0">
                <a:solidFill>
                  <a:prstClr val="black"/>
                </a:solidFill>
              </a:rPr>
              <a:t>Bc-1.06</a:t>
            </a:r>
            <a:r>
              <a:rPr lang="en-US" sz="2600" dirty="0" smtClean="0">
                <a:solidFill>
                  <a:prstClr val="black"/>
                </a:solidFill>
              </a:rPr>
              <a:t>: buffer overflow error</a:t>
            </a:r>
            <a:br>
              <a:rPr lang="en-US" sz="2600" dirty="0" smtClean="0">
                <a:solidFill>
                  <a:prstClr val="black"/>
                </a:solidFill>
              </a:rPr>
            </a:br>
            <a:endParaRPr lang="en-US" sz="2600" dirty="0">
              <a:solidFill>
                <a:prstClr val="black"/>
              </a:solidFill>
            </a:endParaRPr>
          </a:p>
          <a:p>
            <a:pPr marL="285750" indent="-285750">
              <a:buFont typeface="Wingdings" pitchFamily="2" charset="2"/>
              <a:buChar char="q"/>
            </a:pPr>
            <a:r>
              <a:rPr lang="en-US" sz="2600" dirty="0">
                <a:solidFill>
                  <a:prstClr val="black"/>
                </a:solidFill>
              </a:rPr>
              <a:t> </a:t>
            </a:r>
            <a:r>
              <a:rPr lang="en-US" sz="2600" i="1" dirty="0" smtClean="0">
                <a:solidFill>
                  <a:prstClr val="black"/>
                </a:solidFill>
              </a:rPr>
              <a:t>Expat-1.95.3</a:t>
            </a:r>
            <a:r>
              <a:rPr lang="en-US" sz="2600" dirty="0" smtClean="0">
                <a:solidFill>
                  <a:prstClr val="black"/>
                </a:solidFill>
              </a:rPr>
              <a:t>: illegal </a:t>
            </a:r>
            <a:r>
              <a:rPr lang="en-US" sz="2600" dirty="0">
                <a:solidFill>
                  <a:prstClr val="black"/>
                </a:solidFill>
              </a:rPr>
              <a:t>pointer </a:t>
            </a:r>
            <a:r>
              <a:rPr lang="en-US" sz="2600" dirty="0" smtClean="0">
                <a:solidFill>
                  <a:prstClr val="black"/>
                </a:solidFill>
              </a:rPr>
              <a:t>dereference</a:t>
            </a:r>
            <a:endParaRPr lang="en-US" sz="2600" dirty="0">
              <a:solidFill>
                <a:prstClr val="black"/>
              </a:solidFill>
            </a:endParaRPr>
          </a:p>
          <a:p>
            <a:pPr marL="285750" indent="-285750">
              <a:buFont typeface="Wingdings" pitchFamily="2" charset="2"/>
              <a:buChar char="q"/>
            </a:pPr>
            <a:endParaRPr lang="en-US" sz="2600" dirty="0" smtClean="0">
              <a:solidFill>
                <a:prstClr val="black"/>
              </a:solidFill>
            </a:endParaRPr>
          </a:p>
          <a:p>
            <a:pPr marL="285750" indent="-285750">
              <a:buFont typeface="Wingdings" pitchFamily="2" charset="2"/>
              <a:buChar char="q"/>
            </a:pPr>
            <a:endParaRPr lang="en-US" sz="2600" i="1" baseline="30000" dirty="0" smtClean="0">
              <a:solidFill>
                <a:prstClr val="black"/>
              </a:solidFill>
            </a:endParaRPr>
          </a:p>
        </p:txBody>
      </p:sp>
    </p:spTree>
    <p:extLst>
      <p:ext uri="{BB962C8B-B14F-4D97-AF65-F5344CB8AC3E}">
        <p14:creationId xmlns:p14="http://schemas.microsoft.com/office/powerpoint/2010/main" val="34069734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fontScale="90000"/>
          </a:bodyPr>
          <a:lstStyle/>
          <a:p>
            <a:r>
              <a:rPr lang="en-US" sz="2800" dirty="0" smtClean="0"/>
              <a:t>Comparison with Standard Delta Debugging After Step 1</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graphicFrame>
        <p:nvGraphicFramePr>
          <p:cNvPr id="7" name="Table 3"/>
          <p:cNvGraphicFramePr>
            <a:graphicFrameLocks noGrp="1"/>
          </p:cNvGraphicFramePr>
          <p:nvPr>
            <p:extLst>
              <p:ext uri="{D42A27DB-BD31-4B8C-83A1-F6EECF244321}">
                <p14:modId xmlns:p14="http://schemas.microsoft.com/office/powerpoint/2010/main" val="2973658694"/>
              </p:ext>
            </p:extLst>
          </p:nvPr>
        </p:nvGraphicFramePr>
        <p:xfrm>
          <a:off x="76200" y="1196752"/>
          <a:ext cx="8960296" cy="3543280"/>
        </p:xfrm>
        <a:graphic>
          <a:graphicData uri="http://schemas.openxmlformats.org/drawingml/2006/table">
            <a:tbl>
              <a:tblPr/>
              <a:tblGrid>
                <a:gridCol w="1368152"/>
                <a:gridCol w="1296144"/>
                <a:gridCol w="864096"/>
                <a:gridCol w="936104"/>
                <a:gridCol w="1224136"/>
                <a:gridCol w="1008112"/>
                <a:gridCol w="1080120"/>
                <a:gridCol w="1183432"/>
              </a:tblGrid>
              <a:tr h="720080">
                <a:tc rowSpan="2">
                  <a:txBody>
                    <a:bodyPr/>
                    <a:lstStyle/>
                    <a:p>
                      <a:pPr algn="ctr"/>
                      <a:endParaRPr lang="en-US" sz="2000" dirty="0" smtClean="0">
                        <a:solidFill>
                          <a:srgbClr val="000000"/>
                        </a:solidFill>
                      </a:endParaRPr>
                    </a:p>
                    <a:p>
                      <a:pPr algn="ctr"/>
                      <a:r>
                        <a:rPr lang="en-US" sz="2000" dirty="0" smtClean="0">
                          <a:solidFill>
                            <a:srgbClr val="000000"/>
                          </a:solidFill>
                        </a:rPr>
                        <a:t>Program </a:t>
                      </a:r>
                    </a:p>
                    <a:p>
                      <a:pPr algn="ctr"/>
                      <a:endParaRPr lang="en-US" sz="20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rowSpan="2">
                  <a:txBody>
                    <a:bodyPr/>
                    <a:lstStyle/>
                    <a:p>
                      <a:pPr algn="ctr"/>
                      <a:endParaRPr lang="en-US" sz="2000" dirty="0" smtClean="0">
                        <a:solidFill>
                          <a:srgbClr val="000000"/>
                        </a:solidFill>
                      </a:endParaRPr>
                    </a:p>
                    <a:p>
                      <a:pPr algn="ctr"/>
                      <a:r>
                        <a:rPr lang="en-US" sz="2000" dirty="0" smtClean="0">
                          <a:solidFill>
                            <a:srgbClr val="000000"/>
                          </a:solidFill>
                        </a:rPr>
                        <a:t>Test Case</a:t>
                      </a:r>
                    </a:p>
                    <a:p>
                      <a:pPr algn="ctr"/>
                      <a:r>
                        <a:rPr lang="en-US" sz="2000" dirty="0" smtClean="0">
                          <a:solidFill>
                            <a:srgbClr val="000000"/>
                          </a:solidFill>
                        </a:rPr>
                        <a:t>(input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en-US" sz="2000" dirty="0" smtClean="0">
                          <a:solidFill>
                            <a:srgbClr val="000000"/>
                          </a:solidFill>
                        </a:rPr>
                        <a:t>Step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gridSpan="2">
                  <a:txBody>
                    <a:bodyPr/>
                    <a:lstStyle/>
                    <a:p>
                      <a:pPr algn="ctr"/>
                      <a:r>
                        <a:rPr lang="en-US" sz="2000" dirty="0" smtClean="0">
                          <a:solidFill>
                            <a:srgbClr val="000000"/>
                          </a:solidFill>
                        </a:rPr>
                        <a:t>SDD on Input</a:t>
                      </a:r>
                    </a:p>
                    <a:p>
                      <a:pPr algn="ctr"/>
                      <a:r>
                        <a:rPr lang="en-US" sz="2000" dirty="0" smtClean="0">
                          <a:solidFill>
                            <a:srgbClr val="000000"/>
                          </a:solidFill>
                        </a:rPr>
                        <a:t>After Step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a:p>
                  </a:txBody>
                  <a:tcPr/>
                </a:tc>
                <a:tc>
                  <a:txBody>
                    <a:bodyPr/>
                    <a:lstStyle/>
                    <a:p>
                      <a:pPr algn="ctr"/>
                      <a:r>
                        <a:rPr lang="en-US" sz="2000" dirty="0" smtClean="0">
                          <a:solidFill>
                            <a:srgbClr val="000000"/>
                          </a:solidFill>
                        </a:rPr>
                        <a:t>IDTHDD</a:t>
                      </a:r>
                    </a:p>
                    <a:p>
                      <a:pPr algn="ctr"/>
                      <a:r>
                        <a:rPr lang="en-US" sz="2000" dirty="0" smtClean="0">
                          <a:solidFill>
                            <a:srgbClr val="000000"/>
                          </a:solidFill>
                        </a:rPr>
                        <a:t>Step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rPr>
                        <a:t>IDTHDD*</a:t>
                      </a:r>
                    </a:p>
                    <a:p>
                      <a:pPr algn="ctr"/>
                      <a:r>
                        <a:rPr lang="en-US" sz="2000" dirty="0" smtClean="0">
                          <a:solidFill>
                            <a:srgbClr val="000000"/>
                          </a:solidFill>
                        </a:rPr>
                        <a:t>Step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20080">
                <a:tc vMerge="1">
                  <a:txBody>
                    <a:bodyPr/>
                    <a:lstStyle/>
                    <a:p>
                      <a:endParaRPr lang="en-US"/>
                    </a:p>
                  </a:txBody>
                  <a:tcPr/>
                </a:tc>
                <a:tc vMerge="1">
                  <a:txBody>
                    <a:bodyPr/>
                    <a:lstStyle/>
                    <a:p>
                      <a:endParaRPr lang="en-US"/>
                    </a:p>
                  </a:txBody>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input</a:t>
                      </a:r>
                      <a:r>
                        <a:rPr lang="en-US" sz="2000" baseline="0" dirty="0" smtClean="0">
                          <a:solidFill>
                            <a:srgbClr val="000000"/>
                          </a:solidFill>
                        </a:rPr>
                        <a:t> size</a:t>
                      </a:r>
                      <a:endParaRPr lang="en-US" sz="200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input</a:t>
                      </a:r>
                      <a:r>
                        <a:rPr lang="en-US" sz="2000" baseline="0" dirty="0" smtClean="0">
                          <a:solidFill>
                            <a:srgbClr val="000000"/>
                          </a:solidFill>
                        </a:rPr>
                        <a:t> size</a:t>
                      </a:r>
                      <a:endParaRPr lang="en-US" sz="200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dirty="0" smtClean="0">
                          <a:solidFill>
                            <a:srgbClr val="000000"/>
                          </a:solidFill>
                        </a:rPr>
                        <a:t>#runs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549480">
                <a:tc>
                  <a:txBody>
                    <a:bodyPr/>
                    <a:lstStyle/>
                    <a:p>
                      <a:r>
                        <a:rPr lang="en-US" sz="1800" dirty="0" smtClean="0">
                          <a:solidFill>
                            <a:srgbClr val="000000"/>
                          </a:solidFill>
                        </a:rPr>
                        <a:t>tidy-34132</a:t>
                      </a:r>
                      <a:endParaRPr lang="en-US" sz="18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test1.html</a:t>
                      </a:r>
                    </a:p>
                    <a:p>
                      <a:pPr algn="l"/>
                      <a:r>
                        <a:rPr lang="en-US" sz="2000" b="0" dirty="0" smtClean="0">
                          <a:solidFill>
                            <a:srgbClr val="000000"/>
                          </a:solidFill>
                        </a:rPr>
                        <a:t>(2,018)</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0000"/>
                          </a:solidFill>
                        </a:rPr>
                        <a:t>124</a:t>
                      </a:r>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528">
                <a:tc>
                  <a:txBody>
                    <a:bodyPr/>
                    <a:lstStyle/>
                    <a:p>
                      <a:r>
                        <a:rPr lang="en-US" sz="1800" dirty="0" smtClean="0">
                          <a:solidFill>
                            <a:srgbClr val="000000"/>
                          </a:solidFill>
                        </a:rPr>
                        <a:t>bc-1.06</a:t>
                      </a:r>
                      <a:endParaRPr lang="en-US" sz="1800" dirty="0">
                        <a:solidFill>
                          <a:srgbClr val="000000"/>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test1.b</a:t>
                      </a:r>
                    </a:p>
                    <a:p>
                      <a:pPr algn="l"/>
                      <a:r>
                        <a:rPr lang="en-US" sz="2000" b="0" dirty="0" smtClean="0">
                          <a:solidFill>
                            <a:srgbClr val="000000"/>
                          </a:solidFill>
                        </a:rPr>
                        <a:t>(1,310)</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0000"/>
                          </a:solidFill>
                        </a:rPr>
                        <a:t>399</a:t>
                      </a:r>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8,372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1,192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4,183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4255">
                <a:tc>
                  <a:txBody>
                    <a:bodyPr/>
                    <a:lstStyle/>
                    <a:p>
                      <a:r>
                        <a:rPr lang="en-US" sz="1800" kern="1200" baseline="0" dirty="0" smtClean="0">
                          <a:solidFill>
                            <a:srgbClr val="000000"/>
                          </a:solidFill>
                          <a:latin typeface="+mn-lt"/>
                          <a:ea typeface="+mn-ea"/>
                          <a:cs typeface="+mn-cs"/>
                        </a:rPr>
                        <a:t>expat-1.95.3</a:t>
                      </a:r>
                      <a:endParaRPr lang="en-US" sz="1800" kern="1200" baseline="0" dirty="0">
                        <a:solidFill>
                          <a:srgbClr val="000000"/>
                        </a:solidFill>
                        <a:latin typeface="+mn-lt"/>
                        <a:ea typeface="+mn-ea"/>
                        <a:cs typeface="+mn-cs"/>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2000" b="0" dirty="0" smtClean="0">
                          <a:solidFill>
                            <a:srgbClr val="000000"/>
                          </a:solidFill>
                        </a:rPr>
                        <a:t>test1.xml</a:t>
                      </a:r>
                    </a:p>
                    <a:p>
                      <a:pPr algn="l"/>
                      <a:r>
                        <a:rPr lang="en-US" sz="2000" b="0" dirty="0" smtClean="0">
                          <a:solidFill>
                            <a:srgbClr val="000000"/>
                          </a:solidFill>
                        </a:rPr>
                        <a:t>(1,138)</a:t>
                      </a:r>
                      <a:endParaRPr lang="en-US" sz="20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0000"/>
                          </a:solidFill>
                        </a:rPr>
                        <a:t>125</a:t>
                      </a:r>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896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rgbClr val="000000"/>
                          </a:solidFill>
                          <a:latin typeface="+mn-lt"/>
                          <a:ea typeface="+mn-ea"/>
                          <a:cs typeface="+mn-cs"/>
                        </a:rPr>
                        <a:t>391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6" name="Rectangle 5"/>
          <p:cNvSpPr/>
          <p:nvPr/>
        </p:nvSpPr>
        <p:spPr>
          <a:xfrm>
            <a:off x="6784247" y="2636912"/>
            <a:ext cx="2255999" cy="2088232"/>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0656997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fontScale="90000"/>
          </a:bodyPr>
          <a:lstStyle/>
          <a:p>
            <a:r>
              <a:rPr lang="en-US" sz="2800" dirty="0"/>
              <a:t>Existing Relevant Input </a:t>
            </a:r>
            <a:r>
              <a:rPr lang="en-US" sz="2800" dirty="0" smtClean="0"/>
              <a:t>Analysis are </a:t>
            </a:r>
            <a:r>
              <a:rPr lang="en-US" sz="2800" dirty="0"/>
              <a:t>imprecise and inadequate</a:t>
            </a:r>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a:t>
            </a:r>
            <a:r>
              <a:rPr lang="en-US" altLang="en-US" dirty="0" err="1" smtClean="0">
                <a:solidFill>
                  <a:prstClr val="black">
                    <a:tint val="75000"/>
                  </a:prstClr>
                </a:solidFill>
              </a:rPr>
              <a:t>Iulian</a:t>
            </a:r>
            <a:r>
              <a:rPr lang="en-US" altLang="en-US" dirty="0" smtClean="0">
                <a:solidFill>
                  <a:prstClr val="black">
                    <a:tint val="75000"/>
                  </a:prstClr>
                </a:solidFill>
              </a:rPr>
              <a:t> </a:t>
            </a:r>
            <a:r>
              <a:rPr lang="en-US" altLang="en-US" dirty="0" err="1" smtClean="0">
                <a:solidFill>
                  <a:prstClr val="black">
                    <a:tint val="75000"/>
                  </a:prstClr>
                </a:solidFill>
              </a:rPr>
              <a:t>Neamtiu</a:t>
            </a:r>
            <a:r>
              <a:rPr lang="en-US" altLang="en-US" dirty="0" smtClean="0">
                <a:solidFill>
                  <a:prstClr val="black">
                    <a:tint val="75000"/>
                  </a:prstClr>
                </a:solidFill>
              </a:rPr>
              <a:t>                  Relevant Inputs Analysis and its Applications</a:t>
            </a:r>
            <a:endParaRPr lang="en-US" altLang="en-US" dirty="0">
              <a:solidFill>
                <a:prstClr val="black">
                  <a:tint val="75000"/>
                </a:prstClr>
              </a:solidFill>
            </a:endParaRPr>
          </a:p>
        </p:txBody>
      </p:sp>
      <p:sp>
        <p:nvSpPr>
          <p:cNvPr id="8" name="TextBox 7"/>
          <p:cNvSpPr txBox="1"/>
          <p:nvPr/>
        </p:nvSpPr>
        <p:spPr>
          <a:xfrm>
            <a:off x="395536" y="764704"/>
            <a:ext cx="5296643" cy="369332"/>
          </a:xfrm>
          <a:prstGeom prst="rect">
            <a:avLst/>
          </a:prstGeom>
          <a:noFill/>
        </p:spPr>
        <p:txBody>
          <a:bodyPr wrap="none" rtlCol="0">
            <a:spAutoFit/>
          </a:bodyPr>
          <a:lstStyle/>
          <a:p>
            <a:r>
              <a:rPr lang="en-US" b="1" dirty="0" smtClean="0">
                <a:solidFill>
                  <a:prstClr val="black"/>
                </a:solidFill>
              </a:rPr>
              <a:t>Original input:   </a:t>
            </a:r>
            <a:r>
              <a:rPr lang="en-US" sz="1600" dirty="0" smtClean="0">
                <a:solidFill>
                  <a:prstClr val="black"/>
                </a:solidFill>
              </a:rPr>
              <a:t>S </a:t>
            </a:r>
            <a:r>
              <a:rPr lang="en-US" sz="1600" dirty="0">
                <a:solidFill>
                  <a:prstClr val="black"/>
                </a:solidFill>
              </a:rPr>
              <a:t>S</a:t>
            </a:r>
            <a:r>
              <a:rPr lang="en-US" sz="1600" dirty="0" smtClean="0">
                <a:solidFill>
                  <a:prstClr val="black"/>
                </a:solidFill>
              </a:rPr>
              <a:t> F F N B </a:t>
            </a:r>
            <a:r>
              <a:rPr lang="en-US" sz="1600" dirty="0">
                <a:solidFill>
                  <a:prstClr val="black"/>
                </a:solidFill>
              </a:rPr>
              <a:t>P “ a ” / P </a:t>
            </a:r>
            <a:r>
              <a:rPr lang="en-US" sz="1600" dirty="0" smtClean="0">
                <a:solidFill>
                  <a:prstClr val="black"/>
                </a:solidFill>
              </a:rPr>
              <a:t>/ B </a:t>
            </a:r>
            <a:r>
              <a:rPr lang="en-US" sz="1600" dirty="0">
                <a:solidFill>
                  <a:prstClr val="black"/>
                </a:solidFill>
              </a:rPr>
              <a:t>P “ b ” / P </a:t>
            </a:r>
            <a:r>
              <a:rPr lang="en-US" sz="1600" dirty="0" smtClean="0">
                <a:solidFill>
                  <a:prstClr val="black"/>
                </a:solidFill>
              </a:rPr>
              <a:t>/ N /S /S</a:t>
            </a:r>
            <a:endParaRPr lang="en-US" sz="1600" dirty="0">
              <a:solidFill>
                <a:prstClr val="black"/>
              </a:solidFill>
            </a:endParaRPr>
          </a:p>
        </p:txBody>
      </p:sp>
      <p:sp>
        <p:nvSpPr>
          <p:cNvPr id="9" name="TextBox 8"/>
          <p:cNvSpPr txBox="1"/>
          <p:nvPr/>
        </p:nvSpPr>
        <p:spPr>
          <a:xfrm>
            <a:off x="395536" y="1124744"/>
            <a:ext cx="6652783" cy="646331"/>
          </a:xfrm>
          <a:prstGeom prst="rect">
            <a:avLst/>
          </a:prstGeom>
          <a:noFill/>
        </p:spPr>
        <p:txBody>
          <a:bodyPr wrap="none" rtlCol="0">
            <a:spAutoFit/>
          </a:bodyPr>
          <a:lstStyle/>
          <a:p>
            <a:r>
              <a:rPr lang="en-US" b="1" dirty="0" smtClean="0">
                <a:solidFill>
                  <a:prstClr val="black"/>
                </a:solidFill>
              </a:rPr>
              <a:t>Input labeled with position info:</a:t>
            </a:r>
          </a:p>
          <a:p>
            <a:r>
              <a:rPr lang="en-US" dirty="0" smtClean="0">
                <a:solidFill>
                  <a:prstClr val="black"/>
                </a:solidFill>
              </a:rPr>
              <a:t>S</a:t>
            </a:r>
            <a:r>
              <a:rPr lang="en-US" baseline="30000" dirty="0" smtClean="0">
                <a:solidFill>
                  <a:prstClr val="black"/>
                </a:solidFill>
              </a:rPr>
              <a:t>1</a:t>
            </a:r>
            <a:r>
              <a:rPr lang="en-US" dirty="0" smtClean="0">
                <a:solidFill>
                  <a:prstClr val="black"/>
                </a:solidFill>
              </a:rPr>
              <a:t> </a:t>
            </a:r>
            <a:r>
              <a:rPr lang="en-US" dirty="0">
                <a:solidFill>
                  <a:prstClr val="black"/>
                </a:solidFill>
              </a:rPr>
              <a:t>S</a:t>
            </a:r>
            <a:r>
              <a:rPr lang="en-US" baseline="30000" dirty="0">
                <a:solidFill>
                  <a:prstClr val="black"/>
                </a:solidFill>
              </a:rPr>
              <a:t>2 </a:t>
            </a:r>
            <a:r>
              <a:rPr lang="en-US" baseline="30000" dirty="0" smtClean="0">
                <a:solidFill>
                  <a:prstClr val="black"/>
                </a:solidFill>
              </a:rPr>
              <a:t> </a:t>
            </a:r>
            <a:r>
              <a:rPr lang="en-US" dirty="0" smtClean="0">
                <a:solidFill>
                  <a:prstClr val="black"/>
                </a:solidFill>
              </a:rPr>
              <a:t>F</a:t>
            </a:r>
            <a:r>
              <a:rPr lang="en-US" baseline="30000" dirty="0" smtClean="0">
                <a:solidFill>
                  <a:prstClr val="black"/>
                </a:solidFill>
              </a:rPr>
              <a:t>1</a:t>
            </a:r>
            <a:r>
              <a:rPr lang="en-US" dirty="0" smtClean="0">
                <a:solidFill>
                  <a:prstClr val="black"/>
                </a:solidFill>
              </a:rPr>
              <a:t> F</a:t>
            </a:r>
            <a:r>
              <a:rPr lang="en-US" baseline="30000" dirty="0">
                <a:solidFill>
                  <a:prstClr val="black"/>
                </a:solidFill>
              </a:rPr>
              <a:t> 2</a:t>
            </a:r>
            <a:r>
              <a:rPr lang="en-US" dirty="0" smtClean="0">
                <a:solidFill>
                  <a:prstClr val="black"/>
                </a:solidFill>
              </a:rPr>
              <a:t> N</a:t>
            </a:r>
            <a:r>
              <a:rPr lang="en-US" baseline="30000" dirty="0" smtClean="0">
                <a:solidFill>
                  <a:prstClr val="black"/>
                </a:solidFill>
              </a:rPr>
              <a:t>1</a:t>
            </a:r>
            <a:r>
              <a:rPr lang="en-US" dirty="0" smtClean="0">
                <a:solidFill>
                  <a:prstClr val="black"/>
                </a:solidFill>
              </a:rPr>
              <a:t> </a:t>
            </a:r>
            <a:r>
              <a:rPr lang="en-US" dirty="0">
                <a:solidFill>
                  <a:prstClr val="black"/>
                </a:solidFill>
              </a:rPr>
              <a:t>B</a:t>
            </a:r>
            <a:r>
              <a:rPr lang="en-US" baseline="30000" dirty="0">
                <a:solidFill>
                  <a:prstClr val="black"/>
                </a:solidFill>
              </a:rPr>
              <a:t>1 </a:t>
            </a:r>
            <a:r>
              <a:rPr lang="en-US" baseline="30000" dirty="0" smtClean="0">
                <a:solidFill>
                  <a:prstClr val="black"/>
                </a:solidFill>
              </a:rPr>
              <a:t> </a:t>
            </a:r>
            <a:r>
              <a:rPr lang="en-US" dirty="0" smtClean="0">
                <a:solidFill>
                  <a:prstClr val="black"/>
                </a:solidFill>
              </a:rPr>
              <a:t>P</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1</a:t>
            </a:r>
            <a:r>
              <a:rPr lang="en-US" dirty="0" smtClean="0">
                <a:solidFill>
                  <a:prstClr val="black"/>
                </a:solidFill>
              </a:rPr>
              <a:t> a</a:t>
            </a:r>
            <a:r>
              <a:rPr lang="en-US" baseline="30000" dirty="0">
                <a:solidFill>
                  <a:prstClr val="black"/>
                </a:solidFill>
              </a:rPr>
              <a:t>1</a:t>
            </a:r>
            <a:r>
              <a:rPr lang="en-US" dirty="0" smtClean="0">
                <a:solidFill>
                  <a:prstClr val="black"/>
                </a:solidFill>
              </a:rPr>
              <a:t> ”</a:t>
            </a:r>
            <a:r>
              <a:rPr lang="en-US" baseline="30000" dirty="0">
                <a:solidFill>
                  <a:prstClr val="black"/>
                </a:solidFill>
              </a:rPr>
              <a:t>2</a:t>
            </a:r>
            <a:r>
              <a:rPr lang="en-US" dirty="0" smtClean="0">
                <a:solidFill>
                  <a:prstClr val="black"/>
                </a:solidFill>
              </a:rPr>
              <a:t> /</a:t>
            </a:r>
            <a:r>
              <a:rPr lang="en-US" baseline="30000" dirty="0" smtClean="0">
                <a:solidFill>
                  <a:prstClr val="black"/>
                </a:solidFill>
              </a:rPr>
              <a:t>1</a:t>
            </a:r>
            <a:r>
              <a:rPr lang="en-US" dirty="0" smtClean="0">
                <a:solidFill>
                  <a:prstClr val="black"/>
                </a:solidFill>
              </a:rPr>
              <a:t> P</a:t>
            </a:r>
            <a:r>
              <a:rPr lang="en-US" baseline="30000" dirty="0" smtClean="0">
                <a:solidFill>
                  <a:prstClr val="black"/>
                </a:solidFill>
              </a:rPr>
              <a:t>2</a:t>
            </a:r>
            <a:r>
              <a:rPr lang="en-US" dirty="0" smtClean="0">
                <a:solidFill>
                  <a:prstClr val="black"/>
                </a:solidFill>
              </a:rPr>
              <a:t> /</a:t>
            </a:r>
            <a:r>
              <a:rPr lang="en-US" baseline="30000" dirty="0" smtClean="0">
                <a:solidFill>
                  <a:prstClr val="black"/>
                </a:solidFill>
              </a:rPr>
              <a:t>2</a:t>
            </a:r>
            <a:r>
              <a:rPr lang="en-US" dirty="0" smtClean="0">
                <a:solidFill>
                  <a:prstClr val="black"/>
                </a:solidFill>
              </a:rPr>
              <a:t> </a:t>
            </a:r>
            <a:r>
              <a:rPr lang="en-US" dirty="0">
                <a:solidFill>
                  <a:prstClr val="black"/>
                </a:solidFill>
              </a:rPr>
              <a:t>B</a:t>
            </a:r>
            <a:r>
              <a:rPr lang="en-US" baseline="30000" dirty="0">
                <a:solidFill>
                  <a:prstClr val="black"/>
                </a:solidFill>
              </a:rPr>
              <a:t>2</a:t>
            </a:r>
            <a:r>
              <a:rPr lang="en-US" dirty="0">
                <a:solidFill>
                  <a:prstClr val="black"/>
                </a:solidFill>
              </a:rPr>
              <a:t> </a:t>
            </a:r>
            <a:r>
              <a:rPr lang="en-US" dirty="0" smtClean="0">
                <a:solidFill>
                  <a:prstClr val="black"/>
                </a:solidFill>
              </a:rPr>
              <a:t>P</a:t>
            </a:r>
            <a:r>
              <a:rPr lang="en-US" baseline="30000" dirty="0" smtClean="0">
                <a:solidFill>
                  <a:prstClr val="black"/>
                </a:solidFill>
              </a:rPr>
              <a:t>3</a:t>
            </a:r>
            <a:r>
              <a:rPr lang="en-US" dirty="0" smtClean="0">
                <a:solidFill>
                  <a:prstClr val="black"/>
                </a:solidFill>
              </a:rPr>
              <a:t> “</a:t>
            </a:r>
            <a:r>
              <a:rPr lang="en-US" baseline="30000" dirty="0" smtClean="0">
                <a:solidFill>
                  <a:prstClr val="black"/>
                </a:solidFill>
              </a:rPr>
              <a:t>3</a:t>
            </a:r>
            <a:r>
              <a:rPr lang="en-US" dirty="0" smtClean="0">
                <a:solidFill>
                  <a:prstClr val="black"/>
                </a:solidFill>
              </a:rPr>
              <a:t> b</a:t>
            </a:r>
            <a:r>
              <a:rPr lang="en-US" baseline="30000" dirty="0">
                <a:solidFill>
                  <a:prstClr val="black"/>
                </a:solidFill>
              </a:rPr>
              <a:t>1</a:t>
            </a:r>
            <a:r>
              <a:rPr lang="en-US" dirty="0" smtClean="0">
                <a:solidFill>
                  <a:prstClr val="black"/>
                </a:solidFill>
              </a:rPr>
              <a:t> ”</a:t>
            </a:r>
            <a:r>
              <a:rPr lang="en-US" baseline="30000" dirty="0" smtClean="0">
                <a:solidFill>
                  <a:prstClr val="black"/>
                </a:solidFill>
              </a:rPr>
              <a:t>4</a:t>
            </a:r>
            <a:r>
              <a:rPr lang="en-US" dirty="0" smtClean="0">
                <a:solidFill>
                  <a:prstClr val="black"/>
                </a:solidFill>
              </a:rPr>
              <a:t> /</a:t>
            </a:r>
            <a:r>
              <a:rPr lang="en-US" baseline="30000" dirty="0">
                <a:solidFill>
                  <a:prstClr val="black"/>
                </a:solidFill>
              </a:rPr>
              <a:t>3</a:t>
            </a:r>
            <a:r>
              <a:rPr lang="en-US" dirty="0" smtClean="0">
                <a:solidFill>
                  <a:prstClr val="black"/>
                </a:solidFill>
              </a:rPr>
              <a:t> P</a:t>
            </a:r>
            <a:r>
              <a:rPr lang="en-US" baseline="30000" dirty="0" smtClean="0">
                <a:solidFill>
                  <a:prstClr val="black"/>
                </a:solidFill>
              </a:rPr>
              <a:t>4</a:t>
            </a:r>
            <a:r>
              <a:rPr lang="en-US" dirty="0" smtClean="0">
                <a:solidFill>
                  <a:prstClr val="black"/>
                </a:solidFill>
              </a:rPr>
              <a:t> /</a:t>
            </a:r>
            <a:r>
              <a:rPr lang="en-US" baseline="30000" dirty="0">
                <a:solidFill>
                  <a:prstClr val="black"/>
                </a:solidFill>
              </a:rPr>
              <a:t>4</a:t>
            </a:r>
            <a:r>
              <a:rPr lang="en-US" dirty="0" smtClean="0">
                <a:solidFill>
                  <a:prstClr val="black"/>
                </a:solidFill>
              </a:rPr>
              <a:t> N</a:t>
            </a:r>
            <a:r>
              <a:rPr lang="en-US" baseline="30000" dirty="0" smtClean="0">
                <a:solidFill>
                  <a:prstClr val="black"/>
                </a:solidFill>
              </a:rPr>
              <a:t>2</a:t>
            </a:r>
            <a:r>
              <a:rPr lang="en-US" dirty="0" smtClean="0">
                <a:solidFill>
                  <a:prstClr val="black"/>
                </a:solidFill>
              </a:rPr>
              <a:t> /</a:t>
            </a:r>
            <a:r>
              <a:rPr lang="en-US" baseline="30000" dirty="0">
                <a:solidFill>
                  <a:prstClr val="black"/>
                </a:solidFill>
              </a:rPr>
              <a:t> </a:t>
            </a:r>
            <a:r>
              <a:rPr lang="en-US" baseline="30000" dirty="0" smtClean="0">
                <a:solidFill>
                  <a:prstClr val="black"/>
                </a:solidFill>
              </a:rPr>
              <a:t>5</a:t>
            </a:r>
            <a:r>
              <a:rPr lang="en-US" dirty="0" smtClean="0">
                <a:solidFill>
                  <a:prstClr val="black"/>
                </a:solidFill>
              </a:rPr>
              <a:t> S</a:t>
            </a:r>
            <a:r>
              <a:rPr lang="en-US" baseline="30000" dirty="0" smtClean="0">
                <a:solidFill>
                  <a:prstClr val="black"/>
                </a:solidFill>
              </a:rPr>
              <a:t>3</a:t>
            </a:r>
            <a:r>
              <a:rPr lang="en-US" dirty="0" smtClean="0">
                <a:solidFill>
                  <a:prstClr val="black"/>
                </a:solidFill>
              </a:rPr>
              <a:t> /</a:t>
            </a:r>
            <a:r>
              <a:rPr lang="en-US" baseline="30000" dirty="0">
                <a:solidFill>
                  <a:prstClr val="black"/>
                </a:solidFill>
              </a:rPr>
              <a:t>6</a:t>
            </a:r>
            <a:r>
              <a:rPr lang="en-US" dirty="0" smtClean="0">
                <a:solidFill>
                  <a:prstClr val="black"/>
                </a:solidFill>
              </a:rPr>
              <a:t> S</a:t>
            </a:r>
            <a:r>
              <a:rPr lang="en-US" baseline="30000" dirty="0" smtClean="0">
                <a:solidFill>
                  <a:prstClr val="black"/>
                </a:solidFill>
              </a:rPr>
              <a:t> </a:t>
            </a:r>
            <a:r>
              <a:rPr lang="en-US" baseline="30000" dirty="0">
                <a:solidFill>
                  <a:prstClr val="black"/>
                </a:solidFill>
              </a:rPr>
              <a:t>4</a:t>
            </a:r>
            <a:endParaRPr lang="en-US" dirty="0">
              <a:solidFill>
                <a:prstClr val="black"/>
              </a:solidFill>
            </a:endParaRPr>
          </a:p>
        </p:txBody>
      </p:sp>
      <p:sp>
        <p:nvSpPr>
          <p:cNvPr id="10" name="TextBox 9"/>
          <p:cNvSpPr txBox="1"/>
          <p:nvPr/>
        </p:nvSpPr>
        <p:spPr>
          <a:xfrm>
            <a:off x="491275" y="4976008"/>
            <a:ext cx="7969157" cy="1200329"/>
          </a:xfrm>
          <a:prstGeom prst="rect">
            <a:avLst/>
          </a:prstGeom>
          <a:noFill/>
        </p:spPr>
        <p:txBody>
          <a:bodyPr wrap="square" rtlCol="0">
            <a:spAutoFit/>
          </a:bodyPr>
          <a:lstStyle/>
          <a:p>
            <a:r>
              <a:rPr lang="en-US" b="1" dirty="0" smtClean="0">
                <a:solidFill>
                  <a:prstClr val="black"/>
                </a:solidFill>
              </a:rPr>
              <a:t>Result of our approach:</a:t>
            </a:r>
          </a:p>
          <a:p>
            <a:r>
              <a:rPr lang="en-US" dirty="0" smtClean="0">
                <a:solidFill>
                  <a:prstClr val="black"/>
                </a:solidFill>
              </a:rPr>
              <a:t>   {S</a:t>
            </a:r>
            <a:r>
              <a:rPr lang="en-US" baseline="30000" dirty="0" smtClean="0">
                <a:solidFill>
                  <a:prstClr val="black"/>
                </a:solidFill>
              </a:rPr>
              <a:t>2=  </a:t>
            </a:r>
            <a:r>
              <a:rPr lang="en-US" dirty="0" smtClean="0">
                <a:solidFill>
                  <a:prstClr val="black"/>
                </a:solidFill>
                <a:sym typeface="Wingdings" pitchFamily="2" charset="2"/>
              </a:rPr>
              <a:t></a:t>
            </a:r>
            <a:r>
              <a:rPr lang="en-US" dirty="0" smtClean="0">
                <a:solidFill>
                  <a:prstClr val="black"/>
                </a:solidFill>
              </a:rPr>
              <a:t>NULL(node-&gt; sibling@104)</a:t>
            </a:r>
            <a:r>
              <a:rPr lang="en-US" baseline="30000" dirty="0" smtClean="0">
                <a:solidFill>
                  <a:prstClr val="black"/>
                </a:solidFill>
              </a:rPr>
              <a:t> </a:t>
            </a:r>
            <a:r>
              <a:rPr lang="en-US" dirty="0">
                <a:solidFill>
                  <a:prstClr val="black"/>
                </a:solidFill>
              </a:rPr>
              <a:t>} </a:t>
            </a:r>
            <a:endParaRPr lang="en-US" dirty="0" smtClean="0">
              <a:solidFill>
                <a:prstClr val="black"/>
              </a:solidFill>
            </a:endParaRPr>
          </a:p>
          <a:p>
            <a:r>
              <a:rPr lang="zh-CN" altLang="en-US" dirty="0" smtClean="0">
                <a:solidFill>
                  <a:prstClr val="black"/>
                </a:solidFill>
              </a:rPr>
              <a:t>∧</a:t>
            </a:r>
            <a:r>
              <a:rPr lang="en-US" dirty="0" smtClean="0">
                <a:solidFill>
                  <a:prstClr val="black"/>
                </a:solidFill>
              </a:rPr>
              <a:t> {</a:t>
            </a:r>
            <a:r>
              <a:rPr lang="en-US" b="1" dirty="0" smtClean="0">
                <a:solidFill>
                  <a:prstClr val="black"/>
                </a:solidFill>
              </a:rPr>
              <a:t>S</a:t>
            </a:r>
            <a:r>
              <a:rPr lang="en-US" b="1" baseline="30000" dirty="0" smtClean="0">
                <a:solidFill>
                  <a:prstClr val="black"/>
                </a:solidFill>
              </a:rPr>
              <a:t>1=</a:t>
            </a:r>
            <a:r>
              <a:rPr lang="en-US" b="1" dirty="0" smtClean="0">
                <a:solidFill>
                  <a:prstClr val="black"/>
                </a:solidFill>
              </a:rPr>
              <a:t> , S</a:t>
            </a:r>
            <a:r>
              <a:rPr lang="en-US" b="1" baseline="30000" dirty="0" smtClean="0">
                <a:solidFill>
                  <a:prstClr val="black"/>
                </a:solidFill>
              </a:rPr>
              <a:t>2=</a:t>
            </a:r>
            <a:r>
              <a:rPr lang="en-US" b="1" dirty="0" smtClean="0">
                <a:solidFill>
                  <a:prstClr val="black"/>
                </a:solidFill>
              </a:rPr>
              <a:t> </a:t>
            </a:r>
            <a:r>
              <a:rPr lang="en-US" dirty="0">
                <a:solidFill>
                  <a:prstClr val="black"/>
                </a:solidFill>
              </a:rPr>
              <a:t>, </a:t>
            </a:r>
            <a:r>
              <a:rPr lang="en-US" dirty="0" smtClean="0">
                <a:solidFill>
                  <a:prstClr val="black"/>
                </a:solidFill>
              </a:rPr>
              <a:t>F</a:t>
            </a:r>
            <a:r>
              <a:rPr lang="en-US" baseline="30000" dirty="0" smtClean="0">
                <a:solidFill>
                  <a:prstClr val="black"/>
                </a:solidFill>
              </a:rPr>
              <a:t>1</a:t>
            </a:r>
            <a:r>
              <a:rPr lang="en-US" dirty="0" smtClean="0">
                <a:solidFill>
                  <a:prstClr val="black"/>
                </a:solidFill>
              </a:rPr>
              <a:t> , F</a:t>
            </a:r>
            <a:r>
              <a:rPr lang="en-US" baseline="30000" dirty="0" smtClean="0">
                <a:solidFill>
                  <a:prstClr val="black"/>
                </a:solidFill>
              </a:rPr>
              <a:t>2</a:t>
            </a:r>
            <a:r>
              <a:rPr lang="en-US" dirty="0" smtClean="0">
                <a:solidFill>
                  <a:prstClr val="black"/>
                </a:solidFill>
              </a:rPr>
              <a:t> , </a:t>
            </a:r>
            <a:r>
              <a:rPr lang="en-US" b="1" dirty="0" smtClean="0">
                <a:solidFill>
                  <a:prstClr val="black"/>
                </a:solidFill>
              </a:rPr>
              <a:t>N</a:t>
            </a:r>
            <a:r>
              <a:rPr lang="en-US" b="1" baseline="30000" dirty="0" smtClean="0">
                <a:solidFill>
                  <a:prstClr val="black"/>
                </a:solidFill>
              </a:rPr>
              <a:t>1=</a:t>
            </a:r>
            <a:r>
              <a:rPr lang="en-US" b="1" dirty="0" smtClean="0">
                <a:solidFill>
                  <a:prstClr val="black"/>
                </a:solidFill>
              </a:rPr>
              <a:t>, </a:t>
            </a:r>
            <a:r>
              <a:rPr lang="en-US" b="1" dirty="0">
                <a:solidFill>
                  <a:prstClr val="black"/>
                </a:solidFill>
              </a:rPr>
              <a:t>B</a:t>
            </a:r>
            <a:r>
              <a:rPr lang="en-US" b="1" baseline="30000" dirty="0">
                <a:solidFill>
                  <a:prstClr val="black"/>
                </a:solidFill>
              </a:rPr>
              <a:t>1=</a:t>
            </a:r>
            <a:r>
              <a:rPr lang="en-US" dirty="0">
                <a:solidFill>
                  <a:prstClr val="black"/>
                </a:solidFill>
              </a:rPr>
              <a:t>, </a:t>
            </a:r>
            <a:r>
              <a:rPr lang="en-US" dirty="0" smtClean="0">
                <a:solidFill>
                  <a:prstClr val="black"/>
                </a:solidFill>
              </a:rPr>
              <a:t>P</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1</a:t>
            </a:r>
            <a:r>
              <a:rPr lang="en-US" dirty="0" smtClean="0">
                <a:solidFill>
                  <a:prstClr val="black"/>
                </a:solidFill>
              </a:rPr>
              <a:t>, </a:t>
            </a:r>
            <a:r>
              <a:rPr lang="en-US" b="1" dirty="0" smtClean="0">
                <a:solidFill>
                  <a:prstClr val="black"/>
                </a:solidFill>
              </a:rPr>
              <a:t>/</a:t>
            </a:r>
            <a:r>
              <a:rPr lang="en-US" b="1" baseline="30000" dirty="0">
                <a:solidFill>
                  <a:prstClr val="black"/>
                </a:solidFill>
              </a:rPr>
              <a:t>2</a:t>
            </a:r>
            <a:r>
              <a:rPr lang="en-US" b="1" baseline="30000" dirty="0" smtClean="0">
                <a:solidFill>
                  <a:prstClr val="black"/>
                </a:solidFill>
              </a:rPr>
              <a:t>=</a:t>
            </a:r>
            <a:r>
              <a:rPr lang="en-US" b="1" dirty="0" smtClean="0">
                <a:solidFill>
                  <a:prstClr val="black"/>
                </a:solidFill>
              </a:rPr>
              <a:t>, B</a:t>
            </a:r>
            <a:r>
              <a:rPr lang="en-US" b="1" baseline="30000" dirty="0" smtClean="0">
                <a:solidFill>
                  <a:prstClr val="black"/>
                </a:solidFill>
              </a:rPr>
              <a:t>2</a:t>
            </a:r>
            <a:r>
              <a:rPr lang="en-US" b="1" baseline="30000" dirty="0">
                <a:solidFill>
                  <a:prstClr val="black"/>
                </a:solidFill>
              </a:rPr>
              <a:t>=  </a:t>
            </a:r>
            <a:r>
              <a:rPr lang="en-US" baseline="30000" dirty="0">
                <a:solidFill>
                  <a:prstClr val="black"/>
                </a:solidFill>
              </a:rPr>
              <a:t> </a:t>
            </a:r>
            <a:r>
              <a:rPr lang="en-US" dirty="0" smtClean="0">
                <a:solidFill>
                  <a:prstClr val="black"/>
                </a:solidFill>
                <a:sym typeface="Wingdings" pitchFamily="2" charset="2"/>
              </a:rPr>
              <a:t></a:t>
            </a:r>
            <a:r>
              <a:rPr lang="en-US" dirty="0" smtClean="0">
                <a:solidFill>
                  <a:prstClr val="black"/>
                </a:solidFill>
              </a:rPr>
              <a:t> true(doc-&gt; seeEndBody@67,</a:t>
            </a:r>
            <a:r>
              <a:rPr lang="en-US" dirty="0">
                <a:solidFill>
                  <a:prstClr val="black"/>
                </a:solidFill>
              </a:rPr>
              <a:t> </a:t>
            </a:r>
            <a:r>
              <a:rPr lang="en-US" dirty="0" smtClean="0">
                <a:solidFill>
                  <a:prstClr val="black"/>
                </a:solidFill>
              </a:rPr>
              <a:t>P</a:t>
            </a:r>
            <a:r>
              <a:rPr lang="en-US" baseline="30000" dirty="0">
                <a:solidFill>
                  <a:prstClr val="black"/>
                </a:solidFill>
              </a:rPr>
              <a:t>3</a:t>
            </a:r>
            <a:r>
              <a:rPr lang="en-US" baseline="30000" dirty="0" smtClean="0">
                <a:solidFill>
                  <a:prstClr val="black"/>
                </a:solidFill>
              </a:rPr>
              <a:t>=</a:t>
            </a:r>
            <a:r>
              <a:rPr lang="en-US" dirty="0" smtClean="0">
                <a:solidFill>
                  <a:prstClr val="black"/>
                </a:solidFill>
              </a:rPr>
              <a:t>} </a:t>
            </a:r>
            <a:endParaRPr lang="en-US" altLang="zh-CN" dirty="0">
              <a:solidFill>
                <a:prstClr val="black"/>
              </a:solidFill>
            </a:endParaRPr>
          </a:p>
          <a:p>
            <a:r>
              <a:rPr lang="zh-CN" altLang="en-US" dirty="0" smtClean="0">
                <a:solidFill>
                  <a:prstClr val="black"/>
                </a:solidFill>
              </a:rPr>
              <a:t>∧ </a:t>
            </a:r>
            <a:r>
              <a:rPr lang="en-US" dirty="0" smtClean="0">
                <a:solidFill>
                  <a:prstClr val="black"/>
                </a:solidFill>
              </a:rPr>
              <a:t>{S</a:t>
            </a:r>
            <a:r>
              <a:rPr lang="en-US" baseline="30000" dirty="0" smtClean="0">
                <a:solidFill>
                  <a:prstClr val="black"/>
                </a:solidFill>
              </a:rPr>
              <a:t>1</a:t>
            </a:r>
            <a:r>
              <a:rPr lang="en-US" dirty="0" smtClean="0">
                <a:solidFill>
                  <a:prstClr val="black"/>
                </a:solidFill>
              </a:rPr>
              <a:t> </a:t>
            </a:r>
            <a:r>
              <a:rPr lang="en-US" dirty="0">
                <a:solidFill>
                  <a:prstClr val="black"/>
                </a:solidFill>
              </a:rPr>
              <a:t>, </a:t>
            </a:r>
            <a:r>
              <a:rPr lang="en-US" dirty="0" smtClean="0">
                <a:solidFill>
                  <a:prstClr val="black"/>
                </a:solidFill>
              </a:rPr>
              <a:t>S</a:t>
            </a:r>
            <a:r>
              <a:rPr lang="en-US" baseline="30000" dirty="0" smtClean="0">
                <a:solidFill>
                  <a:prstClr val="black"/>
                </a:solidFill>
              </a:rPr>
              <a:t>2</a:t>
            </a:r>
            <a:r>
              <a:rPr lang="en-US" dirty="0" smtClean="0">
                <a:solidFill>
                  <a:prstClr val="black"/>
                </a:solidFill>
              </a:rPr>
              <a:t>, F</a:t>
            </a:r>
            <a:r>
              <a:rPr lang="en-US" baseline="30000" dirty="0" smtClean="0">
                <a:solidFill>
                  <a:prstClr val="black"/>
                </a:solidFill>
              </a:rPr>
              <a:t>1</a:t>
            </a:r>
            <a:r>
              <a:rPr lang="en-US" dirty="0" smtClean="0">
                <a:solidFill>
                  <a:prstClr val="black"/>
                </a:solidFill>
              </a:rPr>
              <a:t>, F</a:t>
            </a:r>
            <a:r>
              <a:rPr lang="en-US" baseline="30000" dirty="0" smtClean="0">
                <a:solidFill>
                  <a:prstClr val="black"/>
                </a:solidFill>
              </a:rPr>
              <a:t>2</a:t>
            </a:r>
            <a:r>
              <a:rPr lang="en-US" dirty="0" smtClean="0">
                <a:solidFill>
                  <a:prstClr val="black"/>
                </a:solidFill>
              </a:rPr>
              <a:t>, N</a:t>
            </a:r>
            <a:r>
              <a:rPr lang="en-US" baseline="30000" dirty="0" smtClean="0">
                <a:solidFill>
                  <a:prstClr val="black"/>
                </a:solidFill>
              </a:rPr>
              <a:t>1</a:t>
            </a:r>
            <a:r>
              <a:rPr lang="en-US" dirty="0" smtClean="0">
                <a:solidFill>
                  <a:prstClr val="black"/>
                </a:solidFill>
              </a:rPr>
              <a:t>, </a:t>
            </a:r>
            <a:r>
              <a:rPr lang="en-US" dirty="0">
                <a:solidFill>
                  <a:prstClr val="black"/>
                </a:solidFill>
              </a:rPr>
              <a:t>B</a:t>
            </a:r>
            <a:r>
              <a:rPr lang="en-US" baseline="30000" dirty="0">
                <a:solidFill>
                  <a:prstClr val="black"/>
                </a:solidFill>
              </a:rPr>
              <a:t>1</a:t>
            </a:r>
            <a:r>
              <a:rPr lang="en-US" dirty="0">
                <a:solidFill>
                  <a:prstClr val="black"/>
                </a:solidFill>
              </a:rPr>
              <a:t>, </a:t>
            </a:r>
            <a:r>
              <a:rPr lang="en-US" dirty="0" smtClean="0">
                <a:solidFill>
                  <a:prstClr val="black"/>
                </a:solidFill>
              </a:rPr>
              <a:t>P</a:t>
            </a:r>
            <a:r>
              <a:rPr lang="en-US" baseline="30000" dirty="0" smtClean="0">
                <a:solidFill>
                  <a:prstClr val="black"/>
                </a:solidFill>
              </a:rPr>
              <a:t>1</a:t>
            </a:r>
            <a:r>
              <a:rPr lang="en-US" dirty="0">
                <a:solidFill>
                  <a:prstClr val="black"/>
                </a:solidFill>
              </a:rPr>
              <a:t>, </a:t>
            </a:r>
            <a:r>
              <a:rPr lang="en-US" dirty="0" smtClean="0">
                <a:solidFill>
                  <a:prstClr val="black"/>
                </a:solidFill>
              </a:rPr>
              <a:t>“</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2</a:t>
            </a:r>
            <a:r>
              <a:rPr lang="en-US" dirty="0" smtClean="0">
                <a:solidFill>
                  <a:prstClr val="black"/>
                </a:solidFill>
              </a:rPr>
              <a:t>, B</a:t>
            </a:r>
            <a:r>
              <a:rPr lang="en-US" baseline="30000" dirty="0" smtClean="0">
                <a:solidFill>
                  <a:prstClr val="black"/>
                </a:solidFill>
              </a:rPr>
              <a:t>2</a:t>
            </a:r>
            <a:r>
              <a:rPr lang="en-US" dirty="0" smtClean="0">
                <a:solidFill>
                  <a:prstClr val="black"/>
                </a:solidFill>
              </a:rPr>
              <a:t>, P</a:t>
            </a:r>
            <a:r>
              <a:rPr lang="en-US" baseline="30000" dirty="0">
                <a:solidFill>
                  <a:prstClr val="black"/>
                </a:solidFill>
              </a:rPr>
              <a:t>3</a:t>
            </a:r>
            <a:r>
              <a:rPr lang="en-US" dirty="0" smtClean="0">
                <a:solidFill>
                  <a:prstClr val="black"/>
                </a:solidFill>
              </a:rPr>
              <a:t>} </a:t>
            </a:r>
            <a:endParaRPr lang="en-US" altLang="zh-CN" dirty="0">
              <a:solidFill>
                <a:prstClr val="black"/>
              </a:solidFill>
            </a:endParaRPr>
          </a:p>
        </p:txBody>
      </p:sp>
      <p:sp>
        <p:nvSpPr>
          <p:cNvPr id="11" name="TextBox 10"/>
          <p:cNvSpPr txBox="1"/>
          <p:nvPr/>
        </p:nvSpPr>
        <p:spPr>
          <a:xfrm>
            <a:off x="393408" y="1700808"/>
            <a:ext cx="8689237" cy="369332"/>
          </a:xfrm>
          <a:prstGeom prst="rect">
            <a:avLst/>
          </a:prstGeom>
          <a:noFill/>
        </p:spPr>
        <p:txBody>
          <a:bodyPr wrap="square" rtlCol="0">
            <a:spAutoFit/>
          </a:bodyPr>
          <a:lstStyle/>
          <a:p>
            <a:r>
              <a:rPr lang="en-US" dirty="0" smtClean="0">
                <a:solidFill>
                  <a:prstClr val="black"/>
                </a:solidFill>
              </a:rPr>
              <a:t>Relevant Input for </a:t>
            </a:r>
            <a:r>
              <a:rPr lang="en-US" dirty="0" smtClean="0">
                <a:solidFill>
                  <a:srgbClr val="FF0000"/>
                </a:solidFill>
              </a:rPr>
              <a:t>failure point 107</a:t>
            </a:r>
            <a:r>
              <a:rPr lang="en-US" baseline="-25000" dirty="0">
                <a:solidFill>
                  <a:srgbClr val="FF0000"/>
                </a:solidFill>
              </a:rPr>
              <a:t>8</a:t>
            </a:r>
            <a:r>
              <a:rPr lang="en-US" dirty="0" smtClean="0">
                <a:solidFill>
                  <a:srgbClr val="FF0000"/>
                </a:solidFill>
              </a:rPr>
              <a:t> (p is NULL):</a:t>
            </a:r>
          </a:p>
        </p:txBody>
      </p:sp>
      <p:sp>
        <p:nvSpPr>
          <p:cNvPr id="14" name="TextBox 13"/>
          <p:cNvSpPr txBox="1"/>
          <p:nvPr/>
        </p:nvSpPr>
        <p:spPr>
          <a:xfrm>
            <a:off x="467544" y="2195572"/>
            <a:ext cx="4270482" cy="369332"/>
          </a:xfrm>
          <a:prstGeom prst="rect">
            <a:avLst/>
          </a:prstGeom>
          <a:noFill/>
        </p:spPr>
        <p:txBody>
          <a:bodyPr wrap="square" rtlCol="0">
            <a:spAutoFit/>
          </a:bodyPr>
          <a:lstStyle/>
          <a:p>
            <a:r>
              <a:rPr lang="en-US" b="1" dirty="0" smtClean="0">
                <a:solidFill>
                  <a:prstClr val="black"/>
                </a:solidFill>
              </a:rPr>
              <a:t>Result of Lineage</a:t>
            </a:r>
            <a:r>
              <a:rPr lang="en-US" dirty="0"/>
              <a:t>[Zhang et al., VLDB’07</a:t>
            </a:r>
            <a:r>
              <a:rPr lang="en-US" dirty="0" smtClean="0"/>
              <a:t>]</a:t>
            </a:r>
            <a:r>
              <a:rPr lang="en-US" dirty="0" smtClean="0">
                <a:solidFill>
                  <a:prstClr val="black"/>
                </a:solidFill>
              </a:rPr>
              <a:t>:  {}  </a:t>
            </a:r>
          </a:p>
        </p:txBody>
      </p:sp>
      <p:sp>
        <p:nvSpPr>
          <p:cNvPr id="15" name="TextBox 14"/>
          <p:cNvSpPr txBox="1"/>
          <p:nvPr/>
        </p:nvSpPr>
        <p:spPr>
          <a:xfrm>
            <a:off x="467544" y="2924944"/>
            <a:ext cx="4896544" cy="646331"/>
          </a:xfrm>
          <a:prstGeom prst="rect">
            <a:avLst/>
          </a:prstGeom>
          <a:noFill/>
        </p:spPr>
        <p:txBody>
          <a:bodyPr wrap="square" rtlCol="0">
            <a:spAutoFit/>
          </a:bodyPr>
          <a:lstStyle/>
          <a:p>
            <a:r>
              <a:rPr lang="en-US" b="1" dirty="0" smtClean="0">
                <a:solidFill>
                  <a:prstClr val="black"/>
                </a:solidFill>
              </a:rPr>
              <a:t>Result of Penumbra</a:t>
            </a:r>
            <a:r>
              <a:rPr lang="en-US" dirty="0"/>
              <a:t>[Clause and </a:t>
            </a:r>
            <a:r>
              <a:rPr lang="en-US" dirty="0" err="1"/>
              <a:t>Orso</a:t>
            </a:r>
            <a:r>
              <a:rPr lang="en-US" dirty="0"/>
              <a:t>, ISSTA’09</a:t>
            </a:r>
            <a:r>
              <a:rPr lang="en-US" dirty="0" smtClean="0"/>
              <a:t>]</a:t>
            </a:r>
            <a:r>
              <a:rPr lang="en-US" dirty="0" smtClean="0">
                <a:solidFill>
                  <a:prstClr val="black"/>
                </a:solidFill>
              </a:rPr>
              <a:t>: </a:t>
            </a:r>
          </a:p>
          <a:p>
            <a:r>
              <a:rPr lang="en-US" dirty="0">
                <a:solidFill>
                  <a:prstClr val="black"/>
                </a:solidFill>
              </a:rPr>
              <a:t> </a:t>
            </a:r>
            <a:r>
              <a:rPr lang="en-US" dirty="0" smtClean="0">
                <a:solidFill>
                  <a:prstClr val="black"/>
                </a:solidFill>
              </a:rPr>
              <a:t>  {}  | {S</a:t>
            </a:r>
            <a:r>
              <a:rPr lang="en-US" baseline="30000" dirty="0" smtClean="0">
                <a:solidFill>
                  <a:prstClr val="black"/>
                </a:solidFill>
              </a:rPr>
              <a:t>1</a:t>
            </a:r>
            <a:r>
              <a:rPr lang="en-US" dirty="0" smtClean="0">
                <a:solidFill>
                  <a:prstClr val="black"/>
                </a:solidFill>
              </a:rPr>
              <a:t>, S</a:t>
            </a:r>
            <a:r>
              <a:rPr lang="en-US" baseline="30000" dirty="0" smtClean="0">
                <a:solidFill>
                  <a:prstClr val="black"/>
                </a:solidFill>
              </a:rPr>
              <a:t>2</a:t>
            </a:r>
            <a:r>
              <a:rPr lang="en-US" dirty="0" smtClean="0">
                <a:solidFill>
                  <a:prstClr val="black"/>
                </a:solidFill>
              </a:rPr>
              <a:t>, F</a:t>
            </a:r>
            <a:r>
              <a:rPr lang="en-US" baseline="30000" dirty="0" smtClean="0">
                <a:solidFill>
                  <a:prstClr val="black"/>
                </a:solidFill>
              </a:rPr>
              <a:t>1</a:t>
            </a:r>
            <a:r>
              <a:rPr lang="en-US" dirty="0" smtClean="0">
                <a:solidFill>
                  <a:prstClr val="black"/>
                </a:solidFill>
              </a:rPr>
              <a:t>, </a:t>
            </a:r>
            <a:r>
              <a:rPr lang="en-US" dirty="0">
                <a:solidFill>
                  <a:prstClr val="black"/>
                </a:solidFill>
              </a:rPr>
              <a:t>F</a:t>
            </a:r>
            <a:r>
              <a:rPr lang="en-US" baseline="30000" dirty="0">
                <a:solidFill>
                  <a:prstClr val="black"/>
                </a:solidFill>
              </a:rPr>
              <a:t>2</a:t>
            </a:r>
            <a:r>
              <a:rPr lang="en-US" dirty="0">
                <a:solidFill>
                  <a:prstClr val="black"/>
                </a:solidFill>
              </a:rPr>
              <a:t>, </a:t>
            </a:r>
            <a:r>
              <a:rPr lang="en-US" dirty="0" smtClean="0">
                <a:solidFill>
                  <a:prstClr val="black"/>
                </a:solidFill>
              </a:rPr>
              <a:t>N</a:t>
            </a:r>
            <a:r>
              <a:rPr lang="en-US" baseline="30000" dirty="0" smtClean="0">
                <a:solidFill>
                  <a:prstClr val="black"/>
                </a:solidFill>
              </a:rPr>
              <a:t>1</a:t>
            </a:r>
            <a:r>
              <a:rPr lang="en-US" dirty="0">
                <a:solidFill>
                  <a:prstClr val="black"/>
                </a:solidFill>
              </a:rPr>
              <a:t>, </a:t>
            </a:r>
            <a:r>
              <a:rPr lang="en-US" dirty="0" smtClean="0">
                <a:solidFill>
                  <a:prstClr val="black"/>
                </a:solidFill>
              </a:rPr>
              <a:t>B</a:t>
            </a:r>
            <a:r>
              <a:rPr lang="en-US" baseline="30000" dirty="0" smtClean="0">
                <a:solidFill>
                  <a:prstClr val="black"/>
                </a:solidFill>
              </a:rPr>
              <a:t>1</a:t>
            </a:r>
            <a:r>
              <a:rPr lang="en-US" dirty="0" smtClean="0">
                <a:solidFill>
                  <a:prstClr val="black"/>
                </a:solidFill>
              </a:rPr>
              <a:t>, P</a:t>
            </a:r>
            <a:r>
              <a:rPr lang="en-US" baseline="30000" dirty="0" smtClean="0">
                <a:solidFill>
                  <a:prstClr val="black"/>
                </a:solidFill>
              </a:rPr>
              <a:t>1</a:t>
            </a:r>
            <a:r>
              <a:rPr lang="en-US" dirty="0">
                <a:solidFill>
                  <a:prstClr val="black"/>
                </a:solidFill>
              </a:rPr>
              <a:t>, </a:t>
            </a:r>
            <a:r>
              <a:rPr lang="en-US" dirty="0" smtClean="0">
                <a:solidFill>
                  <a:prstClr val="black"/>
                </a:solidFill>
              </a:rPr>
              <a:t>“</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1</a:t>
            </a:r>
            <a:r>
              <a:rPr lang="en-US" dirty="0" smtClean="0">
                <a:solidFill>
                  <a:prstClr val="black"/>
                </a:solidFill>
              </a:rPr>
              <a:t>, /</a:t>
            </a:r>
            <a:r>
              <a:rPr lang="en-US" baseline="30000" dirty="0" smtClean="0">
                <a:solidFill>
                  <a:prstClr val="black"/>
                </a:solidFill>
              </a:rPr>
              <a:t>2</a:t>
            </a:r>
            <a:r>
              <a:rPr lang="en-US" dirty="0" smtClean="0">
                <a:solidFill>
                  <a:prstClr val="black"/>
                </a:solidFill>
              </a:rPr>
              <a:t>, </a:t>
            </a:r>
            <a:r>
              <a:rPr lang="en-US" dirty="0">
                <a:solidFill>
                  <a:prstClr val="black"/>
                </a:solidFill>
              </a:rPr>
              <a:t>B</a:t>
            </a:r>
            <a:r>
              <a:rPr lang="en-US" baseline="30000" dirty="0">
                <a:solidFill>
                  <a:prstClr val="black"/>
                </a:solidFill>
              </a:rPr>
              <a:t>2</a:t>
            </a:r>
            <a:r>
              <a:rPr lang="en-US" dirty="0">
                <a:solidFill>
                  <a:prstClr val="black"/>
                </a:solidFill>
              </a:rPr>
              <a:t>, </a:t>
            </a:r>
            <a:r>
              <a:rPr lang="en-US" dirty="0" smtClean="0">
                <a:solidFill>
                  <a:prstClr val="black"/>
                </a:solidFill>
              </a:rPr>
              <a:t>P</a:t>
            </a:r>
            <a:r>
              <a:rPr lang="en-US" baseline="30000" dirty="0" smtClean="0">
                <a:solidFill>
                  <a:prstClr val="black"/>
                </a:solidFill>
              </a:rPr>
              <a:t>3</a:t>
            </a:r>
            <a:r>
              <a:rPr lang="en-US" dirty="0" smtClean="0">
                <a:solidFill>
                  <a:prstClr val="black"/>
                </a:solidFill>
              </a:rPr>
              <a:t>} </a:t>
            </a:r>
          </a:p>
        </p:txBody>
      </p:sp>
      <p:sp>
        <p:nvSpPr>
          <p:cNvPr id="16" name="TextBox 15"/>
          <p:cNvSpPr txBox="1"/>
          <p:nvPr/>
        </p:nvSpPr>
        <p:spPr>
          <a:xfrm>
            <a:off x="467544" y="3790781"/>
            <a:ext cx="6984220" cy="646331"/>
          </a:xfrm>
          <a:prstGeom prst="rect">
            <a:avLst/>
          </a:prstGeom>
          <a:noFill/>
        </p:spPr>
        <p:txBody>
          <a:bodyPr wrap="none" rtlCol="0">
            <a:spAutoFit/>
          </a:bodyPr>
          <a:lstStyle/>
          <a:p>
            <a:r>
              <a:rPr lang="en-US" b="1" dirty="0" smtClean="0">
                <a:solidFill>
                  <a:prstClr val="black"/>
                </a:solidFill>
              </a:rPr>
              <a:t>Result of Lineage with Strict Control Dependence</a:t>
            </a:r>
            <a:r>
              <a:rPr lang="en-US" dirty="0"/>
              <a:t> [</a:t>
            </a:r>
            <a:r>
              <a:rPr lang="en-US" dirty="0" err="1"/>
              <a:t>Bao</a:t>
            </a:r>
            <a:r>
              <a:rPr lang="en-US" dirty="0"/>
              <a:t> et al., ISSTA’10] </a:t>
            </a:r>
            <a:r>
              <a:rPr lang="en-US" dirty="0" smtClean="0">
                <a:solidFill>
                  <a:prstClr val="black"/>
                </a:solidFill>
              </a:rPr>
              <a:t>: </a:t>
            </a:r>
          </a:p>
          <a:p>
            <a:r>
              <a:rPr lang="en-US" dirty="0" smtClean="0">
                <a:solidFill>
                  <a:prstClr val="black"/>
                </a:solidFill>
              </a:rPr>
              <a:t> </a:t>
            </a:r>
            <a:r>
              <a:rPr lang="en-US" dirty="0">
                <a:solidFill>
                  <a:prstClr val="black"/>
                </a:solidFill>
              </a:rPr>
              <a:t>{S</a:t>
            </a:r>
            <a:r>
              <a:rPr lang="en-US" baseline="30000" dirty="0">
                <a:solidFill>
                  <a:prstClr val="black"/>
                </a:solidFill>
              </a:rPr>
              <a:t>1</a:t>
            </a:r>
            <a:r>
              <a:rPr lang="en-US" dirty="0">
                <a:solidFill>
                  <a:prstClr val="black"/>
                </a:solidFill>
              </a:rPr>
              <a:t>, S</a:t>
            </a:r>
            <a:r>
              <a:rPr lang="en-US" baseline="30000" dirty="0">
                <a:solidFill>
                  <a:prstClr val="black"/>
                </a:solidFill>
              </a:rPr>
              <a:t>2</a:t>
            </a:r>
            <a:r>
              <a:rPr lang="en-US" dirty="0">
                <a:solidFill>
                  <a:prstClr val="black"/>
                </a:solidFill>
              </a:rPr>
              <a:t>, F</a:t>
            </a:r>
            <a:r>
              <a:rPr lang="en-US" baseline="30000" dirty="0">
                <a:solidFill>
                  <a:prstClr val="black"/>
                </a:solidFill>
              </a:rPr>
              <a:t>1</a:t>
            </a:r>
            <a:r>
              <a:rPr lang="en-US" dirty="0">
                <a:solidFill>
                  <a:prstClr val="black"/>
                </a:solidFill>
              </a:rPr>
              <a:t>, F</a:t>
            </a:r>
            <a:r>
              <a:rPr lang="en-US" baseline="30000" dirty="0">
                <a:solidFill>
                  <a:prstClr val="black"/>
                </a:solidFill>
              </a:rPr>
              <a:t>2</a:t>
            </a:r>
            <a:r>
              <a:rPr lang="en-US" dirty="0">
                <a:solidFill>
                  <a:prstClr val="black"/>
                </a:solidFill>
              </a:rPr>
              <a:t>, N</a:t>
            </a:r>
            <a:r>
              <a:rPr lang="en-US" baseline="30000" dirty="0">
                <a:solidFill>
                  <a:prstClr val="black"/>
                </a:solidFill>
              </a:rPr>
              <a:t>1</a:t>
            </a:r>
            <a:r>
              <a:rPr lang="en-US" dirty="0">
                <a:solidFill>
                  <a:prstClr val="black"/>
                </a:solidFill>
              </a:rPr>
              <a:t>, B</a:t>
            </a:r>
            <a:r>
              <a:rPr lang="en-US" baseline="30000" dirty="0">
                <a:solidFill>
                  <a:prstClr val="black"/>
                </a:solidFill>
              </a:rPr>
              <a:t>1</a:t>
            </a:r>
            <a:r>
              <a:rPr lang="en-US" dirty="0">
                <a:solidFill>
                  <a:prstClr val="black"/>
                </a:solidFill>
              </a:rPr>
              <a:t>, P</a:t>
            </a:r>
            <a:r>
              <a:rPr lang="en-US" baseline="30000" dirty="0">
                <a:solidFill>
                  <a:prstClr val="black"/>
                </a:solidFill>
              </a:rPr>
              <a:t>1</a:t>
            </a:r>
            <a:r>
              <a:rPr lang="en-US" dirty="0">
                <a:solidFill>
                  <a:prstClr val="black"/>
                </a:solidFill>
              </a:rPr>
              <a:t>, “</a:t>
            </a:r>
            <a:r>
              <a:rPr lang="en-US" baseline="30000" dirty="0">
                <a:solidFill>
                  <a:prstClr val="black"/>
                </a:solidFill>
              </a:rPr>
              <a:t>1</a:t>
            </a:r>
            <a:r>
              <a:rPr lang="en-US" dirty="0">
                <a:solidFill>
                  <a:prstClr val="black"/>
                </a:solidFill>
              </a:rPr>
              <a:t>, /</a:t>
            </a:r>
            <a:r>
              <a:rPr lang="en-US" baseline="30000" dirty="0">
                <a:solidFill>
                  <a:prstClr val="black"/>
                </a:solidFill>
              </a:rPr>
              <a:t>1</a:t>
            </a:r>
            <a:r>
              <a:rPr lang="en-US" dirty="0">
                <a:solidFill>
                  <a:prstClr val="black"/>
                </a:solidFill>
              </a:rPr>
              <a:t>, /</a:t>
            </a:r>
            <a:r>
              <a:rPr lang="en-US" baseline="30000" dirty="0">
                <a:solidFill>
                  <a:prstClr val="black"/>
                </a:solidFill>
              </a:rPr>
              <a:t>2</a:t>
            </a:r>
            <a:r>
              <a:rPr lang="en-US" dirty="0">
                <a:solidFill>
                  <a:prstClr val="black"/>
                </a:solidFill>
              </a:rPr>
              <a:t>, B</a:t>
            </a:r>
            <a:r>
              <a:rPr lang="en-US" baseline="30000" dirty="0">
                <a:solidFill>
                  <a:prstClr val="black"/>
                </a:solidFill>
              </a:rPr>
              <a:t>2</a:t>
            </a:r>
            <a:r>
              <a:rPr lang="en-US" dirty="0">
                <a:solidFill>
                  <a:prstClr val="black"/>
                </a:solidFill>
              </a:rPr>
              <a:t>, P</a:t>
            </a:r>
            <a:r>
              <a:rPr lang="en-US" baseline="30000" dirty="0">
                <a:solidFill>
                  <a:prstClr val="black"/>
                </a:solidFill>
              </a:rPr>
              <a:t>3</a:t>
            </a:r>
            <a:r>
              <a:rPr lang="en-US" dirty="0">
                <a:solidFill>
                  <a:prstClr val="black"/>
                </a:solidFill>
              </a:rPr>
              <a:t>} </a:t>
            </a:r>
          </a:p>
        </p:txBody>
      </p:sp>
      <p:sp>
        <p:nvSpPr>
          <p:cNvPr id="4" name="椭圆形标注 3"/>
          <p:cNvSpPr/>
          <p:nvPr/>
        </p:nvSpPr>
        <p:spPr>
          <a:xfrm>
            <a:off x="5394366" y="2708920"/>
            <a:ext cx="3096344" cy="1080120"/>
          </a:xfrm>
          <a:prstGeom prst="wedgeEllipseCallout">
            <a:avLst>
              <a:gd name="adj1" fmla="val -68821"/>
              <a:gd name="adj2" fmla="val 1145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due to data/(strict) control dependence chains caused by buffer index-- </a:t>
            </a:r>
            <a:r>
              <a:rPr lang="en-US" sz="1600" dirty="0" err="1">
                <a:solidFill>
                  <a:schemeClr val="bg1"/>
                </a:solidFill>
              </a:rPr>
              <a:t>fp</a:t>
            </a:r>
            <a:r>
              <a:rPr lang="en-US" sz="1600" dirty="0">
                <a:solidFill>
                  <a:schemeClr val="bg1"/>
                </a:solidFill>
              </a:rPr>
              <a:t>-&gt;</a:t>
            </a:r>
            <a:r>
              <a:rPr lang="en-US" sz="1600" dirty="0" err="1">
                <a:solidFill>
                  <a:schemeClr val="bg1"/>
                </a:solidFill>
              </a:rPr>
              <a:t>r_ptr</a:t>
            </a:r>
            <a:endParaRPr lang="en-US" sz="1600" dirty="0">
              <a:solidFill>
                <a:schemeClr val="bg1"/>
              </a:solidFill>
            </a:endParaRPr>
          </a:p>
        </p:txBody>
      </p:sp>
      <p:sp>
        <p:nvSpPr>
          <p:cNvPr id="18" name="TextBox 17"/>
          <p:cNvSpPr txBox="1"/>
          <p:nvPr/>
        </p:nvSpPr>
        <p:spPr>
          <a:xfrm>
            <a:off x="4719736" y="1988840"/>
            <a:ext cx="2623795" cy="646331"/>
          </a:xfrm>
          <a:prstGeom prst="rect">
            <a:avLst/>
          </a:prstGeom>
          <a:solidFill>
            <a:srgbClr val="FFFF00"/>
          </a:solidFill>
          <a:ln>
            <a:solidFill>
              <a:srgbClr val="FFFF00"/>
            </a:solidFill>
          </a:ln>
        </p:spPr>
        <p:txBody>
          <a:bodyPr wrap="none" rtlCol="0">
            <a:spAutoFit/>
          </a:bodyPr>
          <a:lstStyle/>
          <a:p>
            <a:r>
              <a:rPr lang="en-US" dirty="0"/>
              <a:t>No Input flow into </a:t>
            </a:r>
            <a:r>
              <a:rPr lang="en-US" dirty="0">
                <a:solidFill>
                  <a:srgbClr val="FF0000"/>
                </a:solidFill>
              </a:rPr>
              <a:t>p</a:t>
            </a:r>
            <a:r>
              <a:rPr lang="en-US" dirty="0"/>
              <a:t> </a:t>
            </a:r>
            <a:endParaRPr lang="en-US" dirty="0" smtClean="0"/>
          </a:p>
          <a:p>
            <a:r>
              <a:rPr lang="en-US" dirty="0" smtClean="0"/>
              <a:t>through </a:t>
            </a:r>
            <a:r>
              <a:rPr lang="en-US" dirty="0"/>
              <a:t>data </a:t>
            </a:r>
            <a:r>
              <a:rPr lang="en-US" dirty="0" smtClean="0"/>
              <a:t>dependence</a:t>
            </a:r>
            <a:endParaRPr lang="en-US" dirty="0"/>
          </a:p>
        </p:txBody>
      </p:sp>
      <p:sp>
        <p:nvSpPr>
          <p:cNvPr id="19" name="线形标注 2 18"/>
          <p:cNvSpPr/>
          <p:nvPr/>
        </p:nvSpPr>
        <p:spPr>
          <a:xfrm>
            <a:off x="4091656" y="4435371"/>
            <a:ext cx="1992512" cy="865837"/>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originates from node-&gt;sibling at line 104</a:t>
            </a:r>
          </a:p>
        </p:txBody>
      </p:sp>
      <p:sp>
        <p:nvSpPr>
          <p:cNvPr id="20" name="矩形标注 19"/>
          <p:cNvSpPr/>
          <p:nvPr/>
        </p:nvSpPr>
        <p:spPr>
          <a:xfrm>
            <a:off x="6588224" y="4293096"/>
            <a:ext cx="2304256" cy="1008112"/>
          </a:xfrm>
          <a:prstGeom prst="wedgeRectCallout">
            <a:avLst>
              <a:gd name="adj1" fmla="val -20043"/>
              <a:gd name="adj2" fmla="val 71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needs to be exactly </a:t>
            </a:r>
            <a:r>
              <a:rPr lang="en-US" b="1" dirty="0" smtClean="0">
                <a:solidFill>
                  <a:schemeClr val="tx1"/>
                </a:solidFill>
              </a:rPr>
              <a:t>SSNB/BP </a:t>
            </a:r>
            <a:r>
              <a:rPr lang="en-US" dirty="0" smtClean="0"/>
              <a:t>to reach the failure point</a:t>
            </a:r>
            <a:endParaRPr lang="en-US" dirty="0"/>
          </a:p>
        </p:txBody>
      </p:sp>
    </p:spTree>
    <p:extLst>
      <p:ext uri="{BB962C8B-B14F-4D97-AF65-F5344CB8AC3E}">
        <p14:creationId xmlns:p14="http://schemas.microsoft.com/office/powerpoint/2010/main" val="16665682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4"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smtClean="0"/>
              <a:t>Dependence Definitions &amp; Example</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21" name="椭圆 20"/>
          <p:cNvSpPr/>
          <p:nvPr/>
        </p:nvSpPr>
        <p:spPr>
          <a:xfrm>
            <a:off x="3707904" y="3775333"/>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7: y=a[x]</a:t>
            </a:r>
            <a:endParaRPr lang="en-US" b="1" dirty="0">
              <a:solidFill>
                <a:schemeClr val="tx1"/>
              </a:solidFill>
            </a:endParaRPr>
          </a:p>
        </p:txBody>
      </p:sp>
      <p:sp>
        <p:nvSpPr>
          <p:cNvPr id="23" name="TextBox 22"/>
          <p:cNvSpPr txBox="1"/>
          <p:nvPr/>
        </p:nvSpPr>
        <p:spPr>
          <a:xfrm>
            <a:off x="899592" y="3341730"/>
            <a:ext cx="1481688" cy="2031325"/>
          </a:xfrm>
          <a:prstGeom prst="rect">
            <a:avLst/>
          </a:prstGeom>
          <a:noFill/>
          <a:ln>
            <a:solidFill>
              <a:schemeClr val="tx1"/>
            </a:solidFill>
          </a:ln>
        </p:spPr>
        <p:txBody>
          <a:bodyPr wrap="none" rtlCol="0">
            <a:spAutoFit/>
          </a:bodyPr>
          <a:lstStyle/>
          <a:p>
            <a:r>
              <a:rPr lang="en-US" dirty="0" smtClean="0"/>
              <a:t>1: read m // 1</a:t>
            </a:r>
          </a:p>
          <a:p>
            <a:r>
              <a:rPr lang="en-US" dirty="0" smtClean="0"/>
              <a:t>2: read z  // 2</a:t>
            </a:r>
          </a:p>
          <a:p>
            <a:r>
              <a:rPr lang="en-US" dirty="0" smtClean="0"/>
              <a:t>3: read x  // 3</a:t>
            </a:r>
          </a:p>
          <a:p>
            <a:r>
              <a:rPr lang="en-US" dirty="0" smtClean="0"/>
              <a:t>4: a[x]=m+1</a:t>
            </a:r>
          </a:p>
          <a:p>
            <a:r>
              <a:rPr lang="en-US" dirty="0" smtClean="0"/>
              <a:t>5: w=m</a:t>
            </a:r>
            <a:endParaRPr lang="en-US" dirty="0"/>
          </a:p>
          <a:p>
            <a:r>
              <a:rPr lang="en-US" dirty="0" smtClean="0"/>
              <a:t>6: if(z&gt;0</a:t>
            </a:r>
            <a:r>
              <a:rPr lang="en-US" dirty="0"/>
              <a:t>)</a:t>
            </a:r>
          </a:p>
          <a:p>
            <a:r>
              <a:rPr lang="en-US" dirty="0" smtClean="0"/>
              <a:t>7</a:t>
            </a:r>
            <a:r>
              <a:rPr lang="en-US" b="1" dirty="0" smtClean="0"/>
              <a:t>:    y=a[x]</a:t>
            </a:r>
            <a:endParaRPr lang="en-US" b="1" dirty="0"/>
          </a:p>
        </p:txBody>
      </p:sp>
      <p:grpSp>
        <p:nvGrpSpPr>
          <p:cNvPr id="12" name="组合 11"/>
          <p:cNvGrpSpPr/>
          <p:nvPr/>
        </p:nvGrpSpPr>
        <p:grpSpPr>
          <a:xfrm>
            <a:off x="5070628" y="3939576"/>
            <a:ext cx="3173780" cy="1450919"/>
            <a:chOff x="4710588" y="2748448"/>
            <a:chExt cx="3173780" cy="1450919"/>
          </a:xfrm>
        </p:grpSpPr>
        <p:sp>
          <p:nvSpPr>
            <p:cNvPr id="17" name="椭圆 16"/>
            <p:cNvSpPr/>
            <p:nvPr/>
          </p:nvSpPr>
          <p:spPr>
            <a:xfrm>
              <a:off x="5469262" y="3551295"/>
              <a:ext cx="1512168" cy="648072"/>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 read x</a:t>
              </a:r>
              <a:endParaRPr lang="en-US" dirty="0">
                <a:solidFill>
                  <a:schemeClr val="tx1"/>
                </a:solidFill>
              </a:endParaRPr>
            </a:p>
          </p:txBody>
        </p:sp>
        <p:grpSp>
          <p:nvGrpSpPr>
            <p:cNvPr id="8" name="组合 7"/>
            <p:cNvGrpSpPr/>
            <p:nvPr/>
          </p:nvGrpSpPr>
          <p:grpSpPr>
            <a:xfrm>
              <a:off x="4710588" y="3137369"/>
              <a:ext cx="758674" cy="737962"/>
              <a:chOff x="4710588" y="3137369"/>
              <a:chExt cx="758674" cy="737962"/>
            </a:xfrm>
          </p:grpSpPr>
          <p:cxnSp>
            <p:nvCxnSpPr>
              <p:cNvPr id="27" name="直接箭头连接符 26"/>
              <p:cNvCxnSpPr>
                <a:stCxn id="21" idx="5"/>
                <a:endCxn id="17" idx="2"/>
              </p:cNvCxnSpPr>
              <p:nvPr/>
            </p:nvCxnSpPr>
            <p:spPr>
              <a:xfrm>
                <a:off x="4710588" y="3137369"/>
                <a:ext cx="758674" cy="73796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93600" y="3140968"/>
                <a:ext cx="298480" cy="369332"/>
              </a:xfrm>
              <a:prstGeom prst="rect">
                <a:avLst/>
              </a:prstGeom>
              <a:noFill/>
            </p:spPr>
            <p:txBody>
              <a:bodyPr wrap="none" rtlCol="0">
                <a:spAutoFit/>
              </a:bodyPr>
              <a:lstStyle/>
              <a:p>
                <a:r>
                  <a:rPr lang="en-US" b="1" dirty="0">
                    <a:solidFill>
                      <a:schemeClr val="accent4">
                        <a:lumMod val="75000"/>
                      </a:schemeClr>
                    </a:solidFill>
                  </a:rPr>
                  <a:t>a</a:t>
                </a:r>
              </a:p>
            </p:txBody>
          </p:sp>
        </p:grpSp>
        <p:sp>
          <p:nvSpPr>
            <p:cNvPr id="28" name="Title 1"/>
            <p:cNvSpPr txBox="1">
              <a:spLocks/>
            </p:cNvSpPr>
            <p:nvPr/>
          </p:nvSpPr>
          <p:spPr bwMode="auto">
            <a:xfrm>
              <a:off x="5436096" y="2748448"/>
              <a:ext cx="2448272" cy="75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solidFill>
                    <a:schemeClr val="tx1"/>
                  </a:solidFill>
                  <a:effectLst/>
                  <a:uLnTx/>
                  <a:uFillTx/>
                  <a:latin typeface="+mj-lt"/>
                  <a:ea typeface="+mj-ea"/>
                  <a:cs typeface="+mj-cs"/>
                </a:rPr>
                <a:t> </a:t>
              </a:r>
              <a:r>
                <a:rPr kumimoji="0" lang="en-US" sz="1900" i="0" u="none" strike="noStrike" kern="0" cap="none" spc="0" normalizeH="0" baseline="0" noProof="0" dirty="0" smtClean="0">
                  <a:ln>
                    <a:noFill/>
                  </a:ln>
                  <a:solidFill>
                    <a:srgbClr val="7030A0"/>
                  </a:solidFill>
                  <a:effectLst/>
                  <a:uLnTx/>
                  <a:uFillTx/>
                  <a:latin typeface="+mj-lt"/>
                  <a:ea typeface="+mj-ea"/>
                  <a:cs typeface="+mj-cs"/>
                </a:rPr>
                <a:t>Address Dependence     </a:t>
              </a:r>
              <a:r>
                <a:rPr kumimoji="0" lang="en-US" sz="1900" i="0" u="none" strike="noStrike" kern="0" cap="none" spc="0" normalizeH="0" baseline="0" noProof="0" dirty="0" smtClean="0">
                  <a:ln>
                    <a:noFill/>
                  </a:ln>
                  <a:solidFill>
                    <a:schemeClr val="tx1"/>
                  </a:solidFill>
                  <a:effectLst/>
                  <a:uLnTx/>
                  <a:uFillTx/>
                  <a:latin typeface="+mj-lt"/>
                  <a:ea typeface="+mj-ea"/>
                  <a:cs typeface="+mj-cs"/>
                </a:rPr>
                <a:t>due to x</a:t>
              </a:r>
            </a:p>
          </p:txBody>
        </p:sp>
      </p:grpSp>
      <p:grpSp>
        <p:nvGrpSpPr>
          <p:cNvPr id="11" name="组合 10"/>
          <p:cNvGrpSpPr/>
          <p:nvPr/>
        </p:nvGrpSpPr>
        <p:grpSpPr>
          <a:xfrm>
            <a:off x="3342037" y="2531896"/>
            <a:ext cx="3999433" cy="1234146"/>
            <a:chOff x="2981997" y="1340768"/>
            <a:chExt cx="3999433" cy="1234146"/>
          </a:xfrm>
        </p:grpSpPr>
        <p:sp>
          <p:nvSpPr>
            <p:cNvPr id="18" name="椭圆 17"/>
            <p:cNvSpPr/>
            <p:nvPr/>
          </p:nvSpPr>
          <p:spPr>
            <a:xfrm>
              <a:off x="5151512" y="1412776"/>
              <a:ext cx="1829918" cy="7200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4:a[x]=</a:t>
              </a:r>
              <a:r>
                <a:rPr lang="en-US" dirty="0">
                  <a:solidFill>
                    <a:schemeClr val="tx1"/>
                  </a:solidFill>
                </a:rPr>
                <a:t>m</a:t>
              </a:r>
              <a:r>
                <a:rPr lang="en-US" dirty="0" smtClean="0">
                  <a:solidFill>
                    <a:schemeClr val="tx1"/>
                  </a:solidFill>
                </a:rPr>
                <a:t>+1</a:t>
              </a:r>
              <a:endParaRPr lang="en-US" dirty="0">
                <a:solidFill>
                  <a:schemeClr val="tx1"/>
                </a:solidFill>
              </a:endParaRPr>
            </a:p>
          </p:txBody>
        </p:sp>
        <p:grpSp>
          <p:nvGrpSpPr>
            <p:cNvPr id="7" name="组合 6"/>
            <p:cNvGrpSpPr/>
            <p:nvPr/>
          </p:nvGrpSpPr>
          <p:grpSpPr>
            <a:xfrm>
              <a:off x="4231351" y="1907540"/>
              <a:ext cx="920161" cy="667374"/>
              <a:chOff x="4231351" y="1907540"/>
              <a:chExt cx="920161" cy="667374"/>
            </a:xfrm>
          </p:grpSpPr>
          <p:cxnSp>
            <p:nvCxnSpPr>
              <p:cNvPr id="25" name="直接箭头连接符 24"/>
              <p:cNvCxnSpPr/>
              <p:nvPr/>
            </p:nvCxnSpPr>
            <p:spPr>
              <a:xfrm flipV="1">
                <a:off x="4231351" y="1907540"/>
                <a:ext cx="920161" cy="667374"/>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99992" y="1907540"/>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sp>
          <p:nvSpPr>
            <p:cNvPr id="33" name="Title 1"/>
            <p:cNvSpPr txBox="1">
              <a:spLocks/>
            </p:cNvSpPr>
            <p:nvPr/>
          </p:nvSpPr>
          <p:spPr bwMode="auto">
            <a:xfrm>
              <a:off x="2981997" y="1340768"/>
              <a:ext cx="2238075" cy="773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25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solidFill>
                    <a:schemeClr val="tx1"/>
                  </a:solidFill>
                  <a:effectLst/>
                  <a:uLnTx/>
                  <a:uFillTx/>
                  <a:latin typeface="+mj-lt"/>
                  <a:ea typeface="+mj-ea"/>
                  <a:cs typeface="+mj-cs"/>
                </a:rPr>
                <a:t> </a:t>
              </a:r>
              <a:r>
                <a:rPr kumimoji="0" lang="en-US" sz="2100" i="0" u="none" strike="noStrike" kern="0" cap="none" spc="0" normalizeH="0" baseline="0" noProof="0" dirty="0" smtClean="0">
                  <a:ln>
                    <a:noFill/>
                  </a:ln>
                  <a:solidFill>
                    <a:srgbClr val="FF0000"/>
                  </a:solidFill>
                  <a:effectLst/>
                  <a:uLnTx/>
                  <a:uFillTx/>
                  <a:latin typeface="+mj-lt"/>
                  <a:ea typeface="+mj-ea"/>
                  <a:cs typeface="+mj-cs"/>
                </a:rPr>
                <a:t>Value Dependence </a:t>
              </a:r>
              <a:r>
                <a:rPr kumimoji="0" lang="en-US" sz="2100" i="0" u="none" strike="noStrike" kern="0" cap="none" spc="0" normalizeH="0" baseline="0" noProof="0" dirty="0" smtClean="0">
                  <a:ln>
                    <a:noFill/>
                  </a:ln>
                  <a:solidFill>
                    <a:schemeClr val="tx1"/>
                  </a:solidFill>
                  <a:effectLst/>
                  <a:uLnTx/>
                  <a:uFillTx/>
                  <a:latin typeface="+mj-lt"/>
                  <a:ea typeface="+mj-ea"/>
                  <a:cs typeface="+mj-cs"/>
                </a:rPr>
                <a:t>due to a[x]</a:t>
              </a:r>
            </a:p>
          </p:txBody>
        </p:sp>
      </p:grpSp>
      <p:grpSp>
        <p:nvGrpSpPr>
          <p:cNvPr id="13" name="组合 12"/>
          <p:cNvGrpSpPr/>
          <p:nvPr/>
        </p:nvGrpSpPr>
        <p:grpSpPr>
          <a:xfrm>
            <a:off x="2987824" y="4371624"/>
            <a:ext cx="2598514" cy="1577656"/>
            <a:chOff x="2627784" y="3180496"/>
            <a:chExt cx="2598514" cy="1577656"/>
          </a:xfrm>
        </p:grpSpPr>
        <p:sp>
          <p:nvSpPr>
            <p:cNvPr id="9" name="椭圆 8"/>
            <p:cNvSpPr/>
            <p:nvPr/>
          </p:nvSpPr>
          <p:spPr>
            <a:xfrm>
              <a:off x="3491210" y="4182088"/>
              <a:ext cx="1735088" cy="576064"/>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 if(z&gt;0)</a:t>
              </a:r>
              <a:endParaRPr lang="en-US" dirty="0">
                <a:solidFill>
                  <a:schemeClr val="tx1"/>
                </a:solidFill>
              </a:endParaRPr>
            </a:p>
          </p:txBody>
        </p:sp>
        <p:grpSp>
          <p:nvGrpSpPr>
            <p:cNvPr id="10" name="组合 9"/>
            <p:cNvGrpSpPr/>
            <p:nvPr/>
          </p:nvGrpSpPr>
          <p:grpSpPr>
            <a:xfrm>
              <a:off x="4175956" y="3232277"/>
              <a:ext cx="316850" cy="949811"/>
              <a:chOff x="4175956" y="3232277"/>
              <a:chExt cx="316850" cy="949811"/>
            </a:xfrm>
          </p:grpSpPr>
          <p:cxnSp>
            <p:nvCxnSpPr>
              <p:cNvPr id="29" name="直接箭头连接符 28"/>
              <p:cNvCxnSpPr>
                <a:stCxn id="21" idx="4"/>
                <a:endCxn id="9" idx="0"/>
              </p:cNvCxnSpPr>
              <p:nvPr/>
            </p:nvCxnSpPr>
            <p:spPr>
              <a:xfrm>
                <a:off x="4175956" y="3232277"/>
                <a:ext cx="182798" cy="949811"/>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11960" y="3491716"/>
                <a:ext cx="280846" cy="369332"/>
              </a:xfrm>
              <a:prstGeom prst="rect">
                <a:avLst/>
              </a:prstGeom>
              <a:noFill/>
            </p:spPr>
            <p:txBody>
              <a:bodyPr wrap="none" rtlCol="0">
                <a:spAutoFit/>
              </a:bodyPr>
              <a:lstStyle/>
              <a:p>
                <a:r>
                  <a:rPr lang="en-US" b="1" dirty="0">
                    <a:solidFill>
                      <a:srgbClr val="0070C0"/>
                    </a:solidFill>
                  </a:rPr>
                  <a:t>c</a:t>
                </a:r>
              </a:p>
            </p:txBody>
          </p:sp>
        </p:grpSp>
        <p:sp>
          <p:nvSpPr>
            <p:cNvPr id="34" name="Title 1"/>
            <p:cNvSpPr txBox="1">
              <a:spLocks/>
            </p:cNvSpPr>
            <p:nvPr/>
          </p:nvSpPr>
          <p:spPr bwMode="auto">
            <a:xfrm>
              <a:off x="2627784" y="3180496"/>
              <a:ext cx="1548172" cy="75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25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j-lt"/>
                  <a:ea typeface="+mj-ea"/>
                  <a:cs typeface="+mj-cs"/>
                </a:rPr>
                <a:t> </a:t>
              </a:r>
              <a:r>
                <a:rPr kumimoji="0" lang="en-US" sz="2100" i="0" u="none" strike="noStrike" kern="0" cap="none" spc="0" normalizeH="0" baseline="0" noProof="0" dirty="0" smtClean="0">
                  <a:ln>
                    <a:noFill/>
                  </a:ln>
                  <a:solidFill>
                    <a:schemeClr val="accent5">
                      <a:lumMod val="75000"/>
                    </a:schemeClr>
                  </a:solidFill>
                  <a:effectLst/>
                  <a:uLnTx/>
                  <a:uFillTx/>
                  <a:latin typeface="+mj-lt"/>
                  <a:ea typeface="+mj-ea"/>
                  <a:cs typeface="+mj-cs"/>
                </a:rPr>
                <a:t>Control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100" i="0" u="none" strike="noStrike" kern="0" cap="none" spc="0" normalizeH="0" baseline="0" noProof="0" dirty="0" smtClean="0">
                  <a:ln>
                    <a:noFill/>
                  </a:ln>
                  <a:solidFill>
                    <a:schemeClr val="accent5">
                      <a:lumMod val="75000"/>
                    </a:schemeClr>
                  </a:solidFill>
                  <a:effectLst/>
                  <a:uLnTx/>
                  <a:uFillTx/>
                  <a:latin typeface="+mj-lt"/>
                  <a:ea typeface="+mj-ea"/>
                  <a:cs typeface="+mj-cs"/>
                </a:rPr>
                <a:t>Dependence </a:t>
              </a:r>
            </a:p>
          </p:txBody>
        </p:sp>
      </p:grpSp>
      <p:sp>
        <p:nvSpPr>
          <p:cNvPr id="26" name="Content Placeholder 1"/>
          <p:cNvSpPr>
            <a:spLocks noGrp="1"/>
          </p:cNvSpPr>
          <p:nvPr>
            <p:ph idx="1"/>
          </p:nvPr>
        </p:nvSpPr>
        <p:spPr>
          <a:xfrm>
            <a:off x="395536" y="908720"/>
            <a:ext cx="3816424" cy="1656184"/>
          </a:xfrm>
        </p:spPr>
        <p:txBody>
          <a:bodyPr>
            <a:normAutofit/>
          </a:bodyPr>
          <a:lstStyle/>
          <a:p>
            <a:pPr>
              <a:buFont typeface="Wingdings" pitchFamily="2" charset="2"/>
              <a:buChar char="v"/>
            </a:pPr>
            <a:r>
              <a:rPr lang="en-US" sz="2800" dirty="0" smtClean="0">
                <a:solidFill>
                  <a:srgbClr val="FF0000"/>
                </a:solidFill>
              </a:rPr>
              <a:t>Value Dependence </a:t>
            </a:r>
          </a:p>
          <a:p>
            <a:pPr>
              <a:buFont typeface="Wingdings" pitchFamily="2" charset="2"/>
              <a:buChar char="v"/>
            </a:pPr>
            <a:r>
              <a:rPr lang="en-US" sz="2800" dirty="0" smtClean="0">
                <a:solidFill>
                  <a:schemeClr val="accent4">
                    <a:lumMod val="75000"/>
                  </a:schemeClr>
                </a:solidFill>
              </a:rPr>
              <a:t>Address Dependence</a:t>
            </a:r>
            <a:endParaRPr lang="en-US" sz="2400" dirty="0" smtClean="0"/>
          </a:p>
          <a:p>
            <a:pPr>
              <a:buFont typeface="Wingdings" pitchFamily="2" charset="2"/>
              <a:buChar char="v"/>
            </a:pPr>
            <a:r>
              <a:rPr lang="en-US" sz="2800" dirty="0" smtClean="0">
                <a:solidFill>
                  <a:srgbClr val="00B0F0"/>
                </a:solidFill>
              </a:rPr>
              <a:t>Control Dependence</a:t>
            </a:r>
            <a:endParaRPr lang="en-US" dirty="0" smtClean="0"/>
          </a:p>
        </p:txBody>
      </p:sp>
    </p:spTree>
    <p:extLst>
      <p:ext uri="{BB962C8B-B14F-4D97-AF65-F5344CB8AC3E}">
        <p14:creationId xmlns:p14="http://schemas.microsoft.com/office/powerpoint/2010/main" val="2787345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i="1" dirty="0" smtClean="0"/>
              <a:t>Role</a:t>
            </a:r>
            <a:r>
              <a:rPr lang="en-US" sz="2800" dirty="0" smtClean="0"/>
              <a:t> of Relevant Inputs</a:t>
            </a:r>
            <a:endParaRPr lang="en-US" sz="2800" dirty="0"/>
          </a:p>
        </p:txBody>
      </p:sp>
      <p:sp>
        <p:nvSpPr>
          <p:cNvPr id="2" name="Content Placeholder 1"/>
          <p:cNvSpPr>
            <a:spLocks noGrp="1"/>
          </p:cNvSpPr>
          <p:nvPr>
            <p:ph idx="1"/>
          </p:nvPr>
        </p:nvSpPr>
        <p:spPr>
          <a:xfrm>
            <a:off x="457200" y="928464"/>
            <a:ext cx="8229600" cy="4876800"/>
          </a:xfrm>
        </p:spPr>
        <p:txBody>
          <a:bodyPr>
            <a:normAutofit fontScale="85000" lnSpcReduction="20000"/>
          </a:bodyPr>
          <a:lstStyle/>
          <a:p>
            <a:pPr marL="0" indent="0">
              <a:buNone/>
            </a:pPr>
            <a:r>
              <a:rPr lang="en-US" sz="2800" dirty="0" smtClean="0"/>
              <a:t>Relevant inputs for a value VAL are represented as follows:</a:t>
            </a:r>
          </a:p>
          <a:p>
            <a:pPr marL="0" indent="0">
              <a:buNone/>
            </a:pPr>
            <a:r>
              <a:rPr lang="en-US" sz="2800" dirty="0" smtClean="0">
                <a:solidFill>
                  <a:srgbClr val="FF0000"/>
                </a:solidFill>
              </a:rPr>
              <a:t>     </a:t>
            </a:r>
            <a:r>
              <a:rPr lang="en-US" sz="2800" dirty="0" smtClean="0"/>
              <a:t>VAL</a:t>
            </a:r>
            <a:r>
              <a:rPr lang="en-US" sz="2800" dirty="0" smtClean="0">
                <a:solidFill>
                  <a:srgbClr val="FF0000"/>
                </a:solidFill>
              </a:rPr>
              <a:t>          DERIVED </a:t>
            </a:r>
            <a:r>
              <a:rPr lang="zh-CN" altLang="en-US" sz="2800" dirty="0"/>
              <a:t>∧ </a:t>
            </a:r>
            <a:r>
              <a:rPr lang="en-US" sz="2800" dirty="0" smtClean="0">
                <a:solidFill>
                  <a:schemeClr val="accent5">
                    <a:lumMod val="75000"/>
                  </a:schemeClr>
                </a:solidFill>
              </a:rPr>
              <a:t>CINFLUENCED</a:t>
            </a:r>
            <a:r>
              <a:rPr lang="en-US" sz="2800" dirty="0" smtClean="0">
                <a:solidFill>
                  <a:srgbClr val="FF0000"/>
                </a:solidFill>
              </a:rPr>
              <a:t> </a:t>
            </a:r>
            <a:r>
              <a:rPr lang="zh-CN" altLang="en-US" sz="2800" dirty="0"/>
              <a:t>∧ </a:t>
            </a:r>
            <a:r>
              <a:rPr lang="en-US" sz="2800" dirty="0" smtClean="0">
                <a:solidFill>
                  <a:schemeClr val="accent4">
                    <a:lumMod val="75000"/>
                  </a:schemeClr>
                </a:solidFill>
              </a:rPr>
              <a:t>AINFLUENCED</a:t>
            </a:r>
          </a:p>
          <a:p>
            <a:pPr marL="0" indent="0">
              <a:buNone/>
            </a:pPr>
            <a:endParaRPr lang="en-US" sz="2800" dirty="0" smtClean="0">
              <a:solidFill>
                <a:schemeClr val="accent4">
                  <a:lumMod val="75000"/>
                </a:schemeClr>
              </a:solidFill>
            </a:endParaRPr>
          </a:p>
          <a:p>
            <a:pPr>
              <a:buFont typeface="Wingdings" pitchFamily="2" charset="2"/>
              <a:buChar char="q"/>
            </a:pPr>
            <a:r>
              <a:rPr lang="en-US" sz="2800" dirty="0" smtClean="0"/>
              <a:t>Value VAL is </a:t>
            </a:r>
            <a:r>
              <a:rPr lang="en-US" sz="2800" i="1" dirty="0" smtClean="0">
                <a:solidFill>
                  <a:srgbClr val="FF0000"/>
                </a:solidFill>
              </a:rPr>
              <a:t>derived</a:t>
            </a:r>
            <a:r>
              <a:rPr lang="en-US" sz="2800" dirty="0" smtClean="0">
                <a:solidFill>
                  <a:srgbClr val="FF0000"/>
                </a:solidFill>
              </a:rPr>
              <a:t> </a:t>
            </a:r>
            <a:r>
              <a:rPr lang="en-US" sz="2800" dirty="0" smtClean="0"/>
              <a:t>from </a:t>
            </a:r>
            <a:r>
              <a:rPr lang="en-US" sz="2800" dirty="0" smtClean="0">
                <a:solidFill>
                  <a:srgbClr val="FF0000"/>
                </a:solidFill>
              </a:rPr>
              <a:t>DERIVED</a:t>
            </a:r>
            <a:r>
              <a:rPr lang="en-US" sz="2800" dirty="0" smtClean="0"/>
              <a:t>:</a:t>
            </a:r>
          </a:p>
          <a:p>
            <a:pPr lvl="1">
              <a:buFont typeface="Wingdings" pitchFamily="2" charset="2"/>
              <a:buChar char="v"/>
            </a:pPr>
            <a:r>
              <a:rPr lang="en-US" sz="2400" dirty="0"/>
              <a:t> </a:t>
            </a:r>
            <a:r>
              <a:rPr lang="en-US" sz="2400" dirty="0" smtClean="0"/>
              <a:t>  { r | r </a:t>
            </a:r>
            <a:r>
              <a:rPr lang="zh-CN" altLang="en-US" sz="2400" dirty="0" smtClean="0"/>
              <a:t>∈ </a:t>
            </a:r>
            <a:r>
              <a:rPr lang="en-US" altLang="zh-CN" sz="2400" dirty="0" smtClean="0"/>
              <a:t>INPUTS </a:t>
            </a:r>
            <a:r>
              <a:rPr lang="zh-CN" altLang="en-US" sz="2400" dirty="0" smtClean="0"/>
              <a:t>∧ ∃ </a:t>
            </a:r>
            <a:r>
              <a:rPr lang="en-US" altLang="zh-CN" sz="2400" dirty="0" smtClean="0"/>
              <a:t>VAL </a:t>
            </a:r>
            <a:r>
              <a:rPr lang="en-US" sz="2400" dirty="0" smtClean="0"/>
              <a:t>          …            READ(r) }</a:t>
            </a:r>
          </a:p>
          <a:p>
            <a:pPr>
              <a:buFont typeface="Wingdings" pitchFamily="2" charset="2"/>
              <a:buChar char="q"/>
            </a:pPr>
            <a:endParaRPr lang="en-US" sz="2800" dirty="0">
              <a:solidFill>
                <a:srgbClr val="FF0000"/>
              </a:solidFill>
            </a:endParaRPr>
          </a:p>
          <a:p>
            <a:pPr>
              <a:buFont typeface="Wingdings" pitchFamily="2" charset="2"/>
              <a:buChar char="q"/>
            </a:pPr>
            <a:r>
              <a:rPr lang="en-US" sz="2800" dirty="0" smtClean="0"/>
              <a:t>Value </a:t>
            </a:r>
            <a:r>
              <a:rPr lang="en-US" sz="2800" dirty="0"/>
              <a:t>VAL is </a:t>
            </a:r>
            <a:r>
              <a:rPr lang="en-US" sz="2800" i="1" dirty="0" smtClean="0">
                <a:solidFill>
                  <a:schemeClr val="accent5">
                    <a:lumMod val="75000"/>
                  </a:schemeClr>
                </a:solidFill>
              </a:rPr>
              <a:t>control influenced </a:t>
            </a:r>
            <a:r>
              <a:rPr lang="en-US" sz="2800" dirty="0" smtClean="0"/>
              <a:t>by </a:t>
            </a:r>
            <a:r>
              <a:rPr lang="en-US" sz="2800" dirty="0">
                <a:solidFill>
                  <a:schemeClr val="accent5">
                    <a:lumMod val="75000"/>
                  </a:schemeClr>
                </a:solidFill>
              </a:rPr>
              <a:t>CINFLUENCED</a:t>
            </a:r>
            <a:r>
              <a:rPr lang="en-US" sz="2800" dirty="0" smtClean="0"/>
              <a:t>:</a:t>
            </a:r>
            <a:endParaRPr lang="en-US" sz="2800" dirty="0"/>
          </a:p>
          <a:p>
            <a:pPr lvl="1">
              <a:buFont typeface="Wingdings" pitchFamily="2" charset="2"/>
              <a:buChar char="v"/>
            </a:pPr>
            <a:r>
              <a:rPr lang="en-US" sz="2400" dirty="0"/>
              <a:t>   </a:t>
            </a:r>
            <a:r>
              <a:rPr lang="en-US" sz="2400" dirty="0" smtClean="0"/>
              <a:t>{ </a:t>
            </a:r>
            <a:r>
              <a:rPr lang="en-US" sz="2400" dirty="0"/>
              <a:t>r | r </a:t>
            </a:r>
            <a:r>
              <a:rPr lang="zh-CN" altLang="en-US" sz="2400" dirty="0"/>
              <a:t>∈ </a:t>
            </a:r>
            <a:r>
              <a:rPr lang="en-US" altLang="zh-CN" sz="2400" dirty="0"/>
              <a:t>INPUTS </a:t>
            </a:r>
            <a:r>
              <a:rPr lang="zh-CN" altLang="en-US" sz="2400" dirty="0"/>
              <a:t>∧ ∃ </a:t>
            </a:r>
            <a:r>
              <a:rPr lang="en-US" altLang="zh-CN" sz="2400" dirty="0"/>
              <a:t>VAL </a:t>
            </a:r>
            <a:r>
              <a:rPr lang="en-US" sz="2400" dirty="0"/>
              <a:t>          …            READ(r) </a:t>
            </a:r>
            <a:r>
              <a:rPr lang="en-US" sz="2400" dirty="0" smtClean="0"/>
              <a:t>}</a:t>
            </a:r>
          </a:p>
          <a:p>
            <a:pPr lvl="1">
              <a:buFont typeface="Wingdings" pitchFamily="2" charset="2"/>
              <a:buChar char="v"/>
            </a:pPr>
            <a:r>
              <a:rPr lang="en-US" sz="2400" dirty="0" smtClean="0"/>
              <a:t>   At </a:t>
            </a:r>
            <a:r>
              <a:rPr lang="en-US" sz="2100" dirty="0" smtClean="0"/>
              <a:t>lease one </a:t>
            </a:r>
            <a:r>
              <a:rPr lang="en-US" sz="2100" i="1" dirty="0">
                <a:solidFill>
                  <a:schemeClr val="accent5">
                    <a:lumMod val="75000"/>
                  </a:schemeClr>
                </a:solidFill>
              </a:rPr>
              <a:t>control dependence </a:t>
            </a:r>
            <a:r>
              <a:rPr lang="en-US" sz="2100" dirty="0" smtClean="0"/>
              <a:t>present </a:t>
            </a:r>
            <a:r>
              <a:rPr lang="en-US" sz="2400" dirty="0" smtClean="0"/>
              <a:t>in the dependence chain</a:t>
            </a:r>
          </a:p>
          <a:p>
            <a:pPr>
              <a:buFont typeface="Wingdings" pitchFamily="2" charset="2"/>
              <a:buChar char="q"/>
            </a:pPr>
            <a:endParaRPr lang="en-US" sz="2800" dirty="0" smtClean="0">
              <a:solidFill>
                <a:srgbClr val="FF0000"/>
              </a:solidFill>
            </a:endParaRPr>
          </a:p>
          <a:p>
            <a:pPr>
              <a:buFont typeface="Wingdings" pitchFamily="2" charset="2"/>
              <a:buChar char="q"/>
            </a:pPr>
            <a:r>
              <a:rPr lang="en-US" sz="2800" dirty="0" smtClean="0"/>
              <a:t>Value </a:t>
            </a:r>
            <a:r>
              <a:rPr lang="en-US" sz="2800" dirty="0"/>
              <a:t>VAL is </a:t>
            </a:r>
            <a:r>
              <a:rPr lang="en-US" sz="2800" i="1" dirty="0" smtClean="0">
                <a:solidFill>
                  <a:schemeClr val="accent4">
                    <a:lumMod val="75000"/>
                  </a:schemeClr>
                </a:solidFill>
              </a:rPr>
              <a:t>address influenced </a:t>
            </a:r>
            <a:r>
              <a:rPr lang="en-US" sz="2800" dirty="0" smtClean="0"/>
              <a:t>by </a:t>
            </a:r>
            <a:r>
              <a:rPr lang="en-US" sz="2800" dirty="0">
                <a:solidFill>
                  <a:schemeClr val="accent4">
                    <a:lumMod val="75000"/>
                  </a:schemeClr>
                </a:solidFill>
              </a:rPr>
              <a:t>AINFLUENCED</a:t>
            </a:r>
            <a:r>
              <a:rPr lang="en-US" sz="2800" dirty="0" smtClean="0"/>
              <a:t>:</a:t>
            </a:r>
            <a:endParaRPr lang="en-US" sz="2800" dirty="0"/>
          </a:p>
          <a:p>
            <a:pPr lvl="1">
              <a:buFont typeface="Wingdings" pitchFamily="2" charset="2"/>
              <a:buChar char="v"/>
            </a:pPr>
            <a:r>
              <a:rPr lang="en-US" sz="2800" dirty="0"/>
              <a:t> </a:t>
            </a:r>
            <a:r>
              <a:rPr lang="en-US" sz="2400" dirty="0" smtClean="0"/>
              <a:t> </a:t>
            </a:r>
            <a:r>
              <a:rPr lang="en-US" sz="2400" dirty="0"/>
              <a:t>{ r | r </a:t>
            </a:r>
            <a:r>
              <a:rPr lang="zh-CN" altLang="en-US" sz="2400" dirty="0"/>
              <a:t>∈ </a:t>
            </a:r>
            <a:r>
              <a:rPr lang="en-US" altLang="zh-CN" sz="2400" dirty="0"/>
              <a:t>INPUTS </a:t>
            </a:r>
            <a:r>
              <a:rPr lang="zh-CN" altLang="en-US" sz="2400" dirty="0"/>
              <a:t>∧ ∃ </a:t>
            </a:r>
            <a:r>
              <a:rPr lang="en-US" altLang="zh-CN" sz="2400" dirty="0"/>
              <a:t>VAL </a:t>
            </a:r>
            <a:r>
              <a:rPr lang="en-US" altLang="zh-CN" sz="2400" dirty="0" smtClean="0"/>
              <a:t>      </a:t>
            </a:r>
            <a:r>
              <a:rPr lang="en-US" sz="2400" dirty="0" smtClean="0"/>
              <a:t>       …              READ(r)}</a:t>
            </a:r>
            <a:endParaRPr lang="en-US" sz="2400" dirty="0"/>
          </a:p>
          <a:p>
            <a:pPr lvl="1">
              <a:buFont typeface="Wingdings" pitchFamily="2" charset="2"/>
              <a:buChar char="v"/>
            </a:pPr>
            <a:r>
              <a:rPr lang="en-US" sz="2400" dirty="0" smtClean="0"/>
              <a:t>  At </a:t>
            </a:r>
            <a:r>
              <a:rPr lang="en-US" sz="2400" dirty="0"/>
              <a:t>lease </a:t>
            </a:r>
            <a:r>
              <a:rPr lang="en-US" sz="2100" dirty="0"/>
              <a:t>one </a:t>
            </a:r>
            <a:r>
              <a:rPr lang="en-US" sz="2100" i="1" dirty="0">
                <a:solidFill>
                  <a:schemeClr val="accent4">
                    <a:lumMod val="75000"/>
                  </a:schemeClr>
                </a:solidFill>
              </a:rPr>
              <a:t>address dependence </a:t>
            </a:r>
            <a:r>
              <a:rPr lang="en-US" sz="2100" dirty="0"/>
              <a:t>present </a:t>
            </a:r>
            <a:r>
              <a:rPr lang="en-US" sz="2400" dirty="0"/>
              <a:t>in the </a:t>
            </a:r>
            <a:r>
              <a:rPr lang="en-US" sz="2400" dirty="0" smtClean="0"/>
              <a:t>dependence chain</a:t>
            </a:r>
            <a:endParaRPr lang="en-US" dirty="0" smtClean="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grpSp>
        <p:nvGrpSpPr>
          <p:cNvPr id="14" name="组合 13"/>
          <p:cNvGrpSpPr/>
          <p:nvPr/>
        </p:nvGrpSpPr>
        <p:grpSpPr>
          <a:xfrm>
            <a:off x="3923928" y="2225575"/>
            <a:ext cx="504056" cy="369332"/>
            <a:chOff x="5220072" y="1810512"/>
            <a:chExt cx="504056" cy="369332"/>
          </a:xfrm>
        </p:grpSpPr>
        <p:cxnSp>
          <p:nvCxnSpPr>
            <p:cNvPr id="7" name="直接箭头连接符 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15" name="组合 14"/>
          <p:cNvGrpSpPr/>
          <p:nvPr/>
        </p:nvGrpSpPr>
        <p:grpSpPr>
          <a:xfrm>
            <a:off x="4788024" y="3305695"/>
            <a:ext cx="555602" cy="369332"/>
            <a:chOff x="5580112" y="2834640"/>
            <a:chExt cx="555602" cy="369332"/>
          </a:xfrm>
        </p:grpSpPr>
        <p:cxnSp>
          <p:nvCxnSpPr>
            <p:cNvPr id="10" name="直接箭头连接符 9"/>
            <p:cNvCxnSpPr/>
            <p:nvPr/>
          </p:nvCxnSpPr>
          <p:spPr>
            <a:xfrm flipH="1">
              <a:off x="5580112" y="314096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52120" y="2834640"/>
              <a:ext cx="483594" cy="369332"/>
            </a:xfrm>
            <a:prstGeom prst="rect">
              <a:avLst/>
            </a:prstGeom>
            <a:noFill/>
          </p:spPr>
          <p:txBody>
            <a:bodyPr wrap="none" rtlCol="0">
              <a:spAutoFit/>
            </a:bodyPr>
            <a:lstStyle/>
            <a:p>
              <a:r>
                <a:rPr lang="en-US" b="1" dirty="0" smtClean="0">
                  <a:solidFill>
                    <a:srgbClr val="FF0000"/>
                  </a:solidFill>
                </a:rPr>
                <a:t>v</a:t>
              </a:r>
              <a:r>
                <a:rPr lang="en-US" b="1" dirty="0" smtClean="0"/>
                <a:t>/</a:t>
              </a:r>
              <a:r>
                <a:rPr lang="en-US" b="1" dirty="0" smtClean="0">
                  <a:solidFill>
                    <a:srgbClr val="0070C0"/>
                  </a:solidFill>
                </a:rPr>
                <a:t>c</a:t>
              </a:r>
              <a:endParaRPr lang="en-US" b="1" dirty="0">
                <a:solidFill>
                  <a:srgbClr val="0070C0"/>
                </a:solidFill>
              </a:endParaRPr>
            </a:p>
          </p:txBody>
        </p:sp>
      </p:grpSp>
      <p:grpSp>
        <p:nvGrpSpPr>
          <p:cNvPr id="23" name="组合 22"/>
          <p:cNvGrpSpPr/>
          <p:nvPr/>
        </p:nvGrpSpPr>
        <p:grpSpPr>
          <a:xfrm>
            <a:off x="4932040" y="4643844"/>
            <a:ext cx="691151" cy="369332"/>
            <a:chOff x="5220072" y="4581128"/>
            <a:chExt cx="691151" cy="369332"/>
          </a:xfrm>
        </p:grpSpPr>
        <p:cxnSp>
          <p:nvCxnSpPr>
            <p:cNvPr id="12" name="直接箭头连接符 11"/>
            <p:cNvCxnSpPr/>
            <p:nvPr/>
          </p:nvCxnSpPr>
          <p:spPr>
            <a:xfrm flipH="1">
              <a:off x="5220072" y="4941168"/>
              <a:ext cx="6276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20072" y="4581128"/>
              <a:ext cx="691151" cy="369332"/>
            </a:xfrm>
            <a:prstGeom prst="rect">
              <a:avLst/>
            </a:prstGeom>
            <a:noFill/>
          </p:spPr>
          <p:txBody>
            <a:bodyPr wrap="none" rtlCol="0">
              <a:spAutoFit/>
            </a:bodyPr>
            <a:lstStyle/>
            <a:p>
              <a:r>
                <a:rPr lang="en-US" b="1" dirty="0" smtClean="0">
                  <a:solidFill>
                    <a:srgbClr val="FF0000"/>
                  </a:solidFill>
                </a:rPr>
                <a:t>v</a:t>
              </a:r>
              <a:r>
                <a:rPr lang="en-US" b="1" dirty="0" smtClean="0"/>
                <a:t>/</a:t>
              </a:r>
              <a:r>
                <a:rPr lang="en-US" b="1" dirty="0" smtClean="0">
                  <a:solidFill>
                    <a:srgbClr val="0070C0"/>
                  </a:solidFill>
                </a:rPr>
                <a:t>c</a:t>
              </a:r>
              <a:r>
                <a:rPr lang="en-US" b="1" dirty="0" smtClean="0"/>
                <a:t>/</a:t>
              </a:r>
              <a:r>
                <a:rPr lang="en-US" b="1" dirty="0" smtClean="0">
                  <a:solidFill>
                    <a:srgbClr val="7030A0"/>
                  </a:solidFill>
                </a:rPr>
                <a:t>a</a:t>
              </a:r>
              <a:endParaRPr lang="en-US" b="1" dirty="0">
                <a:solidFill>
                  <a:srgbClr val="7030A0"/>
                </a:solidFill>
              </a:endParaRPr>
            </a:p>
          </p:txBody>
        </p:sp>
      </p:grpSp>
      <p:grpSp>
        <p:nvGrpSpPr>
          <p:cNvPr id="17" name="组合 16"/>
          <p:cNvGrpSpPr/>
          <p:nvPr/>
        </p:nvGrpSpPr>
        <p:grpSpPr>
          <a:xfrm>
            <a:off x="4788024" y="2234867"/>
            <a:ext cx="504056" cy="369332"/>
            <a:chOff x="5220072" y="1810512"/>
            <a:chExt cx="504056" cy="369332"/>
          </a:xfrm>
        </p:grpSpPr>
        <p:cxnSp>
          <p:nvCxnSpPr>
            <p:cNvPr id="18" name="直接箭头连接符 17"/>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20" name="组合 19"/>
          <p:cNvGrpSpPr/>
          <p:nvPr/>
        </p:nvGrpSpPr>
        <p:grpSpPr>
          <a:xfrm>
            <a:off x="3923928" y="3305695"/>
            <a:ext cx="576064" cy="369332"/>
            <a:chOff x="5580112" y="2834640"/>
            <a:chExt cx="576064" cy="369332"/>
          </a:xfrm>
        </p:grpSpPr>
        <p:cxnSp>
          <p:nvCxnSpPr>
            <p:cNvPr id="21" name="直接箭头连接符 20"/>
            <p:cNvCxnSpPr/>
            <p:nvPr/>
          </p:nvCxnSpPr>
          <p:spPr>
            <a:xfrm flipH="1">
              <a:off x="5580112" y="314096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72582" y="2834640"/>
              <a:ext cx="483594" cy="369332"/>
            </a:xfrm>
            <a:prstGeom prst="rect">
              <a:avLst/>
            </a:prstGeom>
            <a:noFill/>
          </p:spPr>
          <p:txBody>
            <a:bodyPr wrap="none" rtlCol="0">
              <a:spAutoFit/>
            </a:bodyPr>
            <a:lstStyle/>
            <a:p>
              <a:r>
                <a:rPr lang="en-US" b="1" dirty="0" smtClean="0">
                  <a:solidFill>
                    <a:srgbClr val="FF0000"/>
                  </a:solidFill>
                </a:rPr>
                <a:t>v</a:t>
              </a:r>
              <a:r>
                <a:rPr lang="en-US" b="1" dirty="0" smtClean="0"/>
                <a:t>/</a:t>
              </a:r>
              <a:r>
                <a:rPr lang="en-US" b="1" dirty="0" smtClean="0">
                  <a:solidFill>
                    <a:srgbClr val="0070C0"/>
                  </a:solidFill>
                </a:rPr>
                <a:t>c</a:t>
              </a:r>
              <a:endParaRPr lang="en-US" b="1" dirty="0">
                <a:solidFill>
                  <a:srgbClr val="0070C0"/>
                </a:solidFill>
              </a:endParaRPr>
            </a:p>
          </p:txBody>
        </p:sp>
      </p:grpSp>
      <p:grpSp>
        <p:nvGrpSpPr>
          <p:cNvPr id="24" name="组合 23"/>
          <p:cNvGrpSpPr/>
          <p:nvPr/>
        </p:nvGrpSpPr>
        <p:grpSpPr>
          <a:xfrm>
            <a:off x="3923928" y="4643844"/>
            <a:ext cx="691151" cy="369332"/>
            <a:chOff x="5220072" y="4581128"/>
            <a:chExt cx="691151" cy="369332"/>
          </a:xfrm>
        </p:grpSpPr>
        <p:cxnSp>
          <p:nvCxnSpPr>
            <p:cNvPr id="25" name="直接箭头连接符 24"/>
            <p:cNvCxnSpPr/>
            <p:nvPr/>
          </p:nvCxnSpPr>
          <p:spPr>
            <a:xfrm flipH="1">
              <a:off x="5220072" y="4941168"/>
              <a:ext cx="62761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20072" y="4581128"/>
              <a:ext cx="691151" cy="369332"/>
            </a:xfrm>
            <a:prstGeom prst="rect">
              <a:avLst/>
            </a:prstGeom>
            <a:noFill/>
          </p:spPr>
          <p:txBody>
            <a:bodyPr wrap="none" rtlCol="0">
              <a:spAutoFit/>
            </a:bodyPr>
            <a:lstStyle/>
            <a:p>
              <a:r>
                <a:rPr lang="en-US" b="1" dirty="0" smtClean="0">
                  <a:solidFill>
                    <a:srgbClr val="FF0000"/>
                  </a:solidFill>
                </a:rPr>
                <a:t>v</a:t>
              </a:r>
              <a:r>
                <a:rPr lang="en-US" b="1" dirty="0" smtClean="0"/>
                <a:t>/</a:t>
              </a:r>
              <a:r>
                <a:rPr lang="en-US" b="1" dirty="0" smtClean="0">
                  <a:solidFill>
                    <a:srgbClr val="0070C0"/>
                  </a:solidFill>
                </a:rPr>
                <a:t>c</a:t>
              </a:r>
              <a:r>
                <a:rPr lang="en-US" b="1" dirty="0" smtClean="0"/>
                <a:t>/</a:t>
              </a:r>
              <a:r>
                <a:rPr lang="en-US" b="1" dirty="0" smtClean="0">
                  <a:solidFill>
                    <a:srgbClr val="7030A0"/>
                  </a:solidFill>
                </a:rPr>
                <a:t>a</a:t>
              </a:r>
              <a:endParaRPr lang="en-US" b="1" dirty="0">
                <a:solidFill>
                  <a:srgbClr val="7030A0"/>
                </a:solidFill>
              </a:endParaRPr>
            </a:p>
          </p:txBody>
        </p:sp>
      </p:grpSp>
      <p:cxnSp>
        <p:nvCxnSpPr>
          <p:cNvPr id="28" name="直接箭头连接符 27"/>
          <p:cNvCxnSpPr/>
          <p:nvPr/>
        </p:nvCxnSpPr>
        <p:spPr>
          <a:xfrm flipH="1">
            <a:off x="1547664" y="148478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7028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dirty="0"/>
              <a:t>Role of Relevant </a:t>
            </a:r>
            <a:r>
              <a:rPr lang="en-US" sz="2800" dirty="0" smtClean="0"/>
              <a:t>Inputs: Example</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grpSp>
        <p:nvGrpSpPr>
          <p:cNvPr id="9" name="组合 8"/>
          <p:cNvGrpSpPr/>
          <p:nvPr/>
        </p:nvGrpSpPr>
        <p:grpSpPr>
          <a:xfrm>
            <a:off x="1331640" y="971436"/>
            <a:ext cx="6264696" cy="369332"/>
            <a:chOff x="3096344" y="908720"/>
            <a:chExt cx="5292080" cy="369332"/>
          </a:xfrm>
        </p:grpSpPr>
        <p:sp>
          <p:nvSpPr>
            <p:cNvPr id="4" name="矩形 3"/>
            <p:cNvSpPr/>
            <p:nvPr/>
          </p:nvSpPr>
          <p:spPr>
            <a:xfrm>
              <a:off x="3096344" y="908720"/>
              <a:ext cx="5292080" cy="369332"/>
            </a:xfrm>
            <a:prstGeom prst="rect">
              <a:avLst/>
            </a:prstGeom>
          </p:spPr>
          <p:txBody>
            <a:bodyPr wrap="square">
              <a:spAutoFit/>
            </a:bodyPr>
            <a:lstStyle/>
            <a:p>
              <a:r>
                <a:rPr lang="en-US" dirty="0"/>
                <a:t>VAL</a:t>
              </a:r>
              <a:r>
                <a:rPr lang="en-US" dirty="0">
                  <a:solidFill>
                    <a:srgbClr val="FF0000"/>
                  </a:solidFill>
                </a:rPr>
                <a:t>          </a:t>
              </a:r>
              <a:r>
                <a:rPr lang="en-US" dirty="0" smtClean="0">
                  <a:solidFill>
                    <a:srgbClr val="FF0000"/>
                  </a:solidFill>
                </a:rPr>
                <a:t>  DERIVED </a:t>
              </a:r>
              <a:r>
                <a:rPr lang="zh-CN" altLang="en-US" dirty="0"/>
                <a:t>∧ </a:t>
              </a:r>
              <a:r>
                <a:rPr lang="en-US" dirty="0">
                  <a:solidFill>
                    <a:schemeClr val="accent5">
                      <a:lumMod val="75000"/>
                    </a:schemeClr>
                  </a:solidFill>
                </a:rPr>
                <a:t>CINFLUENCED</a:t>
              </a:r>
              <a:r>
                <a:rPr lang="en-US" dirty="0">
                  <a:solidFill>
                    <a:srgbClr val="FF0000"/>
                  </a:solidFill>
                </a:rPr>
                <a:t> </a:t>
              </a:r>
              <a:r>
                <a:rPr lang="zh-CN" altLang="en-US" dirty="0"/>
                <a:t>∧ </a:t>
              </a:r>
              <a:r>
                <a:rPr lang="en-US" dirty="0">
                  <a:solidFill>
                    <a:schemeClr val="accent4">
                      <a:lumMod val="75000"/>
                    </a:schemeClr>
                  </a:solidFill>
                </a:rPr>
                <a:t>AINFLUENCED</a:t>
              </a:r>
            </a:p>
          </p:txBody>
        </p:sp>
        <p:cxnSp>
          <p:nvCxnSpPr>
            <p:cNvPr id="45" name="直接箭头连接符 44"/>
            <p:cNvCxnSpPr/>
            <p:nvPr/>
          </p:nvCxnSpPr>
          <p:spPr>
            <a:xfrm flipH="1">
              <a:off x="3478209" y="112474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70044" y="1520788"/>
            <a:ext cx="6490188" cy="369332"/>
            <a:chOff x="170044" y="1520788"/>
            <a:chExt cx="6490188" cy="369332"/>
          </a:xfrm>
        </p:grpSpPr>
        <p:grpSp>
          <p:nvGrpSpPr>
            <p:cNvPr id="12" name="组合 11"/>
            <p:cNvGrpSpPr/>
            <p:nvPr/>
          </p:nvGrpSpPr>
          <p:grpSpPr>
            <a:xfrm>
              <a:off x="1835696" y="1520788"/>
              <a:ext cx="3024336" cy="369332"/>
              <a:chOff x="1691680" y="1484784"/>
              <a:chExt cx="3024336" cy="369332"/>
            </a:xfrm>
          </p:grpSpPr>
          <p:sp>
            <p:nvSpPr>
              <p:cNvPr id="41" name="TextBox 40"/>
              <p:cNvSpPr txBox="1"/>
              <p:nvPr/>
            </p:nvSpPr>
            <p:spPr>
              <a:xfrm>
                <a:off x="1691680" y="1484784"/>
                <a:ext cx="3024336" cy="369332"/>
              </a:xfrm>
              <a:prstGeom prst="rect">
                <a:avLst/>
              </a:prstGeom>
              <a:noFill/>
            </p:spPr>
            <p:txBody>
              <a:bodyPr wrap="square" rtlCol="0">
                <a:spAutoFit/>
              </a:bodyPr>
              <a:lstStyle/>
              <a:p>
                <a:r>
                  <a:rPr lang="en-US" dirty="0" smtClean="0"/>
                  <a:t>VAL(m)            </a:t>
                </a:r>
                <a:r>
                  <a:rPr lang="en-US" dirty="0" smtClean="0">
                    <a:solidFill>
                      <a:srgbClr val="FF0000"/>
                    </a:solidFill>
                  </a:rPr>
                  <a:t>{1}</a:t>
                </a:r>
                <a:r>
                  <a:rPr lang="en-US" dirty="0" smtClean="0"/>
                  <a:t> </a:t>
                </a:r>
                <a:r>
                  <a:rPr lang="zh-CN" altLang="en-US" dirty="0"/>
                  <a:t>∧</a:t>
                </a:r>
                <a:r>
                  <a:rPr lang="en-US" dirty="0" smtClean="0"/>
                  <a:t> </a:t>
                </a:r>
                <a:r>
                  <a:rPr lang="en-US" dirty="0" smtClean="0">
                    <a:solidFill>
                      <a:schemeClr val="accent5">
                        <a:lumMod val="75000"/>
                      </a:schemeClr>
                    </a:solidFill>
                  </a:rPr>
                  <a:t>{}</a:t>
                </a:r>
                <a:r>
                  <a:rPr lang="en-US" dirty="0" smtClean="0"/>
                  <a:t> </a:t>
                </a:r>
                <a:r>
                  <a:rPr lang="zh-CN" altLang="en-US" dirty="0"/>
                  <a:t>∧</a:t>
                </a:r>
                <a:r>
                  <a:rPr lang="en-US" dirty="0" smtClean="0"/>
                  <a:t> </a:t>
                </a:r>
                <a:r>
                  <a:rPr lang="en-US" dirty="0" smtClean="0">
                    <a:solidFill>
                      <a:schemeClr val="accent4">
                        <a:lumMod val="75000"/>
                      </a:schemeClr>
                    </a:solidFill>
                  </a:rPr>
                  <a:t>{}</a:t>
                </a:r>
                <a:endParaRPr lang="en-US" dirty="0">
                  <a:solidFill>
                    <a:schemeClr val="accent4">
                      <a:lumMod val="75000"/>
                    </a:schemeClr>
                  </a:solidFill>
                </a:endParaRPr>
              </a:p>
            </p:txBody>
          </p:sp>
          <p:cxnSp>
            <p:nvCxnSpPr>
              <p:cNvPr id="42" name="直接箭头连接符 41"/>
              <p:cNvCxnSpPr/>
              <p:nvPr/>
            </p:nvCxnSpPr>
            <p:spPr>
              <a:xfrm flipH="1">
                <a:off x="2483768" y="166945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70044" y="1520788"/>
              <a:ext cx="1428789" cy="369332"/>
            </a:xfrm>
            <a:prstGeom prst="rect">
              <a:avLst/>
            </a:prstGeom>
            <a:noFill/>
          </p:spPr>
          <p:txBody>
            <a:bodyPr wrap="none" rtlCol="0">
              <a:spAutoFit/>
            </a:bodyPr>
            <a:lstStyle/>
            <a:p>
              <a:r>
                <a:rPr lang="en-US" dirty="0" smtClean="0"/>
                <a:t>1: read </a:t>
              </a:r>
              <a:r>
                <a:rPr lang="en-US" dirty="0"/>
                <a:t>m //</a:t>
              </a:r>
              <a:r>
                <a:rPr lang="en-US" dirty="0" smtClean="0"/>
                <a:t>1</a:t>
              </a:r>
              <a:endParaRPr lang="en-US" dirty="0"/>
            </a:p>
          </p:txBody>
        </p:sp>
        <p:sp>
          <p:nvSpPr>
            <p:cNvPr id="49" name="TextBox 48"/>
            <p:cNvSpPr txBox="1"/>
            <p:nvPr/>
          </p:nvSpPr>
          <p:spPr>
            <a:xfrm>
              <a:off x="5239036" y="1520788"/>
              <a:ext cx="1421196" cy="369332"/>
            </a:xfrm>
            <a:prstGeom prst="rect">
              <a:avLst/>
            </a:prstGeom>
            <a:noFill/>
          </p:spPr>
          <p:txBody>
            <a:bodyPr wrap="square" rtlCol="0">
              <a:spAutoFit/>
            </a:bodyPr>
            <a:lstStyle/>
            <a:p>
              <a:r>
                <a:rPr lang="en-US" dirty="0" smtClean="0">
                  <a:sym typeface="Wingdings" pitchFamily="2" charset="2"/>
                </a:rPr>
                <a:t>1</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1</a:t>
              </a:r>
              <a:r>
                <a:rPr lang="en-US" dirty="0" smtClean="0"/>
                <a:t>)</a:t>
              </a:r>
              <a:endParaRPr lang="en-US" dirty="0"/>
            </a:p>
          </p:txBody>
        </p:sp>
      </p:grpSp>
      <p:grpSp>
        <p:nvGrpSpPr>
          <p:cNvPr id="52" name="组合 51"/>
          <p:cNvGrpSpPr/>
          <p:nvPr/>
        </p:nvGrpSpPr>
        <p:grpSpPr>
          <a:xfrm>
            <a:off x="170044" y="1880828"/>
            <a:ext cx="6376228" cy="369332"/>
            <a:chOff x="170044" y="1880828"/>
            <a:chExt cx="6376228" cy="369332"/>
          </a:xfrm>
        </p:grpSpPr>
        <p:grpSp>
          <p:nvGrpSpPr>
            <p:cNvPr id="14" name="组合 13"/>
            <p:cNvGrpSpPr/>
            <p:nvPr/>
          </p:nvGrpSpPr>
          <p:grpSpPr>
            <a:xfrm>
              <a:off x="1835696" y="1880828"/>
              <a:ext cx="3240360" cy="369332"/>
              <a:chOff x="1691680" y="1916832"/>
              <a:chExt cx="3240360" cy="369332"/>
            </a:xfrm>
          </p:grpSpPr>
          <p:sp>
            <p:nvSpPr>
              <p:cNvPr id="2" name="TextBox 1"/>
              <p:cNvSpPr txBox="1"/>
              <p:nvPr/>
            </p:nvSpPr>
            <p:spPr>
              <a:xfrm>
                <a:off x="1691680" y="1916832"/>
                <a:ext cx="3240360" cy="369332"/>
              </a:xfrm>
              <a:prstGeom prst="rect">
                <a:avLst/>
              </a:prstGeom>
              <a:noFill/>
            </p:spPr>
            <p:txBody>
              <a:bodyPr wrap="square" rtlCol="0">
                <a:spAutoFit/>
              </a:bodyPr>
              <a:lstStyle/>
              <a:p>
                <a:r>
                  <a:rPr lang="en-US" dirty="0" smtClean="0"/>
                  <a:t>VAL(z)            </a:t>
                </a:r>
                <a:r>
                  <a:rPr lang="en-US" dirty="0">
                    <a:solidFill>
                      <a:srgbClr val="FF0000"/>
                    </a:solidFill>
                  </a:rPr>
                  <a:t>{2}</a:t>
                </a:r>
                <a:r>
                  <a:rPr lang="en-US" dirty="0" smtClean="0"/>
                  <a:t> </a:t>
                </a:r>
                <a:r>
                  <a:rPr lang="zh-CN" altLang="en-US" dirty="0"/>
                  <a:t>∧</a:t>
                </a:r>
                <a:r>
                  <a:rPr lang="en-US" dirty="0" smtClean="0"/>
                  <a:t> </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19" name="直接箭头连接符 18"/>
              <p:cNvCxnSpPr/>
              <p:nvPr/>
            </p:nvCxnSpPr>
            <p:spPr>
              <a:xfrm flipH="1">
                <a:off x="2411760" y="21014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70044" y="1880828"/>
              <a:ext cx="1441613" cy="369332"/>
            </a:xfrm>
            <a:prstGeom prst="rect">
              <a:avLst/>
            </a:prstGeom>
            <a:noFill/>
          </p:spPr>
          <p:txBody>
            <a:bodyPr wrap="none" rtlCol="0">
              <a:spAutoFit/>
            </a:bodyPr>
            <a:lstStyle/>
            <a:p>
              <a:r>
                <a:rPr lang="en-US" dirty="0" smtClean="0"/>
                <a:t>2: read </a:t>
              </a:r>
              <a:r>
                <a:rPr lang="en-US" dirty="0"/>
                <a:t>z  // </a:t>
              </a:r>
              <a:r>
                <a:rPr lang="en-US" dirty="0" smtClean="0"/>
                <a:t>2</a:t>
              </a:r>
              <a:endParaRPr lang="en-US" dirty="0"/>
            </a:p>
          </p:txBody>
        </p:sp>
        <p:sp>
          <p:nvSpPr>
            <p:cNvPr id="63" name="TextBox 62"/>
            <p:cNvSpPr txBox="1"/>
            <p:nvPr/>
          </p:nvSpPr>
          <p:spPr>
            <a:xfrm>
              <a:off x="5248774" y="1880828"/>
              <a:ext cx="1297498" cy="369332"/>
            </a:xfrm>
            <a:prstGeom prst="rect">
              <a:avLst/>
            </a:prstGeom>
            <a:noFill/>
          </p:spPr>
          <p:txBody>
            <a:bodyPr wrap="square" rtlCol="0">
              <a:spAutoFit/>
            </a:bodyPr>
            <a:lstStyle/>
            <a:p>
              <a:r>
                <a:rPr lang="en-US" dirty="0">
                  <a:sym typeface="Wingdings" pitchFamily="2" charset="2"/>
                </a:rPr>
                <a:t>2</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2</a:t>
              </a:r>
              <a:r>
                <a:rPr lang="en-US" dirty="0" smtClean="0"/>
                <a:t>)</a:t>
              </a:r>
              <a:endParaRPr lang="en-US" dirty="0"/>
            </a:p>
          </p:txBody>
        </p:sp>
      </p:grpSp>
      <p:grpSp>
        <p:nvGrpSpPr>
          <p:cNvPr id="50" name="组合 49"/>
          <p:cNvGrpSpPr/>
          <p:nvPr/>
        </p:nvGrpSpPr>
        <p:grpSpPr>
          <a:xfrm>
            <a:off x="170044" y="2276872"/>
            <a:ext cx="6347526" cy="369332"/>
            <a:chOff x="170044" y="2276872"/>
            <a:chExt cx="6347526" cy="369332"/>
          </a:xfrm>
        </p:grpSpPr>
        <p:grpSp>
          <p:nvGrpSpPr>
            <p:cNvPr id="17" name="组合 16"/>
            <p:cNvGrpSpPr/>
            <p:nvPr/>
          </p:nvGrpSpPr>
          <p:grpSpPr>
            <a:xfrm>
              <a:off x="1835696" y="2276872"/>
              <a:ext cx="3096344" cy="369332"/>
              <a:chOff x="1691680" y="2348880"/>
              <a:chExt cx="3096344" cy="369332"/>
            </a:xfrm>
          </p:grpSpPr>
          <p:sp>
            <p:nvSpPr>
              <p:cNvPr id="33" name="TextBox 32"/>
              <p:cNvSpPr txBox="1"/>
              <p:nvPr/>
            </p:nvSpPr>
            <p:spPr>
              <a:xfrm>
                <a:off x="1691680" y="2348880"/>
                <a:ext cx="3096344" cy="369332"/>
              </a:xfrm>
              <a:prstGeom prst="rect">
                <a:avLst/>
              </a:prstGeom>
              <a:noFill/>
            </p:spPr>
            <p:txBody>
              <a:bodyPr wrap="square" rtlCol="0">
                <a:spAutoFit/>
              </a:bodyPr>
              <a:lstStyle/>
              <a:p>
                <a:r>
                  <a:rPr lang="en-US" dirty="0" smtClean="0"/>
                  <a:t>VAL(x)            </a:t>
                </a:r>
                <a:r>
                  <a:rPr lang="en-US" dirty="0">
                    <a:solidFill>
                      <a:srgbClr val="FF0000"/>
                    </a:solidFill>
                  </a:rPr>
                  <a:t>{3}</a:t>
                </a:r>
                <a:r>
                  <a:rPr lang="en-US" dirty="0" smtClean="0"/>
                  <a:t> </a:t>
                </a:r>
                <a:r>
                  <a:rPr lang="zh-CN" altLang="en-US" dirty="0"/>
                  <a:t>∧</a:t>
                </a:r>
                <a:r>
                  <a:rPr lang="en-US" dirty="0" smtClean="0"/>
                  <a:t> </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34" name="直接箭头连接符 33"/>
              <p:cNvCxnSpPr/>
              <p:nvPr/>
            </p:nvCxnSpPr>
            <p:spPr>
              <a:xfrm flipH="1">
                <a:off x="2418128" y="253354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70044" y="2276872"/>
              <a:ext cx="1449628" cy="369332"/>
            </a:xfrm>
            <a:prstGeom prst="rect">
              <a:avLst/>
            </a:prstGeom>
            <a:noFill/>
          </p:spPr>
          <p:txBody>
            <a:bodyPr wrap="none" rtlCol="0">
              <a:spAutoFit/>
            </a:bodyPr>
            <a:lstStyle/>
            <a:p>
              <a:r>
                <a:rPr lang="en-US" dirty="0" smtClean="0"/>
                <a:t>3: read </a:t>
              </a:r>
              <a:r>
                <a:rPr lang="en-US" dirty="0"/>
                <a:t>x  // </a:t>
              </a:r>
              <a:r>
                <a:rPr lang="en-US" dirty="0" smtClean="0"/>
                <a:t>3</a:t>
              </a:r>
              <a:endParaRPr lang="en-US" dirty="0"/>
            </a:p>
          </p:txBody>
        </p:sp>
        <p:sp>
          <p:nvSpPr>
            <p:cNvPr id="64" name="TextBox 63"/>
            <p:cNvSpPr txBox="1"/>
            <p:nvPr/>
          </p:nvSpPr>
          <p:spPr>
            <a:xfrm>
              <a:off x="5220072" y="2276872"/>
              <a:ext cx="1297498" cy="369332"/>
            </a:xfrm>
            <a:prstGeom prst="rect">
              <a:avLst/>
            </a:prstGeom>
            <a:noFill/>
          </p:spPr>
          <p:txBody>
            <a:bodyPr wrap="square" rtlCol="0">
              <a:spAutoFit/>
            </a:bodyPr>
            <a:lstStyle/>
            <a:p>
              <a:r>
                <a:rPr lang="en-US" dirty="0" smtClean="0">
                  <a:sym typeface="Wingdings" pitchFamily="2" charset="2"/>
                </a:rPr>
                <a:t>3</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3</a:t>
              </a:r>
              <a:r>
                <a:rPr lang="en-US" dirty="0" smtClean="0"/>
                <a:t>)</a:t>
              </a:r>
              <a:endParaRPr lang="en-US" dirty="0"/>
            </a:p>
          </p:txBody>
        </p:sp>
      </p:grpSp>
      <p:grpSp>
        <p:nvGrpSpPr>
          <p:cNvPr id="29" name="组合 28"/>
          <p:cNvGrpSpPr/>
          <p:nvPr/>
        </p:nvGrpSpPr>
        <p:grpSpPr>
          <a:xfrm>
            <a:off x="251520" y="4778568"/>
            <a:ext cx="9001000" cy="1314728"/>
            <a:chOff x="251520" y="4778568"/>
            <a:chExt cx="9001000" cy="1314728"/>
          </a:xfrm>
        </p:grpSpPr>
        <p:grpSp>
          <p:nvGrpSpPr>
            <p:cNvPr id="93" name="组合 92"/>
            <p:cNvGrpSpPr/>
            <p:nvPr/>
          </p:nvGrpSpPr>
          <p:grpSpPr>
            <a:xfrm>
              <a:off x="251520" y="5330241"/>
              <a:ext cx="5040560" cy="403015"/>
              <a:chOff x="107504" y="5330241"/>
              <a:chExt cx="5040560" cy="403015"/>
            </a:xfrm>
          </p:grpSpPr>
          <p:sp>
            <p:nvSpPr>
              <p:cNvPr id="20" name="TextBox 19"/>
              <p:cNvSpPr txBox="1"/>
              <p:nvPr/>
            </p:nvSpPr>
            <p:spPr>
              <a:xfrm>
                <a:off x="107504" y="5330241"/>
                <a:ext cx="1557179" cy="369332"/>
              </a:xfrm>
              <a:prstGeom prst="rect">
                <a:avLst/>
              </a:prstGeom>
              <a:noFill/>
              <a:ln>
                <a:noFill/>
              </a:ln>
            </p:spPr>
            <p:txBody>
              <a:bodyPr wrap="square" rtlCol="0">
                <a:spAutoFit/>
              </a:bodyPr>
              <a:lstStyle/>
              <a:p>
                <a:r>
                  <a:rPr lang="en-US" dirty="0" smtClean="0"/>
                  <a:t>7:      y=a[x]</a:t>
                </a:r>
                <a:endParaRPr lang="en-US" dirty="0"/>
              </a:p>
            </p:txBody>
          </p:sp>
          <p:grpSp>
            <p:nvGrpSpPr>
              <p:cNvPr id="23" name="组合 22"/>
              <p:cNvGrpSpPr/>
              <p:nvPr/>
            </p:nvGrpSpPr>
            <p:grpSpPr>
              <a:xfrm>
                <a:off x="1691680" y="5363924"/>
                <a:ext cx="3456384" cy="369332"/>
                <a:chOff x="1691680" y="5363924"/>
                <a:chExt cx="3456384" cy="369332"/>
              </a:xfrm>
            </p:grpSpPr>
            <p:sp>
              <p:nvSpPr>
                <p:cNvPr id="39" name="TextBox 38"/>
                <p:cNvSpPr txBox="1"/>
                <p:nvPr/>
              </p:nvSpPr>
              <p:spPr>
                <a:xfrm>
                  <a:off x="1691680" y="5363924"/>
                  <a:ext cx="3456384" cy="369332"/>
                </a:xfrm>
                <a:prstGeom prst="rect">
                  <a:avLst/>
                </a:prstGeom>
                <a:noFill/>
              </p:spPr>
              <p:txBody>
                <a:bodyPr wrap="square" rtlCol="0">
                  <a:spAutoFit/>
                </a:bodyPr>
                <a:lstStyle/>
                <a:p>
                  <a:r>
                    <a:rPr lang="en-US" dirty="0" smtClean="0"/>
                    <a:t>VAL(y=a[x])            </a:t>
                  </a:r>
                  <a:r>
                    <a:rPr lang="en-US" dirty="0" smtClean="0">
                      <a:solidFill>
                        <a:srgbClr val="FF0000"/>
                      </a:solidFill>
                    </a:rPr>
                    <a:t>{1}</a:t>
                  </a:r>
                  <a:r>
                    <a:rPr lang="en-US" dirty="0" smtClean="0"/>
                    <a:t> </a:t>
                  </a:r>
                  <a:r>
                    <a:rPr lang="zh-CN" altLang="en-US" dirty="0"/>
                    <a:t>∧</a:t>
                  </a:r>
                  <a:r>
                    <a:rPr lang="en-US" dirty="0" smtClean="0"/>
                    <a:t> </a:t>
                  </a:r>
                  <a:r>
                    <a:rPr lang="en-US" dirty="0">
                      <a:solidFill>
                        <a:schemeClr val="accent5">
                          <a:lumMod val="75000"/>
                        </a:schemeClr>
                      </a:solidFill>
                    </a:rPr>
                    <a:t>{2}</a:t>
                  </a:r>
                  <a:r>
                    <a:rPr lang="en-US" dirty="0" smtClean="0"/>
                    <a:t> </a:t>
                  </a:r>
                  <a:r>
                    <a:rPr lang="zh-CN" altLang="en-US" dirty="0"/>
                    <a:t>∧</a:t>
                  </a:r>
                  <a:r>
                    <a:rPr lang="en-US" dirty="0" smtClean="0"/>
                    <a:t> </a:t>
                  </a:r>
                  <a:r>
                    <a:rPr lang="en-US" dirty="0">
                      <a:solidFill>
                        <a:schemeClr val="accent4">
                          <a:lumMod val="75000"/>
                        </a:schemeClr>
                      </a:solidFill>
                    </a:rPr>
                    <a:t>{3}</a:t>
                  </a:r>
                </a:p>
              </p:txBody>
            </p:sp>
            <p:cxnSp>
              <p:nvCxnSpPr>
                <p:cNvPr id="40" name="直接箭头连接符 39"/>
                <p:cNvCxnSpPr/>
                <p:nvPr/>
              </p:nvCxnSpPr>
              <p:spPr>
                <a:xfrm flipH="1">
                  <a:off x="2915816" y="554859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a:off x="5240390" y="4778568"/>
              <a:ext cx="4012130" cy="450632"/>
              <a:chOff x="4952358" y="4778568"/>
              <a:chExt cx="4012130" cy="450632"/>
            </a:xfrm>
          </p:grpSpPr>
          <p:sp>
            <p:nvSpPr>
              <p:cNvPr id="56" name="TextBox 55"/>
              <p:cNvSpPr txBox="1"/>
              <p:nvPr/>
            </p:nvSpPr>
            <p:spPr>
              <a:xfrm>
                <a:off x="4952358" y="4859868"/>
                <a:ext cx="4012130" cy="369332"/>
              </a:xfrm>
              <a:prstGeom prst="rect">
                <a:avLst/>
              </a:prstGeom>
              <a:noFill/>
            </p:spPr>
            <p:txBody>
              <a:bodyPr wrap="square" rtlCol="0">
                <a:spAutoFit/>
              </a:bodyPr>
              <a:lstStyle/>
              <a:p>
                <a:r>
                  <a:rPr lang="en-US" dirty="0" smtClean="0">
                    <a:sym typeface="Wingdings" pitchFamily="2" charset="2"/>
                  </a:rPr>
                  <a:t>7</a:t>
                </a:r>
                <a:r>
                  <a:rPr lang="en-US" baseline="-25000" dirty="0" smtClean="0">
                    <a:sym typeface="Wingdings" pitchFamily="2" charset="2"/>
                  </a:rPr>
                  <a:t>1</a:t>
                </a:r>
                <a:r>
                  <a:rPr lang="en-US" dirty="0" smtClean="0">
                    <a:sym typeface="Wingdings" pitchFamily="2" charset="2"/>
                  </a:rPr>
                  <a:t>            4</a:t>
                </a:r>
                <a:r>
                  <a:rPr lang="en-US" baseline="-25000" dirty="0" smtClean="0">
                    <a:sym typeface="Wingdings" pitchFamily="2" charset="2"/>
                  </a:rPr>
                  <a:t>1        </a:t>
                </a:r>
                <a:r>
                  <a:rPr lang="en-US" dirty="0" smtClean="0">
                    <a:sym typeface="Wingdings" pitchFamily="2" charset="2"/>
                  </a:rPr>
                  <a:t>          1</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1</a:t>
                </a:r>
                <a:r>
                  <a:rPr lang="en-US" dirty="0" smtClean="0"/>
                  <a:t>)</a:t>
                </a:r>
                <a:endParaRPr lang="en-US" dirty="0"/>
              </a:p>
            </p:txBody>
          </p:sp>
          <p:grpSp>
            <p:nvGrpSpPr>
              <p:cNvPr id="57" name="组合 56"/>
              <p:cNvGrpSpPr/>
              <p:nvPr/>
            </p:nvGrpSpPr>
            <p:grpSpPr>
              <a:xfrm>
                <a:off x="6165914" y="4778568"/>
                <a:ext cx="504056" cy="369332"/>
                <a:chOff x="5220072" y="1810512"/>
                <a:chExt cx="504056" cy="369332"/>
              </a:xfrm>
            </p:grpSpPr>
            <p:cxnSp>
              <p:nvCxnSpPr>
                <p:cNvPr id="58" name="直接箭头连接符 57"/>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60" name="组合 59"/>
              <p:cNvGrpSpPr/>
              <p:nvPr/>
            </p:nvGrpSpPr>
            <p:grpSpPr>
              <a:xfrm>
                <a:off x="5280146" y="4787860"/>
                <a:ext cx="504056" cy="369332"/>
                <a:chOff x="5220072" y="1810512"/>
                <a:chExt cx="504056" cy="369332"/>
              </a:xfrm>
            </p:grpSpPr>
            <p:cxnSp>
              <p:nvCxnSpPr>
                <p:cNvPr id="61" name="直接箭头连接符 60"/>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nvGrpSpPr>
            <p:cNvPr id="91" name="组合 90"/>
            <p:cNvGrpSpPr/>
            <p:nvPr/>
          </p:nvGrpSpPr>
          <p:grpSpPr>
            <a:xfrm>
              <a:off x="5220072" y="5210616"/>
              <a:ext cx="4012130" cy="450632"/>
              <a:chOff x="4932040" y="5210616"/>
              <a:chExt cx="4012130" cy="450632"/>
            </a:xfrm>
          </p:grpSpPr>
          <p:sp>
            <p:nvSpPr>
              <p:cNvPr id="65" name="TextBox 64"/>
              <p:cNvSpPr txBox="1"/>
              <p:nvPr/>
            </p:nvSpPr>
            <p:spPr>
              <a:xfrm>
                <a:off x="4932040" y="5291916"/>
                <a:ext cx="4012130" cy="369332"/>
              </a:xfrm>
              <a:prstGeom prst="rect">
                <a:avLst/>
              </a:prstGeom>
              <a:noFill/>
            </p:spPr>
            <p:txBody>
              <a:bodyPr wrap="square" rtlCol="0">
                <a:spAutoFit/>
              </a:bodyPr>
              <a:lstStyle/>
              <a:p>
                <a:r>
                  <a:rPr lang="en-US" dirty="0" smtClean="0">
                    <a:sym typeface="Wingdings" pitchFamily="2" charset="2"/>
                  </a:rPr>
                  <a:t>7</a:t>
                </a:r>
                <a:r>
                  <a:rPr lang="en-US" baseline="-25000" dirty="0" smtClean="0">
                    <a:sym typeface="Wingdings" pitchFamily="2" charset="2"/>
                  </a:rPr>
                  <a:t>1</a:t>
                </a:r>
                <a:r>
                  <a:rPr lang="en-US" dirty="0" smtClean="0">
                    <a:sym typeface="Wingdings" pitchFamily="2" charset="2"/>
                  </a:rPr>
                  <a:t>            6</a:t>
                </a:r>
                <a:r>
                  <a:rPr lang="en-US" baseline="-25000" dirty="0" smtClean="0">
                    <a:sym typeface="Wingdings" pitchFamily="2" charset="2"/>
                  </a:rPr>
                  <a:t>1        </a:t>
                </a:r>
                <a:r>
                  <a:rPr lang="en-US" dirty="0" smtClean="0">
                    <a:sym typeface="Wingdings" pitchFamily="2" charset="2"/>
                  </a:rPr>
                  <a:t>          1</a:t>
                </a:r>
                <a:r>
                  <a:rPr lang="en-US" baseline="-25000" dirty="0" smtClean="0">
                    <a:sym typeface="Wingdings" pitchFamily="2" charset="2"/>
                  </a:rPr>
                  <a:t>1</a:t>
                </a:r>
                <a:r>
                  <a:rPr lang="en-US" dirty="0" smtClean="0">
                    <a:sym typeface="Wingdings" pitchFamily="2" charset="2"/>
                  </a:rPr>
                  <a:t> </a:t>
                </a:r>
                <a:r>
                  <a:rPr lang="en-US" dirty="0" smtClean="0"/>
                  <a:t>READ(</a:t>
                </a:r>
                <a:r>
                  <a:rPr lang="en-US" dirty="0">
                    <a:solidFill>
                      <a:schemeClr val="accent5">
                        <a:lumMod val="75000"/>
                      </a:schemeClr>
                    </a:solidFill>
                  </a:rPr>
                  <a:t>2</a:t>
                </a:r>
                <a:r>
                  <a:rPr lang="en-US" dirty="0" smtClean="0"/>
                  <a:t>)</a:t>
                </a:r>
                <a:endParaRPr lang="en-US" dirty="0"/>
              </a:p>
            </p:txBody>
          </p:sp>
          <p:grpSp>
            <p:nvGrpSpPr>
              <p:cNvPr id="66" name="组合 65"/>
              <p:cNvGrpSpPr/>
              <p:nvPr/>
            </p:nvGrpSpPr>
            <p:grpSpPr>
              <a:xfrm>
                <a:off x="6145596" y="5210616"/>
                <a:ext cx="504056" cy="369332"/>
                <a:chOff x="5220072" y="1810512"/>
                <a:chExt cx="504056" cy="369332"/>
              </a:xfrm>
            </p:grpSpPr>
            <p:cxnSp>
              <p:nvCxnSpPr>
                <p:cNvPr id="67" name="直接箭头连接符 6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nvGrpSpPr>
              <p:cNvPr id="69" name="组合 68"/>
              <p:cNvGrpSpPr/>
              <p:nvPr/>
            </p:nvGrpSpPr>
            <p:grpSpPr>
              <a:xfrm>
                <a:off x="5259828" y="5219908"/>
                <a:ext cx="504056" cy="369332"/>
                <a:chOff x="5220072" y="1810512"/>
                <a:chExt cx="504056" cy="369332"/>
              </a:xfrm>
            </p:grpSpPr>
            <p:cxnSp>
              <p:nvCxnSpPr>
                <p:cNvPr id="70" name="直接箭头连接符 69"/>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58450" y="1810512"/>
                  <a:ext cx="280846" cy="369332"/>
                </a:xfrm>
                <a:prstGeom prst="rect">
                  <a:avLst/>
                </a:prstGeom>
                <a:noFill/>
              </p:spPr>
              <p:txBody>
                <a:bodyPr wrap="none" rtlCol="0">
                  <a:spAutoFit/>
                </a:bodyPr>
                <a:lstStyle/>
                <a:p>
                  <a:r>
                    <a:rPr lang="en-US" b="1" dirty="0">
                      <a:solidFill>
                        <a:schemeClr val="accent5">
                          <a:lumMod val="75000"/>
                        </a:schemeClr>
                      </a:solidFill>
                    </a:rPr>
                    <a:t>c</a:t>
                  </a:r>
                </a:p>
              </p:txBody>
            </p:sp>
          </p:grpSp>
        </p:grpSp>
        <p:grpSp>
          <p:nvGrpSpPr>
            <p:cNvPr id="92" name="组合 91"/>
            <p:cNvGrpSpPr/>
            <p:nvPr/>
          </p:nvGrpSpPr>
          <p:grpSpPr>
            <a:xfrm>
              <a:off x="5240390" y="5651956"/>
              <a:ext cx="4012130" cy="441340"/>
              <a:chOff x="4952358" y="5651956"/>
              <a:chExt cx="4012130" cy="441340"/>
            </a:xfrm>
          </p:grpSpPr>
          <p:sp>
            <p:nvSpPr>
              <p:cNvPr id="72" name="TextBox 71"/>
              <p:cNvSpPr txBox="1"/>
              <p:nvPr/>
            </p:nvSpPr>
            <p:spPr>
              <a:xfrm>
                <a:off x="4952358" y="5723964"/>
                <a:ext cx="4012130" cy="369332"/>
              </a:xfrm>
              <a:prstGeom prst="rect">
                <a:avLst/>
              </a:prstGeom>
              <a:noFill/>
            </p:spPr>
            <p:txBody>
              <a:bodyPr wrap="square" rtlCol="0">
                <a:spAutoFit/>
              </a:bodyPr>
              <a:lstStyle/>
              <a:p>
                <a:r>
                  <a:rPr lang="en-US" dirty="0" smtClean="0">
                    <a:sym typeface="Wingdings" pitchFamily="2" charset="2"/>
                  </a:rPr>
                  <a:t>7</a:t>
                </a:r>
                <a:r>
                  <a:rPr lang="en-US" baseline="-25000" dirty="0" smtClean="0">
                    <a:sym typeface="Wingdings" pitchFamily="2" charset="2"/>
                  </a:rPr>
                  <a:t>1</a:t>
                </a:r>
                <a:r>
                  <a:rPr lang="en-US" dirty="0" smtClean="0">
                    <a:sym typeface="Wingdings" pitchFamily="2" charset="2"/>
                  </a:rPr>
                  <a:t>            1</a:t>
                </a:r>
                <a:r>
                  <a:rPr lang="en-US" baseline="-25000" dirty="0" smtClean="0">
                    <a:sym typeface="Wingdings" pitchFamily="2" charset="2"/>
                  </a:rPr>
                  <a:t>1</a:t>
                </a:r>
                <a:r>
                  <a:rPr lang="en-US" dirty="0" smtClean="0">
                    <a:sym typeface="Wingdings" pitchFamily="2" charset="2"/>
                  </a:rPr>
                  <a:t> </a:t>
                </a:r>
                <a:r>
                  <a:rPr lang="en-US" dirty="0" smtClean="0"/>
                  <a:t>READ(</a:t>
                </a:r>
                <a:r>
                  <a:rPr lang="en-US" dirty="0">
                    <a:solidFill>
                      <a:schemeClr val="accent4">
                        <a:lumMod val="75000"/>
                      </a:schemeClr>
                    </a:solidFill>
                  </a:rPr>
                  <a:t>3</a:t>
                </a:r>
                <a:r>
                  <a:rPr lang="en-US" dirty="0" smtClean="0"/>
                  <a:t>)</a:t>
                </a:r>
                <a:endParaRPr lang="en-US" dirty="0"/>
              </a:p>
            </p:txBody>
          </p:sp>
          <p:grpSp>
            <p:nvGrpSpPr>
              <p:cNvPr id="76" name="组合 75"/>
              <p:cNvGrpSpPr/>
              <p:nvPr/>
            </p:nvGrpSpPr>
            <p:grpSpPr>
              <a:xfrm>
                <a:off x="5292080" y="5651956"/>
                <a:ext cx="504056" cy="369332"/>
                <a:chOff x="5220072" y="1810512"/>
                <a:chExt cx="504056" cy="369332"/>
              </a:xfrm>
            </p:grpSpPr>
            <p:cxnSp>
              <p:nvCxnSpPr>
                <p:cNvPr id="77" name="直接箭头连接符 7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358450" y="1810512"/>
                  <a:ext cx="298480" cy="369332"/>
                </a:xfrm>
                <a:prstGeom prst="rect">
                  <a:avLst/>
                </a:prstGeom>
                <a:noFill/>
              </p:spPr>
              <p:txBody>
                <a:bodyPr wrap="none" rtlCol="0">
                  <a:spAutoFit/>
                </a:bodyPr>
                <a:lstStyle/>
                <a:p>
                  <a:r>
                    <a:rPr lang="en-US" b="1" dirty="0">
                      <a:solidFill>
                        <a:schemeClr val="accent4">
                          <a:lumMod val="75000"/>
                        </a:schemeClr>
                      </a:solidFill>
                    </a:rPr>
                    <a:t>a</a:t>
                  </a:r>
                </a:p>
              </p:txBody>
            </p:sp>
          </p:grpSp>
        </p:grpSp>
      </p:grpSp>
      <p:grpSp>
        <p:nvGrpSpPr>
          <p:cNvPr id="32" name="组合 31"/>
          <p:cNvGrpSpPr/>
          <p:nvPr/>
        </p:nvGrpSpPr>
        <p:grpSpPr>
          <a:xfrm>
            <a:off x="170044" y="2564904"/>
            <a:ext cx="7136485" cy="810672"/>
            <a:chOff x="170044" y="2564904"/>
            <a:chExt cx="7136485" cy="810672"/>
          </a:xfrm>
        </p:grpSpPr>
        <p:grpSp>
          <p:nvGrpSpPr>
            <p:cNvPr id="18" name="组合 17"/>
            <p:cNvGrpSpPr/>
            <p:nvPr/>
          </p:nvGrpSpPr>
          <p:grpSpPr>
            <a:xfrm>
              <a:off x="1835696" y="2924944"/>
              <a:ext cx="3168352" cy="369332"/>
              <a:chOff x="1691680" y="3203684"/>
              <a:chExt cx="3168352" cy="369332"/>
            </a:xfrm>
          </p:grpSpPr>
          <p:sp>
            <p:nvSpPr>
              <p:cNvPr id="35" name="TextBox 34"/>
              <p:cNvSpPr txBox="1"/>
              <p:nvPr/>
            </p:nvSpPr>
            <p:spPr>
              <a:xfrm>
                <a:off x="1691680" y="3203684"/>
                <a:ext cx="3168352" cy="369332"/>
              </a:xfrm>
              <a:prstGeom prst="rect">
                <a:avLst/>
              </a:prstGeom>
              <a:noFill/>
            </p:spPr>
            <p:txBody>
              <a:bodyPr wrap="square" rtlCol="0">
                <a:spAutoFit/>
              </a:bodyPr>
              <a:lstStyle/>
              <a:p>
                <a:r>
                  <a:rPr lang="en-US" dirty="0" smtClean="0"/>
                  <a:t>VAL(a[x])            </a:t>
                </a:r>
                <a:r>
                  <a:rPr lang="en-US" dirty="0">
                    <a:solidFill>
                      <a:srgbClr val="FF0000"/>
                    </a:solidFill>
                  </a:rPr>
                  <a:t>{1}</a:t>
                </a:r>
                <a:r>
                  <a:rPr lang="en-US" dirty="0" smtClean="0"/>
                  <a:t> </a:t>
                </a:r>
                <a:r>
                  <a:rPr lang="zh-CN" altLang="en-US" dirty="0"/>
                  <a:t>∧</a:t>
                </a:r>
                <a:r>
                  <a:rPr lang="en-US" dirty="0" smtClean="0"/>
                  <a:t> </a:t>
                </a:r>
                <a:r>
                  <a:rPr lang="en-US" dirty="0">
                    <a:solidFill>
                      <a:schemeClr val="accent5">
                        <a:lumMod val="75000"/>
                      </a:schemeClr>
                    </a:solidFill>
                  </a:rPr>
                  <a:t>{</a:t>
                </a:r>
                <a:r>
                  <a:rPr lang="en-US" dirty="0" smtClean="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{3}</a:t>
                </a:r>
              </a:p>
            </p:txBody>
          </p:sp>
          <p:cxnSp>
            <p:nvCxnSpPr>
              <p:cNvPr id="36" name="直接箭头连接符 35"/>
              <p:cNvCxnSpPr/>
              <p:nvPr/>
            </p:nvCxnSpPr>
            <p:spPr>
              <a:xfrm flipH="1">
                <a:off x="2699792" y="338835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70044" y="2924944"/>
              <a:ext cx="1300356" cy="369332"/>
            </a:xfrm>
            <a:prstGeom prst="rect">
              <a:avLst/>
            </a:prstGeom>
            <a:noFill/>
          </p:spPr>
          <p:txBody>
            <a:bodyPr wrap="none" rtlCol="0">
              <a:spAutoFit/>
            </a:bodyPr>
            <a:lstStyle/>
            <a:p>
              <a:r>
                <a:rPr lang="en-US" dirty="0" smtClean="0"/>
                <a:t>4: a[x</a:t>
              </a:r>
              <a:r>
                <a:rPr lang="en-US" dirty="0"/>
                <a:t>]=</a:t>
              </a:r>
              <a:r>
                <a:rPr lang="en-US" dirty="0" smtClean="0"/>
                <a:t>m+1</a:t>
              </a:r>
              <a:endParaRPr lang="en-US" dirty="0"/>
            </a:p>
          </p:txBody>
        </p:sp>
        <p:grpSp>
          <p:nvGrpSpPr>
            <p:cNvPr id="24" name="组合 23"/>
            <p:cNvGrpSpPr/>
            <p:nvPr/>
          </p:nvGrpSpPr>
          <p:grpSpPr>
            <a:xfrm>
              <a:off x="5220072" y="2564904"/>
              <a:ext cx="2086457" cy="522640"/>
              <a:chOff x="4932040" y="2924944"/>
              <a:chExt cx="2086457" cy="522640"/>
            </a:xfrm>
          </p:grpSpPr>
          <p:sp>
            <p:nvSpPr>
              <p:cNvPr id="7" name="TextBox 6"/>
              <p:cNvSpPr txBox="1"/>
              <p:nvPr/>
            </p:nvSpPr>
            <p:spPr>
              <a:xfrm>
                <a:off x="4932040" y="3078252"/>
                <a:ext cx="2086457" cy="369332"/>
              </a:xfrm>
              <a:prstGeom prst="rect">
                <a:avLst/>
              </a:prstGeom>
              <a:noFill/>
            </p:spPr>
            <p:txBody>
              <a:bodyPr wrap="square" rtlCol="0">
                <a:spAutoFit/>
              </a:bodyPr>
              <a:lstStyle/>
              <a:p>
                <a:r>
                  <a:rPr lang="en-US" dirty="0" smtClean="0">
                    <a:sym typeface="Wingdings" pitchFamily="2" charset="2"/>
                  </a:rPr>
                  <a:t>4</a:t>
                </a:r>
                <a:r>
                  <a:rPr lang="en-US" baseline="-25000" dirty="0" smtClean="0">
                    <a:sym typeface="Wingdings" pitchFamily="2" charset="2"/>
                  </a:rPr>
                  <a:t>1        </a:t>
                </a:r>
                <a:r>
                  <a:rPr lang="en-US" dirty="0" smtClean="0">
                    <a:sym typeface="Wingdings" pitchFamily="2" charset="2"/>
                  </a:rPr>
                  <a:t>       1</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1</a:t>
                </a:r>
                <a:r>
                  <a:rPr lang="en-US" dirty="0" smtClean="0"/>
                  <a:t>)</a:t>
                </a:r>
                <a:endParaRPr lang="en-US" dirty="0"/>
              </a:p>
            </p:txBody>
          </p:sp>
          <p:grpSp>
            <p:nvGrpSpPr>
              <p:cNvPr id="46" name="组合 45"/>
              <p:cNvGrpSpPr/>
              <p:nvPr/>
            </p:nvGrpSpPr>
            <p:grpSpPr>
              <a:xfrm>
                <a:off x="5293434" y="2924944"/>
                <a:ext cx="504056" cy="369332"/>
                <a:chOff x="5220072" y="1810512"/>
                <a:chExt cx="504056" cy="369332"/>
              </a:xfrm>
            </p:grpSpPr>
            <p:cxnSp>
              <p:nvCxnSpPr>
                <p:cNvPr id="47" name="直接箭头连接符 46"/>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nvGrpSpPr>
            <p:cNvPr id="25" name="组合 24"/>
            <p:cNvGrpSpPr/>
            <p:nvPr/>
          </p:nvGrpSpPr>
          <p:grpSpPr>
            <a:xfrm>
              <a:off x="5220072" y="2852936"/>
              <a:ext cx="2086457" cy="522640"/>
              <a:chOff x="4932040" y="3266400"/>
              <a:chExt cx="2086457" cy="522640"/>
            </a:xfrm>
          </p:grpSpPr>
          <p:sp>
            <p:nvSpPr>
              <p:cNvPr id="79" name="TextBox 78"/>
              <p:cNvSpPr txBox="1"/>
              <p:nvPr/>
            </p:nvSpPr>
            <p:spPr>
              <a:xfrm>
                <a:off x="4932040" y="3419708"/>
                <a:ext cx="2086457" cy="369332"/>
              </a:xfrm>
              <a:prstGeom prst="rect">
                <a:avLst/>
              </a:prstGeom>
              <a:noFill/>
            </p:spPr>
            <p:txBody>
              <a:bodyPr wrap="square" rtlCol="0">
                <a:spAutoFit/>
              </a:bodyPr>
              <a:lstStyle/>
              <a:p>
                <a:r>
                  <a:rPr lang="en-US" dirty="0" smtClean="0">
                    <a:sym typeface="Wingdings" pitchFamily="2" charset="2"/>
                  </a:rPr>
                  <a:t>4</a:t>
                </a:r>
                <a:r>
                  <a:rPr lang="en-US" baseline="-25000" dirty="0" smtClean="0">
                    <a:sym typeface="Wingdings" pitchFamily="2" charset="2"/>
                  </a:rPr>
                  <a:t>1        </a:t>
                </a:r>
                <a:r>
                  <a:rPr lang="en-US" dirty="0" smtClean="0">
                    <a:sym typeface="Wingdings" pitchFamily="2" charset="2"/>
                  </a:rPr>
                  <a:t>       </a:t>
                </a:r>
                <a:r>
                  <a:rPr lang="en-US" dirty="0">
                    <a:sym typeface="Wingdings" pitchFamily="2" charset="2"/>
                  </a:rPr>
                  <a:t>3</a:t>
                </a:r>
                <a:r>
                  <a:rPr lang="en-US" baseline="-25000" dirty="0" smtClean="0">
                    <a:sym typeface="Wingdings" pitchFamily="2" charset="2"/>
                  </a:rPr>
                  <a:t>1</a:t>
                </a:r>
                <a:r>
                  <a:rPr lang="en-US" dirty="0" smtClean="0">
                    <a:sym typeface="Wingdings" pitchFamily="2" charset="2"/>
                  </a:rPr>
                  <a:t> </a:t>
                </a:r>
                <a:r>
                  <a:rPr lang="en-US" dirty="0" smtClean="0"/>
                  <a:t>READ(</a:t>
                </a:r>
                <a:r>
                  <a:rPr lang="en-US" dirty="0">
                    <a:solidFill>
                      <a:schemeClr val="accent4">
                        <a:lumMod val="75000"/>
                      </a:schemeClr>
                    </a:solidFill>
                  </a:rPr>
                  <a:t>3</a:t>
                </a:r>
                <a:r>
                  <a:rPr lang="en-US" dirty="0" smtClean="0"/>
                  <a:t>)</a:t>
                </a:r>
                <a:endParaRPr lang="en-US" dirty="0"/>
              </a:p>
            </p:txBody>
          </p:sp>
          <p:grpSp>
            <p:nvGrpSpPr>
              <p:cNvPr id="80" name="组合 79"/>
              <p:cNvGrpSpPr/>
              <p:nvPr/>
            </p:nvGrpSpPr>
            <p:grpSpPr>
              <a:xfrm>
                <a:off x="5293434" y="3266400"/>
                <a:ext cx="504056" cy="369332"/>
                <a:chOff x="5220072" y="1810512"/>
                <a:chExt cx="504056" cy="369332"/>
              </a:xfrm>
            </p:grpSpPr>
            <p:cxnSp>
              <p:nvCxnSpPr>
                <p:cNvPr id="81" name="直接箭头连接符 80"/>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358450" y="1810512"/>
                  <a:ext cx="298480" cy="369332"/>
                </a:xfrm>
                <a:prstGeom prst="rect">
                  <a:avLst/>
                </a:prstGeom>
                <a:noFill/>
              </p:spPr>
              <p:txBody>
                <a:bodyPr wrap="none" rtlCol="0">
                  <a:spAutoFit/>
                </a:bodyPr>
                <a:lstStyle/>
                <a:p>
                  <a:r>
                    <a:rPr lang="en-US" b="1" dirty="0" smtClean="0">
                      <a:solidFill>
                        <a:schemeClr val="accent4">
                          <a:lumMod val="75000"/>
                        </a:schemeClr>
                      </a:solidFill>
                    </a:rPr>
                    <a:t>a</a:t>
                  </a:r>
                  <a:endParaRPr lang="en-US" b="1" dirty="0">
                    <a:solidFill>
                      <a:schemeClr val="accent4">
                        <a:lumMod val="75000"/>
                      </a:schemeClr>
                    </a:solidFill>
                  </a:endParaRPr>
                </a:p>
              </p:txBody>
            </p:sp>
          </p:grpSp>
        </p:grpSp>
      </p:grpSp>
      <p:grpSp>
        <p:nvGrpSpPr>
          <p:cNvPr id="31" name="组合 30"/>
          <p:cNvGrpSpPr/>
          <p:nvPr/>
        </p:nvGrpSpPr>
        <p:grpSpPr>
          <a:xfrm>
            <a:off x="170044" y="3501008"/>
            <a:ext cx="7136485" cy="522640"/>
            <a:chOff x="170044" y="3501008"/>
            <a:chExt cx="7136485" cy="522640"/>
          </a:xfrm>
        </p:grpSpPr>
        <p:grpSp>
          <p:nvGrpSpPr>
            <p:cNvPr id="21" name="组合 20"/>
            <p:cNvGrpSpPr/>
            <p:nvPr/>
          </p:nvGrpSpPr>
          <p:grpSpPr>
            <a:xfrm>
              <a:off x="1835696" y="3577662"/>
              <a:ext cx="3168352" cy="369332"/>
              <a:chOff x="1691680" y="3789040"/>
              <a:chExt cx="3168352" cy="369332"/>
            </a:xfrm>
          </p:grpSpPr>
          <p:sp>
            <p:nvSpPr>
              <p:cNvPr id="43" name="TextBox 42"/>
              <p:cNvSpPr txBox="1"/>
              <p:nvPr/>
            </p:nvSpPr>
            <p:spPr>
              <a:xfrm>
                <a:off x="1691680" y="3789040"/>
                <a:ext cx="3168352" cy="369332"/>
              </a:xfrm>
              <a:prstGeom prst="rect">
                <a:avLst/>
              </a:prstGeom>
              <a:noFill/>
            </p:spPr>
            <p:txBody>
              <a:bodyPr wrap="square" rtlCol="0">
                <a:spAutoFit/>
              </a:bodyPr>
              <a:lstStyle/>
              <a:p>
                <a:r>
                  <a:rPr lang="en-US" dirty="0" smtClean="0"/>
                  <a:t>VAL(w)           </a:t>
                </a:r>
                <a:r>
                  <a:rPr lang="en-US" dirty="0">
                    <a:solidFill>
                      <a:srgbClr val="FF0000"/>
                    </a:solidFill>
                  </a:rPr>
                  <a:t> </a:t>
                </a:r>
                <a:r>
                  <a:rPr lang="en-US" dirty="0" smtClean="0">
                    <a:solidFill>
                      <a:srgbClr val="FF0000"/>
                    </a:solidFill>
                  </a:rPr>
                  <a:t>{1}</a:t>
                </a:r>
                <a:r>
                  <a:rPr lang="en-US" dirty="0" smtClean="0"/>
                  <a:t> </a:t>
                </a:r>
                <a:r>
                  <a:rPr lang="zh-CN" altLang="en-US" dirty="0"/>
                  <a:t>∧</a:t>
                </a:r>
                <a:r>
                  <a:rPr lang="en-US" dirty="0" smtClean="0"/>
                  <a:t> </a:t>
                </a:r>
                <a:r>
                  <a:rPr lang="en-US" dirty="0" smtClean="0">
                    <a:solidFill>
                      <a:schemeClr val="accent5">
                        <a:lumMod val="75000"/>
                      </a:schemeClr>
                    </a:solidFill>
                  </a:rPr>
                  <a:t>{</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44" name="直接箭头连接符 43"/>
              <p:cNvCxnSpPr/>
              <p:nvPr/>
            </p:nvCxnSpPr>
            <p:spPr>
              <a:xfrm flipH="1">
                <a:off x="2483768" y="397370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70044" y="3577662"/>
              <a:ext cx="881973" cy="369332"/>
            </a:xfrm>
            <a:prstGeom prst="rect">
              <a:avLst/>
            </a:prstGeom>
            <a:noFill/>
          </p:spPr>
          <p:txBody>
            <a:bodyPr wrap="none" rtlCol="0">
              <a:spAutoFit/>
            </a:bodyPr>
            <a:lstStyle/>
            <a:p>
              <a:r>
                <a:rPr lang="en-US" dirty="0" smtClean="0"/>
                <a:t>5: w=m</a:t>
              </a:r>
              <a:endParaRPr lang="en-US" dirty="0"/>
            </a:p>
          </p:txBody>
        </p:sp>
        <p:grpSp>
          <p:nvGrpSpPr>
            <p:cNvPr id="26" name="组合 25"/>
            <p:cNvGrpSpPr/>
            <p:nvPr/>
          </p:nvGrpSpPr>
          <p:grpSpPr>
            <a:xfrm>
              <a:off x="5220072" y="3501008"/>
              <a:ext cx="2086457" cy="522640"/>
              <a:chOff x="4932040" y="3698448"/>
              <a:chExt cx="2086457" cy="522640"/>
            </a:xfrm>
          </p:grpSpPr>
          <p:sp>
            <p:nvSpPr>
              <p:cNvPr id="83" name="TextBox 82"/>
              <p:cNvSpPr txBox="1"/>
              <p:nvPr/>
            </p:nvSpPr>
            <p:spPr>
              <a:xfrm>
                <a:off x="4932040" y="3851756"/>
                <a:ext cx="2086457" cy="369332"/>
              </a:xfrm>
              <a:prstGeom prst="rect">
                <a:avLst/>
              </a:prstGeom>
              <a:noFill/>
            </p:spPr>
            <p:txBody>
              <a:bodyPr wrap="square" rtlCol="0">
                <a:spAutoFit/>
              </a:bodyPr>
              <a:lstStyle/>
              <a:p>
                <a:r>
                  <a:rPr lang="en-US" dirty="0">
                    <a:sym typeface="Wingdings" pitchFamily="2" charset="2"/>
                  </a:rPr>
                  <a:t>5</a:t>
                </a:r>
                <a:r>
                  <a:rPr lang="en-US" baseline="-25000" dirty="0" smtClean="0">
                    <a:sym typeface="Wingdings" pitchFamily="2" charset="2"/>
                  </a:rPr>
                  <a:t>1        </a:t>
                </a:r>
                <a:r>
                  <a:rPr lang="en-US" dirty="0" smtClean="0">
                    <a:sym typeface="Wingdings" pitchFamily="2" charset="2"/>
                  </a:rPr>
                  <a:t>       1</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1</a:t>
                </a:r>
                <a:r>
                  <a:rPr lang="en-US" dirty="0" smtClean="0"/>
                  <a:t>)</a:t>
                </a:r>
                <a:endParaRPr lang="en-US" dirty="0"/>
              </a:p>
            </p:txBody>
          </p:sp>
          <p:grpSp>
            <p:nvGrpSpPr>
              <p:cNvPr id="84" name="组合 83"/>
              <p:cNvGrpSpPr/>
              <p:nvPr/>
            </p:nvGrpSpPr>
            <p:grpSpPr>
              <a:xfrm>
                <a:off x="5293434" y="3698448"/>
                <a:ext cx="504056" cy="369332"/>
                <a:chOff x="5220072" y="1810512"/>
                <a:chExt cx="504056" cy="369332"/>
              </a:xfrm>
            </p:grpSpPr>
            <p:cxnSp>
              <p:nvCxnSpPr>
                <p:cNvPr id="85" name="直接箭头连接符 84"/>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grpSp>
        <p:nvGrpSpPr>
          <p:cNvPr id="30" name="组合 29"/>
          <p:cNvGrpSpPr/>
          <p:nvPr/>
        </p:nvGrpSpPr>
        <p:grpSpPr>
          <a:xfrm>
            <a:off x="170044" y="4077072"/>
            <a:ext cx="7136485" cy="522640"/>
            <a:chOff x="170044" y="4077072"/>
            <a:chExt cx="7136485" cy="522640"/>
          </a:xfrm>
        </p:grpSpPr>
        <p:grpSp>
          <p:nvGrpSpPr>
            <p:cNvPr id="22" name="组合 21"/>
            <p:cNvGrpSpPr/>
            <p:nvPr/>
          </p:nvGrpSpPr>
          <p:grpSpPr>
            <a:xfrm>
              <a:off x="1835696" y="4153726"/>
              <a:ext cx="3168352" cy="369332"/>
              <a:chOff x="1691680" y="4365104"/>
              <a:chExt cx="3168352" cy="369332"/>
            </a:xfrm>
          </p:grpSpPr>
          <p:sp>
            <p:nvSpPr>
              <p:cNvPr id="37" name="TextBox 36"/>
              <p:cNvSpPr txBox="1"/>
              <p:nvPr/>
            </p:nvSpPr>
            <p:spPr>
              <a:xfrm>
                <a:off x="1691680" y="4365104"/>
                <a:ext cx="3168352" cy="369332"/>
              </a:xfrm>
              <a:prstGeom prst="rect">
                <a:avLst/>
              </a:prstGeom>
              <a:noFill/>
            </p:spPr>
            <p:txBody>
              <a:bodyPr wrap="square" rtlCol="0">
                <a:spAutoFit/>
              </a:bodyPr>
              <a:lstStyle/>
              <a:p>
                <a:r>
                  <a:rPr lang="en-US" dirty="0" smtClean="0"/>
                  <a:t>VAL(if(z&gt;0))            </a:t>
                </a:r>
                <a:r>
                  <a:rPr lang="en-US" dirty="0" smtClean="0">
                    <a:solidFill>
                      <a:srgbClr val="FF0000"/>
                    </a:solidFill>
                  </a:rPr>
                  <a:t>{2}</a:t>
                </a:r>
                <a:r>
                  <a:rPr lang="en-US" dirty="0" smtClean="0"/>
                  <a:t> </a:t>
                </a:r>
                <a:r>
                  <a:rPr lang="zh-CN" altLang="en-US" dirty="0"/>
                  <a:t>∧</a:t>
                </a:r>
                <a:r>
                  <a:rPr lang="en-US" dirty="0" smtClean="0"/>
                  <a:t> </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38" name="直接箭头连接符 37"/>
              <p:cNvCxnSpPr/>
              <p:nvPr/>
            </p:nvCxnSpPr>
            <p:spPr>
              <a:xfrm flipH="1">
                <a:off x="2915816" y="4549770"/>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70044" y="4153726"/>
              <a:ext cx="1452642" cy="369332"/>
            </a:xfrm>
            <a:prstGeom prst="rect">
              <a:avLst/>
            </a:prstGeom>
            <a:noFill/>
          </p:spPr>
          <p:txBody>
            <a:bodyPr wrap="none" rtlCol="0">
              <a:spAutoFit/>
            </a:bodyPr>
            <a:lstStyle/>
            <a:p>
              <a:r>
                <a:rPr lang="en-US" dirty="0" smtClean="0"/>
                <a:t>6: if(z&gt;0) true</a:t>
              </a:r>
              <a:endParaRPr lang="en-US" dirty="0"/>
            </a:p>
          </p:txBody>
        </p:sp>
        <p:grpSp>
          <p:nvGrpSpPr>
            <p:cNvPr id="27" name="组合 26"/>
            <p:cNvGrpSpPr/>
            <p:nvPr/>
          </p:nvGrpSpPr>
          <p:grpSpPr>
            <a:xfrm>
              <a:off x="5220072" y="4077072"/>
              <a:ext cx="2086457" cy="522640"/>
              <a:chOff x="4932040" y="4202504"/>
              <a:chExt cx="2086457" cy="522640"/>
            </a:xfrm>
          </p:grpSpPr>
          <p:sp>
            <p:nvSpPr>
              <p:cNvPr id="87" name="TextBox 86"/>
              <p:cNvSpPr txBox="1"/>
              <p:nvPr/>
            </p:nvSpPr>
            <p:spPr>
              <a:xfrm>
                <a:off x="4932040" y="4355812"/>
                <a:ext cx="2086457" cy="369332"/>
              </a:xfrm>
              <a:prstGeom prst="rect">
                <a:avLst/>
              </a:prstGeom>
              <a:noFill/>
            </p:spPr>
            <p:txBody>
              <a:bodyPr wrap="square" rtlCol="0">
                <a:spAutoFit/>
              </a:bodyPr>
              <a:lstStyle/>
              <a:p>
                <a:r>
                  <a:rPr lang="en-US" dirty="0">
                    <a:sym typeface="Wingdings" pitchFamily="2" charset="2"/>
                  </a:rPr>
                  <a:t>6</a:t>
                </a:r>
                <a:r>
                  <a:rPr lang="en-US" baseline="-25000" dirty="0" smtClean="0">
                    <a:sym typeface="Wingdings" pitchFamily="2" charset="2"/>
                  </a:rPr>
                  <a:t>1        </a:t>
                </a:r>
                <a:r>
                  <a:rPr lang="en-US" dirty="0" smtClean="0">
                    <a:sym typeface="Wingdings" pitchFamily="2" charset="2"/>
                  </a:rPr>
                  <a:t>       2</a:t>
                </a:r>
                <a:r>
                  <a:rPr lang="en-US" baseline="-25000" dirty="0" smtClean="0">
                    <a:sym typeface="Wingdings" pitchFamily="2" charset="2"/>
                  </a:rPr>
                  <a:t>1</a:t>
                </a:r>
                <a:r>
                  <a:rPr lang="en-US" dirty="0" smtClean="0">
                    <a:sym typeface="Wingdings" pitchFamily="2" charset="2"/>
                  </a:rPr>
                  <a:t> </a:t>
                </a:r>
                <a:r>
                  <a:rPr lang="en-US" dirty="0" smtClean="0"/>
                  <a:t>READ(</a:t>
                </a:r>
                <a:r>
                  <a:rPr lang="en-US" dirty="0" smtClean="0">
                    <a:solidFill>
                      <a:srgbClr val="FF0000"/>
                    </a:solidFill>
                  </a:rPr>
                  <a:t>2</a:t>
                </a:r>
                <a:r>
                  <a:rPr lang="en-US" dirty="0" smtClean="0"/>
                  <a:t>)</a:t>
                </a:r>
                <a:endParaRPr lang="en-US" dirty="0"/>
              </a:p>
            </p:txBody>
          </p:sp>
          <p:grpSp>
            <p:nvGrpSpPr>
              <p:cNvPr id="88" name="组合 87"/>
              <p:cNvGrpSpPr/>
              <p:nvPr/>
            </p:nvGrpSpPr>
            <p:grpSpPr>
              <a:xfrm>
                <a:off x="5293434" y="4202504"/>
                <a:ext cx="504056" cy="369332"/>
                <a:chOff x="5220072" y="1810512"/>
                <a:chExt cx="504056" cy="369332"/>
              </a:xfrm>
            </p:grpSpPr>
            <p:cxnSp>
              <p:nvCxnSpPr>
                <p:cNvPr id="89" name="直接箭头连接符 88"/>
                <p:cNvCxnSpPr/>
                <p:nvPr/>
              </p:nvCxnSpPr>
              <p:spPr>
                <a:xfrm flipH="1">
                  <a:off x="5220072" y="2132856"/>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358450" y="1810512"/>
                  <a:ext cx="293670" cy="369332"/>
                </a:xfrm>
                <a:prstGeom prst="rect">
                  <a:avLst/>
                </a:prstGeom>
                <a:noFill/>
              </p:spPr>
              <p:txBody>
                <a:bodyPr wrap="none" rtlCol="0">
                  <a:spAutoFit/>
                </a:bodyPr>
                <a:lstStyle/>
                <a:p>
                  <a:r>
                    <a:rPr lang="en-US" b="1" dirty="0" smtClean="0">
                      <a:solidFill>
                        <a:srgbClr val="FF0000"/>
                      </a:solidFill>
                    </a:rPr>
                    <a:t>v</a:t>
                  </a:r>
                  <a:endParaRPr lang="en-US" b="1" dirty="0">
                    <a:solidFill>
                      <a:srgbClr val="FF0000"/>
                    </a:solidFill>
                  </a:endParaRPr>
                </a:p>
              </p:txBody>
            </p:sp>
          </p:grpSp>
        </p:grpSp>
      </p:grpSp>
      <p:sp>
        <p:nvSpPr>
          <p:cNvPr id="53" name="矩形 52"/>
          <p:cNvSpPr/>
          <p:nvPr/>
        </p:nvSpPr>
        <p:spPr>
          <a:xfrm>
            <a:off x="170044" y="4778568"/>
            <a:ext cx="8290388" cy="145874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0792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lstStyle/>
          <a:p>
            <a:r>
              <a:rPr lang="en-US" sz="2800" i="1" dirty="0" smtClean="0"/>
              <a:t>Strength</a:t>
            </a:r>
            <a:r>
              <a:rPr lang="en-US" sz="2800" dirty="0" smtClean="0"/>
              <a:t> of Relevant Inputs</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4" name="TextBox 3"/>
          <p:cNvSpPr txBox="1"/>
          <p:nvPr/>
        </p:nvSpPr>
        <p:spPr>
          <a:xfrm>
            <a:off x="755576" y="836712"/>
            <a:ext cx="7560840" cy="3262432"/>
          </a:xfrm>
          <a:prstGeom prst="rect">
            <a:avLst/>
          </a:prstGeom>
          <a:noFill/>
        </p:spPr>
        <p:txBody>
          <a:bodyPr wrap="square" rtlCol="0">
            <a:spAutoFit/>
          </a:bodyPr>
          <a:lstStyle/>
          <a:p>
            <a:pPr marL="457200" indent="-457200">
              <a:buFont typeface="Wingdings" pitchFamily="2" charset="2"/>
              <a:buChar char="q"/>
            </a:pPr>
            <a:r>
              <a:rPr lang="en-US" sz="2600" dirty="0" smtClean="0"/>
              <a:t>Strong Input </a:t>
            </a:r>
            <a:r>
              <a:rPr lang="en-US" sz="2600" i="1" dirty="0" smtClean="0"/>
              <a:t>r</a:t>
            </a:r>
            <a:r>
              <a:rPr lang="en-US" sz="2600" dirty="0" smtClean="0"/>
              <a:t>:   denoted as </a:t>
            </a:r>
            <a:r>
              <a:rPr lang="en-US" sz="2600" i="1" dirty="0" smtClean="0"/>
              <a:t>r</a:t>
            </a:r>
            <a:r>
              <a:rPr lang="en-US" sz="2600" i="1" baseline="30000" dirty="0" smtClean="0"/>
              <a:t>=</a:t>
            </a:r>
          </a:p>
          <a:p>
            <a:pPr marL="742950" lvl="1" indent="-285750">
              <a:buFont typeface="Wingdings" pitchFamily="2" charset="2"/>
              <a:buChar char="v"/>
            </a:pPr>
            <a:r>
              <a:rPr lang="en-US" dirty="0"/>
              <a:t> </a:t>
            </a:r>
            <a:r>
              <a:rPr lang="en-US" sz="2200" dirty="0" smtClean="0"/>
              <a:t>Computed </a:t>
            </a:r>
            <a:r>
              <a:rPr lang="en-US" sz="2200" dirty="0"/>
              <a:t>value </a:t>
            </a:r>
            <a:r>
              <a:rPr lang="en-US" sz="2200" dirty="0" smtClean="0"/>
              <a:t>relies </a:t>
            </a:r>
            <a:r>
              <a:rPr lang="en-US" sz="2200" dirty="0"/>
              <a:t>upon </a:t>
            </a:r>
            <a:r>
              <a:rPr lang="en-US" sz="2200" dirty="0" smtClean="0"/>
              <a:t>the </a:t>
            </a:r>
            <a:r>
              <a:rPr lang="en-US" sz="2200" dirty="0" smtClean="0">
                <a:solidFill>
                  <a:srgbClr val="FF0000"/>
                </a:solidFill>
              </a:rPr>
              <a:t>precise</a:t>
            </a:r>
            <a:r>
              <a:rPr lang="en-US" sz="2200" dirty="0" smtClean="0"/>
              <a:t> value of input </a:t>
            </a:r>
            <a:r>
              <a:rPr lang="en-US" sz="2200" i="1" dirty="0" smtClean="0"/>
              <a:t>r</a:t>
            </a:r>
          </a:p>
          <a:p>
            <a:pPr marL="742950" lvl="1" indent="-285750">
              <a:buFont typeface="Wingdings" pitchFamily="2" charset="2"/>
              <a:buChar char="v"/>
            </a:pPr>
            <a:r>
              <a:rPr lang="en-US" sz="2200" dirty="0" smtClean="0"/>
              <a:t> If we change the input value, the computed value is </a:t>
            </a:r>
            <a:r>
              <a:rPr lang="en-US" sz="2200" i="1" dirty="0" smtClean="0"/>
              <a:t>highly likely </a:t>
            </a:r>
            <a:r>
              <a:rPr lang="en-US" sz="2200" dirty="0" smtClean="0"/>
              <a:t>to be changed</a:t>
            </a:r>
            <a:endParaRPr lang="en-US" dirty="0"/>
          </a:p>
          <a:p>
            <a:pPr marL="285750" indent="-285750">
              <a:buFont typeface="Wingdings" pitchFamily="2" charset="2"/>
              <a:buChar char="q"/>
            </a:pPr>
            <a:r>
              <a:rPr lang="en-US" sz="2600" dirty="0" smtClean="0"/>
              <a:t>Weak Input </a:t>
            </a:r>
            <a:r>
              <a:rPr lang="en-US" sz="2600" i="1" dirty="0" smtClean="0"/>
              <a:t>r</a:t>
            </a:r>
            <a:r>
              <a:rPr lang="en-US" sz="2600" dirty="0" smtClean="0"/>
              <a:t>: denoted as just </a:t>
            </a:r>
            <a:r>
              <a:rPr lang="en-US" sz="2600" i="1" dirty="0" smtClean="0"/>
              <a:t>r</a:t>
            </a:r>
            <a:endParaRPr lang="en-US" i="1" dirty="0" smtClean="0"/>
          </a:p>
          <a:p>
            <a:pPr marL="742950" lvl="1" indent="-285750">
              <a:buFont typeface="Wingdings" pitchFamily="2" charset="2"/>
              <a:buChar char="v"/>
            </a:pPr>
            <a:r>
              <a:rPr lang="en-US" dirty="0" smtClean="0"/>
              <a:t> </a:t>
            </a:r>
            <a:r>
              <a:rPr lang="en-US" sz="2200" dirty="0" smtClean="0"/>
              <a:t>The input value is among </a:t>
            </a:r>
            <a:r>
              <a:rPr lang="en-US" sz="2200" dirty="0">
                <a:solidFill>
                  <a:srgbClr val="FF0000"/>
                </a:solidFill>
              </a:rPr>
              <a:t>o</a:t>
            </a:r>
            <a:r>
              <a:rPr lang="en-US" sz="2200" dirty="0" smtClean="0">
                <a:solidFill>
                  <a:srgbClr val="FF0000"/>
                </a:solidFill>
              </a:rPr>
              <a:t>ne of many</a:t>
            </a:r>
            <a:r>
              <a:rPr lang="en-US" sz="2200" dirty="0" smtClean="0"/>
              <a:t> values that can cause similar behavior</a:t>
            </a:r>
          </a:p>
          <a:p>
            <a:pPr marL="742950" lvl="1" indent="-285750">
              <a:buFont typeface="Wingdings" pitchFamily="2" charset="2"/>
              <a:buChar char="v"/>
            </a:pPr>
            <a:r>
              <a:rPr lang="en-US" sz="2200" dirty="0"/>
              <a:t> </a:t>
            </a:r>
            <a:r>
              <a:rPr lang="en-US" sz="2200" dirty="0" smtClean="0"/>
              <a:t> If we change the input value, the computed value </a:t>
            </a:r>
            <a:r>
              <a:rPr lang="en-US" sz="2200" i="1" dirty="0" smtClean="0"/>
              <a:t>may</a:t>
            </a:r>
            <a:r>
              <a:rPr lang="en-US" sz="2200" dirty="0" smtClean="0"/>
              <a:t> be changed</a:t>
            </a:r>
            <a:endParaRPr lang="en-US" dirty="0" smtClean="0"/>
          </a:p>
        </p:txBody>
      </p:sp>
      <p:grpSp>
        <p:nvGrpSpPr>
          <p:cNvPr id="7" name="组合 6"/>
          <p:cNvGrpSpPr/>
          <p:nvPr/>
        </p:nvGrpSpPr>
        <p:grpSpPr>
          <a:xfrm>
            <a:off x="4499992" y="4859868"/>
            <a:ext cx="3024336" cy="369332"/>
            <a:chOff x="3851920" y="2492896"/>
            <a:chExt cx="3024336" cy="369332"/>
          </a:xfrm>
        </p:grpSpPr>
        <p:sp>
          <p:nvSpPr>
            <p:cNvPr id="8" name="TextBox 7"/>
            <p:cNvSpPr txBox="1"/>
            <p:nvPr/>
          </p:nvSpPr>
          <p:spPr>
            <a:xfrm>
              <a:off x="3851920" y="2492896"/>
              <a:ext cx="3024336" cy="369332"/>
            </a:xfrm>
            <a:prstGeom prst="rect">
              <a:avLst/>
            </a:prstGeom>
            <a:noFill/>
          </p:spPr>
          <p:txBody>
            <a:bodyPr wrap="square" rtlCol="0">
              <a:spAutoFit/>
            </a:bodyPr>
            <a:lstStyle/>
            <a:p>
              <a:r>
                <a:rPr lang="en-US" dirty="0" smtClean="0"/>
                <a:t>VAL(y)            </a:t>
              </a:r>
              <a:r>
                <a:rPr lang="en-US" dirty="0">
                  <a:solidFill>
                    <a:srgbClr val="FF0000"/>
                  </a:solidFill>
                </a:rPr>
                <a:t>{10</a:t>
              </a:r>
              <a:r>
                <a:rPr lang="en-US" baseline="30000" dirty="0">
                  <a:solidFill>
                    <a:srgbClr val="FF0000"/>
                  </a:solidFill>
                </a:rPr>
                <a:t>=</a:t>
              </a:r>
              <a:r>
                <a:rPr lang="en-US" dirty="0">
                  <a:solidFill>
                    <a:srgbClr val="FF0000"/>
                  </a:solidFill>
                </a:rPr>
                <a:t>} </a:t>
              </a:r>
              <a:r>
                <a:rPr lang="zh-CN" altLang="en-US" dirty="0"/>
                <a:t>∧</a:t>
              </a:r>
              <a:r>
                <a:rPr lang="en-US" dirty="0" smtClean="0"/>
                <a:t> </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9" name="直接箭头连接符 8"/>
            <p:cNvCxnSpPr/>
            <p:nvPr/>
          </p:nvCxnSpPr>
          <p:spPr>
            <a:xfrm flipH="1">
              <a:off x="4572000" y="2677562"/>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99992" y="5435932"/>
            <a:ext cx="2808312" cy="369332"/>
            <a:chOff x="3851920" y="3059668"/>
            <a:chExt cx="2808312" cy="369332"/>
          </a:xfrm>
        </p:grpSpPr>
        <p:sp>
          <p:nvSpPr>
            <p:cNvPr id="11" name="TextBox 10"/>
            <p:cNvSpPr txBox="1"/>
            <p:nvPr/>
          </p:nvSpPr>
          <p:spPr>
            <a:xfrm>
              <a:off x="3851920" y="3059668"/>
              <a:ext cx="2808312" cy="369332"/>
            </a:xfrm>
            <a:prstGeom prst="rect">
              <a:avLst/>
            </a:prstGeom>
            <a:noFill/>
          </p:spPr>
          <p:txBody>
            <a:bodyPr wrap="square" rtlCol="0">
              <a:spAutoFit/>
            </a:bodyPr>
            <a:lstStyle/>
            <a:p>
              <a:r>
                <a:rPr lang="en-US" dirty="0" smtClean="0"/>
                <a:t>VAL(z)            </a:t>
              </a:r>
              <a:r>
                <a:rPr lang="en-US" dirty="0">
                  <a:solidFill>
                    <a:srgbClr val="FF0000"/>
                  </a:solidFill>
                </a:rPr>
                <a:t>{10} </a:t>
              </a:r>
              <a:r>
                <a:rPr lang="zh-CN" altLang="en-US" dirty="0"/>
                <a:t>∧</a:t>
              </a:r>
              <a:r>
                <a:rPr lang="en-US" dirty="0" smtClean="0"/>
                <a:t> </a:t>
              </a:r>
              <a:r>
                <a:rPr lang="en-US" dirty="0">
                  <a:solidFill>
                    <a:schemeClr val="accent5">
                      <a:lumMod val="75000"/>
                    </a:schemeClr>
                  </a:solidFill>
                </a:rPr>
                <a:t>{}</a:t>
              </a:r>
              <a:r>
                <a:rPr lang="en-US" dirty="0" smtClean="0"/>
                <a:t> </a:t>
              </a:r>
              <a:r>
                <a:rPr lang="zh-CN" altLang="en-US" dirty="0"/>
                <a:t>∧</a:t>
              </a:r>
              <a:r>
                <a:rPr lang="en-US" dirty="0" smtClean="0"/>
                <a:t> </a:t>
              </a:r>
              <a:r>
                <a:rPr lang="en-US" dirty="0">
                  <a:solidFill>
                    <a:schemeClr val="accent4">
                      <a:lumMod val="75000"/>
                    </a:schemeClr>
                  </a:solidFill>
                </a:rPr>
                <a:t>{}</a:t>
              </a:r>
            </a:p>
          </p:txBody>
        </p:sp>
        <p:cxnSp>
          <p:nvCxnSpPr>
            <p:cNvPr id="12" name="直接箭头连接符 11"/>
            <p:cNvCxnSpPr/>
            <p:nvPr/>
          </p:nvCxnSpPr>
          <p:spPr>
            <a:xfrm flipH="1">
              <a:off x="4578368" y="3244334"/>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499992" y="4293096"/>
            <a:ext cx="3024336" cy="369332"/>
            <a:chOff x="3851920" y="1916832"/>
            <a:chExt cx="3024336" cy="369332"/>
          </a:xfrm>
        </p:grpSpPr>
        <p:sp>
          <p:nvSpPr>
            <p:cNvPr id="14" name="TextBox 13"/>
            <p:cNvSpPr txBox="1"/>
            <p:nvPr/>
          </p:nvSpPr>
          <p:spPr>
            <a:xfrm>
              <a:off x="3851920" y="1916832"/>
              <a:ext cx="3024336" cy="369332"/>
            </a:xfrm>
            <a:prstGeom prst="rect">
              <a:avLst/>
            </a:prstGeom>
            <a:noFill/>
          </p:spPr>
          <p:txBody>
            <a:bodyPr wrap="square" rtlCol="0">
              <a:spAutoFit/>
            </a:bodyPr>
            <a:lstStyle/>
            <a:p>
              <a:r>
                <a:rPr lang="en-US" dirty="0" smtClean="0"/>
                <a:t>VAL(x)            </a:t>
              </a:r>
              <a:r>
                <a:rPr lang="en-US" dirty="0" smtClean="0">
                  <a:solidFill>
                    <a:srgbClr val="FF0000"/>
                  </a:solidFill>
                </a:rPr>
                <a:t>{10</a:t>
              </a:r>
              <a:r>
                <a:rPr lang="en-US" baseline="30000" dirty="0" smtClean="0">
                  <a:solidFill>
                    <a:srgbClr val="FF0000"/>
                  </a:solidFill>
                </a:rPr>
                <a:t>=</a:t>
              </a:r>
              <a:r>
                <a:rPr lang="en-US" dirty="0" smtClean="0">
                  <a:solidFill>
                    <a:srgbClr val="FF0000"/>
                  </a:solidFill>
                </a:rPr>
                <a:t>} </a:t>
              </a:r>
              <a:r>
                <a:rPr lang="zh-CN" altLang="en-US" dirty="0"/>
                <a:t>∧</a:t>
              </a:r>
              <a:r>
                <a:rPr lang="en-US" dirty="0" smtClean="0"/>
                <a:t> </a:t>
              </a:r>
              <a:r>
                <a:rPr lang="en-US" dirty="0" smtClean="0">
                  <a:solidFill>
                    <a:schemeClr val="accent5">
                      <a:lumMod val="75000"/>
                    </a:schemeClr>
                  </a:solidFill>
                </a:rPr>
                <a:t>{}</a:t>
              </a:r>
              <a:r>
                <a:rPr lang="en-US" dirty="0" smtClean="0"/>
                <a:t> </a:t>
              </a:r>
              <a:r>
                <a:rPr lang="zh-CN" altLang="en-US" dirty="0"/>
                <a:t>∧</a:t>
              </a:r>
              <a:r>
                <a:rPr lang="en-US" dirty="0" smtClean="0"/>
                <a:t> </a:t>
              </a:r>
              <a:r>
                <a:rPr lang="en-US" dirty="0" smtClean="0">
                  <a:solidFill>
                    <a:schemeClr val="accent4">
                      <a:lumMod val="75000"/>
                    </a:schemeClr>
                  </a:solidFill>
                </a:rPr>
                <a:t>{}</a:t>
              </a:r>
              <a:endParaRPr lang="en-US" dirty="0">
                <a:solidFill>
                  <a:schemeClr val="accent4">
                    <a:lumMod val="75000"/>
                  </a:schemeClr>
                </a:solidFill>
              </a:endParaRPr>
            </a:p>
          </p:txBody>
        </p:sp>
        <p:cxnSp>
          <p:nvCxnSpPr>
            <p:cNvPr id="15" name="直接箭头连接符 14"/>
            <p:cNvCxnSpPr/>
            <p:nvPr/>
          </p:nvCxnSpPr>
          <p:spPr>
            <a:xfrm flipH="1">
              <a:off x="4644008" y="2101498"/>
              <a:ext cx="50405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411760" y="4365104"/>
            <a:ext cx="1460849" cy="369332"/>
          </a:xfrm>
          <a:prstGeom prst="rect">
            <a:avLst/>
          </a:prstGeom>
          <a:noFill/>
        </p:spPr>
        <p:txBody>
          <a:bodyPr wrap="none" rtlCol="0">
            <a:spAutoFit/>
          </a:bodyPr>
          <a:lstStyle/>
          <a:p>
            <a:r>
              <a:rPr lang="en-US" dirty="0" smtClean="0"/>
              <a:t>1: read x </a:t>
            </a:r>
            <a:r>
              <a:rPr lang="en-US" dirty="0"/>
              <a:t>//</a:t>
            </a:r>
            <a:r>
              <a:rPr lang="en-US" dirty="0" smtClean="0"/>
              <a:t>10</a:t>
            </a:r>
            <a:endParaRPr lang="en-US" dirty="0"/>
          </a:p>
        </p:txBody>
      </p:sp>
      <p:sp>
        <p:nvSpPr>
          <p:cNvPr id="17" name="TextBox 16"/>
          <p:cNvSpPr txBox="1"/>
          <p:nvPr/>
        </p:nvSpPr>
        <p:spPr>
          <a:xfrm>
            <a:off x="2411760" y="4826185"/>
            <a:ext cx="736099" cy="369332"/>
          </a:xfrm>
          <a:prstGeom prst="rect">
            <a:avLst/>
          </a:prstGeom>
          <a:noFill/>
        </p:spPr>
        <p:txBody>
          <a:bodyPr wrap="none" rtlCol="0">
            <a:spAutoFit/>
          </a:bodyPr>
          <a:lstStyle/>
          <a:p>
            <a:r>
              <a:rPr lang="en-US" dirty="0" smtClean="0"/>
              <a:t>2: y=x</a:t>
            </a:r>
            <a:endParaRPr lang="en-US" dirty="0"/>
          </a:p>
        </p:txBody>
      </p:sp>
      <p:sp>
        <p:nvSpPr>
          <p:cNvPr id="18" name="TextBox 17"/>
          <p:cNvSpPr txBox="1"/>
          <p:nvPr/>
        </p:nvSpPr>
        <p:spPr>
          <a:xfrm>
            <a:off x="2411760" y="5411541"/>
            <a:ext cx="1040670" cy="369332"/>
          </a:xfrm>
          <a:prstGeom prst="rect">
            <a:avLst/>
          </a:prstGeom>
          <a:noFill/>
        </p:spPr>
        <p:txBody>
          <a:bodyPr wrap="none" rtlCol="0">
            <a:spAutoFit/>
          </a:bodyPr>
          <a:lstStyle/>
          <a:p>
            <a:r>
              <a:rPr lang="en-US" dirty="0" smtClean="0"/>
              <a:t>3: z=f(x</a:t>
            </a:r>
            <a:r>
              <a:rPr lang="en-US" dirty="0"/>
              <a:t>)  </a:t>
            </a:r>
          </a:p>
        </p:txBody>
      </p:sp>
      <p:sp>
        <p:nvSpPr>
          <p:cNvPr id="19" name="圆角矩形标注 18"/>
          <p:cNvSpPr/>
          <p:nvPr/>
        </p:nvSpPr>
        <p:spPr>
          <a:xfrm>
            <a:off x="179512" y="4293096"/>
            <a:ext cx="1800200" cy="936104"/>
          </a:xfrm>
          <a:prstGeom prst="wedgeRoundRectCallout">
            <a:avLst>
              <a:gd name="adj1" fmla="val 72200"/>
              <a:gd name="adj2" fmla="val 21111"/>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4">
                    <a:lumMod val="75000"/>
                  </a:schemeClr>
                </a:solidFill>
              </a:rPr>
              <a:t>Strong dependence maintains the strength of inputs</a:t>
            </a:r>
            <a:endParaRPr lang="en-US" sz="1400" dirty="0">
              <a:solidFill>
                <a:schemeClr val="accent4">
                  <a:lumMod val="75000"/>
                </a:schemeClr>
              </a:solidFill>
            </a:endParaRPr>
          </a:p>
        </p:txBody>
      </p:sp>
      <p:sp>
        <p:nvSpPr>
          <p:cNvPr id="20" name="圆角矩形标注 19"/>
          <p:cNvSpPr/>
          <p:nvPr/>
        </p:nvSpPr>
        <p:spPr>
          <a:xfrm>
            <a:off x="179512" y="5399931"/>
            <a:ext cx="1800200" cy="1000869"/>
          </a:xfrm>
          <a:prstGeom prst="wedgeRoundRectCallout">
            <a:avLst>
              <a:gd name="adj1" fmla="val 74839"/>
              <a:gd name="adj2" fmla="val -27576"/>
              <a:gd name="adj3" fmla="val 1666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75000"/>
                  </a:schemeClr>
                </a:solidFill>
              </a:rPr>
              <a:t>Weak dependence </a:t>
            </a:r>
            <a:r>
              <a:rPr lang="en-US" sz="1400" dirty="0" smtClean="0">
                <a:solidFill>
                  <a:schemeClr val="accent4">
                    <a:lumMod val="75000"/>
                  </a:schemeClr>
                </a:solidFill>
              </a:rPr>
              <a:t>(“computed from”)</a:t>
            </a:r>
            <a:br>
              <a:rPr lang="en-US" sz="1400" dirty="0" smtClean="0">
                <a:solidFill>
                  <a:schemeClr val="accent4">
                    <a:lumMod val="75000"/>
                  </a:schemeClr>
                </a:solidFill>
              </a:rPr>
            </a:br>
            <a:r>
              <a:rPr lang="en-US" sz="1400" dirty="0" smtClean="0">
                <a:solidFill>
                  <a:schemeClr val="accent4">
                    <a:lumMod val="75000"/>
                  </a:schemeClr>
                </a:solidFill>
              </a:rPr>
              <a:t>weakens </a:t>
            </a:r>
            <a:r>
              <a:rPr lang="en-US" sz="1400" dirty="0">
                <a:solidFill>
                  <a:schemeClr val="accent4">
                    <a:lumMod val="75000"/>
                  </a:schemeClr>
                </a:solidFill>
              </a:rPr>
              <a:t>the strength of inputs</a:t>
            </a:r>
          </a:p>
        </p:txBody>
      </p:sp>
    </p:spTree>
    <p:extLst>
      <p:ext uri="{BB962C8B-B14F-4D97-AF65-F5344CB8AC3E}">
        <p14:creationId xmlns:p14="http://schemas.microsoft.com/office/powerpoint/2010/main" val="16274410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884238"/>
          </a:xfrm>
        </p:spPr>
        <p:txBody>
          <a:bodyPr>
            <a:normAutofit/>
          </a:bodyPr>
          <a:lstStyle/>
          <a:p>
            <a:r>
              <a:rPr lang="en-US" sz="2800" dirty="0" smtClean="0"/>
              <a:t>Applications of </a:t>
            </a:r>
            <a:r>
              <a:rPr lang="en-US" sz="2800" dirty="0"/>
              <a:t>Relevant </a:t>
            </a:r>
            <a:r>
              <a:rPr lang="en-US" sz="2800" dirty="0" smtClean="0"/>
              <a:t>Inputs Analysis</a:t>
            </a:r>
            <a:endParaRPr lang="en-US" sz="2800" i="1" dirty="0">
              <a:solidFill>
                <a:schemeClr val="accent4">
                  <a:lumMod val="75000"/>
                </a:schemeClr>
              </a:solidFill>
            </a:endParaRPr>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6" name="Footer Placeholder 3"/>
          <p:cNvSpPr>
            <a:spLocks noGrp="1"/>
          </p:cNvSpPr>
          <p:nvPr>
            <p:ph type="ftr" sz="quarter" idx="11"/>
          </p:nvPr>
        </p:nvSpPr>
        <p:spPr>
          <a:xfrm>
            <a:off x="0" y="6400800"/>
            <a:ext cx="7086600" cy="457200"/>
          </a:xfrm>
        </p:spPr>
        <p:txBody>
          <a:bodyPr/>
          <a:lstStyle/>
          <a:p>
            <a:r>
              <a:rPr lang="en-US" altLang="en-US" dirty="0" smtClean="0">
                <a:solidFill>
                  <a:prstClr val="black">
                    <a:tint val="75000"/>
                  </a:prstClr>
                </a:solidFill>
              </a:rPr>
              <a:t>Yan Wang, Rajiv Gupta, and Iulian Neamtiu                  Relevant Inputs Analysis and its Applications</a:t>
            </a:r>
            <a:endParaRPr lang="en-US" altLang="en-US" dirty="0">
              <a:solidFill>
                <a:prstClr val="black">
                  <a:tint val="75000"/>
                </a:prstClr>
              </a:solidFill>
            </a:endParaRPr>
          </a:p>
        </p:txBody>
      </p:sp>
      <p:sp>
        <p:nvSpPr>
          <p:cNvPr id="4" name="Rectangle 3"/>
          <p:cNvSpPr/>
          <p:nvPr/>
        </p:nvSpPr>
        <p:spPr>
          <a:xfrm>
            <a:off x="107504" y="2852936"/>
            <a:ext cx="3614220" cy="461665"/>
          </a:xfrm>
          <a:prstGeom prst="rect">
            <a:avLst/>
          </a:prstGeom>
          <a:ln>
            <a:solidFill>
              <a:schemeClr val="tx1"/>
            </a:solidFill>
          </a:ln>
        </p:spPr>
        <p:txBody>
          <a:bodyPr wrap="square">
            <a:spAutoFit/>
          </a:bodyPr>
          <a:lstStyle/>
          <a:p>
            <a:pPr algn="ctr"/>
            <a:r>
              <a:rPr lang="en-US" sz="2400" dirty="0">
                <a:solidFill>
                  <a:prstClr val="black"/>
                </a:solidFill>
              </a:rPr>
              <a:t>Relevant Inputs Analysis</a:t>
            </a:r>
          </a:p>
        </p:txBody>
      </p:sp>
      <p:sp>
        <p:nvSpPr>
          <p:cNvPr id="31" name="Rectangle 30"/>
          <p:cNvSpPr/>
          <p:nvPr/>
        </p:nvSpPr>
        <p:spPr>
          <a:xfrm>
            <a:off x="4572000" y="1196752"/>
            <a:ext cx="4320480" cy="3323987"/>
          </a:xfrm>
          <a:prstGeom prst="rect">
            <a:avLst/>
          </a:prstGeom>
          <a:ln>
            <a:solidFill>
              <a:schemeClr val="tx1"/>
            </a:solidFill>
          </a:ln>
        </p:spPr>
        <p:txBody>
          <a:bodyPr wrap="square">
            <a:spAutoFit/>
          </a:bodyPr>
          <a:lstStyle/>
          <a:p>
            <a:pPr algn="ctr"/>
            <a:r>
              <a:rPr lang="en-US" sz="2400" dirty="0" smtClean="0">
                <a:solidFill>
                  <a:prstClr val="black"/>
                </a:solidFill>
              </a:rPr>
              <a:t>Accelerate Delta Debugging (DD)</a:t>
            </a:r>
            <a:br>
              <a:rPr lang="en-US" sz="2400" dirty="0" smtClean="0">
                <a:solidFill>
                  <a:prstClr val="black"/>
                </a:solidFill>
              </a:rPr>
            </a:br>
            <a:r>
              <a:rPr lang="en-US" dirty="0" smtClean="0">
                <a:solidFill>
                  <a:prstClr val="black"/>
                </a:solidFill>
              </a:rPr>
              <a:t>[</a:t>
            </a:r>
            <a:r>
              <a:rPr lang="en-US" dirty="0" err="1" smtClean="0">
                <a:solidFill>
                  <a:prstClr val="black"/>
                </a:solidFill>
              </a:rPr>
              <a:t>Zeller&amp;Hildebrandt</a:t>
            </a:r>
            <a:r>
              <a:rPr lang="en-US" dirty="0" smtClean="0">
                <a:solidFill>
                  <a:prstClr val="black"/>
                </a:solidFill>
              </a:rPr>
              <a:t>, TSE’02]</a:t>
            </a:r>
            <a:endParaRPr lang="en-US" dirty="0">
              <a:solidFill>
                <a:prstClr val="black"/>
              </a:solidFill>
            </a:endParaRPr>
          </a:p>
          <a:p>
            <a:r>
              <a:rPr lang="en-US" sz="2400" dirty="0" smtClean="0">
                <a:solidFill>
                  <a:prstClr val="black"/>
                </a:solidFill>
              </a:rPr>
              <a:t>DD finds </a:t>
            </a:r>
            <a:r>
              <a:rPr lang="en-US" sz="2400" i="1" dirty="0" smtClean="0">
                <a:solidFill>
                  <a:prstClr val="black"/>
                </a:solidFill>
              </a:rPr>
              <a:t>1-minimal input</a:t>
            </a:r>
          </a:p>
          <a:p>
            <a:r>
              <a:rPr lang="en-US" sz="2400" dirty="0" smtClean="0">
                <a:solidFill>
                  <a:prstClr val="black"/>
                </a:solidFill>
              </a:rPr>
              <a:t> - increase granularity</a:t>
            </a:r>
          </a:p>
          <a:p>
            <a:r>
              <a:rPr lang="en-US" sz="2400" dirty="0" smtClean="0">
                <a:solidFill>
                  <a:prstClr val="black"/>
                </a:solidFill>
              </a:rPr>
              <a:t> - complement </a:t>
            </a:r>
            <a:br>
              <a:rPr lang="en-US" sz="2400" dirty="0" smtClean="0">
                <a:solidFill>
                  <a:prstClr val="black"/>
                </a:solidFill>
              </a:rPr>
            </a:br>
            <a:r>
              <a:rPr lang="en-US" sz="2400" dirty="0" smtClean="0">
                <a:solidFill>
                  <a:prstClr val="black"/>
                </a:solidFill>
              </a:rPr>
              <a:t/>
            </a:r>
            <a:br>
              <a:rPr lang="en-US" sz="2400" dirty="0" smtClean="0">
                <a:solidFill>
                  <a:prstClr val="black"/>
                </a:solidFill>
              </a:rPr>
            </a:br>
            <a:r>
              <a:rPr lang="en-US" sz="2400" dirty="0" smtClean="0">
                <a:solidFill>
                  <a:prstClr val="black"/>
                </a:solidFill>
              </a:rPr>
              <a:t/>
            </a:r>
            <a:br>
              <a:rPr lang="en-US" sz="2400" dirty="0" smtClean="0">
                <a:solidFill>
                  <a:prstClr val="black"/>
                </a:solidFill>
              </a:rPr>
            </a:br>
            <a:r>
              <a:rPr lang="en-US" sz="2400" dirty="0" smtClean="0">
                <a:solidFill>
                  <a:prstClr val="black"/>
                </a:solidFill>
              </a:rPr>
              <a:t/>
            </a:r>
            <a:br>
              <a:rPr lang="en-US" sz="2400" dirty="0" smtClean="0">
                <a:solidFill>
                  <a:prstClr val="black"/>
                </a:solidFill>
              </a:rPr>
            </a:br>
            <a:endParaRPr lang="en-US" sz="2400" dirty="0">
              <a:solidFill>
                <a:prstClr val="black"/>
              </a:solidFill>
            </a:endParaRPr>
          </a:p>
        </p:txBody>
      </p:sp>
      <p:cxnSp>
        <p:nvCxnSpPr>
          <p:cNvPr id="8" name="Straight Arrow Connector 7"/>
          <p:cNvCxnSpPr>
            <a:stCxn id="4" idx="3"/>
            <a:endCxn id="31" idx="1"/>
          </p:cNvCxnSpPr>
          <p:nvPr/>
        </p:nvCxnSpPr>
        <p:spPr>
          <a:xfrm flipV="1">
            <a:off x="3721724" y="2858746"/>
            <a:ext cx="850276" cy="2250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67974" y="3481263"/>
            <a:ext cx="2208482" cy="307777"/>
          </a:xfrm>
          <a:prstGeom prst="rect">
            <a:avLst/>
          </a:prstGeom>
          <a:ln>
            <a:solidFill>
              <a:schemeClr val="tx1"/>
            </a:solidFill>
          </a:ln>
        </p:spPr>
        <p:txBody>
          <a:bodyPr wrap="none">
            <a:spAutoFit/>
          </a:bodyPr>
          <a:lstStyle/>
          <a:p>
            <a:r>
              <a:rPr lang="en-US" sz="1400" dirty="0" smtClean="0">
                <a:solidFill>
                  <a:prstClr val="black"/>
                </a:solidFill>
              </a:rPr>
              <a:t>1. Remove Irrelevant </a:t>
            </a:r>
            <a:r>
              <a:rPr lang="en-US" sz="1400" dirty="0">
                <a:solidFill>
                  <a:prstClr val="black"/>
                </a:solidFill>
              </a:rPr>
              <a:t>I</a:t>
            </a:r>
            <a:r>
              <a:rPr lang="en-US" sz="1400" dirty="0" smtClean="0">
                <a:solidFill>
                  <a:prstClr val="black"/>
                </a:solidFill>
              </a:rPr>
              <a:t>nputs</a:t>
            </a:r>
            <a:endParaRPr lang="en-US" sz="1400" dirty="0">
              <a:solidFill>
                <a:prstClr val="black"/>
              </a:solidFill>
            </a:endParaRPr>
          </a:p>
        </p:txBody>
      </p:sp>
      <p:sp>
        <p:nvSpPr>
          <p:cNvPr id="37" name="Rectangle 36"/>
          <p:cNvSpPr/>
          <p:nvPr/>
        </p:nvSpPr>
        <p:spPr>
          <a:xfrm>
            <a:off x="6413359" y="3841303"/>
            <a:ext cx="2263097" cy="307777"/>
          </a:xfrm>
          <a:prstGeom prst="rect">
            <a:avLst/>
          </a:prstGeom>
          <a:ln>
            <a:solidFill>
              <a:schemeClr val="tx1"/>
            </a:solidFill>
          </a:ln>
        </p:spPr>
        <p:txBody>
          <a:bodyPr wrap="none">
            <a:spAutoFit/>
          </a:bodyPr>
          <a:lstStyle/>
          <a:p>
            <a:r>
              <a:rPr lang="en-US" sz="1400" dirty="0" smtClean="0">
                <a:solidFill>
                  <a:prstClr val="black"/>
                </a:solidFill>
              </a:rPr>
              <a:t>2. Input Decomposition Tree</a:t>
            </a:r>
            <a:endParaRPr lang="en-US" sz="1400" dirty="0">
              <a:solidFill>
                <a:prstClr val="black"/>
              </a:solidFill>
            </a:endParaRPr>
          </a:p>
        </p:txBody>
      </p:sp>
      <p:sp>
        <p:nvSpPr>
          <p:cNvPr id="38" name="Rectangle 37"/>
          <p:cNvSpPr/>
          <p:nvPr/>
        </p:nvSpPr>
        <p:spPr>
          <a:xfrm>
            <a:off x="6617967" y="4201343"/>
            <a:ext cx="2058489" cy="307777"/>
          </a:xfrm>
          <a:prstGeom prst="rect">
            <a:avLst/>
          </a:prstGeom>
          <a:ln>
            <a:solidFill>
              <a:schemeClr val="tx1"/>
            </a:solidFill>
          </a:ln>
        </p:spPr>
        <p:txBody>
          <a:bodyPr wrap="none">
            <a:spAutoFit/>
          </a:bodyPr>
          <a:lstStyle/>
          <a:p>
            <a:r>
              <a:rPr lang="en-US" sz="1400" dirty="0" smtClean="0">
                <a:solidFill>
                  <a:prstClr val="black"/>
                </a:solidFill>
              </a:rPr>
              <a:t>3. Search 1-minimal Input</a:t>
            </a:r>
            <a:endParaRPr lang="en-US" sz="1400" dirty="0">
              <a:solidFill>
                <a:prstClr val="black"/>
              </a:solidFill>
            </a:endParaRPr>
          </a:p>
        </p:txBody>
      </p:sp>
      <p:sp>
        <p:nvSpPr>
          <p:cNvPr id="44" name="Rectangle 43"/>
          <p:cNvSpPr/>
          <p:nvPr/>
        </p:nvSpPr>
        <p:spPr>
          <a:xfrm>
            <a:off x="4572000" y="5055567"/>
            <a:ext cx="4320480" cy="461665"/>
          </a:xfrm>
          <a:prstGeom prst="rect">
            <a:avLst/>
          </a:prstGeom>
          <a:ln>
            <a:solidFill>
              <a:schemeClr val="tx1"/>
            </a:solidFill>
          </a:ln>
        </p:spPr>
        <p:txBody>
          <a:bodyPr wrap="square">
            <a:spAutoFit/>
          </a:bodyPr>
          <a:lstStyle/>
          <a:p>
            <a:r>
              <a:rPr lang="en-US" sz="2400" dirty="0" smtClean="0">
                <a:solidFill>
                  <a:prstClr val="black"/>
                </a:solidFill>
              </a:rPr>
              <a:t>Test Input Generation</a:t>
            </a:r>
            <a:endParaRPr lang="en-US" sz="2400" dirty="0">
              <a:solidFill>
                <a:prstClr val="black"/>
              </a:solidFill>
            </a:endParaRPr>
          </a:p>
        </p:txBody>
      </p:sp>
      <p:cxnSp>
        <p:nvCxnSpPr>
          <p:cNvPr id="45" name="Straight Arrow Connector 44"/>
          <p:cNvCxnSpPr>
            <a:stCxn id="4" idx="3"/>
            <a:endCxn id="44" idx="1"/>
          </p:cNvCxnSpPr>
          <p:nvPr/>
        </p:nvCxnSpPr>
        <p:spPr>
          <a:xfrm>
            <a:off x="3721724" y="3083769"/>
            <a:ext cx="850276" cy="22026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572000" y="5775647"/>
            <a:ext cx="4320480" cy="461665"/>
          </a:xfrm>
          <a:prstGeom prst="rect">
            <a:avLst/>
          </a:prstGeom>
          <a:ln>
            <a:solidFill>
              <a:schemeClr val="tx1"/>
            </a:solidFill>
          </a:ln>
        </p:spPr>
        <p:txBody>
          <a:bodyPr wrap="square">
            <a:spAutoFit/>
          </a:bodyPr>
          <a:lstStyle/>
          <a:p>
            <a:r>
              <a:rPr lang="en-US" sz="2400" dirty="0" smtClean="0">
                <a:solidFill>
                  <a:prstClr val="black"/>
                </a:solidFill>
              </a:rPr>
              <a:t>Buffer Overflow Detection</a:t>
            </a:r>
            <a:endParaRPr lang="en-US" sz="2400" dirty="0">
              <a:solidFill>
                <a:prstClr val="black"/>
              </a:solidFill>
            </a:endParaRPr>
          </a:p>
        </p:txBody>
      </p:sp>
      <p:cxnSp>
        <p:nvCxnSpPr>
          <p:cNvPr id="47" name="Straight Arrow Connector 46"/>
          <p:cNvCxnSpPr>
            <a:stCxn id="4" idx="3"/>
            <a:endCxn id="46" idx="1"/>
          </p:cNvCxnSpPr>
          <p:nvPr/>
        </p:nvCxnSpPr>
        <p:spPr>
          <a:xfrm>
            <a:off x="3721724" y="3083769"/>
            <a:ext cx="850276" cy="29227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2703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5"/>
                                        </p:tgtEl>
                                        <p:attrNameLst>
                                          <p:attrName>style.opacity</p:attrName>
                                        </p:attrNameLst>
                                      </p:cBhvr>
                                      <p:to>
                                        <p:strVal val="0.5"/>
                                      </p:to>
                                    </p:set>
                                    <p:animEffect filter="image" prLst="opacity: 0.5">
                                      <p:cBhvr rctx="IE">
                                        <p:cTn id="7" dur="indefinite"/>
                                        <p:tgtEl>
                                          <p:spTgt spid="45"/>
                                        </p:tgtEl>
                                      </p:cBhvr>
                                    </p:animEffect>
                                  </p:childTnLst>
                                </p:cTn>
                              </p:par>
                              <p:par>
                                <p:cTn id="8" presetID="9" presetClass="emph" presetSubtype="0" grpId="0" nodeType="withEffect">
                                  <p:stCondLst>
                                    <p:cond delay="0"/>
                                  </p:stCondLst>
                                  <p:childTnLst>
                                    <p:set>
                                      <p:cBhvr rctx="PPT">
                                        <p:cTn id="9" dur="indefinite"/>
                                        <p:tgtEl>
                                          <p:spTgt spid="44"/>
                                        </p:tgtEl>
                                        <p:attrNameLst>
                                          <p:attrName>style.opacity</p:attrName>
                                        </p:attrNameLst>
                                      </p:cBhvr>
                                      <p:to>
                                        <p:strVal val="0.5"/>
                                      </p:to>
                                    </p:set>
                                    <p:animEffect filter="image" prLst="opacity: 0.5">
                                      <p:cBhvr rctx="IE">
                                        <p:cTn id="10" dur="indefinite"/>
                                        <p:tgtEl>
                                          <p:spTgt spid="44"/>
                                        </p:tgtEl>
                                      </p:cBhvr>
                                    </p:animEffect>
                                  </p:childTnLst>
                                </p:cTn>
                              </p:par>
                              <p:par>
                                <p:cTn id="11" presetID="9" presetClass="emph" presetSubtype="0" nodeType="withEffect">
                                  <p:stCondLst>
                                    <p:cond delay="0"/>
                                  </p:stCondLst>
                                  <p:childTnLst>
                                    <p:set>
                                      <p:cBhvr rctx="PPT">
                                        <p:cTn id="12" dur="indefinite"/>
                                        <p:tgtEl>
                                          <p:spTgt spid="47"/>
                                        </p:tgtEl>
                                        <p:attrNameLst>
                                          <p:attrName>style.opacity</p:attrName>
                                        </p:attrNameLst>
                                      </p:cBhvr>
                                      <p:to>
                                        <p:strVal val="0.5"/>
                                      </p:to>
                                    </p:set>
                                    <p:animEffect filter="image" prLst="opacity: 0.5">
                                      <p:cBhvr rctx="IE">
                                        <p:cTn id="13" dur="indefinite"/>
                                        <p:tgtEl>
                                          <p:spTgt spid="47"/>
                                        </p:tgtEl>
                                      </p:cBhvr>
                                    </p:animEffect>
                                  </p:childTnLst>
                                </p:cTn>
                              </p:par>
                              <p:par>
                                <p:cTn id="14" presetID="9" presetClass="emph" presetSubtype="0" grpId="0" nodeType="withEffect">
                                  <p:stCondLst>
                                    <p:cond delay="0"/>
                                  </p:stCondLst>
                                  <p:childTnLst>
                                    <p:set>
                                      <p:cBhvr rctx="PPT">
                                        <p:cTn id="15" dur="indefinite"/>
                                        <p:tgtEl>
                                          <p:spTgt spid="46"/>
                                        </p:tgtEl>
                                        <p:attrNameLst>
                                          <p:attrName>style.opacity</p:attrName>
                                        </p:attrNameLst>
                                      </p:cBhvr>
                                      <p:to>
                                        <p:strVal val="0.5"/>
                                      </p:to>
                                    </p:set>
                                    <p:animEffect filter="image" prLst="opacity: 0.5">
                                      <p:cBhvr rctx="IE">
                                        <p:cTn id="16" dur="indefinite"/>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44"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884238"/>
          </a:xfrm>
        </p:spPr>
        <p:txBody>
          <a:bodyPr>
            <a:normAutofit fontScale="90000"/>
          </a:bodyPr>
          <a:lstStyle/>
          <a:p>
            <a:r>
              <a:rPr lang="en-US" sz="2800" dirty="0" smtClean="0"/>
              <a:t>Accelerating Delta Debugging, Step 1:</a:t>
            </a:r>
            <a:br>
              <a:rPr lang="en-US" sz="2800" dirty="0" smtClean="0"/>
            </a:br>
            <a:r>
              <a:rPr lang="en-US" sz="2800" dirty="0" smtClean="0"/>
              <a:t>Removal of Irrelevant Inputs</a:t>
            </a:r>
            <a:endParaRPr lang="en-US" sz="2800" dirty="0"/>
          </a:p>
        </p:txBody>
      </p:sp>
      <p:pic>
        <p:nvPicPr>
          <p:cNvPr id="5" name="Content Placeholder 4" descr="ucr_logo_cmyk.jpg"/>
          <p:cNvPicPr>
            <a:picLocks noChangeAspect="1"/>
          </p:cNvPicPr>
          <p:nvPr/>
        </p:nvPicPr>
        <p:blipFill>
          <a:blip r:embed="rId3" cstate="print"/>
          <a:stretch>
            <a:fillRect/>
          </a:stretch>
        </p:blipFill>
        <p:spPr>
          <a:xfrm>
            <a:off x="7315200" y="6400800"/>
            <a:ext cx="1752600" cy="381000"/>
          </a:xfrm>
          <a:prstGeom prst="rect">
            <a:avLst/>
          </a:prstGeom>
        </p:spPr>
      </p:pic>
      <p:sp>
        <p:nvSpPr>
          <p:cNvPr id="7" name="Footer Placeholder 3"/>
          <p:cNvSpPr>
            <a:spLocks noGrp="1"/>
          </p:cNvSpPr>
          <p:nvPr>
            <p:ph type="ftr" sz="quarter" idx="11"/>
          </p:nvPr>
        </p:nvSpPr>
        <p:spPr>
          <a:xfrm>
            <a:off x="0" y="6400800"/>
            <a:ext cx="7086600" cy="457200"/>
          </a:xfrm>
        </p:spPr>
        <p:txBody>
          <a:bodyPr/>
          <a:lstStyle/>
          <a:p>
            <a:r>
              <a:rPr lang="en-US" altLang="en-US" dirty="0" smtClean="0"/>
              <a:t>Yan Wang, Rajiv Gupta, and </a:t>
            </a:r>
            <a:r>
              <a:rPr lang="en-US" altLang="en-US" dirty="0" err="1" smtClean="0"/>
              <a:t>Iulian</a:t>
            </a:r>
            <a:r>
              <a:rPr lang="en-US" altLang="en-US" dirty="0" smtClean="0"/>
              <a:t> </a:t>
            </a:r>
            <a:r>
              <a:rPr lang="en-US" altLang="en-US" dirty="0" err="1" smtClean="0"/>
              <a:t>Neamtiu</a:t>
            </a:r>
            <a:r>
              <a:rPr lang="en-US" altLang="en-US" dirty="0" smtClean="0"/>
              <a:t>                  Relevant Inputs Analysis and its Applications</a:t>
            </a:r>
            <a:endParaRPr lang="en-US" altLang="en-US" dirty="0"/>
          </a:p>
        </p:txBody>
      </p:sp>
      <p:sp>
        <p:nvSpPr>
          <p:cNvPr id="2" name="TextBox 1"/>
          <p:cNvSpPr txBox="1"/>
          <p:nvPr/>
        </p:nvSpPr>
        <p:spPr>
          <a:xfrm>
            <a:off x="1763688" y="1619508"/>
            <a:ext cx="2523084" cy="369332"/>
          </a:xfrm>
          <a:prstGeom prst="rect">
            <a:avLst/>
          </a:prstGeom>
          <a:noFill/>
        </p:spPr>
        <p:txBody>
          <a:bodyPr wrap="none" rtlCol="0">
            <a:spAutoFit/>
          </a:bodyPr>
          <a:lstStyle/>
          <a:p>
            <a:r>
              <a:rPr lang="en-US" dirty="0" smtClean="0"/>
              <a:t>First Input:        </a:t>
            </a:r>
            <a:r>
              <a:rPr lang="en-US" dirty="0" smtClean="0">
                <a:solidFill>
                  <a:srgbClr val="FF0000"/>
                </a:solidFill>
              </a:rPr>
              <a:t>DERIVED</a:t>
            </a:r>
            <a:r>
              <a:rPr lang="en-US" baseline="30000" dirty="0" smtClean="0">
                <a:solidFill>
                  <a:srgbClr val="FF0000"/>
                </a:solidFill>
              </a:rPr>
              <a:t>=</a:t>
            </a:r>
            <a:endParaRPr lang="en-US" baseline="30000" dirty="0">
              <a:solidFill>
                <a:srgbClr val="FF0000"/>
              </a:solidFill>
            </a:endParaRPr>
          </a:p>
        </p:txBody>
      </p:sp>
      <p:sp>
        <p:nvSpPr>
          <p:cNvPr id="8" name="TextBox 7"/>
          <p:cNvSpPr txBox="1"/>
          <p:nvPr/>
        </p:nvSpPr>
        <p:spPr>
          <a:xfrm>
            <a:off x="1763688" y="1907540"/>
            <a:ext cx="5491708" cy="369332"/>
          </a:xfrm>
          <a:prstGeom prst="rect">
            <a:avLst/>
          </a:prstGeom>
          <a:noFill/>
        </p:spPr>
        <p:txBody>
          <a:bodyPr wrap="square" rtlCol="0">
            <a:spAutoFit/>
          </a:bodyPr>
          <a:lstStyle/>
          <a:p>
            <a:r>
              <a:rPr lang="en-US" dirty="0" smtClean="0"/>
              <a:t>Second Input:   </a:t>
            </a:r>
            <a:r>
              <a:rPr lang="en-US" dirty="0" smtClean="0">
                <a:solidFill>
                  <a:srgbClr val="FF0000"/>
                </a:solidFill>
              </a:rPr>
              <a:t>DERIVED</a:t>
            </a:r>
            <a:r>
              <a:rPr lang="en-US" baseline="30000" dirty="0" smtClean="0">
                <a:solidFill>
                  <a:srgbClr val="FF0000"/>
                </a:solidFill>
              </a:rPr>
              <a:t>=</a:t>
            </a:r>
            <a:r>
              <a:rPr lang="en-US" dirty="0" smtClean="0"/>
              <a:t>  </a:t>
            </a:r>
            <a:r>
              <a:rPr lang="zh-CN" altLang="en-US" dirty="0" smtClean="0"/>
              <a:t>∪ </a:t>
            </a:r>
            <a:r>
              <a:rPr lang="en-US" altLang="zh-CN" dirty="0" smtClean="0">
                <a:solidFill>
                  <a:schemeClr val="accent5">
                    <a:lumMod val="75000"/>
                  </a:schemeClr>
                </a:solidFill>
              </a:rPr>
              <a:t>CINFLUENCE</a:t>
            </a:r>
            <a:r>
              <a:rPr lang="en-US" dirty="0" smtClean="0">
                <a:solidFill>
                  <a:schemeClr val="accent5">
                    <a:lumMod val="75000"/>
                  </a:schemeClr>
                </a:solidFill>
              </a:rPr>
              <a:t>D</a:t>
            </a:r>
            <a:r>
              <a:rPr lang="en-US" baseline="30000" dirty="0" smtClean="0">
                <a:solidFill>
                  <a:schemeClr val="accent5">
                    <a:lumMod val="75000"/>
                  </a:schemeClr>
                </a:solidFill>
              </a:rPr>
              <a:t>=</a:t>
            </a:r>
            <a:endParaRPr lang="en-US" baseline="30000" dirty="0">
              <a:solidFill>
                <a:schemeClr val="accent5">
                  <a:lumMod val="75000"/>
                </a:schemeClr>
              </a:solidFill>
            </a:endParaRPr>
          </a:p>
        </p:txBody>
      </p:sp>
      <p:sp>
        <p:nvSpPr>
          <p:cNvPr id="9" name="TextBox 8"/>
          <p:cNvSpPr txBox="1"/>
          <p:nvPr/>
        </p:nvSpPr>
        <p:spPr>
          <a:xfrm>
            <a:off x="1763688" y="2276872"/>
            <a:ext cx="6696744" cy="553998"/>
          </a:xfrm>
          <a:prstGeom prst="rect">
            <a:avLst/>
          </a:prstGeom>
          <a:noFill/>
        </p:spPr>
        <p:txBody>
          <a:bodyPr wrap="square" rtlCol="0">
            <a:spAutoFit/>
          </a:bodyPr>
          <a:lstStyle/>
          <a:p>
            <a:r>
              <a:rPr lang="en-US" dirty="0" smtClean="0"/>
              <a:t>Third Input:       </a:t>
            </a:r>
            <a:r>
              <a:rPr lang="en-US" dirty="0" smtClean="0">
                <a:solidFill>
                  <a:srgbClr val="FF0000"/>
                </a:solidFill>
              </a:rPr>
              <a:t>DERIVED</a:t>
            </a:r>
            <a:r>
              <a:rPr lang="en-US" baseline="30000" dirty="0" smtClean="0">
                <a:solidFill>
                  <a:srgbClr val="FF0000"/>
                </a:solidFill>
              </a:rPr>
              <a:t>=</a:t>
            </a:r>
            <a:r>
              <a:rPr lang="en-US" dirty="0" smtClean="0"/>
              <a:t>  </a:t>
            </a:r>
            <a:r>
              <a:rPr lang="zh-CN" altLang="en-US" dirty="0" smtClean="0"/>
              <a:t>∪ </a:t>
            </a:r>
            <a:r>
              <a:rPr lang="en-US" altLang="zh-CN" dirty="0" smtClean="0">
                <a:solidFill>
                  <a:schemeClr val="accent5">
                    <a:lumMod val="75000"/>
                  </a:schemeClr>
                </a:solidFill>
              </a:rPr>
              <a:t>CINFLUENCE</a:t>
            </a:r>
            <a:r>
              <a:rPr lang="en-US" dirty="0" smtClean="0">
                <a:solidFill>
                  <a:schemeClr val="accent5">
                    <a:lumMod val="75000"/>
                  </a:schemeClr>
                </a:solidFill>
              </a:rPr>
              <a:t>D</a:t>
            </a:r>
            <a:r>
              <a:rPr lang="en-US" baseline="30000" dirty="0" smtClean="0">
                <a:solidFill>
                  <a:schemeClr val="accent5">
                    <a:lumMod val="75000"/>
                  </a:schemeClr>
                </a:solidFill>
              </a:rPr>
              <a:t>=</a:t>
            </a:r>
            <a:r>
              <a:rPr lang="en-US" baseline="30000" dirty="0" smtClean="0"/>
              <a:t> </a:t>
            </a:r>
            <a:r>
              <a:rPr lang="zh-CN" altLang="en-US" dirty="0"/>
              <a:t>∪ </a:t>
            </a:r>
            <a:r>
              <a:rPr lang="en-US" altLang="zh-CN" dirty="0">
                <a:solidFill>
                  <a:schemeClr val="accent4">
                    <a:lumMod val="75000"/>
                  </a:schemeClr>
                </a:solidFill>
              </a:rPr>
              <a:t>A</a:t>
            </a:r>
            <a:r>
              <a:rPr lang="en-US" altLang="zh-CN" dirty="0" smtClean="0">
                <a:solidFill>
                  <a:schemeClr val="accent4">
                    <a:lumMod val="75000"/>
                  </a:schemeClr>
                </a:solidFill>
              </a:rPr>
              <a:t>INFLUENCE</a:t>
            </a:r>
            <a:r>
              <a:rPr lang="en-US" dirty="0" smtClean="0">
                <a:solidFill>
                  <a:schemeClr val="accent4">
                    <a:lumMod val="75000"/>
                  </a:schemeClr>
                </a:solidFill>
              </a:rPr>
              <a:t>D</a:t>
            </a:r>
            <a:r>
              <a:rPr lang="en-US" baseline="30000" dirty="0">
                <a:solidFill>
                  <a:schemeClr val="accent4">
                    <a:lumMod val="75000"/>
                  </a:schemeClr>
                </a:solidFill>
              </a:rPr>
              <a:t>=</a:t>
            </a:r>
          </a:p>
          <a:p>
            <a:endParaRPr lang="en-US" baseline="30000" dirty="0"/>
          </a:p>
        </p:txBody>
      </p:sp>
      <p:sp>
        <p:nvSpPr>
          <p:cNvPr id="10" name="TextBox 9"/>
          <p:cNvSpPr txBox="1"/>
          <p:nvPr/>
        </p:nvSpPr>
        <p:spPr>
          <a:xfrm>
            <a:off x="1763688" y="2658978"/>
            <a:ext cx="6120680" cy="553998"/>
          </a:xfrm>
          <a:prstGeom prst="rect">
            <a:avLst/>
          </a:prstGeom>
          <a:noFill/>
        </p:spPr>
        <p:txBody>
          <a:bodyPr wrap="square" rtlCol="0">
            <a:spAutoFit/>
          </a:bodyPr>
          <a:lstStyle/>
          <a:p>
            <a:r>
              <a:rPr lang="en-US" dirty="0" smtClean="0"/>
              <a:t>Fourth Input:    </a:t>
            </a:r>
            <a:r>
              <a:rPr lang="en-US" dirty="0" smtClean="0">
                <a:solidFill>
                  <a:srgbClr val="FF0000"/>
                </a:solidFill>
              </a:rPr>
              <a:t>DERIVED</a:t>
            </a:r>
            <a:r>
              <a:rPr lang="en-US" dirty="0" smtClean="0"/>
              <a:t>  </a:t>
            </a:r>
            <a:r>
              <a:rPr lang="zh-CN" altLang="en-US" dirty="0" smtClean="0"/>
              <a:t>∪ </a:t>
            </a:r>
            <a:r>
              <a:rPr lang="en-US" altLang="zh-CN" dirty="0" smtClean="0">
                <a:solidFill>
                  <a:schemeClr val="accent5">
                    <a:lumMod val="75000"/>
                  </a:schemeClr>
                </a:solidFill>
              </a:rPr>
              <a:t>CINFLUENCE</a:t>
            </a:r>
            <a:r>
              <a:rPr lang="en-US" dirty="0" smtClean="0">
                <a:solidFill>
                  <a:schemeClr val="accent5">
                    <a:lumMod val="75000"/>
                  </a:schemeClr>
                </a:solidFill>
              </a:rPr>
              <a:t>D</a:t>
            </a:r>
            <a:r>
              <a:rPr lang="en-US" baseline="30000" dirty="0" smtClean="0">
                <a:solidFill>
                  <a:schemeClr val="accent5">
                    <a:lumMod val="75000"/>
                  </a:schemeClr>
                </a:solidFill>
              </a:rPr>
              <a:t>=</a:t>
            </a:r>
            <a:r>
              <a:rPr lang="en-US" baseline="30000" dirty="0" smtClean="0"/>
              <a:t> </a:t>
            </a:r>
            <a:r>
              <a:rPr lang="zh-CN" altLang="en-US" dirty="0"/>
              <a:t>∪ </a:t>
            </a:r>
            <a:r>
              <a:rPr lang="en-US" altLang="zh-CN" dirty="0">
                <a:solidFill>
                  <a:schemeClr val="accent4">
                    <a:lumMod val="75000"/>
                  </a:schemeClr>
                </a:solidFill>
              </a:rPr>
              <a:t>A</a:t>
            </a:r>
            <a:r>
              <a:rPr lang="en-US" altLang="zh-CN" dirty="0" smtClean="0">
                <a:solidFill>
                  <a:schemeClr val="accent4">
                    <a:lumMod val="75000"/>
                  </a:schemeClr>
                </a:solidFill>
              </a:rPr>
              <a:t>INFLUENCE</a:t>
            </a:r>
            <a:r>
              <a:rPr lang="en-US" dirty="0" smtClean="0">
                <a:solidFill>
                  <a:schemeClr val="accent4">
                    <a:lumMod val="75000"/>
                  </a:schemeClr>
                </a:solidFill>
              </a:rPr>
              <a:t>D</a:t>
            </a:r>
            <a:r>
              <a:rPr lang="en-US" baseline="30000" dirty="0">
                <a:solidFill>
                  <a:schemeClr val="accent4">
                    <a:lumMod val="75000"/>
                  </a:schemeClr>
                </a:solidFill>
              </a:rPr>
              <a:t>=</a:t>
            </a:r>
          </a:p>
          <a:p>
            <a:endParaRPr lang="en-US" baseline="30000" dirty="0"/>
          </a:p>
        </p:txBody>
      </p:sp>
      <p:sp>
        <p:nvSpPr>
          <p:cNvPr id="11" name="TextBox 10"/>
          <p:cNvSpPr txBox="1"/>
          <p:nvPr/>
        </p:nvSpPr>
        <p:spPr>
          <a:xfrm>
            <a:off x="1763688" y="3019018"/>
            <a:ext cx="6120680" cy="553998"/>
          </a:xfrm>
          <a:prstGeom prst="rect">
            <a:avLst/>
          </a:prstGeom>
          <a:noFill/>
        </p:spPr>
        <p:txBody>
          <a:bodyPr wrap="square" rtlCol="0">
            <a:spAutoFit/>
          </a:bodyPr>
          <a:lstStyle/>
          <a:p>
            <a:r>
              <a:rPr lang="en-US" dirty="0" smtClean="0"/>
              <a:t>Fifth Input:        </a:t>
            </a:r>
            <a:r>
              <a:rPr lang="en-US" dirty="0" smtClean="0">
                <a:solidFill>
                  <a:srgbClr val="FF0000"/>
                </a:solidFill>
              </a:rPr>
              <a:t>DERIVED</a:t>
            </a:r>
            <a:r>
              <a:rPr lang="en-US" dirty="0" smtClean="0"/>
              <a:t>  </a:t>
            </a:r>
            <a:r>
              <a:rPr lang="zh-CN" altLang="en-US" dirty="0" smtClean="0"/>
              <a:t>∪ </a:t>
            </a:r>
            <a:r>
              <a:rPr lang="en-US" altLang="zh-CN" dirty="0" smtClean="0">
                <a:solidFill>
                  <a:schemeClr val="accent5">
                    <a:lumMod val="75000"/>
                  </a:schemeClr>
                </a:solidFill>
              </a:rPr>
              <a:t>CINFLUENCE</a:t>
            </a:r>
            <a:r>
              <a:rPr lang="en-US" dirty="0" smtClean="0">
                <a:solidFill>
                  <a:schemeClr val="accent5">
                    <a:lumMod val="75000"/>
                  </a:schemeClr>
                </a:solidFill>
              </a:rPr>
              <a:t>D</a:t>
            </a:r>
            <a:r>
              <a:rPr lang="en-US" baseline="30000" dirty="0"/>
              <a:t> </a:t>
            </a:r>
            <a:r>
              <a:rPr lang="en-US" baseline="30000" dirty="0" smtClean="0"/>
              <a:t> </a:t>
            </a:r>
            <a:r>
              <a:rPr lang="zh-CN" altLang="en-US" dirty="0"/>
              <a:t>∪ </a:t>
            </a:r>
            <a:r>
              <a:rPr lang="en-US" altLang="zh-CN" dirty="0">
                <a:solidFill>
                  <a:schemeClr val="accent4">
                    <a:lumMod val="75000"/>
                  </a:schemeClr>
                </a:solidFill>
              </a:rPr>
              <a:t>A</a:t>
            </a:r>
            <a:r>
              <a:rPr lang="en-US" altLang="zh-CN" dirty="0" smtClean="0">
                <a:solidFill>
                  <a:schemeClr val="accent4">
                    <a:lumMod val="75000"/>
                  </a:schemeClr>
                </a:solidFill>
              </a:rPr>
              <a:t>INFLUENCE</a:t>
            </a:r>
            <a:r>
              <a:rPr lang="en-US" dirty="0" smtClean="0">
                <a:solidFill>
                  <a:schemeClr val="accent4">
                    <a:lumMod val="75000"/>
                  </a:schemeClr>
                </a:solidFill>
              </a:rPr>
              <a:t>D</a:t>
            </a:r>
            <a:r>
              <a:rPr lang="en-US" baseline="30000" dirty="0">
                <a:solidFill>
                  <a:schemeClr val="accent4">
                    <a:lumMod val="75000"/>
                  </a:schemeClr>
                </a:solidFill>
              </a:rPr>
              <a:t>=</a:t>
            </a:r>
          </a:p>
          <a:p>
            <a:endParaRPr lang="en-US" baseline="30000" dirty="0"/>
          </a:p>
        </p:txBody>
      </p:sp>
      <p:sp>
        <p:nvSpPr>
          <p:cNvPr id="12" name="TextBox 11"/>
          <p:cNvSpPr txBox="1"/>
          <p:nvPr/>
        </p:nvSpPr>
        <p:spPr>
          <a:xfrm>
            <a:off x="1763688" y="3379058"/>
            <a:ext cx="6120680" cy="553998"/>
          </a:xfrm>
          <a:prstGeom prst="rect">
            <a:avLst/>
          </a:prstGeom>
          <a:noFill/>
        </p:spPr>
        <p:txBody>
          <a:bodyPr wrap="square" rtlCol="0">
            <a:spAutoFit/>
          </a:bodyPr>
          <a:lstStyle/>
          <a:p>
            <a:r>
              <a:rPr lang="en-US" dirty="0" smtClean="0"/>
              <a:t>Sixth Input:       </a:t>
            </a:r>
            <a:r>
              <a:rPr lang="en-US" dirty="0" smtClean="0">
                <a:solidFill>
                  <a:srgbClr val="FF0000"/>
                </a:solidFill>
              </a:rPr>
              <a:t>DERIVED</a:t>
            </a:r>
            <a:r>
              <a:rPr lang="en-US" dirty="0" smtClean="0"/>
              <a:t>  </a:t>
            </a:r>
            <a:r>
              <a:rPr lang="zh-CN" altLang="en-US" dirty="0" smtClean="0"/>
              <a:t>∪ </a:t>
            </a:r>
            <a:r>
              <a:rPr lang="en-US" altLang="zh-CN" dirty="0" smtClean="0">
                <a:solidFill>
                  <a:schemeClr val="accent5">
                    <a:lumMod val="75000"/>
                  </a:schemeClr>
                </a:solidFill>
              </a:rPr>
              <a:t>CINFLUENCE</a:t>
            </a:r>
            <a:r>
              <a:rPr lang="en-US" dirty="0" smtClean="0">
                <a:solidFill>
                  <a:schemeClr val="accent5">
                    <a:lumMod val="75000"/>
                  </a:schemeClr>
                </a:solidFill>
              </a:rPr>
              <a:t>D</a:t>
            </a:r>
            <a:r>
              <a:rPr lang="en-US" baseline="30000" dirty="0"/>
              <a:t> </a:t>
            </a:r>
            <a:r>
              <a:rPr lang="zh-CN" altLang="en-US" dirty="0" smtClean="0"/>
              <a:t>∪ </a:t>
            </a:r>
            <a:r>
              <a:rPr lang="en-US" altLang="zh-CN" dirty="0" smtClean="0">
                <a:solidFill>
                  <a:schemeClr val="accent4">
                    <a:lumMod val="75000"/>
                  </a:schemeClr>
                </a:solidFill>
              </a:rPr>
              <a:t>AINFLUENCE</a:t>
            </a:r>
            <a:r>
              <a:rPr lang="en-US" dirty="0" smtClean="0">
                <a:solidFill>
                  <a:schemeClr val="accent4">
                    <a:lumMod val="75000"/>
                  </a:schemeClr>
                </a:solidFill>
              </a:rPr>
              <a:t>D</a:t>
            </a:r>
            <a:endParaRPr lang="en-US" baseline="30000" dirty="0">
              <a:solidFill>
                <a:schemeClr val="accent4">
                  <a:lumMod val="75000"/>
                </a:schemeClr>
              </a:solidFill>
            </a:endParaRPr>
          </a:p>
          <a:p>
            <a:endParaRPr lang="en-US" baseline="30000" dirty="0"/>
          </a:p>
        </p:txBody>
      </p:sp>
      <p:sp>
        <p:nvSpPr>
          <p:cNvPr id="6" name="TextBox 5"/>
          <p:cNvSpPr txBox="1"/>
          <p:nvPr/>
        </p:nvSpPr>
        <p:spPr>
          <a:xfrm>
            <a:off x="395390" y="1196752"/>
            <a:ext cx="7288662" cy="369332"/>
          </a:xfrm>
          <a:prstGeom prst="rect">
            <a:avLst/>
          </a:prstGeom>
          <a:noFill/>
        </p:spPr>
        <p:txBody>
          <a:bodyPr wrap="none" rtlCol="0">
            <a:spAutoFit/>
          </a:bodyPr>
          <a:lstStyle/>
          <a:p>
            <a:r>
              <a:rPr lang="en-US" dirty="0" smtClean="0"/>
              <a:t>Construct and try simpler input based on result of relevant input analysis:</a:t>
            </a:r>
            <a:endParaRPr lang="en-US" dirty="0"/>
          </a:p>
        </p:txBody>
      </p:sp>
      <p:sp>
        <p:nvSpPr>
          <p:cNvPr id="15" name="TextBox 14"/>
          <p:cNvSpPr txBox="1"/>
          <p:nvPr/>
        </p:nvSpPr>
        <p:spPr>
          <a:xfrm>
            <a:off x="1619672" y="3861048"/>
            <a:ext cx="5677708" cy="369332"/>
          </a:xfrm>
          <a:prstGeom prst="rect">
            <a:avLst/>
          </a:prstGeom>
          <a:noFill/>
        </p:spPr>
        <p:txBody>
          <a:bodyPr wrap="none" rtlCol="0">
            <a:spAutoFit/>
          </a:bodyPr>
          <a:lstStyle/>
          <a:p>
            <a:r>
              <a:rPr lang="en-US" dirty="0" smtClean="0">
                <a:solidFill>
                  <a:srgbClr val="FF0000"/>
                </a:solidFill>
              </a:rPr>
              <a:t>DERIVED</a:t>
            </a:r>
            <a:r>
              <a:rPr lang="en-US" baseline="30000" dirty="0" smtClean="0">
                <a:solidFill>
                  <a:srgbClr val="FF0000"/>
                </a:solidFill>
              </a:rPr>
              <a:t>= </a:t>
            </a:r>
            <a:r>
              <a:rPr lang="en-US" dirty="0">
                <a:solidFill>
                  <a:srgbClr val="FF0000"/>
                </a:solidFill>
              </a:rPr>
              <a:t>only contains inputs labeled with </a:t>
            </a:r>
            <a:r>
              <a:rPr lang="en-US" dirty="0" smtClean="0">
                <a:solidFill>
                  <a:srgbClr val="FF0000"/>
                </a:solidFill>
              </a:rPr>
              <a:t>“=“ in </a:t>
            </a:r>
            <a:r>
              <a:rPr lang="en-US" dirty="0">
                <a:solidFill>
                  <a:srgbClr val="FF0000"/>
                </a:solidFill>
              </a:rPr>
              <a:t>DERIVED</a:t>
            </a:r>
            <a:endParaRPr lang="en-US" baseline="30000" dirty="0">
              <a:solidFill>
                <a:srgbClr val="FF0000"/>
              </a:solidFill>
            </a:endParaRPr>
          </a:p>
        </p:txBody>
      </p:sp>
      <p:grpSp>
        <p:nvGrpSpPr>
          <p:cNvPr id="4" name="组合 3"/>
          <p:cNvGrpSpPr/>
          <p:nvPr/>
        </p:nvGrpSpPr>
        <p:grpSpPr>
          <a:xfrm>
            <a:off x="312502" y="4211796"/>
            <a:ext cx="8617743" cy="1953508"/>
            <a:chOff x="312502" y="4211796"/>
            <a:chExt cx="8617743" cy="1953508"/>
          </a:xfrm>
        </p:grpSpPr>
        <p:sp>
          <p:nvSpPr>
            <p:cNvPr id="17" name="TextBox 16"/>
            <p:cNvSpPr txBox="1"/>
            <p:nvPr/>
          </p:nvSpPr>
          <p:spPr>
            <a:xfrm>
              <a:off x="312502" y="4581128"/>
              <a:ext cx="8579978" cy="615553"/>
            </a:xfrm>
            <a:prstGeom prst="rect">
              <a:avLst/>
            </a:prstGeom>
            <a:noFill/>
          </p:spPr>
          <p:txBody>
            <a:bodyPr wrap="none" rtlCol="0">
              <a:spAutoFit/>
            </a:bodyPr>
            <a:lstStyle/>
            <a:p>
              <a:r>
                <a:rPr lang="en-US" dirty="0" smtClean="0"/>
                <a:t>A longer input for the example extracted based on NULL pointer dereference bug in Tidy:</a:t>
              </a:r>
            </a:p>
            <a:p>
              <a:r>
                <a:rPr lang="en-US" sz="1600" dirty="0" smtClean="0"/>
                <a:t>H “ t ” / H S F </a:t>
              </a:r>
              <a:r>
                <a:rPr lang="en-US" sz="1600" dirty="0" err="1" smtClean="0"/>
                <a:t>F</a:t>
              </a:r>
              <a:r>
                <a:rPr lang="en-US" sz="1600" dirty="0" smtClean="0"/>
                <a:t> </a:t>
              </a:r>
              <a:r>
                <a:rPr lang="en-US" sz="1600" dirty="0" err="1" smtClean="0"/>
                <a:t>F</a:t>
              </a:r>
              <a:r>
                <a:rPr lang="en-US" sz="1600" dirty="0" smtClean="0"/>
                <a:t> S F </a:t>
              </a:r>
              <a:r>
                <a:rPr lang="en-US" sz="1600" dirty="0" err="1" smtClean="0"/>
                <a:t>F</a:t>
              </a:r>
              <a:r>
                <a:rPr lang="en-US" sz="1600" dirty="0" smtClean="0"/>
                <a:t> N P “ a ” / P </a:t>
              </a:r>
              <a:r>
                <a:rPr lang="en-US" sz="1600" dirty="0" err="1" smtClean="0"/>
                <a:t>P</a:t>
              </a:r>
              <a:r>
                <a:rPr lang="en-US" sz="1600" dirty="0" smtClean="0"/>
                <a:t> “ b ” / P B P “ c ” / P </a:t>
              </a:r>
              <a:r>
                <a:rPr lang="en-US" sz="1600" dirty="0" err="1" smtClean="0"/>
                <a:t>P</a:t>
              </a:r>
              <a:r>
                <a:rPr lang="en-US" sz="1600" dirty="0" smtClean="0"/>
                <a:t> “ d ” / P / B P “ e ” / P </a:t>
              </a:r>
              <a:r>
                <a:rPr lang="en-US" sz="1600" dirty="0" err="1" smtClean="0"/>
                <a:t>P</a:t>
              </a:r>
              <a:r>
                <a:rPr lang="en-US" sz="1600" dirty="0" smtClean="0"/>
                <a:t> “ f ” / P / N / S / S</a:t>
              </a:r>
              <a:endParaRPr lang="en-US" sz="1600" dirty="0"/>
            </a:p>
          </p:txBody>
        </p:sp>
        <p:sp>
          <p:nvSpPr>
            <p:cNvPr id="18" name="TextBox 17"/>
            <p:cNvSpPr txBox="1"/>
            <p:nvPr/>
          </p:nvSpPr>
          <p:spPr>
            <a:xfrm>
              <a:off x="395536" y="5241974"/>
              <a:ext cx="8534709" cy="923330"/>
            </a:xfrm>
            <a:prstGeom prst="rect">
              <a:avLst/>
            </a:prstGeom>
            <a:noFill/>
          </p:spPr>
          <p:txBody>
            <a:bodyPr wrap="none" rtlCol="0">
              <a:spAutoFit/>
            </a:bodyPr>
            <a:lstStyle/>
            <a:p>
              <a:r>
                <a:rPr lang="en-US" dirty="0" smtClean="0"/>
                <a:t>Input labeled with occurrence frequency:</a:t>
              </a:r>
            </a:p>
            <a:p>
              <a:r>
                <a:rPr lang="en-US" dirty="0" smtClean="0"/>
                <a:t>H</a:t>
              </a:r>
              <a:r>
                <a:rPr lang="en-US" baseline="30000" dirty="0" smtClean="0"/>
                <a:t>1</a:t>
              </a:r>
              <a:r>
                <a:rPr lang="en-US" dirty="0" smtClean="0"/>
                <a:t> “</a:t>
              </a:r>
              <a:r>
                <a:rPr lang="en-US" baseline="30000" dirty="0"/>
                <a:t>1</a:t>
              </a:r>
              <a:r>
                <a:rPr lang="en-US" dirty="0" smtClean="0"/>
                <a:t> t</a:t>
              </a:r>
              <a:r>
                <a:rPr lang="en-US" baseline="30000" dirty="0"/>
                <a:t>1</a:t>
              </a:r>
              <a:r>
                <a:rPr lang="en-US" dirty="0" smtClean="0"/>
                <a:t> ”</a:t>
              </a:r>
              <a:r>
                <a:rPr lang="en-US" baseline="30000" dirty="0"/>
                <a:t> </a:t>
              </a:r>
              <a:r>
                <a:rPr lang="en-US" baseline="30000" dirty="0" smtClean="0"/>
                <a:t>2</a:t>
              </a:r>
              <a:r>
                <a:rPr lang="en-US" dirty="0" smtClean="0"/>
                <a:t> /</a:t>
              </a:r>
              <a:r>
                <a:rPr lang="en-US" baseline="30000" dirty="0"/>
                <a:t>1</a:t>
              </a:r>
              <a:r>
                <a:rPr lang="en-US" dirty="0" smtClean="0"/>
                <a:t> H</a:t>
              </a:r>
              <a:r>
                <a:rPr lang="en-US" baseline="30000" dirty="0" smtClean="0"/>
                <a:t>2</a:t>
              </a:r>
              <a:r>
                <a:rPr lang="en-US" dirty="0" smtClean="0"/>
                <a:t> S</a:t>
              </a:r>
              <a:r>
                <a:rPr lang="en-US" baseline="30000" dirty="0"/>
                <a:t>1</a:t>
              </a:r>
              <a:r>
                <a:rPr lang="en-US" dirty="0" smtClean="0"/>
                <a:t> F</a:t>
              </a:r>
              <a:r>
                <a:rPr lang="en-US" baseline="30000" dirty="0"/>
                <a:t>1</a:t>
              </a:r>
              <a:r>
                <a:rPr lang="en-US" dirty="0" smtClean="0"/>
                <a:t> F</a:t>
              </a:r>
              <a:r>
                <a:rPr lang="en-US" baseline="30000" dirty="0"/>
                <a:t> 2</a:t>
              </a:r>
              <a:r>
                <a:rPr lang="en-US" dirty="0" smtClean="0"/>
                <a:t> F</a:t>
              </a:r>
              <a:r>
                <a:rPr lang="en-US" baseline="30000" dirty="0" smtClean="0"/>
                <a:t>3</a:t>
              </a:r>
              <a:r>
                <a:rPr lang="en-US" dirty="0" smtClean="0"/>
                <a:t> S</a:t>
              </a:r>
              <a:r>
                <a:rPr lang="en-US" baseline="30000" dirty="0" smtClean="0"/>
                <a:t>2</a:t>
              </a:r>
              <a:r>
                <a:rPr lang="en-US" dirty="0" smtClean="0"/>
                <a:t> F</a:t>
              </a:r>
              <a:r>
                <a:rPr lang="en-US" baseline="30000" dirty="0" smtClean="0"/>
                <a:t>4</a:t>
              </a:r>
              <a:r>
                <a:rPr lang="en-US" dirty="0" smtClean="0"/>
                <a:t> F</a:t>
              </a:r>
              <a:r>
                <a:rPr lang="en-US" baseline="30000" dirty="0" smtClean="0"/>
                <a:t>5</a:t>
              </a:r>
              <a:r>
                <a:rPr lang="en-US" dirty="0" smtClean="0"/>
                <a:t> N</a:t>
              </a:r>
              <a:r>
                <a:rPr lang="en-US" baseline="30000" dirty="0"/>
                <a:t>1</a:t>
              </a:r>
              <a:r>
                <a:rPr lang="en-US" dirty="0" smtClean="0"/>
                <a:t> P</a:t>
              </a:r>
              <a:r>
                <a:rPr lang="en-US" baseline="30000" dirty="0"/>
                <a:t>1</a:t>
              </a:r>
              <a:r>
                <a:rPr lang="en-US" dirty="0" smtClean="0"/>
                <a:t> “</a:t>
              </a:r>
              <a:r>
                <a:rPr lang="en-US" baseline="30000" dirty="0"/>
                <a:t>3</a:t>
              </a:r>
              <a:r>
                <a:rPr lang="en-US" dirty="0" smtClean="0"/>
                <a:t> a</a:t>
              </a:r>
              <a:r>
                <a:rPr lang="en-US" baseline="30000" dirty="0"/>
                <a:t>1</a:t>
              </a:r>
              <a:r>
                <a:rPr lang="en-US" dirty="0" smtClean="0"/>
                <a:t> ”</a:t>
              </a:r>
              <a:r>
                <a:rPr lang="en-US" baseline="30000" dirty="0" smtClean="0"/>
                <a:t>4</a:t>
              </a:r>
              <a:r>
                <a:rPr lang="en-US" dirty="0" smtClean="0"/>
                <a:t> /</a:t>
              </a:r>
              <a:r>
                <a:rPr lang="en-US" baseline="30000" dirty="0"/>
                <a:t> 2</a:t>
              </a:r>
              <a:r>
                <a:rPr lang="en-US" dirty="0" smtClean="0"/>
                <a:t> P</a:t>
              </a:r>
              <a:r>
                <a:rPr lang="en-US" baseline="30000" dirty="0" smtClean="0"/>
                <a:t>2</a:t>
              </a:r>
              <a:r>
                <a:rPr lang="en-US" dirty="0" smtClean="0"/>
                <a:t> P</a:t>
              </a:r>
              <a:r>
                <a:rPr lang="en-US" baseline="30000" dirty="0"/>
                <a:t>3</a:t>
              </a:r>
              <a:r>
                <a:rPr lang="en-US" dirty="0" smtClean="0"/>
                <a:t> “</a:t>
              </a:r>
              <a:r>
                <a:rPr lang="en-US" baseline="30000" dirty="0"/>
                <a:t>5</a:t>
              </a:r>
              <a:r>
                <a:rPr lang="en-US" dirty="0" smtClean="0"/>
                <a:t> b</a:t>
              </a:r>
              <a:r>
                <a:rPr lang="en-US" baseline="30000" dirty="0"/>
                <a:t>1</a:t>
              </a:r>
              <a:r>
                <a:rPr lang="en-US" dirty="0" smtClean="0"/>
                <a:t> ”</a:t>
              </a:r>
              <a:r>
                <a:rPr lang="en-US" baseline="30000" dirty="0"/>
                <a:t> </a:t>
              </a:r>
              <a:r>
                <a:rPr lang="en-US" baseline="30000" dirty="0" smtClean="0"/>
                <a:t>6</a:t>
              </a:r>
              <a:r>
                <a:rPr lang="en-US" dirty="0" smtClean="0"/>
                <a:t> /</a:t>
              </a:r>
              <a:r>
                <a:rPr lang="en-US" baseline="30000" dirty="0"/>
                <a:t>3</a:t>
              </a:r>
              <a:r>
                <a:rPr lang="en-US" dirty="0" smtClean="0"/>
                <a:t> P</a:t>
              </a:r>
              <a:r>
                <a:rPr lang="en-US" baseline="30000" dirty="0" smtClean="0"/>
                <a:t>4</a:t>
              </a:r>
              <a:r>
                <a:rPr lang="en-US" dirty="0" smtClean="0"/>
                <a:t> B</a:t>
              </a:r>
              <a:r>
                <a:rPr lang="en-US" baseline="30000" dirty="0"/>
                <a:t>1</a:t>
              </a:r>
              <a:r>
                <a:rPr lang="en-US" dirty="0" smtClean="0"/>
                <a:t> P</a:t>
              </a:r>
              <a:r>
                <a:rPr lang="en-US" baseline="30000" dirty="0"/>
                <a:t>5</a:t>
              </a:r>
              <a:r>
                <a:rPr lang="en-US" dirty="0" smtClean="0"/>
                <a:t> “</a:t>
              </a:r>
              <a:r>
                <a:rPr lang="en-US" baseline="30000" dirty="0" smtClean="0"/>
                <a:t>7</a:t>
              </a:r>
              <a:r>
                <a:rPr lang="en-US" dirty="0" smtClean="0"/>
                <a:t> c</a:t>
              </a:r>
              <a:r>
                <a:rPr lang="en-US" baseline="30000" dirty="0"/>
                <a:t>1</a:t>
              </a:r>
              <a:r>
                <a:rPr lang="en-US" dirty="0" smtClean="0"/>
                <a:t> ”</a:t>
              </a:r>
              <a:r>
                <a:rPr lang="en-US" baseline="30000" dirty="0"/>
                <a:t>8</a:t>
              </a:r>
              <a:r>
                <a:rPr lang="en-US" dirty="0" smtClean="0"/>
                <a:t> /</a:t>
              </a:r>
              <a:r>
                <a:rPr lang="en-US" baseline="30000" dirty="0" smtClean="0"/>
                <a:t>4</a:t>
              </a:r>
              <a:r>
                <a:rPr lang="en-US" dirty="0" smtClean="0"/>
                <a:t> P</a:t>
              </a:r>
              <a:r>
                <a:rPr lang="en-US" baseline="30000" dirty="0" smtClean="0"/>
                <a:t>6</a:t>
              </a:r>
              <a:r>
                <a:rPr lang="en-US" dirty="0" smtClean="0"/>
                <a:t> P</a:t>
              </a:r>
              <a:r>
                <a:rPr lang="en-US" baseline="30000" dirty="0" smtClean="0"/>
                <a:t>7</a:t>
              </a:r>
              <a:r>
                <a:rPr lang="en-US" dirty="0" smtClean="0"/>
                <a:t> </a:t>
              </a:r>
            </a:p>
            <a:p>
              <a:r>
                <a:rPr lang="en-US" dirty="0" smtClean="0"/>
                <a:t>“</a:t>
              </a:r>
              <a:r>
                <a:rPr lang="en-US" baseline="30000" dirty="0" smtClean="0"/>
                <a:t>9</a:t>
              </a:r>
              <a:r>
                <a:rPr lang="en-US" dirty="0" smtClean="0"/>
                <a:t> d</a:t>
              </a:r>
              <a:r>
                <a:rPr lang="en-US" baseline="30000" dirty="0"/>
                <a:t>1</a:t>
              </a:r>
              <a:r>
                <a:rPr lang="en-US" dirty="0" smtClean="0"/>
                <a:t> ”</a:t>
              </a:r>
              <a:r>
                <a:rPr lang="en-US" baseline="30000" dirty="0"/>
                <a:t> </a:t>
              </a:r>
              <a:r>
                <a:rPr lang="en-US" baseline="30000" dirty="0" smtClean="0"/>
                <a:t>10</a:t>
              </a:r>
              <a:r>
                <a:rPr lang="en-US" dirty="0" smtClean="0"/>
                <a:t> /</a:t>
              </a:r>
              <a:r>
                <a:rPr lang="en-US" baseline="30000" dirty="0"/>
                <a:t>5</a:t>
              </a:r>
              <a:r>
                <a:rPr lang="en-US" dirty="0" smtClean="0"/>
                <a:t> P</a:t>
              </a:r>
              <a:r>
                <a:rPr lang="en-US" baseline="30000" dirty="0" smtClean="0"/>
                <a:t>8</a:t>
              </a:r>
              <a:r>
                <a:rPr lang="en-US" dirty="0" smtClean="0"/>
                <a:t> /</a:t>
              </a:r>
              <a:r>
                <a:rPr lang="en-US" baseline="30000" dirty="0" smtClean="0"/>
                <a:t>6</a:t>
              </a:r>
              <a:r>
                <a:rPr lang="en-US" dirty="0" smtClean="0"/>
                <a:t> B</a:t>
              </a:r>
              <a:r>
                <a:rPr lang="en-US" baseline="30000" dirty="0" smtClean="0"/>
                <a:t>2</a:t>
              </a:r>
              <a:r>
                <a:rPr lang="en-US" dirty="0" smtClean="0"/>
                <a:t> P</a:t>
              </a:r>
              <a:r>
                <a:rPr lang="en-US" baseline="30000" dirty="0" smtClean="0"/>
                <a:t>9</a:t>
              </a:r>
              <a:r>
                <a:rPr lang="en-US" dirty="0" smtClean="0"/>
                <a:t> “</a:t>
              </a:r>
              <a:r>
                <a:rPr lang="en-US" baseline="30000" dirty="0" smtClean="0"/>
                <a:t>11</a:t>
              </a:r>
              <a:r>
                <a:rPr lang="en-US" dirty="0" smtClean="0"/>
                <a:t> e</a:t>
              </a:r>
              <a:r>
                <a:rPr lang="en-US" baseline="30000" dirty="0"/>
                <a:t>1</a:t>
              </a:r>
              <a:r>
                <a:rPr lang="en-US" dirty="0" smtClean="0"/>
                <a:t> ”</a:t>
              </a:r>
              <a:r>
                <a:rPr lang="en-US" baseline="30000" dirty="0" smtClean="0"/>
                <a:t>12</a:t>
              </a:r>
              <a:r>
                <a:rPr lang="en-US" dirty="0" smtClean="0"/>
                <a:t> /</a:t>
              </a:r>
              <a:r>
                <a:rPr lang="en-US" baseline="30000" dirty="0" smtClean="0"/>
                <a:t>7</a:t>
              </a:r>
              <a:r>
                <a:rPr lang="en-US" dirty="0" smtClean="0"/>
                <a:t> P</a:t>
              </a:r>
              <a:r>
                <a:rPr lang="en-US" baseline="30000" dirty="0" smtClean="0"/>
                <a:t>10</a:t>
              </a:r>
              <a:r>
                <a:rPr lang="en-US" dirty="0" smtClean="0"/>
                <a:t> P</a:t>
              </a:r>
              <a:r>
                <a:rPr lang="en-US" baseline="30000" dirty="0" smtClean="0"/>
                <a:t>11</a:t>
              </a:r>
              <a:r>
                <a:rPr lang="en-US" dirty="0" smtClean="0"/>
                <a:t> “</a:t>
              </a:r>
              <a:r>
                <a:rPr lang="en-US" baseline="30000" dirty="0" smtClean="0"/>
                <a:t>13</a:t>
              </a:r>
              <a:r>
                <a:rPr lang="en-US" dirty="0" smtClean="0"/>
                <a:t> f</a:t>
              </a:r>
              <a:r>
                <a:rPr lang="en-US" baseline="30000" dirty="0"/>
                <a:t>1</a:t>
              </a:r>
              <a:r>
                <a:rPr lang="en-US" dirty="0" smtClean="0"/>
                <a:t> ”</a:t>
              </a:r>
              <a:r>
                <a:rPr lang="en-US" baseline="30000" dirty="0" smtClean="0"/>
                <a:t>14</a:t>
              </a:r>
              <a:r>
                <a:rPr lang="en-US" dirty="0" smtClean="0"/>
                <a:t> /</a:t>
              </a:r>
              <a:r>
                <a:rPr lang="en-US" baseline="30000" dirty="0" smtClean="0"/>
                <a:t>8</a:t>
              </a:r>
              <a:r>
                <a:rPr lang="en-US" dirty="0" smtClean="0"/>
                <a:t> P</a:t>
              </a:r>
              <a:r>
                <a:rPr lang="en-US" baseline="30000" dirty="0" smtClean="0"/>
                <a:t>12</a:t>
              </a:r>
              <a:r>
                <a:rPr lang="en-US" dirty="0" smtClean="0"/>
                <a:t> /</a:t>
              </a:r>
              <a:r>
                <a:rPr lang="en-US" baseline="30000" dirty="0" smtClean="0"/>
                <a:t>9</a:t>
              </a:r>
              <a:r>
                <a:rPr lang="en-US" dirty="0" smtClean="0"/>
                <a:t> N</a:t>
              </a:r>
              <a:r>
                <a:rPr lang="en-US" baseline="30000" dirty="0"/>
                <a:t> 2</a:t>
              </a:r>
              <a:r>
                <a:rPr lang="en-US" dirty="0" smtClean="0"/>
                <a:t> /S</a:t>
              </a:r>
              <a:r>
                <a:rPr lang="en-US" baseline="30000" dirty="0"/>
                <a:t>3</a:t>
              </a:r>
              <a:r>
                <a:rPr lang="en-US" dirty="0" smtClean="0"/>
                <a:t> /</a:t>
              </a:r>
              <a:r>
                <a:rPr lang="en-US" baseline="30000" dirty="0" smtClean="0"/>
                <a:t>11</a:t>
              </a:r>
              <a:r>
                <a:rPr lang="en-US" dirty="0" smtClean="0"/>
                <a:t> S</a:t>
              </a:r>
              <a:r>
                <a:rPr lang="en-US" baseline="30000" dirty="0" smtClean="0"/>
                <a:t> </a:t>
              </a:r>
              <a:r>
                <a:rPr lang="en-US" baseline="30000" dirty="0"/>
                <a:t>4</a:t>
              </a:r>
              <a:endParaRPr lang="en-US" dirty="0"/>
            </a:p>
          </p:txBody>
        </p:sp>
        <p:sp>
          <p:nvSpPr>
            <p:cNvPr id="19" name="TextBox 18"/>
            <p:cNvSpPr txBox="1"/>
            <p:nvPr/>
          </p:nvSpPr>
          <p:spPr>
            <a:xfrm>
              <a:off x="323528" y="4211796"/>
              <a:ext cx="1057918" cy="369332"/>
            </a:xfrm>
            <a:prstGeom prst="rect">
              <a:avLst/>
            </a:prstGeom>
            <a:noFill/>
          </p:spPr>
          <p:txBody>
            <a:bodyPr wrap="none" rtlCol="0">
              <a:spAutoFit/>
            </a:bodyPr>
            <a:lstStyle/>
            <a:p>
              <a:r>
                <a:rPr lang="en-US" b="1" dirty="0" smtClean="0"/>
                <a:t>Example</a:t>
              </a:r>
              <a:r>
                <a:rPr lang="en-US" dirty="0" smtClean="0"/>
                <a:t>:</a:t>
              </a:r>
              <a:endParaRPr lang="en-US" dirty="0"/>
            </a:p>
          </p:txBody>
        </p:sp>
      </p:grpSp>
    </p:spTree>
    <p:extLst>
      <p:ext uri="{BB962C8B-B14F-4D97-AF65-F5344CB8AC3E}">
        <p14:creationId xmlns:p14="http://schemas.microsoft.com/office/powerpoint/2010/main" val="30215604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2855</TotalTime>
  <Words>7096</Words>
  <Application>Microsoft Macintosh PowerPoint</Application>
  <PresentationFormat>On-screen Show (4:3)</PresentationFormat>
  <Paragraphs>801</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主题</vt:lpstr>
      <vt:lpstr>Relevant Inputs Analysis and its Applications</vt:lpstr>
      <vt:lpstr>Motivation</vt:lpstr>
      <vt:lpstr>Existing Relevant Input Analysis are imprecise and inadequate</vt:lpstr>
      <vt:lpstr>Dependence Definitions &amp; Example</vt:lpstr>
      <vt:lpstr>Role of Relevant Inputs</vt:lpstr>
      <vt:lpstr>Role of Relevant Inputs: Example</vt:lpstr>
      <vt:lpstr>Strength of Relevant Inputs</vt:lpstr>
      <vt:lpstr>Applications of Relevant Inputs Analysis</vt:lpstr>
      <vt:lpstr>Accelerating Delta Debugging, Step 1: Removal of Irrelevant Inputs</vt:lpstr>
      <vt:lpstr>Accelerating Delta Debugging, Step 1: Removal of Irrelevant Inputs</vt:lpstr>
      <vt:lpstr>Accelerating Delta Debugging, Step 2:  Construct Input Decomposition Tree</vt:lpstr>
      <vt:lpstr>Accelerating Delta Debugging, Step 3: Search for 1-Minimal Input</vt:lpstr>
      <vt:lpstr>Summary of Comparison with Standard Delta Debugging (SDD)</vt:lpstr>
      <vt:lpstr>Conclusions</vt:lpstr>
      <vt:lpstr>PowerPoint Presentation</vt:lpstr>
      <vt:lpstr>Motivation</vt:lpstr>
      <vt:lpstr>Comparing our results with prior work</vt:lpstr>
      <vt:lpstr>Why does Tidy crash on this input?</vt:lpstr>
      <vt:lpstr>Dependence Definitions</vt:lpstr>
      <vt:lpstr>Role of Relevant Inputs: Example</vt:lpstr>
      <vt:lpstr>Time Overhead of Relevant Input Analysis</vt:lpstr>
      <vt:lpstr>Strength of Relevant Inputs—Value Dependence</vt:lpstr>
      <vt:lpstr>Strength of Relevant Inputs—Control Dependence</vt:lpstr>
      <vt:lpstr>Strength of Relevant Inputs—Address Dependence</vt:lpstr>
      <vt:lpstr>Accelerating Delta Debugging, Step 3: Search for 1-Minimal Input</vt:lpstr>
      <vt:lpstr>Accelerating Delta Debugging, Step 3:  Search for 1-Minimal Input</vt:lpstr>
      <vt:lpstr>Other Applications</vt:lpstr>
      <vt:lpstr>Experimental Evaluation</vt:lpstr>
      <vt:lpstr>Comparison with Standard Delta Debugging After Step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Relevant Inputs Analysis and its Applications</dc:title>
  <dc:creator>yanyan</dc:creator>
  <cp:lastModifiedBy>Todd Millstein</cp:lastModifiedBy>
  <cp:revision>568</cp:revision>
  <dcterms:created xsi:type="dcterms:W3CDTF">2013-11-02T11:38:39Z</dcterms:created>
  <dcterms:modified xsi:type="dcterms:W3CDTF">2013-12-20T00:36:18Z</dcterms:modified>
</cp:coreProperties>
</file>