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3"/>
  </p:notesMasterIdLst>
  <p:sldIdLst>
    <p:sldId id="256" r:id="rId2"/>
    <p:sldId id="257" r:id="rId3"/>
    <p:sldId id="261" r:id="rId4"/>
    <p:sldId id="258" r:id="rId5"/>
    <p:sldId id="259" r:id="rId6"/>
    <p:sldId id="260" r:id="rId7"/>
    <p:sldId id="268" r:id="rId8"/>
    <p:sldId id="269" r:id="rId9"/>
    <p:sldId id="274" r:id="rId10"/>
    <p:sldId id="275" r:id="rId11"/>
    <p:sldId id="276" r:id="rId12"/>
    <p:sldId id="270" r:id="rId13"/>
    <p:sldId id="271" r:id="rId14"/>
    <p:sldId id="281" r:id="rId15"/>
    <p:sldId id="285" r:id="rId16"/>
    <p:sldId id="272" r:id="rId17"/>
    <p:sldId id="282" r:id="rId18"/>
    <p:sldId id="283" r:id="rId19"/>
    <p:sldId id="286" r:id="rId20"/>
    <p:sldId id="284" r:id="rId21"/>
    <p:sldId id="273" r:id="rId22"/>
    <p:sldId id="277" r:id="rId23"/>
    <p:sldId id="280" r:id="rId24"/>
    <p:sldId id="279" r:id="rId25"/>
    <p:sldId id="278" r:id="rId26"/>
    <p:sldId id="262" r:id="rId27"/>
    <p:sldId id="263" r:id="rId28"/>
    <p:sldId id="264" r:id="rId29"/>
    <p:sldId id="265" r:id="rId30"/>
    <p:sldId id="266" r:id="rId31"/>
    <p:sldId id="26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1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34716A-16C5-A74D-AB06-6CCD927A6665}" type="datetimeFigureOut">
              <a:rPr lang="en-US" smtClean="0"/>
              <a:pPr/>
              <a:t>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30035E-A280-374A-904A-A1CDBA0D4BA5}" type="slidenum">
              <a:rPr lang="en-US" smtClean="0"/>
              <a:pPr/>
              <a:t>‹#›</a:t>
            </a:fld>
            <a:endParaRPr lang="en-US"/>
          </a:p>
        </p:txBody>
      </p:sp>
    </p:spTree>
    <p:extLst>
      <p:ext uri="{BB962C8B-B14F-4D97-AF65-F5344CB8AC3E}">
        <p14:creationId xmlns:p14="http://schemas.microsoft.com/office/powerpoint/2010/main" val="7959111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Liskov</a:t>
            </a:r>
            <a:r>
              <a:rPr lang="en-US" baseline="0" dirty="0" smtClean="0"/>
              <a:t> Substitution principle requires that preconditions may be weakened by subclasses, but never strengthened. </a:t>
            </a:r>
            <a:r>
              <a:rPr lang="en-US" baseline="0" dirty="0" err="1" smtClean="0"/>
              <a:t>Postconditions</a:t>
            </a:r>
            <a:r>
              <a:rPr lang="en-US" baseline="0" dirty="0" smtClean="0"/>
              <a:t> and Invariants may be strengthened by subclasses, but never weakened.</a:t>
            </a:r>
            <a:endParaRPr lang="en-US" dirty="0"/>
          </a:p>
        </p:txBody>
      </p:sp>
      <p:sp>
        <p:nvSpPr>
          <p:cNvPr id="4" name="Slide Number Placeholder 3"/>
          <p:cNvSpPr>
            <a:spLocks noGrp="1"/>
          </p:cNvSpPr>
          <p:nvPr>
            <p:ph type="sldNum" sz="quarter" idx="10"/>
          </p:nvPr>
        </p:nvSpPr>
        <p:spPr/>
        <p:txBody>
          <a:bodyPr/>
          <a:lstStyle/>
          <a:p>
            <a:fld id="{BC30035E-A280-374A-904A-A1CDBA0D4BA5}"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TestEra</a:t>
            </a:r>
            <a:r>
              <a:rPr lang="en-US" baseline="0" dirty="0" smtClean="0"/>
              <a:t> translates to Alloy, extracting a model from the software. Alloy cannot analyze certain structures, such as recursion. The bound in Alloy is on the size of the system, but also on the concrete instances of certain types.</a:t>
            </a:r>
          </a:p>
          <a:p>
            <a:endParaRPr lang="en-US" baseline="0" dirty="0" smtClean="0"/>
          </a:p>
          <a:p>
            <a:r>
              <a:rPr lang="en-US" baseline="0" dirty="0" err="1" smtClean="0"/>
              <a:t>Korat</a:t>
            </a:r>
            <a:r>
              <a:rPr lang="en-US" baseline="0" dirty="0" smtClean="0"/>
              <a:t> implements its testing in java via </a:t>
            </a:r>
            <a:r>
              <a:rPr lang="en-US" baseline="0" dirty="0" err="1" smtClean="0"/>
              <a:t>finitization</a:t>
            </a:r>
            <a:r>
              <a:rPr lang="en-US" baseline="0" dirty="0" smtClean="0"/>
              <a:t>, which is a bound on the </a:t>
            </a:r>
            <a:r>
              <a:rPr lang="en-US" baseline="0" smtClean="0"/>
              <a:t>input domain.</a:t>
            </a:r>
            <a:endParaRPr lang="en-US"/>
          </a:p>
        </p:txBody>
      </p:sp>
      <p:sp>
        <p:nvSpPr>
          <p:cNvPr id="4" name="Slide Number Placeholder 3"/>
          <p:cNvSpPr>
            <a:spLocks noGrp="1"/>
          </p:cNvSpPr>
          <p:nvPr>
            <p:ph type="sldNum" sz="quarter" idx="10"/>
          </p:nvPr>
        </p:nvSpPr>
        <p:spPr/>
        <p:txBody>
          <a:bodyPr/>
          <a:lstStyle/>
          <a:p>
            <a:fld id="{BC30035E-A280-374A-904A-A1CDBA0D4BA5}"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30035E-A280-374A-904A-A1CDBA0D4BA5}"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30035E-A280-374A-904A-A1CDBA0D4BA5}"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Metaclass</a:t>
            </a:r>
            <a:r>
              <a:rPr lang="en-US" dirty="0" smtClean="0"/>
              <a:t> inheritance: It’s possible this conflicts with popular ORM libraries, so we must keep @</a:t>
            </a:r>
            <a:r>
              <a:rPr lang="en-US" dirty="0" err="1" smtClean="0"/>
              <a:t>dbc</a:t>
            </a:r>
            <a:r>
              <a:rPr lang="en-US" dirty="0" smtClean="0"/>
              <a:t> as a fallback</a:t>
            </a:r>
            <a:endParaRPr lang="en-US" dirty="0"/>
          </a:p>
        </p:txBody>
      </p:sp>
      <p:sp>
        <p:nvSpPr>
          <p:cNvPr id="4" name="Slide Number Placeholder 3"/>
          <p:cNvSpPr>
            <a:spLocks noGrp="1"/>
          </p:cNvSpPr>
          <p:nvPr>
            <p:ph type="sldNum" sz="quarter" idx="10"/>
          </p:nvPr>
        </p:nvSpPr>
        <p:spPr/>
        <p:txBody>
          <a:bodyPr/>
          <a:lstStyle/>
          <a:p>
            <a:fld id="{BC30035E-A280-374A-904A-A1CDBA0D4BA5}"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pyContract</a:t>
            </a:r>
            <a:r>
              <a:rPr lang="en-US" dirty="0" smtClean="0"/>
              <a:t> example from http://</a:t>
            </a:r>
            <a:r>
              <a:rPr lang="en-US" dirty="0" err="1" smtClean="0"/>
              <a:t>www.wayforward.net/pycontract</a:t>
            </a:r>
            <a:r>
              <a:rPr lang="en-US" dirty="0" smtClean="0"/>
              <a:t>/</a:t>
            </a:r>
            <a:endParaRPr lang="en-US" dirty="0"/>
          </a:p>
        </p:txBody>
      </p:sp>
      <p:sp>
        <p:nvSpPr>
          <p:cNvPr id="4" name="Slide Number Placeholder 3"/>
          <p:cNvSpPr>
            <a:spLocks noGrp="1"/>
          </p:cNvSpPr>
          <p:nvPr>
            <p:ph type="sldNum" sz="quarter" idx="10"/>
          </p:nvPr>
        </p:nvSpPr>
        <p:spPr/>
        <p:txBody>
          <a:bodyPr/>
          <a:lstStyle/>
          <a:p>
            <a:fld id="{BC30035E-A280-374A-904A-A1CDBA0D4BA5}"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pyDBC</a:t>
            </a:r>
            <a:r>
              <a:rPr lang="en-US" dirty="0" smtClean="0"/>
              <a:t> example: http://</a:t>
            </a:r>
            <a:r>
              <a:rPr lang="en-US" dirty="0" err="1" smtClean="0"/>
              <a:t>www.nongnu.org/pydbc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30035E-A280-374A-904A-A1CDBA0D4BA5}"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9CEB1-D837-764E-A57B-9FEFB1D4EDCC}" type="datetimeFigureOut">
              <a:rPr lang="en-US" smtClean="0"/>
              <a:pPr/>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9CEB1-D837-764E-A57B-9FEFB1D4EDCC}" type="datetimeFigureOut">
              <a:rPr lang="en-US" smtClean="0"/>
              <a:pPr/>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9CEB1-D837-764E-A57B-9FEFB1D4EDCC}" type="datetimeFigureOut">
              <a:rPr lang="en-US" smtClean="0"/>
              <a:pPr/>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9CEB1-D837-764E-A57B-9FEFB1D4EDCC}" type="datetimeFigureOut">
              <a:rPr lang="en-US" smtClean="0"/>
              <a:pPr/>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9CEB1-D837-764E-A57B-9FEFB1D4EDCC}" type="datetimeFigureOut">
              <a:rPr lang="en-US" smtClean="0"/>
              <a:pPr/>
              <a:t>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9CEB1-D837-764E-A57B-9FEFB1D4EDCC}" type="datetimeFigureOut">
              <a:rPr lang="en-US" smtClean="0"/>
              <a:pPr/>
              <a:t>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9CEB1-D837-764E-A57B-9FEFB1D4EDCC}" type="datetimeFigureOut">
              <a:rPr lang="en-US" smtClean="0"/>
              <a:pPr/>
              <a:t>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9CEB1-D837-764E-A57B-9FEFB1D4EDCC}" type="datetimeFigureOut">
              <a:rPr lang="en-US" smtClean="0"/>
              <a:pPr/>
              <a:t>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9CEB1-D837-764E-A57B-9FEFB1D4EDCC}" type="datetimeFigureOut">
              <a:rPr lang="en-US" smtClean="0"/>
              <a:pPr/>
              <a:t>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9CEB1-D837-764E-A57B-9FEFB1D4EDCC}" type="datetimeFigureOut">
              <a:rPr lang="en-US" smtClean="0"/>
              <a:pPr/>
              <a:t>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9CEB1-D837-764E-A57B-9FEFB1D4EDCC}" type="datetimeFigureOut">
              <a:rPr lang="en-US" smtClean="0"/>
              <a:pPr/>
              <a:t>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74C40-5B4F-DE46-B87A-31DB08188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9CEB1-D837-764E-A57B-9FEFB1D4EDCC}" type="datetimeFigureOut">
              <a:rPr lang="en-US" smtClean="0"/>
              <a:pPr/>
              <a:t>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74C40-5B4F-DE46-B87A-31DB08188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eaLnBrk="1" latinLnBrk="0" hangingPunct="1">
        <a:spcBef>
          <a:spcPct val="0"/>
        </a:spcBef>
        <a:buNone/>
        <a:defRPr sz="4400" kern="1200">
          <a:solidFill>
            <a:srgbClr val="00008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hyperlink" Target="http://www.nongnu.org/pydbc/" TargetMode="External"/><Relationship Id="rId4" Type="http://schemas.openxmlformats.org/officeDocument/2006/relationships/hyperlink" Target="http://www.jmlspecs.org/jmldbc.pdf" TargetMode="External"/><Relationship Id="rId1" Type="http://schemas.openxmlformats.org/officeDocument/2006/relationships/slideLayout" Target="../slideLayouts/slideLayout2.xml"/><Relationship Id="rId2" Type="http://schemas.openxmlformats.org/officeDocument/2006/relationships/hyperlink" Target="http://www.wayforward.net/pycontrac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coakley/dbcb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dbcbet</a:t>
            </a:r>
            <a:r>
              <a:rPr lang="en-US" dirty="0" smtClean="0"/>
              <a:t>: Object-Oriented Design by Contract with Declarative Bounded Exhaustive Testing</a:t>
            </a:r>
            <a:endParaRPr lang="en-US" dirty="0"/>
          </a:p>
        </p:txBody>
      </p:sp>
      <p:sp>
        <p:nvSpPr>
          <p:cNvPr id="3" name="Subtitle 2"/>
          <p:cNvSpPr>
            <a:spLocks noGrp="1"/>
          </p:cNvSpPr>
          <p:nvPr>
            <p:ph type="subTitle" idx="1"/>
          </p:nvPr>
        </p:nvSpPr>
        <p:spPr/>
        <p:txBody>
          <a:bodyPr/>
          <a:lstStyle/>
          <a:p>
            <a:r>
              <a:rPr lang="en-US" dirty="0" smtClean="0"/>
              <a:t>Christopher </a:t>
            </a:r>
            <a:r>
              <a:rPr lang="en-US" dirty="0" err="1" smtClean="0"/>
              <a:t>Coakley</a:t>
            </a:r>
            <a:r>
              <a:rPr lang="en-US" dirty="0" smtClean="0"/>
              <a:t> and </a:t>
            </a:r>
          </a:p>
          <a:p>
            <a:r>
              <a:rPr lang="en-US" dirty="0" smtClean="0"/>
              <a:t>Peter </a:t>
            </a:r>
            <a:r>
              <a:rPr lang="en-US" dirty="0" err="1" smtClean="0"/>
              <a:t>Cappello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First applied component (</a:t>
            </a:r>
            <a:r>
              <a:rPr lang="en-US" dirty="0" smtClean="0">
                <a:solidFill>
                  <a:schemeClr val="accent2"/>
                </a:solidFill>
              </a:rPr>
              <a:t>@pre</a:t>
            </a:r>
            <a:r>
              <a:rPr lang="en-US" dirty="0" smtClean="0"/>
              <a:t>, </a:t>
            </a:r>
            <a:r>
              <a:rPr lang="en-US" dirty="0" smtClean="0">
                <a:solidFill>
                  <a:srgbClr val="C0504D"/>
                </a:solidFill>
              </a:rPr>
              <a:t>@post</a:t>
            </a:r>
            <a:r>
              <a:rPr lang="en-US" dirty="0" smtClean="0"/>
              <a:t>, </a:t>
            </a:r>
            <a:r>
              <a:rPr lang="en-US" dirty="0" smtClean="0">
                <a:solidFill>
                  <a:srgbClr val="C0504D"/>
                </a:solidFill>
              </a:rPr>
              <a:t>@throws</a:t>
            </a:r>
            <a:r>
              <a:rPr lang="en-US" dirty="0" smtClean="0"/>
              <a:t>, </a:t>
            </a:r>
            <a:r>
              <a:rPr lang="en-US" dirty="0" smtClean="0">
                <a:solidFill>
                  <a:srgbClr val="C0504D"/>
                </a:solidFill>
              </a:rPr>
              <a:t>@inv</a:t>
            </a:r>
            <a:r>
              <a:rPr lang="en-US" dirty="0" smtClean="0"/>
              <a:t>) wraps the method with a contract invoker</a:t>
            </a:r>
          </a:p>
          <a:p>
            <a:r>
              <a:rPr lang="en-US" dirty="0" smtClean="0"/>
              <a:t>Each component creates or appends to a list of preconditions, </a:t>
            </a:r>
            <a:r>
              <a:rPr lang="en-US" dirty="0" err="1" smtClean="0"/>
              <a:t>postconditions</a:t>
            </a:r>
            <a:r>
              <a:rPr lang="en-US" dirty="0" smtClean="0"/>
              <a:t>, invariants, or throws</a:t>
            </a:r>
          </a:p>
          <a:p>
            <a:r>
              <a:rPr lang="en-US" dirty="0" smtClean="0"/>
              <a:t>Inheritance is managed by </a:t>
            </a:r>
            <a:r>
              <a:rPr lang="en-US" dirty="0" smtClean="0">
                <a:solidFill>
                  <a:srgbClr val="C0504D"/>
                </a:solidFill>
              </a:rPr>
              <a:t>@inv </a:t>
            </a:r>
            <a:r>
              <a:rPr lang="en-US" dirty="0" smtClean="0"/>
              <a:t>or </a:t>
            </a:r>
            <a:r>
              <a:rPr lang="en-US" dirty="0" smtClean="0">
                <a:solidFill>
                  <a:srgbClr val="C0504D"/>
                </a:solidFill>
              </a:rPr>
              <a:t>@</a:t>
            </a:r>
            <a:r>
              <a:rPr lang="en-US" dirty="0" err="1" smtClean="0">
                <a:solidFill>
                  <a:srgbClr val="C0504D"/>
                </a:solidFill>
              </a:rPr>
              <a:t>dbc</a:t>
            </a:r>
            <a:endParaRPr lang="en-US" dirty="0" smtClean="0">
              <a:solidFill>
                <a:srgbClr val="C0504D"/>
              </a:solidFill>
            </a:endParaRPr>
          </a:p>
          <a:p>
            <a:r>
              <a:rPr lang="en-US" dirty="0" err="1" smtClean="0"/>
              <a:t>Postcondition</a:t>
            </a:r>
            <a:r>
              <a:rPr lang="en-US" dirty="0" smtClean="0"/>
              <a:t> parameter: </a:t>
            </a:r>
            <a:r>
              <a:rPr lang="en-US" dirty="0" smtClean="0">
                <a:latin typeface="Calibri (Body)"/>
                <a:cs typeface="Calibri (Body)"/>
              </a:rPr>
              <a:t>old</a:t>
            </a:r>
            <a:endParaRPr lang="en-US" dirty="0">
              <a:latin typeface="Calibri (Body)"/>
              <a:cs typeface="Calibri (Bod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Invoker</a:t>
            </a:r>
            <a:endParaRPr lang="en-US" dirty="0"/>
          </a:p>
        </p:txBody>
      </p:sp>
      <p:sp>
        <p:nvSpPr>
          <p:cNvPr id="3" name="Content Placeholder 2"/>
          <p:cNvSpPr>
            <a:spLocks noGrp="1"/>
          </p:cNvSpPr>
          <p:nvPr>
            <p:ph idx="1"/>
          </p:nvPr>
        </p:nvSpPr>
        <p:spPr>
          <a:xfrm>
            <a:off x="103668" y="1600200"/>
            <a:ext cx="8936660" cy="4788074"/>
          </a:xfrm>
        </p:spPr>
        <p:txBody>
          <a:bodyPr>
            <a:normAutofit fontScale="47500" lnSpcReduction="20000"/>
          </a:bodyPr>
          <a:lstStyle/>
          <a:p>
            <a:pPr>
              <a:spcBef>
                <a:spcPts val="960"/>
              </a:spcBef>
              <a:buNone/>
            </a:pPr>
            <a:r>
              <a:rPr lang="en-US" dirty="0" smtClean="0">
                <a:solidFill>
                  <a:schemeClr val="accent2"/>
                </a:solidFill>
                <a:latin typeface="Lucida Console"/>
                <a:cs typeface="Lucida Console"/>
              </a:rPr>
              <a:t>def </a:t>
            </a:r>
            <a:r>
              <a:rPr lang="en-US" dirty="0" err="1" smtClean="0">
                <a:solidFill>
                  <a:srgbClr val="8064A2"/>
                </a:solidFill>
                <a:latin typeface="Lucida Console"/>
                <a:cs typeface="Lucida Console"/>
              </a:rPr>
              <a:t>create_invoker</a:t>
            </a:r>
            <a:r>
              <a:rPr lang="en-US" dirty="0" err="1" smtClean="0">
                <a:latin typeface="Lucida Console"/>
                <a:cs typeface="Lucida Console"/>
              </a:rPr>
              <a:t>(method</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smtClean="0">
                <a:solidFill>
                  <a:schemeClr val="accent1"/>
                </a:solidFill>
                <a:latin typeface="Lucida Console"/>
                <a:cs typeface="Lucida Console"/>
              </a:rPr>
              <a:t>"""invoker checks all contract components and invokes the method."""</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a:t>
            </a:r>
            <a:r>
              <a:rPr lang="en-US" dirty="0" err="1" smtClean="0">
                <a:solidFill>
                  <a:srgbClr val="C0504D"/>
                </a:solidFill>
                <a:latin typeface="Lucida Console"/>
                <a:cs typeface="Lucida Console"/>
              </a:rPr>
              <a:t>wraps</a:t>
            </a:r>
            <a:r>
              <a:rPr lang="en-US" dirty="0" err="1" smtClean="0">
                <a:latin typeface="Lucida Console"/>
                <a:cs typeface="Lucida Console"/>
              </a:rPr>
              <a:t>(method</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def </a:t>
            </a:r>
            <a:r>
              <a:rPr lang="en-US" dirty="0" err="1" smtClean="0">
                <a:solidFill>
                  <a:schemeClr val="accent4"/>
                </a:solidFill>
                <a:latin typeface="Lucida Console"/>
                <a:cs typeface="Lucida Console"/>
              </a:rPr>
              <a:t>invoker</a:t>
            </a:r>
            <a:r>
              <a:rPr lang="en-US" dirty="0" err="1" smtClean="0">
                <a:latin typeface="Lucida Console"/>
                <a:cs typeface="Lucida Console"/>
              </a:rPr>
              <a:t>(s</a:t>
            </a:r>
            <a:r>
              <a:rPr lang="en-US" dirty="0" smtClean="0">
                <a:latin typeface="Lucida Console"/>
                <a:cs typeface="Lucida Console"/>
              </a:rPr>
              <a: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err="1" smtClean="0">
                <a:latin typeface="Lucida Console"/>
                <a:cs typeface="Lucida Console"/>
              </a:rPr>
              <a:t>check_preconditions(wrapped_method</a:t>
            </a:r>
            <a:r>
              <a:rPr lang="en-US" dirty="0" smtClean="0">
                <a:latin typeface="Lucida Console"/>
                <a:cs typeface="Lucida Console"/>
              </a:rPr>
              <a:t>, </a:t>
            </a:r>
            <a:r>
              <a:rPr lang="en-US" dirty="0" err="1" smtClean="0">
                <a:latin typeface="Lucida Console"/>
                <a:cs typeface="Lucida Console"/>
              </a:rPr>
              <a:t>s</a:t>
            </a:r>
            <a:r>
              <a:rPr lang="en-US" dirty="0" smtClean="0">
                <a:latin typeface="Lucida Console"/>
                <a:cs typeface="Lucida Console"/>
              </a:rPr>
              <a: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err="1" smtClean="0">
                <a:latin typeface="Lucida Console"/>
                <a:cs typeface="Lucida Console"/>
              </a:rPr>
              <a:t>o</a:t>
            </a:r>
            <a:r>
              <a:rPr lang="en-US" dirty="0" smtClean="0">
                <a:latin typeface="Lucida Console"/>
                <a:cs typeface="Lucida Console"/>
              </a:rPr>
              <a:t> = </a:t>
            </a:r>
            <a:r>
              <a:rPr lang="en-US" dirty="0" err="1" smtClean="0">
                <a:latin typeface="Lucida Console"/>
                <a:cs typeface="Lucida Console"/>
              </a:rPr>
              <a:t>old(method</a:t>
            </a:r>
            <a:r>
              <a:rPr lang="en-US" dirty="0" smtClean="0">
                <a:latin typeface="Lucida Console"/>
                <a:cs typeface="Lucida Console"/>
              </a:rPr>
              <a:t>, </a:t>
            </a:r>
            <a:r>
              <a:rPr lang="en-US" dirty="0" err="1" smtClean="0">
                <a:latin typeface="Lucida Console"/>
                <a:cs typeface="Lucida Console"/>
              </a:rPr>
              <a:t>s</a:t>
            </a:r>
            <a:r>
              <a:rPr lang="en-US" dirty="0" smtClean="0">
                <a:latin typeface="Lucida Console"/>
                <a:cs typeface="Lucida Console"/>
              </a:rPr>
              <a: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try</a:t>
            </a:r>
            <a:r>
              <a:rPr lang="en-US" dirty="0" smtClean="0">
                <a:latin typeface="Lucida Console"/>
                <a:cs typeface="Lucida Console"/>
              </a:rPr>
              <a:t>:</a:t>
            </a:r>
          </a:p>
          <a:p>
            <a:pPr>
              <a:spcBef>
                <a:spcPts val="960"/>
              </a:spcBef>
              <a:buNone/>
            </a:pPr>
            <a:r>
              <a:rPr lang="en-US" dirty="0" smtClean="0">
                <a:latin typeface="Lucida Console"/>
                <a:cs typeface="Lucida Console"/>
              </a:rPr>
              <a:t>            ret = </a:t>
            </a:r>
            <a:r>
              <a:rPr lang="en-US" dirty="0" err="1" smtClean="0">
                <a:latin typeface="Lucida Console"/>
                <a:cs typeface="Lucida Console"/>
              </a:rPr>
              <a:t>method(s</a:t>
            </a:r>
            <a:r>
              <a:rPr lang="en-US" dirty="0" smtClean="0">
                <a:latin typeface="Lucida Console"/>
                <a:cs typeface="Lucida Console"/>
              </a:rPr>
              <a: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           </a:t>
            </a:r>
          </a:p>
          <a:p>
            <a:pPr>
              <a:spcBef>
                <a:spcPts val="960"/>
              </a:spcBef>
              <a:buNone/>
            </a:pPr>
            <a:r>
              <a:rPr lang="en-US" dirty="0" smtClean="0">
                <a:latin typeface="Lucida Console"/>
                <a:cs typeface="Lucida Console"/>
              </a:rPr>
              <a:t>            </a:t>
            </a:r>
            <a:r>
              <a:rPr lang="en-US" dirty="0" err="1" smtClean="0">
                <a:latin typeface="Lucida Console"/>
                <a:cs typeface="Lucida Console"/>
              </a:rPr>
              <a:t>check_postconditions(wrapped_method</a:t>
            </a:r>
            <a:r>
              <a:rPr lang="en-US" dirty="0" smtClean="0">
                <a:latin typeface="Lucida Console"/>
                <a:cs typeface="Lucida Console"/>
              </a:rPr>
              <a:t>, </a:t>
            </a:r>
            <a:r>
              <a:rPr lang="en-US" dirty="0" err="1" smtClean="0">
                <a:latin typeface="Lucida Console"/>
                <a:cs typeface="Lucida Console"/>
              </a:rPr>
              <a:t>s</a:t>
            </a:r>
            <a:r>
              <a:rPr lang="en-US" dirty="0" smtClean="0">
                <a:latin typeface="Lucida Console"/>
                <a:cs typeface="Lucida Console"/>
              </a:rPr>
              <a:t>, </a:t>
            </a:r>
            <a:r>
              <a:rPr lang="en-US" dirty="0" err="1" smtClean="0">
                <a:latin typeface="Lucida Console"/>
                <a:cs typeface="Lucida Console"/>
              </a:rPr>
              <a:t>o</a:t>
            </a:r>
            <a:r>
              <a:rPr lang="en-US" dirty="0" smtClean="0">
                <a:latin typeface="Lucida Console"/>
                <a:cs typeface="Lucida Console"/>
              </a:rPr>
              <a:t>, ret,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err="1" smtClean="0">
                <a:latin typeface="Lucida Console"/>
                <a:cs typeface="Lucida Console"/>
              </a:rPr>
              <a:t>check_invariants(wrapped_method</a:t>
            </a:r>
            <a:r>
              <a:rPr lang="en-US" dirty="0" smtClean="0">
                <a:latin typeface="Lucida Console"/>
                <a:cs typeface="Lucida Console"/>
              </a:rPr>
              <a:t>, </a:t>
            </a:r>
            <a:r>
              <a:rPr lang="en-US" dirty="0" err="1" smtClean="0">
                <a:latin typeface="Lucida Console"/>
                <a:cs typeface="Lucida Console"/>
              </a:rPr>
              <a:t>s</a:t>
            </a:r>
            <a:r>
              <a:rPr lang="en-US" dirty="0" smtClean="0">
                <a:latin typeface="Lucida Console"/>
                <a:cs typeface="Lucida Console"/>
              </a:rPr>
              <a: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except </a:t>
            </a:r>
            <a:r>
              <a:rPr lang="en-US" dirty="0" smtClean="0">
                <a:latin typeface="Lucida Console"/>
                <a:cs typeface="Lucida Console"/>
              </a:rPr>
              <a:t>Exception </a:t>
            </a:r>
            <a:r>
              <a:rPr lang="en-US" dirty="0" smtClean="0">
                <a:solidFill>
                  <a:srgbClr val="C0504D"/>
                </a:solidFill>
                <a:latin typeface="Lucida Console"/>
                <a:cs typeface="Lucida Console"/>
              </a:rPr>
              <a:t>as </a:t>
            </a:r>
            <a:r>
              <a:rPr lang="en-US" dirty="0" smtClean="0">
                <a:latin typeface="Lucida Console"/>
                <a:cs typeface="Lucida Console"/>
              </a:rPr>
              <a:t>ex:</a:t>
            </a:r>
          </a:p>
          <a:p>
            <a:pPr>
              <a:spcBef>
                <a:spcPts val="960"/>
              </a:spcBef>
              <a:buNone/>
            </a:pPr>
            <a:r>
              <a:rPr lang="en-US" dirty="0" smtClean="0">
                <a:latin typeface="Lucida Console"/>
                <a:cs typeface="Lucida Console"/>
              </a:rPr>
              <a:t>            </a:t>
            </a:r>
            <a:r>
              <a:rPr lang="en-US" dirty="0" smtClean="0">
                <a:solidFill>
                  <a:schemeClr val="accent2"/>
                </a:solidFill>
                <a:latin typeface="Lucida Console"/>
                <a:cs typeface="Lucida Console"/>
              </a:rPr>
              <a:t>if </a:t>
            </a:r>
            <a:r>
              <a:rPr lang="en-US" dirty="0" err="1" smtClean="0">
                <a:latin typeface="Lucida Console"/>
                <a:cs typeface="Lucida Console"/>
              </a:rPr>
              <a:t>check_throws(wrapped_method</a:t>
            </a:r>
            <a:r>
              <a:rPr lang="en-US" dirty="0" smtClean="0">
                <a:latin typeface="Lucida Console"/>
                <a:cs typeface="Lucida Console"/>
              </a:rPr>
              <a:t>, ex, </a:t>
            </a:r>
            <a:r>
              <a:rPr lang="en-US" dirty="0" err="1" smtClean="0">
                <a:latin typeface="Lucida Console"/>
                <a:cs typeface="Lucida Console"/>
              </a:rPr>
              <a:t>s</a:t>
            </a:r>
            <a:r>
              <a:rPr lang="en-US" dirty="0" smtClean="0">
                <a:latin typeface="Lucida Console"/>
                <a:cs typeface="Lucida Console"/>
              </a:rPr>
              <a:t>, *</a:t>
            </a:r>
            <a:r>
              <a:rPr lang="en-US" dirty="0" err="1" smtClean="0">
                <a:latin typeface="Lucida Console"/>
                <a:cs typeface="Lucida Console"/>
              </a:rPr>
              <a:t>args</a:t>
            </a:r>
            <a:r>
              <a:rPr lang="en-US" dirty="0" smtClean="0">
                <a:latin typeface="Lucida Console"/>
                <a:cs typeface="Lucida Console"/>
              </a:rPr>
              <a:t>, **</a:t>
            </a:r>
            <a:r>
              <a:rPr lang="en-US" dirty="0" err="1" smtClean="0">
                <a:latin typeface="Lucida Console"/>
                <a:cs typeface="Lucida Console"/>
              </a:rPr>
              <a:t>kwargs</a:t>
            </a:r>
            <a:r>
              <a:rPr lang="en-US" dirty="0" smtClean="0">
                <a:latin typeface="Lucida Console"/>
                <a:cs typeface="Lucida Console"/>
              </a:rPr>
              <a:t>):</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raise</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return </a:t>
            </a:r>
            <a:r>
              <a:rPr lang="en-US" dirty="0" smtClean="0">
                <a:latin typeface="Lucida Console"/>
                <a:cs typeface="Lucida Console"/>
              </a:rPr>
              <a:t>ret</a:t>
            </a:r>
          </a:p>
          <a:p>
            <a:pPr>
              <a:spcBef>
                <a:spcPts val="960"/>
              </a:spcBef>
              <a:buNone/>
            </a:pPr>
            <a:r>
              <a:rPr lang="en-US" dirty="0" smtClean="0">
                <a:latin typeface="Lucida Console"/>
                <a:cs typeface="Lucida Console"/>
              </a:rPr>
              <a:t>    </a:t>
            </a:r>
            <a:r>
              <a:rPr lang="en-US" dirty="0" smtClean="0">
                <a:solidFill>
                  <a:srgbClr val="C0504D"/>
                </a:solidFill>
                <a:latin typeface="Lucida Console"/>
                <a:cs typeface="Lucida Console"/>
              </a:rPr>
              <a:t>return </a:t>
            </a:r>
            <a:r>
              <a:rPr lang="en-US" dirty="0" smtClean="0">
                <a:latin typeface="Lucida Console"/>
                <a:cs typeface="Lucida Console"/>
              </a:rPr>
              <a:t>invoker</a:t>
            </a:r>
          </a:p>
          <a:p>
            <a:pPr>
              <a:spcBef>
                <a:spcPts val="960"/>
              </a:spcBef>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Components are Objects</a:t>
            </a:r>
            <a:endParaRPr lang="en-US" dirty="0"/>
          </a:p>
        </p:txBody>
      </p:sp>
      <p:sp>
        <p:nvSpPr>
          <p:cNvPr id="3" name="Content Placeholder 2"/>
          <p:cNvSpPr>
            <a:spLocks noGrp="1"/>
          </p:cNvSpPr>
          <p:nvPr>
            <p:ph idx="1"/>
          </p:nvPr>
        </p:nvSpPr>
        <p:spPr/>
        <p:txBody>
          <a:bodyPr/>
          <a:lstStyle/>
          <a:p>
            <a:r>
              <a:rPr lang="en-US" dirty="0" smtClean="0"/>
              <a:t>Predicates can provide custom error messages</a:t>
            </a:r>
          </a:p>
          <a:p>
            <a:r>
              <a:rPr lang="en-US" dirty="0" smtClean="0"/>
              <a:t>Allows for </a:t>
            </a:r>
            <a:r>
              <a:rPr lang="en-US" dirty="0" err="1" smtClean="0"/>
              <a:t>stateful</a:t>
            </a:r>
            <a:r>
              <a:rPr lang="en-US" dirty="0" smtClean="0"/>
              <a:t> guards </a:t>
            </a:r>
          </a:p>
          <a:p>
            <a:pPr lvl="1"/>
            <a:r>
              <a:rPr lang="en-US" dirty="0" smtClean="0"/>
              <a:t>Ex. precondition: can’t call me more than once</a:t>
            </a:r>
          </a:p>
          <a:p>
            <a:pPr lvl="1"/>
            <a:r>
              <a:rPr lang="en-US" dirty="0" smtClean="0"/>
              <a:t>State belongs to contract, not guarded object</a:t>
            </a:r>
          </a:p>
          <a:p>
            <a:r>
              <a:rPr lang="en-US" dirty="0" err="1" smtClean="0"/>
              <a:t>Composable</a:t>
            </a:r>
            <a:r>
              <a:rPr lang="en-US" dirty="0" smtClean="0"/>
              <a:t> and </a:t>
            </a:r>
            <a:r>
              <a:rPr lang="en-US" dirty="0" err="1" smtClean="0"/>
              <a:t>Resusable</a:t>
            </a:r>
            <a:endParaRPr lang="en-US" dirty="0" smtClean="0"/>
          </a:p>
          <a:p>
            <a:pPr lvl="1"/>
            <a:r>
              <a:rPr lang="en-US" dirty="0" err="1" smtClean="0"/>
              <a:t>dbcbet.helpers</a:t>
            </a:r>
            <a:r>
              <a:rPr lang="en-US" dirty="0" smtClean="0"/>
              <a:t> contains reusable primitives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Finitization</a:t>
            </a:r>
            <a:endParaRPr lang="en-US" dirty="0"/>
          </a:p>
        </p:txBody>
      </p:sp>
      <p:sp>
        <p:nvSpPr>
          <p:cNvPr id="3" name="Content Placeholder 2"/>
          <p:cNvSpPr>
            <a:spLocks noGrp="1"/>
          </p:cNvSpPr>
          <p:nvPr>
            <p:ph idx="1"/>
          </p:nvPr>
        </p:nvSpPr>
        <p:spPr/>
        <p:txBody>
          <a:bodyPr/>
          <a:lstStyle/>
          <a:p>
            <a:r>
              <a:rPr lang="en-US" dirty="0" smtClean="0"/>
              <a:t>A python </a:t>
            </a:r>
            <a:r>
              <a:rPr lang="en-US" dirty="0" err="1" smtClean="0"/>
              <a:t>dict</a:t>
            </a:r>
            <a:r>
              <a:rPr lang="en-US" dirty="0" smtClean="0"/>
              <a:t> for classes</a:t>
            </a:r>
          </a:p>
          <a:p>
            <a:pPr lvl="1"/>
            <a:r>
              <a:rPr lang="en-US" dirty="0" smtClean="0"/>
              <a:t>{ fieldname: [assignments] }</a:t>
            </a:r>
          </a:p>
          <a:p>
            <a:r>
              <a:rPr lang="en-US" dirty="0" smtClean="0"/>
              <a:t>A sequence of sequences for methods</a:t>
            </a:r>
          </a:p>
          <a:p>
            <a:pPr lvl="1"/>
            <a:r>
              <a:rPr lang="en-US" dirty="0" smtClean="0"/>
              <a:t>Positional arguments</a:t>
            </a:r>
          </a:p>
          <a:p>
            <a:r>
              <a:rPr lang="en-US" dirty="0" smtClean="0"/>
              <a:t>Syntax:</a:t>
            </a:r>
          </a:p>
          <a:p>
            <a:pPr>
              <a:buNone/>
            </a:pPr>
            <a:r>
              <a:rPr lang="en-US" dirty="0" smtClean="0"/>
              <a:t>	</a:t>
            </a:r>
            <a:r>
              <a:rPr lang="en-US" dirty="0" smtClean="0">
                <a:solidFill>
                  <a:schemeClr val="accent2"/>
                </a:solidFill>
              </a:rPr>
              <a:t>@finitize</a:t>
            </a:r>
            <a:r>
              <a:rPr lang="en-US" dirty="0" smtClean="0"/>
              <a:t>({'re':xrange(-1,1),'img':[</a:t>
            </a:r>
            <a:r>
              <a:rPr lang="en-US" dirty="0" smtClean="0">
                <a:solidFill>
                  <a:srgbClr val="C0504D"/>
                </a:solidFill>
              </a:rPr>
              <a:t>None</a:t>
            </a:r>
            <a:r>
              <a:rPr lang="en-US" dirty="0" smtClean="0"/>
              <a:t>,-1,0,1]})</a:t>
            </a:r>
          </a:p>
          <a:p>
            <a:pPr>
              <a:buNone/>
            </a:pPr>
            <a:r>
              <a:rPr lang="en-US" dirty="0" smtClean="0"/>
              <a:t>	</a:t>
            </a:r>
            <a:r>
              <a:rPr lang="en-US" dirty="0" smtClean="0">
                <a:solidFill>
                  <a:srgbClr val="C0504D"/>
                </a:solidFill>
              </a:rPr>
              <a:t>@</a:t>
            </a:r>
            <a:r>
              <a:rPr lang="en-US" dirty="0" err="1" smtClean="0">
                <a:solidFill>
                  <a:srgbClr val="C0504D"/>
                </a:solidFill>
              </a:rPr>
              <a:t>finitize_method</a:t>
            </a:r>
            <a:r>
              <a:rPr lang="en-US" dirty="0" err="1" smtClean="0"/>
              <a:t>(enumerate(Person</a:t>
            </a:r>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Ported JML Example</a:t>
            </a:r>
            <a:endParaRPr lang="en-US" dirty="0"/>
          </a:p>
        </p:txBody>
      </p:sp>
      <p:sp>
        <p:nvSpPr>
          <p:cNvPr id="4" name="Rounded Rectangle 3"/>
          <p:cNvSpPr/>
          <p:nvPr/>
        </p:nvSpPr>
        <p:spPr>
          <a:xfrm>
            <a:off x="3686254" y="1936194"/>
            <a:ext cx="1874103" cy="8674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Complex</a:t>
            </a:r>
            <a:endParaRPr lang="en-US" dirty="0"/>
          </a:p>
        </p:txBody>
      </p:sp>
      <p:sp>
        <p:nvSpPr>
          <p:cNvPr id="5" name="Rounded Rectangle 4"/>
          <p:cNvSpPr/>
          <p:nvPr/>
        </p:nvSpPr>
        <p:spPr>
          <a:xfrm>
            <a:off x="3686254" y="3234821"/>
            <a:ext cx="1874103" cy="8674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ComplexOps</a:t>
            </a:r>
            <a:endParaRPr lang="en-US" dirty="0"/>
          </a:p>
        </p:txBody>
      </p:sp>
      <p:sp>
        <p:nvSpPr>
          <p:cNvPr id="6" name="Rounded Rectangle 5"/>
          <p:cNvSpPr/>
          <p:nvPr/>
        </p:nvSpPr>
        <p:spPr>
          <a:xfrm>
            <a:off x="2749202" y="4644370"/>
            <a:ext cx="1874103" cy="8674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Rectangular</a:t>
            </a:r>
            <a:endParaRPr lang="en-US" dirty="0"/>
          </a:p>
        </p:txBody>
      </p:sp>
      <p:sp>
        <p:nvSpPr>
          <p:cNvPr id="7" name="Rounded Rectangle 6"/>
          <p:cNvSpPr/>
          <p:nvPr/>
        </p:nvSpPr>
        <p:spPr>
          <a:xfrm>
            <a:off x="4961567" y="4644370"/>
            <a:ext cx="1874103" cy="8674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Polar</a:t>
            </a:r>
            <a:endParaRPr lang="en-US" dirty="0"/>
          </a:p>
        </p:txBody>
      </p:sp>
      <p:cxnSp>
        <p:nvCxnSpPr>
          <p:cNvPr id="9" name="Straight Arrow Connector 8"/>
          <p:cNvCxnSpPr>
            <a:stCxn id="5" idx="0"/>
          </p:cNvCxnSpPr>
          <p:nvPr/>
        </p:nvCxnSpPr>
        <p:spPr>
          <a:xfrm rot="16200000" flipV="1">
            <a:off x="4407700" y="3019214"/>
            <a:ext cx="431212"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0"/>
          </p:cNvCxnSpPr>
          <p:nvPr/>
        </p:nvCxnSpPr>
        <p:spPr>
          <a:xfrm rot="5400000" flipH="1" flipV="1">
            <a:off x="3717212" y="4071278"/>
            <a:ext cx="542134" cy="60405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0"/>
          </p:cNvCxnSpPr>
          <p:nvPr/>
        </p:nvCxnSpPr>
        <p:spPr>
          <a:xfrm rot="16200000" flipV="1">
            <a:off x="5159026" y="3904777"/>
            <a:ext cx="542134" cy="93705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Contract Definitions</a:t>
            </a:r>
            <a:endParaRPr lang="en-US" dirty="0"/>
          </a:p>
        </p:txBody>
      </p:sp>
      <p:sp>
        <p:nvSpPr>
          <p:cNvPr id="3" name="Content Placeholder 2"/>
          <p:cNvSpPr>
            <a:spLocks noGrp="1"/>
          </p:cNvSpPr>
          <p:nvPr>
            <p:ph idx="1"/>
          </p:nvPr>
        </p:nvSpPr>
        <p:spPr/>
        <p:txBody>
          <a:bodyPr>
            <a:noAutofit/>
          </a:bodyPr>
          <a:lstStyle/>
          <a:p>
            <a:pPr>
              <a:buNone/>
            </a:pPr>
            <a:r>
              <a:rPr lang="en-US" sz="1800" dirty="0" smtClean="0">
                <a:solidFill>
                  <a:schemeClr val="accent2"/>
                </a:solidFill>
                <a:latin typeface="Lucida Console"/>
                <a:cs typeface="Lucida Console"/>
              </a:rPr>
              <a:t>def </a:t>
            </a:r>
            <a:r>
              <a:rPr lang="en-US" sz="1800" dirty="0" err="1" smtClean="0">
                <a:solidFill>
                  <a:schemeClr val="accent4"/>
                </a:solidFill>
                <a:latin typeface="Lucida Console"/>
                <a:cs typeface="Lucida Console"/>
              </a:rPr>
              <a:t>real_part_post</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old, ret):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err="1" smtClean="0">
                <a:latin typeface="Lucida Console"/>
                <a:cs typeface="Lucida Console"/>
              </a:rPr>
              <a:t>approx_equal(</a:t>
            </a:r>
            <a:r>
              <a:rPr lang="en-US" sz="1800" dirty="0" err="1" smtClean="0">
                <a:solidFill>
                  <a:srgbClr val="C0504D"/>
                </a:solidFill>
                <a:latin typeface="Lucida Console"/>
                <a:cs typeface="Lucida Console"/>
              </a:rPr>
              <a:t>self</a:t>
            </a:r>
            <a:r>
              <a:rPr lang="en-US" sz="1800" dirty="0" err="1" smtClean="0">
                <a:latin typeface="Lucida Console"/>
                <a:cs typeface="Lucida Console"/>
              </a:rPr>
              <a:t>._magnitude</a:t>
            </a:r>
            <a:r>
              <a:rPr lang="en-US" sz="1800" dirty="0" smtClean="0">
                <a:latin typeface="Lucida Console"/>
                <a:cs typeface="Lucida Console"/>
              </a:rPr>
              <a:t>()</a:t>
            </a:r>
          </a:p>
          <a:p>
            <a:pPr>
              <a:buNone/>
            </a:pPr>
            <a:r>
              <a:rPr lang="en-US" sz="1800" dirty="0" smtClean="0">
                <a:latin typeface="Lucida Console"/>
                <a:cs typeface="Lucida Console"/>
              </a:rPr>
              <a:t>        * </a:t>
            </a:r>
            <a:r>
              <a:rPr lang="en-US" sz="1800" dirty="0" err="1" smtClean="0">
                <a:latin typeface="Lucida Console"/>
                <a:cs typeface="Lucida Console"/>
              </a:rPr>
              <a:t>math.cos(</a:t>
            </a:r>
            <a:r>
              <a:rPr lang="en-US" sz="1800" dirty="0" err="1" smtClean="0">
                <a:solidFill>
                  <a:srgbClr val="C0504D"/>
                </a:solidFill>
                <a:latin typeface="Lucida Console"/>
                <a:cs typeface="Lucida Console"/>
              </a:rPr>
              <a:t>self</a:t>
            </a:r>
            <a:r>
              <a:rPr lang="en-US" sz="1800" dirty="0" err="1" smtClean="0">
                <a:latin typeface="Lucida Console"/>
                <a:cs typeface="Lucida Console"/>
              </a:rPr>
              <a:t>._angle</a:t>
            </a:r>
            <a:r>
              <a:rPr lang="en-US" sz="1800" dirty="0" smtClean="0">
                <a:latin typeface="Lucida Console"/>
                <a:cs typeface="Lucida Console"/>
              </a:rPr>
              <a:t>()), ret, tolerance)</a:t>
            </a:r>
          </a:p>
          <a:p>
            <a:pPr>
              <a:buNone/>
            </a:pPr>
            <a:endParaRPr lang="en-US" sz="1800" dirty="0" smtClean="0">
              <a:latin typeface="Lucida Console"/>
              <a:cs typeface="Lucida Console"/>
            </a:endParaRPr>
          </a:p>
          <a:p>
            <a:pPr>
              <a:buNone/>
            </a:pPr>
            <a:r>
              <a:rPr lang="en-US" sz="1800" dirty="0" smtClean="0">
                <a:solidFill>
                  <a:srgbClr val="C0504D"/>
                </a:solidFill>
                <a:latin typeface="Lucida Console"/>
                <a:cs typeface="Lucida Console"/>
              </a:rPr>
              <a:t>def </a:t>
            </a:r>
            <a:r>
              <a:rPr lang="en-US" sz="1800" dirty="0" err="1" smtClean="0">
                <a:solidFill>
                  <a:srgbClr val="8064A2"/>
                </a:solidFill>
                <a:latin typeface="Lucida Console"/>
                <a:cs typeface="Lucida Console"/>
              </a:rPr>
              <a:t>angle_post</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old, ret):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smtClean="0">
                <a:latin typeface="Lucida Console"/>
                <a:cs typeface="Lucida Console"/>
              </a:rPr>
              <a:t>approx_equal(math.atan2(</a:t>
            </a:r>
            <a:r>
              <a:rPr lang="en-US" sz="1800" dirty="0" smtClean="0">
                <a:solidFill>
                  <a:schemeClr val="accent2"/>
                </a:solidFill>
                <a:latin typeface="Lucida Console"/>
                <a:cs typeface="Lucida Console"/>
              </a:rPr>
              <a:t>self</a:t>
            </a:r>
            <a:r>
              <a:rPr lang="en-US" sz="1800" dirty="0" smtClean="0">
                <a:latin typeface="Lucida Console"/>
                <a:cs typeface="Lucida Console"/>
              </a:rPr>
              <a:t>._imaginary_part(), </a:t>
            </a:r>
          </a:p>
          <a:p>
            <a:pPr>
              <a:buNone/>
            </a:pPr>
            <a:r>
              <a:rPr lang="en-US" sz="1800" dirty="0" smtClean="0">
                <a:latin typeface="Lucida Console"/>
                <a:cs typeface="Lucida Console"/>
              </a:rPr>
              <a:t>        </a:t>
            </a:r>
            <a:r>
              <a:rPr lang="en-US" sz="1800" dirty="0" err="1" smtClean="0">
                <a:solidFill>
                  <a:srgbClr val="C0504D"/>
                </a:solidFill>
                <a:latin typeface="Lucida Console"/>
                <a:cs typeface="Lucida Console"/>
              </a:rPr>
              <a:t>self</a:t>
            </a:r>
            <a:r>
              <a:rPr lang="en-US" sz="1800" dirty="0" err="1" smtClean="0">
                <a:latin typeface="Lucida Console"/>
                <a:cs typeface="Lucida Console"/>
              </a:rPr>
              <a:t>._real_part</a:t>
            </a:r>
            <a:r>
              <a:rPr lang="en-US" sz="1800" dirty="0" smtClean="0">
                <a:latin typeface="Lucida Console"/>
                <a:cs typeface="Lucida Console"/>
              </a:rPr>
              <a:t>()), ret, tolerance)</a:t>
            </a:r>
          </a:p>
          <a:p>
            <a:pPr>
              <a:buNone/>
            </a:pPr>
            <a:endParaRPr lang="en-US" sz="1800" dirty="0" smtClean="0">
              <a:latin typeface="Lucida Console"/>
              <a:cs typeface="Lucida Console"/>
            </a:endParaRPr>
          </a:p>
          <a:p>
            <a:pPr>
              <a:buNone/>
            </a:pPr>
            <a:r>
              <a:rPr lang="en-US" sz="1800" dirty="0" smtClean="0">
                <a:solidFill>
                  <a:srgbClr val="C0504D"/>
                </a:solidFill>
                <a:latin typeface="Lucida Console"/>
                <a:cs typeface="Lucida Console"/>
              </a:rPr>
              <a:t>def </a:t>
            </a:r>
            <a:r>
              <a:rPr lang="en-US" sz="1800" dirty="0" err="1" smtClean="0">
                <a:solidFill>
                  <a:srgbClr val="8064A2"/>
                </a:solidFill>
                <a:latin typeface="Lucida Console"/>
                <a:cs typeface="Lucida Console"/>
              </a:rPr>
              <a:t>arg_not_none</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err="1" smtClean="0">
                <a:latin typeface="Lucida Console"/>
                <a:cs typeface="Lucida Console"/>
              </a:rPr>
              <a:t>b</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chemeClr val="accent1"/>
                </a:solidFill>
                <a:latin typeface="Lucida Console"/>
                <a:cs typeface="Lucida Console"/>
              </a:rPr>
              <a:t>"""This is a custom error message"""</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err="1" smtClean="0">
                <a:latin typeface="Lucida Console"/>
                <a:cs typeface="Lucida Console"/>
              </a:rPr>
              <a:t>b</a:t>
            </a:r>
            <a:r>
              <a:rPr lang="en-US" sz="1800" dirty="0" smtClean="0">
                <a:latin typeface="Lucida Console"/>
                <a:cs typeface="Lucida Console"/>
              </a:rPr>
              <a:t> </a:t>
            </a:r>
            <a:r>
              <a:rPr lang="en-US" sz="1800" dirty="0" smtClean="0">
                <a:solidFill>
                  <a:srgbClr val="C0504D"/>
                </a:solidFill>
                <a:latin typeface="Lucida Console"/>
                <a:cs typeface="Lucida Console"/>
              </a:rPr>
              <a:t>is not None</a:t>
            </a:r>
          </a:p>
          <a:p>
            <a:pPr>
              <a:buNone/>
            </a:pPr>
            <a:endParaRPr lang="en-US" sz="1800" dirty="0">
              <a:latin typeface="Lucida Console"/>
              <a:cs typeface="Lucida Conso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a:buNone/>
            </a:pPr>
            <a:r>
              <a:rPr lang="en-US" sz="1800" dirty="0" smtClean="0">
                <a:solidFill>
                  <a:schemeClr val="accent2"/>
                </a:solidFill>
                <a:latin typeface="Lucida Console"/>
                <a:cs typeface="Lucida Console"/>
              </a:rPr>
              <a:t>@</a:t>
            </a:r>
            <a:r>
              <a:rPr lang="en-US" sz="1800" dirty="0" err="1" smtClean="0">
                <a:solidFill>
                  <a:schemeClr val="accent2"/>
                </a:solidFill>
                <a:latin typeface="Lucida Console"/>
                <a:cs typeface="Lucida Console"/>
              </a:rPr>
              <a:t>dbc</a:t>
            </a:r>
            <a:endParaRPr lang="en-US" sz="1800" dirty="0" smtClean="0">
              <a:solidFill>
                <a:schemeClr val="accent2"/>
              </a:solidFill>
              <a:latin typeface="Lucida Console"/>
              <a:cs typeface="Lucida Console"/>
            </a:endParaRPr>
          </a:p>
          <a:p>
            <a:pPr>
              <a:buNone/>
            </a:pPr>
            <a:r>
              <a:rPr lang="en-US" sz="1800" dirty="0" smtClean="0">
                <a:solidFill>
                  <a:srgbClr val="C0504D"/>
                </a:solidFill>
                <a:latin typeface="Lucida Console"/>
                <a:cs typeface="Lucida Console"/>
              </a:rPr>
              <a:t>class </a:t>
            </a:r>
            <a:r>
              <a:rPr lang="en-US" sz="1800" dirty="0" err="1" smtClean="0">
                <a:solidFill>
                  <a:schemeClr val="accent4"/>
                </a:solidFill>
                <a:latin typeface="Lucida Console"/>
                <a:cs typeface="Lucida Console"/>
              </a:rPr>
              <a:t>Complex</a:t>
            </a:r>
            <a:r>
              <a:rPr lang="en-US" sz="1800" dirty="0" err="1" smtClean="0">
                <a:latin typeface="Lucida Console"/>
                <a:cs typeface="Lucida Console"/>
              </a:rPr>
              <a:t>(object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post</a:t>
            </a:r>
            <a:r>
              <a:rPr lang="en-US" sz="1800" dirty="0" err="1" smtClean="0">
                <a:latin typeface="Lucida Console"/>
                <a:cs typeface="Lucida Console"/>
              </a:rPr>
              <a:t>(real_part_post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err="1" smtClean="0">
                <a:latin typeface="Lucida Console"/>
                <a:cs typeface="Lucida Console"/>
              </a:rPr>
              <a:t>real_part(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smtClean="0">
                <a:solidFill>
                  <a:srgbClr val="C0504D"/>
                </a:solidFill>
                <a:latin typeface="Lucida Console"/>
                <a:cs typeface="Lucida Console"/>
              </a:rPr>
              <a:t>pass</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post</a:t>
            </a:r>
            <a:r>
              <a:rPr lang="en-US" sz="1800" dirty="0" err="1" smtClean="0">
                <a:latin typeface="Lucida Console"/>
                <a:cs typeface="Lucida Console"/>
              </a:rPr>
              <a:t>(imaginary_part_post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a:t>
            </a:r>
            <a:r>
              <a:rPr lang="en-US" sz="1800" dirty="0" smtClean="0">
                <a:latin typeface="Lucida Console"/>
                <a:cs typeface="Lucida Console"/>
              </a:rPr>
              <a:t> </a:t>
            </a:r>
            <a:r>
              <a:rPr lang="en-US" sz="1800" dirty="0" err="1" smtClean="0">
                <a:solidFill>
                  <a:srgbClr val="8064A2"/>
                </a:solidFill>
                <a:latin typeface="Lucida Console"/>
                <a:cs typeface="Lucida Console"/>
              </a:rPr>
              <a:t>imaginary_part</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smtClean="0">
                <a:solidFill>
                  <a:srgbClr val="C0504D"/>
                </a:solidFill>
                <a:latin typeface="Lucida Console"/>
                <a:cs typeface="Lucida Console"/>
              </a:rPr>
              <a:t>pass</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post</a:t>
            </a:r>
            <a:r>
              <a:rPr lang="en-US" sz="1800" dirty="0" err="1" smtClean="0">
                <a:latin typeface="Lucida Console"/>
                <a:cs typeface="Lucida Console"/>
              </a:rPr>
              <a:t>(magnitude_post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err="1" smtClean="0">
                <a:solidFill>
                  <a:srgbClr val="8064A2"/>
                </a:solidFill>
                <a:latin typeface="Lucida Console"/>
                <a:cs typeface="Lucida Console"/>
              </a:rPr>
              <a:t>magnitude</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smtClean="0">
                <a:solidFill>
                  <a:srgbClr val="C0504D"/>
                </a:solidFill>
                <a:latin typeface="Lucida Console"/>
                <a:cs typeface="Lucida Console"/>
              </a:rPr>
              <a:t>pass</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post</a:t>
            </a:r>
            <a:r>
              <a:rPr lang="en-US" sz="1800" dirty="0" err="1" smtClean="0">
                <a:latin typeface="Lucida Console"/>
                <a:cs typeface="Lucida Console"/>
              </a:rPr>
              <a:t>(angle_post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err="1" smtClean="0">
                <a:solidFill>
                  <a:srgbClr val="8064A2"/>
                </a:solidFill>
                <a:latin typeface="Lucida Console"/>
                <a:cs typeface="Lucida Console"/>
              </a:rPr>
              <a:t>angle</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smtClean="0">
                <a:solidFill>
                  <a:srgbClr val="C0504D"/>
                </a:solidFill>
                <a:latin typeface="Lucida Console"/>
                <a:cs typeface="Lucida Console"/>
              </a:rPr>
              <a:t>pass</a:t>
            </a:r>
            <a:endParaRPr lang="en-US" sz="1800" dirty="0">
              <a:solidFill>
                <a:srgbClr val="C0504D"/>
              </a:solidFill>
              <a:latin typeface="Lucida Console"/>
              <a:cs typeface="Lucida Consol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5876"/>
            <a:ext cx="8229600" cy="6397184"/>
          </a:xfrm>
        </p:spPr>
        <p:txBody>
          <a:bodyPr>
            <a:noAutofit/>
          </a:bodyPr>
          <a:lstStyle/>
          <a:p>
            <a:pPr>
              <a:buNone/>
            </a:pPr>
            <a:r>
              <a:rPr lang="en-US" sz="1800" dirty="0" smtClean="0">
                <a:solidFill>
                  <a:schemeClr val="accent2"/>
                </a:solidFill>
                <a:latin typeface="Lucida Console"/>
                <a:cs typeface="Lucida Console"/>
              </a:rPr>
              <a:t>@</a:t>
            </a:r>
            <a:r>
              <a:rPr lang="en-US" sz="1800" dirty="0" err="1" smtClean="0">
                <a:solidFill>
                  <a:schemeClr val="accent2"/>
                </a:solidFill>
                <a:latin typeface="Lucida Console"/>
                <a:cs typeface="Lucida Console"/>
              </a:rPr>
              <a:t>dbc</a:t>
            </a:r>
            <a:endParaRPr lang="en-US" sz="1800" dirty="0" smtClean="0">
              <a:solidFill>
                <a:schemeClr val="accent2"/>
              </a:solidFill>
              <a:latin typeface="Lucida Console"/>
              <a:cs typeface="Lucida Console"/>
            </a:endParaRPr>
          </a:p>
          <a:p>
            <a:pPr>
              <a:buNone/>
            </a:pPr>
            <a:r>
              <a:rPr lang="en-US" sz="1800" dirty="0" smtClean="0">
                <a:solidFill>
                  <a:srgbClr val="C0504D"/>
                </a:solidFill>
                <a:latin typeface="Lucida Console"/>
                <a:cs typeface="Lucida Console"/>
              </a:rPr>
              <a:t>class </a:t>
            </a:r>
            <a:r>
              <a:rPr lang="en-US" sz="1800" dirty="0" err="1" smtClean="0">
                <a:solidFill>
                  <a:srgbClr val="8064A2"/>
                </a:solidFill>
                <a:latin typeface="Lucida Console"/>
                <a:cs typeface="Lucida Console"/>
              </a:rPr>
              <a:t>ComplexOps</a:t>
            </a:r>
            <a:r>
              <a:rPr lang="en-US" sz="1800" dirty="0" err="1" smtClean="0">
                <a:latin typeface="Lucida Console"/>
                <a:cs typeface="Lucida Console"/>
              </a:rPr>
              <a:t>(Complex</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pre</a:t>
            </a:r>
            <a:r>
              <a:rPr lang="en-US" sz="1800" dirty="0" err="1" smtClean="0">
                <a:latin typeface="Lucida Console"/>
                <a:cs typeface="Lucida Console"/>
              </a:rPr>
              <a:t>(argument_types(Complex</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post</a:t>
            </a:r>
            <a:r>
              <a:rPr lang="en-US" sz="1800" dirty="0" err="1" smtClean="0">
                <a:latin typeface="Lucida Console"/>
                <a:cs typeface="Lucida Console"/>
              </a:rPr>
              <a:t>(add_post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finitize_method</a:t>
            </a:r>
            <a:r>
              <a:rPr lang="en-US" sz="1800" dirty="0" err="1" smtClean="0">
                <a:latin typeface="Lucida Console"/>
                <a:cs typeface="Lucida Console"/>
              </a:rPr>
              <a:t>(complex_gen</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err="1" smtClean="0">
                <a:solidFill>
                  <a:schemeClr val="accent4"/>
                </a:solidFill>
                <a:latin typeface="Lucida Console"/>
                <a:cs typeface="Lucida Console"/>
              </a:rPr>
              <a:t>add</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err="1" smtClean="0">
                <a:latin typeface="Lucida Console"/>
                <a:cs typeface="Lucida Console"/>
              </a:rPr>
              <a:t>b</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err="1" smtClean="0">
                <a:latin typeface="Lucida Console"/>
                <a:cs typeface="Lucida Console"/>
              </a:rPr>
              <a:t>Rectangular(</a:t>
            </a:r>
            <a:r>
              <a:rPr lang="en-US" sz="1800" dirty="0" err="1" smtClean="0">
                <a:solidFill>
                  <a:srgbClr val="C0504D"/>
                </a:solidFill>
                <a:latin typeface="Lucida Console"/>
                <a:cs typeface="Lucida Console"/>
              </a:rPr>
              <a:t>self</a:t>
            </a:r>
            <a:r>
              <a:rPr lang="en-US" sz="1800" dirty="0" err="1" smtClean="0">
                <a:latin typeface="Lucida Console"/>
                <a:cs typeface="Lucida Console"/>
              </a:rPr>
              <a:t>.real_part</a:t>
            </a:r>
            <a:r>
              <a:rPr lang="en-US" sz="1800" dirty="0" smtClean="0">
                <a:latin typeface="Lucida Console"/>
                <a:cs typeface="Lucida Console"/>
              </a:rPr>
              <a:t>() </a:t>
            </a:r>
          </a:p>
          <a:p>
            <a:pPr>
              <a:buNone/>
            </a:pPr>
            <a:r>
              <a:rPr lang="en-US" sz="1800" dirty="0" smtClean="0">
                <a:latin typeface="Lucida Console"/>
                <a:cs typeface="Lucida Console"/>
              </a:rPr>
              <a:t>            + </a:t>
            </a:r>
            <a:r>
              <a:rPr lang="en-US" sz="1800" dirty="0" err="1" smtClean="0">
                <a:latin typeface="Lucida Console"/>
                <a:cs typeface="Lucida Console"/>
              </a:rPr>
              <a:t>b.real_part</a:t>
            </a:r>
            <a:r>
              <a:rPr lang="en-US" sz="1800" dirty="0" smtClean="0">
                <a:latin typeface="Lucida Console"/>
                <a:cs typeface="Lucida Console"/>
              </a:rPr>
              <a:t>(), </a:t>
            </a:r>
            <a:r>
              <a:rPr lang="en-US" sz="1800" dirty="0" err="1" smtClean="0">
                <a:solidFill>
                  <a:schemeClr val="accent2"/>
                </a:solidFill>
                <a:latin typeface="Lucida Console"/>
                <a:cs typeface="Lucida Console"/>
              </a:rPr>
              <a:t>self</a:t>
            </a:r>
            <a:r>
              <a:rPr lang="en-US" sz="1800" dirty="0" err="1" smtClean="0">
                <a:latin typeface="Lucida Console"/>
                <a:cs typeface="Lucida Console"/>
              </a:rPr>
              <a:t>.imaginary_part</a:t>
            </a:r>
            <a:r>
              <a:rPr lang="en-US" sz="1800" dirty="0" smtClean="0">
                <a:latin typeface="Lucida Console"/>
                <a:cs typeface="Lucida Console"/>
              </a:rPr>
              <a:t>() + </a:t>
            </a:r>
          </a:p>
          <a:p>
            <a:pPr>
              <a:buNone/>
            </a:pPr>
            <a:r>
              <a:rPr lang="en-US" sz="1800" dirty="0" smtClean="0">
                <a:latin typeface="Lucida Console"/>
                <a:cs typeface="Lucida Console"/>
              </a:rPr>
              <a:t>            </a:t>
            </a:r>
            <a:r>
              <a:rPr lang="en-US" sz="1800" dirty="0" err="1" smtClean="0">
                <a:latin typeface="Lucida Console"/>
                <a:cs typeface="Lucida Console"/>
              </a:rPr>
              <a:t>b.imaginary_part</a:t>
            </a:r>
            <a:r>
              <a:rPr lang="en-US" sz="1800" dirty="0" smtClean="0">
                <a:latin typeface="Lucida Console"/>
                <a:cs typeface="Lucida Console"/>
              </a:rPr>
              <a:t>())</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post</a:t>
            </a:r>
            <a:r>
              <a:rPr lang="en-US" sz="1800" dirty="0" err="1" smtClean="0">
                <a:latin typeface="Lucida Console"/>
                <a:cs typeface="Lucida Console"/>
              </a:rPr>
              <a:t>(mul_post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a:t>
            </a:r>
            <a:r>
              <a:rPr lang="en-US" sz="1800" dirty="0" err="1" smtClean="0">
                <a:solidFill>
                  <a:srgbClr val="C0504D"/>
                </a:solidFill>
                <a:latin typeface="Lucida Console"/>
                <a:cs typeface="Lucida Console"/>
              </a:rPr>
              <a:t>finitize_method</a:t>
            </a:r>
            <a:r>
              <a:rPr lang="en-US" sz="1800" dirty="0" err="1" smtClean="0">
                <a:latin typeface="Lucida Console"/>
                <a:cs typeface="Lucida Console"/>
              </a:rPr>
              <a:t>(complex_gen</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err="1" smtClean="0">
                <a:solidFill>
                  <a:srgbClr val="8064A2"/>
                </a:solidFill>
                <a:latin typeface="Lucida Console"/>
                <a:cs typeface="Lucida Console"/>
              </a:rPr>
              <a:t>mul</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err="1" smtClean="0">
                <a:latin typeface="Lucida Console"/>
                <a:cs typeface="Lucida Console"/>
              </a:rPr>
              <a:t>b</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try</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err="1" smtClean="0">
                <a:latin typeface="Lucida Console"/>
                <a:cs typeface="Lucida Console"/>
              </a:rPr>
              <a:t>Polar(</a:t>
            </a:r>
            <a:r>
              <a:rPr lang="en-US" sz="1800" dirty="0" err="1" smtClean="0">
                <a:solidFill>
                  <a:srgbClr val="C0504D"/>
                </a:solidFill>
                <a:latin typeface="Lucida Console"/>
                <a:cs typeface="Lucida Console"/>
              </a:rPr>
              <a:t>self</a:t>
            </a:r>
            <a:r>
              <a:rPr lang="en-US" sz="1800" dirty="0" err="1" smtClean="0">
                <a:latin typeface="Lucida Console"/>
                <a:cs typeface="Lucida Console"/>
              </a:rPr>
              <a:t>.magnitude</a:t>
            </a:r>
            <a:r>
              <a:rPr lang="en-US" sz="1800" dirty="0" smtClean="0">
                <a:latin typeface="Lucida Console"/>
                <a:cs typeface="Lucida Console"/>
              </a:rPr>
              <a:t>() * </a:t>
            </a:r>
            <a:r>
              <a:rPr lang="en-US" sz="1800" dirty="0" err="1" smtClean="0">
                <a:latin typeface="Lucida Console"/>
                <a:cs typeface="Lucida Console"/>
              </a:rPr>
              <a:t>b.magnitude</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err="1" smtClean="0">
                <a:solidFill>
                  <a:srgbClr val="C0504D"/>
                </a:solidFill>
                <a:latin typeface="Lucida Console"/>
                <a:cs typeface="Lucida Console"/>
              </a:rPr>
              <a:t>self</a:t>
            </a:r>
            <a:r>
              <a:rPr lang="en-US" sz="1800" dirty="0" err="1" smtClean="0">
                <a:latin typeface="Lucida Console"/>
                <a:cs typeface="Lucida Console"/>
              </a:rPr>
              <a:t>.angle</a:t>
            </a:r>
            <a:r>
              <a:rPr lang="en-US" sz="1800" dirty="0" smtClean="0">
                <a:latin typeface="Lucida Console"/>
                <a:cs typeface="Lucida Console"/>
              </a:rPr>
              <a:t>() + </a:t>
            </a:r>
            <a:r>
              <a:rPr lang="en-US" sz="1800" dirty="0" err="1" smtClean="0">
                <a:latin typeface="Lucida Console"/>
                <a:cs typeface="Lucida Console"/>
              </a:rPr>
              <a:t>b.angle</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except </a:t>
            </a:r>
            <a:r>
              <a:rPr lang="en-US" sz="1800" dirty="0" err="1" smtClean="0">
                <a:solidFill>
                  <a:schemeClr val="accent2"/>
                </a:solidFill>
                <a:latin typeface="Lucida Console"/>
                <a:cs typeface="Lucida Console"/>
              </a:rPr>
              <a:t>ValueError</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err="1" smtClean="0">
                <a:latin typeface="Lucida Console"/>
                <a:cs typeface="Lucida Console"/>
              </a:rPr>
              <a:t>Rectangular(float(</a:t>
            </a:r>
            <a:r>
              <a:rPr lang="en-US" sz="1800" dirty="0" err="1" smtClean="0">
                <a:solidFill>
                  <a:schemeClr val="accent1"/>
                </a:solidFill>
                <a:latin typeface="Lucida Console"/>
                <a:cs typeface="Lucida Console"/>
              </a:rPr>
              <a:t>'nan</a:t>
            </a:r>
            <a:r>
              <a:rPr lang="en-US" sz="1800" dirty="0" smtClean="0">
                <a:solidFill>
                  <a:schemeClr val="accent1"/>
                </a:solidFill>
                <a:latin typeface="Lucida Console"/>
                <a:cs typeface="Lucida Console"/>
              </a:rPr>
              <a:t>'</a:t>
            </a:r>
            <a:r>
              <a:rPr lang="en-US" sz="1800" dirty="0" smtClean="0">
                <a:latin typeface="Lucida Console"/>
                <a:cs typeface="Lucida Console"/>
              </a:rPr>
              <a:t>))</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5281"/>
            <a:ext cx="8229600" cy="6180331"/>
          </a:xfrm>
        </p:spPr>
        <p:txBody>
          <a:bodyPr>
            <a:normAutofit fontScale="55000" lnSpcReduction="20000"/>
          </a:bodyPr>
          <a:lstStyle/>
          <a:p>
            <a:pPr>
              <a:buNone/>
            </a:pPr>
            <a:r>
              <a:rPr lang="en-US" dirty="0" smtClean="0">
                <a:solidFill>
                  <a:srgbClr val="C0504D"/>
                </a:solidFill>
                <a:latin typeface="Lucida Console"/>
                <a:cs typeface="Lucida Console"/>
              </a:rPr>
              <a:t>@</a:t>
            </a:r>
            <a:r>
              <a:rPr lang="en-US" dirty="0" err="1" smtClean="0">
                <a:solidFill>
                  <a:srgbClr val="C0504D"/>
                </a:solidFill>
                <a:latin typeface="Lucida Console"/>
                <a:cs typeface="Lucida Console"/>
              </a:rPr>
              <a:t>inv</a:t>
            </a:r>
            <a:r>
              <a:rPr lang="en-US" dirty="0" err="1" smtClean="0">
                <a:latin typeface="Lucida Console"/>
                <a:cs typeface="Lucida Console"/>
              </a:rPr>
              <a:t>(polar_invariant</a:t>
            </a:r>
            <a:r>
              <a:rPr lang="en-US" dirty="0" smtClean="0">
                <a:latin typeface="Lucida Console"/>
                <a:cs typeface="Lucida Console"/>
              </a:rPr>
              <a:t>)</a:t>
            </a:r>
          </a:p>
          <a:p>
            <a:pPr>
              <a:buNone/>
            </a:pPr>
            <a:r>
              <a:rPr lang="en-US" dirty="0" smtClean="0">
                <a:solidFill>
                  <a:srgbClr val="C0504D"/>
                </a:solidFill>
                <a:latin typeface="Lucida Console"/>
                <a:cs typeface="Lucida Console"/>
              </a:rPr>
              <a:t>@</a:t>
            </a:r>
            <a:r>
              <a:rPr lang="en-US" dirty="0" err="1" smtClean="0">
                <a:solidFill>
                  <a:srgbClr val="C0504D"/>
                </a:solidFill>
                <a:latin typeface="Lucida Console"/>
                <a:cs typeface="Lucida Console"/>
              </a:rPr>
              <a:t>finitize</a:t>
            </a:r>
            <a:r>
              <a:rPr lang="en-US" dirty="0" err="1" smtClean="0">
                <a:latin typeface="Lucida Console"/>
                <a:cs typeface="Lucida Console"/>
              </a:rPr>
              <a:t>(finitize_polar</a:t>
            </a:r>
            <a:r>
              <a:rPr lang="en-US" dirty="0" smtClean="0">
                <a:latin typeface="Lucida Console"/>
                <a:cs typeface="Lucida Console"/>
              </a:rPr>
              <a:t>)</a:t>
            </a:r>
          </a:p>
          <a:p>
            <a:pPr>
              <a:buNone/>
            </a:pPr>
            <a:r>
              <a:rPr lang="en-US" dirty="0" smtClean="0">
                <a:solidFill>
                  <a:srgbClr val="C0504D"/>
                </a:solidFill>
                <a:latin typeface="Lucida Console"/>
                <a:cs typeface="Lucida Console"/>
              </a:rPr>
              <a:t>class </a:t>
            </a:r>
            <a:r>
              <a:rPr lang="en-US" dirty="0" err="1" smtClean="0">
                <a:solidFill>
                  <a:srgbClr val="8064A2"/>
                </a:solidFill>
                <a:latin typeface="Lucida Console"/>
                <a:cs typeface="Lucida Console"/>
              </a:rPr>
              <a:t>Polar</a:t>
            </a:r>
            <a:r>
              <a:rPr lang="en-US" dirty="0" err="1" smtClean="0">
                <a:latin typeface="Lucida Console"/>
                <a:cs typeface="Lucida Console"/>
              </a:rPr>
              <a:t>(ComplexOps</a:t>
            </a:r>
            <a:r>
              <a:rPr lang="en-US" dirty="0" smtClean="0">
                <a:latin typeface="Lucida Console"/>
                <a:cs typeface="Lucida Console"/>
              </a:rPr>
              <a:t>):</a:t>
            </a:r>
          </a:p>
          <a:p>
            <a:pPr>
              <a:buNone/>
            </a:pPr>
            <a:r>
              <a:rPr lang="en-US" dirty="0" smtClean="0">
                <a:latin typeface="Lucida Console"/>
                <a:cs typeface="Lucida Console"/>
              </a:rPr>
              <a:t>    </a:t>
            </a:r>
            <a:r>
              <a:rPr lang="en-US" dirty="0" smtClean="0">
                <a:solidFill>
                  <a:srgbClr val="C0504D"/>
                </a:solidFill>
                <a:latin typeface="Lucida Console"/>
                <a:cs typeface="Lucida Console"/>
              </a:rPr>
              <a:t>@</a:t>
            </a:r>
            <a:r>
              <a:rPr lang="en-US" dirty="0" err="1" smtClean="0">
                <a:solidFill>
                  <a:srgbClr val="C0504D"/>
                </a:solidFill>
                <a:latin typeface="Lucida Console"/>
                <a:cs typeface="Lucida Console"/>
              </a:rPr>
              <a:t>pre</a:t>
            </a:r>
            <a:r>
              <a:rPr lang="en-US" dirty="0" err="1" smtClean="0">
                <a:latin typeface="Lucida Console"/>
                <a:cs typeface="Lucida Console"/>
              </a:rPr>
              <a:t>(argument_types(Number</a:t>
            </a:r>
            <a:r>
              <a:rPr lang="en-US" dirty="0" smtClean="0">
                <a:latin typeface="Lucida Console"/>
                <a:cs typeface="Lucida Console"/>
              </a:rPr>
              <a:t>, Number))</a:t>
            </a:r>
          </a:p>
          <a:p>
            <a:pPr>
              <a:buNone/>
            </a:pPr>
            <a:r>
              <a:rPr lang="en-US" dirty="0" smtClean="0">
                <a:latin typeface="Lucida Console"/>
                <a:cs typeface="Lucida Console"/>
              </a:rPr>
              <a:t>    </a:t>
            </a:r>
            <a:r>
              <a:rPr lang="en-US" dirty="0" smtClean="0">
                <a:solidFill>
                  <a:srgbClr val="C0504D"/>
                </a:solidFill>
                <a:latin typeface="Lucida Console"/>
                <a:cs typeface="Lucida Console"/>
              </a:rPr>
              <a:t>@finitize_method</a:t>
            </a:r>
            <a:r>
              <a:rPr lang="en-US" dirty="0" smtClean="0">
                <a:latin typeface="Lucida Console"/>
                <a:cs typeface="Lucida Console"/>
              </a:rPr>
              <a:t>([-1,0,1],</a:t>
            </a:r>
          </a:p>
          <a:p>
            <a:pPr>
              <a:buNone/>
            </a:pPr>
            <a:r>
              <a:rPr lang="en-US" dirty="0" smtClean="0">
                <a:latin typeface="Lucida Console"/>
                <a:cs typeface="Lucida Console"/>
              </a:rPr>
              <a:t>        [-math.pi,0,math.pi/4.0,math.pi/2.0])</a:t>
            </a:r>
          </a:p>
          <a:p>
            <a:pPr>
              <a:buNone/>
            </a:pPr>
            <a:r>
              <a:rPr lang="en-US" dirty="0" smtClean="0">
                <a:latin typeface="Lucida Console"/>
                <a:cs typeface="Lucida Console"/>
              </a:rPr>
              <a:t>    </a:t>
            </a:r>
            <a:r>
              <a:rPr lang="en-US" dirty="0" smtClean="0">
                <a:solidFill>
                  <a:srgbClr val="C0504D"/>
                </a:solidFill>
                <a:latin typeface="Lucida Console"/>
                <a:cs typeface="Lucida Console"/>
              </a:rPr>
              <a:t>@</a:t>
            </a:r>
            <a:r>
              <a:rPr lang="en-US" dirty="0" err="1" smtClean="0">
                <a:solidFill>
                  <a:srgbClr val="C0504D"/>
                </a:solidFill>
                <a:latin typeface="Lucida Console"/>
                <a:cs typeface="Lucida Console"/>
              </a:rPr>
              <a:t>throws</a:t>
            </a:r>
            <a:r>
              <a:rPr lang="en-US" dirty="0" err="1" smtClean="0">
                <a:latin typeface="Lucida Console"/>
                <a:cs typeface="Lucida Console"/>
              </a:rPr>
              <a:t>(</a:t>
            </a:r>
            <a:r>
              <a:rPr lang="en-US" dirty="0" err="1" smtClean="0">
                <a:solidFill>
                  <a:srgbClr val="C0504D"/>
                </a:solidFill>
                <a:latin typeface="Lucida Console"/>
                <a:cs typeface="Lucida Console"/>
              </a:rPr>
              <a:t>ValueError</a:t>
            </a:r>
            <a:r>
              <a:rPr lang="en-US" dirty="0" smtClean="0">
                <a:latin typeface="Lucida Console"/>
                <a:cs typeface="Lucida Console"/>
              </a:rPr>
              <a:t>)</a:t>
            </a:r>
          </a:p>
          <a:p>
            <a:pPr>
              <a:buNone/>
            </a:pPr>
            <a:r>
              <a:rPr lang="en-US" dirty="0" smtClean="0">
                <a:latin typeface="Lucida Console"/>
                <a:cs typeface="Lucida Console"/>
              </a:rPr>
              <a:t>    </a:t>
            </a:r>
            <a:r>
              <a:rPr lang="en-US" dirty="0" smtClean="0">
                <a:solidFill>
                  <a:srgbClr val="C0504D"/>
                </a:solidFill>
                <a:latin typeface="Lucida Console"/>
                <a:cs typeface="Lucida Console"/>
              </a:rPr>
              <a:t>def </a:t>
            </a:r>
            <a:r>
              <a:rPr lang="en-US" dirty="0" smtClean="0">
                <a:solidFill>
                  <a:schemeClr val="accent4"/>
                </a:solidFill>
                <a:latin typeface="Lucida Console"/>
                <a:cs typeface="Lucida Console"/>
              </a:rPr>
              <a:t>__</a:t>
            </a:r>
            <a:r>
              <a:rPr lang="en-US" dirty="0" err="1" smtClean="0">
                <a:solidFill>
                  <a:schemeClr val="accent4"/>
                </a:solidFill>
                <a:latin typeface="Lucida Console"/>
                <a:cs typeface="Lucida Console"/>
              </a:rPr>
              <a:t>init__</a:t>
            </a:r>
            <a:r>
              <a:rPr lang="en-US" dirty="0" err="1" smtClean="0">
                <a:latin typeface="Lucida Console"/>
                <a:cs typeface="Lucida Console"/>
              </a:rPr>
              <a:t>(</a:t>
            </a:r>
            <a:r>
              <a:rPr lang="en-US" dirty="0" err="1" smtClean="0">
                <a:solidFill>
                  <a:schemeClr val="accent2"/>
                </a:solidFill>
                <a:latin typeface="Lucida Console"/>
                <a:cs typeface="Lucida Console"/>
              </a:rPr>
              <a:t>self</a:t>
            </a:r>
            <a:r>
              <a:rPr lang="en-US" dirty="0" smtClean="0">
                <a:latin typeface="Lucida Console"/>
                <a:cs typeface="Lucida Console"/>
              </a:rPr>
              <a:t>, </a:t>
            </a:r>
            <a:r>
              <a:rPr lang="en-US" dirty="0" err="1" smtClean="0">
                <a:latin typeface="Lucida Console"/>
                <a:cs typeface="Lucida Console"/>
              </a:rPr>
              <a:t>mag</a:t>
            </a:r>
            <a:r>
              <a:rPr lang="en-US" dirty="0" smtClean="0">
                <a:latin typeface="Lucida Console"/>
                <a:cs typeface="Lucida Console"/>
              </a:rPr>
              <a:t>, angle):</a:t>
            </a:r>
          </a:p>
          <a:p>
            <a:pPr>
              <a:buNone/>
            </a:pPr>
            <a:r>
              <a:rPr lang="en-US" dirty="0" smtClean="0">
                <a:latin typeface="Lucida Console"/>
                <a:cs typeface="Lucida Console"/>
              </a:rPr>
              <a:t>        </a:t>
            </a:r>
            <a:r>
              <a:rPr lang="en-US" dirty="0" smtClean="0">
                <a:solidFill>
                  <a:srgbClr val="C0504D"/>
                </a:solidFill>
                <a:latin typeface="Lucida Console"/>
                <a:cs typeface="Lucida Console"/>
              </a:rPr>
              <a:t>if </a:t>
            </a:r>
            <a:r>
              <a:rPr lang="en-US" dirty="0" err="1" smtClean="0">
                <a:latin typeface="Lucida Console"/>
                <a:cs typeface="Lucida Console"/>
              </a:rPr>
              <a:t>math.isnan(mag</a:t>
            </a:r>
            <a:r>
              <a:rPr lang="en-US" dirty="0" smtClean="0">
                <a:latin typeface="Lucida Console"/>
                <a:cs typeface="Lucida Console"/>
              </a:rPr>
              <a:t>):</a:t>
            </a:r>
          </a:p>
          <a:p>
            <a:pPr>
              <a:buNone/>
            </a:pPr>
            <a:r>
              <a:rPr lang="en-US" dirty="0" smtClean="0">
                <a:latin typeface="Lucida Console"/>
                <a:cs typeface="Lucida Console"/>
              </a:rPr>
              <a:t>            </a:t>
            </a:r>
            <a:r>
              <a:rPr lang="en-US" dirty="0" smtClean="0">
                <a:solidFill>
                  <a:srgbClr val="C0504D"/>
                </a:solidFill>
                <a:latin typeface="Lucida Console"/>
                <a:cs typeface="Lucida Console"/>
              </a:rPr>
              <a:t>raise </a:t>
            </a:r>
            <a:r>
              <a:rPr lang="en-US" dirty="0" err="1" smtClean="0">
                <a:solidFill>
                  <a:srgbClr val="C0504D"/>
                </a:solidFill>
                <a:latin typeface="Lucida Console"/>
                <a:cs typeface="Lucida Console"/>
              </a:rPr>
              <a:t>ValueError</a:t>
            </a:r>
            <a:r>
              <a:rPr lang="en-US" dirty="0" smtClean="0">
                <a:latin typeface="Lucida Console"/>
                <a:cs typeface="Lucida Console"/>
              </a:rPr>
              <a:t>()</a:t>
            </a:r>
          </a:p>
          <a:p>
            <a:pPr>
              <a:buNone/>
            </a:pPr>
            <a:r>
              <a:rPr lang="en-US" dirty="0" smtClean="0">
                <a:latin typeface="Lucida Console"/>
                <a:cs typeface="Lucida Console"/>
              </a:rPr>
              <a:t>        </a:t>
            </a:r>
            <a:r>
              <a:rPr lang="en-US" dirty="0" smtClean="0">
                <a:solidFill>
                  <a:srgbClr val="C0504D"/>
                </a:solidFill>
                <a:latin typeface="Lucida Console"/>
                <a:cs typeface="Lucida Console"/>
              </a:rPr>
              <a:t>if </a:t>
            </a:r>
            <a:r>
              <a:rPr lang="en-US" dirty="0" err="1" smtClean="0">
                <a:latin typeface="Lucida Console"/>
                <a:cs typeface="Lucida Console"/>
              </a:rPr>
              <a:t>mag</a:t>
            </a:r>
            <a:r>
              <a:rPr lang="en-US" dirty="0" smtClean="0">
                <a:latin typeface="Lucida Console"/>
                <a:cs typeface="Lucida Console"/>
              </a:rPr>
              <a:t> &lt; 0:</a:t>
            </a:r>
          </a:p>
          <a:p>
            <a:pPr>
              <a:buNone/>
            </a:pPr>
            <a:r>
              <a:rPr lang="en-US" dirty="0" smtClean="0">
                <a:latin typeface="Lucida Console"/>
                <a:cs typeface="Lucida Console"/>
              </a:rPr>
              <a:t>            </a:t>
            </a:r>
            <a:r>
              <a:rPr lang="en-US" dirty="0" err="1" smtClean="0">
                <a:latin typeface="Lucida Console"/>
                <a:cs typeface="Lucida Console"/>
              </a:rPr>
              <a:t>mag</a:t>
            </a:r>
            <a:r>
              <a:rPr lang="en-US" dirty="0" smtClean="0">
                <a:latin typeface="Lucida Console"/>
                <a:cs typeface="Lucida Console"/>
              </a:rPr>
              <a:t> = -</a:t>
            </a:r>
            <a:r>
              <a:rPr lang="en-US" dirty="0" err="1" smtClean="0">
                <a:latin typeface="Lucida Console"/>
                <a:cs typeface="Lucida Console"/>
              </a:rPr>
              <a:t>mag</a:t>
            </a:r>
            <a:r>
              <a:rPr lang="en-US" dirty="0" smtClean="0">
                <a:latin typeface="Lucida Console"/>
                <a:cs typeface="Lucida Console"/>
              </a:rPr>
              <a:t>;</a:t>
            </a:r>
          </a:p>
          <a:p>
            <a:pPr>
              <a:buNone/>
            </a:pPr>
            <a:r>
              <a:rPr lang="en-US" dirty="0" smtClean="0">
                <a:latin typeface="Lucida Console"/>
                <a:cs typeface="Lucida Console"/>
              </a:rPr>
              <a:t>            angle += </a:t>
            </a:r>
            <a:r>
              <a:rPr lang="en-US" dirty="0" err="1" smtClean="0">
                <a:latin typeface="Lucida Console"/>
                <a:cs typeface="Lucida Console"/>
              </a:rPr>
              <a:t>math.pi</a:t>
            </a:r>
            <a:r>
              <a:rPr lang="en-US" dirty="0" smtClean="0">
                <a:latin typeface="Lucida Console"/>
                <a:cs typeface="Lucida Console"/>
              </a:rPr>
              <a:t>;</a:t>
            </a:r>
          </a:p>
          <a:p>
            <a:pPr>
              <a:buNone/>
            </a:pPr>
            <a:r>
              <a:rPr lang="en-US" dirty="0" smtClean="0">
                <a:latin typeface="Lucida Console"/>
                <a:cs typeface="Lucida Console"/>
              </a:rPr>
              <a:t>        </a:t>
            </a:r>
            <a:r>
              <a:rPr lang="en-US" dirty="0" err="1" smtClean="0">
                <a:solidFill>
                  <a:srgbClr val="C0504D"/>
                </a:solidFill>
                <a:latin typeface="Lucida Console"/>
                <a:cs typeface="Lucida Console"/>
              </a:rPr>
              <a:t>self</a:t>
            </a:r>
            <a:r>
              <a:rPr lang="en-US" dirty="0" err="1" smtClean="0">
                <a:latin typeface="Lucida Console"/>
                <a:cs typeface="Lucida Console"/>
              </a:rPr>
              <a:t>.mag</a:t>
            </a:r>
            <a:r>
              <a:rPr lang="en-US" dirty="0" smtClean="0">
                <a:latin typeface="Lucida Console"/>
                <a:cs typeface="Lucida Console"/>
              </a:rPr>
              <a:t> = </a:t>
            </a:r>
            <a:r>
              <a:rPr lang="en-US" dirty="0" err="1" smtClean="0">
                <a:latin typeface="Lucida Console"/>
                <a:cs typeface="Lucida Console"/>
              </a:rPr>
              <a:t>mag</a:t>
            </a:r>
            <a:r>
              <a:rPr lang="en-US" dirty="0" smtClean="0">
                <a:latin typeface="Lucida Console"/>
                <a:cs typeface="Lucida Console"/>
              </a:rPr>
              <a:t>;</a:t>
            </a:r>
          </a:p>
          <a:p>
            <a:pPr>
              <a:buNone/>
            </a:pPr>
            <a:r>
              <a:rPr lang="en-US" dirty="0" smtClean="0">
                <a:latin typeface="Lucida Console"/>
                <a:cs typeface="Lucida Console"/>
              </a:rPr>
              <a:t>        </a:t>
            </a:r>
            <a:r>
              <a:rPr lang="en-US" dirty="0" err="1" smtClean="0">
                <a:solidFill>
                  <a:srgbClr val="C0504D"/>
                </a:solidFill>
                <a:latin typeface="Lucida Console"/>
                <a:cs typeface="Lucida Console"/>
              </a:rPr>
              <a:t>self</a:t>
            </a:r>
            <a:r>
              <a:rPr lang="en-US" dirty="0" err="1" smtClean="0">
                <a:latin typeface="Lucida Console"/>
                <a:cs typeface="Lucida Console"/>
              </a:rPr>
              <a:t>.ang</a:t>
            </a:r>
            <a:r>
              <a:rPr lang="en-US" dirty="0" smtClean="0">
                <a:latin typeface="Lucida Console"/>
                <a:cs typeface="Lucida Console"/>
              </a:rPr>
              <a:t> = </a:t>
            </a:r>
            <a:r>
              <a:rPr lang="en-US" dirty="0" err="1" smtClean="0">
                <a:latin typeface="Lucida Console"/>
                <a:cs typeface="Lucida Console"/>
              </a:rPr>
              <a:t>standardize_angle(angle</a:t>
            </a:r>
            <a:r>
              <a:rPr lang="en-US" dirty="0" smtClean="0">
                <a:latin typeface="Lucida Console"/>
                <a:cs typeface="Lucida Console"/>
              </a:rPr>
              <a:t>)</a:t>
            </a:r>
          </a:p>
          <a:p>
            <a:pPr>
              <a:buNone/>
            </a:pPr>
            <a:r>
              <a:rPr lang="en-US" dirty="0" smtClean="0">
                <a:latin typeface="Lucida Console"/>
                <a:cs typeface="Lucida Console"/>
              </a:rPr>
              <a:t> </a:t>
            </a:r>
          </a:p>
          <a:p>
            <a:pPr>
              <a:buNone/>
            </a:pPr>
            <a:r>
              <a:rPr lang="en-US" dirty="0" smtClean="0">
                <a:solidFill>
                  <a:srgbClr val="C0504D"/>
                </a:solidFill>
                <a:latin typeface="Lucida Console"/>
                <a:cs typeface="Lucida Console"/>
              </a:rPr>
              <a:t>    def </a:t>
            </a:r>
            <a:r>
              <a:rPr lang="en-US" dirty="0" smtClean="0">
                <a:solidFill>
                  <a:schemeClr val="accent4"/>
                </a:solidFill>
                <a:latin typeface="Lucida Console"/>
                <a:cs typeface="Lucida Console"/>
              </a:rPr>
              <a:t>_</a:t>
            </a:r>
            <a:r>
              <a:rPr lang="en-US" dirty="0" err="1" smtClean="0">
                <a:solidFill>
                  <a:schemeClr val="accent4"/>
                </a:solidFill>
                <a:latin typeface="Lucida Console"/>
                <a:cs typeface="Lucida Console"/>
              </a:rPr>
              <a:t>real_part</a:t>
            </a:r>
            <a:r>
              <a:rPr lang="en-US" dirty="0" err="1" smtClean="0">
                <a:latin typeface="Lucida Console"/>
                <a:cs typeface="Lucida Console"/>
              </a:rPr>
              <a:t>(</a:t>
            </a:r>
            <a:r>
              <a:rPr lang="en-US" dirty="0" err="1" smtClean="0">
                <a:solidFill>
                  <a:schemeClr val="accent2"/>
                </a:solidFill>
                <a:latin typeface="Lucida Console"/>
                <a:cs typeface="Lucida Console"/>
              </a:rPr>
              <a:t>self</a:t>
            </a:r>
            <a:r>
              <a:rPr lang="en-US" dirty="0" smtClean="0">
                <a:latin typeface="Lucida Console"/>
                <a:cs typeface="Lucida Console"/>
              </a:rPr>
              <a:t>):</a:t>
            </a:r>
          </a:p>
          <a:p>
            <a:pPr>
              <a:buNone/>
            </a:pPr>
            <a:r>
              <a:rPr lang="en-US" dirty="0" smtClean="0">
                <a:latin typeface="Lucida Console"/>
                <a:cs typeface="Lucida Console"/>
              </a:rPr>
              <a:t>        </a:t>
            </a:r>
            <a:r>
              <a:rPr lang="en-US" dirty="0" smtClean="0">
                <a:solidFill>
                  <a:srgbClr val="C0504D"/>
                </a:solidFill>
                <a:latin typeface="Lucida Console"/>
                <a:cs typeface="Lucida Console"/>
              </a:rPr>
              <a:t>return </a:t>
            </a:r>
            <a:r>
              <a:rPr lang="en-US" dirty="0" err="1" smtClean="0">
                <a:solidFill>
                  <a:srgbClr val="C0504D"/>
                </a:solidFill>
                <a:latin typeface="Lucida Console"/>
                <a:cs typeface="Lucida Console"/>
              </a:rPr>
              <a:t>self</a:t>
            </a:r>
            <a:r>
              <a:rPr lang="en-US" dirty="0" err="1" smtClean="0">
                <a:latin typeface="Lucida Console"/>
                <a:cs typeface="Lucida Console"/>
              </a:rPr>
              <a:t>.mag</a:t>
            </a:r>
            <a:r>
              <a:rPr lang="en-US" dirty="0" smtClean="0">
                <a:latin typeface="Lucida Console"/>
                <a:cs typeface="Lucida Console"/>
              </a:rPr>
              <a:t> * </a:t>
            </a:r>
            <a:r>
              <a:rPr lang="en-US" dirty="0" err="1" smtClean="0">
                <a:latin typeface="Lucida Console"/>
                <a:cs typeface="Lucida Console"/>
              </a:rPr>
              <a:t>math.cos(</a:t>
            </a:r>
            <a:r>
              <a:rPr lang="en-US" dirty="0" err="1" smtClean="0">
                <a:solidFill>
                  <a:srgbClr val="C0504D"/>
                </a:solidFill>
                <a:latin typeface="Lucida Console"/>
                <a:cs typeface="Lucida Console"/>
              </a:rPr>
              <a:t>self</a:t>
            </a:r>
            <a:r>
              <a:rPr lang="en-US" dirty="0" err="1" smtClean="0">
                <a:latin typeface="Lucida Console"/>
                <a:cs typeface="Lucida Console"/>
              </a:rPr>
              <a:t>.ang</a:t>
            </a:r>
            <a:r>
              <a:rPr lang="en-US" dirty="0" smtClean="0">
                <a:latin typeface="Lucida Console"/>
                <a:cs typeface="Lucida Console"/>
              </a:rPr>
              <a:t>)</a:t>
            </a:r>
          </a:p>
          <a:p>
            <a:pPr>
              <a:buNone/>
            </a:pPr>
            <a:endParaRPr lang="en-US" dirty="0" smtClean="0">
              <a:latin typeface="Lucida Console"/>
              <a:cs typeface="Lucida Console"/>
            </a:endParaRPr>
          </a:p>
          <a:p>
            <a:pPr>
              <a:buNone/>
            </a:pPr>
            <a:r>
              <a:rPr lang="en-US" dirty="0" smtClean="0">
                <a:latin typeface="Lucida Console"/>
                <a:cs typeface="Lucida Console"/>
              </a:rPr>
              <a:t>    </a:t>
            </a:r>
            <a:r>
              <a:rPr lang="en-US" dirty="0" smtClean="0">
                <a:solidFill>
                  <a:schemeClr val="tx1">
                    <a:lumMod val="50000"/>
                    <a:lumOff val="50000"/>
                  </a:schemeClr>
                </a:solidFill>
                <a:latin typeface="Lucida Console"/>
                <a:cs typeface="Lucida Console"/>
              </a:rPr>
              <a:t># specification inherited</a:t>
            </a:r>
          </a:p>
          <a:p>
            <a:pPr>
              <a:buNone/>
            </a:pPr>
            <a:r>
              <a:rPr lang="en-US" dirty="0" smtClean="0">
                <a:latin typeface="Lucida Console"/>
                <a:cs typeface="Lucida Console"/>
              </a:rPr>
              <a:t>    </a:t>
            </a:r>
            <a:r>
              <a:rPr lang="en-US" dirty="0" err="1" smtClean="0">
                <a:latin typeface="Lucida Console"/>
                <a:cs typeface="Lucida Console"/>
              </a:rPr>
              <a:t>real_part</a:t>
            </a:r>
            <a:r>
              <a:rPr lang="en-US" dirty="0" smtClean="0">
                <a:latin typeface="Lucida Console"/>
                <a:cs typeface="Lucida Console"/>
              </a:rPr>
              <a:t> = _</a:t>
            </a:r>
            <a:r>
              <a:rPr lang="en-US" dirty="0" err="1" smtClean="0">
                <a:latin typeface="Lucida Console"/>
                <a:cs typeface="Lucida Console"/>
              </a:rPr>
              <a:t>real_part</a:t>
            </a:r>
            <a:endParaRPr lang="en-US" dirty="0" smtClean="0">
              <a:latin typeface="Lucida Console"/>
              <a:cs typeface="Lucida Console"/>
            </a:endParaRPr>
          </a:p>
          <a:p>
            <a:pPr>
              <a:buNone/>
            </a:pPr>
            <a:endParaRPr lang="en-US" dirty="0">
              <a:latin typeface="Lucida Console"/>
              <a:cs typeface="Lucida Conso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Examples</a:t>
            </a:r>
            <a:endParaRPr lang="en-US" dirty="0"/>
          </a:p>
        </p:txBody>
      </p:sp>
      <p:sp>
        <p:nvSpPr>
          <p:cNvPr id="3" name="Content Placeholder 2"/>
          <p:cNvSpPr>
            <a:spLocks noGrp="1"/>
          </p:cNvSpPr>
          <p:nvPr>
            <p:ph idx="1"/>
          </p:nvPr>
        </p:nvSpPr>
        <p:spPr/>
        <p:txBody>
          <a:bodyPr>
            <a:normAutofit/>
          </a:bodyPr>
          <a:lstStyle/>
          <a:p>
            <a:pPr>
              <a:buNone/>
            </a:pPr>
            <a:r>
              <a:rPr lang="en-US" sz="2000" dirty="0" smtClean="0">
                <a:solidFill>
                  <a:srgbClr val="C0504D"/>
                </a:solidFill>
                <a:latin typeface="Lucida Console"/>
                <a:cs typeface="Lucida Console"/>
              </a:rPr>
              <a:t>def </a:t>
            </a:r>
            <a:r>
              <a:rPr lang="en-US" sz="2000" dirty="0" err="1" smtClean="0">
                <a:solidFill>
                  <a:schemeClr val="accent4"/>
                </a:solidFill>
                <a:latin typeface="Lucida Console"/>
                <a:cs typeface="Lucida Console"/>
              </a:rPr>
              <a:t>immutable</a:t>
            </a:r>
            <a:r>
              <a:rPr lang="en-US" sz="2000" dirty="0" err="1" smtClean="0">
                <a:latin typeface="Lucida Console"/>
                <a:cs typeface="Lucida Console"/>
              </a:rPr>
              <a:t>(</a:t>
            </a:r>
            <a:r>
              <a:rPr lang="en-US" sz="2000" dirty="0" err="1" smtClean="0">
                <a:solidFill>
                  <a:srgbClr val="C0504D"/>
                </a:solidFill>
                <a:latin typeface="Lucida Console"/>
                <a:cs typeface="Lucida Console"/>
              </a:rPr>
              <a:t>self</a:t>
            </a:r>
            <a:r>
              <a:rPr lang="en-US" sz="2000" dirty="0" smtClean="0">
                <a:latin typeface="Lucida Console"/>
                <a:cs typeface="Lucida Console"/>
              </a:rPr>
              <a:t>, old, ret, *</a:t>
            </a:r>
            <a:r>
              <a:rPr lang="en-US" sz="2000" dirty="0" err="1" smtClean="0">
                <a:latin typeface="Lucida Console"/>
                <a:cs typeface="Lucida Console"/>
              </a:rPr>
              <a:t>args</a:t>
            </a:r>
            <a:r>
              <a:rPr lang="en-US" sz="2000" dirty="0" smtClean="0">
                <a:latin typeface="Lucida Console"/>
                <a:cs typeface="Lucida Console"/>
              </a:rPr>
              <a:t>, **</a:t>
            </a:r>
            <a:r>
              <a:rPr lang="en-US" sz="2000" dirty="0" err="1" smtClean="0">
                <a:latin typeface="Lucida Console"/>
                <a:cs typeface="Lucida Console"/>
              </a:rPr>
              <a:t>kwargs</a:t>
            </a:r>
            <a:r>
              <a:rPr lang="en-US" sz="2000" dirty="0" smtClean="0">
                <a:latin typeface="Lucida Console"/>
                <a:cs typeface="Lucida Console"/>
              </a:rPr>
              <a:t>):</a:t>
            </a:r>
          </a:p>
          <a:p>
            <a:pPr>
              <a:buNone/>
            </a:pPr>
            <a:r>
              <a:rPr lang="en-US" sz="2000" dirty="0" smtClean="0">
                <a:latin typeface="Lucida Console"/>
                <a:cs typeface="Lucida Console"/>
              </a:rPr>
              <a:t>    </a:t>
            </a:r>
            <a:r>
              <a:rPr lang="en-US" sz="2000" dirty="0" smtClean="0">
                <a:solidFill>
                  <a:schemeClr val="accent1"/>
                </a:solidFill>
                <a:latin typeface="Lucida Console"/>
                <a:cs typeface="Lucida Console"/>
              </a:rPr>
              <a:t>"""Object immutability was violated by the method call (did you forget to override __</a:t>
            </a:r>
            <a:r>
              <a:rPr lang="en-US" sz="2000" dirty="0" err="1" smtClean="0">
                <a:solidFill>
                  <a:schemeClr val="accent1"/>
                </a:solidFill>
                <a:latin typeface="Lucida Console"/>
                <a:cs typeface="Lucida Console"/>
              </a:rPr>
              <a:t>eq</a:t>
            </a:r>
            <a:r>
              <a:rPr lang="en-US" sz="2000" dirty="0" smtClean="0">
                <a:solidFill>
                  <a:schemeClr val="accent1"/>
                </a:solidFill>
                <a:latin typeface="Lucida Console"/>
                <a:cs typeface="Lucida Console"/>
              </a:rPr>
              <a:t>__?)"""</a:t>
            </a:r>
          </a:p>
          <a:p>
            <a:pPr>
              <a:buNone/>
            </a:pPr>
            <a:r>
              <a:rPr lang="en-US" sz="2000" dirty="0" smtClean="0">
                <a:latin typeface="Lucida Console"/>
                <a:cs typeface="Lucida Console"/>
              </a:rPr>
              <a:t>    </a:t>
            </a:r>
            <a:r>
              <a:rPr lang="en-US" sz="2000" dirty="0" smtClean="0">
                <a:solidFill>
                  <a:srgbClr val="C0504D"/>
                </a:solidFill>
                <a:latin typeface="Lucida Console"/>
                <a:cs typeface="Lucida Console"/>
              </a:rPr>
              <a:t>return </a:t>
            </a:r>
            <a:r>
              <a:rPr lang="en-US" sz="2000" dirty="0" err="1" smtClean="0">
                <a:latin typeface="Lucida Console"/>
                <a:cs typeface="Lucida Console"/>
              </a:rPr>
              <a:t>old.</a:t>
            </a:r>
            <a:r>
              <a:rPr lang="en-US" sz="2000" dirty="0" err="1" smtClean="0">
                <a:solidFill>
                  <a:srgbClr val="C0504D"/>
                </a:solidFill>
                <a:latin typeface="Lucida Console"/>
                <a:cs typeface="Lucida Console"/>
              </a:rPr>
              <a:t>self</a:t>
            </a:r>
            <a:r>
              <a:rPr lang="en-US" sz="2000" dirty="0" smtClean="0">
                <a:latin typeface="Lucida Console"/>
                <a:cs typeface="Lucida Console"/>
              </a:rPr>
              <a:t> == </a:t>
            </a:r>
            <a:r>
              <a:rPr lang="en-US" sz="2000" dirty="0" smtClean="0">
                <a:solidFill>
                  <a:srgbClr val="C0504D"/>
                </a:solidFill>
                <a:latin typeface="Lucida Console"/>
                <a:cs typeface="Lucida Console"/>
              </a:rPr>
              <a:t>self </a:t>
            </a:r>
          </a:p>
          <a:p>
            <a:pPr>
              <a:buNone/>
            </a:pPr>
            <a:endParaRPr lang="en-US" sz="2000" dirty="0" smtClean="0">
              <a:solidFill>
                <a:srgbClr val="C0504D"/>
              </a:solidFill>
              <a:latin typeface="Lucida Console"/>
              <a:cs typeface="Lucida Console"/>
            </a:endParaRPr>
          </a:p>
          <a:p>
            <a:pPr>
              <a:buNone/>
            </a:pPr>
            <a:r>
              <a:rPr lang="en-US" sz="2000" dirty="0" smtClean="0">
                <a:solidFill>
                  <a:schemeClr val="tx1">
                    <a:lumMod val="50000"/>
                    <a:lumOff val="50000"/>
                  </a:schemeClr>
                </a:solidFill>
                <a:latin typeface="Lucida Console"/>
                <a:cs typeface="Lucida Console"/>
              </a:rPr>
              <a:t># use: @</a:t>
            </a:r>
            <a:r>
              <a:rPr lang="en-US" sz="2000" dirty="0" err="1" smtClean="0">
                <a:solidFill>
                  <a:schemeClr val="tx1">
                    <a:lumMod val="50000"/>
                    <a:lumOff val="50000"/>
                  </a:schemeClr>
                </a:solidFill>
                <a:latin typeface="Lucida Console"/>
                <a:cs typeface="Lucida Console"/>
              </a:rPr>
              <a:t>post(immutable</a:t>
            </a:r>
            <a:r>
              <a:rPr lang="en-US" sz="2000" dirty="0" smtClean="0">
                <a:solidFill>
                  <a:schemeClr val="tx1">
                    <a:lumMod val="50000"/>
                    <a:lumOff val="50000"/>
                  </a:schemeClr>
                </a:solidFill>
                <a:latin typeface="Lucida Console"/>
                <a:cs typeface="Lucida Console"/>
              </a:rPr>
              <a:t>)</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a:t>
            </a:r>
          </a:p>
          <a:p>
            <a:pPr lvl="1"/>
            <a:r>
              <a:rPr lang="en-US" dirty="0" smtClean="0"/>
              <a:t>Design by Contract</a:t>
            </a:r>
          </a:p>
          <a:p>
            <a:pPr lvl="1"/>
            <a:r>
              <a:rPr lang="en-US" dirty="0" smtClean="0"/>
              <a:t>Bounded Exhaustive Testing (</a:t>
            </a:r>
            <a:r>
              <a:rPr lang="en-US" dirty="0" err="1" smtClean="0"/>
              <a:t>Korat</a:t>
            </a:r>
            <a:r>
              <a:rPr lang="en-US" dirty="0" smtClean="0"/>
              <a:t>)</a:t>
            </a:r>
          </a:p>
          <a:p>
            <a:r>
              <a:rPr lang="en-US" dirty="0" err="1" smtClean="0"/>
              <a:t>dbcbet</a:t>
            </a:r>
            <a:endParaRPr lang="en-US" dirty="0" smtClean="0"/>
          </a:p>
          <a:p>
            <a:pPr lvl="1"/>
            <a:r>
              <a:rPr lang="en-US" dirty="0" smtClean="0"/>
              <a:t>Object Oriented Design by Contract</a:t>
            </a:r>
          </a:p>
          <a:p>
            <a:pPr lvl="1"/>
            <a:r>
              <a:rPr lang="en-US" dirty="0" smtClean="0"/>
              <a:t>Declarative Bounded Exhaustive Testing</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04" y="247834"/>
            <a:ext cx="8627072" cy="6273268"/>
          </a:xfrm>
        </p:spPr>
        <p:txBody>
          <a:bodyPr>
            <a:noAutofit/>
          </a:bodyPr>
          <a:lstStyle/>
          <a:p>
            <a:pPr>
              <a:buNone/>
            </a:pPr>
            <a:r>
              <a:rPr lang="en-US" sz="1800" dirty="0" smtClean="0">
                <a:solidFill>
                  <a:srgbClr val="C0504D"/>
                </a:solidFill>
                <a:latin typeface="Lucida Console"/>
                <a:cs typeface="Lucida Console"/>
              </a:rPr>
              <a:t>class </a:t>
            </a:r>
            <a:r>
              <a:rPr lang="en-US" sz="1800" dirty="0" err="1" smtClean="0">
                <a:solidFill>
                  <a:srgbClr val="8064A2"/>
                </a:solidFill>
                <a:latin typeface="Lucida Console"/>
                <a:cs typeface="Lucida Console"/>
              </a:rPr>
              <a:t>argument_types</a:t>
            </a:r>
            <a:r>
              <a:rPr lang="en-US" sz="1800" dirty="0" err="1" smtClean="0">
                <a:latin typeface="Lucida Console"/>
                <a:cs typeface="Lucida Console"/>
              </a:rPr>
              <a:t>(object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4F81BD"/>
                </a:solidFill>
                <a:latin typeface="Lucida Console"/>
                <a:cs typeface="Lucida Console"/>
              </a:rPr>
              <a:t>"""DBC helper for reusable, simple predicates for argument-type tests used in preconditions"""</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smtClean="0">
                <a:solidFill>
                  <a:schemeClr val="accent4"/>
                </a:solidFill>
                <a:latin typeface="Lucida Console"/>
                <a:cs typeface="Lucida Console"/>
              </a:rPr>
              <a:t>__</a:t>
            </a:r>
            <a:r>
              <a:rPr lang="en-US" sz="1800" dirty="0" err="1" smtClean="0">
                <a:solidFill>
                  <a:schemeClr val="accent4"/>
                </a:solidFill>
                <a:latin typeface="Lucida Console"/>
                <a:cs typeface="Lucida Console"/>
              </a:rPr>
              <a:t>init__</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err="1" smtClean="0">
                <a:latin typeface="Lucida Console"/>
                <a:cs typeface="Lucida Console"/>
              </a:rPr>
              <a:t>typelist</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err="1" smtClean="0">
                <a:solidFill>
                  <a:srgbClr val="C0504D"/>
                </a:solidFill>
                <a:latin typeface="Lucida Console"/>
                <a:cs typeface="Lucida Console"/>
              </a:rPr>
              <a:t>self</a:t>
            </a:r>
            <a:r>
              <a:rPr lang="en-US" sz="1800" dirty="0" err="1" smtClean="0">
                <a:latin typeface="Lucida Console"/>
                <a:cs typeface="Lucida Console"/>
              </a:rPr>
              <a:t>.typelist</a:t>
            </a:r>
            <a:r>
              <a:rPr lang="en-US" sz="1800" dirty="0" smtClean="0">
                <a:latin typeface="Lucida Console"/>
                <a:cs typeface="Lucida Console"/>
              </a:rPr>
              <a:t> = </a:t>
            </a:r>
            <a:r>
              <a:rPr lang="en-US" sz="1800" dirty="0" err="1" smtClean="0">
                <a:latin typeface="Lucida Console"/>
                <a:cs typeface="Lucida Console"/>
              </a:rPr>
              <a:t>typelist</a:t>
            </a: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err="1" smtClean="0">
                <a:solidFill>
                  <a:srgbClr val="C0504D"/>
                </a:solidFill>
                <a:latin typeface="Lucida Console"/>
                <a:cs typeface="Lucida Console"/>
              </a:rPr>
              <a:t>self</a:t>
            </a:r>
            <a:r>
              <a:rPr lang="en-US" sz="1800" dirty="0" err="1" smtClean="0">
                <a:latin typeface="Lucida Console"/>
                <a:cs typeface="Lucida Console"/>
              </a:rPr>
              <a:t>.msg</a:t>
            </a:r>
            <a:r>
              <a:rPr lang="en-US" sz="1800" dirty="0" smtClean="0">
                <a:latin typeface="Lucida Console"/>
                <a:cs typeface="Lucida Console"/>
              </a:rPr>
              <a:t> = </a:t>
            </a:r>
            <a:r>
              <a:rPr lang="en-US" sz="1800" dirty="0" smtClean="0">
                <a:solidFill>
                  <a:srgbClr val="4F81BD"/>
                </a:solidFill>
                <a:latin typeface="Lucida Console"/>
                <a:cs typeface="Lucida Console"/>
              </a:rPr>
              <a:t>"implementation error in </a:t>
            </a:r>
            <a:r>
              <a:rPr lang="en-US" sz="1800" dirty="0" err="1" smtClean="0">
                <a:solidFill>
                  <a:srgbClr val="4F81BD"/>
                </a:solidFill>
                <a:latin typeface="Lucida Console"/>
                <a:cs typeface="Lucida Console"/>
              </a:rPr>
              <a:t>argument_types</a:t>
            </a:r>
            <a:r>
              <a:rPr lang="en-US" sz="1800" dirty="0" smtClean="0">
                <a:solidFill>
                  <a:srgbClr val="4F81BD"/>
                </a:solidFill>
                <a:latin typeface="Lucida Console"/>
                <a:cs typeface="Lucida Console"/>
              </a:rPr>
              <a:t>"</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def </a:t>
            </a:r>
            <a:r>
              <a:rPr lang="en-US" sz="1800" dirty="0" smtClean="0">
                <a:solidFill>
                  <a:srgbClr val="8064A2"/>
                </a:solidFill>
                <a:latin typeface="Lucida Console"/>
                <a:cs typeface="Lucida Console"/>
              </a:rPr>
              <a:t>__</a:t>
            </a:r>
            <a:r>
              <a:rPr lang="en-US" sz="1800" dirty="0" err="1" smtClean="0">
                <a:solidFill>
                  <a:srgbClr val="8064A2"/>
                </a:solidFill>
                <a:latin typeface="Lucida Console"/>
                <a:cs typeface="Lucida Console"/>
              </a:rPr>
              <a:t>call__</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smtClean="0">
                <a:latin typeface="Lucida Console"/>
                <a:cs typeface="Lucida Console"/>
              </a:rPr>
              <a:t>, </a:t>
            </a:r>
            <a:r>
              <a:rPr lang="en-US" sz="1800" dirty="0" err="1" smtClean="0">
                <a:latin typeface="Lucida Console"/>
                <a:cs typeface="Lucida Console"/>
              </a:rPr>
              <a:t>s</a:t>
            </a:r>
            <a:r>
              <a:rPr lang="en-US" sz="1800" dirty="0" smtClean="0">
                <a:latin typeface="Lucida Console"/>
                <a:cs typeface="Lucida Console"/>
              </a:rPr>
              <a:t>, *</a:t>
            </a:r>
            <a:r>
              <a:rPr lang="en-US" sz="1800" dirty="0" err="1" smtClean="0">
                <a:latin typeface="Lucida Console"/>
                <a:cs typeface="Lucida Console"/>
              </a:rPr>
              <a:t>args</a:t>
            </a:r>
            <a:r>
              <a:rPr lang="en-US" sz="1800" dirty="0" smtClean="0">
                <a:latin typeface="Lucida Console"/>
                <a:cs typeface="Lucida Console"/>
              </a:rPr>
              <a:t>, **</a:t>
            </a:r>
            <a:r>
              <a:rPr lang="en-US" sz="1800" dirty="0" err="1" smtClean="0">
                <a:latin typeface="Lucida Console"/>
                <a:cs typeface="Lucida Console"/>
              </a:rPr>
              <a:t>kwargs</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for </a:t>
            </a:r>
            <a:r>
              <a:rPr lang="en-US" sz="1800" dirty="0" err="1" smtClean="0">
                <a:latin typeface="Lucida Console"/>
                <a:cs typeface="Lucida Console"/>
              </a:rPr>
              <a:t>typ</a:t>
            </a:r>
            <a:r>
              <a:rPr lang="en-US" sz="1800" dirty="0" smtClean="0">
                <a:latin typeface="Lucida Console"/>
                <a:cs typeface="Lucida Console"/>
              </a:rPr>
              <a:t>, </a:t>
            </a:r>
            <a:r>
              <a:rPr lang="en-US" sz="1800" dirty="0" err="1" smtClean="0">
                <a:latin typeface="Lucida Console"/>
                <a:cs typeface="Lucida Console"/>
              </a:rPr>
              <a:t>arg</a:t>
            </a:r>
            <a:r>
              <a:rPr lang="en-US" sz="1800" dirty="0" smtClean="0">
                <a:latin typeface="Lucida Console"/>
                <a:cs typeface="Lucida Console"/>
              </a:rPr>
              <a:t> </a:t>
            </a:r>
            <a:r>
              <a:rPr lang="en-US" sz="1800" dirty="0" smtClean="0">
                <a:solidFill>
                  <a:srgbClr val="C0504D"/>
                </a:solidFill>
                <a:latin typeface="Lucida Console"/>
                <a:cs typeface="Lucida Console"/>
              </a:rPr>
              <a:t>in </a:t>
            </a:r>
            <a:r>
              <a:rPr lang="en-US" sz="1800" dirty="0" err="1" smtClean="0">
                <a:solidFill>
                  <a:srgbClr val="C0504D"/>
                </a:solidFill>
                <a:latin typeface="Lucida Console"/>
                <a:cs typeface="Lucida Console"/>
              </a:rPr>
              <a:t>zip</a:t>
            </a:r>
            <a:r>
              <a:rPr lang="en-US" sz="1800" dirty="0" err="1" smtClean="0">
                <a:latin typeface="Lucida Console"/>
                <a:cs typeface="Lucida Console"/>
              </a:rPr>
              <a:t>(</a:t>
            </a:r>
            <a:r>
              <a:rPr lang="en-US" sz="1800" dirty="0" err="1" smtClean="0">
                <a:solidFill>
                  <a:srgbClr val="C0504D"/>
                </a:solidFill>
                <a:latin typeface="Lucida Console"/>
                <a:cs typeface="Lucida Console"/>
              </a:rPr>
              <a:t>self</a:t>
            </a:r>
            <a:r>
              <a:rPr lang="en-US" sz="1800" dirty="0" err="1" smtClean="0">
                <a:latin typeface="Lucida Console"/>
                <a:cs typeface="Lucida Console"/>
              </a:rPr>
              <a:t>.typelist</a:t>
            </a:r>
            <a:r>
              <a:rPr lang="en-US" sz="1800" dirty="0" smtClean="0">
                <a:latin typeface="Lucida Console"/>
                <a:cs typeface="Lucida Console"/>
              </a:rPr>
              <a:t>, </a:t>
            </a:r>
            <a:r>
              <a:rPr lang="en-US" sz="1800" dirty="0" err="1" smtClean="0">
                <a:latin typeface="Lucida Console"/>
                <a:cs typeface="Lucida Console"/>
              </a:rPr>
              <a:t>args</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if not </a:t>
            </a:r>
            <a:r>
              <a:rPr lang="en-US" sz="1800" dirty="0" err="1" smtClean="0">
                <a:solidFill>
                  <a:srgbClr val="C0504D"/>
                </a:solidFill>
                <a:latin typeface="Lucida Console"/>
                <a:cs typeface="Lucida Console"/>
              </a:rPr>
              <a:t>isinstance</a:t>
            </a:r>
            <a:r>
              <a:rPr lang="en-US" sz="1800" dirty="0" err="1" smtClean="0">
                <a:latin typeface="Lucida Console"/>
                <a:cs typeface="Lucida Console"/>
              </a:rPr>
              <a:t>(arg</a:t>
            </a:r>
            <a:r>
              <a:rPr lang="en-US" sz="1800" dirty="0" smtClean="0">
                <a:latin typeface="Lucida Console"/>
                <a:cs typeface="Lucida Console"/>
              </a:rPr>
              <a:t>, </a:t>
            </a:r>
            <a:r>
              <a:rPr lang="en-US" sz="1800" dirty="0" err="1" smtClean="0">
                <a:latin typeface="Lucida Console"/>
                <a:cs typeface="Lucida Console"/>
              </a:rPr>
              <a:t>typ</a:t>
            </a:r>
            <a:r>
              <a:rPr lang="en-US" sz="1800" dirty="0" smtClean="0">
                <a:latin typeface="Lucida Console"/>
                <a:cs typeface="Lucida Console"/>
              </a:rPr>
              <a:t>) </a:t>
            </a:r>
            <a:r>
              <a:rPr lang="en-US" sz="1800" dirty="0" smtClean="0">
                <a:solidFill>
                  <a:srgbClr val="C0504D"/>
                </a:solidFill>
                <a:latin typeface="Lucida Console"/>
                <a:cs typeface="Lucida Console"/>
              </a:rPr>
              <a:t>and </a:t>
            </a:r>
            <a:r>
              <a:rPr lang="en-US" sz="1800" dirty="0" err="1" smtClean="0">
                <a:latin typeface="Lucida Console"/>
                <a:cs typeface="Lucida Console"/>
              </a:rPr>
              <a:t>arg</a:t>
            </a:r>
            <a:r>
              <a:rPr lang="en-US" sz="1800" dirty="0" smtClean="0">
                <a:latin typeface="Lucida Console"/>
                <a:cs typeface="Lucida Console"/>
              </a:rPr>
              <a:t> </a:t>
            </a:r>
            <a:r>
              <a:rPr lang="en-US" sz="1800" dirty="0" smtClean="0">
                <a:solidFill>
                  <a:srgbClr val="C0504D"/>
                </a:solidFill>
                <a:latin typeface="Lucida Console"/>
                <a:cs typeface="Lucida Console"/>
              </a:rPr>
              <a:t>is not None</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err="1" smtClean="0">
                <a:solidFill>
                  <a:srgbClr val="C0504D"/>
                </a:solidFill>
                <a:latin typeface="Lucida Console"/>
                <a:cs typeface="Lucida Console"/>
              </a:rPr>
              <a:t>self</a:t>
            </a:r>
            <a:r>
              <a:rPr lang="en-US" sz="1800" dirty="0" err="1" smtClean="0">
                <a:latin typeface="Lucida Console"/>
                <a:cs typeface="Lucida Console"/>
              </a:rPr>
              <a:t>.msg</a:t>
            </a:r>
            <a:r>
              <a:rPr lang="en-US" sz="1800" dirty="0" smtClean="0">
                <a:latin typeface="Lucida Console"/>
                <a:cs typeface="Lucida Console"/>
              </a:rPr>
              <a:t> = </a:t>
            </a:r>
            <a:r>
              <a:rPr lang="en-US" sz="1800" dirty="0" smtClean="0">
                <a:solidFill>
                  <a:srgbClr val="4F81BD"/>
                </a:solidFill>
                <a:latin typeface="Lucida Console"/>
                <a:cs typeface="Lucida Console"/>
              </a:rPr>
              <a:t>"argument %</a:t>
            </a:r>
            <a:r>
              <a:rPr lang="en-US" sz="1800" dirty="0" err="1" smtClean="0">
                <a:solidFill>
                  <a:srgbClr val="4F81BD"/>
                </a:solidFill>
                <a:latin typeface="Lucida Console"/>
                <a:cs typeface="Lucida Console"/>
              </a:rPr>
              <a:t>s</a:t>
            </a:r>
            <a:r>
              <a:rPr lang="en-US" sz="1800" dirty="0" smtClean="0">
                <a:solidFill>
                  <a:srgbClr val="4F81BD"/>
                </a:solidFill>
                <a:latin typeface="Lucida Console"/>
                <a:cs typeface="Lucida Console"/>
              </a:rPr>
              <a:t> was not of type %</a:t>
            </a:r>
            <a:r>
              <a:rPr lang="en-US" sz="1800" dirty="0" err="1" smtClean="0">
                <a:solidFill>
                  <a:srgbClr val="4F81BD"/>
                </a:solidFill>
                <a:latin typeface="Lucida Console"/>
                <a:cs typeface="Lucida Console"/>
              </a:rPr>
              <a:t>s</a:t>
            </a:r>
            <a:r>
              <a:rPr lang="en-US" sz="1800" dirty="0" smtClean="0">
                <a:solidFill>
                  <a:srgbClr val="4F81BD"/>
                </a:solidFill>
                <a:latin typeface="Lucida Console"/>
                <a:cs typeface="Lucida Console"/>
              </a:rPr>
              <a:t>" </a:t>
            </a:r>
          </a:p>
          <a:p>
            <a:pPr>
              <a:buNone/>
            </a:pPr>
            <a:r>
              <a:rPr lang="en-US" sz="1800" dirty="0" smtClean="0">
                <a:solidFill>
                  <a:srgbClr val="4F81BD"/>
                </a:solidFill>
                <a:latin typeface="Lucida Console"/>
                <a:cs typeface="Lucida Console"/>
              </a:rPr>
              <a:t>                    </a:t>
            </a:r>
            <a:r>
              <a:rPr lang="en-US" sz="1800" dirty="0" smtClean="0">
                <a:latin typeface="Lucida Console"/>
                <a:cs typeface="Lucida Console"/>
              </a:rPr>
              <a:t>% (</a:t>
            </a:r>
            <a:r>
              <a:rPr lang="en-US" sz="1800" dirty="0" err="1" smtClean="0">
                <a:latin typeface="Lucida Console"/>
                <a:cs typeface="Lucida Console"/>
              </a:rPr>
              <a:t>arg</a:t>
            </a:r>
            <a:r>
              <a:rPr lang="en-US" sz="1800" dirty="0" smtClean="0">
                <a:latin typeface="Lucida Console"/>
                <a:cs typeface="Lucida Console"/>
              </a:rPr>
              <a:t>, </a:t>
            </a:r>
            <a:r>
              <a:rPr lang="en-US" sz="1800" dirty="0" err="1" smtClean="0">
                <a:latin typeface="Lucida Console"/>
                <a:cs typeface="Lucida Console"/>
              </a:rPr>
              <a:t>typ.__name</a:t>
            </a:r>
            <a:r>
              <a:rPr lang="en-US" sz="1800" dirty="0" smtClean="0">
                <a:latin typeface="Lucida Console"/>
                <a:cs typeface="Lucida Console"/>
              </a:rPr>
              <a:t>__)</a:t>
            </a:r>
          </a:p>
          <a:p>
            <a:pPr>
              <a:buNone/>
            </a:pPr>
            <a:r>
              <a:rPr lang="en-US" sz="1800" dirty="0" smtClean="0">
                <a:latin typeface="Lucida Console"/>
                <a:cs typeface="Lucida Console"/>
              </a:rPr>
              <a:t>                </a:t>
            </a:r>
            <a:r>
              <a:rPr lang="en-US" sz="1800" dirty="0" smtClean="0">
                <a:solidFill>
                  <a:schemeClr val="accent2"/>
                </a:solidFill>
                <a:latin typeface="Lucida Console"/>
                <a:cs typeface="Lucida Console"/>
              </a:rPr>
              <a:t>return False</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True</a:t>
            </a:r>
          </a:p>
          <a:p>
            <a:pPr>
              <a:buNone/>
            </a:pPr>
            <a:endParaRPr lang="en-US" sz="1800" dirty="0" smtClean="0">
              <a:latin typeface="Lucida Console"/>
              <a:cs typeface="Lucida Console"/>
            </a:endParaRPr>
          </a:p>
          <a:p>
            <a:pPr>
              <a:buNone/>
            </a:pPr>
            <a:r>
              <a:rPr lang="en-US" sz="1800" dirty="0" smtClean="0">
                <a:latin typeface="Lucida Console"/>
                <a:cs typeface="Lucida Console"/>
              </a:rPr>
              <a:t>    </a:t>
            </a:r>
            <a:r>
              <a:rPr lang="en-US" sz="1800" dirty="0" smtClean="0">
                <a:solidFill>
                  <a:schemeClr val="accent2"/>
                </a:solidFill>
                <a:latin typeface="Lucida Console"/>
                <a:cs typeface="Lucida Console"/>
              </a:rPr>
              <a:t>def </a:t>
            </a:r>
            <a:r>
              <a:rPr lang="en-US" sz="1800" dirty="0" err="1" smtClean="0">
                <a:solidFill>
                  <a:srgbClr val="8064A2"/>
                </a:solidFill>
                <a:latin typeface="Lucida Console"/>
                <a:cs typeface="Lucida Console"/>
              </a:rPr>
              <a:t>error</a:t>
            </a:r>
            <a:r>
              <a:rPr lang="en-US" sz="1800" dirty="0" err="1" smtClean="0">
                <a:latin typeface="Lucida Console"/>
                <a:cs typeface="Lucida Console"/>
              </a:rPr>
              <a:t>(self</a:t>
            </a:r>
            <a:r>
              <a:rPr lang="en-US" sz="1800" dirty="0" smtClean="0">
                <a:latin typeface="Lucida Console"/>
                <a:cs typeface="Lucida Console"/>
              </a:rPr>
              <a:t>):</a:t>
            </a:r>
          </a:p>
          <a:p>
            <a:pPr>
              <a:buNone/>
            </a:pPr>
            <a:r>
              <a:rPr lang="en-US" sz="1800" dirty="0" smtClean="0">
                <a:latin typeface="Lucida Console"/>
                <a:cs typeface="Lucida Console"/>
              </a:rPr>
              <a:t>        </a:t>
            </a:r>
            <a:r>
              <a:rPr lang="en-US" sz="1800" dirty="0" smtClean="0">
                <a:solidFill>
                  <a:srgbClr val="C0504D"/>
                </a:solidFill>
                <a:latin typeface="Lucida Console"/>
                <a:cs typeface="Lucida Console"/>
              </a:rPr>
              <a:t>return </a:t>
            </a:r>
            <a:r>
              <a:rPr lang="en-US" sz="1800" dirty="0" err="1" smtClean="0">
                <a:solidFill>
                  <a:srgbClr val="C0504D"/>
                </a:solidFill>
                <a:latin typeface="Lucida Console"/>
                <a:cs typeface="Lucida Console"/>
              </a:rPr>
              <a:t>self</a:t>
            </a:r>
            <a:r>
              <a:rPr lang="en-US" sz="1800" dirty="0" err="1" smtClean="0">
                <a:latin typeface="Lucida Console"/>
                <a:cs typeface="Lucida Console"/>
              </a:rPr>
              <a:t>.msg</a:t>
            </a:r>
            <a:r>
              <a:rPr lang="en-US" sz="1800" dirty="0" smtClean="0">
                <a:latin typeface="Lucida Console"/>
                <a:cs typeface="Lucida Console"/>
              </a:rPr>
              <a:t> </a:t>
            </a:r>
          </a:p>
          <a:p>
            <a:pPr>
              <a:buNone/>
            </a:pPr>
            <a:endParaRPr lang="en-US" sz="1800" dirty="0" smtClean="0">
              <a:latin typeface="Lucida Console"/>
              <a:cs typeface="Lucida Console"/>
            </a:endParaRPr>
          </a:p>
          <a:p>
            <a:pPr>
              <a:buNone/>
            </a:pPr>
            <a:r>
              <a:rPr lang="en-US" sz="1800" dirty="0" smtClean="0">
                <a:solidFill>
                  <a:srgbClr val="7F7F7F"/>
                </a:solidFill>
                <a:latin typeface="Lucida Console"/>
                <a:cs typeface="Lucida Console"/>
              </a:rPr>
              <a:t># use: @</a:t>
            </a:r>
            <a:r>
              <a:rPr lang="en-US" sz="1800" dirty="0" err="1" smtClean="0">
                <a:solidFill>
                  <a:srgbClr val="7F7F7F"/>
                </a:solidFill>
                <a:latin typeface="Lucida Console"/>
                <a:cs typeface="Lucida Console"/>
              </a:rPr>
              <a:t>pre(argument_types(Number</a:t>
            </a:r>
            <a:r>
              <a:rPr lang="en-US" sz="1800" dirty="0" smtClean="0">
                <a:solidFill>
                  <a:srgbClr val="7F7F7F"/>
                </a:solidFill>
                <a:latin typeface="Lucida Console"/>
                <a:cs typeface="Lucida Console"/>
              </a:rPr>
              <a:t>, Number))</a:t>
            </a:r>
          </a:p>
          <a:p>
            <a:pPr>
              <a:buNone/>
            </a:pPr>
            <a:endParaRPr lang="en-US" sz="1800" dirty="0" smtClean="0">
              <a:latin typeface="Lucida Console"/>
              <a:cs typeface="Lucida Console"/>
            </a:endParaRPr>
          </a:p>
          <a:p>
            <a:pPr>
              <a:buNone/>
            </a:pPr>
            <a:endParaRPr lang="en-US" sz="1800" dirty="0">
              <a:latin typeface="Lucida Console"/>
              <a:cs typeface="Lucida Consol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2400" dirty="0" smtClean="0">
                <a:latin typeface="Lucida Console"/>
              </a:rPr>
              <a:t>&gt;&gt;&gt; from </a:t>
            </a:r>
            <a:r>
              <a:rPr lang="en-US" sz="2400" dirty="0" err="1" smtClean="0">
                <a:latin typeface="Lucida Console"/>
              </a:rPr>
              <a:t>dbcbet</a:t>
            </a:r>
            <a:r>
              <a:rPr lang="en-US" sz="2400" dirty="0" smtClean="0">
                <a:latin typeface="Lucida Console"/>
              </a:rPr>
              <a:t> import bet</a:t>
            </a:r>
          </a:p>
          <a:p>
            <a:pPr>
              <a:buNone/>
            </a:pPr>
            <a:r>
              <a:rPr lang="en-US" sz="2400" dirty="0" smtClean="0">
                <a:latin typeface="Lucida Console"/>
              </a:rPr>
              <a:t>&gt;&gt;&gt; for </a:t>
            </a:r>
            <a:r>
              <a:rPr lang="en-US" sz="2400" dirty="0" err="1" smtClean="0">
                <a:latin typeface="Lucida Console"/>
              </a:rPr>
              <a:t>typ</a:t>
            </a:r>
            <a:r>
              <a:rPr lang="en-US" sz="2400" dirty="0" smtClean="0">
                <a:latin typeface="Lucida Console"/>
              </a:rPr>
              <a:t> in [Polar, Rectangular]: </a:t>
            </a:r>
          </a:p>
          <a:p>
            <a:pPr>
              <a:buNone/>
            </a:pPr>
            <a:r>
              <a:rPr lang="en-US" sz="2400" dirty="0" smtClean="0">
                <a:latin typeface="Lucida Console"/>
              </a:rPr>
              <a:t>...    </a:t>
            </a:r>
            <a:r>
              <a:rPr lang="en-US" sz="2400" dirty="0" err="1" smtClean="0">
                <a:latin typeface="Lucida Console"/>
              </a:rPr>
              <a:t>bet(typ).run</a:t>
            </a:r>
            <a:r>
              <a:rPr lang="en-US" sz="2400" dirty="0" smtClean="0">
                <a:latin typeface="Lucida Console"/>
              </a:rPr>
              <a:t>()</a:t>
            </a:r>
          </a:p>
          <a:p>
            <a:pPr>
              <a:buNone/>
            </a:pPr>
            <a:r>
              <a:rPr lang="en-US" sz="2400" dirty="0" smtClean="0">
                <a:latin typeface="Lucida Console"/>
              </a:rPr>
              <a:t>Summary: </a:t>
            </a:r>
          </a:p>
          <a:p>
            <a:pPr>
              <a:buNone/>
            </a:pPr>
            <a:r>
              <a:rPr lang="en-US" sz="2400" dirty="0" smtClean="0">
                <a:latin typeface="Lucida Console"/>
              </a:rPr>
              <a:t> Instance Candidates: 12</a:t>
            </a:r>
          </a:p>
          <a:p>
            <a:pPr>
              <a:buNone/>
            </a:pPr>
            <a:r>
              <a:rPr lang="en-US" sz="2400" dirty="0" smtClean="0">
                <a:latin typeface="Lucida Console"/>
              </a:rPr>
              <a:t> Invariant Violations: 0</a:t>
            </a:r>
          </a:p>
          <a:p>
            <a:pPr>
              <a:buNone/>
            </a:pPr>
            <a:r>
              <a:rPr lang="en-US" sz="2400" dirty="0" smtClean="0">
                <a:latin typeface="Lucida Console"/>
              </a:rPr>
              <a:t> Method Call Candidates: 180</a:t>
            </a:r>
          </a:p>
          <a:p>
            <a:pPr>
              <a:buNone/>
            </a:pPr>
            <a:r>
              <a:rPr lang="en-US" sz="2400" dirty="0" smtClean="0">
                <a:latin typeface="Lucida Console"/>
              </a:rPr>
              <a:t> Precondition Violations: 0</a:t>
            </a:r>
          </a:p>
          <a:p>
            <a:pPr>
              <a:buNone/>
            </a:pPr>
            <a:r>
              <a:rPr lang="en-US" sz="2400" dirty="0" smtClean="0">
                <a:latin typeface="Lucida Console"/>
              </a:rPr>
              <a:t> Failures: 0</a:t>
            </a:r>
          </a:p>
          <a:p>
            <a:pPr>
              <a:buNone/>
            </a:pPr>
            <a:r>
              <a:rPr lang="en-US" sz="2400" dirty="0" smtClean="0">
                <a:latin typeface="Lucida Console"/>
              </a:rPr>
              <a:t> Successes: 180</a:t>
            </a:r>
          </a:p>
          <a:p>
            <a:pPr>
              <a:buNone/>
            </a:pPr>
            <a:endParaRPr lang="en-US" sz="2400" dirty="0" smtClean="0">
              <a:latin typeface="Lucida Console"/>
            </a:endParaRPr>
          </a:p>
          <a:p>
            <a:pPr>
              <a:buNone/>
            </a:pPr>
            <a:r>
              <a:rPr lang="en-US" sz="2400" dirty="0" smtClean="0">
                <a:latin typeface="Lucida Console"/>
              </a:rPr>
              <a:t>Summary: </a:t>
            </a:r>
          </a:p>
          <a:p>
            <a:pPr>
              <a:buNone/>
            </a:pPr>
            <a:r>
              <a:rPr lang="en-US" sz="2400" dirty="0" smtClean="0">
                <a:latin typeface="Lucida Console"/>
              </a:rPr>
              <a:t> Instance Candidates: 30</a:t>
            </a:r>
          </a:p>
          <a:p>
            <a:pPr>
              <a:buNone/>
            </a:pPr>
            <a:r>
              <a:rPr lang="en-US" sz="2400" dirty="0" smtClean="0">
                <a:latin typeface="Lucida Console"/>
              </a:rPr>
              <a:t> Invariant Violations: 0</a:t>
            </a:r>
          </a:p>
          <a:p>
            <a:pPr>
              <a:buNone/>
            </a:pPr>
            <a:r>
              <a:rPr lang="en-US" sz="2400" dirty="0" smtClean="0">
                <a:latin typeface="Lucida Console"/>
              </a:rPr>
              <a:t> Method Call Candidates: 570</a:t>
            </a:r>
          </a:p>
          <a:p>
            <a:pPr>
              <a:buNone/>
            </a:pPr>
            <a:r>
              <a:rPr lang="en-US" sz="2400" dirty="0" smtClean="0">
                <a:latin typeface="Lucida Console"/>
              </a:rPr>
              <a:t> Precondition Violations: 0</a:t>
            </a:r>
          </a:p>
          <a:p>
            <a:pPr>
              <a:buNone/>
            </a:pPr>
            <a:r>
              <a:rPr lang="en-US" sz="2400" dirty="0" smtClean="0">
                <a:latin typeface="Lucida Console"/>
              </a:rPr>
              <a:t> Failures: 0</a:t>
            </a:r>
          </a:p>
          <a:p>
            <a:pPr>
              <a:buNone/>
            </a:pPr>
            <a:r>
              <a:rPr lang="en-US" sz="2400" dirty="0" smtClean="0">
                <a:latin typeface="Lucida Console"/>
              </a:rPr>
              <a:t> Successes: 570</a:t>
            </a:r>
          </a:p>
          <a:p>
            <a:pPr>
              <a:buNone/>
            </a:pPr>
            <a:endParaRPr lang="en-US" sz="2400" dirty="0" smtClean="0">
              <a:latin typeface="Lucida Console"/>
            </a:endParaRPr>
          </a:p>
          <a:p>
            <a:pPr>
              <a:buNone/>
            </a:pPr>
            <a:endParaRPr lang="en-US" sz="2400" dirty="0"/>
          </a:p>
        </p:txBody>
      </p:sp>
      <p:sp>
        <p:nvSpPr>
          <p:cNvPr id="4" name="TextBox 3"/>
          <p:cNvSpPr txBox="1"/>
          <p:nvPr/>
        </p:nvSpPr>
        <p:spPr>
          <a:xfrm>
            <a:off x="5947570" y="1600199"/>
            <a:ext cx="2238372" cy="3139321"/>
          </a:xfrm>
          <a:prstGeom prst="rect">
            <a:avLst/>
          </a:prstGeom>
          <a:noFill/>
        </p:spPr>
        <p:txBody>
          <a:bodyPr wrap="square" rtlCol="0">
            <a:spAutoFit/>
          </a:bodyPr>
          <a:lstStyle/>
          <a:p>
            <a:r>
              <a:rPr lang="en-US" dirty="0" smtClean="0"/>
              <a:t>42 instances</a:t>
            </a:r>
          </a:p>
          <a:p>
            <a:r>
              <a:rPr lang="en-US" dirty="0" smtClean="0"/>
              <a:t>750 tests</a:t>
            </a:r>
          </a:p>
          <a:p>
            <a:r>
              <a:rPr lang="en-US" dirty="0" smtClean="0"/>
              <a:t>real	0m0.286s</a:t>
            </a:r>
          </a:p>
          <a:p>
            <a:r>
              <a:rPr lang="en-US" dirty="0" smtClean="0"/>
              <a:t>user	0m0.255s</a:t>
            </a:r>
          </a:p>
          <a:p>
            <a:r>
              <a:rPr lang="en-US" dirty="0" smtClean="0"/>
              <a:t>sys	0m0.021s</a:t>
            </a:r>
          </a:p>
          <a:p>
            <a:endParaRPr lang="en-US" dirty="0" smtClean="0"/>
          </a:p>
          <a:p>
            <a:r>
              <a:rPr lang="en-US" dirty="0" smtClean="0"/>
              <a:t>258 instances</a:t>
            </a:r>
          </a:p>
          <a:p>
            <a:r>
              <a:rPr lang="en-US" dirty="0" smtClean="0"/>
              <a:t>4854 tests</a:t>
            </a:r>
          </a:p>
          <a:p>
            <a:r>
              <a:rPr lang="en-US" dirty="0" smtClean="0"/>
              <a:t>real	0m1.376s</a:t>
            </a:r>
          </a:p>
          <a:p>
            <a:r>
              <a:rPr lang="en-US" dirty="0" smtClean="0"/>
              <a:t>user	0m1.338s</a:t>
            </a:r>
          </a:p>
          <a:p>
            <a:r>
              <a:rPr lang="en-US" dirty="0" smtClean="0"/>
              <a:t>sys	0m0.022s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bet.run</a:t>
            </a:r>
            <a:r>
              <a:rPr lang="en-US" dirty="0" smtClean="0"/>
              <a:t> works</a:t>
            </a:r>
            <a:endParaRPr lang="en-US" dirty="0"/>
          </a:p>
        </p:txBody>
      </p:sp>
      <p:sp>
        <p:nvSpPr>
          <p:cNvPr id="3" name="Content Placeholder 2"/>
          <p:cNvSpPr>
            <a:spLocks noGrp="1"/>
          </p:cNvSpPr>
          <p:nvPr>
            <p:ph idx="1"/>
          </p:nvPr>
        </p:nvSpPr>
        <p:spPr/>
        <p:txBody>
          <a:bodyPr>
            <a:normAutofit fontScale="92500"/>
          </a:bodyPr>
          <a:lstStyle/>
          <a:p>
            <a:r>
              <a:rPr lang="en-US" dirty="0" smtClean="0"/>
              <a:t>Construct an Object </a:t>
            </a:r>
          </a:p>
          <a:p>
            <a:pPr lvl="1"/>
            <a:r>
              <a:rPr lang="en-US" dirty="0" smtClean="0"/>
              <a:t>Class or constructor </a:t>
            </a:r>
            <a:r>
              <a:rPr lang="en-US" dirty="0" err="1" smtClean="0"/>
              <a:t>finitization</a:t>
            </a:r>
            <a:endParaRPr lang="en-US" dirty="0" smtClean="0"/>
          </a:p>
          <a:p>
            <a:r>
              <a:rPr lang="en-US" dirty="0" smtClean="0"/>
              <a:t>For each method, construct an argument list</a:t>
            </a:r>
          </a:p>
          <a:p>
            <a:r>
              <a:rPr lang="en-US" dirty="0" smtClean="0"/>
              <a:t>If the precondition fails, skip</a:t>
            </a:r>
          </a:p>
          <a:p>
            <a:r>
              <a:rPr lang="en-US" dirty="0" smtClean="0"/>
              <a:t>Execute method</a:t>
            </a:r>
          </a:p>
          <a:p>
            <a:r>
              <a:rPr lang="en-US" dirty="0" smtClean="0"/>
              <a:t>Test succeeds if </a:t>
            </a:r>
            <a:r>
              <a:rPr lang="en-US" dirty="0" err="1" smtClean="0"/>
              <a:t>postcondition</a:t>
            </a:r>
            <a:r>
              <a:rPr lang="en-US" dirty="0" smtClean="0"/>
              <a:t> and invariant hold</a:t>
            </a:r>
          </a:p>
          <a:p>
            <a:r>
              <a:rPr lang="en-US" dirty="0" smtClean="0"/>
              <a:t>Do this for all object * method * argument combinations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Rewrite BET code to use object pooling</a:t>
            </a:r>
          </a:p>
          <a:p>
            <a:pPr lvl="1"/>
            <a:r>
              <a:rPr lang="en-US" dirty="0" smtClean="0"/>
              <a:t>Makes testing self-referential structures significantly easier</a:t>
            </a:r>
          </a:p>
          <a:p>
            <a:r>
              <a:rPr lang="en-US" dirty="0" smtClean="0"/>
              <a:t>Eliminate helpers like </a:t>
            </a:r>
            <a:r>
              <a:rPr lang="en-US" dirty="0" err="1" smtClean="0"/>
              <a:t>enumerate(Person</a:t>
            </a:r>
            <a:r>
              <a:rPr lang="en-US" dirty="0" smtClean="0"/>
              <a:t>)</a:t>
            </a:r>
          </a:p>
          <a:p>
            <a:r>
              <a:rPr lang="en-US" dirty="0" smtClean="0"/>
              <a:t>Add </a:t>
            </a:r>
            <a:r>
              <a:rPr lang="en-US" dirty="0" err="1" smtClean="0"/>
              <a:t>metaclass</a:t>
            </a:r>
            <a:r>
              <a:rPr lang="en-US" dirty="0" smtClean="0"/>
              <a:t> option for contract inheritance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Meyer, Bertrand: </a:t>
            </a:r>
            <a:r>
              <a:rPr lang="en-US" i="1" dirty="0" smtClean="0"/>
              <a:t>Design by Contract, Technical Report TR-EI-12/CO, </a:t>
            </a:r>
            <a:r>
              <a:rPr lang="en-US" dirty="0" smtClean="0"/>
              <a:t>Interactive Software Engineering Inc., 1986</a:t>
            </a:r>
          </a:p>
          <a:p>
            <a:r>
              <a:rPr lang="en-US" dirty="0" err="1" smtClean="0"/>
              <a:t>pyContract</a:t>
            </a:r>
            <a:r>
              <a:rPr lang="en-US" dirty="0" smtClean="0"/>
              <a:t>: </a:t>
            </a:r>
            <a:r>
              <a:rPr lang="en-US" dirty="0" smtClean="0">
                <a:hlinkClick r:id="rId2"/>
              </a:rPr>
              <a:t>http://www.wayforward.net/pycontract/</a:t>
            </a:r>
            <a:endParaRPr lang="en-US" dirty="0" smtClean="0"/>
          </a:p>
          <a:p>
            <a:r>
              <a:rPr lang="en-US" dirty="0" err="1" smtClean="0"/>
              <a:t>pyDBC</a:t>
            </a:r>
            <a:r>
              <a:rPr lang="en-US" dirty="0" smtClean="0"/>
              <a:t>: </a:t>
            </a:r>
            <a:r>
              <a:rPr lang="en-US" dirty="0" smtClean="0">
                <a:hlinkClick r:id="rId3"/>
              </a:rPr>
              <a:t>http://www.nongnu.org/pydbc/</a:t>
            </a:r>
            <a:endParaRPr lang="en-US" dirty="0" smtClean="0"/>
          </a:p>
          <a:p>
            <a:r>
              <a:rPr lang="en-US" dirty="0" smtClean="0"/>
              <a:t>Gary T. Leavens, </a:t>
            </a:r>
            <a:r>
              <a:rPr lang="en-US" dirty="0" err="1" smtClean="0"/>
              <a:t>Yoonsik</a:t>
            </a:r>
            <a:r>
              <a:rPr lang="en-US" dirty="0" smtClean="0"/>
              <a:t> </a:t>
            </a:r>
            <a:r>
              <a:rPr lang="en-US" dirty="0" err="1" smtClean="0"/>
              <a:t>Cheon</a:t>
            </a:r>
            <a:r>
              <a:rPr lang="en-US" dirty="0" smtClean="0"/>
              <a:t>. </a:t>
            </a:r>
            <a:r>
              <a:rPr lang="en-US" dirty="0" smtClean="0">
                <a:hlinkClick r:id="rId4"/>
              </a:rPr>
              <a:t>Design by Contract with JML.</a:t>
            </a:r>
            <a:r>
              <a:rPr lang="en-US" dirty="0" smtClean="0"/>
              <a:t>, 2006</a:t>
            </a:r>
          </a:p>
          <a:p>
            <a:r>
              <a:rPr lang="en-US" dirty="0" err="1" smtClean="0"/>
              <a:t>Aleksandar</a:t>
            </a:r>
            <a:r>
              <a:rPr lang="en-US" dirty="0" smtClean="0"/>
              <a:t> </a:t>
            </a:r>
            <a:r>
              <a:rPr lang="en-US" dirty="0" err="1" smtClean="0"/>
              <a:t>Milicevic</a:t>
            </a:r>
            <a:r>
              <a:rPr lang="en-US" dirty="0" smtClean="0"/>
              <a:t>, </a:t>
            </a:r>
            <a:r>
              <a:rPr lang="en-US" dirty="0" err="1" smtClean="0"/>
              <a:t>Sasa</a:t>
            </a:r>
            <a:r>
              <a:rPr lang="en-US" dirty="0" smtClean="0"/>
              <a:t> </a:t>
            </a:r>
            <a:r>
              <a:rPr lang="en-US" dirty="0" err="1" smtClean="0"/>
              <a:t>Misailovic</a:t>
            </a:r>
            <a:r>
              <a:rPr lang="en-US" dirty="0" smtClean="0"/>
              <a:t>, </a:t>
            </a:r>
            <a:r>
              <a:rPr lang="en-US" dirty="0" err="1" smtClean="0"/>
              <a:t>Darko</a:t>
            </a:r>
            <a:r>
              <a:rPr lang="en-US" dirty="0" smtClean="0"/>
              <a:t> </a:t>
            </a:r>
            <a:r>
              <a:rPr lang="en-US" dirty="0" err="1" smtClean="0"/>
              <a:t>Marinov</a:t>
            </a:r>
            <a:r>
              <a:rPr lang="en-US" dirty="0" smtClean="0"/>
              <a:t>, and </a:t>
            </a:r>
            <a:r>
              <a:rPr lang="en-US" dirty="0" err="1" smtClean="0"/>
              <a:t>Sarfraz</a:t>
            </a:r>
            <a:r>
              <a:rPr lang="en-US" dirty="0" smtClean="0"/>
              <a:t> </a:t>
            </a:r>
            <a:r>
              <a:rPr lang="en-US" dirty="0" err="1" smtClean="0"/>
              <a:t>Khurshid</a:t>
            </a:r>
            <a:r>
              <a:rPr lang="en-US" dirty="0" smtClean="0"/>
              <a:t>. 2007. </a:t>
            </a:r>
            <a:r>
              <a:rPr lang="en-US" dirty="0" err="1" smtClean="0"/>
              <a:t>Korat</a:t>
            </a:r>
            <a:r>
              <a:rPr lang="en-US" dirty="0" smtClean="0"/>
              <a:t>: A Tool for Generating Structurally Complex Test Inputs. In </a:t>
            </a:r>
            <a:r>
              <a:rPr lang="en-US" i="1" dirty="0" smtClean="0"/>
              <a:t>Proceedings of the 29th international conference on Software Engineering (ICSE '07).</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a:buNone/>
            </a:pPr>
            <a:r>
              <a:rPr lang="en-US" dirty="0" smtClean="0"/>
              <a:t>Code available at:</a:t>
            </a:r>
          </a:p>
          <a:p>
            <a:pPr>
              <a:buNone/>
            </a:pPr>
            <a:r>
              <a:rPr lang="en-US" dirty="0" smtClean="0">
                <a:hlinkClick r:id="rId2"/>
              </a:rPr>
              <a:t>https://github.com/ccoakley/dbcbet</a:t>
            </a:r>
            <a:endParaRPr lang="en-US" dirty="0"/>
          </a:p>
          <a:p>
            <a:pPr>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 Slides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Contract Libraries</a:t>
            </a:r>
            <a:endParaRPr lang="en-US" dirty="0"/>
          </a:p>
        </p:txBody>
      </p:sp>
      <p:sp>
        <p:nvSpPr>
          <p:cNvPr id="5" name="Content Placeholder 4"/>
          <p:cNvSpPr>
            <a:spLocks noGrp="1"/>
          </p:cNvSpPr>
          <p:nvPr>
            <p:ph idx="1"/>
          </p:nvPr>
        </p:nvSpPr>
        <p:spPr/>
        <p:txBody>
          <a:bodyPr/>
          <a:lstStyle/>
          <a:p>
            <a:r>
              <a:rPr lang="en-US" dirty="0" smtClean="0"/>
              <a:t>Python</a:t>
            </a:r>
          </a:p>
          <a:p>
            <a:pPr lvl="1"/>
            <a:r>
              <a:rPr lang="en-US" dirty="0" err="1" smtClean="0"/>
              <a:t>pyContract</a:t>
            </a:r>
            <a:endParaRPr lang="en-US" dirty="0" smtClean="0"/>
          </a:p>
          <a:p>
            <a:pPr lvl="1"/>
            <a:r>
              <a:rPr lang="en-US" dirty="0" err="1" smtClean="0"/>
              <a:t>pyDBC</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pyContract</a:t>
            </a:r>
            <a:endParaRPr lang="en-US" dirty="0"/>
          </a:p>
        </p:txBody>
      </p:sp>
      <p:sp>
        <p:nvSpPr>
          <p:cNvPr id="3" name="Content Placeholder 2"/>
          <p:cNvSpPr>
            <a:spLocks noGrp="1"/>
          </p:cNvSpPr>
          <p:nvPr>
            <p:ph idx="1"/>
          </p:nvPr>
        </p:nvSpPr>
        <p:spPr/>
        <p:txBody>
          <a:bodyPr/>
          <a:lstStyle/>
          <a:p>
            <a:r>
              <a:rPr lang="en-US" dirty="0" smtClean="0"/>
              <a:t>Contracts are part of documentation strings</a:t>
            </a:r>
          </a:p>
          <a:p>
            <a:r>
              <a:rPr lang="en-US" dirty="0" smtClean="0"/>
              <a:t>PEP 316</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0"/>
            <a:ext cx="8229600" cy="6858000"/>
          </a:xfrm>
        </p:spPr>
        <p:txBody>
          <a:bodyPr>
            <a:normAutofit fontScale="62500" lnSpcReduction="20000"/>
          </a:bodyPr>
          <a:lstStyle/>
          <a:p>
            <a:pPr>
              <a:buNone/>
            </a:pPr>
            <a:r>
              <a:rPr lang="en-US" dirty="0" smtClean="0"/>
              <a:t>def </a:t>
            </a:r>
            <a:r>
              <a:rPr lang="en-US" dirty="0" err="1" smtClean="0"/>
              <a:t>sort(a</a:t>
            </a:r>
            <a:r>
              <a:rPr lang="en-US" dirty="0" smtClean="0"/>
              <a:t>):</a:t>
            </a:r>
          </a:p>
          <a:p>
            <a:pPr>
              <a:buNone/>
            </a:pPr>
            <a:r>
              <a:rPr lang="en-US" dirty="0" smtClean="0"/>
              <a:t>    """Sort a list *IN PLACE*.</a:t>
            </a:r>
          </a:p>
          <a:p>
            <a:pPr>
              <a:buNone/>
            </a:pPr>
            <a:endParaRPr lang="en-US" dirty="0" smtClean="0"/>
          </a:p>
          <a:p>
            <a:pPr>
              <a:buNone/>
            </a:pPr>
            <a:r>
              <a:rPr lang="en-US" dirty="0" smtClean="0"/>
              <a:t>    pre:</a:t>
            </a:r>
          </a:p>
          <a:p>
            <a:pPr>
              <a:buNone/>
            </a:pPr>
            <a:r>
              <a:rPr lang="en-US" dirty="0" smtClean="0"/>
              <a:t>        # must be a list</a:t>
            </a:r>
          </a:p>
          <a:p>
            <a:pPr>
              <a:buNone/>
            </a:pPr>
            <a:r>
              <a:rPr lang="en-US" dirty="0" smtClean="0"/>
              <a:t>        </a:t>
            </a:r>
            <a:r>
              <a:rPr lang="en-US" dirty="0" err="1" smtClean="0"/>
              <a:t>isinstance(a</a:t>
            </a:r>
            <a:r>
              <a:rPr lang="en-US" dirty="0" smtClean="0"/>
              <a:t>, list)</a:t>
            </a:r>
          </a:p>
          <a:p>
            <a:pPr>
              <a:buNone/>
            </a:pPr>
            <a:endParaRPr lang="en-US" dirty="0" smtClean="0"/>
          </a:p>
          <a:p>
            <a:pPr>
              <a:buNone/>
            </a:pPr>
            <a:r>
              <a:rPr lang="en-US" dirty="0" smtClean="0"/>
              <a:t>        # all elements must be comparable with all other items</a:t>
            </a:r>
          </a:p>
          <a:p>
            <a:pPr>
              <a:buNone/>
            </a:pPr>
            <a:r>
              <a:rPr lang="en-US" dirty="0" smtClean="0"/>
              <a:t>        </a:t>
            </a:r>
            <a:r>
              <a:rPr lang="en-US" dirty="0" err="1" smtClean="0"/>
              <a:t>forall(range(len(a</a:t>
            </a:r>
            <a:r>
              <a:rPr lang="en-US" dirty="0" smtClean="0"/>
              <a:t>)),</a:t>
            </a:r>
          </a:p>
          <a:p>
            <a:pPr>
              <a:buNone/>
            </a:pPr>
            <a:r>
              <a:rPr lang="en-US" dirty="0" smtClean="0"/>
              <a:t>               lambda </a:t>
            </a:r>
            <a:r>
              <a:rPr lang="en-US" dirty="0" err="1" smtClean="0"/>
              <a:t>i</a:t>
            </a:r>
            <a:r>
              <a:rPr lang="en-US" dirty="0" smtClean="0"/>
              <a:t>: </a:t>
            </a:r>
            <a:r>
              <a:rPr lang="en-US" dirty="0" err="1" smtClean="0"/>
              <a:t>forall(range(len(a</a:t>
            </a:r>
            <a:r>
              <a:rPr lang="en-US" dirty="0" smtClean="0"/>
              <a:t>)),</a:t>
            </a:r>
          </a:p>
          <a:p>
            <a:pPr>
              <a:buNone/>
            </a:pPr>
            <a:r>
              <a:rPr lang="en-US" dirty="0" smtClean="0"/>
              <a:t>                                lambda </a:t>
            </a:r>
            <a:r>
              <a:rPr lang="en-US" dirty="0" err="1" smtClean="0"/>
              <a:t>j</a:t>
            </a:r>
            <a:r>
              <a:rPr lang="en-US" dirty="0" smtClean="0"/>
              <a:t>: (</a:t>
            </a:r>
            <a:r>
              <a:rPr lang="en-US" dirty="0" err="1" smtClean="0"/>
              <a:t>a[i</a:t>
            </a:r>
            <a:r>
              <a:rPr lang="en-US" dirty="0" smtClean="0"/>
              <a:t>] &lt; </a:t>
            </a:r>
            <a:r>
              <a:rPr lang="en-US" dirty="0" err="1" smtClean="0"/>
              <a:t>a[j</a:t>
            </a:r>
            <a:r>
              <a:rPr lang="en-US" dirty="0" smtClean="0"/>
              <a:t>]) ^ (</a:t>
            </a:r>
            <a:r>
              <a:rPr lang="en-US" dirty="0" err="1" smtClean="0"/>
              <a:t>a[i</a:t>
            </a:r>
            <a:r>
              <a:rPr lang="en-US" dirty="0" smtClean="0"/>
              <a:t>] &gt;= </a:t>
            </a:r>
            <a:r>
              <a:rPr lang="en-US" dirty="0" err="1" smtClean="0"/>
              <a:t>a[j</a:t>
            </a:r>
            <a:r>
              <a:rPr lang="en-US" dirty="0" smtClean="0"/>
              <a:t>])))</a:t>
            </a:r>
          </a:p>
          <a:p>
            <a:pPr>
              <a:buNone/>
            </a:pPr>
            <a:endParaRPr lang="en-US" dirty="0" smtClean="0"/>
          </a:p>
          <a:p>
            <a:pPr>
              <a:buNone/>
            </a:pPr>
            <a:r>
              <a:rPr lang="en-US" dirty="0" smtClean="0"/>
              <a:t>    </a:t>
            </a:r>
            <a:r>
              <a:rPr lang="en-US" dirty="0" err="1" smtClean="0"/>
              <a:t>post[a</a:t>
            </a:r>
            <a:r>
              <a:rPr lang="en-US" dirty="0" smtClean="0"/>
              <a:t>]:</a:t>
            </a:r>
          </a:p>
          <a:p>
            <a:pPr>
              <a:buNone/>
            </a:pPr>
            <a:r>
              <a:rPr lang="en-US" dirty="0" smtClean="0"/>
              <a:t>        # length of array is unchanged</a:t>
            </a:r>
          </a:p>
          <a:p>
            <a:pPr>
              <a:buNone/>
            </a:pPr>
            <a:r>
              <a:rPr lang="en-US" dirty="0" smtClean="0"/>
              <a:t>        </a:t>
            </a:r>
            <a:r>
              <a:rPr lang="en-US" dirty="0" err="1" smtClean="0"/>
              <a:t>len(a</a:t>
            </a:r>
            <a:r>
              <a:rPr lang="en-US" dirty="0" smtClean="0"/>
              <a:t>) == </a:t>
            </a:r>
            <a:r>
              <a:rPr lang="en-US" dirty="0" err="1" smtClean="0"/>
              <a:t>len(__old__.a</a:t>
            </a:r>
            <a:r>
              <a:rPr lang="en-US" dirty="0" smtClean="0"/>
              <a:t>)</a:t>
            </a:r>
          </a:p>
          <a:p>
            <a:pPr>
              <a:buNone/>
            </a:pPr>
            <a:endParaRPr lang="en-US" dirty="0" smtClean="0"/>
          </a:p>
          <a:p>
            <a:pPr>
              <a:buNone/>
            </a:pPr>
            <a:r>
              <a:rPr lang="en-US" dirty="0" smtClean="0"/>
              <a:t>        # all elements given are still in the array</a:t>
            </a:r>
          </a:p>
          <a:p>
            <a:pPr>
              <a:buNone/>
            </a:pPr>
            <a:r>
              <a:rPr lang="en-US" dirty="0" smtClean="0"/>
              <a:t>        </a:t>
            </a:r>
            <a:r>
              <a:rPr lang="en-US" dirty="0" err="1" smtClean="0"/>
              <a:t>forall(__old__.a</a:t>
            </a:r>
            <a:r>
              <a:rPr lang="en-US" dirty="0" smtClean="0"/>
              <a:t>, lambda </a:t>
            </a:r>
            <a:r>
              <a:rPr lang="en-US" dirty="0" err="1" smtClean="0"/>
              <a:t>e</a:t>
            </a:r>
            <a:r>
              <a:rPr lang="en-US" dirty="0" smtClean="0"/>
              <a:t>: __</a:t>
            </a:r>
            <a:r>
              <a:rPr lang="en-US" dirty="0" err="1" smtClean="0"/>
              <a:t>old__.a.count(e</a:t>
            </a:r>
            <a:r>
              <a:rPr lang="en-US" dirty="0" smtClean="0"/>
              <a:t>) == </a:t>
            </a:r>
            <a:r>
              <a:rPr lang="en-US" dirty="0" err="1" smtClean="0"/>
              <a:t>a.count(e</a:t>
            </a:r>
            <a:r>
              <a:rPr lang="en-US" dirty="0" smtClean="0"/>
              <a:t>))</a:t>
            </a:r>
          </a:p>
          <a:p>
            <a:pPr>
              <a:buNone/>
            </a:pPr>
            <a:endParaRPr lang="en-US" dirty="0" smtClean="0"/>
          </a:p>
          <a:p>
            <a:pPr>
              <a:buNone/>
            </a:pPr>
            <a:r>
              <a:rPr lang="en-US" dirty="0" smtClean="0"/>
              <a:t>        # the array is sorted</a:t>
            </a:r>
          </a:p>
          <a:p>
            <a:pPr>
              <a:buNone/>
            </a:pPr>
            <a:r>
              <a:rPr lang="en-US" dirty="0" smtClean="0"/>
              <a:t>        </a:t>
            </a:r>
            <a:r>
              <a:rPr lang="en-US" dirty="0" err="1" smtClean="0"/>
              <a:t>forall([a[i</a:t>
            </a:r>
            <a:r>
              <a:rPr lang="en-US" dirty="0" smtClean="0"/>
              <a:t>] &gt;= a[i-1] for </a:t>
            </a:r>
            <a:r>
              <a:rPr lang="en-US" dirty="0" err="1" smtClean="0"/>
              <a:t>i</a:t>
            </a:r>
            <a:r>
              <a:rPr lang="en-US" dirty="0" smtClean="0"/>
              <a:t> in range(1, </a:t>
            </a:r>
            <a:r>
              <a:rPr lang="en-US" dirty="0" err="1" smtClean="0"/>
              <a:t>len(a</a:t>
            </a:r>
            <a:r>
              <a:rPr lang="en-US" dirty="0" smtClean="0"/>
              <a:t>))])</a:t>
            </a:r>
          </a:p>
          <a:p>
            <a:pPr>
              <a:buNone/>
            </a:pPr>
            <a:r>
              <a:rPr lang="en-US" dirty="0" smtClean="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pyDBC</a:t>
            </a:r>
            <a:endParaRPr lang="en-US" dirty="0"/>
          </a:p>
        </p:txBody>
      </p:sp>
      <p:sp>
        <p:nvSpPr>
          <p:cNvPr id="3" name="Content Placeholder 2"/>
          <p:cNvSpPr>
            <a:spLocks noGrp="1"/>
          </p:cNvSpPr>
          <p:nvPr>
            <p:ph idx="1"/>
          </p:nvPr>
        </p:nvSpPr>
        <p:spPr/>
        <p:txBody>
          <a:bodyPr/>
          <a:lstStyle/>
          <a:p>
            <a:r>
              <a:rPr lang="en-US" dirty="0" err="1" smtClean="0"/>
              <a:t>Metaclass</a:t>
            </a:r>
            <a:r>
              <a:rPr lang="en-US" dirty="0" smtClean="0"/>
              <a:t> based</a:t>
            </a:r>
          </a:p>
          <a:p>
            <a:pPr lvl="1"/>
            <a:r>
              <a:rPr lang="en-US" dirty="0" err="1" smtClean="0"/>
              <a:t>Metaclasses</a:t>
            </a:r>
            <a:r>
              <a:rPr lang="en-US" dirty="0" smtClean="0"/>
              <a:t> are inherited properly</a:t>
            </a:r>
          </a:p>
          <a:p>
            <a:pPr lvl="1"/>
            <a:r>
              <a:rPr lang="en-US" dirty="0" err="1" smtClean="0"/>
              <a:t>pyDBC</a:t>
            </a:r>
            <a:r>
              <a:rPr lang="en-US" dirty="0" smtClean="0"/>
              <a:t> inheritance works properly (it was fixed)</a:t>
            </a:r>
          </a:p>
          <a:p>
            <a:r>
              <a:rPr lang="en-US" dirty="0" smtClean="0"/>
              <a:t>Separate methods for contracts </a:t>
            </a:r>
          </a:p>
          <a:p>
            <a:pPr lvl="1"/>
            <a:r>
              <a:rPr lang="en-US" dirty="0" smtClean="0"/>
              <a:t>non-reusable due to naming requirements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457200" y="0"/>
            <a:ext cx="8229600" cy="6858000"/>
          </a:xfrm>
        </p:spPr>
        <p:txBody>
          <a:bodyPr>
            <a:normAutofit fontScale="70000" lnSpcReduction="20000"/>
          </a:bodyPr>
          <a:lstStyle/>
          <a:p>
            <a:pPr>
              <a:buNone/>
            </a:pPr>
            <a:r>
              <a:rPr lang="en-US" dirty="0" smtClean="0"/>
              <a:t>import </a:t>
            </a:r>
            <a:r>
              <a:rPr lang="en-US" dirty="0" err="1" smtClean="0"/>
              <a:t>dbc</a:t>
            </a:r>
            <a:endParaRPr lang="en-US" dirty="0" smtClean="0"/>
          </a:p>
          <a:p>
            <a:pPr>
              <a:buNone/>
            </a:pPr>
            <a:r>
              <a:rPr lang="en-US" dirty="0" smtClean="0"/>
              <a:t>  __</a:t>
            </a:r>
            <a:r>
              <a:rPr lang="en-US" dirty="0" err="1" smtClean="0"/>
              <a:t>metaclass</a:t>
            </a:r>
            <a:r>
              <a:rPr lang="en-US" dirty="0" smtClean="0"/>
              <a:t>__ = </a:t>
            </a:r>
            <a:r>
              <a:rPr lang="en-US" dirty="0" err="1" smtClean="0"/>
              <a:t>dbc.DBC</a:t>
            </a:r>
            <a:endParaRPr lang="en-US" dirty="0" smtClean="0"/>
          </a:p>
          <a:p>
            <a:pPr>
              <a:buNone/>
            </a:pPr>
            <a:endParaRPr lang="en-US" dirty="0" smtClean="0"/>
          </a:p>
          <a:p>
            <a:pPr>
              <a:buNone/>
            </a:pPr>
            <a:r>
              <a:rPr lang="en-US" dirty="0" smtClean="0"/>
              <a:t>  class </a:t>
            </a:r>
            <a:r>
              <a:rPr lang="en-US" dirty="0" err="1" smtClean="0"/>
              <a:t>Foo</a:t>
            </a:r>
            <a:r>
              <a:rPr lang="en-US" dirty="0" smtClean="0"/>
              <a:t>:</a:t>
            </a:r>
          </a:p>
          <a:p>
            <a:pPr>
              <a:buNone/>
            </a:pPr>
            <a:r>
              <a:rPr lang="en-US" dirty="0" smtClean="0"/>
              <a:t>      def __</a:t>
            </a:r>
            <a:r>
              <a:rPr lang="en-US" dirty="0" err="1" smtClean="0"/>
              <a:t>invar(self</a:t>
            </a:r>
            <a:r>
              <a:rPr lang="en-US" dirty="0" smtClean="0"/>
              <a:t>):</a:t>
            </a:r>
          </a:p>
          <a:p>
            <a:pPr>
              <a:buNone/>
            </a:pPr>
            <a:r>
              <a:rPr lang="en-US" dirty="0" smtClean="0"/>
              <a:t>          assert </a:t>
            </a:r>
            <a:r>
              <a:rPr lang="en-US" dirty="0" err="1" smtClean="0"/>
              <a:t>isinstance(self.a</a:t>
            </a:r>
            <a:r>
              <a:rPr lang="en-US" dirty="0" smtClean="0"/>
              <a:t>, </a:t>
            </a:r>
            <a:r>
              <a:rPr lang="en-US" dirty="0" err="1" smtClean="0"/>
              <a:t>int</a:t>
            </a:r>
            <a:r>
              <a:rPr lang="en-US" dirty="0" smtClean="0"/>
              <a:t>)</a:t>
            </a:r>
          </a:p>
          <a:p>
            <a:pPr>
              <a:buNone/>
            </a:pPr>
            <a:endParaRPr lang="en-US" dirty="0" smtClean="0"/>
          </a:p>
          <a:p>
            <a:pPr>
              <a:buNone/>
            </a:pPr>
            <a:r>
              <a:rPr lang="en-US" dirty="0" smtClean="0"/>
              <a:t>      def __</a:t>
            </a:r>
            <a:r>
              <a:rPr lang="en-US" dirty="0" err="1" smtClean="0"/>
              <a:t>init__(self</a:t>
            </a:r>
            <a:r>
              <a:rPr lang="en-US" dirty="0" smtClean="0"/>
              <a:t>, a):</a:t>
            </a:r>
          </a:p>
          <a:p>
            <a:pPr>
              <a:buNone/>
            </a:pPr>
            <a:r>
              <a:rPr lang="en-US" dirty="0" smtClean="0"/>
              <a:t>          </a:t>
            </a:r>
            <a:r>
              <a:rPr lang="en-US" dirty="0" err="1" smtClean="0"/>
              <a:t>self.a</a:t>
            </a:r>
            <a:r>
              <a:rPr lang="en-US" dirty="0" smtClean="0"/>
              <a:t> = a</a:t>
            </a:r>
          </a:p>
          <a:p>
            <a:pPr>
              <a:buNone/>
            </a:pPr>
            <a:endParaRPr lang="en-US" dirty="0" smtClean="0"/>
          </a:p>
          <a:p>
            <a:pPr>
              <a:buNone/>
            </a:pPr>
            <a:r>
              <a:rPr lang="en-US" dirty="0" smtClean="0"/>
              <a:t>      def </a:t>
            </a:r>
            <a:r>
              <a:rPr lang="en-US" dirty="0" err="1" smtClean="0"/>
              <a:t>foo(self</a:t>
            </a:r>
            <a:r>
              <a:rPr lang="en-US" dirty="0" smtClean="0"/>
              <a:t>, a):</a:t>
            </a:r>
          </a:p>
          <a:p>
            <a:pPr>
              <a:buNone/>
            </a:pPr>
            <a:r>
              <a:rPr lang="en-US" dirty="0" smtClean="0"/>
              <a:t>          </a:t>
            </a:r>
            <a:r>
              <a:rPr lang="en-US" dirty="0" err="1" smtClean="0"/>
              <a:t>self.a</a:t>
            </a:r>
            <a:r>
              <a:rPr lang="en-US" dirty="0" smtClean="0"/>
              <a:t> *= a</a:t>
            </a:r>
          </a:p>
          <a:p>
            <a:pPr>
              <a:buNone/>
            </a:pPr>
            <a:endParaRPr lang="en-US" dirty="0" smtClean="0"/>
          </a:p>
          <a:p>
            <a:pPr>
              <a:buNone/>
            </a:pPr>
            <a:r>
              <a:rPr lang="en-US" dirty="0" smtClean="0"/>
              <a:t>      def </a:t>
            </a:r>
            <a:r>
              <a:rPr lang="en-US" dirty="0" err="1" smtClean="0"/>
              <a:t>foo__pre(self</a:t>
            </a:r>
            <a:r>
              <a:rPr lang="en-US" dirty="0" smtClean="0"/>
              <a:t>, a):</a:t>
            </a:r>
          </a:p>
          <a:p>
            <a:pPr>
              <a:buNone/>
            </a:pPr>
            <a:r>
              <a:rPr lang="en-US" dirty="0" smtClean="0"/>
              <a:t>          assert a &gt; 0</a:t>
            </a:r>
          </a:p>
          <a:p>
            <a:pPr>
              <a:buNone/>
            </a:pPr>
            <a:endParaRPr lang="en-US" dirty="0" smtClean="0"/>
          </a:p>
          <a:p>
            <a:pPr>
              <a:buNone/>
            </a:pPr>
            <a:r>
              <a:rPr lang="en-US" dirty="0" smtClean="0"/>
              <a:t>      def </a:t>
            </a:r>
            <a:r>
              <a:rPr lang="en-US" dirty="0" err="1" smtClean="0"/>
              <a:t>foo__post(self</a:t>
            </a:r>
            <a:r>
              <a:rPr lang="en-US" dirty="0" smtClean="0"/>
              <a:t>, </a:t>
            </a:r>
            <a:r>
              <a:rPr lang="en-US" dirty="0" err="1" smtClean="0"/>
              <a:t>rval</a:t>
            </a:r>
            <a:r>
              <a:rPr lang="en-US" dirty="0" smtClean="0"/>
              <a:t>):</a:t>
            </a:r>
          </a:p>
          <a:p>
            <a:pPr>
              <a:buNone/>
            </a:pPr>
            <a:r>
              <a:rPr lang="en-US" dirty="0" smtClean="0"/>
              <a:t>          assert </a:t>
            </a:r>
            <a:r>
              <a:rPr lang="en-US" dirty="0" err="1" smtClean="0"/>
              <a:t>rval</a:t>
            </a:r>
            <a:r>
              <a:rPr lang="en-US" dirty="0" smtClean="0"/>
              <a:t> is None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by Contract</a:t>
            </a:r>
            <a:endParaRPr lang="en-US" dirty="0"/>
          </a:p>
        </p:txBody>
      </p:sp>
      <p:sp>
        <p:nvSpPr>
          <p:cNvPr id="3" name="Content Placeholder 2"/>
          <p:cNvSpPr>
            <a:spLocks noGrp="1"/>
          </p:cNvSpPr>
          <p:nvPr>
            <p:ph idx="1"/>
          </p:nvPr>
        </p:nvSpPr>
        <p:spPr/>
        <p:txBody>
          <a:bodyPr/>
          <a:lstStyle/>
          <a:p>
            <a:r>
              <a:rPr lang="en-US" dirty="0" smtClean="0"/>
              <a:t>Est. 1986, Bertrand Meyer, Eiffel</a:t>
            </a:r>
          </a:p>
          <a:p>
            <a:r>
              <a:rPr lang="en-US" dirty="0" smtClean="0"/>
              <a:t>Precondition – Violation = bug in caller</a:t>
            </a:r>
          </a:p>
          <a:p>
            <a:r>
              <a:rPr lang="en-US" dirty="0" err="1" smtClean="0"/>
              <a:t>Postcondition</a:t>
            </a:r>
            <a:r>
              <a:rPr lang="en-US" dirty="0" smtClean="0"/>
              <a:t> – Violation = bug in </a:t>
            </a:r>
            <a:r>
              <a:rPr lang="en-US" dirty="0" err="1" smtClean="0"/>
              <a:t>callee</a:t>
            </a:r>
            <a:endParaRPr lang="en-US" dirty="0" smtClean="0"/>
          </a:p>
          <a:p>
            <a:r>
              <a:rPr lang="en-US" dirty="0" smtClean="0"/>
              <a:t>Invariant – Violation = bug in </a:t>
            </a:r>
            <a:r>
              <a:rPr lang="en-US" dirty="0" err="1" smtClean="0"/>
              <a:t>callee</a:t>
            </a:r>
            <a:endParaRPr lang="en-US" dirty="0" smtClean="0"/>
          </a:p>
          <a:p>
            <a:r>
              <a:rPr lang="en-US" dirty="0" err="1" smtClean="0"/>
              <a:t>Liskov</a:t>
            </a:r>
            <a:r>
              <a:rPr lang="en-US" dirty="0" smtClean="0"/>
              <a:t> Substitution Principle</a:t>
            </a:r>
          </a:p>
          <a:p>
            <a:pPr lvl="1"/>
            <a:r>
              <a:rPr lang="en-US" dirty="0" smtClean="0"/>
              <a:t>Preconditions may be weakened by subclasses</a:t>
            </a:r>
          </a:p>
          <a:p>
            <a:pPr lvl="1"/>
            <a:r>
              <a:rPr lang="en-US" dirty="0" err="1" smtClean="0"/>
              <a:t>Postconditions</a:t>
            </a:r>
            <a:r>
              <a:rPr lang="en-US" dirty="0" smtClean="0"/>
              <a:t> and Invariants may be strengthened by subclasses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by Contract</a:t>
            </a:r>
            <a:endParaRPr lang="en-US" dirty="0"/>
          </a:p>
        </p:txBody>
      </p:sp>
      <p:sp>
        <p:nvSpPr>
          <p:cNvPr id="3" name="Content Placeholder 2"/>
          <p:cNvSpPr>
            <a:spLocks noGrp="1"/>
          </p:cNvSpPr>
          <p:nvPr>
            <p:ph idx="1"/>
          </p:nvPr>
        </p:nvSpPr>
        <p:spPr/>
        <p:txBody>
          <a:bodyPr>
            <a:normAutofit/>
          </a:bodyPr>
          <a:lstStyle/>
          <a:p>
            <a:r>
              <a:rPr lang="en-US" dirty="0" smtClean="0"/>
              <a:t>Contracts have native support</a:t>
            </a:r>
          </a:p>
          <a:p>
            <a:pPr lvl="1"/>
            <a:r>
              <a:rPr lang="en-US" dirty="0" smtClean="0"/>
              <a:t>Spec#, </a:t>
            </a:r>
            <a:r>
              <a:rPr lang="en-US" dirty="0" err="1" smtClean="0"/>
              <a:t>Clojure</a:t>
            </a:r>
            <a:r>
              <a:rPr lang="en-US" dirty="0" smtClean="0"/>
              <a:t>, Racket, Eiffel</a:t>
            </a:r>
          </a:p>
          <a:p>
            <a:r>
              <a:rPr lang="en-US" dirty="0" smtClean="0"/>
              <a:t>Contracts can be added via libraries/tools</a:t>
            </a:r>
          </a:p>
          <a:p>
            <a:pPr lvl="1"/>
            <a:r>
              <a:rPr lang="en-US" dirty="0" smtClean="0"/>
              <a:t>C++, Java, Python, Ruby</a:t>
            </a:r>
          </a:p>
          <a:p>
            <a:r>
              <a:rPr lang="en-US" dirty="0" smtClean="0"/>
              <a:t>Eiffel made guarantees about exception types, but this is not typically viewed as part of a contract</a:t>
            </a:r>
          </a:p>
          <a:p>
            <a:r>
              <a:rPr lang="en-US" dirty="0" smtClean="0"/>
              <a:t>Contracts are orthogonal to the type system</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Exhaustive Testing</a:t>
            </a:r>
            <a:endParaRPr lang="en-US" dirty="0"/>
          </a:p>
        </p:txBody>
      </p:sp>
      <p:sp>
        <p:nvSpPr>
          <p:cNvPr id="3" name="Content Placeholder 2"/>
          <p:cNvSpPr>
            <a:spLocks noGrp="1"/>
          </p:cNvSpPr>
          <p:nvPr>
            <p:ph idx="1"/>
          </p:nvPr>
        </p:nvSpPr>
        <p:spPr/>
        <p:txBody>
          <a:bodyPr/>
          <a:lstStyle/>
          <a:p>
            <a:r>
              <a:rPr lang="en-US" dirty="0" smtClean="0"/>
              <a:t>Test a model of the software</a:t>
            </a:r>
          </a:p>
          <a:p>
            <a:pPr lvl="1"/>
            <a:r>
              <a:rPr lang="en-US" dirty="0" err="1" smtClean="0"/>
              <a:t>TestEra</a:t>
            </a:r>
            <a:endParaRPr lang="en-US" dirty="0" smtClean="0"/>
          </a:p>
          <a:p>
            <a:pPr lvl="1"/>
            <a:r>
              <a:rPr lang="en-US" dirty="0" smtClean="0"/>
              <a:t>Alloy</a:t>
            </a:r>
          </a:p>
          <a:p>
            <a:r>
              <a:rPr lang="en-US" dirty="0" smtClean="0"/>
              <a:t>Test the code</a:t>
            </a:r>
          </a:p>
          <a:p>
            <a:pPr lvl="1"/>
            <a:r>
              <a:rPr lang="en-US" dirty="0" err="1" smtClean="0"/>
              <a:t>Korat</a:t>
            </a:r>
            <a:r>
              <a:rPr lang="en-US" dirty="0" smtClean="0"/>
              <a:t> – </a:t>
            </a:r>
            <a:r>
              <a:rPr lang="en-US" dirty="0" err="1" smtClean="0"/>
              <a:t>Finitization</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dbcbet</a:t>
            </a:r>
            <a:endParaRPr lang="en-US" dirty="0"/>
          </a:p>
        </p:txBody>
      </p:sp>
      <p:sp>
        <p:nvSpPr>
          <p:cNvPr id="8" name="Text Placeholder 7"/>
          <p:cNvSpPr>
            <a:spLocks noGrp="1"/>
          </p:cNvSpPr>
          <p:nvPr>
            <p:ph type="body"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Decorators for Syntax</a:t>
            </a:r>
            <a:endParaRPr lang="en-US" dirty="0"/>
          </a:p>
        </p:txBody>
      </p:sp>
      <p:sp>
        <p:nvSpPr>
          <p:cNvPr id="5" name="Content Placeholder 4"/>
          <p:cNvSpPr>
            <a:spLocks noGrp="1"/>
          </p:cNvSpPr>
          <p:nvPr>
            <p:ph idx="1"/>
          </p:nvPr>
        </p:nvSpPr>
        <p:spPr/>
        <p:txBody>
          <a:bodyPr>
            <a:normAutofit/>
          </a:bodyPr>
          <a:lstStyle/>
          <a:p>
            <a:pPr>
              <a:buNone/>
            </a:pPr>
            <a:r>
              <a:rPr lang="en-US" dirty="0" smtClean="0">
                <a:solidFill>
                  <a:srgbClr val="7F7F7F"/>
                </a:solidFill>
                <a:latin typeface="Lucida Console"/>
              </a:rPr>
              <a:t># Python decorator</a:t>
            </a:r>
          </a:p>
          <a:p>
            <a:pPr>
              <a:buNone/>
            </a:pPr>
            <a:r>
              <a:rPr lang="en-US" dirty="0" smtClean="0">
                <a:solidFill>
                  <a:schemeClr val="accent2"/>
                </a:solidFill>
                <a:latin typeface="Lucida Console"/>
              </a:rPr>
              <a:t>@</a:t>
            </a:r>
            <a:r>
              <a:rPr lang="en-US" dirty="0" err="1" smtClean="0">
                <a:solidFill>
                  <a:schemeClr val="accent2"/>
                </a:solidFill>
                <a:latin typeface="Lucida Console"/>
              </a:rPr>
              <a:t>foo</a:t>
            </a:r>
            <a:endParaRPr lang="en-US" dirty="0" smtClean="0">
              <a:solidFill>
                <a:schemeClr val="accent2"/>
              </a:solidFill>
              <a:latin typeface="Lucida Console"/>
            </a:endParaRPr>
          </a:p>
          <a:p>
            <a:pPr>
              <a:buNone/>
            </a:pPr>
            <a:r>
              <a:rPr lang="en-US" dirty="0" smtClean="0">
                <a:solidFill>
                  <a:srgbClr val="C0504D"/>
                </a:solidFill>
                <a:latin typeface="Lucida Console"/>
              </a:rPr>
              <a:t>def </a:t>
            </a:r>
            <a:r>
              <a:rPr lang="en-US" dirty="0" smtClean="0">
                <a:solidFill>
                  <a:schemeClr val="accent4"/>
                </a:solidFill>
                <a:latin typeface="Lucida Console"/>
              </a:rPr>
              <a:t>bar</a:t>
            </a:r>
            <a:r>
              <a:rPr lang="en-US" dirty="0" smtClean="0">
                <a:latin typeface="Lucida Console"/>
              </a:rPr>
              <a:t>(): </a:t>
            </a:r>
            <a:r>
              <a:rPr lang="en-US" dirty="0" smtClean="0">
                <a:solidFill>
                  <a:srgbClr val="C0504D"/>
                </a:solidFill>
                <a:latin typeface="Lucida Console"/>
              </a:rPr>
              <a:t>pass</a:t>
            </a:r>
          </a:p>
          <a:p>
            <a:pPr>
              <a:buNone/>
            </a:pPr>
            <a:r>
              <a:rPr lang="en-US" dirty="0" smtClean="0">
                <a:solidFill>
                  <a:srgbClr val="7F7F7F"/>
                </a:solidFill>
                <a:latin typeface="Lucida Console"/>
              </a:rPr>
              <a:t># Is equivalent to</a:t>
            </a:r>
          </a:p>
          <a:p>
            <a:pPr>
              <a:buNone/>
            </a:pPr>
            <a:r>
              <a:rPr lang="en-US" dirty="0" smtClean="0">
                <a:solidFill>
                  <a:schemeClr val="accent2"/>
                </a:solidFill>
                <a:latin typeface="Lucida Console"/>
              </a:rPr>
              <a:t>def </a:t>
            </a:r>
            <a:r>
              <a:rPr lang="en-US" dirty="0" smtClean="0">
                <a:solidFill>
                  <a:schemeClr val="accent4"/>
                </a:solidFill>
                <a:latin typeface="Lucida Console"/>
              </a:rPr>
              <a:t>bar</a:t>
            </a:r>
            <a:r>
              <a:rPr lang="en-US" dirty="0" smtClean="0">
                <a:latin typeface="Lucida Console"/>
              </a:rPr>
              <a:t>(): </a:t>
            </a:r>
            <a:r>
              <a:rPr lang="en-US" dirty="0" smtClean="0">
                <a:solidFill>
                  <a:srgbClr val="C0504D"/>
                </a:solidFill>
                <a:latin typeface="Lucida Console"/>
              </a:rPr>
              <a:t>pass</a:t>
            </a:r>
          </a:p>
          <a:p>
            <a:pPr>
              <a:buNone/>
            </a:pPr>
            <a:r>
              <a:rPr lang="en-US" dirty="0" smtClean="0">
                <a:latin typeface="Lucida Console"/>
              </a:rPr>
              <a:t>bar = </a:t>
            </a:r>
            <a:r>
              <a:rPr lang="en-US" dirty="0" err="1" smtClean="0">
                <a:latin typeface="Lucida Console"/>
              </a:rPr>
              <a:t>foo(bar</a:t>
            </a:r>
            <a:r>
              <a:rPr lang="en-US" dirty="0" smtClean="0">
                <a:latin typeface="Lucida Console"/>
              </a:rPr>
              <a:t>)</a:t>
            </a:r>
          </a:p>
          <a:p>
            <a:pPr>
              <a:buNone/>
            </a:pPr>
            <a:r>
              <a:rPr lang="en-US" dirty="0" smtClean="0">
                <a:solidFill>
                  <a:srgbClr val="7F7F7F"/>
                </a:solidFill>
                <a:latin typeface="Lucida Console"/>
              </a:rPr>
              <a:t># </a:t>
            </a:r>
            <a:r>
              <a:rPr lang="en-US" dirty="0" err="1" smtClean="0">
                <a:solidFill>
                  <a:srgbClr val="7F7F7F"/>
                </a:solidFill>
                <a:latin typeface="Lucida Console"/>
              </a:rPr>
              <a:t>foo</a:t>
            </a:r>
            <a:r>
              <a:rPr lang="en-US" dirty="0" smtClean="0">
                <a:solidFill>
                  <a:srgbClr val="7F7F7F"/>
                </a:solidFill>
                <a:latin typeface="Lucida Console"/>
              </a:rPr>
              <a:t> can redefine bar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Example</a:t>
            </a:r>
            <a:endParaRPr lang="en-US" dirty="0"/>
          </a:p>
        </p:txBody>
      </p:sp>
      <p:sp>
        <p:nvSpPr>
          <p:cNvPr id="3" name="Content Placeholder 2"/>
          <p:cNvSpPr>
            <a:spLocks noGrp="1"/>
          </p:cNvSpPr>
          <p:nvPr>
            <p:ph idx="1"/>
          </p:nvPr>
        </p:nvSpPr>
        <p:spPr/>
        <p:txBody>
          <a:bodyPr>
            <a:noAutofit/>
          </a:bodyPr>
          <a:lstStyle/>
          <a:p>
            <a:pPr>
              <a:buNone/>
            </a:pPr>
            <a:r>
              <a:rPr lang="en-US" sz="1800" dirty="0" smtClean="0">
                <a:solidFill>
                  <a:srgbClr val="C0504D"/>
                </a:solidFill>
                <a:latin typeface="Lucida Console"/>
              </a:rPr>
              <a:t>@</a:t>
            </a:r>
            <a:r>
              <a:rPr lang="en-US" sz="1800" dirty="0" err="1" smtClean="0">
                <a:solidFill>
                  <a:srgbClr val="C0504D"/>
                </a:solidFill>
                <a:latin typeface="Lucida Console"/>
              </a:rPr>
              <a:t>inv</a:t>
            </a:r>
            <a:r>
              <a:rPr lang="en-US" sz="1800" dirty="0" err="1" smtClean="0">
                <a:latin typeface="Lucida Console"/>
              </a:rPr>
              <a:t>(invariant</a:t>
            </a:r>
            <a:r>
              <a:rPr lang="en-US" sz="1800" dirty="0" smtClean="0">
                <a:latin typeface="Lucida Console"/>
              </a:rPr>
              <a:t>)</a:t>
            </a:r>
          </a:p>
          <a:p>
            <a:pPr>
              <a:buNone/>
            </a:pPr>
            <a:r>
              <a:rPr lang="en-US" sz="1800" dirty="0" smtClean="0">
                <a:solidFill>
                  <a:schemeClr val="accent2"/>
                </a:solidFill>
                <a:latin typeface="Lucida Console"/>
              </a:rPr>
              <a:t>class </a:t>
            </a:r>
            <a:r>
              <a:rPr lang="en-US" sz="1800" dirty="0" err="1" smtClean="0">
                <a:solidFill>
                  <a:schemeClr val="accent4"/>
                </a:solidFill>
                <a:latin typeface="Lucida Console"/>
              </a:rPr>
              <a:t>BusMonitor</a:t>
            </a:r>
            <a:r>
              <a:rPr lang="en-US" sz="1800" dirty="0" err="1" smtClean="0">
                <a:latin typeface="Lucida Console"/>
              </a:rPr>
              <a:t>(object</a:t>
            </a:r>
            <a:r>
              <a:rPr lang="en-US" sz="1800" dirty="0" smtClean="0">
                <a:latin typeface="Lucida Console"/>
              </a:rPr>
              <a:t>):</a:t>
            </a:r>
          </a:p>
          <a:p>
            <a:pPr>
              <a:buNone/>
            </a:pPr>
            <a:r>
              <a:rPr lang="en-US" sz="1800" dirty="0" smtClean="0">
                <a:latin typeface="Lucida Console"/>
              </a:rPr>
              <a:t>    </a:t>
            </a:r>
            <a:r>
              <a:rPr lang="en-US" sz="1800" dirty="0" smtClean="0">
                <a:solidFill>
                  <a:srgbClr val="C0504D"/>
                </a:solidFill>
                <a:latin typeface="Lucida Console"/>
              </a:rPr>
              <a:t>@pre</a:t>
            </a:r>
            <a:r>
              <a:rPr lang="en-US" sz="1800" dirty="0" smtClean="0">
                <a:latin typeface="Lucida Console"/>
              </a:rPr>
              <a:t>(precondition1)</a:t>
            </a:r>
          </a:p>
          <a:p>
            <a:pPr>
              <a:buNone/>
            </a:pPr>
            <a:r>
              <a:rPr lang="en-US" sz="1800" dirty="0" smtClean="0">
                <a:latin typeface="Lucida Console"/>
              </a:rPr>
              <a:t>    </a:t>
            </a:r>
            <a:r>
              <a:rPr lang="en-US" sz="1800" dirty="0" smtClean="0">
                <a:solidFill>
                  <a:srgbClr val="C0504D"/>
                </a:solidFill>
                <a:latin typeface="Lucida Console"/>
              </a:rPr>
              <a:t>@pre</a:t>
            </a:r>
            <a:r>
              <a:rPr lang="en-US" sz="1800" dirty="0" smtClean="0">
                <a:latin typeface="Lucida Console"/>
              </a:rPr>
              <a:t>(precondition2)</a:t>
            </a:r>
          </a:p>
          <a:p>
            <a:pPr>
              <a:buNone/>
            </a:pPr>
            <a:r>
              <a:rPr lang="en-US" sz="1800" dirty="0" smtClean="0">
                <a:latin typeface="Lucida Console"/>
              </a:rPr>
              <a:t>    </a:t>
            </a:r>
            <a:r>
              <a:rPr lang="en-US" sz="1800" dirty="0" smtClean="0">
                <a:solidFill>
                  <a:srgbClr val="C0504D"/>
                </a:solidFill>
                <a:latin typeface="Lucida Console"/>
              </a:rPr>
              <a:t>@</a:t>
            </a:r>
            <a:r>
              <a:rPr lang="en-US" sz="1800" dirty="0" err="1" smtClean="0">
                <a:solidFill>
                  <a:srgbClr val="C0504D"/>
                </a:solidFill>
                <a:latin typeface="Lucida Console"/>
              </a:rPr>
              <a:t>post</a:t>
            </a:r>
            <a:r>
              <a:rPr lang="en-US" sz="1800" dirty="0" err="1" smtClean="0">
                <a:latin typeface="Lucida Console"/>
              </a:rPr>
              <a:t>(postcondition</a:t>
            </a:r>
            <a:r>
              <a:rPr lang="en-US" sz="1800" dirty="0" smtClean="0">
                <a:latin typeface="Lucida Console"/>
              </a:rPr>
              <a:t>)</a:t>
            </a:r>
          </a:p>
          <a:p>
            <a:pPr>
              <a:buNone/>
            </a:pPr>
            <a:r>
              <a:rPr lang="en-US" sz="1800" dirty="0" smtClean="0">
                <a:latin typeface="Lucida Console"/>
              </a:rPr>
              <a:t>    </a:t>
            </a:r>
            <a:r>
              <a:rPr lang="en-US" sz="1800" dirty="0" smtClean="0">
                <a:solidFill>
                  <a:srgbClr val="C0504D"/>
                </a:solidFill>
                <a:latin typeface="Lucida Console"/>
              </a:rPr>
              <a:t>@</a:t>
            </a:r>
            <a:r>
              <a:rPr lang="en-US" sz="1800" dirty="0" err="1" smtClean="0">
                <a:solidFill>
                  <a:srgbClr val="C0504D"/>
                </a:solidFill>
                <a:latin typeface="Lucida Console"/>
              </a:rPr>
              <a:t>throws</a:t>
            </a:r>
            <a:r>
              <a:rPr lang="en-US" sz="1800" dirty="0" err="1" smtClean="0">
                <a:latin typeface="Lucida Console"/>
              </a:rPr>
              <a:t>(IOError</a:t>
            </a:r>
            <a:r>
              <a:rPr lang="en-US" sz="1800" dirty="0" smtClean="0">
                <a:latin typeface="Lucida Console"/>
              </a:rPr>
              <a:t>, </a:t>
            </a:r>
            <a:r>
              <a:rPr lang="en-US" sz="1800" dirty="0" err="1" smtClean="0">
                <a:latin typeface="Lucida Console"/>
              </a:rPr>
              <a:t>CustomException</a:t>
            </a:r>
            <a:r>
              <a:rPr lang="en-US" sz="1800" dirty="0" smtClean="0">
                <a:latin typeface="Lucida Console"/>
              </a:rPr>
              <a:t>)</a:t>
            </a:r>
          </a:p>
          <a:p>
            <a:pPr>
              <a:buNone/>
            </a:pPr>
            <a:r>
              <a:rPr lang="en-US" sz="1800" dirty="0" smtClean="0">
                <a:latin typeface="Lucida Console"/>
              </a:rPr>
              <a:t>    </a:t>
            </a:r>
            <a:r>
              <a:rPr lang="en-US" sz="1800" dirty="0" smtClean="0">
                <a:solidFill>
                  <a:srgbClr val="C0504D"/>
                </a:solidFill>
                <a:latin typeface="Lucida Console"/>
              </a:rPr>
              <a:t>@finitize_method</a:t>
            </a:r>
            <a:r>
              <a:rPr lang="en-US" sz="1800" dirty="0" smtClean="0">
                <a:latin typeface="Lucida Console"/>
              </a:rPr>
              <a:t>([device(1),device(2)],range(-1,10))</a:t>
            </a:r>
          </a:p>
          <a:p>
            <a:pPr>
              <a:buNone/>
            </a:pPr>
            <a:r>
              <a:rPr lang="en-US" sz="1800" dirty="0" smtClean="0">
                <a:latin typeface="Lucida Console"/>
              </a:rPr>
              <a:t>    </a:t>
            </a:r>
            <a:r>
              <a:rPr lang="en-US" sz="1800" dirty="0" smtClean="0">
                <a:solidFill>
                  <a:srgbClr val="C0504D"/>
                </a:solidFill>
                <a:latin typeface="Lucida Console"/>
              </a:rPr>
              <a:t>def </a:t>
            </a:r>
            <a:r>
              <a:rPr lang="en-US" sz="1800" dirty="0" err="1" smtClean="0">
                <a:solidFill>
                  <a:srgbClr val="8064A2"/>
                </a:solidFill>
                <a:latin typeface="Lucida Console"/>
              </a:rPr>
              <a:t>attach</a:t>
            </a:r>
            <a:r>
              <a:rPr lang="en-US" sz="1800" dirty="0" err="1" smtClean="0">
                <a:latin typeface="Lucida Console"/>
              </a:rPr>
              <a:t>(</a:t>
            </a:r>
            <a:r>
              <a:rPr lang="en-US" sz="1800" dirty="0" err="1" smtClean="0">
                <a:solidFill>
                  <a:srgbClr val="C0504D"/>
                </a:solidFill>
                <a:latin typeface="Lucida Console"/>
              </a:rPr>
              <a:t>self</a:t>
            </a:r>
            <a:r>
              <a:rPr lang="en-US" sz="1800" dirty="0" smtClean="0">
                <a:latin typeface="Lucida Console"/>
              </a:rPr>
              <a:t>, device, priority):</a:t>
            </a:r>
          </a:p>
          <a:p>
            <a:pPr>
              <a:buNone/>
            </a:pPr>
            <a:r>
              <a:rPr lang="en-US" sz="1800" dirty="0" smtClean="0">
                <a:latin typeface="Lucida Console"/>
              </a:rPr>
              <a:t>        …</a:t>
            </a:r>
          </a:p>
          <a:p>
            <a:pPr>
              <a:buNone/>
            </a:pPr>
            <a:endParaRPr lang="en-US" sz="1800" dirty="0">
              <a:latin typeface="Lucida Consol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1442</TotalTime>
  <Words>1931</Words>
  <Application>Microsoft Macintosh PowerPoint</Application>
  <PresentationFormat>On-screen Show (4:3)</PresentationFormat>
  <Paragraphs>303</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dbcbet: Object-Oriented Design by Contract with Declarative Bounded Exhaustive Testing</vt:lpstr>
      <vt:lpstr>Overview</vt:lpstr>
      <vt:lpstr>Background</vt:lpstr>
      <vt:lpstr>Design by Contract</vt:lpstr>
      <vt:lpstr>Design by Contract</vt:lpstr>
      <vt:lpstr>Bounded Exhaustive Testing</vt:lpstr>
      <vt:lpstr>dbcbet</vt:lpstr>
      <vt:lpstr>Python Decorators for Syntax</vt:lpstr>
      <vt:lpstr>Syntax Example</vt:lpstr>
      <vt:lpstr>How it works</vt:lpstr>
      <vt:lpstr>Invoker</vt:lpstr>
      <vt:lpstr>Contract Components are Objects</vt:lpstr>
      <vt:lpstr>Finitization</vt:lpstr>
      <vt:lpstr>Ported JML Example</vt:lpstr>
      <vt:lpstr>Some Contract Definitions</vt:lpstr>
      <vt:lpstr>Example</vt:lpstr>
      <vt:lpstr>PowerPoint Presentation</vt:lpstr>
      <vt:lpstr>PowerPoint Presentation</vt:lpstr>
      <vt:lpstr>Helper Examples</vt:lpstr>
      <vt:lpstr>PowerPoint Presentation</vt:lpstr>
      <vt:lpstr>Testing</vt:lpstr>
      <vt:lpstr>How bet.run works</vt:lpstr>
      <vt:lpstr>Future Work</vt:lpstr>
      <vt:lpstr>References</vt:lpstr>
      <vt:lpstr>Thank You</vt:lpstr>
      <vt:lpstr>Backup Slides</vt:lpstr>
      <vt:lpstr>Existing Contract Libraries</vt:lpstr>
      <vt:lpstr>pyContract</vt:lpstr>
      <vt:lpstr>PowerPoint Presentation</vt:lpstr>
      <vt:lpstr>pyDBC</vt:lpstr>
      <vt:lpstr>PowerPoint Presentation</vt:lpstr>
    </vt:vector>
  </TitlesOfParts>
  <Company>Webwise Security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dbcbet: Object-Oriented Design by Contract with Declarative Bounded Exhaustive Testing</dc:title>
  <dc:creator>Chris</dc:creator>
  <cp:lastModifiedBy>Todd Millstein</cp:lastModifiedBy>
  <cp:revision>20</cp:revision>
  <dcterms:created xsi:type="dcterms:W3CDTF">2013-11-23T13:17:48Z</dcterms:created>
  <dcterms:modified xsi:type="dcterms:W3CDTF">2013-12-20T14:57:51Z</dcterms:modified>
</cp:coreProperties>
</file>