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26"/>
  </p:notesMasterIdLst>
  <p:sldIdLst>
    <p:sldId id="292" r:id="rId2"/>
    <p:sldId id="256" r:id="rId3"/>
    <p:sldId id="283" r:id="rId4"/>
    <p:sldId id="285" r:id="rId5"/>
    <p:sldId id="287" r:id="rId6"/>
    <p:sldId id="286" r:id="rId7"/>
    <p:sldId id="288" r:id="rId8"/>
    <p:sldId id="293" r:id="rId9"/>
    <p:sldId id="289" r:id="rId10"/>
    <p:sldId id="291" r:id="rId11"/>
    <p:sldId id="258" r:id="rId12"/>
    <p:sldId id="259" r:id="rId13"/>
    <p:sldId id="262" r:id="rId14"/>
    <p:sldId id="278" r:id="rId15"/>
    <p:sldId id="266" r:id="rId16"/>
    <p:sldId id="267" r:id="rId17"/>
    <p:sldId id="268" r:id="rId18"/>
    <p:sldId id="275" r:id="rId19"/>
    <p:sldId id="269" r:id="rId20"/>
    <p:sldId id="270" r:id="rId21"/>
    <p:sldId id="271" r:id="rId22"/>
    <p:sldId id="279" r:id="rId23"/>
    <p:sldId id="280" r:id="rId24"/>
    <p:sldId id="281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80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48347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1791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095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748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4744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2632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4518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7413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714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6746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8920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7410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39774" y="2133599"/>
            <a:ext cx="7775575" cy="8375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00B050"/>
              </a:buClr>
              <a:buSzPct val="100000"/>
              <a:buFont typeface="Comic Sans MS"/>
              <a:buNone/>
              <a:defRPr sz="3200" b="1" i="1" u="none" strike="noStrike" cap="non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143000" y="3759200"/>
            <a:ext cx="6858000" cy="213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cxnSp>
        <p:nvCxnSpPr>
          <p:cNvPr id="15" name="Shape 15"/>
          <p:cNvCxnSpPr/>
          <p:nvPr/>
        </p:nvCxnSpPr>
        <p:spPr>
          <a:xfrm>
            <a:off x="1854200" y="3441700"/>
            <a:ext cx="5105400" cy="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28650" y="3365184"/>
            <a:ext cx="7886700" cy="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28650" y="839791"/>
            <a:ext cx="7886700" cy="5695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00B050"/>
              </a:buClr>
              <a:buSzPct val="100000"/>
              <a:buFont typeface="Comic Sans MS"/>
              <a:buNone/>
              <a:defRPr sz="2400" b="0" i="1" u="none" strike="noStrike" cap="non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28650" y="1601639"/>
            <a:ext cx="7886700" cy="45753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0" name="Shape 20"/>
          <p:cNvCxnSpPr/>
          <p:nvPr/>
        </p:nvCxnSpPr>
        <p:spPr>
          <a:xfrm>
            <a:off x="628650" y="1409384"/>
            <a:ext cx="7886700" cy="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28650" y="839791"/>
            <a:ext cx="7886700" cy="5695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00B050"/>
              </a:buClr>
              <a:buSzPct val="100000"/>
              <a:buFont typeface="Comic Sans MS"/>
              <a:buNone/>
              <a:defRPr sz="2400" b="0" i="1" u="none" strike="noStrike" cap="non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28650" y="1601639"/>
            <a:ext cx="7886700" cy="45753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286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Noto Sans Symbols"/>
              <a:buChar char="➢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>
            <a:off x="628650" y="1396684"/>
            <a:ext cx="7886700" cy="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28650" y="839791"/>
            <a:ext cx="7886700" cy="5695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00B050"/>
              </a:buClr>
              <a:buSzPct val="100000"/>
              <a:buFont typeface="Comic Sans MS"/>
              <a:buNone/>
              <a:defRPr sz="2400" b="0" i="1" u="none" strike="noStrike" cap="non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8096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28650" y="831220"/>
            <a:ext cx="7886700" cy="628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00B050"/>
              </a:buClr>
              <a:buSzPct val="100000"/>
              <a:buFont typeface="Comic Sans MS"/>
              <a:buNone/>
              <a:defRPr sz="2400" b="0" i="1" u="none" strike="noStrike" cap="non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cxnSp>
        <p:nvCxnSpPr>
          <p:cNvPr id="16" name="Shape 16"/>
          <p:cNvCxnSpPr/>
          <p:nvPr/>
        </p:nvCxnSpPr>
        <p:spPr>
          <a:xfrm>
            <a:off x="628650" y="1549084"/>
            <a:ext cx="7886700" cy="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" name="Shape 19"/>
          <p:cNvSpPr txBox="1">
            <a:spLocks noGrp="1"/>
          </p:cNvSpPr>
          <p:nvPr>
            <p:ph type="body" idx="1"/>
          </p:nvPr>
        </p:nvSpPr>
        <p:spPr>
          <a:xfrm>
            <a:off x="628650" y="1689099"/>
            <a:ext cx="7886700" cy="31543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Calibri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502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You Layou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28650" y="2947991"/>
            <a:ext cx="7886700" cy="5695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Comic Sans MS"/>
              <a:buNone/>
              <a:defRPr sz="24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ECECE"/>
            </a:gs>
            <a:gs pos="14000">
              <a:srgbClr val="FAFAFA"/>
            </a:gs>
            <a:gs pos="88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28650" y="1030291"/>
            <a:ext cx="7886700" cy="5695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00B050"/>
              </a:buClr>
              <a:buSzPct val="100000"/>
              <a:buFont typeface="Comic Sans MS"/>
              <a:buNone/>
              <a:defRPr sz="2400" b="0" i="1" u="none" strike="noStrike" cap="non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286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Noto Sans Symbols"/>
              <a:buChar char="➢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Calibri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Calibri"/>
              <a:buChar char="■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Calibri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Calibri"/>
              <a:buChar char="○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pic>
        <p:nvPicPr>
          <p:cNvPr id="8" name="Shape 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8651" y="215900"/>
            <a:ext cx="1682749" cy="58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540500" y="189387"/>
            <a:ext cx="1973003" cy="61516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/>
          <p:nvPr/>
        </p:nvSpPr>
        <p:spPr>
          <a:xfrm>
            <a:off x="559897" y="6538914"/>
            <a:ext cx="700833" cy="21929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25" b="0" i="0" u="none" strike="noStrike" cap="none">
                <a:solidFill>
                  <a:srgbClr val="548135"/>
                </a:solidFill>
                <a:latin typeface="Comic Sans MS"/>
                <a:ea typeface="Comic Sans MS"/>
                <a:cs typeface="Comic Sans MS"/>
                <a:sym typeface="Comic Sans MS"/>
              </a:rPr>
              <a:t>13.10.2017</a:t>
            </a:r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0" y="6070500"/>
            <a:ext cx="9144000" cy="78643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3" r:id="rId5"/>
    <p:sldLayoutId id="2147483651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931" y="1632483"/>
            <a:ext cx="4942441" cy="370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0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Two way of hosting a project on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7735" y="5151833"/>
            <a:ext cx="7317614" cy="1025129"/>
          </a:xfrm>
        </p:spPr>
        <p:txBody>
          <a:bodyPr/>
          <a:lstStyle/>
          <a:p>
            <a:r>
              <a:rPr lang="bn-BD" dirty="0" smtClean="0"/>
              <a:t>Private Hosting				  Publicly Hosting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160089"/>
            <a:ext cx="2818506" cy="19917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405" y="3159326"/>
            <a:ext cx="2642315" cy="199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7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28650" y="839791"/>
            <a:ext cx="7886700" cy="56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buClr>
                <a:srgbClr val="00B050"/>
              </a:buClr>
              <a:buSzPct val="100000"/>
              <a:buFont typeface="Comic Sans MS"/>
              <a:buNone/>
            </a:pPr>
            <a:r>
              <a:rPr lang="en-US" sz="2400" b="0" i="1" u="none" strike="noStrike" cap="none" dirty="0" smtClean="0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GitHub</a:t>
            </a:r>
            <a:endParaRPr lang="en-US" sz="2400" b="0" i="1" u="none" strike="noStrike" cap="none" dirty="0">
              <a:solidFill>
                <a:srgbClr val="00B05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28650" y="1601639"/>
            <a:ext cx="7886700" cy="457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lvl="0" indent="-285750" rtl="0">
              <a:lnSpc>
                <a:spcPct val="2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dirty="0"/>
              <a:t>GitHub is a web-based </a:t>
            </a:r>
            <a:r>
              <a:rPr lang="en-US" dirty="0" err="1" smtClean="0"/>
              <a:t>git</a:t>
            </a:r>
            <a:r>
              <a:rPr lang="en-US" dirty="0" smtClean="0"/>
              <a:t> repository(project) </a:t>
            </a:r>
            <a:r>
              <a:rPr lang="en-US" dirty="0"/>
              <a:t>hosting service.</a:t>
            </a:r>
          </a:p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Two way project can be hosted. Public and private.</a:t>
            </a:r>
          </a:p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There are many </a:t>
            </a:r>
            <a:r>
              <a:rPr lang="en-US" dirty="0" err="1" smtClean="0"/>
              <a:t>git</a:t>
            </a:r>
            <a:r>
              <a:rPr lang="en-US" dirty="0" smtClean="0"/>
              <a:t> hosting service </a:t>
            </a:r>
            <a:r>
              <a:rPr lang="en-US" dirty="0" err="1" smtClean="0"/>
              <a:t>gitlab</a:t>
            </a:r>
            <a:r>
              <a:rPr lang="en-US" dirty="0" smtClean="0"/>
              <a:t>, </a:t>
            </a:r>
            <a:r>
              <a:rPr lang="en-US" dirty="0" err="1" smtClean="0"/>
              <a:t>gitbucket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317" y="1712891"/>
            <a:ext cx="783033" cy="991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050" y="2511380"/>
            <a:ext cx="1130341" cy="7987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575" y="2815985"/>
            <a:ext cx="1127590" cy="85028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36" y="4638829"/>
            <a:ext cx="3063788" cy="6348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896" y="3666274"/>
            <a:ext cx="1465954" cy="16073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88025" y="3269923"/>
            <a:ext cx="208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gitlab</a:t>
            </a:r>
            <a:r>
              <a:rPr 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mic Sans MS" panose="030F0702030302020204" pitchFamily="66" charset="0"/>
              </a:rPr>
              <a:t>gitbucket</a:t>
            </a:r>
            <a:endParaRPr lang="en-US" sz="18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696" y="2075934"/>
            <a:ext cx="1617935" cy="1617935"/>
          </a:xfrm>
          <a:prstGeom prst="rect">
            <a:avLst/>
          </a:prstGeom>
        </p:spPr>
      </p:pic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628650" y="839791"/>
            <a:ext cx="7886700" cy="5695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buClr>
                <a:srgbClr val="00B050"/>
              </a:buClr>
              <a:buSzPct val="100000"/>
              <a:buFont typeface="Comic Sans MS"/>
              <a:buNone/>
            </a:pPr>
            <a:r>
              <a:rPr lang="en-US" sz="2400" b="0" i="1" u="none" strike="noStrike" cap="none" dirty="0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Why </a:t>
            </a:r>
            <a:r>
              <a:rPr lang="en-US" sz="2400" b="0" i="1" u="none" strike="noStrike" cap="none" dirty="0" err="1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Git</a:t>
            </a:r>
            <a:r>
              <a:rPr lang="en-US" sz="2400" b="0" i="1" u="none" strike="noStrike" cap="none" dirty="0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so Important?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28650" y="1301388"/>
            <a:ext cx="7886700" cy="45753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  <a:buSzPct val="97941"/>
              <a:buFont typeface="Wingdings" panose="05000000000000000000" pitchFamily="2" charset="2"/>
              <a:buChar char="Ø"/>
            </a:pPr>
            <a:r>
              <a:rPr lang="en-US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keep code revision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97941"/>
              <a:buFont typeface="Wingdings" panose="05000000000000000000" pitchFamily="2" charset="2"/>
              <a:buChar char="Ø"/>
            </a:pPr>
            <a:r>
              <a:rPr lang="en-US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Easily manage code when multiple programmer work in same project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97941"/>
              <a:buFont typeface="Wingdings" panose="05000000000000000000" pitchFamily="2" charset="2"/>
              <a:buChar char="Ø"/>
            </a:pPr>
            <a:r>
              <a:rPr lang="en-US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Backup old code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97941"/>
              <a:buFont typeface="Wingdings" panose="05000000000000000000" pitchFamily="2" charset="2"/>
              <a:buChar char="Ø"/>
            </a:pPr>
            <a:r>
              <a:rPr lang="en-US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Restoring Previous Versions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97941"/>
              <a:buFont typeface="Wingdings" panose="05000000000000000000" pitchFamily="2" charset="2"/>
              <a:buChar char="Ø"/>
            </a:pPr>
            <a:r>
              <a:rPr lang="en-US" dirty="0" smtClean="0"/>
              <a:t>Tracking how </a:t>
            </a:r>
            <a:r>
              <a:rPr lang="en-US" b="0" i="0" u="none" strike="noStrike" cap="none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much </a:t>
            </a:r>
            <a:r>
              <a:rPr lang="en-US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work is being done, and where, when and by whom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97941"/>
              <a:buFont typeface="Wingdings" panose="05000000000000000000" pitchFamily="2" charset="2"/>
              <a:buChar char="Ø"/>
            </a:pPr>
            <a:r>
              <a:rPr lang="en-US" dirty="0" smtClean="0"/>
              <a:t>E</a:t>
            </a:r>
            <a:r>
              <a:rPr lang="en-US" b="0" i="0" u="none" strike="noStrike" cap="none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xperiment </a:t>
            </a:r>
            <a:r>
              <a:rPr lang="en-US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new feature without interfering with working code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97941"/>
              <a:buFont typeface="Wingdings" panose="05000000000000000000" pitchFamily="2" charset="2"/>
              <a:buChar char="Ø"/>
            </a:pPr>
            <a:r>
              <a:rPr lang="en-US" dirty="0"/>
              <a:t>S</a:t>
            </a:r>
            <a:r>
              <a:rPr lang="en-US" b="0" i="0" u="none" strike="noStrike" cap="none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hare </a:t>
            </a:r>
            <a:r>
              <a:rPr lang="en-US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your code, or let other people work on your code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97941"/>
              <a:buFont typeface="Wingdings" panose="05000000000000000000" pitchFamily="2" charset="2"/>
              <a:buChar char="Ø"/>
            </a:pPr>
            <a:r>
              <a:rPr lang="en-US" dirty="0" smtClean="0"/>
              <a:t>S</a:t>
            </a:r>
            <a:r>
              <a:rPr lang="en-US" b="0" i="0" u="none" strike="noStrike" cap="none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ubmit </a:t>
            </a:r>
            <a:r>
              <a:rPr lang="en-US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change to someone else's </a:t>
            </a:r>
            <a:r>
              <a:rPr lang="en-US" b="0" i="0" u="none" strike="noStrike" cap="none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</a:t>
            </a:r>
            <a:endParaRPr lang="en-US" b="0" i="0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628650" y="839791"/>
            <a:ext cx="7886700" cy="56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buClr>
                <a:srgbClr val="00B050"/>
              </a:buClr>
              <a:buSzPct val="100000"/>
              <a:buFont typeface="Comic Sans MS"/>
              <a:buNone/>
            </a:pPr>
            <a:r>
              <a:rPr lang="en-US" dirty="0"/>
              <a:t>How </a:t>
            </a:r>
            <a:r>
              <a:rPr lang="en-US" dirty="0" err="1"/>
              <a:t>Git</a:t>
            </a:r>
            <a:r>
              <a:rPr lang="en-US" dirty="0"/>
              <a:t> and </a:t>
            </a:r>
            <a:r>
              <a:rPr lang="en-US" dirty="0" smtClean="0"/>
              <a:t>GitHub(remote) </a:t>
            </a:r>
            <a:r>
              <a:rPr lang="en-US" dirty="0"/>
              <a:t>works together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28650" y="1601639"/>
            <a:ext cx="7886700" cy="457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0" name="Shape 80" descr="Screenshot_2017-10-23_10-30-4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50" y="2102950"/>
            <a:ext cx="8910249" cy="272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628650" y="839791"/>
            <a:ext cx="7886700" cy="5695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buClr>
                <a:srgbClr val="00B050"/>
              </a:buClr>
              <a:buSzPct val="100000"/>
              <a:buFont typeface="Comic Sans MS"/>
              <a:buNone/>
            </a:pPr>
            <a:r>
              <a:rPr lang="en-US" sz="2400" b="0" i="1" u="none" strike="noStrike" cap="non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Git Commands one file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28650" y="1601639"/>
            <a:ext cx="7886700" cy="45753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ct val="100000"/>
              <a:buFont typeface="Calibri"/>
              <a:buAutoNum type="arabicPeriod"/>
            </a:pPr>
            <a:r>
              <a:rPr lang="en-US" sz="1800" b="0" i="0" u="none" strike="noStrike" cap="none" dirty="0" err="1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git</a:t>
            </a:r>
            <a:r>
              <a:rPr lang="en-US" sz="1800" b="0" i="0" u="none" strike="noStrike" cap="none" dirty="0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init</a:t>
            </a:r>
            <a:endParaRPr lang="en-US" sz="1800" b="0" i="0" u="none" strike="noStrike" cap="none" dirty="0">
              <a:solidFill>
                <a:srgbClr val="C55A11"/>
              </a:solidFill>
              <a:latin typeface="Comic Sans MS" panose="030F0702030302020204" pitchFamily="66" charset="0"/>
              <a:ea typeface="Consolas"/>
              <a:cs typeface="Consolas"/>
              <a:sym typeface="Consolas"/>
            </a:endParaRPr>
          </a:p>
          <a:p>
            <a:pPr marL="685800" marR="0" lvl="2" indent="-3429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Create a new local repository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55A11"/>
              </a:buClr>
              <a:buSzPct val="100000"/>
              <a:buFont typeface="Calibri"/>
              <a:buAutoNum type="arabicPeriod"/>
            </a:pPr>
            <a:r>
              <a:rPr lang="en-US" sz="1800" b="0" i="0" u="none" strike="noStrike" cap="none" dirty="0" err="1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git</a:t>
            </a:r>
            <a:r>
              <a:rPr lang="en-US" sz="1800" b="0" i="0" u="none" strike="noStrike" cap="none" dirty="0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 status</a:t>
            </a:r>
          </a:p>
          <a:p>
            <a:pPr marL="685800" marR="0" lvl="2" indent="-3429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Changed files in your working directory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55A11"/>
              </a:buClr>
              <a:buSzPct val="100000"/>
              <a:buFont typeface="Calibri"/>
              <a:buAutoNum type="arabicPeriod"/>
            </a:pPr>
            <a:r>
              <a:rPr lang="en-US" sz="1800" b="0" i="0" u="none" strike="noStrike" cap="none" dirty="0" err="1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git</a:t>
            </a:r>
            <a:r>
              <a:rPr lang="en-US" sz="1800" b="0" i="0" u="none" strike="noStrike" cap="none" dirty="0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 add filename</a:t>
            </a:r>
          </a:p>
          <a:p>
            <a:pPr marL="685800" marR="0" lvl="2" indent="-3429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Add all current changes to the next commit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55A11"/>
              </a:buClr>
              <a:buSzPct val="100000"/>
              <a:buFont typeface="Calibri"/>
              <a:buAutoNum type="arabicPeriod"/>
            </a:pPr>
            <a:r>
              <a:rPr lang="en-US" sz="1800" b="0" i="0" u="none" strike="noStrike" cap="none" dirty="0" err="1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git</a:t>
            </a:r>
            <a:r>
              <a:rPr lang="en-US" sz="1800" b="0" i="0" u="none" strike="noStrike" cap="none" dirty="0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 commit –m “comment” filename</a:t>
            </a:r>
          </a:p>
          <a:p>
            <a:pPr marL="685800" marR="0" lvl="2" indent="-3429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Commit all local changes in tracked files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55A11"/>
              </a:buClr>
              <a:buSzPct val="100000"/>
              <a:buFont typeface="Calibri"/>
              <a:buAutoNum type="arabicPeriod"/>
            </a:pPr>
            <a:r>
              <a:rPr lang="en-US" sz="1800" b="0" i="0" u="none" strike="noStrike" cap="none" dirty="0" err="1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git</a:t>
            </a:r>
            <a:r>
              <a:rPr lang="en-US" sz="1800" b="0" i="0" u="none" strike="noStrike" cap="none" dirty="0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 log</a:t>
            </a:r>
          </a:p>
          <a:p>
            <a:pPr marL="685800" marR="0" lvl="2" indent="-3429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Show all commits, starting with newest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55A11"/>
              </a:buClr>
              <a:buSzPct val="100000"/>
              <a:buFont typeface="Calibri"/>
              <a:buAutoNum type="arabicPeriod"/>
            </a:pPr>
            <a:r>
              <a:rPr lang="en-US" sz="1800" b="0" i="0" u="none" strike="noStrike" cap="none" dirty="0" err="1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git</a:t>
            </a:r>
            <a:r>
              <a:rPr lang="en-US" sz="1800" b="0" i="0" u="none" strike="noStrike" cap="none" dirty="0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 diff</a:t>
            </a:r>
          </a:p>
          <a:p>
            <a:pPr marL="628650" marR="0" lvl="2" indent="-285750" algn="l" rtl="0">
              <a:lnSpc>
                <a:spcPct val="10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Show changes after change in file</a:t>
            </a:r>
          </a:p>
        </p:txBody>
      </p:sp>
    </p:spTree>
    <p:extLst>
      <p:ext uri="{BB962C8B-B14F-4D97-AF65-F5344CB8AC3E}">
        <p14:creationId xmlns:p14="http://schemas.microsoft.com/office/powerpoint/2010/main" val="12260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628650" y="839791"/>
            <a:ext cx="7886700" cy="5695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buClr>
                <a:srgbClr val="00B050"/>
              </a:buClr>
              <a:buSzPct val="100000"/>
              <a:buFont typeface="Comic Sans MS"/>
              <a:buNone/>
            </a:pPr>
            <a:r>
              <a:rPr lang="en-US" sz="2400" b="0" i="1" u="none" strike="noStrike" cap="non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Git command multiple file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28650" y="1601639"/>
            <a:ext cx="7886700" cy="45753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ct val="97941"/>
              <a:buFont typeface="Calibri"/>
              <a:buAutoNum type="arabicPeriod"/>
            </a:pPr>
            <a:r>
              <a:rPr lang="en-US" b="0" i="0" u="none" strike="noStrike" cap="none" dirty="0" err="1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git</a:t>
            </a:r>
            <a:r>
              <a:rPr lang="en-US" b="0" i="0" u="none" strike="noStrike" cap="none" dirty="0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 add filename1 filename2</a:t>
            </a:r>
          </a:p>
          <a:p>
            <a:pPr marL="628650" marR="0" lvl="1" indent="-28575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97941"/>
              <a:buFont typeface="Noto Sans Symbols"/>
              <a:buChar char="➢"/>
            </a:pPr>
            <a:r>
              <a:rPr lang="en-US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Multiple file add using file name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55A11"/>
              </a:buClr>
              <a:buSzPct val="97941"/>
              <a:buFont typeface="Calibri"/>
              <a:buAutoNum type="arabicPeriod"/>
            </a:pPr>
            <a:r>
              <a:rPr lang="en-US" b="0" i="0" u="none" strike="noStrike" cap="none" dirty="0" err="1">
                <a:solidFill>
                  <a:schemeClr val="accent2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git</a:t>
            </a:r>
            <a:r>
              <a:rPr lang="en-US" b="0" i="0" u="none" strike="noStrike" cap="none" dirty="0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 add .</a:t>
            </a:r>
          </a:p>
          <a:p>
            <a:pPr marL="628650" marR="0" lvl="2" indent="-28575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97941"/>
              <a:buFont typeface="Noto Sans Symbols"/>
              <a:buChar char="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All file added from repository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55A11"/>
              </a:buClr>
              <a:buSzPct val="97941"/>
              <a:buFont typeface="Calibri"/>
              <a:buAutoNum type="arabicPeriod"/>
            </a:pPr>
            <a:r>
              <a:rPr lang="en-US" b="0" i="0" u="none" strike="noStrike" cap="none" dirty="0" err="1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git</a:t>
            </a:r>
            <a:r>
              <a:rPr lang="en-US" b="0" i="0" u="none" strike="noStrike" cap="none" dirty="0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 commit –am “comment”</a:t>
            </a:r>
          </a:p>
          <a:p>
            <a:pPr marL="628650" marR="0" lvl="2" indent="-28575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97941"/>
              <a:buFont typeface="Noto Sans Symbols"/>
              <a:buChar char="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Commit multiple added file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55A11"/>
              </a:buClr>
              <a:buSzPct val="97941"/>
              <a:buFont typeface="Calibri"/>
              <a:buAutoNum type="arabicPeriod"/>
            </a:pPr>
            <a:r>
              <a:rPr lang="en-US" b="0" i="0" u="none" strike="noStrike" cap="none" dirty="0" err="1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git</a:t>
            </a:r>
            <a:r>
              <a:rPr lang="en-US" b="0" i="0" u="none" strike="noStrike" cap="none" dirty="0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 diff hash1 hash2</a:t>
            </a:r>
          </a:p>
          <a:p>
            <a:pPr marL="628650" marR="0" lvl="2" indent="-28575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97941"/>
              <a:buFont typeface="Noto Sans Symbols"/>
              <a:buChar char="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Show changes between given commits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C55A11"/>
              </a:buClr>
              <a:buSzPct val="97941"/>
              <a:buFont typeface="Calibri"/>
              <a:buAutoNum type="arabicPeriod"/>
            </a:pPr>
            <a:r>
              <a:rPr lang="en-US" b="0" i="0" u="none" strike="noStrike" cap="none" dirty="0" err="1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git</a:t>
            </a:r>
            <a:r>
              <a:rPr lang="en-US" b="0" i="0" u="none" strike="noStrike" cap="none" dirty="0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 log filename</a:t>
            </a:r>
          </a:p>
          <a:p>
            <a:pPr marL="628650" marR="0" lvl="1" indent="-285750" algn="l" rtl="0">
              <a:lnSpc>
                <a:spcPct val="100000"/>
              </a:lnSpc>
              <a:spcBef>
                <a:spcPts val="375"/>
              </a:spcBef>
              <a:buClr>
                <a:schemeClr val="dk1"/>
              </a:buClr>
              <a:buSzPct val="97941"/>
              <a:buFont typeface="Noto Sans Symbols"/>
              <a:buChar char="➢"/>
            </a:pPr>
            <a:r>
              <a:rPr lang="en-US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Show log for given filename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628650" y="839791"/>
            <a:ext cx="7886700" cy="5695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buClr>
                <a:srgbClr val="00B050"/>
              </a:buClr>
              <a:buSzPct val="100000"/>
              <a:buFont typeface="Comic Sans MS"/>
              <a:buNone/>
            </a:pPr>
            <a:r>
              <a:rPr lang="en-US" sz="2400" b="0" i="1" u="none" strike="noStrike" cap="non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Git Commands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28650" y="1601639"/>
            <a:ext cx="7886700" cy="45753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ct val="100000"/>
              <a:buFont typeface="Calibri"/>
              <a:buAutoNum type="arabicPeriod"/>
            </a:pPr>
            <a:r>
              <a:rPr lang="en-US" sz="1800" b="0" i="0" u="none" strike="noStrike" cap="none" dirty="0" err="1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git</a:t>
            </a:r>
            <a:r>
              <a:rPr lang="en-US" sz="1800" b="0" i="0" u="none" strike="noStrike" cap="none" dirty="0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 checkout hash</a:t>
            </a:r>
          </a:p>
          <a:p>
            <a:pPr marL="62865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Switch to full commit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55A11"/>
              </a:buClr>
              <a:buSzPct val="100000"/>
              <a:buFont typeface="Calibri"/>
              <a:buAutoNum type="arabicPeriod"/>
            </a:pPr>
            <a:r>
              <a:rPr lang="en-US" sz="1800" b="0" i="0" u="none" strike="noStrike" cap="none" dirty="0" err="1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Git</a:t>
            </a:r>
            <a:r>
              <a:rPr lang="en-US" sz="1800" b="0" i="0" u="none" strike="noStrike" cap="none" dirty="0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 checkout master</a:t>
            </a:r>
          </a:p>
          <a:p>
            <a:pPr marL="62865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Switch back to master branch commit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55A11"/>
              </a:buClr>
              <a:buSzPct val="100000"/>
              <a:buFont typeface="Calibri"/>
              <a:buAutoNum type="arabicPeriod"/>
            </a:pPr>
            <a:r>
              <a:rPr lang="en-US" sz="1800" b="0" i="0" u="none" strike="noStrike" cap="none" dirty="0" err="1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git</a:t>
            </a:r>
            <a:r>
              <a:rPr lang="en-US" sz="1800" b="0" i="0" u="none" strike="noStrike" cap="none" dirty="0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 checkout hash filename</a:t>
            </a:r>
          </a:p>
          <a:p>
            <a:pPr marL="62865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Switch to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committed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individual file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55A11"/>
              </a:buClr>
              <a:buSzPct val="100000"/>
              <a:buFont typeface="Calibri"/>
              <a:buAutoNum type="arabicPeriod"/>
            </a:pPr>
            <a:r>
              <a:rPr lang="en-US" sz="1800" b="0" i="0" u="none" strike="noStrike" cap="none" dirty="0" err="1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Git</a:t>
            </a:r>
            <a:r>
              <a:rPr lang="en-US" sz="1800" b="0" i="0" u="none" strike="noStrike" cap="none" dirty="0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 checkout master –f</a:t>
            </a:r>
          </a:p>
          <a:p>
            <a:pPr marL="62865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Switch back to master for individual file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55A11"/>
              </a:buClr>
              <a:buSzPct val="100000"/>
              <a:buFont typeface="Calibri"/>
              <a:buAutoNum type="arabicPeriod"/>
            </a:pPr>
            <a:r>
              <a:rPr lang="en-US" sz="1800" b="0" i="0" u="none" strike="noStrike" cap="none" dirty="0" err="1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git</a:t>
            </a:r>
            <a:r>
              <a:rPr lang="en-US" sz="1800" b="0" i="0" u="none" strike="noStrike" cap="none" dirty="0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 commit –amend</a:t>
            </a:r>
          </a:p>
          <a:p>
            <a:pPr marL="62865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Change the last commit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55A11"/>
              </a:buClr>
              <a:buSzPct val="100000"/>
              <a:buFont typeface="Calibri"/>
              <a:buAutoNum type="arabicPeriod"/>
            </a:pPr>
            <a:r>
              <a:rPr lang="en-US" sz="1800" b="0" i="0" u="none" strike="noStrike" cap="none" dirty="0" err="1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git</a:t>
            </a:r>
            <a:r>
              <a:rPr lang="en-US" sz="1800" b="0" i="0" u="none" strike="noStrike" cap="none" dirty="0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 show</a:t>
            </a:r>
          </a:p>
          <a:p>
            <a:pPr marL="62865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Show what change made in last commit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55A11"/>
              </a:buClr>
              <a:buSzPct val="100000"/>
              <a:buFont typeface="Calibri"/>
              <a:buAutoNum type="arabicPeriod"/>
            </a:pPr>
            <a:r>
              <a:rPr lang="en-US" sz="1800" b="0" i="0" u="none" strike="noStrike" cap="none" dirty="0" err="1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git</a:t>
            </a:r>
            <a:r>
              <a:rPr lang="en-US" sz="1800" b="0" i="0" u="none" strike="noStrike" cap="none" dirty="0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 show hash</a:t>
            </a:r>
          </a:p>
          <a:p>
            <a:pPr marL="62865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Show the change made in given hash commit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omic Sans MS" panose="030F0702030302020204" pitchFamily="66" charset="0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628650" y="839791"/>
            <a:ext cx="7886700" cy="5695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buClr>
                <a:srgbClr val="00B050"/>
              </a:buClr>
              <a:buSzPct val="100000"/>
              <a:buFont typeface="Comic Sans MS"/>
              <a:buNone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Reset </a:t>
            </a:r>
            <a:r>
              <a:rPr lang="en-US" dirty="0"/>
              <a:t>C</a:t>
            </a:r>
            <a:r>
              <a:rPr lang="en-US" dirty="0" smtClean="0"/>
              <a:t>ommand</a:t>
            </a:r>
            <a:endParaRPr lang="en-US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28650" y="1601639"/>
            <a:ext cx="7886700" cy="45753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ct val="97941"/>
              <a:buFont typeface="Calibri"/>
              <a:buAutoNum type="arabicPeriod"/>
            </a:pPr>
            <a:r>
              <a:rPr lang="en-US" b="0" i="0" u="none" strike="noStrike" cap="none" dirty="0" err="1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git</a:t>
            </a:r>
            <a:r>
              <a:rPr lang="en-US" b="0" i="0" u="none" strike="noStrike" cap="none" dirty="0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 reset</a:t>
            </a:r>
          </a:p>
          <a:p>
            <a:pPr marL="628650" marR="0" lvl="1" indent="-285750" algn="l" rtl="0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97941"/>
              <a:buFont typeface="Noto Sans Symbols"/>
              <a:buChar char="➢"/>
            </a:pPr>
            <a:r>
              <a:rPr lang="en-US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Want to cancel last add file</a:t>
            </a:r>
          </a:p>
          <a:p>
            <a:pPr marL="342900" marR="0" lvl="0" indent="-342900" algn="l" rtl="0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rgbClr val="C55A11"/>
              </a:buClr>
              <a:buSzPct val="97941"/>
              <a:buFont typeface="Calibri"/>
              <a:buAutoNum type="arabicPeriod"/>
            </a:pPr>
            <a:r>
              <a:rPr lang="en-US" b="0" i="0" u="none" strike="noStrike" cap="none" dirty="0" err="1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git</a:t>
            </a:r>
            <a:r>
              <a:rPr lang="en-US" b="0" i="0" u="none" strike="noStrike" cap="none" dirty="0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 reset –soft hash</a:t>
            </a:r>
          </a:p>
          <a:p>
            <a:pPr marL="628650" marR="0" lvl="1" indent="-285750" algn="l" rtl="0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97941"/>
              <a:buFont typeface="Noto Sans Symbols"/>
              <a:buChar char="➢"/>
            </a:pPr>
            <a:r>
              <a:rPr lang="en-US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Totally rollback to selected commit with changes</a:t>
            </a:r>
          </a:p>
          <a:p>
            <a:pPr marL="342900" marR="0" lvl="0" indent="-342900" algn="l" rtl="0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rgbClr val="C55A11"/>
              </a:buClr>
              <a:buSzPct val="97941"/>
              <a:buFont typeface="Calibri"/>
              <a:buAutoNum type="arabicPeriod"/>
            </a:pPr>
            <a:r>
              <a:rPr lang="en-US" b="0" i="0" u="none" strike="noStrike" cap="none" dirty="0" err="1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git</a:t>
            </a:r>
            <a:r>
              <a:rPr lang="en-US" b="0" i="0" u="none" strike="noStrike" cap="none" dirty="0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b="0" i="0" u="none" strike="noStrike" cap="none" dirty="0" err="1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reflog</a:t>
            </a:r>
            <a:endParaRPr lang="en-US" b="0" i="0" u="none" strike="noStrike" cap="none" dirty="0">
              <a:solidFill>
                <a:srgbClr val="C55A11"/>
              </a:solidFill>
              <a:latin typeface="Comic Sans MS" panose="030F0702030302020204" pitchFamily="66" charset="0"/>
              <a:ea typeface="Consolas"/>
              <a:cs typeface="Consolas"/>
              <a:sym typeface="Consolas"/>
            </a:endParaRPr>
          </a:p>
          <a:p>
            <a:pPr marL="628650" marR="0" lvl="1" indent="-285750" algn="l" rtl="0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97941"/>
              <a:buFont typeface="Noto Sans Symbols"/>
              <a:buChar char="➢"/>
            </a:pPr>
            <a:r>
              <a:rPr lang="en-US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Listed all repository reference log</a:t>
            </a:r>
          </a:p>
          <a:p>
            <a:pPr marL="342900" marR="0" lvl="0" indent="-342900" algn="l" rtl="0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rgbClr val="C55A11"/>
              </a:buClr>
              <a:buSzPct val="97941"/>
              <a:buFont typeface="Calibri"/>
              <a:buAutoNum type="arabicPeriod"/>
            </a:pPr>
            <a:r>
              <a:rPr lang="en-US" b="0" i="0" u="none" strike="noStrike" cap="none" dirty="0" err="1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Git</a:t>
            </a:r>
            <a:r>
              <a:rPr lang="en-US" b="0" i="0" u="none" strike="noStrike" cap="none" dirty="0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 reset </a:t>
            </a:r>
            <a:r>
              <a:rPr lang="en-US" b="0" i="0" u="none" strike="noStrike" cap="none" dirty="0" err="1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headname</a:t>
            </a:r>
            <a:endParaRPr lang="en-US" b="0" i="0" u="none" strike="noStrike" cap="none" dirty="0">
              <a:solidFill>
                <a:srgbClr val="C55A11"/>
              </a:solidFill>
              <a:latin typeface="Comic Sans MS" panose="030F0702030302020204" pitchFamily="66" charset="0"/>
              <a:ea typeface="Consolas"/>
              <a:cs typeface="Consolas"/>
              <a:sym typeface="Consolas"/>
            </a:endParaRPr>
          </a:p>
          <a:p>
            <a:pPr marL="628650" marR="0" lvl="1" indent="-285750" algn="l" rtl="0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97941"/>
              <a:buFont typeface="Noto Sans Symbols"/>
              <a:buChar char="➢"/>
            </a:pPr>
            <a:r>
              <a:rPr lang="en-US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Want to back in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reflog</a:t>
            </a:r>
            <a:r>
              <a:rPr lang="en-US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 point</a:t>
            </a:r>
          </a:p>
          <a:p>
            <a:pPr marL="342900" marR="0" lvl="0" indent="-342900" algn="l" rtl="0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rgbClr val="C55A11"/>
              </a:buClr>
              <a:buSzPct val="97941"/>
              <a:buFont typeface="Calibri"/>
              <a:buAutoNum type="arabicPeriod"/>
            </a:pPr>
            <a:r>
              <a:rPr lang="en-US" b="0" i="0" u="none" strike="noStrike" cap="none" dirty="0" err="1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git</a:t>
            </a:r>
            <a:r>
              <a:rPr lang="en-US" b="0" i="0" u="none" strike="noStrike" cap="none" dirty="0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 reset –hard hash</a:t>
            </a:r>
          </a:p>
          <a:p>
            <a:pPr marL="628650" marR="0" lvl="1" indent="-285750" algn="l" rtl="0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97941"/>
              <a:buFont typeface="Noto Sans Symbols"/>
              <a:buChar char="➢"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Tollay</a:t>
            </a:r>
            <a:r>
              <a:rPr lang="en-US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 rollback to selected commit without changes</a:t>
            </a:r>
          </a:p>
          <a:p>
            <a:pPr marL="342900" marR="0" lvl="0" indent="-342900" algn="l" rtl="0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>
                <a:srgbClr val="C55A11"/>
              </a:buClr>
              <a:buSzPct val="97941"/>
              <a:buFont typeface="Calibri"/>
              <a:buAutoNum type="arabicPeriod"/>
            </a:pPr>
            <a:r>
              <a:rPr lang="en-US" b="0" i="0" u="none" strike="noStrike" cap="none" dirty="0" err="1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git</a:t>
            </a:r>
            <a:r>
              <a:rPr lang="en-US" b="0" i="0" u="none" strike="noStrike" cap="none" dirty="0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 ignore</a:t>
            </a:r>
          </a:p>
          <a:p>
            <a:pPr marL="628650" marR="0" lvl="1" indent="-285750" algn="l" rtl="0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97941"/>
              <a:buFont typeface="Noto Sans Symbols"/>
              <a:buChar char="➢"/>
            </a:pPr>
            <a:r>
              <a:rPr lang="en-US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File and folder ignored by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git</a:t>
            </a:r>
            <a:endParaRPr lang="en-US" b="0" i="0" u="none" strike="noStrike" cap="none" dirty="0">
              <a:solidFill>
                <a:schemeClr val="dk1"/>
              </a:solidFill>
              <a:latin typeface="Comic Sans MS" panose="030F0702030302020204" pitchFamily="66" charset="0"/>
              <a:ea typeface="Comic Sans MS"/>
              <a:cs typeface="Comic Sans MS"/>
              <a:sym typeface="Comic Sans MS"/>
            </a:endParaRPr>
          </a:p>
          <a:p>
            <a:pPr marL="342900" marR="0" lvl="1" indent="0" algn="l" rtl="0">
              <a:lnSpc>
                <a:spcPct val="80000"/>
              </a:lnSpc>
              <a:spcBef>
                <a:spcPts val="375"/>
              </a:spcBef>
              <a:buClr>
                <a:schemeClr val="dk1"/>
              </a:buClr>
              <a:buSzPct val="97941"/>
              <a:buFont typeface="Calibri"/>
              <a:buNone/>
            </a:pPr>
            <a:endParaRPr b="0" i="0" u="none" strike="noStrike" cap="none" dirty="0">
              <a:solidFill>
                <a:srgbClr val="C55A11"/>
              </a:solidFill>
              <a:latin typeface="Comic Sans MS" panose="030F0702030302020204" pitchFamily="66" charset="0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Noto Sans Symbols"/>
              <a:buChar char="➢"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user.name "</a:t>
            </a:r>
            <a:r>
              <a:rPr lang="en-US" dirty="0" err="1"/>
              <a:t>yourname</a:t>
            </a:r>
            <a:r>
              <a:rPr lang="en-US" dirty="0"/>
              <a:t>"</a:t>
            </a: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Noto Sans Symbols"/>
              <a:buChar char="➢"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“youremail@email.com”</a:t>
            </a:r>
          </a:p>
          <a:p>
            <a:pPr marL="342900" lvl="0" indent="-34290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79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28650" y="839791"/>
            <a:ext cx="7886700" cy="5695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buClr>
                <a:srgbClr val="00B050"/>
              </a:buClr>
              <a:buSzPct val="100000"/>
              <a:buFont typeface="Comic Sans MS"/>
              <a:buNone/>
            </a:pPr>
            <a:r>
              <a:rPr lang="en-US" dirty="0"/>
              <a:t>Repository </a:t>
            </a:r>
            <a:r>
              <a:rPr lang="en-US" dirty="0" smtClean="0"/>
              <a:t>Related Information</a:t>
            </a:r>
            <a:endParaRPr lang="en-US"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28650" y="1601639"/>
            <a:ext cx="7886700" cy="45753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ct val="97941"/>
              <a:buFont typeface="Calibri"/>
              <a:buAutoNum type="arabicPeriod"/>
            </a:pPr>
            <a:r>
              <a:rPr lang="en-US" b="0" i="0" u="none" strike="noStrike" cap="none" dirty="0" err="1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git</a:t>
            </a:r>
            <a:r>
              <a:rPr lang="en-US" b="0" i="0" u="none" strike="noStrike" cap="none" dirty="0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 remote add </a:t>
            </a:r>
            <a:r>
              <a:rPr lang="en-US" b="0" i="0" u="none" strike="noStrike" cap="none" dirty="0" err="1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remote_name</a:t>
            </a:r>
            <a:r>
              <a:rPr lang="en-US" b="0" i="0" u="none" strike="noStrike" cap="none" dirty="0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b="0" i="0" u="none" strike="noStrike" cap="none" dirty="0" err="1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remote_url</a:t>
            </a:r>
            <a:endParaRPr lang="en-US" b="0" i="0" u="none" strike="noStrike" cap="none" dirty="0">
              <a:solidFill>
                <a:srgbClr val="C55A11"/>
              </a:solidFill>
              <a:latin typeface="Comic Sans MS" panose="030F0702030302020204" pitchFamily="66" charset="0"/>
              <a:ea typeface="Consolas"/>
              <a:cs typeface="Consolas"/>
              <a:sym typeface="Consolas"/>
            </a:endParaRPr>
          </a:p>
          <a:p>
            <a:pPr marL="628650" marR="0" lvl="1" indent="-285750" algn="l" rtl="0">
              <a:lnSpc>
                <a:spcPct val="14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97941"/>
              <a:buFont typeface="Noto Sans Symbols"/>
              <a:buChar char="➢"/>
            </a:pPr>
            <a:r>
              <a:rPr lang="en-US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Add remote repository to local repository</a:t>
            </a:r>
          </a:p>
          <a:p>
            <a:pPr marL="342900" marR="0" lvl="0" indent="-342900" algn="l" rtl="0">
              <a:lnSpc>
                <a:spcPct val="140000"/>
              </a:lnSpc>
              <a:spcBef>
                <a:spcPts val="750"/>
              </a:spcBef>
              <a:spcAft>
                <a:spcPts val="0"/>
              </a:spcAft>
              <a:buClr>
                <a:srgbClr val="C55A11"/>
              </a:buClr>
              <a:buSzPct val="97941"/>
              <a:buFont typeface="Calibri"/>
              <a:buAutoNum type="arabicPeriod"/>
            </a:pPr>
            <a:r>
              <a:rPr lang="en-US" b="0" i="0" u="none" strike="noStrike" cap="none" dirty="0" err="1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git</a:t>
            </a:r>
            <a:r>
              <a:rPr lang="en-US" b="0" i="0" u="none" strike="noStrike" cap="none" dirty="0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 remote show </a:t>
            </a:r>
            <a:r>
              <a:rPr lang="en-US" b="0" i="0" u="none" strike="noStrike" cap="none" dirty="0" err="1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remote_name</a:t>
            </a:r>
            <a:endParaRPr lang="en-US" b="0" i="0" u="none" strike="noStrike" cap="none" dirty="0">
              <a:solidFill>
                <a:srgbClr val="C55A11"/>
              </a:solidFill>
              <a:latin typeface="Comic Sans MS" panose="030F0702030302020204" pitchFamily="66" charset="0"/>
              <a:ea typeface="Consolas"/>
              <a:cs typeface="Consolas"/>
              <a:sym typeface="Consolas"/>
            </a:endParaRPr>
          </a:p>
          <a:p>
            <a:pPr marL="628650" marR="0" lvl="1" indent="-285750" algn="l" rtl="0">
              <a:lnSpc>
                <a:spcPct val="14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97941"/>
              <a:buFont typeface="Noto Sans Symbols"/>
              <a:buChar char="➢"/>
            </a:pPr>
            <a:r>
              <a:rPr lang="en-US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Show Detail about remote repository</a:t>
            </a:r>
          </a:p>
          <a:p>
            <a:pPr marL="342900" marR="0" lvl="0" indent="-342900" algn="l" rtl="0">
              <a:lnSpc>
                <a:spcPct val="140000"/>
              </a:lnSpc>
              <a:spcBef>
                <a:spcPts val="750"/>
              </a:spcBef>
              <a:spcAft>
                <a:spcPts val="0"/>
              </a:spcAft>
              <a:buClr>
                <a:srgbClr val="C55A11"/>
              </a:buClr>
              <a:buSzPct val="97941"/>
              <a:buFont typeface="Calibri"/>
              <a:buAutoNum type="arabicPeriod"/>
            </a:pPr>
            <a:r>
              <a:rPr lang="en-US" b="0" i="0" u="none" strike="noStrike" cap="none" dirty="0" err="1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git</a:t>
            </a:r>
            <a:r>
              <a:rPr lang="en-US" b="0" i="0" u="none" strike="noStrike" cap="none" dirty="0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 push </a:t>
            </a:r>
            <a:r>
              <a:rPr lang="en-US" b="0" i="0" u="none" strike="noStrike" cap="none" dirty="0" err="1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branch_name</a:t>
            </a:r>
            <a:r>
              <a:rPr lang="en-US" b="0" i="0" u="none" strike="noStrike" cap="none" dirty="0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b="0" i="0" u="none" strike="noStrike" cap="none" dirty="0" err="1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remote_name</a:t>
            </a:r>
            <a:endParaRPr lang="en-US" b="0" i="0" u="none" strike="noStrike" cap="none" dirty="0">
              <a:solidFill>
                <a:srgbClr val="C55A11"/>
              </a:solidFill>
              <a:latin typeface="Comic Sans MS" panose="030F0702030302020204" pitchFamily="66" charset="0"/>
              <a:ea typeface="Consolas"/>
              <a:cs typeface="Consolas"/>
              <a:sym typeface="Consolas"/>
            </a:endParaRPr>
          </a:p>
          <a:p>
            <a:pPr marL="628650" marR="0" lvl="1" indent="-285750" algn="l" rtl="0">
              <a:lnSpc>
                <a:spcPct val="14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97941"/>
              <a:buFont typeface="Noto Sans Symbols"/>
              <a:buChar char="➢"/>
            </a:pPr>
            <a:r>
              <a:rPr lang="en-US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Local repository copy to remote repository</a:t>
            </a:r>
          </a:p>
          <a:p>
            <a:pPr marL="342900" marR="0" lvl="0" indent="-342900" algn="l" rtl="0">
              <a:lnSpc>
                <a:spcPct val="140000"/>
              </a:lnSpc>
              <a:spcBef>
                <a:spcPts val="750"/>
              </a:spcBef>
              <a:spcAft>
                <a:spcPts val="0"/>
              </a:spcAft>
              <a:buClr>
                <a:srgbClr val="C55A11"/>
              </a:buClr>
              <a:buSzPct val="97941"/>
              <a:buFont typeface="Calibri"/>
              <a:buAutoNum type="arabicPeriod"/>
            </a:pPr>
            <a:r>
              <a:rPr lang="en-US" b="0" i="0" u="none" strike="noStrike" cap="none" dirty="0" err="1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git</a:t>
            </a:r>
            <a:r>
              <a:rPr lang="en-US" b="0" i="0" u="none" strike="noStrike" cap="none" dirty="0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 pull </a:t>
            </a:r>
            <a:r>
              <a:rPr lang="en-US" b="0" i="0" u="none" strike="noStrike" cap="none" dirty="0" err="1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branch_name</a:t>
            </a:r>
            <a:r>
              <a:rPr lang="en-US" b="0" i="0" u="none" strike="noStrike" cap="none" dirty="0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 </a:t>
            </a:r>
            <a:r>
              <a:rPr lang="en-US" b="0" i="0" u="none" strike="noStrike" cap="none" dirty="0" err="1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remote_name</a:t>
            </a:r>
            <a:endParaRPr lang="en-US" b="0" i="0" u="none" strike="noStrike" cap="none" dirty="0">
              <a:solidFill>
                <a:srgbClr val="C55A11"/>
              </a:solidFill>
              <a:latin typeface="Comic Sans MS" panose="030F0702030302020204" pitchFamily="66" charset="0"/>
              <a:ea typeface="Consolas"/>
              <a:cs typeface="Consolas"/>
              <a:sym typeface="Consolas"/>
            </a:endParaRPr>
          </a:p>
          <a:p>
            <a:pPr marL="628650" marR="0" lvl="1" indent="-285750" algn="l" rtl="0">
              <a:lnSpc>
                <a:spcPct val="14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97941"/>
              <a:buFont typeface="Noto Sans Symbols"/>
              <a:buChar char="➢"/>
            </a:pPr>
            <a:r>
              <a:rPr lang="en-US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Local repository sync with remote repository</a:t>
            </a:r>
          </a:p>
          <a:p>
            <a:pPr marL="342900" marR="0" lvl="0" indent="-342900" algn="l" rtl="0">
              <a:lnSpc>
                <a:spcPct val="140000"/>
              </a:lnSpc>
              <a:spcBef>
                <a:spcPts val="750"/>
              </a:spcBef>
              <a:spcAft>
                <a:spcPts val="0"/>
              </a:spcAft>
              <a:buClr>
                <a:srgbClr val="C55A11"/>
              </a:buClr>
              <a:buSzPct val="97941"/>
              <a:buFont typeface="Calibri"/>
              <a:buAutoNum type="arabicPeriod"/>
            </a:pPr>
            <a:r>
              <a:rPr lang="en-US" b="0" i="0" u="none" strike="noStrike" cap="none" dirty="0" err="1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git</a:t>
            </a:r>
            <a:r>
              <a:rPr lang="en-US" b="0" i="0" u="none" strike="noStrike" cap="none" dirty="0">
                <a:solidFill>
                  <a:srgbClr val="C55A11"/>
                </a:solidFill>
                <a:latin typeface="Comic Sans MS" panose="030F0702030302020204" pitchFamily="66" charset="0"/>
                <a:ea typeface="Consolas"/>
                <a:cs typeface="Consolas"/>
                <a:sym typeface="Consolas"/>
              </a:rPr>
              <a:t> remote –v</a:t>
            </a:r>
          </a:p>
          <a:p>
            <a:pPr marL="628650" marR="0" lvl="1" indent="-285750" algn="l" rtl="0">
              <a:lnSpc>
                <a:spcPct val="140000"/>
              </a:lnSpc>
              <a:spcBef>
                <a:spcPts val="375"/>
              </a:spcBef>
              <a:buClr>
                <a:schemeClr val="dk1"/>
              </a:buClr>
              <a:buSzPct val="97941"/>
              <a:buFont typeface="Noto Sans Symbols"/>
              <a:buChar char="➢"/>
            </a:pPr>
            <a:r>
              <a:rPr lang="en-US" b="0" i="0" u="none" strike="noStrike" cap="none" dirty="0">
                <a:solidFill>
                  <a:schemeClr val="dk1"/>
                </a:solidFill>
                <a:latin typeface="Comic Sans MS" panose="030F0702030302020204" pitchFamily="66" charset="0"/>
                <a:ea typeface="Comic Sans MS"/>
                <a:cs typeface="Comic Sans MS"/>
                <a:sym typeface="Comic Sans MS"/>
              </a:rPr>
              <a:t>List all remote repository added in local repository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736235" y="2459915"/>
            <a:ext cx="7664450" cy="628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52400" algn="ctr" rtl="0">
              <a:lnSpc>
                <a:spcPct val="90000"/>
              </a:lnSpc>
              <a:spcBef>
                <a:spcPts val="0"/>
              </a:spcBef>
              <a:buClr>
                <a:srgbClr val="00B050"/>
              </a:buClr>
              <a:buSzPct val="100000"/>
              <a:buFont typeface="Comic Sans MS"/>
              <a:buNone/>
            </a:pPr>
            <a:r>
              <a:rPr lang="en-US" sz="4000" b="1" i="1" u="none" strike="noStrike" cap="none" dirty="0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Hands </a:t>
            </a:r>
            <a:r>
              <a:rPr lang="en-US" sz="4000" b="1" i="1" u="none" strike="noStrike" cap="none" dirty="0" smtClean="0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on </a:t>
            </a:r>
            <a:r>
              <a:rPr lang="en-US" sz="4000" b="1" i="1" u="none" strike="noStrike" cap="none" dirty="0" err="1" smtClean="0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Git</a:t>
            </a:r>
            <a:r>
              <a:rPr lang="en-US" sz="4000" b="1" i="1" u="none" strike="noStrike" cap="none" dirty="0" smtClean="0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4000" b="1" i="1" u="none" strike="noStrike" cap="none" dirty="0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&amp; </a:t>
            </a:r>
            <a:r>
              <a:rPr lang="en-US" sz="4000" b="1" i="1" u="none" strike="noStrike" cap="none" dirty="0" err="1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Github</a:t>
            </a:r>
            <a:endParaRPr lang="en-US" sz="4000" b="1" i="1" u="none" strike="noStrike" cap="none" dirty="0">
              <a:solidFill>
                <a:srgbClr val="00B05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271788" y="3755264"/>
            <a:ext cx="6858000" cy="98416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143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Organized By</a:t>
            </a:r>
          </a:p>
          <a:p>
            <a:pPr marL="0" marR="0" lvl="0" indent="-114300" algn="ctr" rtl="0">
              <a:lnSpc>
                <a:spcPct val="90000"/>
              </a:lnSpc>
              <a:spcBef>
                <a:spcPts val="750"/>
              </a:spcBef>
              <a:buClr>
                <a:srgbClr val="7F7F7F"/>
              </a:buClr>
              <a:buSzPct val="100000"/>
              <a:buFont typeface="Noto Sans Symbols"/>
              <a:buNone/>
            </a:pPr>
            <a:r>
              <a:rPr lang="en-US" sz="1800" b="0" i="0" u="none" strike="noStrike" cap="none" dirty="0" err="1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SofoLab</a:t>
            </a:r>
            <a:r>
              <a:rPr lang="en-US" sz="1800" b="0" i="0" u="none" strike="noStrike" cap="none" dirty="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 @ Daffodil International University</a:t>
            </a:r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2405" y="1496314"/>
            <a:ext cx="2476765" cy="847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628650" y="839791"/>
            <a:ext cx="7886700" cy="569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Upload a </a:t>
            </a:r>
            <a:r>
              <a:rPr lang="en-US" dirty="0" smtClean="0"/>
              <a:t>Project </a:t>
            </a:r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 err="1"/>
              <a:t>Git</a:t>
            </a:r>
            <a:r>
              <a:rPr lang="en-US" dirty="0"/>
              <a:t> to </a:t>
            </a:r>
            <a:r>
              <a:rPr lang="en-US" dirty="0" smtClean="0"/>
              <a:t>GitHub (Clone</a:t>
            </a:r>
            <a:r>
              <a:rPr lang="en-US" dirty="0"/>
              <a:t>)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28650" y="1601639"/>
            <a:ext cx="7886700" cy="4575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</a:pPr>
            <a:r>
              <a:rPr lang="en-US" dirty="0">
                <a:latin typeface="Comic Sans MS" panose="030F0702030302020204" pitchFamily="66" charset="0"/>
              </a:rPr>
              <a:t>Create a repository on GitHub then clone the repository </a:t>
            </a:r>
          </a:p>
          <a:p>
            <a:pPr marL="857250" lvl="1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Create some new files whatever you want</a:t>
            </a:r>
          </a:p>
          <a:p>
            <a:pPr marL="1371600" lvl="2" indent="-323850" rtl="0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-US" sz="18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touch file.txt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Add files to </a:t>
            </a:r>
            <a:r>
              <a:rPr lang="en-US" dirty="0" err="1">
                <a:latin typeface="Comic Sans MS" panose="030F0702030302020204" pitchFamily="66" charset="0"/>
              </a:rPr>
              <a:t>Git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</a:p>
          <a:p>
            <a:pPr marL="1371600" lvl="2" indent="-323850" rtl="0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-US" sz="1800" b="1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git</a:t>
            </a:r>
            <a:r>
              <a:rPr lang="en-US" sz="18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 add file.txt</a:t>
            </a:r>
          </a:p>
          <a:p>
            <a:pPr marL="857250" lvl="1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Commit for all those files</a:t>
            </a:r>
          </a:p>
          <a:p>
            <a:pPr marL="1371600" lvl="2" indent="-323850" rtl="0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-US" sz="1800" b="1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git</a:t>
            </a:r>
            <a:r>
              <a:rPr lang="en-US" sz="18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 commit -m “This is my first commit in GitHub for file.txt”</a:t>
            </a:r>
          </a:p>
          <a:p>
            <a:pPr marL="857250" lvl="1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Finally push all files to your remote repository in GitHub</a:t>
            </a:r>
          </a:p>
          <a:p>
            <a:pPr marL="1371600" lvl="2" indent="-323850" rtl="0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-US" sz="1800" b="1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git</a:t>
            </a:r>
            <a:r>
              <a:rPr lang="en-US" sz="18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 push -u origin master</a:t>
            </a:r>
          </a:p>
          <a:p>
            <a:pPr marL="1828800" lvl="3" indent="-314325" rtl="0">
              <a:spcBef>
                <a:spcPts val="0"/>
              </a:spcBef>
              <a:buChar char="●"/>
            </a:pPr>
            <a:r>
              <a:rPr lang="en-US" sz="1800" dirty="0">
                <a:latin typeface="Comic Sans MS" panose="030F0702030302020204" pitchFamily="66" charset="0"/>
              </a:rPr>
              <a:t>Username for '</a:t>
            </a:r>
            <a:r>
              <a:rPr lang="en-US" sz="1800" u="sng" dirty="0">
                <a:solidFill>
                  <a:schemeClr val="hlink"/>
                </a:solidFill>
                <a:latin typeface="Comic Sans MS" panose="030F0702030302020204" pitchFamily="66" charset="0"/>
                <a:hlinkClick r:id="rId3"/>
              </a:rPr>
              <a:t>https://github.com':</a:t>
            </a:r>
            <a:r>
              <a:rPr lang="en-US" sz="1800" u="sng" dirty="0" err="1">
                <a:solidFill>
                  <a:schemeClr val="hlink"/>
                </a:solidFill>
                <a:latin typeface="Comic Sans MS" panose="030F0702030302020204" pitchFamily="66" charset="0"/>
                <a:hlinkClick r:id="rId3"/>
              </a:rPr>
              <a:t>yourusername</a:t>
            </a:r>
            <a:endParaRPr lang="en-US" sz="1800" u="sng" dirty="0">
              <a:solidFill>
                <a:schemeClr val="hlink"/>
              </a:solidFill>
              <a:latin typeface="Comic Sans MS" panose="030F0702030302020204" pitchFamily="66" charset="0"/>
              <a:hlinkClick r:id="rId3"/>
            </a:endParaRPr>
          </a:p>
          <a:p>
            <a:pPr marL="1828800" lvl="3" indent="-314325" rtl="0">
              <a:spcBef>
                <a:spcPts val="0"/>
              </a:spcBef>
              <a:buChar char="●"/>
            </a:pPr>
            <a:r>
              <a:rPr lang="en-US" sz="1800" dirty="0">
                <a:latin typeface="Comic Sans MS" panose="030F0702030302020204" pitchFamily="66" charset="0"/>
              </a:rPr>
              <a:t>Password for 'https://username@github.com</a:t>
            </a:r>
            <a:r>
              <a:rPr lang="en-US" sz="1800" dirty="0" smtClean="0">
                <a:latin typeface="Comic Sans MS" panose="030F0702030302020204" pitchFamily="66" charset="0"/>
              </a:rPr>
              <a:t>':</a:t>
            </a:r>
            <a:r>
              <a:rPr lang="en-US" sz="1800" dirty="0" err="1" smtClean="0">
                <a:latin typeface="Comic Sans MS" panose="030F0702030302020204" pitchFamily="66" charset="0"/>
              </a:rPr>
              <a:t>yourpassword</a:t>
            </a:r>
            <a:endParaRPr lang="en-US" sz="1800" dirty="0">
              <a:latin typeface="Comic Sans MS" panose="030F0702030302020204" pitchFamily="66" charset="0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dirty="0">
              <a:latin typeface="Comic Sans MS" panose="030F0702030302020204" pitchFamily="66" charset="0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US" dirty="0">
                <a:latin typeface="Comic Sans MS" panose="030F0702030302020204" pitchFamily="66" charset="0"/>
              </a:rPr>
              <a:t/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/>
            </a:r>
            <a:br>
              <a:rPr lang="en-US" dirty="0">
                <a:latin typeface="Comic Sans MS" panose="030F0702030302020204" pitchFamily="66" charset="0"/>
              </a:rPr>
            </a:br>
            <a:endParaRPr lang="en-US" dirty="0">
              <a:latin typeface="Comic Sans MS" panose="030F0702030302020204" pitchFamily="66" charset="0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US" dirty="0"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      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dirty="0">
              <a:latin typeface="Comic Sans MS" panose="030F0702030302020204" pitchFamily="66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latin typeface="Comic Sans MS" panose="030F0702030302020204" pitchFamily="66" charset="0"/>
              </a:rPr>
              <a:t>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628650" y="839791"/>
            <a:ext cx="7886700" cy="569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/>
              <a:t>Upload a project using Git to GitHub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28650" y="1601639"/>
            <a:ext cx="7886700" cy="4575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Comic Sans MS" panose="030F0702030302020204" pitchFamily="66" charset="0"/>
              </a:rPr>
              <a:t>Create a folder in your computer and also create a repository in GitHub</a:t>
            </a:r>
          </a:p>
          <a:p>
            <a:pPr marL="857250" lvl="1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Initialize an existing directory as a </a:t>
            </a:r>
            <a:r>
              <a:rPr lang="en-US" dirty="0" err="1">
                <a:latin typeface="Comic Sans MS" panose="030F0702030302020204" pitchFamily="66" charset="0"/>
              </a:rPr>
              <a:t>Git</a:t>
            </a:r>
            <a:r>
              <a:rPr lang="en-US" dirty="0">
                <a:latin typeface="Comic Sans MS" panose="030F0702030302020204" pitchFamily="66" charset="0"/>
              </a:rPr>
              <a:t> repository</a:t>
            </a:r>
          </a:p>
          <a:p>
            <a:pPr marL="1371600" lvl="2" indent="-323850" rtl="0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-US" sz="1800" b="1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git</a:t>
            </a:r>
            <a:r>
              <a:rPr lang="en-US" sz="18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init</a:t>
            </a:r>
            <a:endParaRPr lang="en-US" sz="1800" b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marL="857250" lvl="1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Create new files on your folder</a:t>
            </a:r>
          </a:p>
          <a:p>
            <a:pPr marL="857250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</a:rPr>
              <a:t>Add </a:t>
            </a:r>
            <a:r>
              <a:rPr lang="en-US" dirty="0">
                <a:latin typeface="Comic Sans MS" panose="030F0702030302020204" pitchFamily="66" charset="0"/>
              </a:rPr>
              <a:t>all </a:t>
            </a:r>
            <a:r>
              <a:rPr lang="en-US" dirty="0" smtClean="0">
                <a:latin typeface="Comic Sans MS" panose="030F0702030302020204" pitchFamily="66" charset="0"/>
              </a:rPr>
              <a:t>fil </a:t>
            </a:r>
            <a:r>
              <a:rPr lang="en-US" b="1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touch </a:t>
            </a:r>
            <a:r>
              <a:rPr lang="en-US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first.txt</a:t>
            </a:r>
          </a:p>
          <a:p>
            <a:pPr marL="857250" lvl="1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omic Sans MS" panose="030F0702030302020204" pitchFamily="66" charset="0"/>
              </a:rPr>
              <a:t>es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to </a:t>
            </a:r>
            <a:r>
              <a:rPr lang="en-US" dirty="0" err="1">
                <a:latin typeface="Comic Sans MS" panose="030F0702030302020204" pitchFamily="66" charset="0"/>
              </a:rPr>
              <a:t>Git</a:t>
            </a:r>
            <a:endParaRPr lang="en-US" dirty="0">
              <a:latin typeface="Comic Sans MS" panose="030F0702030302020204" pitchFamily="66" charset="0"/>
            </a:endParaRPr>
          </a:p>
          <a:p>
            <a:pPr marL="1371600" lvl="2" indent="-323850" rtl="0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-US" sz="1800" b="1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git</a:t>
            </a:r>
            <a:r>
              <a:rPr lang="en-US" sz="18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 add </a:t>
            </a:r>
            <a:r>
              <a:rPr lang="en-US" sz="1800" b="1" dirty="0">
                <a:latin typeface="Comic Sans MS" panose="030F0702030302020204" pitchFamily="66" charset="0"/>
              </a:rPr>
              <a:t>.</a:t>
            </a:r>
          </a:p>
          <a:p>
            <a:pPr marL="857250" lvl="1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Commit for all of those files</a:t>
            </a:r>
          </a:p>
          <a:p>
            <a:pPr marL="1371600" lvl="2" indent="-323850" rtl="0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-US" sz="1800" b="1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git</a:t>
            </a:r>
            <a:r>
              <a:rPr lang="en-US" sz="18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 commit -m “add your desire commit”</a:t>
            </a:r>
          </a:p>
          <a:p>
            <a:pPr marL="857250" lvl="1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Add remote repository </a:t>
            </a:r>
          </a:p>
          <a:p>
            <a:pPr marL="1371600" lvl="2" indent="-323850" rtl="0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-US" sz="1800" b="1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git</a:t>
            </a:r>
            <a:r>
              <a:rPr lang="en-US" sz="18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 remote add origin https://github.com/yourusername/repositoryname.git</a:t>
            </a:r>
          </a:p>
          <a:p>
            <a:pPr marL="857250" lvl="1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Push all files local to remote repository</a:t>
            </a:r>
          </a:p>
          <a:p>
            <a:pPr marL="1371600" lvl="2" indent="-323850" rtl="0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-US" sz="1800" b="1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git</a:t>
            </a:r>
            <a:r>
              <a:rPr lang="en-US" sz="18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 push -u origin master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0318" y="1097205"/>
            <a:ext cx="7886700" cy="628650"/>
          </a:xfrm>
        </p:spPr>
        <p:txBody>
          <a:bodyPr/>
          <a:lstStyle/>
          <a:p>
            <a:r>
              <a:rPr lang="en-US" b="0" dirty="0" err="1"/>
              <a:t>Github</a:t>
            </a:r>
            <a:r>
              <a:rPr lang="en-US" b="0" dirty="0"/>
              <a:t> </a:t>
            </a:r>
            <a:r>
              <a:rPr lang="en-US" b="0" dirty="0" smtClean="0"/>
              <a:t>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Fork</a:t>
            </a:r>
          </a:p>
          <a:p>
            <a:pPr marL="171450" lvl="0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err="1"/>
              <a:t>Git</a:t>
            </a:r>
            <a:r>
              <a:rPr lang="en-US" dirty="0"/>
              <a:t> clone</a:t>
            </a:r>
          </a:p>
          <a:p>
            <a:pPr marL="171450" lvl="0" indent="-285750">
              <a:buFont typeface="Wingdings" panose="05000000000000000000" pitchFamily="2" charset="2"/>
              <a:buChar char="Ø"/>
            </a:pPr>
            <a:r>
              <a:rPr lang="en-US" dirty="0"/>
              <a:t>Issue</a:t>
            </a:r>
          </a:p>
          <a:p>
            <a:pPr marL="171450" lvl="0" indent="-285750">
              <a:buFont typeface="Wingdings" panose="05000000000000000000" pitchFamily="2" charset="2"/>
              <a:buChar char="Ø"/>
            </a:pPr>
            <a:r>
              <a:rPr lang="en-US" dirty="0"/>
              <a:t>Readme</a:t>
            </a:r>
          </a:p>
          <a:p>
            <a:pPr marL="171450" lvl="0" indent="-285750">
              <a:buFont typeface="Wingdings" panose="05000000000000000000" pitchFamily="2" charset="2"/>
              <a:buChar char="Ø"/>
            </a:pP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smtClean="0"/>
              <a:t>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805" y="3785378"/>
            <a:ext cx="2029545" cy="222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8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err="1"/>
              <a:t>Git</a:t>
            </a:r>
            <a:r>
              <a:rPr lang="en-US" dirty="0"/>
              <a:t> website: http://git-scm.com/</a:t>
            </a:r>
          </a:p>
          <a:p>
            <a:pPr marL="457200" lvl="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Free on-line book: http://git-scm.com/book</a:t>
            </a:r>
          </a:p>
          <a:p>
            <a:pPr marL="457200" lvl="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Reference page for </a:t>
            </a:r>
            <a:r>
              <a:rPr lang="en-US" dirty="0" err="1"/>
              <a:t>Git</a:t>
            </a:r>
            <a:r>
              <a:rPr lang="en-US" dirty="0"/>
              <a:t>: http://gitref.org/index.html</a:t>
            </a:r>
          </a:p>
          <a:p>
            <a:pPr marL="457200" lvl="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err="1"/>
              <a:t>Git</a:t>
            </a:r>
            <a:r>
              <a:rPr lang="en-US" dirty="0"/>
              <a:t> tutorial: http://schacon.github.com/git/gittutorial.html</a:t>
            </a:r>
          </a:p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84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3" y="2459260"/>
            <a:ext cx="7886700" cy="569595"/>
          </a:xfrm>
        </p:spPr>
        <p:txBody>
          <a:bodyPr/>
          <a:lstStyle/>
          <a:p>
            <a:r>
              <a:rPr lang="en-US" dirty="0" smtClean="0"/>
              <a:t>Thank You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28" y="3245159"/>
            <a:ext cx="4473350" cy="33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4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mean by seeing this picture 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7" y="2070026"/>
            <a:ext cx="82391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4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979" y="1390148"/>
            <a:ext cx="4711914" cy="478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1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smtClean="0"/>
              <a:t>Version control tool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Using </a:t>
            </a:r>
            <a:r>
              <a:rPr lang="en-US" dirty="0" err="1"/>
              <a:t>git</a:t>
            </a:r>
            <a:r>
              <a:rPr lang="en-US" dirty="0"/>
              <a:t> tool versioning project file and stages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38" y="2993292"/>
            <a:ext cx="3736266" cy="280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2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this person 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5403814"/>
            <a:ext cx="7886700" cy="580896"/>
          </a:xfrm>
        </p:spPr>
        <p:txBody>
          <a:bodyPr/>
          <a:lstStyle/>
          <a:p>
            <a:pPr marL="114300" indent="0" algn="ctr">
              <a:buNone/>
            </a:pPr>
            <a:r>
              <a:rPr lang="en-US" dirty="0"/>
              <a:t>Linus </a:t>
            </a:r>
            <a:r>
              <a:rPr lang="en-US" dirty="0" smtClean="0"/>
              <a:t>Torvalds</a:t>
            </a:r>
          </a:p>
          <a:p>
            <a:pPr marL="114300" indent="0" algn="ctr">
              <a:buNone/>
            </a:pPr>
            <a:r>
              <a:rPr lang="en-US" dirty="0" smtClean="0"/>
              <a:t>The </a:t>
            </a:r>
            <a:r>
              <a:rPr lang="en-US" dirty="0"/>
              <a:t>creator of Linux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132" y="1601639"/>
            <a:ext cx="5669736" cy="380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9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Creator of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5403814"/>
            <a:ext cx="7886700" cy="580896"/>
          </a:xfrm>
        </p:spPr>
        <p:txBody>
          <a:bodyPr/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/>
              <a:t>Git</a:t>
            </a:r>
            <a:r>
              <a:rPr lang="en-US" dirty="0" smtClean="0"/>
              <a:t> was </a:t>
            </a:r>
            <a:r>
              <a:rPr lang="en-US" dirty="0"/>
              <a:t>created by Linus </a:t>
            </a:r>
            <a:r>
              <a:rPr lang="en-US" dirty="0" smtClean="0"/>
              <a:t>Torvalds, </a:t>
            </a:r>
            <a:r>
              <a:rPr lang="en-US" dirty="0"/>
              <a:t>in 2005 for allowing other developers to contribute towards the Linux kernel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132" y="1601639"/>
            <a:ext cx="5669736" cy="380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5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Problem </a:t>
            </a:r>
            <a:r>
              <a:rPr lang="en-US" dirty="0" err="1" smtClean="0"/>
              <a:t>Git</a:t>
            </a:r>
            <a:r>
              <a:rPr lang="en-US" dirty="0" smtClean="0"/>
              <a:t> Solve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1.Multiple programmer working on same project</a:t>
            </a:r>
          </a:p>
          <a:p>
            <a:pPr marL="457200" lvl="0" indent="-342900">
              <a:buChar char="●"/>
            </a:pPr>
            <a:r>
              <a:rPr lang="en-US" dirty="0"/>
              <a:t>how code share between them?</a:t>
            </a:r>
          </a:p>
          <a:p>
            <a:pPr marL="457200" lvl="0" indent="-342900">
              <a:buChar char="●"/>
            </a:pPr>
            <a:r>
              <a:rPr lang="en-US" dirty="0"/>
              <a:t>how their work integrated together ?</a:t>
            </a:r>
          </a:p>
          <a:p>
            <a:pPr marL="457200" lvl="0" indent="-342900">
              <a:spcBef>
                <a:spcPts val="0"/>
              </a:spcBef>
              <a:buChar char="●"/>
            </a:pPr>
            <a:r>
              <a:rPr lang="en-US" dirty="0"/>
              <a:t>who done which  portion ?</a:t>
            </a:r>
          </a:p>
          <a:p>
            <a:pPr marL="457200" lvl="0" indent="-342900">
              <a:spcBef>
                <a:spcPts val="0"/>
              </a:spcBef>
              <a:buChar char="●"/>
            </a:pPr>
            <a:r>
              <a:rPr lang="en-US" dirty="0"/>
              <a:t>how track top level management how much work done?</a:t>
            </a:r>
          </a:p>
          <a:p>
            <a:pPr lvl="0">
              <a:spcBef>
                <a:spcPts val="0"/>
              </a:spcBef>
            </a:pPr>
            <a:r>
              <a:rPr lang="en-US" dirty="0"/>
              <a:t>2.working on multiple work space</a:t>
            </a:r>
          </a:p>
          <a:p>
            <a:pPr marL="457200" lvl="0" indent="-342900">
              <a:spcBef>
                <a:spcPts val="0"/>
              </a:spcBef>
              <a:buChar char="●"/>
            </a:pPr>
            <a:r>
              <a:rPr lang="en-US" dirty="0"/>
              <a:t>how move code between different workspace?</a:t>
            </a:r>
          </a:p>
          <a:p>
            <a:pPr lvl="0">
              <a:spcBef>
                <a:spcPts val="0"/>
              </a:spcBef>
            </a:pPr>
            <a:endParaRPr lang="en-US" dirty="0"/>
          </a:p>
          <a:p>
            <a:pPr lvl="0">
              <a:spcBef>
                <a:spcPts val="0"/>
              </a:spcBef>
            </a:pPr>
            <a:r>
              <a:rPr lang="en-US" dirty="0"/>
              <a:t>3. what if you want to roll back your project previous state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9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this 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Repository…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428" y="2691770"/>
            <a:ext cx="2857143" cy="361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3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sic_Joy_Presentation_01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778</Words>
  <Application>Microsoft Office PowerPoint</Application>
  <PresentationFormat>On-screen Show (4:3)</PresentationFormat>
  <Paragraphs>150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Comic Sans MS</vt:lpstr>
      <vt:lpstr>Consolas</vt:lpstr>
      <vt:lpstr>Noto Sans Symbols</vt:lpstr>
      <vt:lpstr>Wingdings</vt:lpstr>
      <vt:lpstr>Basic_Joy_Presentation_01</vt:lpstr>
      <vt:lpstr>PowerPoint Presentation</vt:lpstr>
      <vt:lpstr>Hands on Git &amp; Github</vt:lpstr>
      <vt:lpstr>What do you mean by seeing this picture ?</vt:lpstr>
      <vt:lpstr>PowerPoint Presentation</vt:lpstr>
      <vt:lpstr>Git</vt:lpstr>
      <vt:lpstr>Who is this person ?</vt:lpstr>
      <vt:lpstr>Creator of Git</vt:lpstr>
      <vt:lpstr>What Problem Git Solve</vt:lpstr>
      <vt:lpstr>What is this ?</vt:lpstr>
      <vt:lpstr>Two way of hosting a project on Git</vt:lpstr>
      <vt:lpstr>GitHub</vt:lpstr>
      <vt:lpstr>Why Git is so Important?</vt:lpstr>
      <vt:lpstr>How Git and GitHub(remote) works together</vt:lpstr>
      <vt:lpstr>Git Commands one file</vt:lpstr>
      <vt:lpstr>Git command multiple file</vt:lpstr>
      <vt:lpstr>Git Commands</vt:lpstr>
      <vt:lpstr>Git Reset Command</vt:lpstr>
      <vt:lpstr>Configuring Git</vt:lpstr>
      <vt:lpstr>Repository Related Information</vt:lpstr>
      <vt:lpstr>Upload a Project Using Git to GitHub (Clone)</vt:lpstr>
      <vt:lpstr>Upload a project using Git to GitHub</vt:lpstr>
      <vt:lpstr>Github Features</vt:lpstr>
      <vt:lpstr>References</vt:lpstr>
      <vt:lpstr>Thank You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 of Git &amp; Github</dc:title>
  <cp:lastModifiedBy>A. Z. M. JALAL UDDIN JOY</cp:lastModifiedBy>
  <cp:revision>54</cp:revision>
  <dcterms:modified xsi:type="dcterms:W3CDTF">2017-10-30T20:32:43Z</dcterms:modified>
</cp:coreProperties>
</file>