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346" r:id="rId3"/>
    <p:sldId id="535" r:id="rId4"/>
    <p:sldId id="502" r:id="rId5"/>
    <p:sldId id="521" r:id="rId6"/>
    <p:sldId id="536" r:id="rId7"/>
    <p:sldId id="537" r:id="rId8"/>
    <p:sldId id="538" r:id="rId9"/>
  </p:sldIdLst>
  <p:sldSz cx="9144000" cy="6858000" type="screen4x3"/>
  <p:notesSz cx="7099300" cy="1023461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D5D0"/>
    <a:srgbClr val="6095CA"/>
    <a:srgbClr val="B2B2B2"/>
    <a:srgbClr val="FF0000"/>
    <a:srgbClr val="DDDDDD"/>
    <a:srgbClr val="FF9933"/>
    <a:srgbClr val="CC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79682" autoAdjust="0"/>
  </p:normalViewPr>
  <p:slideViewPr>
    <p:cSldViewPr>
      <p:cViewPr varScale="1">
        <p:scale>
          <a:sx n="93" d="100"/>
          <a:sy n="93" d="100"/>
        </p:scale>
        <p:origin x="-1290" y="-78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6E4BE81-5EF3-479A-9A7C-A712BF9B9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25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52" y="4861769"/>
            <a:ext cx="5206596" cy="46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30816A-BEEE-42D3-A466-AFB4EBC600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2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5EE0C-E470-49D7-84F5-18F5D43119DD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5EE0C-E470-49D7-84F5-18F5D43119D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5EE0C-E470-49D7-84F5-18F5D43119D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5EE0C-E470-49D7-84F5-18F5D43119DD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1C4A6-7ED6-4AB6-A716-CB76B9601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C54077A-2109-4270-9096-E5246A0002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691EB6D-A5F5-4102-848B-FE8B80EA97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380DEF-C882-419F-8329-04302D934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D365F3C-673D-479B-9D30-9564BF04AB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10DE312-BD4A-4E99-A804-F12F299743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A9E110-0464-45DA-A61C-D998EA10F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B8E7A88-EA6D-4214-94DF-09D70BD8C6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3DC5510-BEF9-4FEE-A03D-E9DF4F4E6B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06A2191-08B9-4843-BA75-06B0E80B4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8963570-71A9-447F-9D7D-185CDC0762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90DCE4E3-7BEC-4291-A7F0-0110A7FAE9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380312" y="6537376"/>
            <a:ext cx="1763688" cy="30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Data Mining &amp; Practices</a:t>
            </a:r>
            <a:endParaRPr lang="en-US" altLang="ko-KR" sz="1100" b="0" i="1" dirty="0">
              <a:solidFill>
                <a:srgbClr val="660066"/>
              </a:solidFill>
              <a:ea typeface="굴림" pitchFamily="50" charset="-127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100" b="0" i="1" dirty="0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0" descr="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987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4140200" y="5516563"/>
            <a:ext cx="4681538" cy="56630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ko-KR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2014</a:t>
            </a: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년 가을학기</a:t>
            </a:r>
            <a:endParaRPr lang="en-US" altLang="ko-KR" sz="1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강원대학교 </a:t>
            </a:r>
            <a:r>
              <a:rPr lang="ko-KR" alt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컴퓨터과학전공 </a:t>
            </a:r>
            <a:r>
              <a:rPr lang="ko-KR" altLang="en-US" sz="1400" b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문양세</a:t>
            </a:r>
            <a:endParaRPr lang="ko-KR" altLang="en-US" sz="14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116013" y="2640394"/>
            <a:ext cx="6840537" cy="12926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ko-KR" alt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데이터 </a:t>
            </a:r>
            <a:r>
              <a:rPr lang="ko-KR" altLang="en-US" sz="4000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마이</a:t>
            </a:r>
            <a:r>
              <a:rPr lang="ko-KR" altLang="en-US" sz="4000" b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닝</a:t>
            </a:r>
            <a:endParaRPr lang="en-US" altLang="ko-KR" sz="4000" b="0" dirty="0" smtClean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</a:t>
            </a:r>
            <a:r>
              <a:rPr lang="ko-KR" altLang="en-US" sz="40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</a:t>
            </a:r>
            <a:r>
              <a:rPr lang="ko-KR" alt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개요 </a:t>
            </a: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</a:t>
            </a:r>
            <a:endParaRPr lang="en-US" altLang="ko-KR" sz="40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개요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3002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과목 개요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err="1" smtClean="0">
                <a:ea typeface="HY헤드라인M" pitchFamily="18" charset="-127"/>
              </a:rPr>
              <a:t>빅</a:t>
            </a:r>
            <a:r>
              <a:rPr lang="en-US" altLang="ko-KR" b="0" dirty="0" smtClean="0">
                <a:ea typeface="HY헤드라인M" pitchFamily="18" charset="-127"/>
              </a:rPr>
              <a:t>)</a:t>
            </a:r>
            <a:r>
              <a:rPr lang="ko-KR" altLang="en-US" b="0" dirty="0" smtClean="0">
                <a:ea typeface="HY헤드라인M" pitchFamily="18" charset="-127"/>
              </a:rPr>
              <a:t>데이터 분석의 핵심 기술</a:t>
            </a:r>
            <a:r>
              <a:rPr lang="en-US" altLang="ko-KR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(</a:t>
            </a:r>
            <a:r>
              <a:rPr lang="ko-KR" altLang="en-US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요란한 수사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보다는 </a:t>
            </a:r>
            <a:r>
              <a:rPr lang="ko-KR" altLang="en-US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실제 사용되는 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기술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)</a:t>
            </a:r>
            <a:endParaRPr lang="ko-KR" altLang="en-US" b="0" dirty="0">
              <a:solidFill>
                <a:schemeClr val="bg1">
                  <a:lumMod val="50000"/>
                </a:schemeClr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연관규칙</a:t>
            </a:r>
            <a:r>
              <a:rPr lang="en-US" altLang="ko-KR" b="0" dirty="0" smtClean="0">
                <a:ea typeface="HY헤드라인M" pitchFamily="18" charset="-127"/>
              </a:rPr>
              <a:t>(association rules), </a:t>
            </a:r>
            <a:r>
              <a:rPr lang="ko-KR" altLang="en-US" b="0" dirty="0" smtClean="0">
                <a:ea typeface="HY헤드라인M" pitchFamily="18" charset="-127"/>
              </a:rPr>
              <a:t>분류</a:t>
            </a:r>
            <a:r>
              <a:rPr lang="en-US" altLang="ko-KR" b="0" dirty="0" smtClean="0">
                <a:ea typeface="HY헤드라인M" pitchFamily="18" charset="-127"/>
              </a:rPr>
              <a:t>(classifications), </a:t>
            </a:r>
            <a:r>
              <a:rPr lang="ko-KR" altLang="en-US" b="0" dirty="0" err="1" smtClean="0">
                <a:ea typeface="HY헤드라인M" pitchFamily="18" charset="-127"/>
              </a:rPr>
              <a:t>클러스터링</a:t>
            </a:r>
            <a:r>
              <a:rPr lang="en-US" altLang="ko-KR" b="0" dirty="0" smtClean="0">
                <a:ea typeface="HY헤드라인M" pitchFamily="18" charset="-127"/>
              </a:rPr>
              <a:t>(Clustering), </a:t>
            </a:r>
            <a:br>
              <a:rPr lang="en-US" altLang="ko-KR" b="0" dirty="0" smtClean="0">
                <a:ea typeface="HY헤드라인M" pitchFamily="18" charset="-127"/>
              </a:rPr>
            </a:br>
            <a:r>
              <a:rPr lang="ko-KR" altLang="en-US" b="0" dirty="0" smtClean="0">
                <a:ea typeface="HY헤드라인M" pitchFamily="18" charset="-127"/>
              </a:rPr>
              <a:t>유사검색</a:t>
            </a:r>
            <a:r>
              <a:rPr lang="en-US" altLang="ko-KR" b="0" dirty="0" smtClean="0">
                <a:ea typeface="HY헤드라인M" pitchFamily="18" charset="-127"/>
              </a:rPr>
              <a:t>(Similarity Search), …</a:t>
            </a:r>
            <a:endParaRPr lang="ko-KR" altLang="en-US" b="0" dirty="0" smtClean="0">
              <a:ea typeface="HY헤드라인M" pitchFamily="18" charset="-127"/>
            </a:endParaRPr>
          </a:p>
          <a:p>
            <a:pPr marL="893763" lvl="2" indent="-3619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/>
              <a:buChar char="à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  <a:sym typeface="Wingdings" pitchFamily="2" charset="2"/>
              </a:rPr>
              <a:t>누구나 하는 분석을 넘어서</a:t>
            </a:r>
            <a:r>
              <a:rPr lang="en-US" altLang="ko-KR" b="0" dirty="0" smtClean="0">
                <a:ea typeface="HY헤드라인M" pitchFamily="18" charset="-127"/>
                <a:sym typeface="Wingdings" pitchFamily="2" charset="2"/>
              </a:rPr>
              <a:t>, (</a:t>
            </a:r>
            <a:r>
              <a:rPr lang="ko-KR" altLang="en-US" b="0" dirty="0" err="1" smtClean="0">
                <a:ea typeface="HY헤드라인M" pitchFamily="18" charset="-127"/>
                <a:sym typeface="Wingdings" pitchFamily="2" charset="2"/>
              </a:rPr>
              <a:t>빅</a:t>
            </a:r>
            <a:r>
              <a:rPr lang="en-US" altLang="ko-KR" b="0" dirty="0" smtClean="0">
                <a:ea typeface="HY헤드라인M" pitchFamily="18" charset="-127"/>
                <a:sym typeface="Wingdings" pitchFamily="2" charset="2"/>
              </a:rPr>
              <a:t>)</a:t>
            </a:r>
            <a:r>
              <a:rPr lang="ko-KR" altLang="en-US" b="0" dirty="0" smtClean="0">
                <a:ea typeface="HY헤드라인M" pitchFamily="18" charset="-127"/>
                <a:sym typeface="Wingdings" pitchFamily="2" charset="2"/>
              </a:rPr>
              <a:t>데이터 대상의 의미 있는 분석 기술을 익힘</a:t>
            </a:r>
            <a:endParaRPr lang="en-US" altLang="ko-KR" b="0" dirty="0">
              <a:ea typeface="HY헤드라인M" pitchFamily="18" charset="-127"/>
              <a:sym typeface="Wingdings" pitchFamily="2" charset="2"/>
            </a:endParaRPr>
          </a:p>
          <a:p>
            <a:pPr marL="893763" lvl="2" indent="-3619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/>
              <a:buChar char="à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  <a:sym typeface="Wingdings" pitchFamily="2" charset="2"/>
              </a:rPr>
              <a:t>데이터 </a:t>
            </a:r>
            <a:r>
              <a:rPr lang="ko-KR" altLang="en-US" b="0" dirty="0" err="1" smtClean="0">
                <a:ea typeface="HY헤드라인M" pitchFamily="18" charset="-127"/>
                <a:sym typeface="Wingdings" pitchFamily="2" charset="2"/>
              </a:rPr>
              <a:t>마이닝이라</a:t>
            </a:r>
            <a:r>
              <a:rPr lang="ko-KR" altLang="en-US" b="0" dirty="0" smtClean="0">
                <a:ea typeface="HY헤드라인M" pitchFamily="18" charset="-127"/>
                <a:sym typeface="Wingdings" pitchFamily="2" charset="2"/>
              </a:rPr>
              <a:t> 불리는 </a:t>
            </a:r>
            <a:r>
              <a:rPr lang="en-US" altLang="ko-KR" b="0" dirty="0" smtClean="0">
                <a:ea typeface="HY헤드라인M" pitchFamily="18" charset="-127"/>
                <a:sym typeface="Wingdings" pitchFamily="2" charset="2"/>
              </a:rPr>
              <a:t>“</a:t>
            </a:r>
            <a:r>
              <a:rPr lang="ko-KR" altLang="en-US" b="0" dirty="0" smtClean="0">
                <a:ea typeface="HY헤드라인M" pitchFamily="18" charset="-127"/>
                <a:sym typeface="Wingdings" pitchFamily="2" charset="2"/>
              </a:rPr>
              <a:t>세 가지 핵심 기술</a:t>
            </a:r>
            <a:r>
              <a:rPr lang="en-US" altLang="ko-KR" b="0" dirty="0" smtClean="0">
                <a:ea typeface="HY헤드라인M" pitchFamily="18" charset="-127"/>
                <a:sym typeface="Wingdings" pitchFamily="2" charset="2"/>
              </a:rPr>
              <a:t>”</a:t>
            </a:r>
            <a:r>
              <a:rPr lang="ko-KR" altLang="en-US" b="0" dirty="0" smtClean="0">
                <a:ea typeface="HY헤드라인M" pitchFamily="18" charset="-127"/>
                <a:sym typeface="Wingdings" pitchFamily="2" charset="2"/>
              </a:rPr>
              <a:t>과 주변 기술 습득</a:t>
            </a:r>
            <a:endParaRPr lang="en-US" altLang="ko-KR" b="0" dirty="0">
              <a:ea typeface="HY헤드라인M" pitchFamily="18" charset="-127"/>
              <a:sym typeface="Wingdings" pitchFamily="2" charset="2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R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프로그래밍 기술 습득 및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R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을 활용한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</a:rPr>
              <a:t>마이닝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 기술 실습</a:t>
            </a:r>
            <a:endParaRPr lang="ko-KR" altLang="en-US" b="0" dirty="0" smtClean="0">
              <a:ea typeface="HY헤드라인M" pitchFamily="18" charset="-127"/>
            </a:endParaRP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318769" y="475360"/>
            <a:ext cx="7347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강의 개요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026" name="Picture 2" descr="http://www.c2learn.com/lecture_notes/word_cloud_DM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37112"/>
            <a:ext cx="3810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 bwMode="auto">
          <a:xfrm>
            <a:off x="827584" y="2716643"/>
            <a:ext cx="3179961" cy="3520669"/>
          </a:xfrm>
          <a:prstGeom prst="roundRect">
            <a:avLst>
              <a:gd name="adj" fmla="val 12144"/>
            </a:avLst>
          </a:prstGeom>
          <a:solidFill>
            <a:srgbClr val="FFFFCC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개요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12545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강의 진행 방법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이론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개념 및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주요 기술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anose="05000000000000000000" pitchFamily="2" charset="2"/>
              </a:rPr>
              <a:t>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 상식적 수준의 이해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+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약간의 기술적 고찰</a:t>
            </a:r>
            <a:endParaRPr lang="en-US" altLang="ko-KR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실습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</a:rPr>
              <a:t>: R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</a:rPr>
              <a:t>을 배우자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anose="05000000000000000000" pitchFamily="2" charset="2"/>
              </a:rPr>
              <a:t>이론서 배운 </a:t>
            </a:r>
            <a:r>
              <a:rPr lang="ko-KR" altLang="en-US" b="0" dirty="0" err="1" smtClean="0">
                <a:solidFill>
                  <a:srgbClr val="000000"/>
                </a:solidFill>
                <a:ea typeface="HY헤드라인M" pitchFamily="18" charset="-127"/>
                <a:sym typeface="Wingdings" panose="05000000000000000000" pitchFamily="2" charset="2"/>
              </a:rPr>
              <a:t>마이닝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anose="05000000000000000000" pitchFamily="2" charset="2"/>
              </a:rPr>
              <a:t> 기술을 </a:t>
            </a:r>
            <a:r>
              <a:rPr lang="en-US" altLang="ko-KR" b="0" dirty="0" smtClean="0">
                <a:solidFill>
                  <a:srgbClr val="000000"/>
                </a:solidFill>
                <a:ea typeface="HY헤드라인M" pitchFamily="18" charset="-127"/>
                <a:sym typeface="Wingdings" panose="05000000000000000000" pitchFamily="2" charset="2"/>
              </a:rPr>
              <a:t>R</a:t>
            </a:r>
            <a:r>
              <a:rPr lang="ko-KR" altLang="en-US" b="0" dirty="0" smtClean="0">
                <a:solidFill>
                  <a:srgbClr val="000000"/>
                </a:solidFill>
                <a:ea typeface="HY헤드라인M" pitchFamily="18" charset="-127"/>
                <a:sym typeface="Wingdings" panose="05000000000000000000" pitchFamily="2" charset="2"/>
              </a:rPr>
              <a:t>로서 확인</a:t>
            </a:r>
            <a:endParaRPr lang="ko-KR" altLang="en-US" b="0" dirty="0">
              <a:solidFill>
                <a:srgbClr val="FFFFFF">
                  <a:lumMod val="50000"/>
                </a:srgbClr>
              </a:solidFill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268166" y="2492896"/>
            <a:ext cx="2265560" cy="447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b="0" dirty="0" smtClean="0">
                <a:ea typeface="HY헤드라인M" panose="02030600000101010101" pitchFamily="18" charset="-127"/>
              </a:rPr>
              <a:t>강의</a:t>
            </a:r>
            <a:r>
              <a:rPr lang="en-US" altLang="ko-KR" b="0" dirty="0" smtClean="0">
                <a:ea typeface="HY헤드라인M" panose="02030600000101010101" pitchFamily="18" charset="-127"/>
              </a:rPr>
              <a:t>(</a:t>
            </a:r>
            <a:r>
              <a:rPr lang="ko-KR" altLang="en-US" b="0" dirty="0" smtClean="0">
                <a:ea typeface="HY헤드라인M" panose="02030600000101010101" pitchFamily="18" charset="-127"/>
              </a:rPr>
              <a:t>이론</a:t>
            </a:r>
            <a:r>
              <a:rPr lang="en-US" altLang="ko-KR" b="0" dirty="0" smtClean="0">
                <a:ea typeface="HY헤드라인M" panose="02030600000101010101" pitchFamily="18" charset="-127"/>
              </a:rPr>
              <a:t>)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88529" y="3156414"/>
            <a:ext cx="263098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HY헤드라인M" panose="02030600000101010101" pitchFamily="18" charset="-127"/>
              </a:rPr>
              <a:t>개요</a:t>
            </a:r>
            <a:endParaRPr lang="en-US" altLang="ko-KR" b="0" dirty="0">
              <a:solidFill>
                <a:schemeClr val="accent2">
                  <a:lumMod val="7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마이닝</a:t>
            </a: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 개념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데이터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종류와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전처리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검색과 분석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088529" y="4565682"/>
            <a:ext cx="2630984" cy="1455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HY헤드라인M" panose="02030600000101010101" pitchFamily="18" charset="-127"/>
              </a:rPr>
              <a:t>주요 기술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연관규칙</a:t>
            </a:r>
            <a:endParaRPr lang="en-US" altLang="ko-KR" sz="1400" b="0" dirty="0" smtClean="0">
              <a:solidFill>
                <a:schemeClr val="tx1">
                  <a:lumMod val="65000"/>
                  <a:lumOff val="3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HY헤드라인M" panose="02030600000101010101" pitchFamily="18" charset="-127"/>
              </a:rPr>
              <a:t>분류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클러스터링</a:t>
            </a:r>
            <a:endParaRPr lang="en-US" altLang="ko-KR" sz="1400" b="0" dirty="0" smtClean="0">
              <a:solidFill>
                <a:schemeClr val="tx1">
                  <a:lumMod val="65000"/>
                  <a:lumOff val="3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HY헤드라인M" panose="02030600000101010101" pitchFamily="18" charset="-127"/>
              </a:rPr>
              <a:t>유사 검색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992439" y="2716643"/>
            <a:ext cx="3179961" cy="3520669"/>
          </a:xfrm>
          <a:prstGeom prst="roundRect">
            <a:avLst>
              <a:gd name="adj" fmla="val 12144"/>
            </a:avLst>
          </a:prstGeom>
          <a:solidFill>
            <a:srgbClr val="FFFFCC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433021" y="2492896"/>
            <a:ext cx="2265560" cy="447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b="0" dirty="0" smtClean="0">
                <a:ea typeface="HY헤드라인M" panose="02030600000101010101" pitchFamily="18" charset="-127"/>
              </a:rPr>
              <a:t>실습</a:t>
            </a:r>
            <a:r>
              <a:rPr lang="en-US" altLang="ko-KR" b="0" dirty="0" smtClean="0">
                <a:ea typeface="HY헤드라인M" panose="02030600000101010101" pitchFamily="18" charset="-127"/>
              </a:rPr>
              <a:t>(R)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253384" y="3156414"/>
            <a:ext cx="263098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HY헤드라인M" panose="02030600000101010101" pitchFamily="18" charset="-127"/>
              </a:rPr>
              <a:t>R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HY헤드라인M" panose="02030600000101010101" pitchFamily="18" charset="-127"/>
              </a:rPr>
              <a:t>기본</a:t>
            </a:r>
            <a:endParaRPr lang="en-US" altLang="ko-KR" b="0" dirty="0">
              <a:solidFill>
                <a:schemeClr val="accent2">
                  <a:lumMod val="7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환경구축 및 사용법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벡터</a:t>
            </a:r>
            <a:r>
              <a:rPr lang="en-US" altLang="ko-KR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, </a:t>
            </a:r>
            <a:r>
              <a:rPr lang="ko-KR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행렬</a:t>
            </a:r>
            <a:r>
              <a:rPr lang="en-US" altLang="ko-KR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, </a:t>
            </a:r>
            <a:r>
              <a:rPr lang="ko-KR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배열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리스트</a:t>
            </a:r>
            <a:r>
              <a:rPr lang="en-US" altLang="ko-KR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, </a:t>
            </a:r>
            <a:r>
              <a:rPr lang="ko-KR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프레임</a:t>
            </a:r>
            <a:endParaRPr lang="ko-KR" altLang="en-US" sz="1400" b="0" dirty="0">
              <a:solidFill>
                <a:schemeClr val="tx1">
                  <a:lumMod val="65000"/>
                  <a:lumOff val="35000"/>
                </a:schemeClr>
              </a:solidFill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253384" y="4565682"/>
            <a:ext cx="2630984" cy="1455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HY헤드라인M" panose="02030600000101010101" pitchFamily="18" charset="-127"/>
              </a:rPr>
              <a:t>R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HY헤드라인M" panose="02030600000101010101" pitchFamily="18" charset="-127"/>
              </a:rPr>
              <a:t>적용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연관규칙</a:t>
            </a:r>
            <a:endParaRPr lang="en-US" altLang="ko-KR" sz="1400" b="0" dirty="0" smtClean="0">
              <a:solidFill>
                <a:schemeClr val="tx1">
                  <a:lumMod val="65000"/>
                  <a:lumOff val="3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HY헤드라인M" panose="02030600000101010101" pitchFamily="18" charset="-127"/>
              </a:rPr>
              <a:t>분류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클러스터링</a:t>
            </a:r>
            <a:endParaRPr lang="en-US" altLang="ko-KR" sz="1400" b="0" dirty="0" smtClean="0">
              <a:solidFill>
                <a:schemeClr val="tx1">
                  <a:lumMod val="65000"/>
                  <a:lumOff val="35000"/>
                </a:schemeClr>
              </a:solidFill>
              <a:ea typeface="HY헤드라인M" panose="02030600000101010101" pitchFamily="18" charset="-127"/>
            </a:endParaRPr>
          </a:p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HY헤드라인M" panose="02030600000101010101" pitchFamily="18" charset="-127"/>
              </a:rPr>
              <a:t>유사 검색</a:t>
            </a:r>
          </a:p>
        </p:txBody>
      </p:sp>
      <p:sp>
        <p:nvSpPr>
          <p:cNvPr id="15" name="왼쪽/오른쪽 화살표 14"/>
          <p:cNvSpPr/>
          <p:nvPr/>
        </p:nvSpPr>
        <p:spPr bwMode="auto">
          <a:xfrm>
            <a:off x="3719513" y="3533413"/>
            <a:ext cx="1533871" cy="511253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0066"/>
              </a:buClr>
              <a:buSzTx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anose="02030600000101010101" pitchFamily="18" charset="-127"/>
              </a:rPr>
              <a:t>독립적 진행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ea typeface="HY헤드라인M" panose="02030600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3726180" y="5009578"/>
            <a:ext cx="1527204" cy="511253"/>
          </a:xfrm>
          <a:prstGeom prst="rightArrow">
            <a:avLst>
              <a:gd name="adj1" fmla="val 50000"/>
              <a:gd name="adj2" fmla="val 3488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0000">
                    <a:lumMod val="65000"/>
                    <a:lumOff val="35000"/>
                  </a:srgbClr>
                </a:solidFill>
                <a:ea typeface="HY헤드라인M" panose="02030600000101010101" pitchFamily="18" charset="-127"/>
              </a:rPr>
              <a:t>이론 후 실</a:t>
            </a:r>
            <a:r>
              <a:rPr lang="ko-KR" altLang="en-US" sz="1200" b="0" dirty="0">
                <a:solidFill>
                  <a:srgbClr val="000000">
                    <a:lumMod val="65000"/>
                    <a:lumOff val="35000"/>
                  </a:srgbClr>
                </a:solidFill>
                <a:ea typeface="HY헤드라인M" panose="02030600000101010101" pitchFamily="18" charset="-127"/>
              </a:rPr>
              <a:t>습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8318769" y="475360"/>
            <a:ext cx="7347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강의 개요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121" y="3881586"/>
            <a:ext cx="3000375" cy="2571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4BFA8718-2B96-43DE-80DB-1C53305DFC2D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1/4)</a:t>
            </a:r>
            <a:endParaRPr lang="en-US" altLang="ko-KR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3850" y="936625"/>
            <a:ext cx="8569325" cy="32120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선수 과목 </a:t>
            </a:r>
            <a:r>
              <a:rPr lang="en-US" altLang="ko-KR" sz="2000" b="0" dirty="0">
                <a:ea typeface="HY헤드라인M" pitchFamily="18" charset="-127"/>
              </a:rPr>
              <a:t>(Prerequisites)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데이터 </a:t>
            </a:r>
            <a:r>
              <a:rPr lang="ko-KR" altLang="en-US" b="0" dirty="0" err="1" smtClean="0">
                <a:ea typeface="HY헤드라인M" pitchFamily="18" charset="-127"/>
              </a:rPr>
              <a:t>사이언스</a:t>
            </a:r>
            <a:r>
              <a:rPr lang="ko-KR" altLang="en-US" b="0" dirty="0" smtClean="0">
                <a:ea typeface="HY헤드라인M" pitchFamily="18" charset="-127"/>
              </a:rPr>
              <a:t> 개론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컴퓨터 개론 및 실습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프로그래밍 언어 </a:t>
            </a:r>
            <a:r>
              <a:rPr lang="en-US" altLang="ko-KR" b="0" dirty="0" smtClean="0">
                <a:ea typeface="HY헤드라인M" pitchFamily="18" charset="-127"/>
              </a:rPr>
              <a:t>1</a:t>
            </a:r>
            <a:r>
              <a:rPr lang="ko-KR" altLang="en-US" b="0" dirty="0" smtClean="0">
                <a:ea typeface="HY헤드라인M" pitchFamily="18" charset="-127"/>
              </a:rPr>
              <a:t>가지</a:t>
            </a:r>
            <a:endParaRPr lang="ko-KR" altLang="en-US" b="0" dirty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ko-KR" altLang="en-US" b="0" dirty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강의 시간 및 담당 교수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이론 </a:t>
            </a:r>
            <a:r>
              <a:rPr lang="ko-KR" altLang="en-US" b="0" dirty="0">
                <a:ea typeface="HY헤드라인M" pitchFamily="18" charset="-127"/>
              </a:rPr>
              <a:t>시간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 smtClean="0">
                <a:ea typeface="HY헤드라인M" pitchFamily="18" charset="-127"/>
              </a:rPr>
              <a:t>화 </a:t>
            </a:r>
            <a:r>
              <a:rPr lang="en-US" altLang="ko-KR" b="0" dirty="0" smtClean="0">
                <a:ea typeface="HY헤드라인M" pitchFamily="18" charset="-127"/>
              </a:rPr>
              <a:t>6,7</a:t>
            </a:r>
            <a:r>
              <a:rPr lang="ko-KR" altLang="en-US" b="0" dirty="0" smtClean="0">
                <a:ea typeface="HY헤드라인M" pitchFamily="18" charset="-127"/>
              </a:rPr>
              <a:t>교시</a:t>
            </a:r>
            <a:r>
              <a:rPr lang="en-US" altLang="ko-KR" b="0" dirty="0" smtClean="0">
                <a:ea typeface="HY헤드라인M" pitchFamily="18" charset="-127"/>
              </a:rPr>
              <a:t>(14:00-15:50)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실습 시간</a:t>
            </a:r>
            <a:r>
              <a:rPr lang="en-US" altLang="ko-KR" b="0" dirty="0" smtClean="0">
                <a:ea typeface="HY헤드라인M" pitchFamily="18" charset="-127"/>
              </a:rPr>
              <a:t>: </a:t>
            </a:r>
            <a:r>
              <a:rPr lang="ko-KR" altLang="en-US" b="0" dirty="0" smtClean="0">
                <a:ea typeface="HY헤드라인M" pitchFamily="18" charset="-127"/>
              </a:rPr>
              <a:t>금 </a:t>
            </a:r>
            <a:r>
              <a:rPr lang="en-US" altLang="ko-KR" b="0" dirty="0" smtClean="0">
                <a:ea typeface="HY헤드라인M" pitchFamily="18" charset="-127"/>
              </a:rPr>
              <a:t>1,2</a:t>
            </a:r>
            <a:r>
              <a:rPr lang="ko-KR" altLang="en-US" b="0" dirty="0" smtClean="0">
                <a:ea typeface="HY헤드라인M" pitchFamily="18" charset="-127"/>
              </a:rPr>
              <a:t>교시</a:t>
            </a:r>
            <a:r>
              <a:rPr lang="en-US" altLang="ko-KR" b="0" dirty="0" smtClean="0">
                <a:ea typeface="HY헤드라인M" pitchFamily="18" charset="-127"/>
              </a:rPr>
              <a:t>(09:00-10:50</a:t>
            </a:r>
            <a:r>
              <a:rPr lang="en-US" altLang="ko-KR" b="0" dirty="0">
                <a:ea typeface="HY헤드라인M" pitchFamily="18" charset="-127"/>
              </a:rPr>
              <a:t>)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담당 교수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 err="1">
                <a:ea typeface="HY헤드라인M" pitchFamily="18" charset="-127"/>
              </a:rPr>
              <a:t>문양세</a:t>
            </a:r>
            <a:r>
              <a:rPr lang="ko-KR" altLang="en-US" b="0" dirty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err="1" smtClean="0">
                <a:ea typeface="HY헤드라인M" pitchFamily="18" charset="-127"/>
              </a:rPr>
              <a:t>한빛관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303</a:t>
            </a:r>
            <a:r>
              <a:rPr lang="ko-KR" altLang="en-US" b="0" dirty="0" smtClean="0">
                <a:ea typeface="HY헤드라인M" pitchFamily="18" charset="-127"/>
              </a:rPr>
              <a:t>호실</a:t>
            </a:r>
            <a:r>
              <a:rPr lang="en-US" altLang="ko-KR" b="0" dirty="0">
                <a:ea typeface="HY헤드라인M" pitchFamily="18" charset="-127"/>
              </a:rPr>
              <a:t>, x8449, ysmoon@kangwon.ac.kr</a:t>
            </a:r>
            <a:r>
              <a:rPr lang="en-US" altLang="ko-KR" b="0" dirty="0" smtClean="0">
                <a:ea typeface="HY헤드라인M" pitchFamily="18" charset="-127"/>
              </a:rPr>
              <a:t>)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실습 조교</a:t>
            </a:r>
            <a:r>
              <a:rPr lang="en-US" altLang="ko-KR" b="0" dirty="0" smtClean="0">
                <a:ea typeface="HY헤드라인M" pitchFamily="18" charset="-127"/>
              </a:rPr>
              <a:t>: </a:t>
            </a:r>
            <a:r>
              <a:rPr lang="ko-KR" altLang="en-US" b="0" dirty="0" err="1" smtClean="0">
                <a:ea typeface="HY헤드라인M" pitchFamily="18" charset="-127"/>
              </a:rPr>
              <a:t>손시운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err="1" smtClean="0">
                <a:ea typeface="HY헤드라인M" pitchFamily="18" charset="-127"/>
              </a:rPr>
              <a:t>한빛관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304</a:t>
            </a:r>
            <a:r>
              <a:rPr lang="ko-KR" altLang="en-US" b="0" dirty="0" smtClean="0">
                <a:ea typeface="HY헤드라인M" pitchFamily="18" charset="-127"/>
              </a:rPr>
              <a:t>호실</a:t>
            </a:r>
            <a:r>
              <a:rPr lang="en-US" altLang="ko-KR" b="0" dirty="0" smtClean="0">
                <a:ea typeface="HY헤드라인M" pitchFamily="18" charset="-127"/>
              </a:rPr>
              <a:t>, ssw5176@kangwon.ac.kr)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318769" y="475360"/>
            <a:ext cx="7347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강의 개요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4BFA8718-2B96-43DE-80DB-1C53305DFC2D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(2/4)</a:t>
            </a:r>
            <a:endParaRPr lang="en-US" altLang="ko-KR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3850" y="936625"/>
            <a:ext cx="8569325" cy="5304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강의 교재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데이터 </a:t>
            </a:r>
            <a:r>
              <a:rPr lang="ko-KR" altLang="en-US" b="0" dirty="0" err="1" smtClean="0">
                <a:ea typeface="HY헤드라인M" pitchFamily="18" charset="-127"/>
              </a:rPr>
              <a:t>마이닝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err="1" smtClean="0">
                <a:ea typeface="HY헤드라인M" pitchFamily="18" charset="-127"/>
              </a:rPr>
              <a:t>용환승</a:t>
            </a:r>
            <a:r>
              <a:rPr lang="ko-KR" altLang="en-US" b="0" dirty="0" smtClean="0">
                <a:ea typeface="HY헤드라인M" pitchFamily="18" charset="-127"/>
              </a:rPr>
              <a:t> 외 역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err="1" smtClean="0">
                <a:ea typeface="HY헤드라인M" pitchFamily="18" charset="-127"/>
              </a:rPr>
              <a:t>인피니티북스</a:t>
            </a:r>
            <a:r>
              <a:rPr lang="en-US" altLang="ko-KR" b="0" dirty="0" smtClean="0">
                <a:ea typeface="HY헤드라인M" pitchFamily="18" charset="-127"/>
              </a:rPr>
              <a:t>, 2007.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데이터 </a:t>
            </a:r>
            <a:r>
              <a:rPr lang="ko-KR" altLang="en-US" b="0" dirty="0" err="1" smtClean="0">
                <a:ea typeface="HY헤드라인M" pitchFamily="18" charset="-127"/>
              </a:rPr>
              <a:t>마이닝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– </a:t>
            </a:r>
            <a:r>
              <a:rPr lang="ko-KR" altLang="en-US" b="0" dirty="0" smtClean="0">
                <a:ea typeface="HY헤드라인M" pitchFamily="18" charset="-127"/>
              </a:rPr>
              <a:t>개념과 기법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강창완 외 역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err="1" smtClean="0">
                <a:ea typeface="HY헤드라인M" pitchFamily="18" charset="-127"/>
              </a:rPr>
              <a:t>사이플러스</a:t>
            </a:r>
            <a:r>
              <a:rPr lang="en-US" altLang="ko-KR" b="0" dirty="0" smtClean="0">
                <a:ea typeface="HY헤드라인M" pitchFamily="18" charset="-127"/>
              </a:rPr>
              <a:t>, 2007.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sz="1000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실습 </a:t>
            </a:r>
            <a:r>
              <a:rPr lang="ko-KR" altLang="en-US" sz="2000" b="0" dirty="0">
                <a:ea typeface="HY헤드라인M" pitchFamily="18" charset="-127"/>
              </a:rPr>
              <a:t>교재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ea typeface="HY헤드라인M" pitchFamily="18" charset="-127"/>
              </a:rPr>
              <a:t>빅데이터</a:t>
            </a:r>
            <a:r>
              <a:rPr lang="ko-KR" altLang="en-US" b="0" dirty="0" smtClean="0">
                <a:ea typeface="HY헤드라인M" pitchFamily="18" charset="-127"/>
              </a:rPr>
              <a:t> 분석 도구 </a:t>
            </a:r>
            <a:r>
              <a:rPr lang="en-US" altLang="ko-KR" b="0" dirty="0" smtClean="0">
                <a:ea typeface="HY헤드라인M" pitchFamily="18" charset="-127"/>
              </a:rPr>
              <a:t>R </a:t>
            </a:r>
            <a:r>
              <a:rPr lang="ko-KR" altLang="en-US" b="0" dirty="0" smtClean="0">
                <a:ea typeface="HY헤드라인M" pitchFamily="18" charset="-127"/>
              </a:rPr>
              <a:t>프로그래밍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권정민 역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err="1" smtClean="0">
                <a:ea typeface="HY헤드라인M" pitchFamily="18" charset="-127"/>
              </a:rPr>
              <a:t>에이콘출판사</a:t>
            </a:r>
            <a:r>
              <a:rPr lang="en-US" altLang="ko-KR" b="0" dirty="0" smtClean="0">
                <a:ea typeface="HY헤드라인M" pitchFamily="18" charset="-127"/>
              </a:rPr>
              <a:t>, 2012.</a:t>
            </a:r>
            <a:endParaRPr lang="en-US" altLang="ko-KR" b="0" dirty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ea typeface="HY헤드라인M" pitchFamily="18" charset="-127"/>
              </a:rPr>
              <a:t>R and Data Mining Examples and Case Studies, Y. Zhao, Academic Press, 2013.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ea typeface="HY헤드라인M" pitchFamily="18" charset="-127"/>
              </a:rPr>
              <a:t>Data Mining and Business Analytics with R, J. </a:t>
            </a:r>
            <a:r>
              <a:rPr lang="en-US" altLang="ko-KR" b="0" dirty="0" err="1" smtClean="0">
                <a:ea typeface="HY헤드라인M" pitchFamily="18" charset="-127"/>
              </a:rPr>
              <a:t>Ledolter</a:t>
            </a:r>
            <a:r>
              <a:rPr lang="en-US" altLang="ko-KR" b="0" dirty="0" smtClean="0">
                <a:ea typeface="HY헤드라인M" pitchFamily="18" charset="-127"/>
              </a:rPr>
              <a:t>, Wiley, 2013.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sz="1000" b="0" dirty="0">
              <a:ea typeface="HY헤드라인M" pitchFamily="18" charset="-127"/>
            </a:endParaRPr>
          </a:p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평가 기준 </a:t>
            </a:r>
            <a:r>
              <a:rPr lang="en-US" altLang="ko-KR" sz="2000" b="0" dirty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(</a:t>
            </a:r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아래 평가 비율은 일부 조정될 수 있습니다</a:t>
            </a:r>
            <a:r>
              <a:rPr lang="en-US" altLang="ko-KR" sz="2000" b="0" dirty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.) </a:t>
            </a:r>
            <a:endParaRPr lang="ko-KR" altLang="en-US" sz="2000" b="0" dirty="0">
              <a:solidFill>
                <a:schemeClr val="bg1">
                  <a:lumMod val="50000"/>
                </a:schemeClr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중간시험 </a:t>
            </a:r>
            <a:r>
              <a:rPr lang="en-US" altLang="ko-KR" b="0" dirty="0" smtClean="0">
                <a:ea typeface="HY헤드라인M" pitchFamily="18" charset="-127"/>
              </a:rPr>
              <a:t>30%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(R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문제 포함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)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기말시험 </a:t>
            </a:r>
            <a:r>
              <a:rPr lang="en-US" altLang="ko-KR" b="0" dirty="0">
                <a:ea typeface="HY헤드라인M" pitchFamily="18" charset="-127"/>
              </a:rPr>
              <a:t>40% 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(R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문제 포함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)</a:t>
            </a:r>
            <a:endParaRPr lang="en-US" altLang="ko-KR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숙제 </a:t>
            </a:r>
            <a:r>
              <a:rPr lang="en-US" altLang="ko-KR" b="0" dirty="0">
                <a:ea typeface="HY헤드라인M" pitchFamily="18" charset="-127"/>
              </a:rPr>
              <a:t>20</a:t>
            </a:r>
            <a:r>
              <a:rPr lang="en-US" altLang="ko-KR" b="0" dirty="0" smtClean="0">
                <a:ea typeface="HY헤드라인M" pitchFamily="18" charset="-127"/>
              </a:rPr>
              <a:t>%</a:t>
            </a:r>
          </a:p>
          <a:p>
            <a:pPr marL="530225" lvl="1" indent="-2365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출석 </a:t>
            </a:r>
            <a:r>
              <a:rPr lang="en-US" altLang="ko-KR" b="0" dirty="0">
                <a:ea typeface="HY헤드라인M" pitchFamily="18" charset="-127"/>
              </a:rPr>
              <a:t>10%</a:t>
            </a:r>
            <a:endParaRPr lang="ko-KR" altLang="en-US" b="0" dirty="0"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xMTEhUUExQUFhUXFRgVFRcYFBcVGBUWFxUWGBUXGBcYHSggGBolHBQUITEhJSkrLi4uGB8zODMsNygtMCsBCgoKDg0OGg8QFywcHBwvKywsLCwrLCwsLCwsKyssLCwsLCwsLCwsLCwsLCwsLCwsLCwsLCwsLCsrLCwsLCw3LP/AABEIAMMBAgMBIgACEQEDEQH/xAAcAAACAgMBAQAAAAAAAAAAAAAABgUHAgMECAH/xABMEAABAwIBBgcMCAQFBAMBAAABAAIDBBEFBhIhMUFRBxMyYXGBkRQiM1Jyc5KhsbLB0RUjNEJTVGKTFkOC0hdjosLhJDVEdKPw8YP/xAAYAQEBAQEBAAAAAAAAAAAAAAAAAQMCBP/EACQRAQEAAgAEBwEBAAAAAAAAAAABAhEDEiExEzIzQVFhgVIi/9oADAMBAAIRAxEAPwC8UIQgEIQgEIQgEIUbieOwQaHvGd4re+d2DV12QSSEiYhlxI7RDGGjxn987sGgetLlbiE03hJHuG69m+iNHqU2m1l1mUFNFy5mX3NOeextyFC1WXkI5Ecj+mzAfWT6kiCFZiFNhkqMvpjyIo2+UXP9mauCbLGsdqexvksb/uuowQHcjiFB0PykrDrnd1Bo9gWl2NVZH2iX0yPYvnEIEGtBg7Gav8xN+475rY3KKsGqeTrsfaFg6nWJpyg7I8sK5v8ANDumNnwAK7YOEGqHKjicOYOae3OI9Sg3U/MtboEDnTcJDP5sD2+Q4P8AUc1TVFlnRSaOODDukBZ/qPe+tVa6BaX06bF6wzNeM5rg4HUQQQesLNULA+SI50T3sO9ri0+rWmHDcv6uLRIGzN/UMx3U5ot2gq7NrZQlfB8u6Sawc4wv3SaAeh/J7bHmTODfSFVfUIQgEIQgEIQgEIQgEIQgEIXxzgASTYDSSdAAQfVG4tjcNOO/dd2xg0uPVsHOUv47ladLKfoMhHuA+0/8pSILiSSSTpJJuSec7VNiYxXKmea4aeKZuae+PS7X2WUGI13xUJtnOs1u0nQFw1eMRR6Ixnu3nUojaymJ2LCWSNnKcL7hpUTNWyy6zYbhoC2UuGucdAJQdTsRb91vagVbzzdCkqXJx2t5DV2CihjG9BDMzjvW9sLty6ajEGt5ICiqnFzvsg7uKIWLntGshL8+LDa71rhkxdu9A0uq2DasDXsSi7GAtf0uEDh9INR3e3ck8YsFm3FW70DZ3VGdi+Exn71kstxFu9bm13OgnnU99RB6CuaWn5lHsrF1RYgd9+Y6fag0zUy68Ix+qpD9U85u2N3fMP8AT93pbYrIVDHaxbnHyKxkpr6rHo19iCxcnMvqeoIZL9TKdFnHvHH9L9h5jbmum9eeqilU7kxlvPRkMkvLBqzSe/YP0OOz9J0brK7NroQuLCMVhqYxLC8Oae1p2tcNbTzFdqqhCEIBCEIBCF8e4AEkgAC5J1ADWUGFRO1jS55AaBck7FX2UGPvqDmtu2IHQNrud3yRlHjRqH5rbiJp70eMfGPwC5cMw10rrNGjadgCiOelpXPNmi5XRiNXBSDTaSW3IGpp51oygyjZADBS6X6nye0N+aU4Kdzzd1yTrKg6a7EZqh13nRsaNAHUt+H4U55sBdTmA5OOksSLN3puigjhbZoF96CCw/JlrReQ9SkHSsjFmgBaMSxINBLjYJExzK4aRH2oGnEcXDdJcAlPEsp26baUmYjjTnG7nX60w5OcHOIVtnOb3NEfvzAhxG9sXKP9WaDsKCOrMoXHbZcdNJPUOzYY5ZXbRGxzyL780G3WrrwDgloILGUOqX75T3l+aJve25nZyeaamZG0MjY1jRqa1oa0dAGgK6NKBw7g0xSbS6OOEb5ZBf0Y84jrsmWi4F3a5qzpbHF/uc7/AGq3kJpVd0vA9Qt5clTJ0yNaP9DAfWpGLguwsa4HO6Z5vg8JzQroKreDrDB/4ret8h9rkP4OcMP/AIo6pJR7HpqQgTJeC/DTqie3oml/3OKj6jgjpDyJqhnS5jh7oPrVhoTQqWr4JZ2+Bqo37g9jo/W0u9igq7IzEYdJgMjRtiIk7GjvvUr3Qpo08390lrs1wc1w1tcC0jpB0rrhrFfWIYbDO3NmiZINz2h1ui+rqSZjHBfA65pnuhd4pvIz1nOHaehTSaIzKkO5Wnn2/wDK56qj0XGkb/nuW/GMnqqj0zR95+Izvoz1/d/qAXNTVSDXhGLT0UvGwut4zTpa8bnD46wrryWykhros+PQ4WEkZPfRuO/e06bO29IIFOT04eLt1+Lv6Pko/DcSlo52zQmzhoIPJe3axw2g29h1hJR6NQorJrHYq2Bs0W3Q5p1seOU09vWCDtUqulCEIQCT8tcX/wDHYdxkPrDfYT1c6ZsUrRDE+Q/dGgbydDR2kKsC4vcXON3OJJO8nWpR0YbQuleGtGtfMssfbTs7kpj32qV490KTxGtGH0Zf/OlFmbwN6rWkjL3FztJJuSojdQUhJT5k1k7nWc8d6ubJbBc9wJGgJ7mIjbmjQkHNUShgzW6AErY/jjIWkuOnYFtykxkQsJJ07Aqex7GHPcXOOlB1Y/lE+Qm50bAuTJnJyrxKQtp22Y02kmdojj5ifvOt90adWoaVK8HWQUmJv46bOjpGusXDQ6Yg6WR7mja7qGm+b6Gw2gigjbFCxscbBZrWiwA+e2+1XQVsjeDijoLPzeOqB/OkAJB/y26o+rTvJTkhCqkvLnEJGTRsZI+MOYTdriNOda5trCXpZq5psZpt4IkdYjYQbqU4RvDxebPvFQ2V2Nz01FA6BzWudLmXcwPFs0nUecL14a5JdMbvbLuut/Gn9N3zR3XW/jT+m75pYZjmNEAh8NjpH1LfmsvprGvGh/Zb81dz+U/TL3XW/jT+m75o7rrfxp/Td80tfTWNeND+y35o+msa8aH9lvzTc/k/TL3XW/jT+m75o7rrfxp/Td80tfTWNeND+y35o+msa8aH9lvzTc/k/TL3XW/jT+m75o7rrfxp/Td80tfTWNeND+y35o+msa8aH9lvzTc/k/TL3XW/jT+m75rA4rXMN+Ol6zne9dLv01jXjQ/st+ax/iXFW+Eihkb5otPa1ybnwvX5NtJl3Vx8sMkHO3NPa3R6kzYRl7TSkNkvC4+PpYeh41ddlWEWVsD+9qKd8J8Zvft7NB9q3z0bJGZ8L2yM3tOrpGsHpXNwxy7LMrF5aHDYQR0gg+0JKyk4PYpbvprQya83+W49A5HVo5klZN5XzULg115IL98wnS3nYTqPNqPrVx4dXxzxtlicHMcLgj1g7iNVl588NNJdqNqaaWCQxzNLHjYdo3g6iOcLVW0wkFxytv6v+Vd2O4JDVx5krdXJcOUw72n4aiqlxjB5aSXi5NI1seNT27xuI2jZ2E52CJyKykdh9UHOJ4iSzZm82x4G9tyecXC9AMcCAQQQRcEaQQdRBXnPHqO44wDXyuY7+gqzOBvKAzUzqZ5vJT2DeeF18z0SC3oDVYRYSEIVUoZe1ng4h5x3ut/3dihMBpOMlaNl7noCyyrnzquTc3NaOpov6yVlhdRxUM8u1sZt0nQFyhSy6xXumscAe8j7xo2aNa24HRZxAUBQjOcSdpurDyRo7uCBxwekEUY3lcOK1QaC4nQBdTFW6zVXmXuIZkWaDpd7FapBysxkyvcb6NQHMo/IPJZ+KVnFm4gjs+ocNeab5rGnxnEEcwDjssYbGqnWvSHBrkyKChjiI+teONnO0yPAuOhos3+nnSIY6OlZExscbQxjGhrGtFg1oFgAFuQhVQhCEFfcI3h4vNn3ilfhB+w03nx7jk0cI3h4vNn3ilfhB+w03nx7jl68fTY3zNtF4Nnkj2LetFF4Nnkj2Let44bqSlfI4NYLk+rnJ2BSc2ERxj6yXTtDW3A6yuX6RFPASOU4FxPMNQVU43lW8y9+46+ofJZ5Z6WY7W13JT/iv9EI7kp/xX+iFTP8S/r9aP4l/X61z4kdclXOKSn/ABH+iFrkgg2SP62g+xU2cpf1etdNFlCTazvWniQ5FpGmvyHNd6j2FaCEu4Zi+fodt2jWFKmrLHBshuHch+8LuZOdN1RRseLOaD1ae1Qk+DPhdxlO4tO0bxuI2hMK+rq4ypKWqh4mYXAZrxy27uccyleDHKU01UKeQ/UzusL6mS6mnmzuSerctOIUea4SN1anDmOtKGPMLHXBsQbg7iNRWGc6dWmNeolH45hMdTEY39LXbWO2OH/3SLrXkvifdNJBPtkia4+Vazh6QKlF5WqkK/D3RvfDKNI713RscObUQobIXEDR4rFnGzXuNO/nEhAZ1Z/FnqVr8ImFB0bZ2jvmWa/nYToPU4/6iqWy0jLHMlbodbQRsezUfd7Fyj00hc+HVQlijkGqRjXjoc0OHtQulVli7r1M/nX+pxC1YnNahmG05o9a2Y83Nqph/mOPpHO+K4MTN6eQdB9a5QvYQ3UrTyOj1KrsIOpWlke/2JBN4k7Qqk4Q6i8ttwVsYmVT+Xzfrj0K0pWyNw4VOK0kR5PHCRw3iIGUg8x4u3WvUa878DzR9MR32QzW6c0D2Er0QkUIQhUCEIQV9wjeHi82feKV+EH7DTefHuOTRwjeHi82feKV+EH7DTefHuOXrx9NjfM20Xg2eSPYt60UXg2eSPYt63nZw5ce5A838VX+BRNdilE1zQ4GpjBBAIIztRB1hWBj3IHm/ikLJz/u1F/7UfvLz8Vpg9K/QlN+Xg/aZ8kfQlN+Xg/aZ8l3oXlauD6Epvy8H7TPktVZk5SSjNkpoHDnibfqIFx1KUQgqDLPIhtIRNT34lzrOYTfi3HVYnSWnn1da4+5uNpJB96McYz+nSR1i6tDLRgNFNfc3tz22STk5D3klxo4t3ulerhXeLLPpUFgdVxkQO0aFIpbyIfeJ3SPimRbYXcZ3uxljzmPHNfsSJlS32D2Kw6Zuh/Mw/BV3lk+xI3D4LjidnWK3+BKpL8KiB+5JKzq4xzh7yfFXfAMy2EtPjTSuHpW/wBpViLxVu56+mEkT4zqc0t7Ra68+5axf9MCdbZAO0G/sXopef8AhJcGwSbuP0dAz1KlWXkbiThh9GNOilgH/wALEKQyPwkNoKMO0OFLAHdIiZf1oVUt5d0+ZV52yRjXdY70+6O1QbtLXDeCE98IdBnwCUDTE658h1g715p6iq+ikXNRB0PeutuKsTJCqs4BIdbFmyXGoqcwOszXAoLJxMaFV+X9LyX9RVmiYSRgjclXKOh4yNzdusdKtFZZB1XEYrSvJsDIYz//AFa6Mf6ntPUvSi8t4lTOa7RcOabgjQQQdBC9FZH44KykinFs4ttIPFkboeOi+kcxCQiaQhCqhCEIK+4RvDxebPvFK/CD9hpvPj3HJo4RvDxebPvFK/CD9hpvPj3HL14+mxvmbaLwbPJHsW9aKLwbPJHsW9bzs4cuPcgeb+KQsnP+7UX/ALUfvJ3xl/JBNmkZt9yhqHAHMnbIAQ9js5hGwjUQsM8bl0d43T0MhVO3F64fzpPUfaFl9M1340nYPksvAvy78SLWQqp+ma78aTsHyWTaqsl710shG0XsD0ga1fAvyniQxZa4s14FPGc7SDIRpAtqb0309Sg8cqBRYZPM7Q5zOLjG0vf3rbdt+pd9JhsVOwzVT2xxtFyXG3/6VWuUWOvxmqY2NpZRwn6sEWLzqMjhs0agtOmM5cXPe7ruyMpiynF9vwU8sIYw1oaNQFgpjDMGL+/k7yPedbuZo+K1n+Y4vWtLI8ync92jPNh5LdJKprLGuu53OVZHCDlIwAxssABbRqAH3eneq9yIwJ2KYjHFa8TDxkx2CNpFx0uNmjpWHFy9mmEehuDPDDTYXSRkWdxQe4bQ6QmQg8932TOvgC+rzNWupmDGOedTWlx6ALrz3lxEZ3UlKOXUTD/W4Rg9peepXNlpXZsQiby5Ta36QdPabDtVacHlL3djUlSNMFGzMjOwvILGHr+tfzGyguuNgaA0aAAAOgaAhZIVGE0Qc0tcLtcC0jeCLEKm8Yw91NO+J17A3afGYeSfnzgq50u5aZP91RXYPro7ln6htYenZz9JUorCdme23YtFI8tK+xyEGxuCDYg6CCNYIWUjL6RrUQ55NYrbvHHQVJYjFtSFRzkFN+GYmHtzXa9iBMyswe95GjpC0cHOU3cFQWSH/p5SA/8Ay36mydGw81j91OtfT60j47gdruYNG0bkF9NcCLjSDpB3r6qg4P8ALc01qaqJ4nVHIdJi/S7/AC9x+70ardY8EAgggi4INwQdRB2hdKyQhCCvuEbw8Xmz7xSvwg/Yabz49xyaOEbw8Xmz7xSvwg/Yabz49xy9ePpsb5m2i8GzyR7FvWii8GzyR7FvW8cOavpBKwtPUdyg2VeJU3ew5kjRqz2Z9hzEEFNNPA57g1gJJ1AKTkwQMH1krWncAXW6SuMpKspGGVuLD+RTnn4p/wDcvv8AF+Lfl6b9p/8AcnT6Oj/G/wBB+a1y0MY1TDraQpy/a7+if/F+Lfl6b9p/9yDldjJ0MigYTtELiR6TiEzSU5GnQRvBusYGZzgN5ATk+zm+i1RZEV2IOEtfUOcxvjmzR5LBov0BOdFgVHTtzA91hrsA2/WVF5ZZTmJmZF3oGgW2AfE71Vc2VJJN3G99pXG5gurV2S47RU+loaXDaTnns1BJuVHCC54Iac0b76f+OpIVK6rqjangmlvouxjnDrIFh1pyyd4Fq2oIdWyNp49ZY0iSU82jvW9Nz0LPLi/DqYEWFlRiE7YKdjnvcdQ2Da5x1NaNpK9KcHWRUWGU3Fts6Z9nTyW5ThqaNzG3Nhzk7VIZLZKUuHx8XTRht+U898953ufrPRqGwBTaxt20C0VtU2JjnvNmtFz8AOdfauqZE0ve4NaNvwG88yrLLLKtuaZZLthabRx3757raB5W86mj1wQXCJlM8Nc4XM8/1cLG6S1h70kDadOaN5LjsVj8G2S/0fQxxOtxrvrZzvkcBcX3NAa3+m+1IPBPk1JWVBxWrb3oP/SsI0EjRxgGxjRobz3OwE3OoBCEKgQhCBHy7yTMl6inb9YNMjB/MA+80ePzbenXXUM6v1JWWeRInJmp7Nm1ubqbLz/pfz6jt3qWIQGu3Lspp7KFc50bix4LXNNnNIsQecLpinUDdSYiHCz+1a6yHbsUFDU71J09Z1hBC4nhTXaRoK6MmcqaigOY4GSC/gyeTvMbtnRq6L3UpLGHaR2KMqqbeEFrYFlBT1bc6F4JHKYdD2eU346udSioPuVzHB8bnMcNILSQQeYjSE14NwgzxWbUs41vjts146RyXerpV2bSHCN4eLzZ94pX4QfsNN58e45TGVWNQ1UkT4SSAzNcC0tLTnXsb9Oy4UPwg/Yabz49xy9mPpsr5m2i8GzyR7FvWii8GzyR7FvW87OElDiDaaEv++4E32ho1AdJVX43llIZO+eRp0AGwCdMeP1Y838VXmD0rJMTo2SNa9jqmNrmuFw5pdpBB1hYcS2dneMbP4nd457V1UOUbyeUe1X5/A+G/kaX9iP5LnruD3DZGlvcsUZ2OiaI3DnGboPWCsZxHfKrPD8Q4ywBzXbDsPSu+krbuzXDNeDq3qPygyakoJQ0nOjdpjkta4GsHc4LbKwyxZ7fCRi/lNGsdWtejHLc2zscFfR8cXM1uaSbbSF8wahdSHOja0OOsuja+/U4FZTUzp2iWJxbINoNtO9YjKGsi0VELJm+MBmP7RoPYpde8U9YRwiFtm1EQtqzo9Fv6Do7CnnCsWhqGZ8L2vG22tvM5p0jrVL09bS1OiNxjk/Dk70noOpyjn181JKJIXFr2nqI2tcNoO5Z5cOWbjqZX3ehlD4xlDFBcXz3+IDq8o/d9vMkp+WctVGHMIjYR3wadIO0Ofr7LJHx7K6OEFsVnv8AG+43+4+rpXmrvZmyqypsOMqHb+Ljbov5I2De4+vUl3I7JafGpxUVN2UUZsGi7eNsdMce3Nvyn69YGm5b0ZD8HE+IPFViGeyA981hJbJONl9scfYSNVhYq9KanZGxrI2tYxoDWtaAGtaBYAAaAEgyhiaxoa0BrWgNa0Cwa0CwAA1ABZoQqoQhCAQhCAQhCCEykyXgrG9+M2QCzZG8ocx8ZvMee1lU+UOTVTRG7250d9ErblvNnbWHp6iVea+OaCLEXB0EHaFNDz3DVrshq+dWHlDwcU813QHiH67AXjP9H3f6bDmKrrGsmqykuZYiWD+Yzv2W3kjS3+oBTSJGGtXW2oDkoRVvOuuOvQMMkIK5ZKRccWI8662YgDrt7EGEUWaetb+EH7DTefHuOWLpA4ghZcIP2Gm8+PccvZh6bK+ZtovBs8kexb1oovBs8kexb16J2cOXHuQPN/FIGAvDcVoi4gAVMZJJsAM7WSdQT/j3IHm/iq0ibetgG+VvtXn4rTB6mGKwHVNF+435r47Fqca54R0yM+aqPuBu9ZCibzrybaH/ACqq6Oop3xOnhJtnMIeHZrxyTo7OglVng9XmPHYVIClaNiisRa1rwWkadYBBIK24OfXTjOe7aWdz1BaPByd8zoOzqOhSxF9a4JY+PpyB4SPv2bz4zesexZ4VVcYwHaNBXqx+Gdc2IYFE/SG2dr0KNqI+MYQeWzQ7eRsKaFEYrDmOEoGjU4bxtTLH3JSdJDK60EbrcY9oDS7NaXE2GcToGvWVbmQvBPDSls1WW1FQLENteGI/pB5bh4zh0AHSq1xelGtuo6QVcfBnlN3XTZrz9dDZkm9w+4/rAsecHevJxMddWuNOCEIWbsIQhAIQhAIQhAIQhAIQhAIQhAuYzkRRVNy6IMefvx/VuvvNu9cekFJWKcFMrbmmna8bGyAsPpNuCeoK2EKaHn3EMmK+Dl00hHjMHGjpuy9h02UP3aQbHQRrB0EdS9NLlrcOhmFpYo5Buexr/eCaTSi8DmzgT+r4BSvCD9hpvPj3HKbyywmCnmjbBG2MObnODRYE51r21DQoThB+w03nx7jl7MfTZXzNtF4Nnkj2LetFF4Nnkj2Let52cOXHuQPN/FVfJLm1UThskB7FaGPcgeb+KrejoRPX08JJaJZmxlw1gONri+1efitMDE/KOTxvUFyzZQSH77u2ys+Hgboxy56l3MHRtHuX9alKXgtwxliYHPI8eWQ9oDgD2Lx6aaUZUYwTrcesrrwegrZntMFNNIN4jIYRt791m+teiMPyco4NMNNAw72xMDvStdSis6GlFUUj4ZS1wLXNdmuadhGsFZVLRBUBw8FL3w3A/eHUfamvhOwbNe2qYNDrMl5nDkO6xo6hvS2xndEBj++3voz+obOsaF7cctzbKzVdyxkYHAg6iuLBqrPZY8pugqQWs6xwXJILF0RG8s+IXJk/jD6CrZML5t82VvjRnlDpGsc4CnsWpc5uc3lN0hQOJQh7c8DXocNztqyyx9ncr0NS1DZGNewhzXNDmkaiCLgraqt4HspNdDKdIu+AnaNb2dXKHXuVpLyWarWUIQhRQhCEAhCEAhCEAhCEAhCEAhCEAhCEFfcI3h4vNn3ilzLmBz6Ola0EuM4sP6HKd4Ualscsb3mwEZ94qtMQy1e8gNdmtbyQPb0r1Y2cklZWdVg0mEWY0GWMENAI07lu+ih+NH61Vv8AFknju7UfxZJ47u1d+JHPKf8AKejLYwQQ5uZYubqBvqO5Vzk5/wB2ov8A2o/eW5+VT3AtLyQdYvoK58mJA7FaEj81H7yy4mUsd4zT1MhCF52gQhCDlxOhbPE+J/Je0g824jnBsepUsI3007o36HMdY8+4jmIsetXmq/4T8G0NqmDS2zJej7juo6OsLXhZaunGc2U5qUtqWPj5E2vc133r+1MP0W38ZnYVWldlSWnMa4gN3HauX+Kn+O7tW/PI45atX6Lb+MzsKg67J97HExkSxu5QZpcw7Dm67c4SN/FT/Hd2r63KyQaRI4HyilzlOWuqo4ynlbJGc18bg5p3EH2L0BkvjbKymjnZozhZ7fEeNDm9vqIXnCfKESeEOcTrO3/lNvBXlU2nqeKc8cTOQ06eRJqY7mB5J6tyxzkvZ3j0XuhCFi7CEIQCEIQCEIQCEIQCEIQCEIQCEIQRWNZOUtXbumFkuboGcCbKHPBphX5OLtf/AHIQmwf4Z4T+Ti7X/wByP8M8J/Jxdr/7kITYP8M8J/Jx9r/7kYfweYbDKyWOla2Rjg9js+Q5rhpBsXWQhXYbUIQoBCEIBaqmnbIxzHtDmuBa5p1EHWEIQLZ4OsL/ACUHon5o/wAOcK/JQeifmhCbB/hzhX5KD0T80f4c4V+Sg9E/NCE2D/DnCvyUHon5r6zg8wsG4ooQeYH5r6hNhmY2wAGoCwX1CEAhCE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46" y="4779325"/>
            <a:ext cx="2105250" cy="160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318769" y="475360"/>
            <a:ext cx="7347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강의 개요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5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4BFA8718-2B96-43DE-80DB-1C53305DFC2D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(3/4)</a:t>
            </a:r>
            <a:endParaRPr lang="en-US" altLang="ko-KR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3850" y="936625"/>
            <a:ext cx="8569325" cy="534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강의 계획</a:t>
            </a:r>
          </a:p>
        </p:txBody>
      </p:sp>
      <p:sp>
        <p:nvSpPr>
          <p:cNvPr id="2" name="AutoShape 2" descr="data:image/jpeg;base64,/9j/4AAQSkZJRgABAQAAAQABAAD/2wCEAAkGBxMTEhUUExQUFhUXFRgVFRcYFBcVGBUWFxUWGBUXGBcYHSggGBolHBQUITEhJSkrLi4uGB8zODMsNygtMCsBCgoKDg0OGg8QFywcHBwvKywsLCwrLCwsLCwsKyssLCwsLCwsLCwsLCwsLCwsLCwsLCwsLCwsLCsrLCwsLCw3LP/AABEIAMMBAgMBIgACEQEDEQH/xAAcAAACAgMBAQAAAAAAAAAAAAAABgUHAgMECAH/xABMEAABAwIBBgcMCAQFBAMBAAABAAIDBBEFBhIhMUFRBxMyYXGBkRQiM1Jyc5KhsbLB0RUjNEJTVGKTFkOC0hdjosLhJDVEdKPw8YP/xAAYAQEBAQEBAAAAAAAAAAAAAAAAAQMCBP/EACQRAQEAAgAEBwEBAAAAAAAAAAABAhEDEiExEzIzQVFhgVIi/9oADAMBAAIRAxEAPwC8UIQgEIQgEIQgEIUbieOwQaHvGd4re+d2DV12QSSEiYhlxI7RDGGjxn987sGgetLlbiE03hJHuG69m+iNHqU2m1l1mUFNFy5mX3NOeextyFC1WXkI5Ecj+mzAfWT6kiCFZiFNhkqMvpjyIo2+UXP9mauCbLGsdqexvksb/uuowQHcjiFB0PykrDrnd1Bo9gWl2NVZH2iX0yPYvnEIEGtBg7Gav8xN+475rY3KKsGqeTrsfaFg6nWJpyg7I8sK5v8ANDumNnwAK7YOEGqHKjicOYOae3OI9Sg3U/MtboEDnTcJDP5sD2+Q4P8AUc1TVFlnRSaOODDukBZ/qPe+tVa6BaX06bF6wzNeM5rg4HUQQQesLNULA+SI50T3sO9ri0+rWmHDcv6uLRIGzN/UMx3U5ot2gq7NrZQlfB8u6Sawc4wv3SaAeh/J7bHmTODfSFVfUIQgEIQgEIQgEIQgEIQgEIXxzgASTYDSSdAAQfVG4tjcNOO/dd2xg0uPVsHOUv47ladLKfoMhHuA+0/8pSILiSSSTpJJuSec7VNiYxXKmea4aeKZuae+PS7X2WUGI13xUJtnOs1u0nQFw1eMRR6Ixnu3nUojaymJ2LCWSNnKcL7hpUTNWyy6zYbhoC2UuGucdAJQdTsRb91vagVbzzdCkqXJx2t5DV2CihjG9BDMzjvW9sLty6ajEGt5ICiqnFzvsg7uKIWLntGshL8+LDa71rhkxdu9A0uq2DasDXsSi7GAtf0uEDh9INR3e3ck8YsFm3FW70DZ3VGdi+Exn71kstxFu9bm13OgnnU99RB6CuaWn5lHsrF1RYgd9+Y6fag0zUy68Ix+qpD9U85u2N3fMP8AT93pbYrIVDHaxbnHyKxkpr6rHo19iCxcnMvqeoIZL9TKdFnHvHH9L9h5jbmum9eeqilU7kxlvPRkMkvLBqzSe/YP0OOz9J0brK7NroQuLCMVhqYxLC8Oae1p2tcNbTzFdqqhCEIBCEIBCF8e4AEkgAC5J1ADWUGFRO1jS55AaBck7FX2UGPvqDmtu2IHQNrud3yRlHjRqH5rbiJp70eMfGPwC5cMw10rrNGjadgCiOelpXPNmi5XRiNXBSDTaSW3IGpp51oygyjZADBS6X6nye0N+aU4Kdzzd1yTrKg6a7EZqh13nRsaNAHUt+H4U55sBdTmA5OOksSLN3puigjhbZoF96CCw/JlrReQ9SkHSsjFmgBaMSxINBLjYJExzK4aRH2oGnEcXDdJcAlPEsp26baUmYjjTnG7nX60w5OcHOIVtnOb3NEfvzAhxG9sXKP9WaDsKCOrMoXHbZcdNJPUOzYY5ZXbRGxzyL780G3WrrwDgloILGUOqX75T3l+aJve25nZyeaamZG0MjY1jRqa1oa0dAGgK6NKBw7g0xSbS6OOEb5ZBf0Y84jrsmWi4F3a5qzpbHF/uc7/AGq3kJpVd0vA9Qt5clTJ0yNaP9DAfWpGLguwsa4HO6Z5vg8JzQroKreDrDB/4ret8h9rkP4OcMP/AIo6pJR7HpqQgTJeC/DTqie3oml/3OKj6jgjpDyJqhnS5jh7oPrVhoTQqWr4JZ2+Bqo37g9jo/W0u9igq7IzEYdJgMjRtiIk7GjvvUr3Qpo08390lrs1wc1w1tcC0jpB0rrhrFfWIYbDO3NmiZINz2h1ui+rqSZjHBfA65pnuhd4pvIz1nOHaehTSaIzKkO5Wnn2/wDK56qj0XGkb/nuW/GMnqqj0zR95+Izvoz1/d/qAXNTVSDXhGLT0UvGwut4zTpa8bnD46wrryWykhros+PQ4WEkZPfRuO/e06bO29IIFOT04eLt1+Lv6Pko/DcSlo52zQmzhoIPJe3axw2g29h1hJR6NQorJrHYq2Bs0W3Q5p1seOU09vWCDtUqulCEIQCT8tcX/wDHYdxkPrDfYT1c6ZsUrRDE+Q/dGgbydDR2kKsC4vcXON3OJJO8nWpR0YbQuleGtGtfMssfbTs7kpj32qV490KTxGtGH0Zf/OlFmbwN6rWkjL3FztJJuSojdQUhJT5k1k7nWc8d6ubJbBc9wJGgJ7mIjbmjQkHNUShgzW6AErY/jjIWkuOnYFtykxkQsJJ07Aqex7GHPcXOOlB1Y/lE+Qm50bAuTJnJyrxKQtp22Y02kmdojj5ifvOt90adWoaVK8HWQUmJv46bOjpGusXDQ6Yg6WR7mja7qGm+b6Gw2gigjbFCxscbBZrWiwA+e2+1XQVsjeDijoLPzeOqB/OkAJB/y26o+rTvJTkhCqkvLnEJGTRsZI+MOYTdriNOda5trCXpZq5psZpt4IkdYjYQbqU4RvDxebPvFQ2V2Nz01FA6BzWudLmXcwPFs0nUecL14a5JdMbvbLuut/Gn9N3zR3XW/jT+m75pYZjmNEAh8NjpH1LfmsvprGvGh/Zb81dz+U/TL3XW/jT+m75o7rrfxp/Td80tfTWNeND+y35o+msa8aH9lvzTc/k/TL3XW/jT+m75o7rrfxp/Td80tfTWNeND+y35o+msa8aH9lvzTc/k/TL3XW/jT+m75o7rrfxp/Td80tfTWNeND+y35o+msa8aH9lvzTc/k/TL3XW/jT+m75rA4rXMN+Ol6zne9dLv01jXjQ/st+ax/iXFW+Eihkb5otPa1ybnwvX5NtJl3Vx8sMkHO3NPa3R6kzYRl7TSkNkvC4+PpYeh41ddlWEWVsD+9qKd8J8Zvft7NB9q3z0bJGZ8L2yM3tOrpGsHpXNwxy7LMrF5aHDYQR0gg+0JKyk4PYpbvprQya83+W49A5HVo5klZN5XzULg115IL98wnS3nYTqPNqPrVx4dXxzxtlicHMcLgj1g7iNVl588NNJdqNqaaWCQxzNLHjYdo3g6iOcLVW0wkFxytv6v+Vd2O4JDVx5krdXJcOUw72n4aiqlxjB5aSXi5NI1seNT27xuI2jZ2E52CJyKykdh9UHOJ4iSzZm82x4G9tyecXC9AMcCAQQQRcEaQQdRBXnPHqO44wDXyuY7+gqzOBvKAzUzqZ5vJT2DeeF18z0SC3oDVYRYSEIVUoZe1ng4h5x3ut/3dihMBpOMlaNl7noCyyrnzquTc3NaOpov6yVlhdRxUM8u1sZt0nQFyhSy6xXumscAe8j7xo2aNa24HRZxAUBQjOcSdpurDyRo7uCBxwekEUY3lcOK1QaC4nQBdTFW6zVXmXuIZkWaDpd7FapBysxkyvcb6NQHMo/IPJZ+KVnFm4gjs+ocNeab5rGnxnEEcwDjssYbGqnWvSHBrkyKChjiI+teONnO0yPAuOhos3+nnSIY6OlZExscbQxjGhrGtFg1oFgAFuQhVQhCEFfcI3h4vNn3ilfhB+w03nx7jk0cI3h4vNn3ilfhB+w03nx7jl68fTY3zNtF4Nnkj2LetFF4Nnkj2Let44bqSlfI4NYLk+rnJ2BSc2ERxj6yXTtDW3A6yuX6RFPASOU4FxPMNQVU43lW8y9+46+ofJZ5Z6WY7W13JT/iv9EI7kp/xX+iFTP8S/r9aP4l/X61z4kdclXOKSn/ABH+iFrkgg2SP62g+xU2cpf1etdNFlCTazvWniQ5FpGmvyHNd6j2FaCEu4Zi+fodt2jWFKmrLHBshuHch+8LuZOdN1RRseLOaD1ae1Qk+DPhdxlO4tO0bxuI2hMK+rq4ypKWqh4mYXAZrxy27uccyleDHKU01UKeQ/UzusL6mS6mnmzuSerctOIUea4SN1anDmOtKGPMLHXBsQbg7iNRWGc6dWmNeolH45hMdTEY39LXbWO2OH/3SLrXkvifdNJBPtkia4+Vazh6QKlF5WqkK/D3RvfDKNI713RscObUQobIXEDR4rFnGzXuNO/nEhAZ1Z/FnqVr8ImFB0bZ2jvmWa/nYToPU4/6iqWy0jLHMlbodbQRsezUfd7Fyj00hc+HVQlijkGqRjXjoc0OHtQulVli7r1M/nX+pxC1YnNahmG05o9a2Y83Nqph/mOPpHO+K4MTN6eQdB9a5QvYQ3UrTyOj1KrsIOpWlke/2JBN4k7Qqk4Q6i8ttwVsYmVT+Xzfrj0K0pWyNw4VOK0kR5PHCRw3iIGUg8x4u3WvUa878DzR9MR32QzW6c0D2Er0QkUIQhUCEIQV9wjeHi82feKV+EH7DTefHuOTRwjeHi82feKV+EH7DTefHuOXrx9NjfM20Xg2eSPYt60UXg2eSPYt63nZw5ce5A838VX+BRNdilE1zQ4GpjBBAIIztRB1hWBj3IHm/ikLJz/u1F/7UfvLz8Vpg9K/QlN+Xg/aZ8kfQlN+Xg/aZ8l3oXlauD6Epvy8H7TPktVZk5SSjNkpoHDnibfqIFx1KUQgqDLPIhtIRNT34lzrOYTfi3HVYnSWnn1da4+5uNpJB96McYz+nSR1i6tDLRgNFNfc3tz22STk5D3klxo4t3ulerhXeLLPpUFgdVxkQO0aFIpbyIfeJ3SPimRbYXcZ3uxljzmPHNfsSJlS32D2Kw6Zuh/Mw/BV3lk+xI3D4LjidnWK3+BKpL8KiB+5JKzq4xzh7yfFXfAMy2EtPjTSuHpW/wBpViLxVu56+mEkT4zqc0t7Ra68+5axf9MCdbZAO0G/sXopef8AhJcGwSbuP0dAz1KlWXkbiThh9GNOilgH/wALEKQyPwkNoKMO0OFLAHdIiZf1oVUt5d0+ZV52yRjXdY70+6O1QbtLXDeCE98IdBnwCUDTE658h1g715p6iq+ikXNRB0PeutuKsTJCqs4BIdbFmyXGoqcwOszXAoLJxMaFV+X9LyX9RVmiYSRgjclXKOh4yNzdusdKtFZZB1XEYrSvJsDIYz//AFa6Mf6ntPUvSi8t4lTOa7RcOabgjQQQdBC9FZH44KykinFs4ttIPFkboeOi+kcxCQiaQhCqhCEIK+4RvDxebPvFK/CD9hpvPj3HJo4RvDxebPvFK/CD9hpvPj3HL14+mxvmbaLwbPJHsW9aKLwbPJHsW9bzs4cuPcgeb+KQsnP+7UX/ALUfvJ3xl/JBNmkZt9yhqHAHMnbIAQ9js5hGwjUQsM8bl0d43T0MhVO3F64fzpPUfaFl9M1340nYPksvAvy78SLWQqp+ma78aTsHyWTaqsl710shG0XsD0ga1fAvyniQxZa4s14FPGc7SDIRpAtqb0309Sg8cqBRYZPM7Q5zOLjG0vf3rbdt+pd9JhsVOwzVT2xxtFyXG3/6VWuUWOvxmqY2NpZRwn6sEWLzqMjhs0agtOmM5cXPe7ruyMpiynF9vwU8sIYw1oaNQFgpjDMGL+/k7yPedbuZo+K1n+Y4vWtLI8ync92jPNh5LdJKprLGuu53OVZHCDlIwAxssABbRqAH3eneq9yIwJ2KYjHFa8TDxkx2CNpFx0uNmjpWHFy9mmEehuDPDDTYXSRkWdxQe4bQ6QmQg8932TOvgC+rzNWupmDGOedTWlx6ALrz3lxEZ3UlKOXUTD/W4Rg9peepXNlpXZsQiby5Ta36QdPabDtVacHlL3djUlSNMFGzMjOwvILGHr+tfzGyguuNgaA0aAAAOgaAhZIVGE0Qc0tcLtcC0jeCLEKm8Yw91NO+J17A3afGYeSfnzgq50u5aZP91RXYPro7ln6htYenZz9JUorCdme23YtFI8tK+xyEGxuCDYg6CCNYIWUjL6RrUQ55NYrbvHHQVJYjFtSFRzkFN+GYmHtzXa9iBMyswe95GjpC0cHOU3cFQWSH/p5SA/8Ay36mydGw81j91OtfT60j47gdruYNG0bkF9NcCLjSDpB3r6qg4P8ALc01qaqJ4nVHIdJi/S7/AC9x+70ardY8EAgggi4INwQdRB2hdKyQhCCvuEbw8Xmz7xSvwg/Yabz49xyaOEbw8Xmz7xSvwg/Yabz49xy9ePpsb5m2i8GzyR7FvWii8GzyR7FvW8cOavpBKwtPUdyg2VeJU3ew5kjRqz2Z9hzEEFNNPA57g1gJJ1AKTkwQMH1krWncAXW6SuMpKspGGVuLD+RTnn4p/wDcvv8AF+Lfl6b9p/8AcnT6Oj/G/wBB+a1y0MY1TDraQpy/a7+if/F+Lfl6b9p/9yDldjJ0MigYTtELiR6TiEzSU5GnQRvBusYGZzgN5ATk+zm+i1RZEV2IOEtfUOcxvjmzR5LBov0BOdFgVHTtzA91hrsA2/WVF5ZZTmJmZF3oGgW2AfE71Vc2VJJN3G99pXG5gurV2S47RU+loaXDaTnns1BJuVHCC54Iac0b76f+OpIVK6rqjangmlvouxjnDrIFh1pyyd4Fq2oIdWyNp49ZY0iSU82jvW9Nz0LPLi/DqYEWFlRiE7YKdjnvcdQ2Da5x1NaNpK9KcHWRUWGU3Fts6Z9nTyW5ThqaNzG3Nhzk7VIZLZKUuHx8XTRht+U898953ufrPRqGwBTaxt20C0VtU2JjnvNmtFz8AOdfauqZE0ve4NaNvwG88yrLLLKtuaZZLthabRx3757raB5W86mj1wQXCJlM8Nc4XM8/1cLG6S1h70kDadOaN5LjsVj8G2S/0fQxxOtxrvrZzvkcBcX3NAa3+m+1IPBPk1JWVBxWrb3oP/SsI0EjRxgGxjRobz3OwE3OoBCEKgQhCBHy7yTMl6inb9YNMjB/MA+80ePzbenXXUM6v1JWWeRInJmp7Nm1ubqbLz/pfz6jt3qWIQGu3Lspp7KFc50bix4LXNNnNIsQecLpinUDdSYiHCz+1a6yHbsUFDU71J09Z1hBC4nhTXaRoK6MmcqaigOY4GSC/gyeTvMbtnRq6L3UpLGHaR2KMqqbeEFrYFlBT1bc6F4JHKYdD2eU346udSioPuVzHB8bnMcNILSQQeYjSE14NwgzxWbUs41vjts146RyXerpV2bSHCN4eLzZ94pX4QfsNN58e45TGVWNQ1UkT4SSAzNcC0tLTnXsb9Oy4UPwg/Yabz49xy9mPpsr5m2i8GzyR7FvWii8GzyR7FvW87OElDiDaaEv++4E32ho1AdJVX43llIZO+eRp0AGwCdMeP1Y838VXmD0rJMTo2SNa9jqmNrmuFw5pdpBB1hYcS2dneMbP4nd457V1UOUbyeUe1X5/A+G/kaX9iP5LnruD3DZGlvcsUZ2OiaI3DnGboPWCsZxHfKrPD8Q4ywBzXbDsPSu+krbuzXDNeDq3qPygyakoJQ0nOjdpjkta4GsHc4LbKwyxZ7fCRi/lNGsdWtejHLc2zscFfR8cXM1uaSbbSF8wahdSHOja0OOsuja+/U4FZTUzp2iWJxbINoNtO9YjKGsi0VELJm+MBmP7RoPYpde8U9YRwiFtm1EQtqzo9Fv6Do7CnnCsWhqGZ8L2vG22tvM5p0jrVL09bS1OiNxjk/Dk70noOpyjn181JKJIXFr2nqI2tcNoO5Z5cOWbjqZX3ehlD4xlDFBcXz3+IDq8o/d9vMkp+WctVGHMIjYR3wadIO0Ofr7LJHx7K6OEFsVnv8AG+43+4+rpXmrvZmyqypsOMqHb+Ljbov5I2De4+vUl3I7JafGpxUVN2UUZsGi7eNsdMce3Nvyn69YGm5b0ZD8HE+IPFViGeyA981hJbJONl9scfYSNVhYq9KanZGxrI2tYxoDWtaAGtaBYAAaAEgyhiaxoa0BrWgNa0Cwa0CwAA1ABZoQqoQhCAQhCAQhCCEykyXgrG9+M2QCzZG8ocx8ZvMee1lU+UOTVTRG7250d9ErblvNnbWHp6iVea+OaCLEXB0EHaFNDz3DVrshq+dWHlDwcU813QHiH67AXjP9H3f6bDmKrrGsmqykuZYiWD+Yzv2W3kjS3+oBTSJGGtXW2oDkoRVvOuuOvQMMkIK5ZKRccWI8662YgDrt7EGEUWaetb+EH7DTefHuOWLpA4ghZcIP2Gm8+PccvZh6bK+ZtovBs8kexb1oovBs8kexb16J2cOXHuQPN/FIGAvDcVoi4gAVMZJJsAM7WSdQT/j3IHm/iq0ibetgG+VvtXn4rTB6mGKwHVNF+435r47Fqca54R0yM+aqPuBu9ZCibzrybaH/ACqq6Oop3xOnhJtnMIeHZrxyTo7OglVng9XmPHYVIClaNiisRa1rwWkadYBBIK24OfXTjOe7aWdz1BaPByd8zoOzqOhSxF9a4JY+PpyB4SPv2bz4zesexZ4VVcYwHaNBXqx+Gdc2IYFE/SG2dr0KNqI+MYQeWzQ7eRsKaFEYrDmOEoGjU4bxtTLH3JSdJDK60EbrcY9oDS7NaXE2GcToGvWVbmQvBPDSls1WW1FQLENteGI/pB5bh4zh0AHSq1xelGtuo6QVcfBnlN3XTZrz9dDZkm9w+4/rAsecHevJxMddWuNOCEIWbsIQhAIQhAIQhAIQhAIQhAIQhAuYzkRRVNy6IMefvx/VuvvNu9cekFJWKcFMrbmmna8bGyAsPpNuCeoK2EKaHn3EMmK+Dl00hHjMHGjpuy9h02UP3aQbHQRrB0EdS9NLlrcOhmFpYo5Buexr/eCaTSi8DmzgT+r4BSvCD9hpvPj3HKbyywmCnmjbBG2MObnODRYE51r21DQoThB+w03nx7jl7MfTZXzNtF4Nnkj2LetFF4Nnkj2Let52cOXHuQPN/FVfJLm1UThskB7FaGPcgeb+KrejoRPX08JJaJZmxlw1gONri+1efitMDE/KOTxvUFyzZQSH77u2ys+Hgboxy56l3MHRtHuX9alKXgtwxliYHPI8eWQ9oDgD2Lx6aaUZUYwTrcesrrwegrZntMFNNIN4jIYRt791m+teiMPyco4NMNNAw72xMDvStdSis6GlFUUj4ZS1wLXNdmuadhGsFZVLRBUBw8FL3w3A/eHUfamvhOwbNe2qYNDrMl5nDkO6xo6hvS2xndEBj++3voz+obOsaF7cctzbKzVdyxkYHAg6iuLBqrPZY8pugqQWs6xwXJILF0RG8s+IXJk/jD6CrZML5t82VvjRnlDpGsc4CnsWpc5uc3lN0hQOJQh7c8DXocNztqyyx9ncr0NS1DZGNewhzXNDmkaiCLgraqt4HspNdDKdIu+AnaNb2dXKHXuVpLyWarWUIQhRQhCEAhCEAhCEAhCEAhCEAhCEAhCEFfcI3h4vNn3ilzLmBz6Ola0EuM4sP6HKd4Ualscsb3mwEZ94qtMQy1e8gNdmtbyQPb0r1Y2cklZWdVg0mEWY0GWMENAI07lu+ih+NH61Vv8AFknju7UfxZJ47u1d+JHPKf8AKejLYwQQ5uZYubqBvqO5Vzk5/wB2ov8A2o/eW5+VT3AtLyQdYvoK58mJA7FaEj81H7yy4mUsd4zT1MhCF52gQhCDlxOhbPE+J/Je0g824jnBsepUsI3007o36HMdY8+4jmIsetXmq/4T8G0NqmDS2zJej7juo6OsLXhZaunGc2U5qUtqWPj5E2vc133r+1MP0W38ZnYVWldlSWnMa4gN3HauX+Kn+O7tW/PI45atX6Lb+MzsKg67J97HExkSxu5QZpcw7Dm67c4SN/FT/Hd2r63KyQaRI4HyilzlOWuqo4ynlbJGc18bg5p3EH2L0BkvjbKymjnZozhZ7fEeNDm9vqIXnCfKESeEOcTrO3/lNvBXlU2nqeKc8cTOQ06eRJqY7mB5J6tyxzkvZ3j0XuhCFi7CEIQCEIQCEIQCEIQCEIQCEIQCEIQRWNZOUtXbumFkuboGcCbKHPBphX5OLtf/AHIQmwf4Z4T+Ti7X/wByP8M8J/Jxdr/7kITYP8M8J/Jx9r/7kYfweYbDKyWOla2Rjg9js+Q5rhpBsXWQhXYbUIQoBCEIBaqmnbIxzHtDmuBa5p1EHWEIQLZ4OsL/ACUHon5o/wAOcK/JQeifmhCbB/hzhX5KD0T80f4c4V+Sg9E/NCE2D/DnCvyUHon5r6zg8wsG4ooQeYH5r6hNhmY2wAGoCwX1CEAhCE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470993"/>
            <a:ext cx="7068393" cy="498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318769" y="475360"/>
            <a:ext cx="7347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강의 개요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0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4BFA8718-2B96-43DE-80DB-1C53305DFC2D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(4/4)</a:t>
            </a:r>
            <a:endParaRPr lang="en-US" altLang="ko-KR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2" name="AutoShape 2" descr="data:image/jpeg;base64,/9j/4AAQSkZJRgABAQAAAQABAAD/2wCEAAkGBxMTEhUUExQUFhUXFRgVFRcYFBcVGBUWFxUWGBUXGBcYHSggGBolHBQUITEhJSkrLi4uGB8zODMsNygtMCsBCgoKDg0OGg8QFywcHBwvKywsLCwrLCwsLCwsKyssLCwsLCwsLCwsLCwsLCwsLCwsLCwsLCwsLCsrLCwsLCw3LP/AABEIAMMBAgMBIgACEQEDEQH/xAAcAAACAgMBAQAAAAAAAAAAAAAABgUHAgMECAH/xABMEAABAwIBBgcMCAQFBAMBAAABAAIDBBEFBhIhMUFRBxMyYXGBkRQiM1Jyc5KhsbLB0RUjNEJTVGKTFkOC0hdjosLhJDVEdKPw8YP/xAAYAQEBAQEBAAAAAAAAAAAAAAAAAQMCBP/EACQRAQEAAgAEBwEBAAAAAAAAAAABAhEDEiExEzIzQVFhgVIi/9oADAMBAAIRAxEAPwC8UIQgEIQgEIQgEIUbieOwQaHvGd4re+d2DV12QSSEiYhlxI7RDGGjxn987sGgetLlbiE03hJHuG69m+iNHqU2m1l1mUFNFy5mX3NOeextyFC1WXkI5Ecj+mzAfWT6kiCFZiFNhkqMvpjyIo2+UXP9mauCbLGsdqexvksb/uuowQHcjiFB0PykrDrnd1Bo9gWl2NVZH2iX0yPYvnEIEGtBg7Gav8xN+475rY3KKsGqeTrsfaFg6nWJpyg7I8sK5v8ANDumNnwAK7YOEGqHKjicOYOae3OI9Sg3U/MtboEDnTcJDP5sD2+Q4P8AUc1TVFlnRSaOODDukBZ/qPe+tVa6BaX06bF6wzNeM5rg4HUQQQesLNULA+SI50T3sO9ri0+rWmHDcv6uLRIGzN/UMx3U5ot2gq7NrZQlfB8u6Sawc4wv3SaAeh/J7bHmTODfSFVfUIQgEIQgEIQgEIQgEIQgEIXxzgASTYDSSdAAQfVG4tjcNOO/dd2xg0uPVsHOUv47ladLKfoMhHuA+0/8pSILiSSSTpJJuSec7VNiYxXKmea4aeKZuae+PS7X2WUGI13xUJtnOs1u0nQFw1eMRR6Ixnu3nUojaymJ2LCWSNnKcL7hpUTNWyy6zYbhoC2UuGucdAJQdTsRb91vagVbzzdCkqXJx2t5DV2CihjG9BDMzjvW9sLty6ajEGt5ICiqnFzvsg7uKIWLntGshL8+LDa71rhkxdu9A0uq2DasDXsSi7GAtf0uEDh9INR3e3ck8YsFm3FW70DZ3VGdi+Exn71kstxFu9bm13OgnnU99RB6CuaWn5lHsrF1RYgd9+Y6fag0zUy68Ix+qpD9U85u2N3fMP8AT93pbYrIVDHaxbnHyKxkpr6rHo19iCxcnMvqeoIZL9TKdFnHvHH9L9h5jbmum9eeqilU7kxlvPRkMkvLBqzSe/YP0OOz9J0brK7NroQuLCMVhqYxLC8Oae1p2tcNbTzFdqqhCEIBCEIBCF8e4AEkgAC5J1ADWUGFRO1jS55AaBck7FX2UGPvqDmtu2IHQNrud3yRlHjRqH5rbiJp70eMfGPwC5cMw10rrNGjadgCiOelpXPNmi5XRiNXBSDTaSW3IGpp51oygyjZADBS6X6nye0N+aU4Kdzzd1yTrKg6a7EZqh13nRsaNAHUt+H4U55sBdTmA5OOksSLN3puigjhbZoF96CCw/JlrReQ9SkHSsjFmgBaMSxINBLjYJExzK4aRH2oGnEcXDdJcAlPEsp26baUmYjjTnG7nX60w5OcHOIVtnOb3NEfvzAhxG9sXKP9WaDsKCOrMoXHbZcdNJPUOzYY5ZXbRGxzyL780G3WrrwDgloILGUOqX75T3l+aJve25nZyeaamZG0MjY1jRqa1oa0dAGgK6NKBw7g0xSbS6OOEb5ZBf0Y84jrsmWi4F3a5qzpbHF/uc7/AGq3kJpVd0vA9Qt5clTJ0yNaP9DAfWpGLguwsa4HO6Z5vg8JzQroKreDrDB/4ret8h9rkP4OcMP/AIo6pJR7HpqQgTJeC/DTqie3oml/3OKj6jgjpDyJqhnS5jh7oPrVhoTQqWr4JZ2+Bqo37g9jo/W0u9igq7IzEYdJgMjRtiIk7GjvvUr3Qpo08390lrs1wc1w1tcC0jpB0rrhrFfWIYbDO3NmiZINz2h1ui+rqSZjHBfA65pnuhd4pvIz1nOHaehTSaIzKkO5Wnn2/wDK56qj0XGkb/nuW/GMnqqj0zR95+Izvoz1/d/qAXNTVSDXhGLT0UvGwut4zTpa8bnD46wrryWykhros+PQ4WEkZPfRuO/e06bO29IIFOT04eLt1+Lv6Pko/DcSlo52zQmzhoIPJe3axw2g29h1hJR6NQorJrHYq2Bs0W3Q5p1seOU09vWCDtUqulCEIQCT8tcX/wDHYdxkPrDfYT1c6ZsUrRDE+Q/dGgbydDR2kKsC4vcXON3OJJO8nWpR0YbQuleGtGtfMssfbTs7kpj32qV490KTxGtGH0Zf/OlFmbwN6rWkjL3FztJJuSojdQUhJT5k1k7nWc8d6ubJbBc9wJGgJ7mIjbmjQkHNUShgzW6AErY/jjIWkuOnYFtykxkQsJJ07Aqex7GHPcXOOlB1Y/lE+Qm50bAuTJnJyrxKQtp22Y02kmdojj5ifvOt90adWoaVK8HWQUmJv46bOjpGusXDQ6Yg6WR7mja7qGm+b6Gw2gigjbFCxscbBZrWiwA+e2+1XQVsjeDijoLPzeOqB/OkAJB/y26o+rTvJTkhCqkvLnEJGTRsZI+MOYTdriNOda5trCXpZq5psZpt4IkdYjYQbqU4RvDxebPvFQ2V2Nz01FA6BzWudLmXcwPFs0nUecL14a5JdMbvbLuut/Gn9N3zR3XW/jT+m75pYZjmNEAh8NjpH1LfmsvprGvGh/Zb81dz+U/TL3XW/jT+m75o7rrfxp/Td80tfTWNeND+y35o+msa8aH9lvzTc/k/TL3XW/jT+m75o7rrfxp/Td80tfTWNeND+y35o+msa8aH9lvzTc/k/TL3XW/jT+m75o7rrfxp/Td80tfTWNeND+y35o+msa8aH9lvzTc/k/TL3XW/jT+m75rA4rXMN+Ol6zne9dLv01jXjQ/st+ax/iXFW+Eihkb5otPa1ybnwvX5NtJl3Vx8sMkHO3NPa3R6kzYRl7TSkNkvC4+PpYeh41ddlWEWVsD+9qKd8J8Zvft7NB9q3z0bJGZ8L2yM3tOrpGsHpXNwxy7LMrF5aHDYQR0gg+0JKyk4PYpbvprQya83+W49A5HVo5klZN5XzULg115IL98wnS3nYTqPNqPrVx4dXxzxtlicHMcLgj1g7iNVl588NNJdqNqaaWCQxzNLHjYdo3g6iOcLVW0wkFxytv6v+Vd2O4JDVx5krdXJcOUw72n4aiqlxjB5aSXi5NI1seNT27xuI2jZ2E52CJyKykdh9UHOJ4iSzZm82x4G9tyecXC9AMcCAQQQRcEaQQdRBXnPHqO44wDXyuY7+gqzOBvKAzUzqZ5vJT2DeeF18z0SC3oDVYRYSEIVUoZe1ng4h5x3ut/3dihMBpOMlaNl7noCyyrnzquTc3NaOpov6yVlhdRxUM8u1sZt0nQFyhSy6xXumscAe8j7xo2aNa24HRZxAUBQjOcSdpurDyRo7uCBxwekEUY3lcOK1QaC4nQBdTFW6zVXmXuIZkWaDpd7FapBysxkyvcb6NQHMo/IPJZ+KVnFm4gjs+ocNeab5rGnxnEEcwDjssYbGqnWvSHBrkyKChjiI+teONnO0yPAuOhos3+nnSIY6OlZExscbQxjGhrGtFg1oFgAFuQhVQhCEFfcI3h4vNn3ilfhB+w03nx7jk0cI3h4vNn3ilfhB+w03nx7jl68fTY3zNtF4Nnkj2LetFF4Nnkj2Let44bqSlfI4NYLk+rnJ2BSc2ERxj6yXTtDW3A6yuX6RFPASOU4FxPMNQVU43lW8y9+46+ofJZ5Z6WY7W13JT/iv9EI7kp/xX+iFTP8S/r9aP4l/X61z4kdclXOKSn/ABH+iFrkgg2SP62g+xU2cpf1etdNFlCTazvWniQ5FpGmvyHNd6j2FaCEu4Zi+fodt2jWFKmrLHBshuHch+8LuZOdN1RRseLOaD1ae1Qk+DPhdxlO4tO0bxuI2hMK+rq4ypKWqh4mYXAZrxy27uccyleDHKU01UKeQ/UzusL6mS6mnmzuSerctOIUea4SN1anDmOtKGPMLHXBsQbg7iNRWGc6dWmNeolH45hMdTEY39LXbWO2OH/3SLrXkvifdNJBPtkia4+Vazh6QKlF5WqkK/D3RvfDKNI713RscObUQobIXEDR4rFnGzXuNO/nEhAZ1Z/FnqVr8ImFB0bZ2jvmWa/nYToPU4/6iqWy0jLHMlbodbQRsezUfd7Fyj00hc+HVQlijkGqRjXjoc0OHtQulVli7r1M/nX+pxC1YnNahmG05o9a2Y83Nqph/mOPpHO+K4MTN6eQdB9a5QvYQ3UrTyOj1KrsIOpWlke/2JBN4k7Qqk4Q6i8ttwVsYmVT+Xzfrj0K0pWyNw4VOK0kR5PHCRw3iIGUg8x4u3WvUa878DzR9MR32QzW6c0D2Er0QkUIQhUCEIQV9wjeHi82feKV+EH7DTefHuOTRwjeHi82feKV+EH7DTefHuOXrx9NjfM20Xg2eSPYt60UXg2eSPYt63nZw5ce5A838VX+BRNdilE1zQ4GpjBBAIIztRB1hWBj3IHm/ikLJz/u1F/7UfvLz8Vpg9K/QlN+Xg/aZ8kfQlN+Xg/aZ8l3oXlauD6Epvy8H7TPktVZk5SSjNkpoHDnibfqIFx1KUQgqDLPIhtIRNT34lzrOYTfi3HVYnSWnn1da4+5uNpJB96McYz+nSR1i6tDLRgNFNfc3tz22STk5D3klxo4t3ulerhXeLLPpUFgdVxkQO0aFIpbyIfeJ3SPimRbYXcZ3uxljzmPHNfsSJlS32D2Kw6Zuh/Mw/BV3lk+xI3D4LjidnWK3+BKpL8KiB+5JKzq4xzh7yfFXfAMy2EtPjTSuHpW/wBpViLxVu56+mEkT4zqc0t7Ra68+5axf9MCdbZAO0G/sXopef8AhJcGwSbuP0dAz1KlWXkbiThh9GNOilgH/wALEKQyPwkNoKMO0OFLAHdIiZf1oVUt5d0+ZV52yRjXdY70+6O1QbtLXDeCE98IdBnwCUDTE658h1g715p6iq+ikXNRB0PeutuKsTJCqs4BIdbFmyXGoqcwOszXAoLJxMaFV+X9LyX9RVmiYSRgjclXKOh4yNzdusdKtFZZB1XEYrSvJsDIYz//AFa6Mf6ntPUvSi8t4lTOa7RcOabgjQQQdBC9FZH44KykinFs4ttIPFkboeOi+kcxCQiaQhCqhCEIK+4RvDxebPvFK/CD9hpvPj3HJo4RvDxebPvFK/CD9hpvPj3HL14+mxvmbaLwbPJHsW9aKLwbPJHsW9bzs4cuPcgeb+KQsnP+7UX/ALUfvJ3xl/JBNmkZt9yhqHAHMnbIAQ9js5hGwjUQsM8bl0d43T0MhVO3F64fzpPUfaFl9M1340nYPksvAvy78SLWQqp+ma78aTsHyWTaqsl710shG0XsD0ga1fAvyniQxZa4s14FPGc7SDIRpAtqb0309Sg8cqBRYZPM7Q5zOLjG0vf3rbdt+pd9JhsVOwzVT2xxtFyXG3/6VWuUWOvxmqY2NpZRwn6sEWLzqMjhs0agtOmM5cXPe7ruyMpiynF9vwU8sIYw1oaNQFgpjDMGL+/k7yPedbuZo+K1n+Y4vWtLI8ync92jPNh5LdJKprLGuu53OVZHCDlIwAxssABbRqAH3eneq9yIwJ2KYjHFa8TDxkx2CNpFx0uNmjpWHFy9mmEehuDPDDTYXSRkWdxQe4bQ6QmQg8932TOvgC+rzNWupmDGOedTWlx6ALrz3lxEZ3UlKOXUTD/W4Rg9peepXNlpXZsQiby5Ta36QdPabDtVacHlL3djUlSNMFGzMjOwvILGHr+tfzGyguuNgaA0aAAAOgaAhZIVGE0Qc0tcLtcC0jeCLEKm8Yw91NO+J17A3afGYeSfnzgq50u5aZP91RXYPro7ln6htYenZz9JUorCdme23YtFI8tK+xyEGxuCDYg6CCNYIWUjL6RrUQ55NYrbvHHQVJYjFtSFRzkFN+GYmHtzXa9iBMyswe95GjpC0cHOU3cFQWSH/p5SA/8Ay36mydGw81j91OtfT60j47gdruYNG0bkF9NcCLjSDpB3r6qg4P8ALc01qaqJ4nVHIdJi/S7/AC9x+70ardY8EAgggi4INwQdRB2hdKyQhCCvuEbw8Xmz7xSvwg/Yabz49xyaOEbw8Xmz7xSvwg/Yabz49xy9ePpsb5m2i8GzyR7FvWii8GzyR7FvW8cOavpBKwtPUdyg2VeJU3ew5kjRqz2Z9hzEEFNNPA57g1gJJ1AKTkwQMH1krWncAXW6SuMpKspGGVuLD+RTnn4p/wDcvv8AF+Lfl6b9p/8AcnT6Oj/G/wBB+a1y0MY1TDraQpy/a7+if/F+Lfl6b9p/9yDldjJ0MigYTtELiR6TiEzSU5GnQRvBusYGZzgN5ATk+zm+i1RZEV2IOEtfUOcxvjmzR5LBov0BOdFgVHTtzA91hrsA2/WVF5ZZTmJmZF3oGgW2AfE71Vc2VJJN3G99pXG5gurV2S47RU+loaXDaTnns1BJuVHCC54Iac0b76f+OpIVK6rqjangmlvouxjnDrIFh1pyyd4Fq2oIdWyNp49ZY0iSU82jvW9Nz0LPLi/DqYEWFlRiE7YKdjnvcdQ2Da5x1NaNpK9KcHWRUWGU3Fts6Z9nTyW5ThqaNzG3Nhzk7VIZLZKUuHx8XTRht+U898953ufrPRqGwBTaxt20C0VtU2JjnvNmtFz8AOdfauqZE0ve4NaNvwG88yrLLLKtuaZZLthabRx3757raB5W86mj1wQXCJlM8Nc4XM8/1cLG6S1h70kDadOaN5LjsVj8G2S/0fQxxOtxrvrZzvkcBcX3NAa3+m+1IPBPk1JWVBxWrb3oP/SsI0EjRxgGxjRobz3OwE3OoBCEKgQhCBHy7yTMl6inb9YNMjB/MA+80ePzbenXXUM6v1JWWeRInJmp7Nm1ubqbLz/pfz6jt3qWIQGu3Lspp7KFc50bix4LXNNnNIsQecLpinUDdSYiHCz+1a6yHbsUFDU71J09Z1hBC4nhTXaRoK6MmcqaigOY4GSC/gyeTvMbtnRq6L3UpLGHaR2KMqqbeEFrYFlBT1bc6F4JHKYdD2eU346udSioPuVzHB8bnMcNILSQQeYjSE14NwgzxWbUs41vjts146RyXerpV2bSHCN4eLzZ94pX4QfsNN58e45TGVWNQ1UkT4SSAzNcC0tLTnXsb9Oy4UPwg/Yabz49xy9mPpsr5m2i8GzyR7FvWii8GzyR7FvW87OElDiDaaEv++4E32ho1AdJVX43llIZO+eRp0AGwCdMeP1Y838VXmD0rJMTo2SNa9jqmNrmuFw5pdpBB1hYcS2dneMbP4nd457V1UOUbyeUe1X5/A+G/kaX9iP5LnruD3DZGlvcsUZ2OiaI3DnGboPWCsZxHfKrPD8Q4ywBzXbDsPSu+krbuzXDNeDq3qPygyakoJQ0nOjdpjkta4GsHc4LbKwyxZ7fCRi/lNGsdWtejHLc2zscFfR8cXM1uaSbbSF8wahdSHOja0OOsuja+/U4FZTUzp2iWJxbINoNtO9YjKGsi0VELJm+MBmP7RoPYpde8U9YRwiFtm1EQtqzo9Fv6Do7CnnCsWhqGZ8L2vG22tvM5p0jrVL09bS1OiNxjk/Dk70noOpyjn181JKJIXFr2nqI2tcNoO5Z5cOWbjqZX3ehlD4xlDFBcXz3+IDq8o/d9vMkp+WctVGHMIjYR3wadIO0Ofr7LJHx7K6OEFsVnv8AG+43+4+rpXmrvZmyqypsOMqHb+Ljbov5I2De4+vUl3I7JafGpxUVN2UUZsGi7eNsdMce3Nvyn69YGm5b0ZD8HE+IPFViGeyA981hJbJONl9scfYSNVhYq9KanZGxrI2tYxoDWtaAGtaBYAAaAEgyhiaxoa0BrWgNa0Cwa0CwAA1ABZoQqoQhCAQhCAQhCCEykyXgrG9+M2QCzZG8ocx8ZvMee1lU+UOTVTRG7250d9ErblvNnbWHp6iVea+OaCLEXB0EHaFNDz3DVrshq+dWHlDwcU813QHiH67AXjP9H3f6bDmKrrGsmqykuZYiWD+Yzv2W3kjS3+oBTSJGGtXW2oDkoRVvOuuOvQMMkIK5ZKRccWI8662YgDrt7EGEUWaetb+EH7DTefHuOWLpA4ghZcIP2Gm8+PccvZh6bK+ZtovBs8kexb1oovBs8kexb16J2cOXHuQPN/FIGAvDcVoi4gAVMZJJsAM7WSdQT/j3IHm/iq0ibetgG+VvtXn4rTB6mGKwHVNF+435r47Fqca54R0yM+aqPuBu9ZCibzrybaH/ACqq6Oop3xOnhJtnMIeHZrxyTo7OglVng9XmPHYVIClaNiisRa1rwWkadYBBIK24OfXTjOe7aWdz1BaPByd8zoOzqOhSxF9a4JY+PpyB4SPv2bz4zesexZ4VVcYwHaNBXqx+Gdc2IYFE/SG2dr0KNqI+MYQeWzQ7eRsKaFEYrDmOEoGjU4bxtTLH3JSdJDK60EbrcY9oDS7NaXE2GcToGvWVbmQvBPDSls1WW1FQLENteGI/pB5bh4zh0AHSq1xelGtuo6QVcfBnlN3XTZrz9dDZkm9w+4/rAsecHevJxMddWuNOCEIWbsIQhAIQhAIQhAIQhAIQhAIQhAuYzkRRVNy6IMefvx/VuvvNu9cekFJWKcFMrbmmna8bGyAsPpNuCeoK2EKaHn3EMmK+Dl00hHjMHGjpuy9h02UP3aQbHQRrB0EdS9NLlrcOhmFpYo5Buexr/eCaTSi8DmzgT+r4BSvCD9hpvPj3HKbyywmCnmjbBG2MObnODRYE51r21DQoThB+w03nx7jl7MfTZXzNtF4Nnkj2LetFF4Nnkj2Let52cOXHuQPN/FVfJLm1UThskB7FaGPcgeb+KrejoRPX08JJaJZmxlw1gONri+1efitMDE/KOTxvUFyzZQSH77u2ys+Hgboxy56l3MHRtHuX9alKXgtwxliYHPI8eWQ9oDgD2Lx6aaUZUYwTrcesrrwegrZntMFNNIN4jIYRt791m+teiMPyco4NMNNAw72xMDvStdSis6GlFUUj4ZS1wLXNdmuadhGsFZVLRBUBw8FL3w3A/eHUfamvhOwbNe2qYNDrMl5nDkO6xo6hvS2xndEBj++3voz+obOsaF7cctzbKzVdyxkYHAg6iuLBqrPZY8pugqQWs6xwXJILF0RG8s+IXJk/jD6CrZML5t82VvjRnlDpGsc4CnsWpc5uc3lN0hQOJQh7c8DXocNztqyyx9ncr0NS1DZGNewhzXNDmkaiCLgraqt4HspNdDKdIu+AnaNb2dXKHXuVpLyWarWUIQhRQhCEAhCEAhCEAhCEAhCEAhCEAhCEFfcI3h4vNn3ilzLmBz6Ola0EuM4sP6HKd4Ualscsb3mwEZ94qtMQy1e8gNdmtbyQPb0r1Y2cklZWdVg0mEWY0GWMENAI07lu+ih+NH61Vv8AFknju7UfxZJ47u1d+JHPKf8AKejLYwQQ5uZYubqBvqO5Vzk5/wB2ov8A2o/eW5+VT3AtLyQdYvoK58mJA7FaEj81H7yy4mUsd4zT1MhCF52gQhCDlxOhbPE+J/Je0g824jnBsepUsI3007o36HMdY8+4jmIsetXmq/4T8G0NqmDS2zJej7juo6OsLXhZaunGc2U5qUtqWPj5E2vc133r+1MP0W38ZnYVWldlSWnMa4gN3HauX+Kn+O7tW/PI45atX6Lb+MzsKg67J97HExkSxu5QZpcw7Dm67c4SN/FT/Hd2r63KyQaRI4HyilzlOWuqo4ynlbJGc18bg5p3EH2L0BkvjbKymjnZozhZ7fEeNDm9vqIXnCfKESeEOcTrO3/lNvBXlU2nqeKc8cTOQ06eRJqY7mB5J6tyxzkvZ3j0XuhCFi7CEIQCEIQCEIQCEIQCEIQCEIQCEIQRWNZOUtXbumFkuboGcCbKHPBphX5OLtf/AHIQmwf4Z4T+Ti7X/wByP8M8J/Jxdr/7kITYP8M8J/Jx9r/7kYfweYbDKyWOla2Rjg9js+Q5rhpBsXWQhXYbUIQoBCEIBaqmnbIxzHtDmuBa5p1EHWEIQLZ4OsL/ACUHon5o/wAOcK/JQeifmhCbB/hzhX5KD0T80f4c4V+Sg9E/NCE2D/DnCvyUHon5r6zg8wsG4ooQeYH5r6hNhmY2wAGoCwX1CEAhCE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323850" y="1052736"/>
            <a:ext cx="8569325" cy="2165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기타 사항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강의 사이트</a:t>
            </a:r>
            <a:r>
              <a:rPr lang="en-US" altLang="ko-KR" b="0" dirty="0">
                <a:ea typeface="HY헤드라인M" pitchFamily="18" charset="-127"/>
              </a:rPr>
              <a:t>: http://cs.kangwon.ac.kr/~</a:t>
            </a:r>
            <a:r>
              <a:rPr lang="en-US" altLang="ko-KR" b="0" dirty="0" smtClean="0">
                <a:ea typeface="HY헤드라인M" pitchFamily="18" charset="-127"/>
              </a:rPr>
              <a:t>ysmoon/courses/2014_2/dm.html</a:t>
            </a:r>
            <a:r>
              <a:rPr lang="en-US" altLang="ko-KR" b="0" dirty="0">
                <a:ea typeface="HY헤드라인M" pitchFamily="18" charset="-127"/>
              </a:rPr>
              <a:t/>
            </a:r>
            <a:br>
              <a:rPr lang="en-US" altLang="ko-KR" b="0" dirty="0">
                <a:ea typeface="HY헤드라인M" pitchFamily="18" charset="-127"/>
              </a:rPr>
            </a:br>
            <a:r>
              <a:rPr lang="en-US" altLang="ko-KR" b="0" dirty="0">
                <a:ea typeface="HY헤드라인M" pitchFamily="18" charset="-127"/>
              </a:rPr>
              <a:t>(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b="0" dirty="0">
                <a:ea typeface="HY헤드라인M" pitchFamily="18" charset="-127"/>
                <a:sym typeface="Wingdings" pitchFamily="2" charset="2"/>
              </a:rPr>
              <a:t>강의 노트는 강의 일주일 전까지 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Upload </a:t>
            </a:r>
            <a:r>
              <a:rPr lang="ko-KR" altLang="en-US" b="0" dirty="0">
                <a:ea typeface="HY헤드라인M" pitchFamily="18" charset="-127"/>
                <a:sym typeface="Wingdings" pitchFamily="2" charset="2"/>
              </a:rPr>
              <a:t>예정임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)</a:t>
            </a:r>
            <a:r>
              <a:rPr lang="en-US" altLang="ko-KR" b="0" dirty="0">
                <a:ea typeface="HY헤드라인M" pitchFamily="18" charset="-127"/>
              </a:rPr>
              <a:t> 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과</a:t>
            </a:r>
            <a:r>
              <a:rPr lang="ko-KR" altLang="en-US" b="0" dirty="0" smtClean="0">
                <a:ea typeface="HY헤드라인M" pitchFamily="18" charset="-127"/>
              </a:rPr>
              <a:t>제 </a:t>
            </a:r>
            <a:r>
              <a:rPr lang="ko-KR" altLang="en-US" b="0" dirty="0">
                <a:ea typeface="HY헤드라인M" pitchFamily="18" charset="-127"/>
              </a:rPr>
              <a:t>제출 관련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>
                <a:ea typeface="HY헤드라인M" pitchFamily="18" charset="-127"/>
              </a:rPr>
              <a:t>제출 기한 이후에 제출하면 </a:t>
            </a:r>
            <a:r>
              <a:rPr lang="en-US" altLang="ko-KR" b="0" dirty="0">
                <a:ea typeface="HY헤드라인M" pitchFamily="18" charset="-127"/>
              </a:rPr>
              <a:t>20% </a:t>
            </a:r>
            <a:r>
              <a:rPr lang="ko-KR" altLang="en-US" b="0" dirty="0">
                <a:ea typeface="HY헤드라인M" pitchFamily="18" charset="-127"/>
              </a:rPr>
              <a:t>감점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과제 </a:t>
            </a:r>
            <a:r>
              <a:rPr lang="ko-KR" altLang="en-US" b="0" dirty="0">
                <a:ea typeface="HY헤드라인M" pitchFamily="18" charset="-127"/>
              </a:rPr>
              <a:t>종류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 err="1" smtClean="0">
                <a:ea typeface="HY헤드라인M" pitchFamily="18" charset="-127"/>
              </a:rPr>
              <a:t>레포트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smtClean="0">
                <a:ea typeface="HY헤드라인M" pitchFamily="18" charset="-127"/>
              </a:rPr>
              <a:t>이론</a:t>
            </a:r>
            <a:r>
              <a:rPr lang="en-US" altLang="ko-KR" b="0" dirty="0" smtClean="0">
                <a:ea typeface="HY헤드라인M" pitchFamily="18" charset="-127"/>
              </a:rPr>
              <a:t>),</a:t>
            </a:r>
            <a:r>
              <a:rPr lang="ko-KR" altLang="en-US" b="0" dirty="0" smtClean="0">
                <a:ea typeface="HY헤드라인M" pitchFamily="18" charset="-127"/>
              </a:rPr>
              <a:t> 프로그래밍 및 분석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smtClean="0">
                <a:ea typeface="HY헤드라인M" pitchFamily="18" charset="-127"/>
              </a:rPr>
              <a:t>실습</a:t>
            </a:r>
            <a:r>
              <a:rPr lang="en-US" altLang="ko-KR" b="0" dirty="0" smtClean="0">
                <a:ea typeface="HY헤드라인M" pitchFamily="18" charset="-127"/>
              </a:rPr>
              <a:t>)</a:t>
            </a:r>
            <a:endParaRPr lang="ko-KR" altLang="en-US" b="0" dirty="0">
              <a:ea typeface="HY헤드라인M" pitchFamily="18" charset="-127"/>
            </a:endParaRPr>
          </a:p>
        </p:txBody>
      </p:sp>
      <p:pic>
        <p:nvPicPr>
          <p:cNvPr id="3" name="Picture 4" descr="http://www.idgconnect.com/IMG/616/6616/data-explos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2" y="3263417"/>
            <a:ext cx="4284663" cy="32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318769" y="475360"/>
            <a:ext cx="7347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강의 개요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5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14506</TotalTime>
  <Words>366</Words>
  <Application>Microsoft Office PowerPoint</Application>
  <PresentationFormat>화면 슬라이드 쇼(4:3)</PresentationFormat>
  <Paragraphs>86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기본 디자인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ysmoon</cp:lastModifiedBy>
  <cp:revision>1330</cp:revision>
  <dcterms:created xsi:type="dcterms:W3CDTF">2003-03-03T08:07:33Z</dcterms:created>
  <dcterms:modified xsi:type="dcterms:W3CDTF">2014-07-09T01:20:15Z</dcterms:modified>
</cp:coreProperties>
</file>