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50" r:id="rId2"/>
    <p:sldMasterId id="2147483685" r:id="rId3"/>
  </p:sldMasterIdLst>
  <p:notesMasterIdLst>
    <p:notesMasterId r:id="rId35"/>
  </p:notesMasterIdLst>
  <p:handoutMasterIdLst>
    <p:handoutMasterId r:id="rId36"/>
  </p:handoutMasterIdLst>
  <p:sldIdLst>
    <p:sldId id="346" r:id="rId4"/>
    <p:sldId id="540" r:id="rId5"/>
    <p:sldId id="535" r:id="rId6"/>
    <p:sldId id="545" r:id="rId7"/>
    <p:sldId id="546" r:id="rId8"/>
    <p:sldId id="548" r:id="rId9"/>
    <p:sldId id="549" r:id="rId10"/>
    <p:sldId id="550" r:id="rId11"/>
    <p:sldId id="551" r:id="rId12"/>
    <p:sldId id="552" r:id="rId13"/>
    <p:sldId id="553" r:id="rId14"/>
    <p:sldId id="554" r:id="rId15"/>
    <p:sldId id="555" r:id="rId16"/>
    <p:sldId id="556" r:id="rId17"/>
    <p:sldId id="557" r:id="rId18"/>
    <p:sldId id="558" r:id="rId19"/>
    <p:sldId id="582" r:id="rId20"/>
    <p:sldId id="560" r:id="rId21"/>
    <p:sldId id="561" r:id="rId22"/>
    <p:sldId id="562" r:id="rId23"/>
    <p:sldId id="563" r:id="rId24"/>
    <p:sldId id="564" r:id="rId25"/>
    <p:sldId id="566" r:id="rId26"/>
    <p:sldId id="583" r:id="rId27"/>
    <p:sldId id="541" r:id="rId28"/>
    <p:sldId id="574" r:id="rId29"/>
    <p:sldId id="575" r:id="rId30"/>
    <p:sldId id="578" r:id="rId31"/>
    <p:sldId id="579" r:id="rId32"/>
    <p:sldId id="580" r:id="rId33"/>
    <p:sldId id="581" r:id="rId34"/>
  </p:sldIdLst>
  <p:sldSz cx="9144000" cy="6858000" type="screen4x3"/>
  <p:notesSz cx="7099300" cy="10234613"/>
  <p:defaultTextStyle>
    <a:defPPr>
      <a:defRPr lang="ko-KR"/>
    </a:defPPr>
    <a:lvl1pPr algn="l" rtl="0" fontAlgn="ctr" latinLnBrk="1">
      <a:lnSpc>
        <a:spcPct val="140000"/>
      </a:lnSpc>
      <a:spcBef>
        <a:spcPct val="20000"/>
      </a:spcBef>
      <a:spcAft>
        <a:spcPct val="0"/>
      </a:spcAft>
      <a:buClr>
        <a:srgbClr val="660066"/>
      </a:buClr>
      <a:buFont typeface="Wingdings" pitchFamily="2" charset="2"/>
      <a:buChar char="v"/>
      <a:defRPr kumimoji="1" sz="1600" b="1" kern="1200">
        <a:solidFill>
          <a:schemeClr val="tx1"/>
        </a:solidFill>
        <a:latin typeface="Trebuchet MS" pitchFamily="34" charset="0"/>
        <a:ea typeface="굴림체" pitchFamily="49" charset="-127"/>
        <a:cs typeface="+mn-cs"/>
      </a:defRPr>
    </a:lvl1pPr>
    <a:lvl2pPr marL="457200" algn="l" rtl="0" fontAlgn="ctr" latinLnBrk="1">
      <a:lnSpc>
        <a:spcPct val="140000"/>
      </a:lnSpc>
      <a:spcBef>
        <a:spcPct val="20000"/>
      </a:spcBef>
      <a:spcAft>
        <a:spcPct val="0"/>
      </a:spcAft>
      <a:buClr>
        <a:srgbClr val="660066"/>
      </a:buClr>
      <a:buFont typeface="Wingdings" pitchFamily="2" charset="2"/>
      <a:buChar char="v"/>
      <a:defRPr kumimoji="1" sz="1600" b="1" kern="1200">
        <a:solidFill>
          <a:schemeClr val="tx1"/>
        </a:solidFill>
        <a:latin typeface="Trebuchet MS" pitchFamily="34" charset="0"/>
        <a:ea typeface="굴림체" pitchFamily="49" charset="-127"/>
        <a:cs typeface="+mn-cs"/>
      </a:defRPr>
    </a:lvl2pPr>
    <a:lvl3pPr marL="914400" algn="l" rtl="0" fontAlgn="ctr" latinLnBrk="1">
      <a:lnSpc>
        <a:spcPct val="140000"/>
      </a:lnSpc>
      <a:spcBef>
        <a:spcPct val="20000"/>
      </a:spcBef>
      <a:spcAft>
        <a:spcPct val="0"/>
      </a:spcAft>
      <a:buClr>
        <a:srgbClr val="660066"/>
      </a:buClr>
      <a:buFont typeface="Wingdings" pitchFamily="2" charset="2"/>
      <a:buChar char="v"/>
      <a:defRPr kumimoji="1" sz="1600" b="1" kern="1200">
        <a:solidFill>
          <a:schemeClr val="tx1"/>
        </a:solidFill>
        <a:latin typeface="Trebuchet MS" pitchFamily="34" charset="0"/>
        <a:ea typeface="굴림체" pitchFamily="49" charset="-127"/>
        <a:cs typeface="+mn-cs"/>
      </a:defRPr>
    </a:lvl3pPr>
    <a:lvl4pPr marL="1371600" algn="l" rtl="0" fontAlgn="ctr" latinLnBrk="1">
      <a:lnSpc>
        <a:spcPct val="140000"/>
      </a:lnSpc>
      <a:spcBef>
        <a:spcPct val="20000"/>
      </a:spcBef>
      <a:spcAft>
        <a:spcPct val="0"/>
      </a:spcAft>
      <a:buClr>
        <a:srgbClr val="660066"/>
      </a:buClr>
      <a:buFont typeface="Wingdings" pitchFamily="2" charset="2"/>
      <a:buChar char="v"/>
      <a:defRPr kumimoji="1" sz="1600" b="1" kern="1200">
        <a:solidFill>
          <a:schemeClr val="tx1"/>
        </a:solidFill>
        <a:latin typeface="Trebuchet MS" pitchFamily="34" charset="0"/>
        <a:ea typeface="굴림체" pitchFamily="49" charset="-127"/>
        <a:cs typeface="+mn-cs"/>
      </a:defRPr>
    </a:lvl4pPr>
    <a:lvl5pPr marL="1828800" algn="l" rtl="0" fontAlgn="ctr" latinLnBrk="1">
      <a:lnSpc>
        <a:spcPct val="140000"/>
      </a:lnSpc>
      <a:spcBef>
        <a:spcPct val="20000"/>
      </a:spcBef>
      <a:spcAft>
        <a:spcPct val="0"/>
      </a:spcAft>
      <a:buClr>
        <a:srgbClr val="660066"/>
      </a:buClr>
      <a:buFont typeface="Wingdings" pitchFamily="2" charset="2"/>
      <a:buChar char="v"/>
      <a:defRPr kumimoji="1" sz="1600" b="1" kern="1200">
        <a:solidFill>
          <a:schemeClr val="tx1"/>
        </a:solidFill>
        <a:latin typeface="Trebuchet MS" pitchFamily="34" charset="0"/>
        <a:ea typeface="굴림체" pitchFamily="49" charset="-127"/>
        <a:cs typeface="+mn-cs"/>
      </a:defRPr>
    </a:lvl5pPr>
    <a:lvl6pPr marL="2286000" algn="l" defTabSz="914400" rtl="0" eaLnBrk="1" latinLnBrk="1" hangingPunct="1">
      <a:defRPr kumimoji="1" sz="1600" b="1" kern="1200">
        <a:solidFill>
          <a:schemeClr val="tx1"/>
        </a:solidFill>
        <a:latin typeface="Trebuchet MS" pitchFamily="34" charset="0"/>
        <a:ea typeface="굴림체" pitchFamily="49" charset="-127"/>
        <a:cs typeface="+mn-cs"/>
      </a:defRPr>
    </a:lvl6pPr>
    <a:lvl7pPr marL="2743200" algn="l" defTabSz="914400" rtl="0" eaLnBrk="1" latinLnBrk="1" hangingPunct="1">
      <a:defRPr kumimoji="1" sz="1600" b="1" kern="1200">
        <a:solidFill>
          <a:schemeClr val="tx1"/>
        </a:solidFill>
        <a:latin typeface="Trebuchet MS" pitchFamily="34" charset="0"/>
        <a:ea typeface="굴림체" pitchFamily="49" charset="-127"/>
        <a:cs typeface="+mn-cs"/>
      </a:defRPr>
    </a:lvl7pPr>
    <a:lvl8pPr marL="3200400" algn="l" defTabSz="914400" rtl="0" eaLnBrk="1" latinLnBrk="1" hangingPunct="1">
      <a:defRPr kumimoji="1" sz="1600" b="1" kern="1200">
        <a:solidFill>
          <a:schemeClr val="tx1"/>
        </a:solidFill>
        <a:latin typeface="Trebuchet MS" pitchFamily="34" charset="0"/>
        <a:ea typeface="굴림체" pitchFamily="49" charset="-127"/>
        <a:cs typeface="+mn-cs"/>
      </a:defRPr>
    </a:lvl8pPr>
    <a:lvl9pPr marL="3657600" algn="l" defTabSz="914400" rtl="0" eaLnBrk="1" latinLnBrk="1" hangingPunct="1">
      <a:defRPr kumimoji="1" sz="1600" b="1" kern="1200">
        <a:solidFill>
          <a:schemeClr val="tx1"/>
        </a:solidFill>
        <a:latin typeface="Trebuchet MS" pitchFamily="34" charset="0"/>
        <a:ea typeface="굴림체" pitchFamily="49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0000"/>
    <a:srgbClr val="FFFFCC"/>
    <a:srgbClr val="00D5D0"/>
    <a:srgbClr val="6095CA"/>
    <a:srgbClr val="B2B2B2"/>
    <a:srgbClr val="DDDDDD"/>
    <a:srgbClr val="FF9933"/>
    <a:srgbClr val="CC9900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81" autoAdjust="0"/>
    <p:restoredTop sz="79682" autoAdjust="0"/>
  </p:normalViewPr>
  <p:slideViewPr>
    <p:cSldViewPr>
      <p:cViewPr varScale="1">
        <p:scale>
          <a:sx n="93" d="100"/>
          <a:sy n="93" d="100"/>
        </p:scale>
        <p:origin x="-1290" y="-96"/>
      </p:cViewPr>
      <p:guideLst>
        <p:guide orient="horz" pos="2931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475" cy="512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5" tIns="47282" rIns="94565" bIns="47282" numCol="1" anchor="t" anchorCtr="0" compatLnSpc="1">
            <a:prstTxWarp prst="textNoShape">
              <a:avLst/>
            </a:prstTxWarp>
          </a:bodyPr>
          <a:lstStyle>
            <a:lvl1pPr defTabSz="945396" fontAlgn="base">
              <a:lnSpc>
                <a:spcPct val="160000"/>
              </a:lnSpc>
              <a:spcBef>
                <a:spcPct val="40000"/>
              </a:spcBef>
              <a:buFont typeface="Wingdings" pitchFamily="2" charset="2"/>
              <a:buNone/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827" y="0"/>
            <a:ext cx="3076473" cy="512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5" tIns="47282" rIns="94565" bIns="47282" numCol="1" anchor="t" anchorCtr="0" compatLnSpc="1">
            <a:prstTxWarp prst="textNoShape">
              <a:avLst/>
            </a:prstTxWarp>
          </a:bodyPr>
          <a:lstStyle>
            <a:lvl1pPr algn="r" defTabSz="945396" fontAlgn="base">
              <a:lnSpc>
                <a:spcPct val="160000"/>
              </a:lnSpc>
              <a:spcBef>
                <a:spcPct val="40000"/>
              </a:spcBef>
              <a:buFont typeface="Wingdings" pitchFamily="2" charset="2"/>
              <a:buNone/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05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901"/>
            <a:ext cx="3076475" cy="512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5" tIns="47282" rIns="94565" bIns="47282" numCol="1" anchor="b" anchorCtr="0" compatLnSpc="1">
            <a:prstTxWarp prst="textNoShape">
              <a:avLst/>
            </a:prstTxWarp>
          </a:bodyPr>
          <a:lstStyle>
            <a:lvl1pPr defTabSz="945396" fontAlgn="base">
              <a:lnSpc>
                <a:spcPct val="160000"/>
              </a:lnSpc>
              <a:spcBef>
                <a:spcPct val="40000"/>
              </a:spcBef>
              <a:buFont typeface="Wingdings" pitchFamily="2" charset="2"/>
              <a:buNone/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05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827" y="9721901"/>
            <a:ext cx="3076473" cy="512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5" tIns="47282" rIns="94565" bIns="47282" numCol="1" anchor="b" anchorCtr="0" compatLnSpc="1">
            <a:prstTxWarp prst="textNoShape">
              <a:avLst/>
            </a:prstTxWarp>
          </a:bodyPr>
          <a:lstStyle>
            <a:lvl1pPr algn="r" defTabSz="945396" fontAlgn="base">
              <a:lnSpc>
                <a:spcPct val="160000"/>
              </a:lnSpc>
              <a:spcBef>
                <a:spcPct val="40000"/>
              </a:spcBef>
              <a:buFont typeface="Wingdings" pitchFamily="2" charset="2"/>
              <a:buNone/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56E4BE81-5EF3-479A-9A7C-A712BF9B92B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722510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475" cy="512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5" tIns="47282" rIns="94565" bIns="47282" numCol="1" anchor="t" anchorCtr="0" compatLnSpc="1">
            <a:prstTxWarp prst="textNoShape">
              <a:avLst/>
            </a:prstTxWarp>
          </a:bodyPr>
          <a:lstStyle>
            <a:lvl1pPr defTabSz="945396" fontAlgn="base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 b="0" smtClean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827" y="0"/>
            <a:ext cx="3076473" cy="512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5" tIns="47282" rIns="94565" bIns="47282" numCol="1" anchor="t" anchorCtr="0" compatLnSpc="1">
            <a:prstTxWarp prst="textNoShape">
              <a:avLst/>
            </a:prstTxWarp>
          </a:bodyPr>
          <a:lstStyle>
            <a:lvl1pPr algn="r" defTabSz="945396" fontAlgn="base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 b="0" smtClean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352" y="4861769"/>
            <a:ext cx="5206596" cy="4604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5" tIns="47282" rIns="94565" bIns="4728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901"/>
            <a:ext cx="3076475" cy="512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5" tIns="47282" rIns="94565" bIns="47282" numCol="1" anchor="b" anchorCtr="0" compatLnSpc="1">
            <a:prstTxWarp prst="textNoShape">
              <a:avLst/>
            </a:prstTxWarp>
          </a:bodyPr>
          <a:lstStyle>
            <a:lvl1pPr defTabSz="945396" fontAlgn="base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 b="0" smtClean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827" y="9721901"/>
            <a:ext cx="3076473" cy="512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5" tIns="47282" rIns="94565" bIns="47282" numCol="1" anchor="b" anchorCtr="0" compatLnSpc="1">
            <a:prstTxWarp prst="textNoShape">
              <a:avLst/>
            </a:prstTxWarp>
          </a:bodyPr>
          <a:lstStyle>
            <a:lvl1pPr algn="r" defTabSz="945396" fontAlgn="base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 b="0" smtClean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B30816A-BEEE-42D3-A466-AFB4EBC600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282631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689B7D-807A-4A74-B38C-814DD3D78871}" type="slidenum">
              <a:rPr lang="en-US" altLang="ko-KR">
                <a:solidFill>
                  <a:prstClr val="black"/>
                </a:solidFill>
              </a:rPr>
              <a:pPr/>
              <a:t>2</a:t>
            </a:fld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4888" y="798513"/>
            <a:ext cx="5116512" cy="3836987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8013" y="4840475"/>
            <a:ext cx="5209917" cy="4596403"/>
          </a:xfrm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689B7D-807A-4A74-B38C-814DD3D78871}" type="slidenum">
              <a:rPr lang="en-US" altLang="ko-KR"/>
              <a:pPr/>
              <a:t>11</a:t>
            </a:fld>
            <a:endParaRPr lang="en-US" altLang="ko-KR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4888" y="798513"/>
            <a:ext cx="5116512" cy="3836987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8013" y="4840475"/>
            <a:ext cx="5209917" cy="4596403"/>
          </a:xfrm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689B7D-807A-4A74-B38C-814DD3D78871}" type="slidenum">
              <a:rPr lang="en-US" altLang="ko-KR"/>
              <a:pPr/>
              <a:t>12</a:t>
            </a:fld>
            <a:endParaRPr lang="en-US" altLang="ko-KR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4888" y="798513"/>
            <a:ext cx="5116512" cy="3836987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8013" y="4840475"/>
            <a:ext cx="5209917" cy="4596403"/>
          </a:xfrm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689B7D-807A-4A74-B38C-814DD3D78871}" type="slidenum">
              <a:rPr lang="en-US" altLang="ko-KR"/>
              <a:pPr/>
              <a:t>13</a:t>
            </a:fld>
            <a:endParaRPr lang="en-US" altLang="ko-KR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4888" y="798513"/>
            <a:ext cx="5116512" cy="3836987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8013" y="4840475"/>
            <a:ext cx="5209917" cy="4596403"/>
          </a:xfrm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689B7D-807A-4A74-B38C-814DD3D78871}" type="slidenum">
              <a:rPr lang="en-US" altLang="ko-KR"/>
              <a:pPr/>
              <a:t>14</a:t>
            </a:fld>
            <a:endParaRPr lang="en-US" altLang="ko-KR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4888" y="798513"/>
            <a:ext cx="5116512" cy="3836987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8013" y="4840475"/>
            <a:ext cx="5209917" cy="4596403"/>
          </a:xfrm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689B7D-807A-4A74-B38C-814DD3D78871}" type="slidenum">
              <a:rPr lang="en-US" altLang="ko-KR"/>
              <a:pPr/>
              <a:t>15</a:t>
            </a:fld>
            <a:endParaRPr lang="en-US" altLang="ko-KR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4888" y="798513"/>
            <a:ext cx="5116512" cy="3836987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8013" y="4840475"/>
            <a:ext cx="5209917" cy="4596403"/>
          </a:xfrm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689B7D-807A-4A74-B38C-814DD3D78871}" type="slidenum">
              <a:rPr lang="en-US" altLang="ko-KR"/>
              <a:pPr/>
              <a:t>16</a:t>
            </a:fld>
            <a:endParaRPr lang="en-US" altLang="ko-KR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4888" y="798513"/>
            <a:ext cx="5116512" cy="3836987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8013" y="4840475"/>
            <a:ext cx="5209917" cy="4596403"/>
          </a:xfrm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689B7D-807A-4A74-B38C-814DD3D78871}" type="slidenum">
              <a:rPr lang="en-US" altLang="ko-KR">
                <a:solidFill>
                  <a:prstClr val="black"/>
                </a:solidFill>
              </a:rPr>
              <a:pPr/>
              <a:t>17</a:t>
            </a:fld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4888" y="798513"/>
            <a:ext cx="5116512" cy="3836987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8013" y="4840475"/>
            <a:ext cx="5209917" cy="4596403"/>
          </a:xfrm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689B7D-807A-4A74-B38C-814DD3D78871}" type="slidenum">
              <a:rPr lang="en-US" altLang="ko-KR"/>
              <a:pPr/>
              <a:t>18</a:t>
            </a:fld>
            <a:endParaRPr lang="en-US" altLang="ko-KR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4888" y="798513"/>
            <a:ext cx="5116512" cy="3836987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8013" y="4840475"/>
            <a:ext cx="5209917" cy="4596403"/>
          </a:xfrm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689B7D-807A-4A74-B38C-814DD3D78871}" type="slidenum">
              <a:rPr lang="en-US" altLang="ko-KR"/>
              <a:pPr/>
              <a:t>19</a:t>
            </a:fld>
            <a:endParaRPr lang="en-US" altLang="ko-KR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4888" y="798513"/>
            <a:ext cx="5116512" cy="3836987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8013" y="4840475"/>
            <a:ext cx="5209917" cy="4596403"/>
          </a:xfrm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689B7D-807A-4A74-B38C-814DD3D78871}" type="slidenum">
              <a:rPr lang="en-US" altLang="ko-KR"/>
              <a:pPr/>
              <a:t>20</a:t>
            </a:fld>
            <a:endParaRPr lang="en-US" altLang="ko-KR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4888" y="798513"/>
            <a:ext cx="5116512" cy="3836987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8013" y="4840475"/>
            <a:ext cx="5209917" cy="4596403"/>
          </a:xfrm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689B7D-807A-4A74-B38C-814DD3D78871}" type="slidenum">
              <a:rPr lang="en-US" altLang="ko-KR"/>
              <a:pPr/>
              <a:t>3</a:t>
            </a:fld>
            <a:endParaRPr lang="en-US" altLang="ko-KR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4888" y="798513"/>
            <a:ext cx="5116512" cy="3836987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8013" y="4840475"/>
            <a:ext cx="5209917" cy="4596403"/>
          </a:xfrm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689B7D-807A-4A74-B38C-814DD3D78871}" type="slidenum">
              <a:rPr lang="en-US" altLang="ko-KR"/>
              <a:pPr/>
              <a:t>21</a:t>
            </a:fld>
            <a:endParaRPr lang="en-US" altLang="ko-KR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4888" y="798513"/>
            <a:ext cx="5116512" cy="3836987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8013" y="4840475"/>
            <a:ext cx="5209917" cy="4596403"/>
          </a:xfrm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689B7D-807A-4A74-B38C-814DD3D78871}" type="slidenum">
              <a:rPr lang="en-US" altLang="ko-KR"/>
              <a:pPr/>
              <a:t>22</a:t>
            </a:fld>
            <a:endParaRPr lang="en-US" altLang="ko-KR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4888" y="798513"/>
            <a:ext cx="5116512" cy="3836987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8013" y="4840475"/>
            <a:ext cx="5209917" cy="4596403"/>
          </a:xfrm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689B7D-807A-4A74-B38C-814DD3D78871}" type="slidenum">
              <a:rPr lang="en-US" altLang="ko-KR"/>
              <a:pPr/>
              <a:t>23</a:t>
            </a:fld>
            <a:endParaRPr lang="en-US" altLang="ko-KR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4888" y="798513"/>
            <a:ext cx="5116512" cy="3836987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8013" y="4840475"/>
            <a:ext cx="5209917" cy="4596403"/>
          </a:xfrm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689B7D-807A-4A74-B38C-814DD3D78871}" type="slidenum">
              <a:rPr lang="en-US" altLang="ko-KR">
                <a:solidFill>
                  <a:prstClr val="black"/>
                </a:solidFill>
              </a:rPr>
              <a:pPr/>
              <a:t>24</a:t>
            </a:fld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4888" y="798513"/>
            <a:ext cx="5116512" cy="3836987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8013" y="4840475"/>
            <a:ext cx="5209917" cy="4596403"/>
          </a:xfrm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689B7D-807A-4A74-B38C-814DD3D78871}" type="slidenum">
              <a:rPr lang="en-US" altLang="ko-KR"/>
              <a:pPr/>
              <a:t>25</a:t>
            </a:fld>
            <a:endParaRPr lang="en-US" altLang="ko-KR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4888" y="798513"/>
            <a:ext cx="5116512" cy="3836987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8013" y="4840475"/>
            <a:ext cx="5209917" cy="4596403"/>
          </a:xfrm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689B7D-807A-4A74-B38C-814DD3D78871}" type="slidenum">
              <a:rPr lang="en-US" altLang="ko-KR"/>
              <a:pPr/>
              <a:t>26</a:t>
            </a:fld>
            <a:endParaRPr lang="en-US" altLang="ko-KR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4888" y="798513"/>
            <a:ext cx="5116512" cy="3836987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8013" y="4840475"/>
            <a:ext cx="5209917" cy="4596403"/>
          </a:xfrm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689B7D-807A-4A74-B38C-814DD3D78871}" type="slidenum">
              <a:rPr lang="en-US" altLang="ko-KR"/>
              <a:pPr/>
              <a:t>27</a:t>
            </a:fld>
            <a:endParaRPr lang="en-US" altLang="ko-KR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4888" y="798513"/>
            <a:ext cx="5116512" cy="3836987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8013" y="4840475"/>
            <a:ext cx="5209917" cy="4596403"/>
          </a:xfrm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689B7D-807A-4A74-B38C-814DD3D78871}" type="slidenum">
              <a:rPr lang="en-US" altLang="ko-KR"/>
              <a:pPr/>
              <a:t>28</a:t>
            </a:fld>
            <a:endParaRPr lang="en-US" altLang="ko-KR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4888" y="798513"/>
            <a:ext cx="5116512" cy="3836987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8013" y="4840475"/>
            <a:ext cx="5209917" cy="4596403"/>
          </a:xfrm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689B7D-807A-4A74-B38C-814DD3D78871}" type="slidenum">
              <a:rPr lang="en-US" altLang="ko-KR"/>
              <a:pPr/>
              <a:t>29</a:t>
            </a:fld>
            <a:endParaRPr lang="en-US" altLang="ko-KR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4888" y="798513"/>
            <a:ext cx="5116512" cy="3836987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8013" y="4840475"/>
            <a:ext cx="5209917" cy="4596403"/>
          </a:xfrm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689B7D-807A-4A74-B38C-814DD3D78871}" type="slidenum">
              <a:rPr lang="en-US" altLang="ko-KR"/>
              <a:pPr/>
              <a:t>30</a:t>
            </a:fld>
            <a:endParaRPr lang="en-US" altLang="ko-KR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4888" y="798513"/>
            <a:ext cx="5116512" cy="3836987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8013" y="4840475"/>
            <a:ext cx="5209917" cy="4596403"/>
          </a:xfrm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689B7D-807A-4A74-B38C-814DD3D78871}" type="slidenum">
              <a:rPr lang="en-US" altLang="ko-KR"/>
              <a:pPr/>
              <a:t>4</a:t>
            </a:fld>
            <a:endParaRPr lang="en-US" altLang="ko-KR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4888" y="798513"/>
            <a:ext cx="5116512" cy="3836987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8013" y="4840475"/>
            <a:ext cx="5209917" cy="4596403"/>
          </a:xfrm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689B7D-807A-4A74-B38C-814DD3D78871}" type="slidenum">
              <a:rPr lang="en-US" altLang="ko-KR">
                <a:solidFill>
                  <a:prstClr val="black"/>
                </a:solidFill>
              </a:rPr>
              <a:pPr/>
              <a:t>31</a:t>
            </a:fld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4888" y="798513"/>
            <a:ext cx="5116512" cy="3836987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8013" y="4840475"/>
            <a:ext cx="5209917" cy="4596403"/>
          </a:xfrm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689B7D-807A-4A74-B38C-814DD3D78871}" type="slidenum">
              <a:rPr lang="en-US" altLang="ko-KR"/>
              <a:pPr/>
              <a:t>5</a:t>
            </a:fld>
            <a:endParaRPr lang="en-US" altLang="ko-KR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4888" y="798513"/>
            <a:ext cx="5116512" cy="3836987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8013" y="4840475"/>
            <a:ext cx="5209917" cy="4596403"/>
          </a:xfrm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689B7D-807A-4A74-B38C-814DD3D78871}" type="slidenum">
              <a:rPr lang="en-US" altLang="ko-KR"/>
              <a:pPr/>
              <a:t>6</a:t>
            </a:fld>
            <a:endParaRPr lang="en-US" altLang="ko-KR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4888" y="798513"/>
            <a:ext cx="5116512" cy="3836987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8013" y="4840475"/>
            <a:ext cx="5209917" cy="4596403"/>
          </a:xfrm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689B7D-807A-4A74-B38C-814DD3D78871}" type="slidenum">
              <a:rPr lang="en-US" altLang="ko-KR"/>
              <a:pPr/>
              <a:t>7</a:t>
            </a:fld>
            <a:endParaRPr lang="en-US" altLang="ko-KR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4888" y="798513"/>
            <a:ext cx="5116512" cy="3836987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8013" y="4840475"/>
            <a:ext cx="5209917" cy="4596403"/>
          </a:xfrm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689B7D-807A-4A74-B38C-814DD3D78871}" type="slidenum">
              <a:rPr lang="en-US" altLang="ko-KR"/>
              <a:pPr/>
              <a:t>8</a:t>
            </a:fld>
            <a:endParaRPr lang="en-US" altLang="ko-KR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4888" y="798513"/>
            <a:ext cx="5116512" cy="3836987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8013" y="4840475"/>
            <a:ext cx="5209917" cy="4596403"/>
          </a:xfrm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689B7D-807A-4A74-B38C-814DD3D78871}" type="slidenum">
              <a:rPr lang="en-US" altLang="ko-KR"/>
              <a:pPr/>
              <a:t>9</a:t>
            </a:fld>
            <a:endParaRPr lang="en-US" altLang="ko-KR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4888" y="798513"/>
            <a:ext cx="5116512" cy="3836987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8013" y="4840475"/>
            <a:ext cx="5209917" cy="4596403"/>
          </a:xfrm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689B7D-807A-4A74-B38C-814DD3D78871}" type="slidenum">
              <a:rPr lang="en-US" altLang="ko-KR"/>
              <a:pPr/>
              <a:t>10</a:t>
            </a:fld>
            <a:endParaRPr lang="en-US" altLang="ko-KR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4888" y="798513"/>
            <a:ext cx="5116512" cy="3836987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8013" y="4840475"/>
            <a:ext cx="5209917" cy="4596403"/>
          </a:xfrm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7491C4A6-7ED6-4AB6-A716-CB76B960103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8C54077A-2109-4270-9096-E5246A00024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9691EB6D-A5F5-4102-848B-FE8B80EA97C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95380DEF-C882-419F-8329-04302D9343F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solidFill>
                  <a:srgbClr val="3333CC"/>
                </a:solidFill>
              </a:rPr>
              <a:t>Page </a:t>
            </a:r>
            <a:fld id="{7491C4A6-7ED6-4AB6-A716-CB76B9601039}" type="slidenum">
              <a:rPr lang="en-US" altLang="ko-KR">
                <a:solidFill>
                  <a:srgbClr val="3333CC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33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478387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solidFill>
                  <a:srgbClr val="3333CC"/>
                </a:solidFill>
              </a:rPr>
              <a:t>Page </a:t>
            </a:r>
            <a:fld id="{95380DEF-C882-419F-8329-04302D9343F6}" type="slidenum">
              <a:rPr lang="en-US" altLang="ko-KR">
                <a:solidFill>
                  <a:srgbClr val="3333CC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33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6268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solidFill>
                  <a:srgbClr val="3333CC"/>
                </a:solidFill>
              </a:rPr>
              <a:t>Page </a:t>
            </a:r>
            <a:fld id="{7D365F3C-673D-479B-9D30-9564BF04AB22}" type="slidenum">
              <a:rPr lang="en-US" altLang="ko-KR">
                <a:solidFill>
                  <a:srgbClr val="3333CC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33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848702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solidFill>
                  <a:srgbClr val="3333CC"/>
                </a:solidFill>
              </a:rPr>
              <a:t>Page </a:t>
            </a:r>
            <a:fld id="{510DE312-BD4A-4E99-A804-F12F299743C4}" type="slidenum">
              <a:rPr lang="en-US" altLang="ko-KR">
                <a:solidFill>
                  <a:srgbClr val="3333CC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33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30913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solidFill>
                  <a:srgbClr val="3333CC"/>
                </a:solidFill>
              </a:rPr>
              <a:t>Page </a:t>
            </a:r>
            <a:fld id="{95A9E110-0464-45DA-A61C-D998EA10F62F}" type="slidenum">
              <a:rPr lang="en-US" altLang="ko-KR">
                <a:solidFill>
                  <a:srgbClr val="3333CC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33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0170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solidFill>
                  <a:srgbClr val="3333CC"/>
                </a:solidFill>
              </a:rPr>
              <a:t>Page </a:t>
            </a:r>
            <a:fld id="{5B8E7A88-EA6D-4214-94DF-09D70BD8C64F}" type="slidenum">
              <a:rPr lang="en-US" altLang="ko-KR">
                <a:solidFill>
                  <a:srgbClr val="3333CC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33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63903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solidFill>
                  <a:srgbClr val="3333CC"/>
                </a:solidFill>
              </a:rPr>
              <a:t>Page </a:t>
            </a:r>
            <a:fld id="{73DC5510-BEF9-4FEE-A03D-E9DF4F4E6BE1}" type="slidenum">
              <a:rPr lang="en-US" altLang="ko-KR">
                <a:solidFill>
                  <a:srgbClr val="3333CC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33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108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7D365F3C-673D-479B-9D30-9564BF04AB2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solidFill>
                  <a:srgbClr val="3333CC"/>
                </a:solidFill>
              </a:rPr>
              <a:t>Page </a:t>
            </a:r>
            <a:fld id="{B06A2191-08B9-4843-BA75-06B0E80B4970}" type="slidenum">
              <a:rPr lang="en-US" altLang="ko-KR">
                <a:solidFill>
                  <a:srgbClr val="3333CC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33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089505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solidFill>
                  <a:srgbClr val="3333CC"/>
                </a:solidFill>
              </a:rPr>
              <a:t>Page </a:t>
            </a:r>
            <a:fld id="{68963570-71A9-447F-9D7D-185CDC076292}" type="slidenum">
              <a:rPr lang="en-US" altLang="ko-KR">
                <a:solidFill>
                  <a:srgbClr val="3333CC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33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2369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solidFill>
                  <a:srgbClr val="3333CC"/>
                </a:solidFill>
              </a:rPr>
              <a:t>Page </a:t>
            </a:r>
            <a:fld id="{8C54077A-2109-4270-9096-E5246A00024D}" type="slidenum">
              <a:rPr lang="en-US" altLang="ko-KR">
                <a:solidFill>
                  <a:srgbClr val="3333CC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33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92782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solidFill>
                  <a:srgbClr val="3333CC"/>
                </a:solidFill>
              </a:rPr>
              <a:t>Page </a:t>
            </a:r>
            <a:fld id="{9691EB6D-A5F5-4102-848B-FE8B80EA97C0}" type="slidenum">
              <a:rPr lang="en-US" altLang="ko-KR">
                <a:solidFill>
                  <a:srgbClr val="3333CC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33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022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510DE312-BD4A-4E99-A804-F12F299743C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95A9E110-0464-45DA-A61C-D998EA10F62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5B8E7A88-EA6D-4214-94DF-09D70BD8C64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73DC5510-BEF9-4FEE-A03D-E9DF4F4E6BE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B06A2191-08B9-4843-BA75-06B0E80B497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68963570-71A9-447F-9D7D-185CDC07629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Rectangle 1052"/>
          <p:cNvSpPr>
            <a:spLocks noChangeArrowheads="1"/>
          </p:cNvSpPr>
          <p:nvPr userDrawn="1"/>
        </p:nvSpPr>
        <p:spPr bwMode="auto">
          <a:xfrm>
            <a:off x="11113" y="6532563"/>
            <a:ext cx="9132887" cy="352425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164013" y="6584950"/>
            <a:ext cx="82708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fontAlgn="base">
              <a:lnSpc>
                <a:spcPct val="90000"/>
              </a:lnSpc>
              <a:spcBef>
                <a:spcPct val="0"/>
              </a:spcBef>
              <a:buClrTx/>
              <a:buFontTx/>
              <a:buNone/>
              <a:defRPr sz="1200" b="0" smtClean="0">
                <a:solidFill>
                  <a:schemeClr val="accent2"/>
                </a:solidFill>
                <a:ea typeface="+mn-ea"/>
              </a:defRPr>
            </a:lvl1pPr>
          </a:lstStyle>
          <a:p>
            <a:pPr>
              <a:defRPr/>
            </a:pPr>
            <a:r>
              <a:rPr lang="en-US" altLang="ko-KR"/>
              <a:t>Page </a:t>
            </a:r>
            <a:fld id="{90DCE4E3-7BEC-4291-A7F0-0110A7FAE9C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34" name="Rectangle 10"/>
          <p:cNvSpPr>
            <a:spLocks noChangeArrowheads="1"/>
          </p:cNvSpPr>
          <p:nvPr userDrawn="1"/>
        </p:nvSpPr>
        <p:spPr bwMode="auto">
          <a:xfrm>
            <a:off x="0" y="0"/>
            <a:ext cx="9144000" cy="750888"/>
          </a:xfrm>
          <a:prstGeom prst="rect">
            <a:avLst/>
          </a:prstGeom>
          <a:gradFill rotWithShape="1">
            <a:gsLst>
              <a:gs pos="0">
                <a:srgbClr val="333399"/>
              </a:gs>
              <a:gs pos="100000">
                <a:srgbClr val="333399">
                  <a:gamma/>
                  <a:tint val="50980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2081" name="Line 1057"/>
          <p:cNvSpPr>
            <a:spLocks noChangeShapeType="1"/>
          </p:cNvSpPr>
          <p:nvPr userDrawn="1"/>
        </p:nvSpPr>
        <p:spPr bwMode="auto">
          <a:xfrm>
            <a:off x="0" y="6524625"/>
            <a:ext cx="9144000" cy="0"/>
          </a:xfrm>
          <a:prstGeom prst="line">
            <a:avLst/>
          </a:prstGeom>
          <a:noFill/>
          <a:ln w="12700" cap="sq">
            <a:solidFill>
              <a:schemeClr val="bg2"/>
            </a:solidFill>
            <a:round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2082" name="AutoShape 1058"/>
          <p:cNvSpPr>
            <a:spLocks noChangeArrowheads="1"/>
          </p:cNvSpPr>
          <p:nvPr userDrawn="1"/>
        </p:nvSpPr>
        <p:spPr bwMode="auto">
          <a:xfrm>
            <a:off x="6516688" y="476250"/>
            <a:ext cx="2627312" cy="538163"/>
          </a:xfrm>
          <a:prstGeom prst="roundRect">
            <a:avLst>
              <a:gd name="adj" fmla="val 29204"/>
            </a:avLst>
          </a:prstGeom>
          <a:solidFill>
            <a:schemeClr val="bg1"/>
          </a:solidFill>
          <a:ln w="12700">
            <a:noFill/>
            <a:round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2083" name="Rectangle 1059"/>
          <p:cNvSpPr>
            <a:spLocks noChangeArrowheads="1"/>
          </p:cNvSpPr>
          <p:nvPr userDrawn="1"/>
        </p:nvSpPr>
        <p:spPr bwMode="auto">
          <a:xfrm>
            <a:off x="8316913" y="487363"/>
            <a:ext cx="827087" cy="2159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2086" name="Rectangle 1062"/>
          <p:cNvSpPr>
            <a:spLocks noChangeArrowheads="1"/>
          </p:cNvSpPr>
          <p:nvPr userDrawn="1"/>
        </p:nvSpPr>
        <p:spPr bwMode="auto">
          <a:xfrm>
            <a:off x="165100" y="173038"/>
            <a:ext cx="6135688" cy="463550"/>
          </a:xfrm>
          <a:prstGeom prst="rect">
            <a:avLst/>
          </a:prstGeom>
          <a:solidFill>
            <a:srgbClr val="A6C7EC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A6C7EC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pic>
        <p:nvPicPr>
          <p:cNvPr id="1033" name="Picture 1063" descr="PE01522_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46050" y="71438"/>
            <a:ext cx="53657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1069" descr="컴퓨터과학과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5875" y="6542088"/>
            <a:ext cx="877888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96" name="Text Box 1072"/>
          <p:cNvSpPr txBox="1">
            <a:spLocks noChangeArrowheads="1"/>
          </p:cNvSpPr>
          <p:nvPr userDrawn="1"/>
        </p:nvSpPr>
        <p:spPr bwMode="auto">
          <a:xfrm>
            <a:off x="7380312" y="6537376"/>
            <a:ext cx="1763688" cy="3046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ko-KR" sz="1100" b="0" i="1" dirty="0" smtClean="0">
                <a:solidFill>
                  <a:srgbClr val="660066"/>
                </a:solidFill>
                <a:ea typeface="굴림" pitchFamily="50" charset="-127"/>
              </a:rPr>
              <a:t>Data Mining &amp; Practices</a:t>
            </a:r>
            <a:endParaRPr lang="en-US" altLang="ko-KR" sz="1100" b="0" i="1" dirty="0">
              <a:solidFill>
                <a:srgbClr val="660066"/>
              </a:solidFill>
              <a:ea typeface="굴림" pitchFamily="50" charset="-127"/>
            </a:endParaRPr>
          </a:p>
          <a:p>
            <a:pPr algn="r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ko-KR" sz="1100" b="0" i="1" dirty="0">
                <a:solidFill>
                  <a:srgbClr val="660066"/>
                </a:solidFill>
                <a:ea typeface="굴림" pitchFamily="50" charset="-127"/>
              </a:rPr>
              <a:t>by Yang-Sae Moon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0" descr="1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59875" cy="686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Rectangle 1052"/>
          <p:cNvSpPr>
            <a:spLocks noChangeArrowheads="1"/>
          </p:cNvSpPr>
          <p:nvPr userDrawn="1"/>
        </p:nvSpPr>
        <p:spPr bwMode="auto">
          <a:xfrm>
            <a:off x="11113" y="6532563"/>
            <a:ext cx="9132887" cy="352425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164013" y="6584950"/>
            <a:ext cx="82708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fontAlgn="base">
              <a:lnSpc>
                <a:spcPct val="90000"/>
              </a:lnSpc>
              <a:spcBef>
                <a:spcPct val="0"/>
              </a:spcBef>
              <a:buClrTx/>
              <a:buFontTx/>
              <a:buNone/>
              <a:defRPr sz="1200" b="0" smtClean="0">
                <a:solidFill>
                  <a:schemeClr val="accent2"/>
                </a:solidFill>
                <a:ea typeface="+mn-ea"/>
              </a:defRPr>
            </a:lvl1pPr>
          </a:lstStyle>
          <a:p>
            <a:pPr>
              <a:defRPr/>
            </a:pPr>
            <a:r>
              <a:rPr lang="en-US" altLang="ko-KR">
                <a:solidFill>
                  <a:srgbClr val="3333CC"/>
                </a:solidFill>
              </a:rPr>
              <a:t>Page </a:t>
            </a:r>
            <a:fld id="{90DCE4E3-7BEC-4291-A7F0-0110A7FAE9C2}" type="slidenum">
              <a:rPr lang="en-US" altLang="ko-KR">
                <a:solidFill>
                  <a:srgbClr val="3333CC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3333CC"/>
              </a:solidFill>
            </a:endParaRPr>
          </a:p>
        </p:txBody>
      </p:sp>
      <p:sp>
        <p:nvSpPr>
          <p:cNvPr id="1034" name="Rectangle 10"/>
          <p:cNvSpPr>
            <a:spLocks noChangeArrowheads="1"/>
          </p:cNvSpPr>
          <p:nvPr userDrawn="1"/>
        </p:nvSpPr>
        <p:spPr bwMode="auto">
          <a:xfrm>
            <a:off x="0" y="0"/>
            <a:ext cx="9144000" cy="750888"/>
          </a:xfrm>
          <a:prstGeom prst="rect">
            <a:avLst/>
          </a:prstGeom>
          <a:gradFill rotWithShape="1">
            <a:gsLst>
              <a:gs pos="0">
                <a:srgbClr val="333399"/>
              </a:gs>
              <a:gs pos="100000">
                <a:srgbClr val="333399">
                  <a:gamma/>
                  <a:tint val="50980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2081" name="Line 1057"/>
          <p:cNvSpPr>
            <a:spLocks noChangeShapeType="1"/>
          </p:cNvSpPr>
          <p:nvPr userDrawn="1"/>
        </p:nvSpPr>
        <p:spPr bwMode="auto">
          <a:xfrm>
            <a:off x="0" y="6524625"/>
            <a:ext cx="9144000" cy="0"/>
          </a:xfrm>
          <a:prstGeom prst="line">
            <a:avLst/>
          </a:prstGeom>
          <a:noFill/>
          <a:ln w="12700" cap="sq">
            <a:solidFill>
              <a:schemeClr val="bg2"/>
            </a:solidFill>
            <a:round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2082" name="AutoShape 1058"/>
          <p:cNvSpPr>
            <a:spLocks noChangeArrowheads="1"/>
          </p:cNvSpPr>
          <p:nvPr userDrawn="1"/>
        </p:nvSpPr>
        <p:spPr bwMode="auto">
          <a:xfrm>
            <a:off x="6516688" y="476250"/>
            <a:ext cx="2627312" cy="538163"/>
          </a:xfrm>
          <a:prstGeom prst="roundRect">
            <a:avLst>
              <a:gd name="adj" fmla="val 29204"/>
            </a:avLst>
          </a:prstGeom>
          <a:solidFill>
            <a:schemeClr val="bg1"/>
          </a:solidFill>
          <a:ln w="12700">
            <a:noFill/>
            <a:round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2083" name="Rectangle 1059"/>
          <p:cNvSpPr>
            <a:spLocks noChangeArrowheads="1"/>
          </p:cNvSpPr>
          <p:nvPr userDrawn="1"/>
        </p:nvSpPr>
        <p:spPr bwMode="auto">
          <a:xfrm>
            <a:off x="8316913" y="487363"/>
            <a:ext cx="827087" cy="2159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2086" name="Rectangle 1062"/>
          <p:cNvSpPr>
            <a:spLocks noChangeArrowheads="1"/>
          </p:cNvSpPr>
          <p:nvPr userDrawn="1"/>
        </p:nvSpPr>
        <p:spPr bwMode="auto">
          <a:xfrm>
            <a:off x="165100" y="173038"/>
            <a:ext cx="6135688" cy="463550"/>
          </a:xfrm>
          <a:prstGeom prst="rect">
            <a:avLst/>
          </a:prstGeom>
          <a:solidFill>
            <a:srgbClr val="A6C7EC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A6C7EC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pic>
        <p:nvPicPr>
          <p:cNvPr id="1033" name="Picture 1063" descr="PE01522_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46050" y="71438"/>
            <a:ext cx="53657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1069" descr="컴퓨터과학과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5875" y="6542088"/>
            <a:ext cx="877888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96" name="Text Box 1072"/>
          <p:cNvSpPr txBox="1">
            <a:spLocks noChangeArrowheads="1"/>
          </p:cNvSpPr>
          <p:nvPr userDrawn="1"/>
        </p:nvSpPr>
        <p:spPr bwMode="auto">
          <a:xfrm>
            <a:off x="7380312" y="6537376"/>
            <a:ext cx="1763688" cy="3046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ko-KR" sz="1100" b="0" i="1" dirty="0" smtClean="0">
                <a:solidFill>
                  <a:srgbClr val="660066"/>
                </a:solidFill>
                <a:ea typeface="굴림" pitchFamily="50" charset="-127"/>
              </a:rPr>
              <a:t>Data Mining &amp; Practices</a:t>
            </a:r>
            <a:endParaRPr lang="en-US" altLang="ko-KR" sz="1100" b="0" i="1" dirty="0">
              <a:solidFill>
                <a:srgbClr val="660066"/>
              </a:solidFill>
              <a:ea typeface="굴림" pitchFamily="50" charset="-127"/>
            </a:endParaRPr>
          </a:p>
          <a:p>
            <a:pPr algn="r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ko-KR" sz="1100" b="0" i="1" dirty="0">
                <a:solidFill>
                  <a:srgbClr val="660066"/>
                </a:solidFill>
                <a:ea typeface="굴림" pitchFamily="50" charset="-127"/>
              </a:rPr>
              <a:t>by Yang-Sae Moon</a:t>
            </a:r>
          </a:p>
        </p:txBody>
      </p:sp>
    </p:spTree>
    <p:extLst>
      <p:ext uri="{BB962C8B-B14F-4D97-AF65-F5344CB8AC3E}">
        <p14:creationId xmlns:p14="http://schemas.microsoft.com/office/powerpoint/2010/main" val="1902012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gi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gi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eg"/><Relationship Id="rId5" Type="http://schemas.openxmlformats.org/officeDocument/2006/relationships/image" Target="../media/image4.jpe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3" name="Text Box 3"/>
          <p:cNvSpPr txBox="1">
            <a:spLocks noChangeArrowheads="1"/>
          </p:cNvSpPr>
          <p:nvPr/>
        </p:nvSpPr>
        <p:spPr bwMode="auto">
          <a:xfrm>
            <a:off x="4140200" y="5516563"/>
            <a:ext cx="4681538" cy="56630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fontAlgn="base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n-US" altLang="ko-KR" sz="1400" b="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2016</a:t>
            </a:r>
            <a:r>
              <a:rPr lang="ko-KR" altLang="en-US" sz="1400" b="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년 </a:t>
            </a:r>
            <a:r>
              <a:rPr lang="ko-KR" altLang="en-US" sz="1400" b="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가을학기</a:t>
            </a:r>
            <a:endParaRPr lang="en-US" altLang="ko-KR" sz="1400" b="0" dirty="0" smtClean="0">
              <a:effectLst>
                <a:outerShdw blurRad="38100" dist="38100" dir="2700000" algn="tl">
                  <a:srgbClr val="C0C0C0"/>
                </a:outerShdw>
              </a:effectLst>
              <a:ea typeface="HY헤드라인M" pitchFamily="18" charset="-127"/>
            </a:endParaRPr>
          </a:p>
          <a:p>
            <a:pPr algn="r" fontAlgn="base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ko-KR" altLang="en-US" sz="1400" b="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강원대학교 </a:t>
            </a:r>
            <a:r>
              <a:rPr lang="ko-KR" altLang="en-US" sz="1400" b="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컴퓨터과학전공 </a:t>
            </a:r>
            <a:r>
              <a:rPr lang="ko-KR" altLang="en-US" sz="1400" b="0" dirty="0" err="1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문양세</a:t>
            </a:r>
            <a:endParaRPr lang="ko-KR" altLang="en-US" sz="1400" b="0" dirty="0">
              <a:effectLst>
                <a:outerShdw blurRad="38100" dist="38100" dir="2700000" algn="tl">
                  <a:srgbClr val="C0C0C0"/>
                </a:outerShdw>
              </a:effectLst>
              <a:ea typeface="HY헤드라인M" pitchFamily="18" charset="-127"/>
            </a:endParaRPr>
          </a:p>
        </p:txBody>
      </p:sp>
      <p:sp>
        <p:nvSpPr>
          <p:cNvPr id="148487" name="Text Box 7"/>
          <p:cNvSpPr txBox="1">
            <a:spLocks noChangeArrowheads="1"/>
          </p:cNvSpPr>
          <p:nvPr/>
        </p:nvSpPr>
        <p:spPr bwMode="auto">
          <a:xfrm>
            <a:off x="612131" y="2599164"/>
            <a:ext cx="7848302" cy="1231106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292100" indent="-292100" algn="ctr">
              <a:lnSpc>
                <a:spcPct val="100000"/>
              </a:lnSpc>
              <a:spcBef>
                <a:spcPct val="1000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  <a:defRPr/>
            </a:pPr>
            <a:r>
              <a:rPr lang="ko-KR" altLang="en-US" sz="4000" b="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데이터 종류와 전처리</a:t>
            </a:r>
            <a:r>
              <a:rPr lang="en-US" altLang="ko-KR" sz="4000" b="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/>
            </a:r>
            <a:br>
              <a:rPr lang="en-US" altLang="ko-KR" sz="4000" b="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</a:br>
            <a:r>
              <a:rPr lang="en-US" altLang="ko-KR" sz="4000" b="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(Data Types and Preprocessing)</a:t>
            </a:r>
            <a:endParaRPr lang="en-US" altLang="ko-KR" sz="4000" b="0" dirty="0">
              <a:effectLst>
                <a:outerShdw blurRad="38100" dist="38100" dir="2700000" algn="tl">
                  <a:srgbClr val="C0C0C0"/>
                </a:outerShdw>
              </a:effectLst>
              <a:ea typeface="HY헤드라인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8AEC989E-555E-4E55-9F3C-343127921532}" type="slidenum">
              <a:rPr lang="en-US" altLang="ko-KR"/>
              <a:pPr>
                <a:defRPr/>
              </a:pPr>
              <a:t>10</a:t>
            </a:fld>
            <a:endParaRPr lang="en-US" altLang="ko-KR"/>
          </a:p>
        </p:txBody>
      </p:sp>
      <p:sp>
        <p:nvSpPr>
          <p:cNvPr id="649222" name="Rectangle 6"/>
          <p:cNvSpPr>
            <a:spLocks noChangeArrowheads="1"/>
          </p:cNvSpPr>
          <p:nvPr/>
        </p:nvSpPr>
        <p:spPr bwMode="auto">
          <a:xfrm>
            <a:off x="815974" y="163513"/>
            <a:ext cx="570024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  <a:defRPr/>
            </a:pPr>
            <a:r>
              <a:rPr lang="ko-KR" altLang="en-US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그래프 데이터 </a:t>
            </a:r>
            <a:r>
              <a:rPr lang="en-US" altLang="ko-KR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(Graph Data) (1/3)</a:t>
            </a:r>
            <a:endParaRPr lang="ko-KR" altLang="en-US" sz="2400" b="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ea typeface="HY헤드라인M" pitchFamily="18" charset="-127"/>
            </a:endParaRPr>
          </a:p>
        </p:txBody>
      </p:sp>
      <p:sp>
        <p:nvSpPr>
          <p:cNvPr id="4100" name="Text Box 7"/>
          <p:cNvSpPr txBox="1">
            <a:spLocks noChangeArrowheads="1"/>
          </p:cNvSpPr>
          <p:nvPr/>
        </p:nvSpPr>
        <p:spPr bwMode="auto">
          <a:xfrm>
            <a:off x="323850" y="936625"/>
            <a:ext cx="8569325" cy="13776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Font typeface="Wingdings" pitchFamily="2" charset="2"/>
              <a:buBlip>
                <a:blip r:embed="rId3"/>
              </a:buBlip>
              <a:tabLst>
                <a:tab pos="268288" algn="l"/>
              </a:tabLst>
            </a:pPr>
            <a:r>
              <a:rPr lang="en-US" altLang="ko-KR" sz="2000" b="0" dirty="0" smtClean="0">
                <a:ea typeface="HY헤드라인M" pitchFamily="18" charset="-127"/>
              </a:rPr>
              <a:t>Graph G = (V, E)</a:t>
            </a:r>
            <a:endParaRPr lang="en-US" altLang="ko-KR" sz="2000" b="0" dirty="0" smtClean="0">
              <a:ea typeface="HY헤드라인M" pitchFamily="18" charset="-127"/>
              <a:sym typeface="Symbol"/>
            </a:endParaRPr>
          </a:p>
          <a:p>
            <a:pPr marL="530225" lvl="1" indent="-236538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r>
              <a:rPr lang="en-US" altLang="ko-KR" b="0" dirty="0" smtClean="0">
                <a:solidFill>
                  <a:srgbClr val="000000"/>
                </a:solidFill>
                <a:ea typeface="HY헤드라인M" pitchFamily="18" charset="-127"/>
                <a:sym typeface="Symbol"/>
              </a:rPr>
              <a:t>V = </a:t>
            </a:r>
            <a:r>
              <a:rPr lang="ko-KR" altLang="en-US" b="0" dirty="0" smtClean="0">
                <a:solidFill>
                  <a:srgbClr val="000000"/>
                </a:solidFill>
                <a:ea typeface="HY헤드라인M" pitchFamily="18" charset="-127"/>
                <a:sym typeface="Symbol"/>
              </a:rPr>
              <a:t>정점</a:t>
            </a:r>
            <a:r>
              <a:rPr lang="en-US" altLang="ko-KR" b="0" dirty="0" smtClean="0">
                <a:solidFill>
                  <a:srgbClr val="000000"/>
                </a:solidFill>
                <a:ea typeface="HY헤드라인M" pitchFamily="18" charset="-127"/>
                <a:sym typeface="Symbol"/>
              </a:rPr>
              <a:t>(</a:t>
            </a:r>
            <a:r>
              <a:rPr lang="ko-KR" altLang="en-US" b="0" dirty="0" err="1" smtClean="0">
                <a:solidFill>
                  <a:srgbClr val="000000"/>
                </a:solidFill>
                <a:ea typeface="HY헤드라인M" pitchFamily="18" charset="-127"/>
                <a:sym typeface="Symbol"/>
              </a:rPr>
              <a:t>노드</a:t>
            </a:r>
            <a:r>
              <a:rPr lang="en-US" altLang="ko-KR" b="0" dirty="0" smtClean="0">
                <a:solidFill>
                  <a:srgbClr val="000000"/>
                </a:solidFill>
                <a:ea typeface="HY헤드라인M" pitchFamily="18" charset="-127"/>
                <a:sym typeface="Symbol"/>
              </a:rPr>
              <a:t>)</a:t>
            </a:r>
            <a:r>
              <a:rPr lang="ko-KR" altLang="en-US" b="0" dirty="0" smtClean="0">
                <a:solidFill>
                  <a:srgbClr val="000000"/>
                </a:solidFill>
                <a:ea typeface="HY헤드라인M" pitchFamily="18" charset="-127"/>
                <a:sym typeface="Symbol"/>
              </a:rPr>
              <a:t>의 집합 </a:t>
            </a:r>
            <a:r>
              <a:rPr lang="en-US" altLang="ko-KR" b="0" dirty="0" smtClean="0">
                <a:solidFill>
                  <a:srgbClr val="000000"/>
                </a:solidFill>
                <a:ea typeface="HY헤드라인M" pitchFamily="18" charset="-127"/>
                <a:sym typeface="Symbol"/>
              </a:rPr>
              <a:t>(set of vertices, set of nodes)</a:t>
            </a:r>
          </a:p>
          <a:p>
            <a:pPr marL="530225" lvl="1" indent="-236538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r>
              <a:rPr lang="en-US" altLang="ko-KR" b="0" dirty="0" smtClean="0">
                <a:solidFill>
                  <a:srgbClr val="000000"/>
                </a:solidFill>
                <a:ea typeface="HY헤드라인M" pitchFamily="18" charset="-127"/>
                <a:sym typeface="Symbol"/>
              </a:rPr>
              <a:t>E = </a:t>
            </a:r>
            <a:r>
              <a:rPr lang="ko-KR" altLang="en-US" b="0" dirty="0" smtClean="0">
                <a:solidFill>
                  <a:srgbClr val="000000"/>
                </a:solidFill>
                <a:ea typeface="HY헤드라인M" pitchFamily="18" charset="-127"/>
                <a:sym typeface="Symbol"/>
              </a:rPr>
              <a:t>에지</a:t>
            </a:r>
            <a:r>
              <a:rPr lang="en-US" altLang="ko-KR" b="0" dirty="0" smtClean="0">
                <a:solidFill>
                  <a:srgbClr val="000000"/>
                </a:solidFill>
                <a:ea typeface="HY헤드라인M" pitchFamily="18" charset="-127"/>
                <a:sym typeface="Symbol"/>
              </a:rPr>
              <a:t>(</a:t>
            </a:r>
            <a:r>
              <a:rPr lang="ko-KR" altLang="en-US" b="0" dirty="0" err="1" smtClean="0">
                <a:solidFill>
                  <a:srgbClr val="000000"/>
                </a:solidFill>
                <a:ea typeface="HY헤드라인M" pitchFamily="18" charset="-127"/>
                <a:sym typeface="Symbol"/>
              </a:rPr>
              <a:t>아크</a:t>
            </a:r>
            <a:r>
              <a:rPr lang="en-US" altLang="ko-KR" b="0" dirty="0" smtClean="0">
                <a:solidFill>
                  <a:srgbClr val="000000"/>
                </a:solidFill>
                <a:ea typeface="HY헤드라인M" pitchFamily="18" charset="-127"/>
                <a:sym typeface="Symbol"/>
              </a:rPr>
              <a:t>, </a:t>
            </a:r>
            <a:r>
              <a:rPr lang="ko-KR" altLang="en-US" b="0" dirty="0" smtClean="0">
                <a:solidFill>
                  <a:srgbClr val="000000"/>
                </a:solidFill>
                <a:ea typeface="HY헤드라인M" pitchFamily="18" charset="-127"/>
                <a:sym typeface="Symbol"/>
              </a:rPr>
              <a:t>링</a:t>
            </a:r>
            <a:r>
              <a:rPr lang="ko-KR" altLang="en-US" b="0" dirty="0">
                <a:solidFill>
                  <a:srgbClr val="000000"/>
                </a:solidFill>
                <a:ea typeface="HY헤드라인M" pitchFamily="18" charset="-127"/>
                <a:sym typeface="Symbol"/>
              </a:rPr>
              <a:t>크</a:t>
            </a:r>
            <a:r>
              <a:rPr lang="en-US" altLang="ko-KR" b="0" dirty="0" smtClean="0">
                <a:solidFill>
                  <a:srgbClr val="000000"/>
                </a:solidFill>
                <a:ea typeface="HY헤드라인M" pitchFamily="18" charset="-127"/>
                <a:sym typeface="Symbol"/>
              </a:rPr>
              <a:t>)</a:t>
            </a:r>
            <a:r>
              <a:rPr lang="ko-KR" altLang="en-US" b="0" dirty="0" smtClean="0">
                <a:solidFill>
                  <a:srgbClr val="000000"/>
                </a:solidFill>
                <a:ea typeface="HY헤드라인M" pitchFamily="18" charset="-127"/>
                <a:sym typeface="Symbol"/>
              </a:rPr>
              <a:t>의 집합 </a:t>
            </a:r>
            <a:r>
              <a:rPr lang="en-US" altLang="ko-KR" b="0" dirty="0" smtClean="0">
                <a:solidFill>
                  <a:srgbClr val="000000"/>
                </a:solidFill>
                <a:ea typeface="HY헤드라인M" pitchFamily="18" charset="-127"/>
                <a:sym typeface="Symbol"/>
              </a:rPr>
              <a:t>(set of edges, set of arcs, set of links)</a:t>
            </a:r>
            <a:endParaRPr lang="en-US" altLang="ko-KR" b="0" dirty="0">
              <a:solidFill>
                <a:srgbClr val="000000"/>
              </a:solidFill>
              <a:ea typeface="HY헤드라인M" pitchFamily="18" charset="-127"/>
              <a:sym typeface="Symbol"/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8091143" y="475360"/>
            <a:ext cx="962370" cy="25736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ko-KR" altLang="en-US" sz="1200" b="0" dirty="0" smtClean="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데이터</a:t>
            </a:r>
            <a:r>
              <a:rPr lang="en-US" altLang="ko-KR" sz="1200" b="0" dirty="0" smtClean="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(Data)</a:t>
            </a:r>
            <a:endParaRPr lang="en-US" altLang="ko-KR" sz="1200" b="0" dirty="0">
              <a:solidFill>
                <a:srgbClr val="0066CC"/>
              </a:solidFill>
              <a:ea typeface="HY헤드라인M" pitchFamily="18" charset="-127"/>
            </a:endParaRPr>
          </a:p>
        </p:txBody>
      </p:sp>
      <p:sp>
        <p:nvSpPr>
          <p:cNvPr id="2" name="AutoShape 2" descr="data:image/jpeg;base64,/9j/4AAQSkZJRgABAQAAAQABAAD/2wCEAAkGBhQREBIUEBIVFBQWEhoaFxUYFRkWFxsXHBkXFBwVHBoZHSYeGB0jGhgYHy8hJCgpLC0tGB4xNTAqNSYrLCkBCQoKDgwOGg8PGi8kHx80LC0tKSsuNS8sLDEvKikqLC0pLCovNCwtLSoqLSksLCwsKSwpLCwsLC0sLCwqLDAsLP/AABEIANUA7QMBIgACEQEDEQH/xAAcAAEAAwADAQEAAAAAAAAAAAAABQYHAQMEAgj/xABCEAACAQMCAwUEBwUHBAMBAAABAgMABBESIQUGMQcTQVFhIjJxgRQjQlKRobEVM2JywRc0Q4KissJTg5LRFmPSJP/EABoBAQADAQEBAAAAAAAAAAAAAAACAwQBBQb/xAAxEQACAQIEAwUIAwEBAAAAAAAAAQIDEQQSITETQVEFcYGR0SMyQmGhscHwFCLh8TP/2gAMAwEAAhEDEQA/ANxpSlAKUpQClKUApSlAKUpQClKUB4+K8YitUElxII0Lqmo5xqY6VBwNtz1O3nXksebLWZJnSddMH70tmPQMagzBwCFIBIboR0Jrxc98HkubeJIk1kXlu7LlQNCSqzn2iAcKDt41Bc28mXF3NxPuwFWeztljYsNLSRSvKUIB1AEYUkjGGoC18H5rtrssIJgxVQxUqyNoPR9LgEofBht61CXXaFFJPZR2cqSLNdGNyVbdO7kbXGTgONSAal1L4V5LrgVzf3MkskBs1/Zs1sCzxvI0k2Nx3TMO7TGQSQST0FeW14PeP+xkey7oWUiiVzLEwIWFotcYViShIBOQGyV2OCaAtk/OVok/cNOok1hCMMVDt0jZwNCufBSQTnpXNzzfax3H0dpvrQVDKEdghb3Q7KpWMnIxqI61RG5DnzdW0y3kkE108gaC4tkhKvJ3uZFkxKrqcZ0hs6RipTmHgt0LqSThsNzDO8sZaXv4focgGhWeWJnMmdAK+wgOw3oC7cT4ilvBLNIcJFGzt56VBY/PAqIteaVisraa/ZYpJlBEaqzHU41iJUXU7lVIBIHgTtXs5q4SbqxuoFIDSwOik9NRUhc+mcVVxHNKeE38MBl7mCSOaAFElRnVEYr3rKupHjZCCw2zigLI/OFoII7g3CdzJII1k306ySoU7eycgg6sYxvivfZcRSaISx6ihBIyjqdiQfZYBvA+G/h1rP25PuWgQtCA0vHo7x4daHuodS6gxzpY6V1ELnJY4zWk0BErzZamCCcTKYp5FjiYBjrdiVVAMZzkHqNsHNfEXOVo0/cLOpk1lBs2kyDrGJMaC4+4Gz6VU+C8k3EfFSJAP2fbzTXFt7S/vpwoKac5AjJlIyOrePh4eAciTxJBa3K3kiQ3IdXS4thanTL3qy6T9cGyclcHfO+9AXe451tUeWPvS0kRYOixyuVKp3hzoQ4Gk7HoTsMnaofhnaGl1a200bLbtJNArrLFMy/WsV7pH0KHY4wGGVHjXu5a4JJFLxRpE09/dlo2yp1J3UaA7EkDUG2OD186rdpwC7PDuHWrWjo9peWrOxkhMbJHKSzoVkLEBQDhlU77A0Bc5ebrVbj6OZgZdSqVVXYKzbKruqlEJyMBiDuK+bjnK0SfuHnUSawhGGKh292NnA0K58FJBOelRHLdpc2UtxCbVpUmvpJluEkiC6JWDHvFdxJqQbeyrZAGKrj8iT5ureZbySCe6eQNBcWyQlZJO9zIsmJVdTjOkNnSMUBe7rm+1juPo7TfWgqGUI7BC3uh2VSsecjGojrVf5y7S14Vc6LtC0UsatCyL7WoFlkRsnBx9WQRj3yPCujmLgt0LqSThsNzDO8sZMvfw/Q5MaFLyxM5fOgFfYQHYb1A9sfKlzxa6his0VvosZMjFtI1THZAfEhYgSPAOvnQE5zl2yQWE5gSJp5E/eYYIikjOnUQSzdMjGBnrnIFk5O5xh4nB3sGpSraXjbGpGxnBxsQRuCOvxBAxPtG7PbyO/uJIreWeKaVpFeJGkwXJcowQEqQxI3GCMb+AnuRuym+WBpTdPZSSEYiGrJVc4Z9LjByx2IJA8s4Hu4zC4KngIVqU71Ha6v56crfu5Q5zTelzbKVm45b45D+6v45PRzk/wCuM/rXH7T4/D71tDMPMaD/ALZFP5V85xesWc41t4vyNJpWb/2kX8X944VJ8VEgH46GH519w9tVuNpreeM/BW/Uqfypx4c2d/kU+bsaLSqda9rPD36ysn80T/qoIqVted7GT3byH4GQIfwbFTVSL2ZNVYPZonKV0296km8bq/8AKwb9K7qmWClKUApSlAKUpQClKUArquLlY0Z5GVEUZZmIVQPMk7CqB2k9ockGbPhkbz3zD2u7QydypHvMAD7ZG4B2HU7YBnOU+HzTwQz8TRvpIH7t9OiNgSA6IpKhiN9TZYZIyBtQHt+nT3W1uDBF/wBd1+sYf/VEw2/nkHwRgc0XlVE9qGWaKU7tKJC7OfORZNSSfMbDZdIqbpQEMOI3EG1zF3qf9aBST8WhJLj/ACF/gKkbHiEcy64XV16ZUg4PkfIjyO4r0VHXvAo5G7wZjlxjvYzok9ASNnH8Lhl9KAkaVl3N3NXF7C8iEVs95aov1jLAQZNWDuU1aWQD3gFUljldqvXLfNEN9F3kBII9+NxolQ/ddDuPj0PgTQEvSvBxLj1vbFRcXEMJb3RJIiE/DURmvbHIGAZSCpGQQcgg+II6igPqlKUApSlAKUpQCuuWBXGHUMPIgEfnXZSgIi55Qs5PftID690oP4gZqJueyvhz/wCAU/lkcflqIq20qDhF7ordOD3SM8uOxS1O8U08Z+KMP9oP511f2X3cX924rKvodYH+lyPyrSKVDgQ6EP49PoZv+wuOw/u72KUeTYJ/1x/1rgca49D79pFKPMaSf9Eg/StJpThdJPzOcC20n5mbf2m3sX944VKPUd4o/NCPzrth7bLbpLBPGfgjf8gfyrRK6p7VHGHRWHkyhv1pkmtpfQcOotp+aKpa9q/D36zMn80b/qARUta852UnuXcHwMiqfwYg0uuTLKT37SD4iNVP4qAarXMnI3CLaIyXCdyPDTI+WPkqknUflXG6kdXYN1Yq7t9jv537Vrfh2hUX6RK66giOAoXJGpnwcZIOAAeh6V6+Qu0WHiiuFQxSx4LxMQ3snYMrYGoZ26Ag+G4zg3GOXJJWknsrW4NrqAViveEEDByUX08MgZxnzuPYLwxhfXLudDR25Tu2BVzqdSTg+C6AD6sK+k/jYF9mLEKp7V8r/Pa2+2t/wchVcmujNxht1TOhVXJJOABknck46knxrspSvCNIpSlAKUpQCuMVzVE5+51dGFlYZe7k9klesYP6ORv/AAjc+FRnNRV2QnNQV2YbzvdyScSvGmJLi4kXrnCqxVVHoFAArXewK4laxnVyTEk+Is+GVDOo9MkH4sa9vC+xez7lPpaGWfOXkWR0yfuDSRlR5nc9fQXnhvDIraJIoI1jjQYVVGAPH5knck7kmvoMX2tDE4GnhlTs42u+5W07+f5K6cHfM+fI9VKUrwS8UpSgFKUoBSlKAUpSgFKUoBSlKAUrwcZ45DaRGS4kCL4Z6k/dUdWPoKzufjN9xtjHZqbazzhpW2LDxBI6n+BfmarnUUdN30Kp1VHTd9Cb5p7TEhfuLJfpNyTpAXLIreR07uf4R8yK8HBOzmW5lFzxiQyudxBn2VHXDY2A/gXbzJ3FWjlbkq34en1S6pCPalbBc+g+6voPnmp+oKm5az8uRBUnN3qeXL/T4ihVFCooVQMAAYAHkAOlZv2g2L2F5DxO2G2oLOo6H7OT6Mvs58CFPU1pdebiPD0nikilGpHUqw9D+h8QfSp1IZo2J1IZ42W/I54ffpPEksR1I6hlPof0PpXorNezziD2N3Nwy5PRi0DHoR7xA9GX2gPAhh1rSq7TnmVztKeeN+fMUpSplgpSqvz1zqnD4sLh7iQYjj6+mtgPsg/idh4kRlJRV2RlJRV2ebn7nj6Iogthru5dkUDVozsGI8Sfsr49eg355C5H+hqZrg67uXd2J1ac7lAfE595vE+lebkDkp4mN5fZe7lyfa3MYP6ORt6DYeNXmq4Rcnnl4LoUwi5vPPwXT/RSlKuNApSlAKVnnat2jycNEUVsqmaVSxZhkIgOnIHixOcZ2Gk7GoTsx7WZ7q7W1vQrmQN3ciroIZVL6WA9kgqpwQAQR4529CHZuInhnilH+i5/d2+RDOr5TXqUpXnkxSlKAUpSgFKVj3OvbdLBdSQWMURETlGkkDNqZThgqqy4AORkk5x4VqwuErYufDoxu9/25GUlFXZsNUnmvtLjt27i0X6Tck6Qq5ZVbyOndm/hX5kVUOGc4cQ49mCAJbIgHfyKx3DZxufaAOk+wPI5OK0PlTka34ev1a65SPamYDUfQfcHoPnmslenVp1HSksrjo7/AI9SlynN2houvoVjg3Z3Ndyi54zIXb7MAOwHXDadlH8K/M9RWiwQKihUUKqjAUAAAeQA6V2UqMIKOxZCnGG3mKUpUywUpSgKL2pcutJEl5b5E9sdWR1MYOo/NT7Xw1edWHlLmJb60jmXAYjDqPsuPeHw8R6EVMMuRg9Ky6wP7F4sYm2s7s5QnojZwP8AxY6T/Cyk9Kol/SWbk9zNL2c83J7/AIZqVKVFcy8xxWMDTTH0VR7zt4KP/fgN6ubSV2aG0ldnm5x5uj4fAXf2pGyI487s39FHif6kVWeROUpJpTxHiOWmc6okYe4PB8eBx7q+A369PNyjy5LxK4/aPERlf8CE+7gbqcH7A6gfaO59dNqmKdR5ntyX5M8U6rzy25L8sUpSrzSKUpQClKUBRO07s3PFFjeF1jniBA150Oh30kgEqQdwQD1O2+1Bseza/wCEPHfAQzNCxJjQs+FKlSxyqkjSzDbcdfhvNK2rH4lYZ4WM7QfL/dyudNS12fUg+VeboeIRa4jhx78ZPtKf6g+DDr8dqnKz3mrkKSKX6bwk93Ou7RLsr+J0jpk+KHY+h6y/JXP0d8O7cd1cr78R2zjqy53x5jqPzrzIzaeWe/3IQqNPJPf7lrpSlXF4pSlAK/N3OXJkkvF7qLh6NPljIwUqNDMQzrliAQGbHzx4VvPNvHxZWksxxqAwgPi52UfjufQGq/2U8AMVs1zNkzXR1knroySv/kSX/wAw8q0YPtCtgq6lQettb7W/6Z6jzSUF3s6eyXkOThsErXGBNMVyoOQiJq0qSNi2WYnG3Tyq/UpUa9adepKrUd3LVl6VlZClKVSdFKUoBSlfEsyoCzsFA6kkAD5mgPuq5z5ywL6zdBjvE9uI/wAQHu58mG34Hwro4t2nWFvkGfvWH2Yhr/1e5+dUbnDtPmurOdLa0eOJ0KGZyejbaRgaQSMj3j1NVSnTf9ZPcz1KtKzi2e7lXtptUtUS9d++jBUsEZw4UeycjxI2J8xnxrngHCZeN3Ivb0YtEOIYfssM9PVc41N9o7dBthJb5enj+Ffp/ssQrwizDMGPdncHOAXYhD5FQQpHhpxXv9r9kUMHCk6dXPflpr89ORXBcS0ZbL695alUAYGwHhXNKV4psFKUoBSlKAUpSgFKUoBVM517PxdH6Rat3N2m4cHSHI6aiOjeTfI5HS51X+ceaV4eltJJgRvdpFIT9lXV/b/ykKT6A1GUVJWZCcFNWZCcm9oDSSfROIr3N0p0gkaQ58vIMfwbw8qvdVrnLkeHiEe/sTKPYlA3Hjpb7y5/Dw9a1y3ztNYzfQuL5UjaO4O4I6DU32l8n8OjeJFSk4O09uvqUqbpvLPbk/U0qlcA53FQ/N3MAsrOWY41AYQHxkOyj8dz6A1c2krs0NqKuyk81ueKcWhsUOYLc6piOmdtX4AhB5F2rTUQAAAYAGAB0A8qpPZVwAw2rXE2TNcnWSeujcr/AOWS/wDmHlV4qqknbM92U0U7Ob3l+oUrhnAGScAeNVzi3aHY2+Q9wrMPsx/WH4ezsPmRVjko7stlKMd2WSlZtJ2rTXBK8NsJJT99wSB8Qmw+bCvn9gcavf7zdLaofsIcNj4R9fm9V8ZP3Vcp46fuJsvnE+P29sM3E8cfozAE/Bep+QqocS7Y7VDpto5bh/DC6FP/AJe1/pr64Z2O2iHVO0lw3jqbQp+S+1+LGrdw3gkFuMQQxx/yqAT8T1Pzp7SXRfUe2l0X1foUL9s8bvf3Futoh+04w2P+5kn5JX1D2TSTkPxK+lmP3VJIHoGfO3wUVpNQ3NHNMNhCZJjknZIx7zt5DyHmeg/AHjpRtebv3nHRileo2+/YhLvgPDOEw99JChI90v8AWyM3gFD53+GAOu1V/hHAp+NzLdX2Y7NT9TACQGHp6bbv1PQYHTs5f5Ym4tML3ie0P+DBuAV6jbwT82+HXT0QAAAYAGABsAPKoxhn1taPTr3kYQ4mtrR6de88cvBoGTQ0MZXRoxoGyYxpHkMeVZvYXD8Bvu4lJaxnbKOd9B2GT6jYN5jDelarUVzLy7HfW7wy+O6t4o46OP8A14gkVZOF9Y7otq029Y7rb0JRWBGRuD41zWcdn/MUlrMeGX+zocQOejL1CA+II3X028AK0epQmpq5KnNTVxSlKmWClKUApSlAKUpQCqR2vcqPxDh+iNwndOZmyCSwSOT2QB4kkVd6+XQEEHcEb/CgI/lyyaG0gjebvykSr3unTrAGA2MnfGPE56118ycsw30JjnXP3XHvIfvKf6dD41zysx+iQqesYMR+MTGEn8UqVrjSaszjSaszJrfmW44A4gvw01ociGRBlh5KuSPmhO3UHHWE4v2gQ8YvbSGXNtaqxZzIwAY7kgkHAJUaR6sat3bdy5NdWUbwKzmCQsyKMkoV0lgB1KnG3kT5Vj3IvKcl/exRrGxiWRTM2CFVFIZgWHRiBpA65PoSPbwXZeErYCrUq1LSjeyuuS0Vt3d6GSUGvZ7r90Ns4l2u2UOFgDznoAi6V8gMtj8gajv/AJPxi9/ulmLZD0eQb488yYB+SGr1wvly2th//PBHGfMKNXzY+0fmakq+fyTfvS8izh1Je9Ly9TNV7Lrq5OeJcQd/4EyR8i2FHySrFwns1sLfBEAkYfalPeH8D7I+Qq0UrqpQWtiUaEI6289T5jjCgBQAB0AGAPlX1SlWlwpSqzzrzxHw+PG0k7j6uIfhqbG4XPzPQeJEZSUVdkZSUVdndzhzlFw+HU/tSMPq4gd2PmfuqPE/1qq8rcnTX0wvuLe0TvFARhQOoyp6KPBfHq3r3cocjSTTfTuK5eZiGSJuieRYdAR4J0Xx36aJVSi6jzS25L1KIxdV5p7cl+WKUpV5pFKUoCpdoPJv02ESQ+zcxbxsDgnG/dk+G+4Pgfia+ez3nP6bEY5vZuodpFIwWAOnXjwOdmHgfiKt9Zz2g8uSW8y8TsdpIzmZQNmXoXI8RjZh5b+BNUTTg868TPUTg+JHxX58DRqVE8scxx31us0W2dnXxRx1U/0PiCDUtVyaaui9NNXQpSldOilKUApSormpJmsboWue/NvIIsHDa9Jxg+Bz09cUBKBweh6VE8wcxLaCDKl+9u4oMAgaTK2kMfQeVZ5yLw4G5tnt5reKSOB1mhitJ4ZXymALlpHYF1k0tltyQcE5qLt7eEW/DFELi/Titt9MYxuJNffMWaZ8YdSd1yTt06GgNsLgdSBtn5edC4AySMedZBzLHCq8d+mxM14wla2fu2LfRu4GjunxhUU953gBA66s5r645A3e8Pa47j6J+y41Q3NvJcW6z7asqjKEkKacM3gCBvQGvMwHU4+NBWT8Q4LGljw76ReRP3PfGL6TaTSWsiscKrox1AouAhYk4yQD1q+cjXRk4fbs1uLYlT9SFKqAGYAqrAFVYDUARkBhQE7SlKAUpSgFKVS+eOfvoxFtZjvbx8AKBq0Z6EjxbyX5nbrGUlFXZCc1BXZ3c8c+rYgRQjvbp8BIxvpzsGYDf4L1P514eSuQ3WT6bxE95dOdQDbiPyJ8NXljZfCu/kfkH6Mxubw97ePuWJ1BM9cHxbzb5DbrdaqjFyeafgiqMHN55+C6f6KUpV5oFKUoBSlKAVwy5GDuDXNKAyrids/Ab4XEKk2M7YkQfYO50j1G5X0yvrWn2l2ksayRsGR1BVh0IO4NdfFOGR3MLwzLqR1wR/UeRB3B8xWccr8Tk4PeGwu2zbyNmCU7AZO3wBOxHg2/Q5rP/wCUvk/oZV7GVvhf0foajSlK0GoUpSgFeLh3Fkn73u8kRytEWxhS641BT4hWJUnzVh4V7DWT2V5JFwHhwMjwo98I7yUMUZEM8wmJcbx5lAUttjUaA1muKyjiXEDHb8djs7iSS2hto2jfvnl7uZlYvGkzMWOwRiNR0lvDNaNwPhwhhADSOzgO7ySNIzOVUE+0SFBx7q4UeAFAVnia2t+8moX0iLei0mhjeXuS4Cku6I2BEAy6m2HmKuyqAAAMADYDbbyrIRdMhl0Oy6ucEVtLFcqRECpwdwfEHauriU8i2PGrtbicTWvFpe5xPIEQCSAaNAbSykMRpYEY6Y3yBqdlx6OW5ubZNXeW4iMmRhfrVLrg532U5qSrFuY72RON8QV5ZILF3sxdzxbOo7lu7UuDmKNm1BnA22GRmpXmudbWeS4M63FtHHCEgTiMlvPCAoyURWxOz6lcazk7DfNAaOvFk+km3ORIIhIARsyFihKnx0sACPDUvnXtqn8dYtxjhBjz+6uzJ4HujHGN/wDuGP51cKAVF8b5ntrMKbqdItXuhj7R9Qo3I9cVJswAydgPGvzB2ncUFxxW5dZBImVWNgcroCqML6atXTbOT416XZeCjjcQqLllum/LoVznlRrvNHaWH0W/CWFxPKMB09oJny8C+PPZfGpTkbkJbIGWY97dPkvId9Odyqk7/Fup+FZD2VTX0L3E1jarOuFRyy5wd20qdQOcdQM/Zz4Von9pt7F/eeFSj1XvFH5oQfxrBj8PHCYqdKUs2V6O2n/epmU45s1Tw00RpNKzyDtrteksE8Z+CN/yB/Kpa27VOHv/AI5T+aNx+ekj86zqtB8y9V6b+JFtpUTa822cnuXcB9O9UH8Cc1JxTKwyrBh5g5H5VYmnsWqSex90pSunRSlKAUpSgFQPOfKicQtjG2BIu8T/AHW9f4T0I/qBU9SuNKSsyMoqSsyhdnXNjsWsL3K3MOQurq6r4Z8WA3z4rg+Zq+1R+0XlBpgt3aZW6gwRp6uq749WHUee48qlORub14hbhtlmTAlTybwYfwtjI+Y8Kqg3F5JeHzKacnF8OXg+qLJSlKuNArx2vCIo++CJtNIzup3UswAY4Ow1YyQNiST1Jr2UoDzpw6JY+6WJBHjGgIoTB8NOMV3gVzSgPP8As+P/AKafvO89xf3n/U6e9/F1rycT4GJUKxkRZcsw7tHR2PXvEYYcHA8QdhuKk6UBVeK8c+hQzy39spTR7c0Kh0kABCq6t7aE50gHUo1e9XfyvxOx4jDFcWqRNoAAzGokiI/wyMZQj028RkVMcU4TFdRNFcRrLG2MowyNtwfkarvCuzK0s5xPY97bN9pUkLRuPuukmoEfDBHhigLEvC4xO0+n60xiPUSThAxfSB0XLHJx1wM9BhxTisVtE0s7hEXqT+gHUk+Q3qK5t51g4fHmU6pCPYiU+03qfur6n5Z6VT+F8qXPFpVuuKEpAN4rcZXI+HVFPmfaPoMVVKpZ5Y6v93KZ1bPLDV/bvOqfiF5x6Qx24a3sQ2HkPV/Q/eP8AOB4npVzsuz+xjgWE20Uqg5zKiuxbpqJI6/DAqdtbVIkVI1CIowqqMADyAFdtdhDK8zevX0EKWV5pavr6HRZWMcKCOGNI0XoiKFUfADYV30pVhcdNxaJIMSIrjyZQ361FXfJFjJ79pD8QgQ/iuDU3SuOKe6IuKe6KbddknD36ROn8srfoxIqLl7FYAcwXU8Z8/Zb9AprRqVW6MHyK3Qpv4TNv7OuIxf3firkeTmQD8NTD8qGy4/D7s0M4/yf8kQ/nWk0rnBXJteJH+PFbNrxM3PNvGov33DVkH/1hif9Dt+lP7XZI/7zw6aPzOT/AM0X9a0ilOHJbSHCmtpvx1KFbds9i3viaP4oCP8ASxP5VL23aTw+TpdIv84ZP9wAqaueDwSfvIIn/mjVv1FRFz2d8Pk960jH8mU/2EUtVXNMWrLmmSlrx63l/dXEL/yyKf0Ne/NUW67G7F/d76P+WTP+8GvCex4x/wB24hPF5bf/AIZf0pmqL4fqM9Vbx8maRWZc48Hk4ZdDiVkv1ZOLiIbD2juduisfwbB8du3/AOG8Yi/c8TD+khb/AJK9dF5Jx6KOTvI4LlNDalIjOVwcjAKE5HhioTk5Kzi0yupJzVnFp8n0NB4NxqK6hjmhbKuMjzB8VI8wdjXur8cLKdQYE6s5DA4IPmD1Ffp3sx4vLdcLtpbglpCHUserBHZAx8yQoyfE5NfRdodj1cBShUqSTzdOTtfx7y+nUzaPctVKUrxi0UpSgFKV1XNysaM8jBEUZZmOAB5knpQHbVE5v7Ru7f6Lw9e/umOn2RqVD5be8w8ug8emKiuLc3XPFZWteFApD0kuDlfZ6deqKfL3m9N6t3KPJEHD0+rGuUj25SPaPoPur6D55qhydTSG3X0MznKppDbr6ELyl2caJPpXEW7+6Y6sMdSofP8AiYfgPDoDV8pSrIwUVZF0IRgrIUpSpkxSlKAUpSgFKUoBSlKAUpSgFKUoBSlKAUpSgM94l2IWM1wZQZY1ZtTRIyhCepxlSygnwB+GKvdjZJDGkUShI0UKqjoFGwFd9KuqV6tVKM5NqO13t3HEkthSlKpOihNK/NfazzHNc8RnidmEUMmiOPPsjTjL46EscnPlgeFeh2dgJ4+twoO2l230ITllVz9A8wcxw2URkuH0j7KjdmP3VHifyHjis8hs7zj8gebVbWAbKqOr48Rn3z/EfZHgDvVc7HuDLxGaU3rSTLbJH3aOxZcMZPZOd9I0ZC9N/Lat4RAAABgAYAHTHlWLGYSpRryo1PhdtOZTldX3vd6de88nCeERWsSxQIERfAeJ8yepJ8zXspSoJWNCVtEKUpQ6KUpQClKUApSlAKUpQClKUApSlAKUpQClKUApSlAKUpQClKUAqk84dk9rxGbvmaSGUgBmj04cAYBZWB3AwMjGwGc4Fc0q2lWqUZZ6cmn1RxpPcmeUuUIOGwmK2B3OXdjl3bpkkADYbAAAD5nM5SlQlOU5OUndvmdFKUqIFKUoBSlKAUpSgFKUoBSlKAUpSgFKUoBSlKAUpSgFKUoBSlKA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83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636912"/>
            <a:ext cx="2483769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3" name="Picture 5" descr="http://mathinsight.org/media/image/image/small_directed_network_labeled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3429000"/>
            <a:ext cx="2929629" cy="2636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201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8AEC989E-555E-4E55-9F3C-343127921532}" type="slidenum">
              <a:rPr lang="en-US" altLang="ko-KR"/>
              <a:pPr>
                <a:defRPr/>
              </a:pPr>
              <a:t>11</a:t>
            </a:fld>
            <a:endParaRPr lang="en-US" altLang="ko-KR"/>
          </a:p>
        </p:txBody>
      </p:sp>
      <p:sp>
        <p:nvSpPr>
          <p:cNvPr id="649222" name="Rectangle 6"/>
          <p:cNvSpPr>
            <a:spLocks noChangeArrowheads="1"/>
          </p:cNvSpPr>
          <p:nvPr/>
        </p:nvSpPr>
        <p:spPr bwMode="auto">
          <a:xfrm>
            <a:off x="815974" y="163513"/>
            <a:ext cx="570024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  <a:defRPr/>
            </a:pPr>
            <a:r>
              <a:rPr lang="ko-KR" altLang="en-US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그래프 데이터 </a:t>
            </a:r>
            <a:r>
              <a:rPr lang="en-US" altLang="ko-KR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(Graph Data) (2/3)</a:t>
            </a:r>
            <a:endParaRPr lang="ko-KR" altLang="en-US" sz="2400" b="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ea typeface="HY헤드라인M" pitchFamily="18" charset="-127"/>
            </a:endParaRPr>
          </a:p>
        </p:txBody>
      </p:sp>
      <p:sp>
        <p:nvSpPr>
          <p:cNvPr id="4100" name="Text Box 7"/>
          <p:cNvSpPr txBox="1">
            <a:spLocks noChangeArrowheads="1"/>
          </p:cNvSpPr>
          <p:nvPr/>
        </p:nvSpPr>
        <p:spPr bwMode="auto">
          <a:xfrm>
            <a:off x="323850" y="936625"/>
            <a:ext cx="8569325" cy="53436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Font typeface="Wingdings" pitchFamily="2" charset="2"/>
              <a:buBlip>
                <a:blip r:embed="rId3"/>
              </a:buBlip>
              <a:tabLst>
                <a:tab pos="268288" algn="l"/>
              </a:tabLst>
            </a:pPr>
            <a:r>
              <a:rPr lang="en-US" altLang="ko-KR" sz="2000" b="0" dirty="0" smtClean="0">
                <a:ea typeface="HY헤드라인M" pitchFamily="18" charset="-127"/>
                <a:sym typeface="Symbol"/>
              </a:rPr>
              <a:t>HTML </a:t>
            </a:r>
            <a:r>
              <a:rPr lang="ko-KR" altLang="en-US" sz="2000" b="0" dirty="0" smtClean="0">
                <a:ea typeface="HY헤드라인M" pitchFamily="18" charset="-127"/>
                <a:sym typeface="Symbol"/>
              </a:rPr>
              <a:t>문서 집합 </a:t>
            </a:r>
            <a:r>
              <a:rPr lang="en-US" altLang="ko-KR" sz="2000" b="0" dirty="0" smtClean="0">
                <a:ea typeface="HY헤드라인M" pitchFamily="18" charset="-127"/>
                <a:sym typeface="Wingdings" panose="05000000000000000000" pitchFamily="2" charset="2"/>
              </a:rPr>
              <a:t> </a:t>
            </a:r>
            <a:r>
              <a:rPr lang="ko-KR" altLang="en-US" sz="2000" b="0" dirty="0" smtClean="0">
                <a:ea typeface="HY헤드라인M" pitchFamily="18" charset="-127"/>
                <a:sym typeface="Wingdings" panose="05000000000000000000" pitchFamily="2" charset="2"/>
              </a:rPr>
              <a:t>그래프 표현 가능</a:t>
            </a:r>
            <a:endParaRPr lang="en-US" altLang="ko-KR" sz="2000" b="0" dirty="0" smtClean="0">
              <a:ea typeface="HY헤드라인M" pitchFamily="18" charset="-127"/>
              <a:sym typeface="Symbol"/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8091143" y="475360"/>
            <a:ext cx="962370" cy="25736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ko-KR" altLang="en-US" sz="1200" b="0" dirty="0" smtClean="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데이터</a:t>
            </a:r>
            <a:r>
              <a:rPr lang="en-US" altLang="ko-KR" sz="1200" b="0" dirty="0" smtClean="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(Data)</a:t>
            </a:r>
            <a:endParaRPr lang="en-US" altLang="ko-KR" sz="1200" b="0" dirty="0">
              <a:solidFill>
                <a:srgbClr val="0066CC"/>
              </a:solidFill>
              <a:ea typeface="HY헤드라인M" pitchFamily="18" charset="-127"/>
            </a:endParaRPr>
          </a:p>
        </p:txBody>
      </p:sp>
      <p:sp>
        <p:nvSpPr>
          <p:cNvPr id="2" name="AutoShape 2" descr="data:image/jpeg;base64,/9j/4AAQSkZJRgABAQAAAQABAAD/2wCEAAkGBhQREBIUEBIVFBQWEhoaFxUYFRkWFxsXHBkXFBwVHBoZHSYeGB0jGhgYHy8hJCgpLC0tGB4xNTAqNSYrLCkBCQoKDgwOGg8PGi8kHx80LC0tKSsuNS8sLDEvKikqLC0pLCovNCwtLSoqLSksLCwsKSwpLCwsLC0sLCwqLDAsLP/AABEIANUA7QMBIgACEQEDEQH/xAAcAAEAAwADAQEAAAAAAAAAAAAABQYHAQMEAgj/xABCEAACAQMCAwUEBwUHBAMBAAABAgMABBESIQUGMQcTQVFhIjJxgRQjQlKRobEVM2JywRc0Q4KissJTg5LRFmPSJP/EABoBAQADAQEBAAAAAAAAAAAAAAACAwQBBQb/xAAxEQACAQIEAwUIAwEBAAAAAAAAAQIDEQQSITETQVEFcYGR0SMyQmGhscHwFCLh8TP/2gAMAwEAAhEDEQA/ANxpSlAKUpQClKUApSlAKUpQClKUB4+K8YitUElxII0Lqmo5xqY6VBwNtz1O3nXksebLWZJnSddMH70tmPQMagzBwCFIBIboR0Jrxc98HkubeJIk1kXlu7LlQNCSqzn2iAcKDt41Bc28mXF3NxPuwFWeztljYsNLSRSvKUIB1AEYUkjGGoC18H5rtrssIJgxVQxUqyNoPR9LgEofBht61CXXaFFJPZR2cqSLNdGNyVbdO7kbXGTgONSAal1L4V5LrgVzf3MkskBs1/Zs1sCzxvI0k2Nx3TMO7TGQSQST0FeW14PeP+xkey7oWUiiVzLEwIWFotcYViShIBOQGyV2OCaAtk/OVok/cNOok1hCMMVDt0jZwNCufBSQTnpXNzzfax3H0dpvrQVDKEdghb3Q7KpWMnIxqI61RG5DnzdW0y3kkE108gaC4tkhKvJ3uZFkxKrqcZ0hs6RipTmHgt0LqSThsNzDO8sZaXv4focgGhWeWJnMmdAK+wgOw3oC7cT4ilvBLNIcJFGzt56VBY/PAqIteaVisraa/ZYpJlBEaqzHU41iJUXU7lVIBIHgTtXs5q4SbqxuoFIDSwOik9NRUhc+mcVVxHNKeE38MBl7mCSOaAFElRnVEYr3rKupHjZCCw2zigLI/OFoII7g3CdzJII1k306ySoU7eycgg6sYxvivfZcRSaISx6ihBIyjqdiQfZYBvA+G/h1rP25PuWgQtCA0vHo7x4daHuodS6gxzpY6V1ELnJY4zWk0BErzZamCCcTKYp5FjiYBjrdiVVAMZzkHqNsHNfEXOVo0/cLOpk1lBs2kyDrGJMaC4+4Gz6VU+C8k3EfFSJAP2fbzTXFt7S/vpwoKac5AjJlIyOrePh4eAciTxJBa3K3kiQ3IdXS4thanTL3qy6T9cGyclcHfO+9AXe451tUeWPvS0kRYOixyuVKp3hzoQ4Gk7HoTsMnaofhnaGl1a200bLbtJNArrLFMy/WsV7pH0KHY4wGGVHjXu5a4JJFLxRpE09/dlo2yp1J3UaA7EkDUG2OD186rdpwC7PDuHWrWjo9peWrOxkhMbJHKSzoVkLEBQDhlU77A0Bc5ebrVbj6OZgZdSqVVXYKzbKruqlEJyMBiDuK+bjnK0SfuHnUSawhGGKh292NnA0K58FJBOelRHLdpc2UtxCbVpUmvpJluEkiC6JWDHvFdxJqQbeyrZAGKrj8iT5ureZbySCe6eQNBcWyQlZJO9zIsmJVdTjOkNnSMUBe7rm+1juPo7TfWgqGUI7BC3uh2VSsecjGojrVf5y7S14Vc6LtC0UsatCyL7WoFlkRsnBx9WQRj3yPCujmLgt0LqSThsNzDO8sZMvfw/Q5MaFLyxM5fOgFfYQHYb1A9sfKlzxa6his0VvosZMjFtI1THZAfEhYgSPAOvnQE5zl2yQWE5gSJp5E/eYYIikjOnUQSzdMjGBnrnIFk5O5xh4nB3sGpSraXjbGpGxnBxsQRuCOvxBAxPtG7PbyO/uJIreWeKaVpFeJGkwXJcowQEqQxI3GCMb+AnuRuym+WBpTdPZSSEYiGrJVc4Z9LjByx2IJA8s4Hu4zC4KngIVqU71Ha6v56crfu5Q5zTelzbKVm45b45D+6v45PRzk/wCuM/rXH7T4/D71tDMPMaD/ALZFP5V85xesWc41t4vyNJpWb/2kX8X944VJ8VEgH46GH519w9tVuNpreeM/BW/Uqfypx4c2d/kU+bsaLSqda9rPD36ysn80T/qoIqVted7GT3byH4GQIfwbFTVSL2ZNVYPZonKV0296km8bq/8AKwb9K7qmWClKUApSlAKUpQClKUArquLlY0Z5GVEUZZmIVQPMk7CqB2k9ockGbPhkbz3zD2u7QydypHvMAD7ZG4B2HU7YBnOU+HzTwQz8TRvpIH7t9OiNgSA6IpKhiN9TZYZIyBtQHt+nT3W1uDBF/wBd1+sYf/VEw2/nkHwRgc0XlVE9qGWaKU7tKJC7OfORZNSSfMbDZdIqbpQEMOI3EG1zF3qf9aBST8WhJLj/ACF/gKkbHiEcy64XV16ZUg4PkfIjyO4r0VHXvAo5G7wZjlxjvYzok9ASNnH8Lhl9KAkaVl3N3NXF7C8iEVs95aov1jLAQZNWDuU1aWQD3gFUljldqvXLfNEN9F3kBII9+NxolQ/ddDuPj0PgTQEvSvBxLj1vbFRcXEMJb3RJIiE/DURmvbHIGAZSCpGQQcgg+II6igPqlKUApSlAKUpQCuuWBXGHUMPIgEfnXZSgIi55Qs5PftID690oP4gZqJueyvhz/wCAU/lkcflqIq20qDhF7ordOD3SM8uOxS1O8U08Z+KMP9oP511f2X3cX924rKvodYH+lyPyrSKVDgQ6EP49PoZv+wuOw/u72KUeTYJ/1x/1rgca49D79pFKPMaSf9Eg/StJpThdJPzOcC20n5mbf2m3sX944VKPUd4o/NCPzrth7bLbpLBPGfgjf8gfyrRK6p7VHGHRWHkyhv1pkmtpfQcOotp+aKpa9q/D36zMn80b/qARUta852UnuXcHwMiqfwYg0uuTLKT37SD4iNVP4qAarXMnI3CLaIyXCdyPDTI+WPkqknUflXG6kdXYN1Yq7t9jv537Vrfh2hUX6RK66giOAoXJGpnwcZIOAAeh6V6+Qu0WHiiuFQxSx4LxMQ3snYMrYGoZ26Ag+G4zg3GOXJJWknsrW4NrqAViveEEDByUX08MgZxnzuPYLwxhfXLudDR25Tu2BVzqdSTg+C6AD6sK+k/jYF9mLEKp7V8r/Pa2+2t/wchVcmujNxht1TOhVXJJOABknck46knxrspSvCNIpSlAKUpQCuMVzVE5+51dGFlYZe7k9klesYP6ORv/AAjc+FRnNRV2QnNQV2YbzvdyScSvGmJLi4kXrnCqxVVHoFAArXewK4laxnVyTEk+Is+GVDOo9MkH4sa9vC+xez7lPpaGWfOXkWR0yfuDSRlR5nc9fQXnhvDIraJIoI1jjQYVVGAPH5knck7kmvoMX2tDE4GnhlTs42u+5W07+f5K6cHfM+fI9VKUrwS8UpSgFKUoBSlKAUpSgFKUoBSlKAUrwcZ45DaRGS4kCL4Z6k/dUdWPoKzufjN9xtjHZqbazzhpW2LDxBI6n+BfmarnUUdN30Kp1VHTd9Cb5p7TEhfuLJfpNyTpAXLIreR07uf4R8yK8HBOzmW5lFzxiQyudxBn2VHXDY2A/gXbzJ3FWjlbkq34en1S6pCPalbBc+g+6voPnmp+oKm5az8uRBUnN3qeXL/T4ihVFCooVQMAAYAHkAOlZv2g2L2F5DxO2G2oLOo6H7OT6Mvs58CFPU1pdebiPD0nikilGpHUqw9D+h8QfSp1IZo2J1IZ42W/I54ffpPEksR1I6hlPof0PpXorNezziD2N3Nwy5PRi0DHoR7xA9GX2gPAhh1rSq7TnmVztKeeN+fMUpSplgpSqvz1zqnD4sLh7iQYjj6+mtgPsg/idh4kRlJRV2RlJRV2ebn7nj6Iogthru5dkUDVozsGI8Sfsr49eg355C5H+hqZrg67uXd2J1ac7lAfE595vE+lebkDkp4mN5fZe7lyfa3MYP6ORt6DYeNXmq4Rcnnl4LoUwi5vPPwXT/RSlKuNApSlAKVnnat2jycNEUVsqmaVSxZhkIgOnIHixOcZ2Gk7GoTsx7WZ7q7W1vQrmQN3ciroIZVL6WA9kgqpwQAQR4529CHZuInhnilH+i5/d2+RDOr5TXqUpXnkxSlKAUpSgFKVj3OvbdLBdSQWMURETlGkkDNqZThgqqy4AORkk5x4VqwuErYufDoxu9/25GUlFXZsNUnmvtLjt27i0X6Tck6Qq5ZVbyOndm/hX5kVUOGc4cQ49mCAJbIgHfyKx3DZxufaAOk+wPI5OK0PlTka34ev1a65SPamYDUfQfcHoPnmslenVp1HSksrjo7/AI9SlynN2houvoVjg3Z3Ndyi54zIXb7MAOwHXDadlH8K/M9RWiwQKihUUKqjAUAAAeQA6V2UqMIKOxZCnGG3mKUpUywUpSgKL2pcutJEl5b5E9sdWR1MYOo/NT7Xw1edWHlLmJb60jmXAYjDqPsuPeHw8R6EVMMuRg9Ky6wP7F4sYm2s7s5QnojZwP8AxY6T/Cyk9Kol/SWbk9zNL2c83J7/AIZqVKVFcy8xxWMDTTH0VR7zt4KP/fgN6ubSV2aG0ldnm5x5uj4fAXf2pGyI487s39FHif6kVWeROUpJpTxHiOWmc6okYe4PB8eBx7q+A369PNyjy5LxK4/aPERlf8CE+7gbqcH7A6gfaO59dNqmKdR5ntyX5M8U6rzy25L8sUpSrzSKUpQClKUBRO07s3PFFjeF1jniBA150Oh30kgEqQdwQD1O2+1Bseza/wCEPHfAQzNCxJjQs+FKlSxyqkjSzDbcdfhvNK2rH4lYZ4WM7QfL/dyudNS12fUg+VeboeIRa4jhx78ZPtKf6g+DDr8dqnKz3mrkKSKX6bwk93Ou7RLsr+J0jpk+KHY+h6y/JXP0d8O7cd1cr78R2zjqy53x5jqPzrzIzaeWe/3IQqNPJPf7lrpSlXF4pSlAK/N3OXJkkvF7qLh6NPljIwUqNDMQzrliAQGbHzx4VvPNvHxZWksxxqAwgPi52UfjufQGq/2U8AMVs1zNkzXR1knroySv/kSX/wAw8q0YPtCtgq6lQettb7W/6Z6jzSUF3s6eyXkOThsErXGBNMVyoOQiJq0qSNi2WYnG3Tyq/UpUa9adepKrUd3LVl6VlZClKVSdFKUoBSlfEsyoCzsFA6kkAD5mgPuq5z5ywL6zdBjvE9uI/wAQHu58mG34Hwro4t2nWFvkGfvWH2Yhr/1e5+dUbnDtPmurOdLa0eOJ0KGZyejbaRgaQSMj3j1NVSnTf9ZPcz1KtKzi2e7lXtptUtUS9d++jBUsEZw4UeycjxI2J8xnxrngHCZeN3Ivb0YtEOIYfssM9PVc41N9o7dBthJb5enj+Ffp/ssQrwizDMGPdncHOAXYhD5FQQpHhpxXv9r9kUMHCk6dXPflpr89ORXBcS0ZbL695alUAYGwHhXNKV4psFKUoBSlKAUpSgFKUoBVM517PxdH6Rat3N2m4cHSHI6aiOjeTfI5HS51X+ceaV4eltJJgRvdpFIT9lXV/b/ykKT6A1GUVJWZCcFNWZCcm9oDSSfROIr3N0p0gkaQ58vIMfwbw8qvdVrnLkeHiEe/sTKPYlA3Hjpb7y5/Dw9a1y3ztNYzfQuL5UjaO4O4I6DU32l8n8OjeJFSk4O09uvqUqbpvLPbk/U0qlcA53FQ/N3MAsrOWY41AYQHxkOyj8dz6A1c2krs0NqKuyk81ueKcWhsUOYLc6piOmdtX4AhB5F2rTUQAAAYAGAB0A8qpPZVwAw2rXE2TNcnWSeujcr/AOWS/wDmHlV4qqknbM92U0U7Ob3l+oUrhnAGScAeNVzi3aHY2+Q9wrMPsx/WH4ezsPmRVjko7stlKMd2WSlZtJ2rTXBK8NsJJT99wSB8Qmw+bCvn9gcavf7zdLaofsIcNj4R9fm9V8ZP3Vcp46fuJsvnE+P29sM3E8cfozAE/Bep+QqocS7Y7VDpto5bh/DC6FP/AJe1/pr64Z2O2iHVO0lw3jqbQp+S+1+LGrdw3gkFuMQQxx/yqAT8T1Pzp7SXRfUe2l0X1foUL9s8bvf3Futoh+04w2P+5kn5JX1D2TSTkPxK+lmP3VJIHoGfO3wUVpNQ3NHNMNhCZJjknZIx7zt5DyHmeg/AHjpRtebv3nHRileo2+/YhLvgPDOEw99JChI90v8AWyM3gFD53+GAOu1V/hHAp+NzLdX2Y7NT9TACQGHp6bbv1PQYHTs5f5Ym4tML3ie0P+DBuAV6jbwT82+HXT0QAAAYAGABsAPKoxhn1taPTr3kYQ4mtrR6de88cvBoGTQ0MZXRoxoGyYxpHkMeVZvYXD8Bvu4lJaxnbKOd9B2GT6jYN5jDelarUVzLy7HfW7wy+O6t4o46OP8A14gkVZOF9Y7otq029Y7rb0JRWBGRuD41zWcdn/MUlrMeGX+zocQOejL1CA+II3X028AK0epQmpq5KnNTVxSlKmWClKUApSlAKUpQCqR2vcqPxDh+iNwndOZmyCSwSOT2QB4kkVd6+XQEEHcEb/CgI/lyyaG0gjebvykSr3unTrAGA2MnfGPE56118ycsw30JjnXP3XHvIfvKf6dD41zysx+iQqesYMR+MTGEn8UqVrjSaszjSaszJrfmW44A4gvw01ociGRBlh5KuSPmhO3UHHWE4v2gQ8YvbSGXNtaqxZzIwAY7kgkHAJUaR6sat3bdy5NdWUbwKzmCQsyKMkoV0lgB1KnG3kT5Vj3IvKcl/exRrGxiWRTM2CFVFIZgWHRiBpA65PoSPbwXZeErYCrUq1LSjeyuuS0Vt3d6GSUGvZ7r90Ns4l2u2UOFgDznoAi6V8gMtj8gajv/AJPxi9/ulmLZD0eQb488yYB+SGr1wvly2th//PBHGfMKNXzY+0fmakq+fyTfvS8izh1Je9Ly9TNV7Lrq5OeJcQd/4EyR8i2FHySrFwns1sLfBEAkYfalPeH8D7I+Qq0UrqpQWtiUaEI6289T5jjCgBQAB0AGAPlX1SlWlwpSqzzrzxHw+PG0k7j6uIfhqbG4XPzPQeJEZSUVdkZSUVdndzhzlFw+HU/tSMPq4gd2PmfuqPE/1qq8rcnTX0wvuLe0TvFARhQOoyp6KPBfHq3r3cocjSTTfTuK5eZiGSJuieRYdAR4J0Xx36aJVSi6jzS25L1KIxdV5p7cl+WKUpV5pFKUoCpdoPJv02ESQ+zcxbxsDgnG/dk+G+4Pgfia+ez3nP6bEY5vZuodpFIwWAOnXjwOdmHgfiKt9Zz2g8uSW8y8TsdpIzmZQNmXoXI8RjZh5b+BNUTTg868TPUTg+JHxX58DRqVE8scxx31us0W2dnXxRx1U/0PiCDUtVyaaui9NNXQpSldOilKUApSormpJmsboWue/NvIIsHDa9Jxg+Bz09cUBKBweh6VE8wcxLaCDKl+9u4oMAgaTK2kMfQeVZ5yLw4G5tnt5reKSOB1mhitJ4ZXymALlpHYF1k0tltyQcE5qLt7eEW/DFELi/Titt9MYxuJNffMWaZ8YdSd1yTt06GgNsLgdSBtn5edC4AySMedZBzLHCq8d+mxM14wla2fu2LfRu4GjunxhUU953gBA66s5r645A3e8Pa47j6J+y41Q3NvJcW6z7asqjKEkKacM3gCBvQGvMwHU4+NBWT8Q4LGljw76ReRP3PfGL6TaTSWsiscKrox1AouAhYk4yQD1q+cjXRk4fbs1uLYlT9SFKqAGYAqrAFVYDUARkBhQE7SlKAUpSgFKVS+eOfvoxFtZjvbx8AKBq0Z6EjxbyX5nbrGUlFXZCc1BXZ3c8c+rYgRQjvbp8BIxvpzsGYDf4L1P514eSuQ3WT6bxE95dOdQDbiPyJ8NXljZfCu/kfkH6Mxubw97ePuWJ1BM9cHxbzb5DbrdaqjFyeafgiqMHN55+C6f6KUpV5oFKUoBSlKAVwy5GDuDXNKAyrids/Ab4XEKk2M7YkQfYO50j1G5X0yvrWn2l2ksayRsGR1BVh0IO4NdfFOGR3MLwzLqR1wR/UeRB3B8xWccr8Tk4PeGwu2zbyNmCU7AZO3wBOxHg2/Q5rP/wCUvk/oZV7GVvhf0foajSlK0GoUpSgFeLh3Fkn73u8kRytEWxhS641BT4hWJUnzVh4V7DWT2V5JFwHhwMjwo98I7yUMUZEM8wmJcbx5lAUttjUaA1muKyjiXEDHb8djs7iSS2hto2jfvnl7uZlYvGkzMWOwRiNR0lvDNaNwPhwhhADSOzgO7ySNIzOVUE+0SFBx7q4UeAFAVnia2t+8moX0iLei0mhjeXuS4Cku6I2BEAy6m2HmKuyqAAAMADYDbbyrIRdMhl0Oy6ucEVtLFcqRECpwdwfEHauriU8i2PGrtbicTWvFpe5xPIEQCSAaNAbSykMRpYEY6Y3yBqdlx6OW5ubZNXeW4iMmRhfrVLrg532U5qSrFuY72RON8QV5ZILF3sxdzxbOo7lu7UuDmKNm1BnA22GRmpXmudbWeS4M63FtHHCEgTiMlvPCAoyURWxOz6lcazk7DfNAaOvFk+km3ORIIhIARsyFihKnx0sACPDUvnXtqn8dYtxjhBjz+6uzJ4HujHGN/wDuGP51cKAVF8b5ntrMKbqdItXuhj7R9Qo3I9cVJswAydgPGvzB2ncUFxxW5dZBImVWNgcroCqML6atXTbOT416XZeCjjcQqLllum/LoVznlRrvNHaWH0W/CWFxPKMB09oJny8C+PPZfGpTkbkJbIGWY97dPkvId9Odyqk7/Fup+FZD2VTX0L3E1jarOuFRyy5wd20qdQOcdQM/Zz4Von9pt7F/eeFSj1XvFH5oQfxrBj8PHCYqdKUs2V6O2n/epmU45s1Tw00RpNKzyDtrteksE8Z+CN/yB/Kpa27VOHv/AI5T+aNx+ekj86zqtB8y9V6b+JFtpUTa822cnuXcB9O9UH8Cc1JxTKwyrBh5g5H5VYmnsWqSex90pSunRSlKAUpSgFQPOfKicQtjG2BIu8T/AHW9f4T0I/qBU9SuNKSsyMoqSsyhdnXNjsWsL3K3MOQurq6r4Z8WA3z4rg+Zq+1R+0XlBpgt3aZW6gwRp6uq749WHUee48qlORub14hbhtlmTAlTybwYfwtjI+Y8Kqg3F5JeHzKacnF8OXg+qLJSlKuNArx2vCIo++CJtNIzup3UswAY4Ow1YyQNiST1Jr2UoDzpw6JY+6WJBHjGgIoTB8NOMV3gVzSgPP8As+P/AKafvO89xf3n/U6e9/F1rycT4GJUKxkRZcsw7tHR2PXvEYYcHA8QdhuKk6UBVeK8c+hQzy39spTR7c0Kh0kABCq6t7aE50gHUo1e9XfyvxOx4jDFcWqRNoAAzGokiI/wyMZQj028RkVMcU4TFdRNFcRrLG2MowyNtwfkarvCuzK0s5xPY97bN9pUkLRuPuukmoEfDBHhigLEvC4xO0+n60xiPUSThAxfSB0XLHJx1wM9BhxTisVtE0s7hEXqT+gHUk+Q3qK5t51g4fHmU6pCPYiU+03qfur6n5Z6VT+F8qXPFpVuuKEpAN4rcZXI+HVFPmfaPoMVVKpZ5Y6v93KZ1bPLDV/bvOqfiF5x6Qx24a3sQ2HkPV/Q/eP8AOB4npVzsuz+xjgWE20Uqg5zKiuxbpqJI6/DAqdtbVIkVI1CIowqqMADyAFdtdhDK8zevX0EKWV5pavr6HRZWMcKCOGNI0XoiKFUfADYV30pVhcdNxaJIMSIrjyZQ361FXfJFjJ79pD8QgQ/iuDU3SuOKe6IuKe6KbddknD36ROn8srfoxIqLl7FYAcwXU8Z8/Zb9AprRqVW6MHyK3Qpv4TNv7OuIxf3firkeTmQD8NTD8qGy4/D7s0M4/yf8kQ/nWk0rnBXJteJH+PFbNrxM3PNvGov33DVkH/1hif9Dt+lP7XZI/7zw6aPzOT/AM0X9a0ilOHJbSHCmtpvx1KFbds9i3viaP4oCP8ASxP5VL23aTw+TpdIv84ZP9wAqaueDwSfvIIn/mjVv1FRFz2d8Pk960jH8mU/2EUtVXNMWrLmmSlrx63l/dXEL/yyKf0Ne/NUW67G7F/d76P+WTP+8GvCex4x/wB24hPF5bf/AIZf0pmqL4fqM9Vbx8maRWZc48Hk4ZdDiVkv1ZOLiIbD2juduisfwbB8du3/AOG8Yi/c8TD+khb/AJK9dF5Jx6KOTvI4LlNDalIjOVwcjAKE5HhioTk5Kzi0yupJzVnFp8n0NB4NxqK6hjmhbKuMjzB8VI8wdjXur8cLKdQYE6s5DA4IPmD1Ffp3sx4vLdcLtpbglpCHUserBHZAx8yQoyfE5NfRdodj1cBShUqSTzdOTtfx7y+nUzaPctVKUrxi0UpSgFKV1XNysaM8jBEUZZmOAB5knpQHbVE5v7Ru7f6Lw9e/umOn2RqVD5be8w8ug8emKiuLc3XPFZWteFApD0kuDlfZ6deqKfL3m9N6t3KPJEHD0+rGuUj25SPaPoPur6D55qhydTSG3X0MznKppDbr6ELyl2caJPpXEW7+6Y6sMdSofP8AiYfgPDoDV8pSrIwUVZF0IRgrIUpSpkxSlKAUpSgFKUoBSlKAUpSgFKUoBSlKAUpSgM94l2IWM1wZQZY1ZtTRIyhCepxlSygnwB+GKvdjZJDGkUShI0UKqjoFGwFd9KuqV6tVKM5NqO13t3HEkthSlKpOihNK/NfazzHNc8RnidmEUMmiOPPsjTjL46EscnPlgeFeh2dgJ4+twoO2l230ITllVz9A8wcxw2URkuH0j7KjdmP3VHifyHjis8hs7zj8gebVbWAbKqOr48Rn3z/EfZHgDvVc7HuDLxGaU3rSTLbJH3aOxZcMZPZOd9I0ZC9N/Lat4RAAABgAYAHTHlWLGYSpRryo1PhdtOZTldX3vd6de88nCeERWsSxQIERfAeJ8yepJ8zXspSoJWNCVtEKUpQ6KUpQClKUApSlAKUpQClKUApSlAKUpQClKUApSlAKUpQClKUAqk84dk9rxGbvmaSGUgBmj04cAYBZWB3AwMjGwGc4Fc0q2lWqUZZ6cmn1RxpPcmeUuUIOGwmK2B3OXdjl3bpkkADYbAAAD5nM5SlQlOU5OUndvmdFKUqIFKUoBSlKAUpSgFKUoBSlKAUpSgFKUoBSlKAUpSgFKUoBSlKA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93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75" y="3573016"/>
            <a:ext cx="4619625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64" y="1654149"/>
            <a:ext cx="3822383" cy="3837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8775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4164013" y="7129090"/>
            <a:ext cx="827087" cy="260350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Page </a:t>
            </a:r>
            <a:fld id="{8AEC989E-555E-4E55-9F3C-343127921532}" type="slidenum">
              <a:rPr lang="en-US" altLang="ko-KR"/>
              <a:pPr>
                <a:defRPr/>
              </a:pPr>
              <a:t>12</a:t>
            </a:fld>
            <a:endParaRPr lang="en-US" altLang="ko-KR" dirty="0"/>
          </a:p>
        </p:txBody>
      </p:sp>
      <p:sp>
        <p:nvSpPr>
          <p:cNvPr id="649222" name="Rectangle 6"/>
          <p:cNvSpPr>
            <a:spLocks noChangeArrowheads="1"/>
          </p:cNvSpPr>
          <p:nvPr/>
        </p:nvSpPr>
        <p:spPr bwMode="auto">
          <a:xfrm>
            <a:off x="815974" y="163513"/>
            <a:ext cx="570024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  <a:defRPr/>
            </a:pPr>
            <a:r>
              <a:rPr lang="ko-KR" altLang="en-US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그래프 데이터 </a:t>
            </a:r>
            <a:r>
              <a:rPr lang="en-US" altLang="ko-KR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(Graph Data) (3/3)</a:t>
            </a:r>
            <a:endParaRPr lang="ko-KR" altLang="en-US" sz="2400" b="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ea typeface="HY헤드라인M" pitchFamily="18" charset="-127"/>
            </a:endParaRPr>
          </a:p>
        </p:txBody>
      </p:sp>
      <p:sp>
        <p:nvSpPr>
          <p:cNvPr id="4100" name="Text Box 7"/>
          <p:cNvSpPr txBox="1">
            <a:spLocks noChangeArrowheads="1"/>
          </p:cNvSpPr>
          <p:nvPr/>
        </p:nvSpPr>
        <p:spPr bwMode="auto">
          <a:xfrm>
            <a:off x="323851" y="980728"/>
            <a:ext cx="4104456" cy="53436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36000" tIns="36000" rIns="36000" bIns="36000">
            <a:spAutoFit/>
          </a:bodyPr>
          <a:lstStyle/>
          <a:p>
            <a:pPr marL="292100" indent="-292100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Font typeface="Wingdings" pitchFamily="2" charset="2"/>
              <a:buBlip>
                <a:blip r:embed="rId3"/>
              </a:buBlip>
              <a:tabLst>
                <a:tab pos="268288" algn="l"/>
              </a:tabLst>
            </a:pPr>
            <a:r>
              <a:rPr lang="ko-KR" altLang="en-US" sz="2000" b="0" dirty="0" smtClean="0">
                <a:ea typeface="HY헤드라인M" pitchFamily="18" charset="-127"/>
                <a:sym typeface="Symbol"/>
              </a:rPr>
              <a:t>화합물 데이터 </a:t>
            </a:r>
            <a:r>
              <a:rPr lang="en-US" altLang="ko-KR" sz="2000" b="0" dirty="0" smtClean="0">
                <a:ea typeface="HY헤드라인M" pitchFamily="18" charset="-127"/>
                <a:sym typeface="Symbol"/>
              </a:rPr>
              <a:t>(Chemical Data)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8091143" y="475360"/>
            <a:ext cx="962370" cy="25736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ko-KR" altLang="en-US" sz="1200" b="0" dirty="0" smtClean="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데이터</a:t>
            </a:r>
            <a:r>
              <a:rPr lang="en-US" altLang="ko-KR" sz="1200" b="0" dirty="0" smtClean="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(Data)</a:t>
            </a:r>
            <a:endParaRPr lang="en-US" altLang="ko-KR" sz="1200" b="0" dirty="0">
              <a:solidFill>
                <a:srgbClr val="0066CC"/>
              </a:solidFill>
              <a:ea typeface="HY헤드라인M" pitchFamily="18" charset="-127"/>
            </a:endParaRPr>
          </a:p>
        </p:txBody>
      </p:sp>
      <p:sp>
        <p:nvSpPr>
          <p:cNvPr id="2" name="AutoShape 2" descr="data:image/jpeg;base64,/9j/4AAQSkZJRgABAQAAAQABAAD/2wCEAAkGBhQREBIUEBIVFBQWEhoaFxUYFRkWFxsXHBkXFBwVHBoZHSYeGB0jGhgYHy8hJCgpLC0tGB4xNTAqNSYrLCkBCQoKDgwOGg8PGi8kHx80LC0tKSsuNS8sLDEvKikqLC0pLCovNCwtLSoqLSksLCwsKSwpLCwsLC0sLCwqLDAsLP/AABEIANUA7QMBIgACEQEDEQH/xAAcAAEAAwADAQEAAAAAAAAAAAAABQYHAQMEAgj/xABCEAACAQMCAwUEBwUHBAMBAAABAgMABBESIQUGMQcTQVFhIjJxgRQjQlKRobEVM2JywRc0Q4KissJTg5LRFmPSJP/EABoBAQADAQEBAAAAAAAAAAAAAAACAwQBBQb/xAAxEQACAQIEAwUIAwEBAAAAAAAAAQIDEQQSITETQVEFcYGR0SMyQmGhscHwFCLh8TP/2gAMAwEAAhEDEQA/ANxpSlAKUpQClKUApSlAKUpQClKUB4+K8YitUElxII0Lqmo5xqY6VBwNtz1O3nXksebLWZJnSddMH70tmPQMagzBwCFIBIboR0Jrxc98HkubeJIk1kXlu7LlQNCSqzn2iAcKDt41Bc28mXF3NxPuwFWeztljYsNLSRSvKUIB1AEYUkjGGoC18H5rtrssIJgxVQxUqyNoPR9LgEofBht61CXXaFFJPZR2cqSLNdGNyVbdO7kbXGTgONSAal1L4V5LrgVzf3MkskBs1/Zs1sCzxvI0k2Nx3TMO7TGQSQST0FeW14PeP+xkey7oWUiiVzLEwIWFotcYViShIBOQGyV2OCaAtk/OVok/cNOok1hCMMVDt0jZwNCufBSQTnpXNzzfax3H0dpvrQVDKEdghb3Q7KpWMnIxqI61RG5DnzdW0y3kkE108gaC4tkhKvJ3uZFkxKrqcZ0hs6RipTmHgt0LqSThsNzDO8sZaXv4focgGhWeWJnMmdAK+wgOw3oC7cT4ilvBLNIcJFGzt56VBY/PAqIteaVisraa/ZYpJlBEaqzHU41iJUXU7lVIBIHgTtXs5q4SbqxuoFIDSwOik9NRUhc+mcVVxHNKeE38MBl7mCSOaAFElRnVEYr3rKupHjZCCw2zigLI/OFoII7g3CdzJII1k306ySoU7eycgg6sYxvivfZcRSaISx6ihBIyjqdiQfZYBvA+G/h1rP25PuWgQtCA0vHo7x4daHuodS6gxzpY6V1ELnJY4zWk0BErzZamCCcTKYp5FjiYBjrdiVVAMZzkHqNsHNfEXOVo0/cLOpk1lBs2kyDrGJMaC4+4Gz6VU+C8k3EfFSJAP2fbzTXFt7S/vpwoKac5AjJlIyOrePh4eAciTxJBa3K3kiQ3IdXS4thanTL3qy6T9cGyclcHfO+9AXe451tUeWPvS0kRYOixyuVKp3hzoQ4Gk7HoTsMnaofhnaGl1a200bLbtJNArrLFMy/WsV7pH0KHY4wGGVHjXu5a4JJFLxRpE09/dlo2yp1J3UaA7EkDUG2OD186rdpwC7PDuHWrWjo9peWrOxkhMbJHKSzoVkLEBQDhlU77A0Bc5ebrVbj6OZgZdSqVVXYKzbKruqlEJyMBiDuK+bjnK0SfuHnUSawhGGKh292NnA0K58FJBOelRHLdpc2UtxCbVpUmvpJluEkiC6JWDHvFdxJqQbeyrZAGKrj8iT5ureZbySCe6eQNBcWyQlZJO9zIsmJVdTjOkNnSMUBe7rm+1juPo7TfWgqGUI7BC3uh2VSsecjGojrVf5y7S14Vc6LtC0UsatCyL7WoFlkRsnBx9WQRj3yPCujmLgt0LqSThsNzDO8sZMvfw/Q5MaFLyxM5fOgFfYQHYb1A9sfKlzxa6his0VvosZMjFtI1THZAfEhYgSPAOvnQE5zl2yQWE5gSJp5E/eYYIikjOnUQSzdMjGBnrnIFk5O5xh4nB3sGpSraXjbGpGxnBxsQRuCOvxBAxPtG7PbyO/uJIreWeKaVpFeJGkwXJcowQEqQxI3GCMb+AnuRuym+WBpTdPZSSEYiGrJVc4Z9LjByx2IJA8s4Hu4zC4KngIVqU71Ha6v56crfu5Q5zTelzbKVm45b45D+6v45PRzk/wCuM/rXH7T4/D71tDMPMaD/ALZFP5V85xesWc41t4vyNJpWb/2kX8X944VJ8VEgH46GH519w9tVuNpreeM/BW/Uqfypx4c2d/kU+bsaLSqda9rPD36ysn80T/qoIqVted7GT3byH4GQIfwbFTVSL2ZNVYPZonKV0296km8bq/8AKwb9K7qmWClKUApSlAKUpQClKUArquLlY0Z5GVEUZZmIVQPMk7CqB2k9ockGbPhkbz3zD2u7QydypHvMAD7ZG4B2HU7YBnOU+HzTwQz8TRvpIH7t9OiNgSA6IpKhiN9TZYZIyBtQHt+nT3W1uDBF/wBd1+sYf/VEw2/nkHwRgc0XlVE9qGWaKU7tKJC7OfORZNSSfMbDZdIqbpQEMOI3EG1zF3qf9aBST8WhJLj/ACF/gKkbHiEcy64XV16ZUg4PkfIjyO4r0VHXvAo5G7wZjlxjvYzok9ASNnH8Lhl9KAkaVl3N3NXF7C8iEVs95aov1jLAQZNWDuU1aWQD3gFUljldqvXLfNEN9F3kBII9+NxolQ/ddDuPj0PgTQEvSvBxLj1vbFRcXEMJb3RJIiE/DURmvbHIGAZSCpGQQcgg+II6igPqlKUApSlAKUpQCuuWBXGHUMPIgEfnXZSgIi55Qs5PftID690oP4gZqJueyvhz/wCAU/lkcflqIq20qDhF7ordOD3SM8uOxS1O8U08Z+KMP9oP511f2X3cX924rKvodYH+lyPyrSKVDgQ6EP49PoZv+wuOw/u72KUeTYJ/1x/1rgca49D79pFKPMaSf9Eg/StJpThdJPzOcC20n5mbf2m3sX944VKPUd4o/NCPzrth7bLbpLBPGfgjf8gfyrRK6p7VHGHRWHkyhv1pkmtpfQcOotp+aKpa9q/D36zMn80b/qARUta852UnuXcHwMiqfwYg0uuTLKT37SD4iNVP4qAarXMnI3CLaIyXCdyPDTI+WPkqknUflXG6kdXYN1Yq7t9jv537Vrfh2hUX6RK66giOAoXJGpnwcZIOAAeh6V6+Qu0WHiiuFQxSx4LxMQ3snYMrYGoZ26Ag+G4zg3GOXJJWknsrW4NrqAViveEEDByUX08MgZxnzuPYLwxhfXLudDR25Tu2BVzqdSTg+C6AD6sK+k/jYF9mLEKp7V8r/Pa2+2t/wchVcmujNxht1TOhVXJJOABknck46knxrspSvCNIpSlAKUpQCuMVzVE5+51dGFlYZe7k9klesYP6ORv/AAjc+FRnNRV2QnNQV2YbzvdyScSvGmJLi4kXrnCqxVVHoFAArXewK4laxnVyTEk+Is+GVDOo9MkH4sa9vC+xez7lPpaGWfOXkWR0yfuDSRlR5nc9fQXnhvDIraJIoI1jjQYVVGAPH5knck7kmvoMX2tDE4GnhlTs42u+5W07+f5K6cHfM+fI9VKUrwS8UpSgFKUoBSlKAUpSgFKUoBSlKAUrwcZ45DaRGS4kCL4Z6k/dUdWPoKzufjN9xtjHZqbazzhpW2LDxBI6n+BfmarnUUdN30Kp1VHTd9Cb5p7TEhfuLJfpNyTpAXLIreR07uf4R8yK8HBOzmW5lFzxiQyudxBn2VHXDY2A/gXbzJ3FWjlbkq34en1S6pCPalbBc+g+6voPnmp+oKm5az8uRBUnN3qeXL/T4ihVFCooVQMAAYAHkAOlZv2g2L2F5DxO2G2oLOo6H7OT6Mvs58CFPU1pdebiPD0nikilGpHUqw9D+h8QfSp1IZo2J1IZ42W/I54ffpPEksR1I6hlPof0PpXorNezziD2N3Nwy5PRi0DHoR7xA9GX2gPAhh1rSq7TnmVztKeeN+fMUpSplgpSqvz1zqnD4sLh7iQYjj6+mtgPsg/idh4kRlJRV2RlJRV2ebn7nj6Iogthru5dkUDVozsGI8Sfsr49eg355C5H+hqZrg67uXd2J1ac7lAfE595vE+lebkDkp4mN5fZe7lyfa3MYP6ORt6DYeNXmq4Rcnnl4LoUwi5vPPwXT/RSlKuNApSlAKVnnat2jycNEUVsqmaVSxZhkIgOnIHixOcZ2Gk7GoTsx7WZ7q7W1vQrmQN3ciroIZVL6WA9kgqpwQAQR4529CHZuInhnilH+i5/d2+RDOr5TXqUpXnkxSlKAUpSgFKVj3OvbdLBdSQWMURETlGkkDNqZThgqqy4AORkk5x4VqwuErYufDoxu9/25GUlFXZsNUnmvtLjt27i0X6Tck6Qq5ZVbyOndm/hX5kVUOGc4cQ49mCAJbIgHfyKx3DZxufaAOk+wPI5OK0PlTka34ev1a65SPamYDUfQfcHoPnmslenVp1HSksrjo7/AI9SlynN2houvoVjg3Z3Ndyi54zIXb7MAOwHXDadlH8K/M9RWiwQKihUUKqjAUAAAeQA6V2UqMIKOxZCnGG3mKUpUywUpSgKL2pcutJEl5b5E9sdWR1MYOo/NT7Xw1edWHlLmJb60jmXAYjDqPsuPeHw8R6EVMMuRg9Ky6wP7F4sYm2s7s5QnojZwP8AxY6T/Cyk9Kol/SWbk9zNL2c83J7/AIZqVKVFcy8xxWMDTTH0VR7zt4KP/fgN6ubSV2aG0ldnm5x5uj4fAXf2pGyI487s39FHif6kVWeROUpJpTxHiOWmc6okYe4PB8eBx7q+A369PNyjy5LxK4/aPERlf8CE+7gbqcH7A6gfaO59dNqmKdR5ntyX5M8U6rzy25L8sUpSrzSKUpQClKUBRO07s3PFFjeF1jniBA150Oh30kgEqQdwQD1O2+1Bseza/wCEPHfAQzNCxJjQs+FKlSxyqkjSzDbcdfhvNK2rH4lYZ4WM7QfL/dyudNS12fUg+VeboeIRa4jhx78ZPtKf6g+DDr8dqnKz3mrkKSKX6bwk93Ou7RLsr+J0jpk+KHY+h6y/JXP0d8O7cd1cr78R2zjqy53x5jqPzrzIzaeWe/3IQqNPJPf7lrpSlXF4pSlAK/N3OXJkkvF7qLh6NPljIwUqNDMQzrliAQGbHzx4VvPNvHxZWksxxqAwgPi52UfjufQGq/2U8AMVs1zNkzXR1knroySv/kSX/wAw8q0YPtCtgq6lQettb7W/6Z6jzSUF3s6eyXkOThsErXGBNMVyoOQiJq0qSNi2WYnG3Tyq/UpUa9adepKrUd3LVl6VlZClKVSdFKUoBSlfEsyoCzsFA6kkAD5mgPuq5z5ywL6zdBjvE9uI/wAQHu58mG34Hwro4t2nWFvkGfvWH2Yhr/1e5+dUbnDtPmurOdLa0eOJ0KGZyejbaRgaQSMj3j1NVSnTf9ZPcz1KtKzi2e7lXtptUtUS9d++jBUsEZw4UeycjxI2J8xnxrngHCZeN3Ivb0YtEOIYfssM9PVc41N9o7dBthJb5enj+Ffp/ssQrwizDMGPdncHOAXYhD5FQQpHhpxXv9r9kUMHCk6dXPflpr89ORXBcS0ZbL695alUAYGwHhXNKV4psFKUoBSlKAUpSgFKUoBVM517PxdH6Rat3N2m4cHSHI6aiOjeTfI5HS51X+ceaV4eltJJgRvdpFIT9lXV/b/ykKT6A1GUVJWZCcFNWZCcm9oDSSfROIr3N0p0gkaQ58vIMfwbw8qvdVrnLkeHiEe/sTKPYlA3Hjpb7y5/Dw9a1y3ztNYzfQuL5UjaO4O4I6DU32l8n8OjeJFSk4O09uvqUqbpvLPbk/U0qlcA53FQ/N3MAsrOWY41AYQHxkOyj8dz6A1c2krs0NqKuyk81ueKcWhsUOYLc6piOmdtX4AhB5F2rTUQAAAYAGAB0A8qpPZVwAw2rXE2TNcnWSeujcr/AOWS/wDmHlV4qqknbM92U0U7Ob3l+oUrhnAGScAeNVzi3aHY2+Q9wrMPsx/WH4ezsPmRVjko7stlKMd2WSlZtJ2rTXBK8NsJJT99wSB8Qmw+bCvn9gcavf7zdLaofsIcNj4R9fm9V8ZP3Vcp46fuJsvnE+P29sM3E8cfozAE/Bep+QqocS7Y7VDpto5bh/DC6FP/AJe1/pr64Z2O2iHVO0lw3jqbQp+S+1+LGrdw3gkFuMQQxx/yqAT8T1Pzp7SXRfUe2l0X1foUL9s8bvf3Futoh+04w2P+5kn5JX1D2TSTkPxK+lmP3VJIHoGfO3wUVpNQ3NHNMNhCZJjknZIx7zt5DyHmeg/AHjpRtebv3nHRileo2+/YhLvgPDOEw99JChI90v8AWyM3gFD53+GAOu1V/hHAp+NzLdX2Y7NT9TACQGHp6bbv1PQYHTs5f5Ym4tML3ie0P+DBuAV6jbwT82+HXT0QAAAYAGABsAPKoxhn1taPTr3kYQ4mtrR6de88cvBoGTQ0MZXRoxoGyYxpHkMeVZvYXD8Bvu4lJaxnbKOd9B2GT6jYN5jDelarUVzLy7HfW7wy+O6t4o46OP8A14gkVZOF9Y7otq029Y7rb0JRWBGRuD41zWcdn/MUlrMeGX+zocQOejL1CA+II3X028AK0epQmpq5KnNTVxSlKmWClKUApSlAKUpQCqR2vcqPxDh+iNwndOZmyCSwSOT2QB4kkVd6+XQEEHcEb/CgI/lyyaG0gjebvykSr3unTrAGA2MnfGPE56118ycsw30JjnXP3XHvIfvKf6dD41zysx+iQqesYMR+MTGEn8UqVrjSaszjSaszJrfmW44A4gvw01ociGRBlh5KuSPmhO3UHHWE4v2gQ8YvbSGXNtaqxZzIwAY7kgkHAJUaR6sat3bdy5NdWUbwKzmCQsyKMkoV0lgB1KnG3kT5Vj3IvKcl/exRrGxiWRTM2CFVFIZgWHRiBpA65PoSPbwXZeErYCrUq1LSjeyuuS0Vt3d6GSUGvZ7r90Ns4l2u2UOFgDznoAi6V8gMtj8gajv/AJPxi9/ulmLZD0eQb488yYB+SGr1wvly2th//PBHGfMKNXzY+0fmakq+fyTfvS8izh1Je9Ly9TNV7Lrq5OeJcQd/4EyR8i2FHySrFwns1sLfBEAkYfalPeH8D7I+Qq0UrqpQWtiUaEI6289T5jjCgBQAB0AGAPlX1SlWlwpSqzzrzxHw+PG0k7j6uIfhqbG4XPzPQeJEZSUVdkZSUVdndzhzlFw+HU/tSMPq4gd2PmfuqPE/1qq8rcnTX0wvuLe0TvFARhQOoyp6KPBfHq3r3cocjSTTfTuK5eZiGSJuieRYdAR4J0Xx36aJVSi6jzS25L1KIxdV5p7cl+WKUpV5pFKUoCpdoPJv02ESQ+zcxbxsDgnG/dk+G+4Pgfia+ez3nP6bEY5vZuodpFIwWAOnXjwOdmHgfiKt9Zz2g8uSW8y8TsdpIzmZQNmXoXI8RjZh5b+BNUTTg868TPUTg+JHxX58DRqVE8scxx31us0W2dnXxRx1U/0PiCDUtVyaaui9NNXQpSldOilKUApSormpJmsboWue/NvIIsHDa9Jxg+Bz09cUBKBweh6VE8wcxLaCDKl+9u4oMAgaTK2kMfQeVZ5yLw4G5tnt5reKSOB1mhitJ4ZXymALlpHYF1k0tltyQcE5qLt7eEW/DFELi/Titt9MYxuJNffMWaZ8YdSd1yTt06GgNsLgdSBtn5edC4AySMedZBzLHCq8d+mxM14wla2fu2LfRu4GjunxhUU953gBA66s5r645A3e8Pa47j6J+y41Q3NvJcW6z7asqjKEkKacM3gCBvQGvMwHU4+NBWT8Q4LGljw76ReRP3PfGL6TaTSWsiscKrox1AouAhYk4yQD1q+cjXRk4fbs1uLYlT9SFKqAGYAqrAFVYDUARkBhQE7SlKAUpSgFKVS+eOfvoxFtZjvbx8AKBq0Z6EjxbyX5nbrGUlFXZCc1BXZ3c8c+rYgRQjvbp8BIxvpzsGYDf4L1P514eSuQ3WT6bxE95dOdQDbiPyJ8NXljZfCu/kfkH6Mxubw97ePuWJ1BM9cHxbzb5DbrdaqjFyeafgiqMHN55+C6f6KUpV5oFKUoBSlKAVwy5GDuDXNKAyrids/Ab4XEKk2M7YkQfYO50j1G5X0yvrWn2l2ksayRsGR1BVh0IO4NdfFOGR3MLwzLqR1wR/UeRB3B8xWccr8Tk4PeGwu2zbyNmCU7AZO3wBOxHg2/Q5rP/wCUvk/oZV7GVvhf0foajSlK0GoUpSgFeLh3Fkn73u8kRytEWxhS641BT4hWJUnzVh4V7DWT2V5JFwHhwMjwo98I7yUMUZEM8wmJcbx5lAUttjUaA1muKyjiXEDHb8djs7iSS2hto2jfvnl7uZlYvGkzMWOwRiNR0lvDNaNwPhwhhADSOzgO7ySNIzOVUE+0SFBx7q4UeAFAVnia2t+8moX0iLei0mhjeXuS4Cku6I2BEAy6m2HmKuyqAAAMADYDbbyrIRdMhl0Oy6ucEVtLFcqRECpwdwfEHauriU8i2PGrtbicTWvFpe5xPIEQCSAaNAbSykMRpYEY6Y3yBqdlx6OW5ubZNXeW4iMmRhfrVLrg532U5qSrFuY72RON8QV5ZILF3sxdzxbOo7lu7UuDmKNm1BnA22GRmpXmudbWeS4M63FtHHCEgTiMlvPCAoyURWxOz6lcazk7DfNAaOvFk+km3ORIIhIARsyFihKnx0sACPDUvnXtqn8dYtxjhBjz+6uzJ4HujHGN/wDuGP51cKAVF8b5ntrMKbqdItXuhj7R9Qo3I9cVJswAydgPGvzB2ncUFxxW5dZBImVWNgcroCqML6atXTbOT416XZeCjjcQqLllum/LoVznlRrvNHaWH0W/CWFxPKMB09oJny8C+PPZfGpTkbkJbIGWY97dPkvId9Odyqk7/Fup+FZD2VTX0L3E1jarOuFRyy5wd20qdQOcdQM/Zz4Von9pt7F/eeFSj1XvFH5oQfxrBj8PHCYqdKUs2V6O2n/epmU45s1Tw00RpNKzyDtrteksE8Z+CN/yB/Kpa27VOHv/AI5T+aNx+ekj86zqtB8y9V6b+JFtpUTa822cnuXcB9O9UH8Cc1JxTKwyrBh5g5H5VYmnsWqSex90pSunRSlKAUpSgFQPOfKicQtjG2BIu8T/AHW9f4T0I/qBU9SuNKSsyMoqSsyhdnXNjsWsL3K3MOQurq6r4Z8WA3z4rg+Zq+1R+0XlBpgt3aZW6gwRp6uq749WHUee48qlORub14hbhtlmTAlTybwYfwtjI+Y8Kqg3F5JeHzKacnF8OXg+qLJSlKuNArx2vCIo++CJtNIzup3UswAY4Ow1YyQNiST1Jr2UoDzpw6JY+6WJBHjGgIoTB8NOMV3gVzSgPP8As+P/AKafvO89xf3n/U6e9/F1rycT4GJUKxkRZcsw7tHR2PXvEYYcHA8QdhuKk6UBVeK8c+hQzy39spTR7c0Kh0kABCq6t7aE50gHUo1e9XfyvxOx4jDFcWqRNoAAzGokiI/wyMZQj028RkVMcU4TFdRNFcRrLG2MowyNtwfkarvCuzK0s5xPY97bN9pUkLRuPuukmoEfDBHhigLEvC4xO0+n60xiPUSThAxfSB0XLHJx1wM9BhxTisVtE0s7hEXqT+gHUk+Q3qK5t51g4fHmU6pCPYiU+03qfur6n5Z6VT+F8qXPFpVuuKEpAN4rcZXI+HVFPmfaPoMVVKpZ5Y6v93KZ1bPLDV/bvOqfiF5x6Qx24a3sQ2HkPV/Q/eP8AOB4npVzsuz+xjgWE20Uqg5zKiuxbpqJI6/DAqdtbVIkVI1CIowqqMADyAFdtdhDK8zevX0EKWV5pavr6HRZWMcKCOGNI0XoiKFUfADYV30pVhcdNxaJIMSIrjyZQ361FXfJFjJ79pD8QgQ/iuDU3SuOKe6IuKe6KbddknD36ROn8srfoxIqLl7FYAcwXU8Z8/Zb9AprRqVW6MHyK3Qpv4TNv7OuIxf3firkeTmQD8NTD8qGy4/D7s0M4/yf8kQ/nWk0rnBXJteJH+PFbNrxM3PNvGov33DVkH/1hif9Dt+lP7XZI/7zw6aPzOT/AM0X9a0ilOHJbSHCmtpvx1KFbds9i3viaP4oCP8ASxP5VL23aTw+TpdIv84ZP9wAqaueDwSfvIIn/mjVv1FRFz2d8Pk960jH8mU/2EUtVXNMWrLmmSlrx63l/dXEL/yyKf0Ne/NUW67G7F/d76P+WTP+8GvCex4x/wB24hPF5bf/AIZf0pmqL4fqM9Vbx8maRWZc48Hk4ZdDiVkv1ZOLiIbD2juduisfwbB8du3/AOG8Yi/c8TD+khb/AJK9dF5Jx6KOTvI4LlNDalIjOVwcjAKE5HhioTk5Kzi0yupJzVnFp8n0NB4NxqK6hjmhbKuMjzB8VI8wdjXur8cLKdQYE6s5DA4IPmD1Ffp3sx4vLdcLtpbglpCHUserBHZAx8yQoyfE5NfRdodj1cBShUqSTzdOTtfx7y+nUzaPctVKUrxi0UpSgFKV1XNysaM8jBEUZZmOAB5knpQHbVE5v7Ru7f6Lw9e/umOn2RqVD5be8w8ug8emKiuLc3XPFZWteFApD0kuDlfZ6deqKfL3m9N6t3KPJEHD0+rGuUj25SPaPoPur6D55qhydTSG3X0MznKppDbr6ELyl2caJPpXEW7+6Y6sMdSofP8AiYfgPDoDV8pSrIwUVZF0IRgrIUpSpkxSlKAUpSgFKUoBSlKAUpSgFKUoBSlKAUpSgM94l2IWM1wZQZY1ZtTRIyhCepxlSygnwB+GKvdjZJDGkUShI0UKqjoFGwFd9KuqV6tVKM5NqO13t3HEkthSlKpOihNK/NfazzHNc8RnidmEUMmiOPPsjTjL46EscnPlgeFeh2dgJ4+twoO2l230ITllVz9A8wcxw2URkuH0j7KjdmP3VHifyHjis8hs7zj8gebVbWAbKqOr48Rn3z/EfZHgDvVc7HuDLxGaU3rSTLbJH3aOxZcMZPZOd9I0ZC9N/Lat4RAAABgAYAHTHlWLGYSpRryo1PhdtOZTldX3vd6de88nCeERWsSxQIERfAeJ8yepJ8zXspSoJWNCVtEKUpQ6KUpQClKUApSlAKUpQClKUApSlAKUpQClKUApSlAKUpQClKUAqk84dk9rxGbvmaSGUgBmj04cAYBZWB3AwMjGwGc4Fc0q2lWqUZZ6cmn1RxpPcmeUuUIOGwmK2B3OXdjl3bpkkADYbAAAD5nM5SlQlOU5OUndvmdFKUqIFKUoBSlKAUpSgFKUoBSlKAUpSgFKUoBSlKAUpSgFKUoBSlKA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60418" name="Picture 2" descr="https://encrypted-tbn1.gstatic.com/images?q=tbn:ANd9GcRKmd7WwLEfsEe9hU9qyH0R0FReVgvV9Ltm9J9a1jOrdRUfQkFb_Q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824" y="1532783"/>
            <a:ext cx="2800350" cy="1628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1775394" y="4005064"/>
            <a:ext cx="2940622" cy="53436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36000" tIns="36000" rIns="36000" bIns="36000">
            <a:spAutoFit/>
          </a:bodyPr>
          <a:lstStyle/>
          <a:p>
            <a:pPr marL="292100" indent="-292100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Font typeface="Wingdings" pitchFamily="2" charset="2"/>
              <a:buBlip>
                <a:blip r:embed="rId3"/>
              </a:buBlip>
              <a:tabLst>
                <a:tab pos="268288" algn="l"/>
              </a:tabLst>
            </a:pPr>
            <a:r>
              <a:rPr lang="ko-KR" altLang="en-US" sz="2000" b="0" dirty="0" err="1" smtClean="0">
                <a:ea typeface="HY헤드라인M" pitchFamily="18" charset="-127"/>
                <a:sym typeface="Symbol"/>
              </a:rPr>
              <a:t>소셜</a:t>
            </a:r>
            <a:r>
              <a:rPr lang="ko-KR" altLang="en-US" sz="2000" b="0" dirty="0" smtClean="0">
                <a:ea typeface="HY헤드라인M" pitchFamily="18" charset="-127"/>
                <a:sym typeface="Symbol"/>
              </a:rPr>
              <a:t> 네트워크 데이터</a:t>
            </a:r>
            <a:endParaRPr lang="en-US" altLang="ko-KR" sz="2000" b="0" dirty="0" smtClean="0">
              <a:ea typeface="HY헤드라인M" pitchFamily="18" charset="-127"/>
              <a:sym typeface="Symbol"/>
            </a:endParaRPr>
          </a:p>
        </p:txBody>
      </p:sp>
      <p:sp>
        <p:nvSpPr>
          <p:cNvPr id="3" name="AutoShape 4" descr="data:image/jpeg;base64,/9j/4AAQSkZJRgABAQAAAQABAAD/2wCEAAkGBxQTEhUTExMWFhQWGR4ZGBgYGBgYGxsbHBweICEaGhkbHSggGxwlHxcbITEhJjU3Li4uHh8zODMtNygtLisBCgoKDg0OGxAQGzQmICYsLDI0MC8sLCw0Ly8sLywvLCwvLy8sLCwsLCwsLCwsLCwsLCwsLCwsLCwsLCw0LCwsLP/AABEIALoBDwMBEQACEQEDEQH/xAAbAAEAAgMBAQAAAAAAAAAAAAAABQYDBAcCAf/EADsQAAIBAgQEBAQFAgUEAwAAAAECEQADBBIhMQUGQVETImFxBzKBkRRCobHwwdEzUnLh8SMkQ2IVU7L/xAAZAQEAAwEBAAAAAAAAAAAAAAAAAQIDBAX/xAAzEQACAgEDAQcDBAEDBQAAAAAAAQIRAxIhMUEEEyJRYXGhgZHBMrHR8OEjQvEUYnKSsv/aAAwDAQACEQMRAD8A7jQCgFAKAUAoBQCgFAKAUAoBQCgFAKAUAoBQCgFAKAUAoBQCgFAKAUAoBQCgFAKAUAoBQCgFAKAUAoBQCgFAKAUAoBQCgPhNAUPFc+Xc+I8HB3XTDtlZgbWpAB0VnDHRp0HcTWzWOG0uTGPe5FqhVFp5Z4yuLw1vEKpUXFDZTuJE/sapOOn6l4T1X5oknuAbkD3MVVRb4RZyS5Z6qCRQCgFAKAUAoBQCgFAKAUAoBQCgFAKAUAoBQCgFAKAUAoBQCgFAKA5TzXxHFXMbdtWsQ9sLZVkUW7brmZmEy6nbLqOvStMuWWFpQK9mwQ7QpPJym/7yWr4fXMQcNkxbm4+pzQF8raqIAAByMuneatJ3CM+pmlpySxrgxLwG5aOIyKP+s+fMDucoALE6rAQaDSqyxwyvU2TDLPClFK/sTvLXDPw+HS3poANCWiBEZjqfc0ySul5E441b83ZSktXL+KxZu371pQq+FlMLmZNSJGoUiIHeurJkWOlE0xLG8MJSinJ3f3LJ8P711sIgvZs43zbg5m0PtArLtCjaaKullnGPCar7FlrmLCgFAKAUAoBQCgFAKAUAoBQCgFAKAUAoBQCgFAKAUAoBQCgNHjd9ksuU+eCF661piipS3Ms0nGOxydMXxQLhwLj/AInOhvALZJKkgtJyQIXXQ9u9ZwzZXk0Se3sjfJ2TFGDnFb+7/k6Td4JaugXT5CR5twu0bSBtW3hjJxqzlWqUFLVRscLWzbJVDq3Uggk9pI21MD3qZ45VdUMeaF6dVlb59uX3vWLVm+9pcxzsio/5dAc4IBlh/DURlohceRKOuemS2SIj4d47GLjsTYxN57ltQmQsiLM5p+VQCfKKnU8kXq6DSsclpWzuy9Ynl+zcYuy+ZtTAH9QahZmlVJmmhviTXsyO4/dXDWLipCIlssu+rmYkDfWIHfpVMuScYa482RCEZ5NE+NurPXLmOUqircDuGKXQCJB1jMo0VoiYA6/SuGeTLB95ykWywhiyJYuGyy1BcUAoBQCgFAKAUAoBQCgFAKAUAoBQCgFAKAUAoBQCgFAKA1sfbtlCbsZVBJJ6aHWemhNSuSJNJblUscRwDMP+4tFScvzWtZMASGO5AG32re8fCq/f8HMnkvfVX/j+f8EnzfhyMG62gIykBfy7GB2AmPrFVxNK78i+ZN6a8zmvL3BPCa0+UAs8uQ85uuYeYgwRHlq2H9Y7RXdHSuK+BAzlRegElYltN277ddo7VbHDxcKvUzy5PDy79DJw/CWFDX1hyBqfVR0HQ6D9O1VmrkopVZaDqLk23RzLEc28Qd8UVu2wLV24iDKZhXZV0zamBOlS5aXpr4IUNaUm306nQeX0/HYLD3b/APitbtszCRJZFY6A7S21VlUWm1yi0NUk0num0S3C+C27Jkat0Jkx7SSRWcpJ/pVGkISX6nZJ1Q0FAKAUAoBQCgFAKAUAoBQCgFAKAUAoBQCgFAKAUAoBQCgIzmTDm5h7ijqpHfcEbfWa0xOn9DLMm4/VHKcJyowt4dAzgW7y3AoRolWXoSTr0naD3rHF2Rwy941vt8GuTtUJQcU/P5R2DDWiLaq0fLBBE/TetpyTm2jLHBqCi/IjkxWHW5lUqXidATAmJAzTE6SK2euS3fyjBd1GWy+H/fsUfm3B+JiFIKsBmlQWAYEmDoCCBG1Ydqxzm1S6I6Ox5IQvU1yyy8m2MytIzBSV1JOsz1HYkVMXPHiUetlZKGTM5dKMt/lMFyRcuAMSY8piTMDTUU7yP+6O/uT3c1+mW3sTVlVsWoEnKBqRBJ2kmIrHLmpan0N8WFt6TnjfEy8BnbDwND/iDLqYH/jzROk99Kq4SWXRq+FX72ZrtEXh7xQX/s7/APmjpuHu5lDd6mE9cVI1nDTJoyVcoKAUAoBQCgFAKAUAoBQCgFAKAUAoBQCgFAKAUAoBQCgFAY1sqDIUA94E/erOUmqsqoRTujxjjFt4mcpiN5jSPWkHUk2RkVxaRzfE28R+OGJVUhUyDdTCk9IOpJ1MjrpvSWOcptpFseTHHHpb3L1wXDg2QHWY2za9Bsx3BOs9a0nkae22xhjxJx8W+7o3BbyfKNug6j2+9VvVyX06f0o2FaRIqjVGidnjEWc6le9UnFSVMvCTi7RTH5OulRaL2zaBkA29OvZ/XtVdWTXq07+d/wCCO4w93pv6V/n8lkxOOXDIA/eFO2Yn9tTVY3BKCW/Q1lU7m3t1MeA49buOE0k7QZ/pVrmv1qvqV0wf6Hf0JetDMUB4e6Buaq5pcllFvg9AztUp3wVao+1IFAKAUAoBQCgFAKAUAoBQCgFAKAUAoBQCgNPGcUtWzldwGjNlkTHeO3rV4wb3KSyJOufbc+4HiVq8ua06vBg5SDB9Y2pKDjyI5FLg2QvU7/t/O9VvyLV5nh8MhMlFJ7kCrLJJKkyrxwbtoy1QueH3B+n3/wB6leRD8yt8x8f/AA7QNASBOnzEgACdNcwHvWrcYRTkruzKMZZJuMHVV8mTlfmL8QXQxKGNwTO8GAOmtU2nHXFUWerHPRJ2WOqGhA828La/bAWfWPTXsdDsaxyLxKRtjdxcCucs8tNbxAcZ8oEalYAAXUx+YkTp1J9yeTvI6F52Sod3LW/Ki1YzmC2l02ocuACYRyNfULHSt1CclqitvdIwcoRdSe/s2bfDOIpfUsk6EqQyspBHowBqqfR/yT6r+Dm/PXEMSuJU2LAuBRmZzcCjMdMmUkf5QfqKlZJKMdt1bNYYcc3NylV0q/JeuU7xewpZSrEAsszlYzK5tjHcelTKWqbl7fsYxioQUbur+17E1UAUAoBQCgFAKAUAoBQCgFAKAUAoBQCgFADQHPOZcGbl92ylXewQuaQw1kTG4026xVs0XkjHSuCOzZFinLU+TV+DvCLmDt3VuCc94kZAxAzKkZpAI+VtdvvVv049LW9lH4supPavydNrM0FAKA1uI4tLVp7lwwiqSx30Aq+OLlJKJTJNRi3I5xxfjmCxtxUW8hYsvlZSwzaAeWBAMDc/7db7I2t3wcce2aXajyXDl3l0YdmcZVzflAUdAJYgamBAjoTvpHJKorTFnZG5PVNbk/Pes7NKPtSQfG71DJRSeM8FuNi2uG0XQgAEMANJ/wDcHNrsRGm+tcmXDv8Aqa/Y64Z5KFRW/n/ySPKuHOGskXvJmYlQ75j95Om3X7VrGoK7Mpylke5NJ4V06FWI32mrVCZXVOBVviRxjFYSwjYRLcZwLjOCVRSDBIDA6tAn1pSb09CLaWokOUOOfiLYl0ZwcrhTof8A2CzK7xB6g1NaWqF6k7LLWhmKAUAoBQCgFAKAUAoBQCgFAKAUAoBQGHFYlba5nYKO50+nvUOSW7JUXLZGpYxli8cuZGbeNCfpSHaE3UXQydmdXNWb9u2FEAAD0qzbbtlYxUVSPVQSKAUBDc14Fr+GuWk3ZSJ3jMrCY677CtsGXROzHtGLXA59heTz4uGKkFrBEEKBmEqWGjd1BJMxJ3raOvHknka5vr5mU548mKGJPdenkqOr2UhQOwA+1cknbbOqKpJHuoJPmWoomzyzwJNQ5UrZKVvY53a+L+DKG4EvZFKgnIN2mB8+ugrPVK6NNKqzL8TeCjGCypTMqsWkkgDTp0PaDprUx8TsiSpJGP4ecunDYu+620t27lu2AqZhqubMSCoic3T9KU9SHFlv4xcw/wAt10ViD8zKDH1NJOuBFXyeeBcItWyXtsWnTcQPtVo77tlZbbJEzVygoBQCgFAKAUAoBQCgFAKAUAoBQEdzDxUYXDXcQylhaRnyjc5VLR9gapOelF4Q1P2Kfa+IjZ8OHw7ZcQ6oCCvlzHc/w1zRzybd9P7sduXsijFPz9f3Nv4n8PbE4QKoBUuhAOggOrGT0lQd/wCtbZbbTT6M58DStSXVfBWOXeW7lriovoiLaZCPKCPNpqAFAAgCfrWEE9KjabvzOnNOLnqppV5HQuP8yW8MyIQzO8wFUsdBJ0G5j+ldE5tXp6fk4oRi2lLrfxV/ufOWuZ7OMDeEZKGD79vQ+lTCbe0uSJRVvT0/P/BM3XyqW7An7VeT0psiMdTSOa8R53xAxRspbnLcVCxfIvmI2H5oB+8CudVJq5O2dFSSdRVLzOgcIxJuWgx36nuYBn9a1xytP0bRjkjTXqjcI61aXmZH2rEigPhNAY7yllIH0mqyWpUWi9Ls5qnw7/7cYY2wLa6CHJJ1nVjbgRoZ7jfpVJTfFM1ilW7R0i1a8oVt/rE+lSoKqZm5u7RkS2Bt/SrKKXBDk3yc05t4FffiDXgoe2cMbOVlc+YsxnyiIMgGdYnSspRuNXvZtjyqMm2tqLR8PsJdtYS2l/8AxFUBjqASOuoBrXbU2vQ54uWjxc2/t0LNVgKAUAoBQCgFAKAUAoBQCgFAKAUBW+dMfhxaNi9eto1wHyMygspBU7kf5t6iWLWvb1o3wKV2nRXOCcHs4kq1hrdwWmUsVcEKy6ics/brXL3LT/T8nXlzSSpzT9ki2ce4quGsSVz5V1EDZRJ076aCtJySSgvk5YQbet/HqQPKPOSYi94fgPbJUGWCiJ9Qdd6zx/6bt1vsa5VrVK9tzf5n4Mbl1LmUMBPrBIA7HoCftWragpak9649DlUJzyQlFpaVJNPrbVGHlzCJhrlxmypnIYgd4y7Rp5QtUeXHcelX08y8MGVObdPVVb8V/n8lqS6rjykMD16e3v6VspKa2KOLg9yu4nlFWuB5mDIJyzptrkJJHeZqjjkT2qi6lja3sn8FYFpcnbWT19f9umlXjtyUlvwZkuK2xB9iDUqUZcMiUWuUfQaJ0iqKZxLiV4teyM4KtlQZUI0tqxKyp6tuex0NcEcffx1tb/X4NcUcbpz4JzlK/cfDWzeYtcjzMwAJ1O4UAA6dK6cLeqUH0M21brgma6CBQHkDpUehPqeblzKCTsKrKSgrfBKWp0iCxvNFlGIcTlIViAWClgCFLAZQ0EeWZrJym3vH5NEklakT6EQI26VtFppNcGTu9z1ViBQCgFAKAUAoBQCgFAKAUBV+YOa/BxVnCohZ7oYl/wAqBQCS2ogeYa9yBVvDFXLqbQgqTl1NzgnHvFe7acAPacoY2PlVtO8rcU/faKUpLVETx1vEmDc9DHc6fvUUZUci+JvL9y/jrF2SoQMdEuOTMQRlU7EdY26b1pJaopJGzbqLiuCR+D3AruEF7OS2dy5IV1+YCBDgEnSfSo3UKof7GpbOy4cz8GXF2ykggwCslSYM7gg7x+tcuSO+pLf7DG3FaW6X3IXgfKa4Zw6xbAEEkkz9GJHr9N6z1J/qjS9WatP/AGyt+iLol5WMhgQN9f37afvW6nGTtPg5nCUVTXJzPmfB3bl66UVAyw6Pl82caHNKmZAWGJGgEaCajDJxj6k5oqUvQtPw+wHgYbwwIVSehAkszaSBOjCSKiCeuT6bEya7uK67lma6o0kUlnxxdOSsyKb8UvGbCZLDXEYunmRijRnXNDCD8s6Cqz8Ukq23N8dRg37FU5dbFf8Ay6sHxH4fwisNcdkLiBMMxBJ1H0NZ6XGKdb2bzlCU6T2ov/Eub8Lh7ht3HytIGobfTqAf8wqXknd442vc4Lb4PeC4dhsQvjIoKvO4MQTroehK1EO8ndSr0pOiFbInmrmpeGm3aTDtc8TbIVBLSBHm3JzdarLJO3CMuOW/7Xwb48LnFyvivk3uSea/x6O3hPaKNlKvo09iIEGr4sstWibv1IyY9Fb3a9izV1GZ8bvUMlGDHWyyELE9JMD71TLDXGi0JaXZzKzyTcGZcrEsyMGi2GGURAPY9Z+lZd7G6p/Y0qWnodRw6EKAd41962xw0RUTKUtTsyVcqKAUAoBQCgFAaeL4kls5TJbeFEkD17VeMHI0jjctzJg8YlwSp23HUe4qJRceSsouPJQeaeZLy4hkVsqKMxADGEBIzmCO3Weu0VeTcKqjdNQ2rpZZOWuKMVK3rikjUMdNO2pk1GlyjqS+xGTHa1RRYVM6jasznKHxfEp+J8ZRmgFQQ0ESV1C7HYa+vSa0lCEqUpJNf4/lfB6WPs2RxW9fQkuUsOzTdIAkmQDPmIEme0Rp16x1OOhaU7TObNB424t8llYfVvXYesfw+tVMD69hSIZQw38wB1760UmuApNPYrV3nzh9pjb/ABFkZSVI8S0sEGCMpYHQ1fu2+Wr9zTum93JX7lht3rdxFuBlZGEqwO4PY1m9tmUSknSK/wA2Z2s3ktXcjtaZbTno56g9427d655xbnxtX95NbqCV07+CM5F4dcw9pbVzENiGNyZuEs0ZRmGv5JggEmD7iMtMnT01v8GjlFWtV7fJc3w6vqYPt/ca1rLGp7tJ/wB9jBZJw2Wx7NoBYAGg0pkTjjeldH/eDOU5Pc4Vx7gt18Pib1m9iDiDibgRFvMqhReZSILxsD2jy6d64YKo7bUuhq4w0X12OxcGsLewdkOMym2nza/lHU771XBGUoU/N0Ywk47o2MFwq1bOZVAMnWFHp0G8aVpDDW7bZrkyuq2S9Co8f5cuO+JIRz4yKkgoNIjyyZB669YrCMo4YxhO7XpzuUx5NEWvMtPLvDvBsJbIIgbHfcnWPerY8S1Sm1s6+DNIj+ZuVxintv5fIQQGDHUEHQh16gb9qSxaW5Qjd+tGscsoRcY9a+DPyry9+EFzUEu2Yxm3M6kszE7xvoABWmPHctTjX1siU3Kr6E/XQVMeIu5VLdhUN0i8I6pKJRucuP4rC5ntAOcqsiFSM0nXzZgojQAQTJHcVCi/M0eSK20ou2EvZ0kiDsR6ii3RTJHRKjMpqU9ijPtSQKAUAoBQCgFAc9504Ol1m8UEsCzKJbL5hoSFPmgemlWywc0tPRHVCStOtqNDlzjFnhqBHYwxYKsXCBLKQs5SdAeo6mrY4VjqfmXkouO+25MWrNnFXrty05t3cozgjSDmiHK+pMes1p4eu5ktD9ar0KtxFsSl+8iFyuRYeG3LPIH+kZdKpmk4tKHBeT0PSnSpFq+G2JuthB4zsGKgv4gIZXO41iO9N2rfNv7dCkt4xlyzFiuHEPBzGBmkSQegKwYg5ferPCptyT5a6tVx9uF6ndHPka8NVxvz9fuVW3xXGC5fW24RLfyAoZOUDQEMAIB1+lYZM0sb7tVttwcubPK5tpbeh0PlHjRuYVHvuviECTtOnb9K1cHJJpcox0OcYyiuUSvEMRNshBnDqwBVl3jTciZOmn6VWKaluuCsU4yVrg4Xxz4dC7dvXPGKAG5ccmz8oZmYljIAAJjMeg1gConGV20Xnjd21+x1rku4gw1pFGcZBkueUqwAAlTmPaatNt7omcnLfoiexGGBU59TG40j0HpWE4KSpmayOL24IjiyrYVQo0AOgO/pG0TrXO8UVJRS23Nllk4N3vsVXl3iOKONDOzC0weUAAQQwAUmJJ7GYOum1VUXCVxRtJxlDdnTK7TzzSvYOwDLKgnvlE1zvsuNuyknGPLo2lIAERHQD+lbpJKkWtVsebS9T3P01ouCWt7Z8xGJVfmYA+9Z5ciiuv0VlXJLk9Wb6t8pBjtVoTUuP4JTT4PcVLj1RJVr/GH8W6pzEJlyqignUSSZOw/rXnvVljGd831432LYoKfJM8AxbXbKs/zHfp1P9q68M7co+RT0N69aDKVOx+lblk6dlX4zyq19hnuAovyhgrRtJh1OsgHfp0qviNl3T5u/oWTCYcW0CyTG5OpJ61PCMW22ct5x53xFpros3LYa0bgIZSdVRHVR5gJKsdv6VzQgssVNt2/U1lLQ9KLxyHxe5isDYvXY8R0DMQIGvpWmKbbcX0Kzjw/MsNbGYoBQCgFAUf4lc13MGqC0BLNB7mQTA1Ebd66+zwxaXPKTLVGKlFJtut/YjOR+abuLxD2r623tAAo3zGTE6ljsTBH8NU08epbS9PI31NuWnZJLjqbXPPCFe6sMFUbBcuhOUAEdPl/XrUKM8kVS8zSKnkiqV1Zo4jG3MFaF9bYLtcVZchQc7JaBkT8ueaitMJOXoRjx6VLV/wBv7s0sNxh7uMtW71m2RcBBuqwJkKSBBt66DpVcPaI5Hp0/k6JwUdtKPHPN7FYe6tvBWcy+YPodGhcpMECTqJ9OsAVGecoqLi+fI48m+nxNbPjb8Fg5CxN3KRiAwd0GdZHzRqFK7QSR39dqrj1zi9XR/AWNvHvJv1fz+Cdu8t7xcyqdxrpPrOtT4HyitwfKf3Khx8urC0mc5c+ZwUUGdpkf+ukCP1qJ7S8PFInI0mlHyJTkR7wtOHgRmMMwYgFiVWQdyCR9I6CtItOG/Nlk08avmzd4zccB2dGXxVCrC5oywdcp2679DUSWuGhImMm6UVw75PPLjucihGJtksxjKPNPVj69J61THB4oOLJyzdyk1VlrdiVEgqSRIMSPtIqjOXo/76HjGYBLg8y67ZhoY7T212qJRtcloyp8Fd4nh7GCC3MjOYKgSWAB6lS3m7VWONp222RlzX4IRSZvcA5iGIXPGVc2XUQQYkaSQQZHXrWuz4MLyY3/AKlb+RzvmlcRe4syZ8SLP4f/AMd25ati5mbcq6iQo/QTpVclpeEnsixzcnlV7ss/wktYm3hWTFm4bgdiTcfxDlny+fMREevSrdCsKWSSSpUi72XBGhB1OxnrVUb6k+GUD4lcKfFp4SypnWZAKg6iVB0IrLHk0Kab3bT56FIwXeanwS3IOGa1aFtgZUAExpoIG/tVpS7zJGSfCphRqTa6ltrQuRFzgCFmYMwzCIzHT261hLHkvwNJexG/Q3cBgRaXKpJ9z/IrRRaXNsHziHEbdlC91gqgSSTAA7k1SeZR2St+QPPDeJ2sQge04dDIBBkGCQRPoQQaY8urZqn6kp0zbtnT+dK2Ja3Ia/y9bYv2fedYnt9utYuGS/DLb2NE4VbRI8OwK2UCLMev8gewrSKpbmbdmjxzjyYcopBl51gkCO8a0b6I2xYtW74NTl3mxMVdeyFYMgBkrlBmdpJPSf7UTfDGTEkrj0LHVjAUAoCuc4YNGVXLlWXXQIdNtcykDVonrMVeOmvG6Rtihr2fBocE4cluX/8AJ4ZKDKgDaTm8oAJ02gbelWi8bfgd+e5q8ai1p46lMxuFKtfcPeu+JnCgXboFshjmiDC5ZmY6ab1rWvJSdHLmyzhqe/LpX0/BbeFcKuYjh1i25DuiIAbqi5mhUMtLAk5hIPQgdqjLGMZab2NlJNRb2tJuvM9YTlh/ER7mQFJ1W3LSVyyDMARv3rKMMcHcf4NJZFs9TfuQfO/GCLhlFzKoBZcy5tTJIIOX5dB+tWnOOKlpvrv0NoQxqrV9d+hK/D7iOe0rG3Dssgkz5QY7DQjUf8U1LJFySpXwZ59LjapK+C4qpJkqW/1EAfQVTY5rXRnPOceCG5jluXQpSBKQSG1lSSBrGUDXTTbYi090qLT8Sjp6Im+Q8CqElLaqBmDZRAJLSNwNYj7dqcQp+YtrHT8y5soIgiR61kYp0fEQAQAAPTSjdktt8mrcxiZlGYb+sffalOzB9ox8WbZMUNW6K3zbwi7iLZVCIMDqjAayQ3mkz6DT71PoZy2lrSsgeVuWLmGu3GYqi3AuYvcd5NuQsIyp/mMwf3miVcGeTIsta1XXfbguFzhttmFyR4kAF1Ak/YTFEyZ44y3Un9CE5qItWwqBtdfISrM3r3Gw9Jo3sVjjvKo1t1v838EByRzBce/cR0vqWbNNxQqqC7Dw1JiZEaAR1k6VnG3akdOeGOKi8Sp2rOksVO4+4pKEJKpItpPSEbCPpUxjGKqKGlo+kxqdqsQlexBvzXhwSM4gGDr6xt71XU/I27qNbyVk1auBgGUyDqDVjJpp0yuc2cPbEW2ttbOUkQQQdVYMCe2qr9/SuXIowk5SdWIy0ysz8CwzWxAQ6sSxLdTpPXoAYqsNE5RcXxfyJy1ysnRufXX+fpXYOhVfiNxy5g8Dev2iA4iCRIHnVT/+qo30NoR2cvKvkpXAObMeuPsWb9y09u4GZsiMpMIxIgsTIKjX3rOM9rRu4OUlCVbl05u4DcvslwHRGkAGDBWDmGVg250jSteNzCEm0oppUR/JfLBsX7l1XnPlkM+badFWFy7+vSmpSr0LTjPGnfUvtWOYUAoCp864Z2BiVDZPMBmjK4aABr6/ek4PJDQvP8HTik6pLh2R3DL6rdtAKLahQWCroWkdY1gCI312qez9nyY1LVvZs9TT8PPqTHG+E2RZe7bWCw/KdDJ1MfzWujFOSlTMsc25aZpfVI4xwfjeNWx4he4X8SzbUG2BCsWzMIQdFj0ms8mWblFXsRizSlF6n5eR3ZbwFkXLpVABLQonTcyRt9KlrxNIiSqbUSicZs2b+INy2VJZcpzjPlgkkjzdc0n2H000Qns5bryNkoSS1S9q6m8/B2wVo+D4YZzplWFUeQaEayRGtUtQxuum/wCDHJKsUnDlVz6uv5ILCc03k4lZw4dGRw7MBv5Vbynzbysz/wAnHFnlllpaRjCUsk1GVO/TjY6tdwSt8yBo9T+gNSptcFYylHj42KtzPxdsMQlshQSFVSSssSNiogAAknrp1qmTI00Y1LPkcU2q9X/Js8pcfOItq0t5swKkBipUkEEj2P29amMlKyu+KahJt3+PoTOOe54bET9tY66AztNWVWM2qUGor70cG4Dy+lq0guiyzrdJLrdRjHhkCCdwGgxMbHesqeu+h23HRVb2d64XJtqZE69dYnTcSNOlavk4OzqWhXz7m3lP8Y/2qpvT/rKHzob7AeDcNt/EOYpkLZQDC+dSAJyzproOpqk3JS2K9nxY8icsiV2yzcvOxGVmmFGYroM0akRtO8VaPG5VRrI4riiTxWCS4uVhpUmrgmq49jXwfB7Vtsyr5uhMae0AVNlYY9PLb92b2Ttp+32qC9eR5PqJ/X9KBSaNfiJQWmJIURvMCe312qslsbYpvUnycpxPB2a4US+2V2nKVEzJ2M9JMD9zFFJEvDNt1+6/k6pwiwyWkU7xsRt+tIppDLNSlZtknsPv/tUmVIZvQ/z2pSqhRSucubnwxYW0zFASAWKzuCJCsR8p99Kp05OhR0Uqu1Z94JjV4rhFF1WUHK4BBDq1twYaNwGUe9T1qyU1pc6601f1Jazy3b8S3cYsxtksum5KlSST6HaiT6lXOK3iqfueOfMW9vCOy5l9QYO400qX0IxpJSd7pFcuY9lv4ZRcI85A1jN/02Inz6n0jofpEkkhhlKU0m7XudGFXMD7QCgMd9SVYDeDHvUrkmLpnNubkdjZ8LJNm2hAYkFHVw3bTZJI2gTUZ8cpZLR1N7z25LnwkJiLbsy5kdsyhoMBgD9CNdus1rk2r2Msu2n2Oe8RxYW/ct2rTsqsAD4jSRlDTqDC+bLAqe8xxnolHc1nKGKNyhZaeH4r8VgSVtC0wJBRQDsWXNlAGb5SY9KtHwu11TKQaatcNMp2B4RkKjOSQRIW0/mInWP66xPrWWPDOMrrYs4Tenw1TR03EcJD2kVyQ2UCQZykbaben2qW05NmUnGUm+hAf/ElcWlsedirMWI0UAAQSIMnONvWrVjS1V8mv+koXpJ3BcSZcR+FuJBFtXVxOUglhl1JOYeGSfcd6o0mrj0MnGLTcehj4ty2l5gxAYhs4D+YBhsVkGCPSqUnyc0tcXeOvr/g98E4AlgQugBkKkKBrP5QJ3/5psuBFSb1Tq/QmHaP6ULt0VvmnCqEUKCMxhipI0zLOm2utS5NRdHDl7Pj1xWnZ3ZUOD47ELjbIFx2tm0TckaBwO+RdCdIk++1XTuLvz+P77G+XDDHDXBb7fudRNyBLbDr0/2rM2ctKuRQeK82cIuOXu3LUg5GcgTI/KcykSO1WOWblJ2lJL0ZeOG4a2iAWgAp1ECP57VDOnGlptOzaqC4oBQCgK7zvhs9ggyFJGYhc0aiNBv2+tQ+UyXDXjlBLd1+5QuHcBI4kt8M2YyqiGAAyNH5cogR16nrWdSt7k4MKhKM5R4vp6NHXcvqf0/tWpF+hgxjZELayNtTudNdfWqy2VmmJa5KJz/Cc23mxHgs9gEBDKk3BLMoKECIZc+vsR2qK3LrItPHyTXEOW0xKeIwVpH5gDBkzEjUan9ahNuOxecYKemTf+CS4dwsYZMwjQQVXQdvL9em1TwrZRJSeiLe7vf+Ch3vjEEJzYTEJCh4ZUgKRIMl51g/UHTQioTb4LNYls0zpty0l+1ldFdGGqsJHtB00Iq3KMmu7lRy/nPjf4W+gs2bTOuZrYfylQi6lSvXUD0k9qyfFnU8mmWlJceRe+SuNNirAd9zqPaYg61fHJvkwzQVKSLDWhzigFAUr4lY44ez4tvD+O//ANayC0kCfKCTEzt2q7lPu2oSp7HTiyuEW7IHl/G3i+EaLtssmW6pBEMAAAwbckk+hgelYdnnleRxyPamdWSWOcE7N/jHLpt33dXHmykEG4GGUADMFcCNNoggCZ1rrjj7zxXv7HLHC8vib+Cc4TgjYwzsrAkk/JMDM5JIklpGc7nTppRLxKMuCIxUZKD4X/JzA4zFB2fz5C7hQVvE5QdDK66xMkH+3JHtGVz02dk5RWNey4l5/fz4OwXeKpawZxF8kKiFmIEmFnUAbmBNdMo+NpHDOH+o1ErPGeNG3ds4lQF8WLYOYv8A4hUDyhY1KDfaPU1KcJpQUvhm7xRlFR1cPyJvhmAvPijib0ABQqQTJALRK7D5zrufYCq7RTV8mDqEXFO7LFWZiYMRiQvQtG8dPcnanqzOWSnSTb9D5hsQH1gjTQHqO4jQj+daWnwIy1PdU/JlG5qxty4Qi5WzXMsFmXKoDH8uv5Qv11nY3nOMI2lbObFjnnm25OK3JXlvhttyWMsbeglmI2iGBPm+tTPSuB2dZG2pyexPcQxK5GUmG7an1jQdaqkX7RlhocW9zjPEOTbjWHspnIOIa+BkUnMVIyjzjqQZ9NqpLHbs1x9sxqKjZ2rhlorbUNoe3aas+SMEHGCTNqoNhQCgFAfCKA8W7CrqqgewAqEki8skpcsyVJQw4xVKEMQAepIH71Dqty+PVq8JRrfw8smABZIzZs3hWz9YC7yT+uu9V8VmzWJR3Ts3+P8ANQwrNZSxcuC1a8RmUKREkQJYS0gmPftVXJLZFowt652+ux95M5st8VsXWRHt5Xyw4A1AVpABOnmFW52ZXaNZI8cERxrkl8QotXLKMq6A+I6yDO7Adjpud+9VUdMm0uSZVKO8l9jPxH4l4LB3Gw1xm8S188I5EsA2hVSIhhrVk2lsJxi5eN7+xu4XBYfiVtMVZMo/mGYQQQSJEiR17f2b9Cr0LeV+6LHwnhi2FIBJJMknX6D0qyRlOV7Lg36koKAUBqcS4fbvpkuLI/apTotGVM0uHct2LL51WWGxMafarSnfRItLJapJIoHE7VxMfibgylrioIzsGGQv0WNPOD9FPaZyVaryROWrVeSJ34W4Rlw9xXCw1y4xCnMoz3GIAPoD+3pR1oRMq7uPnuaXPd61g18onUAKz5ZJBIUNEwBr33ptFKWhO/heZ29netb1b42Mt13xuBaxM+Ir2xEaeR08umuh27j75YO0PLKfhSpefmVz4ljb0+TXkZV4KbtuzZuEu9hrbqwLpmdI1dckRprOmx0MReOFweowbmkm629S74RCqKpiQI0M7abwKhu3ZzSduzNUEFW5mv31s3hbGR7hEMV8SBMHyKZOg6bA9KrOOuOkyhOOGblJ8m5wZ7h8IMslEyO6wFJ6kCSdxMe1IR0qiW1kyKad8/JCcX4phlxFy2oOdTmfyFhJEyI/eq5M2PG6n+RDsnau03Ls/C82l9rLFy1iLVy1ntT5jLTvO320P61dNNJrgQjKDcJ/qTpnKuYOXUu8RxN++iP5FXK8Roglu4MiJqMl9C3Y6UPHzuXf4TcPaxgEtNl8hf5TmXW67aN18rLrV+iKRT72b6bF0qDUUAoBQCgFAKAUBRedLjeKPPdAEKFtlxMkf5dhH5un2qqV2dKaiob7Pk3+TQVLDxGcNqcxaRGmobURt604ZEmpQbfR7GHmHlp7l13BOR0KNlJBgkmCB/qbUd9u9JQXkWhkclWqtqK1y9i8Pwe6MGc3i32zgeZ5zwskxprbGnTWolPSnLyLRgq7ty534+h0PgnGkxPiBQQbTlGkEagAypO48w1q2PIskbRjlxaGc/4tyM34y9fBuTeChoyFYVQvlmDMKDvv96q1VWuDa5TlKcWty68lcHOFwyWjOggTExJOsbHzVovMwyPZR8ieqxkKAUAoBQCgNfEYG25llBPfUH7irxnKPDLxySjwzLatBRCgAdhVW23bKuTbtkHzDy0mJ1YBjMw8EbRIlTGlWjJcMvCS639D5wLl3wRBMAEFVTQA/QAAeg01NQ1FNuPUtOaapN/UsFVMRQCgPjKDuJoQ0nyebgIXyAT0B0H6UJ4KHxHlhvHu3CGJfKAQdICgGP10Nc3aey9+07qvKvyb9h7f/wBFF46tN3xf7Fk5dwFyyoEALABzE5tJ6RG5+w27dEY6YqPkczl3mSWV8yJS9hEYyV1+o/arWyk8MJu2jKiACAIFQaKKiqR6oSKAUAoBQCgFAKA0sdwu1dILqCR1gE/qKii8cmnon7nvAcPt2QRbULOpIAE+8UEp6vT2NqpKFC5o5UW5i0xLW2c29U1GWQxYBvYsfv6CMJw1Jxbqzsi9elxq0v2N/kngb4QX2Yswe6zrmMsc+SSYGgzKYHaKtjjXHC2M8kqjpbt3ZZfxJ/yN9u1anOffxB08h1/T30oAl8zBU6x+wPX6/agNigFAKAUAoBQCgFAKAUAoBQCgFAKAUAoBQCgFAKAUAoBQCgFAKAUAoBQGhjsNcLh7bEELEZmA+ZdcuqzlzQSN4roxTgo6Zr49H155rqZTjK7RhKYoiCU23UxJ807roIKjvpV77Onav+16+5FZDEcJicwOcGNASzbQ26Dyk6rqQf0q3eYKqvhenXnzI05L5/u/0MjjE5gAVK99BsTM6dRGm8zrprVPBpvr/fz8EvvLN3AW3VALjZmHXvoN/rNYZXByuCpGkE0qZs1mWFAKAUAoBQCgFAKAUAoBQCgFAKAUAoBQCgFAKAUAoBQCgFAKAUAoBQCgFAKAUB//2Q==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AutoShape 6" descr="data:image/jpeg;base64,/9j/4AAQSkZJRgABAQAAAQABAAD/2wCEAAkGBxQTEhUTExMWFhQWGR4ZGBgYGBgYGxsbHBweICEaGhkbHSggGxwlHxcbITEhJjU3Li4uHh8zODMtNygtLisBCgoKDg0OGxAQGzQmICYsLDI0MC8sLCw0Ly8sLywvLCwvLy8sLCwsLCwsLCwsLCwsLCwsLCwsLCwsLCw0LCwsLP/AABEIALoBDwMBEQACEQEDEQH/xAAbAAEAAgMBAQAAAAAAAAAAAAAABQYDBAcCAf/EADsQAAIBAgQEBAQFAgUEAwAAAAECEQADBBIhMQUGQVETImFxBzKBkRRCobHwwdEzUnLh8SMkQ2IVU7L/xAAZAQEAAwEBAAAAAAAAAAAAAAAAAQIDBAX/xAAzEQACAgEDAQcDBAEDBQAAAAAAAQIRAxIhMUEEEyJRYXGhgZHBMrHR8OEjQvEUYnKSsv/aAAwDAQACEQMRAD8A7jQCgFAKAUAoBQCgFAKAUAoBQCgFAKAUAoBQCgFAKAUAoBQCgFAKAUAoBQCgFAKAUAoBQCgFAKAUAoBQCgFAKAUAoBQCgPhNAUPFc+Xc+I8HB3XTDtlZgbWpAB0VnDHRp0HcTWzWOG0uTGPe5FqhVFp5Z4yuLw1vEKpUXFDZTuJE/sapOOn6l4T1X5oknuAbkD3MVVRb4RZyS5Z6qCRQCgFAKAUAoBQCgFAKAUAoBQCgFAKAUAoBQCgFAKAUAoBQCgFAKA5TzXxHFXMbdtWsQ9sLZVkUW7brmZmEy6nbLqOvStMuWWFpQK9mwQ7QpPJym/7yWr4fXMQcNkxbm4+pzQF8raqIAAByMuneatJ3CM+pmlpySxrgxLwG5aOIyKP+s+fMDucoALE6rAQaDSqyxwyvU2TDLPClFK/sTvLXDPw+HS3poANCWiBEZjqfc0ySul5E441b83ZSktXL+KxZu371pQq+FlMLmZNSJGoUiIHeurJkWOlE0xLG8MJSinJ3f3LJ8P711sIgvZs43zbg5m0PtArLtCjaaKullnGPCar7FlrmLCgFAKAUAoBQCgFAKAUAoBQCgFAKAUAoBQCgFAKAUAoBQCgNHjd9ksuU+eCF661piipS3Ms0nGOxydMXxQLhwLj/AInOhvALZJKkgtJyQIXXQ9u9ZwzZXk0Se3sjfJ2TFGDnFb+7/k6Td4JaugXT5CR5twu0bSBtW3hjJxqzlWqUFLVRscLWzbJVDq3Uggk9pI21MD3qZ45VdUMeaF6dVlb59uX3vWLVm+9pcxzsio/5dAc4IBlh/DURlohceRKOuemS2SIj4d47GLjsTYxN57ltQmQsiLM5p+VQCfKKnU8kXq6DSsclpWzuy9Ynl+zcYuy+ZtTAH9QahZmlVJmmhviTXsyO4/dXDWLipCIlssu+rmYkDfWIHfpVMuScYa482RCEZ5NE+NurPXLmOUqircDuGKXQCJB1jMo0VoiYA6/SuGeTLB95ykWywhiyJYuGyy1BcUAoBQCgFAKAUAoBQCgFAKAUAoBQCgFAKAUAoBQCgFAKA1sfbtlCbsZVBJJ6aHWemhNSuSJNJblUscRwDMP+4tFScvzWtZMASGO5AG32re8fCq/f8HMnkvfVX/j+f8EnzfhyMG62gIykBfy7GB2AmPrFVxNK78i+ZN6a8zmvL3BPCa0+UAs8uQ85uuYeYgwRHlq2H9Y7RXdHSuK+BAzlRegElYltN277ddo7VbHDxcKvUzy5PDy79DJw/CWFDX1hyBqfVR0HQ6D9O1VmrkopVZaDqLk23RzLEc28Qd8UVu2wLV24iDKZhXZV0zamBOlS5aXpr4IUNaUm306nQeX0/HYLD3b/APitbtszCRJZFY6A7S21VlUWm1yi0NUk0num0S3C+C27Jkat0Jkx7SSRWcpJ/pVGkISX6nZJ1Q0FAKAUAoBQCgFAKAUAoBQCgFAKAUAoBQCgFAKAUAoBQCgIzmTDm5h7ijqpHfcEbfWa0xOn9DLMm4/VHKcJyowt4dAzgW7y3AoRolWXoSTr0naD3rHF2Rwy941vt8GuTtUJQcU/P5R2DDWiLaq0fLBBE/TetpyTm2jLHBqCi/IjkxWHW5lUqXidATAmJAzTE6SK2euS3fyjBd1GWy+H/fsUfm3B+JiFIKsBmlQWAYEmDoCCBG1Ydqxzm1S6I6Ox5IQvU1yyy8m2MytIzBSV1JOsz1HYkVMXPHiUetlZKGTM5dKMt/lMFyRcuAMSY8piTMDTUU7yP+6O/uT3c1+mW3sTVlVsWoEnKBqRBJ2kmIrHLmpan0N8WFt6TnjfEy8BnbDwND/iDLqYH/jzROk99Kq4SWXRq+FX72ZrtEXh7xQX/s7/APmjpuHu5lDd6mE9cVI1nDTJoyVcoKAUAoBQCgFAKAUAoBQCgFAKAUAoBQCgFAKAUAoBQCgFAY1sqDIUA94E/erOUmqsqoRTujxjjFt4mcpiN5jSPWkHUk2RkVxaRzfE28R+OGJVUhUyDdTCk9IOpJ1MjrpvSWOcptpFseTHHHpb3L1wXDg2QHWY2za9Bsx3BOs9a0nkae22xhjxJx8W+7o3BbyfKNug6j2+9VvVyX06f0o2FaRIqjVGidnjEWc6le9UnFSVMvCTi7RTH5OulRaL2zaBkA29OvZ/XtVdWTXq07+d/wCCO4w93pv6V/n8lkxOOXDIA/eFO2Yn9tTVY3BKCW/Q1lU7m3t1MeA49buOE0k7QZ/pVrmv1qvqV0wf6Hf0JetDMUB4e6Buaq5pcllFvg9AztUp3wVao+1IFAKAUAoBQCgFAKAUAoBQCgFAKAUAoBQCgNPGcUtWzldwGjNlkTHeO3rV4wb3KSyJOufbc+4HiVq8ua06vBg5SDB9Y2pKDjyI5FLg2QvU7/t/O9VvyLV5nh8MhMlFJ7kCrLJJKkyrxwbtoy1QueH3B+n3/wB6leRD8yt8x8f/AA7QNASBOnzEgACdNcwHvWrcYRTkruzKMZZJuMHVV8mTlfmL8QXQxKGNwTO8GAOmtU2nHXFUWerHPRJ2WOqGhA828La/bAWfWPTXsdDsaxyLxKRtjdxcCucs8tNbxAcZ8oEalYAAXUx+YkTp1J9yeTvI6F52Sod3LW/Ki1YzmC2l02ocuACYRyNfULHSt1CclqitvdIwcoRdSe/s2bfDOIpfUsk6EqQyspBHowBqqfR/yT6r+Dm/PXEMSuJU2LAuBRmZzcCjMdMmUkf5QfqKlZJKMdt1bNYYcc3NylV0q/JeuU7xewpZSrEAsszlYzK5tjHcelTKWqbl7fsYxioQUbur+17E1UAUAoBQCgFAKAUAoBQCgFAKAUAoBQCgFADQHPOZcGbl92ylXewQuaQw1kTG4026xVs0XkjHSuCOzZFinLU+TV+DvCLmDt3VuCc94kZAxAzKkZpAI+VtdvvVv049LW9lH4supPavydNrM0FAKA1uI4tLVp7lwwiqSx30Aq+OLlJKJTJNRi3I5xxfjmCxtxUW8hYsvlZSwzaAeWBAMDc/7db7I2t3wcce2aXajyXDl3l0YdmcZVzflAUdAJYgamBAjoTvpHJKorTFnZG5PVNbk/Pes7NKPtSQfG71DJRSeM8FuNi2uG0XQgAEMANJ/wDcHNrsRGm+tcmXDv8Aqa/Y64Z5KFRW/n/ySPKuHOGskXvJmYlQ75j95Om3X7VrGoK7Mpylke5NJ4V06FWI32mrVCZXVOBVviRxjFYSwjYRLcZwLjOCVRSDBIDA6tAn1pSb09CLaWokOUOOfiLYl0ZwcrhTof8A2CzK7xB6g1NaWqF6k7LLWhmKAUAoBQCgFAKAUAoBQCgFAKAUAoBQGHFYlba5nYKO50+nvUOSW7JUXLZGpYxli8cuZGbeNCfpSHaE3UXQydmdXNWb9u2FEAAD0qzbbtlYxUVSPVQSKAUBDc14Fr+GuWk3ZSJ3jMrCY677CtsGXROzHtGLXA59heTz4uGKkFrBEEKBmEqWGjd1BJMxJ3raOvHknka5vr5mU548mKGJPdenkqOr2UhQOwA+1cknbbOqKpJHuoJPmWoomzyzwJNQ5UrZKVvY53a+L+DKG4EvZFKgnIN2mB8+ugrPVK6NNKqzL8TeCjGCypTMqsWkkgDTp0PaDprUx8TsiSpJGP4ecunDYu+620t27lu2AqZhqubMSCoic3T9KU9SHFlv4xcw/wAt10ViD8zKDH1NJOuBFXyeeBcItWyXtsWnTcQPtVo77tlZbbJEzVygoBQCgFAKAUAoBQCgFAKAUAoBQEdzDxUYXDXcQylhaRnyjc5VLR9gapOelF4Q1P2Kfa+IjZ8OHw7ZcQ6oCCvlzHc/w1zRzybd9P7sduXsijFPz9f3Nv4n8PbE4QKoBUuhAOggOrGT0lQd/wCtbZbbTT6M58DStSXVfBWOXeW7lriovoiLaZCPKCPNpqAFAAgCfrWEE9KjabvzOnNOLnqppV5HQuP8yW8MyIQzO8wFUsdBJ0G5j+ldE5tXp6fk4oRi2lLrfxV/ufOWuZ7OMDeEZKGD79vQ+lTCbe0uSJRVvT0/P/BM3XyqW7An7VeT0psiMdTSOa8R53xAxRspbnLcVCxfIvmI2H5oB+8CudVJq5O2dFSSdRVLzOgcIxJuWgx36nuYBn9a1xytP0bRjkjTXqjcI61aXmZH2rEigPhNAY7yllIH0mqyWpUWi9Ls5qnw7/7cYY2wLa6CHJJ1nVjbgRoZ7jfpVJTfFM1ilW7R0i1a8oVt/rE+lSoKqZm5u7RkS2Bt/SrKKXBDk3yc05t4FffiDXgoe2cMbOVlc+YsxnyiIMgGdYnSspRuNXvZtjyqMm2tqLR8PsJdtYS2l/8AxFUBjqASOuoBrXbU2vQ54uWjxc2/t0LNVgKAUAoBQCgFAKAUAoBQCgFAKAUBW+dMfhxaNi9eto1wHyMygspBU7kf5t6iWLWvb1o3wKV2nRXOCcHs4kq1hrdwWmUsVcEKy6ics/brXL3LT/T8nXlzSSpzT9ki2ce4quGsSVz5V1EDZRJ076aCtJySSgvk5YQbet/HqQPKPOSYi94fgPbJUGWCiJ9Qdd6zx/6bt1vsa5VrVK9tzf5n4Mbl1LmUMBPrBIA7HoCftWragpak9649DlUJzyQlFpaVJNPrbVGHlzCJhrlxmypnIYgd4y7Rp5QtUeXHcelX08y8MGVObdPVVb8V/n8lqS6rjykMD16e3v6VspKa2KOLg9yu4nlFWuB5mDIJyzptrkJJHeZqjjkT2qi6lja3sn8FYFpcnbWT19f9umlXjtyUlvwZkuK2xB9iDUqUZcMiUWuUfQaJ0iqKZxLiV4teyM4KtlQZUI0tqxKyp6tuex0NcEcffx1tb/X4NcUcbpz4JzlK/cfDWzeYtcjzMwAJ1O4UAA6dK6cLeqUH0M21brgma6CBQHkDpUehPqeblzKCTsKrKSgrfBKWp0iCxvNFlGIcTlIViAWClgCFLAZQ0EeWZrJym3vH5NEklakT6EQI26VtFppNcGTu9z1ViBQCgFAKAUAoBQCgFAKAUBV+YOa/BxVnCohZ7oYl/wAqBQCS2ogeYa9yBVvDFXLqbQgqTl1NzgnHvFe7acAPacoY2PlVtO8rcU/faKUpLVETx1vEmDc9DHc6fvUUZUci+JvL9y/jrF2SoQMdEuOTMQRlU7EdY26b1pJaopJGzbqLiuCR+D3AruEF7OS2dy5IV1+YCBDgEnSfSo3UKof7GpbOy4cz8GXF2ykggwCslSYM7gg7x+tcuSO+pLf7DG3FaW6X3IXgfKa4Zw6xbAEEkkz9GJHr9N6z1J/qjS9WatP/AGyt+iLol5WMhgQN9f37afvW6nGTtPg5nCUVTXJzPmfB3bl66UVAyw6Pl82caHNKmZAWGJGgEaCajDJxj6k5oqUvQtPw+wHgYbwwIVSehAkszaSBOjCSKiCeuT6bEya7uK67lma6o0kUlnxxdOSsyKb8UvGbCZLDXEYunmRijRnXNDCD8s6Cqz8Ukq23N8dRg37FU5dbFf8Ay6sHxH4fwisNcdkLiBMMxBJ1H0NZ6XGKdb2bzlCU6T2ov/Eub8Lh7ht3HytIGobfTqAf8wqXknd442vc4Lb4PeC4dhsQvjIoKvO4MQTroehK1EO8ndSr0pOiFbInmrmpeGm3aTDtc8TbIVBLSBHm3JzdarLJO3CMuOW/7Xwb48LnFyvivk3uSea/x6O3hPaKNlKvo09iIEGr4sstWibv1IyY9Fb3a9izV1GZ8bvUMlGDHWyyELE9JMD71TLDXGi0JaXZzKzyTcGZcrEsyMGi2GGURAPY9Z+lZd7G6p/Y0qWnodRw6EKAd41962xw0RUTKUtTsyVcqKAUAoBQCgFAaeL4kls5TJbeFEkD17VeMHI0jjctzJg8YlwSp23HUe4qJRceSsouPJQeaeZLy4hkVsqKMxADGEBIzmCO3Weu0VeTcKqjdNQ2rpZZOWuKMVK3rikjUMdNO2pk1GlyjqS+xGTHa1RRYVM6jasznKHxfEp+J8ZRmgFQQ0ESV1C7HYa+vSa0lCEqUpJNf4/lfB6WPs2RxW9fQkuUsOzTdIAkmQDPmIEme0Rp16x1OOhaU7TObNB424t8llYfVvXYesfw+tVMD69hSIZQw38wB1760UmuApNPYrV3nzh9pjb/ABFkZSVI8S0sEGCMpYHQ1fu2+Wr9zTum93JX7lht3rdxFuBlZGEqwO4PY1m9tmUSknSK/wA2Z2s3ktXcjtaZbTno56g9427d655xbnxtX95NbqCV07+CM5F4dcw9pbVzENiGNyZuEs0ZRmGv5JggEmD7iMtMnT01v8GjlFWtV7fJc3w6vqYPt/ca1rLGp7tJ/wB9jBZJw2Wx7NoBYAGg0pkTjjeldH/eDOU5Pc4Vx7gt18Pib1m9iDiDibgRFvMqhReZSILxsD2jy6d64YKo7bUuhq4w0X12OxcGsLewdkOMym2nza/lHU771XBGUoU/N0Ywk47o2MFwq1bOZVAMnWFHp0G8aVpDDW7bZrkyuq2S9Co8f5cuO+JIRz4yKkgoNIjyyZB669YrCMo4YxhO7XpzuUx5NEWvMtPLvDvBsJbIIgbHfcnWPerY8S1Sm1s6+DNIj+ZuVxintv5fIQQGDHUEHQh16gb9qSxaW5Qjd+tGscsoRcY9a+DPyry9+EFzUEu2Yxm3M6kszE7xvoABWmPHctTjX1siU3Kr6E/XQVMeIu5VLdhUN0i8I6pKJRucuP4rC5ntAOcqsiFSM0nXzZgojQAQTJHcVCi/M0eSK20ou2EvZ0kiDsR6ii3RTJHRKjMpqU9ijPtSQKAUAoBQCgFAc9504Ol1m8UEsCzKJbL5hoSFPmgemlWywc0tPRHVCStOtqNDlzjFnhqBHYwxYKsXCBLKQs5SdAeo6mrY4VjqfmXkouO+25MWrNnFXrty05t3cozgjSDmiHK+pMes1p4eu5ktD9ar0KtxFsSl+8iFyuRYeG3LPIH+kZdKpmk4tKHBeT0PSnSpFq+G2JuthB4zsGKgv4gIZXO41iO9N2rfNv7dCkt4xlyzFiuHEPBzGBmkSQegKwYg5ferPCptyT5a6tVx9uF6ndHPka8NVxvz9fuVW3xXGC5fW24RLfyAoZOUDQEMAIB1+lYZM0sb7tVttwcubPK5tpbeh0PlHjRuYVHvuviECTtOnb9K1cHJJpcox0OcYyiuUSvEMRNshBnDqwBVl3jTciZOmn6VWKaluuCsU4yVrg4Xxz4dC7dvXPGKAG5ccmz8oZmYljIAAJjMeg1gConGV20Xnjd21+x1rku4gw1pFGcZBkueUqwAAlTmPaatNt7omcnLfoiexGGBU59TG40j0HpWE4KSpmayOL24IjiyrYVQo0AOgO/pG0TrXO8UVJRS23Nllk4N3vsVXl3iOKONDOzC0weUAAQQwAUmJJ7GYOum1VUXCVxRtJxlDdnTK7TzzSvYOwDLKgnvlE1zvsuNuyknGPLo2lIAERHQD+lbpJKkWtVsebS9T3P01ouCWt7Z8xGJVfmYA+9Z5ciiuv0VlXJLk9Wb6t8pBjtVoTUuP4JTT4PcVLj1RJVr/GH8W6pzEJlyqignUSSZOw/rXnvVljGd831432LYoKfJM8AxbXbKs/zHfp1P9q68M7co+RT0N69aDKVOx+lblk6dlX4zyq19hnuAovyhgrRtJh1OsgHfp0qviNl3T5u/oWTCYcW0CyTG5OpJ61PCMW22ct5x53xFpros3LYa0bgIZSdVRHVR5gJKsdv6VzQgssVNt2/U1lLQ9KLxyHxe5isDYvXY8R0DMQIGvpWmKbbcX0Kzjw/MsNbGYoBQCgFAUf4lc13MGqC0BLNB7mQTA1Ebd66+zwxaXPKTLVGKlFJtut/YjOR+abuLxD2r623tAAo3zGTE6ljsTBH8NU08epbS9PI31NuWnZJLjqbXPPCFe6sMFUbBcuhOUAEdPl/XrUKM8kVS8zSKnkiqV1Zo4jG3MFaF9bYLtcVZchQc7JaBkT8ueaitMJOXoRjx6VLV/wBv7s0sNxh7uMtW71m2RcBBuqwJkKSBBt66DpVcPaI5Hp0/k6JwUdtKPHPN7FYe6tvBWcy+YPodGhcpMECTqJ9OsAVGecoqLi+fI48m+nxNbPjb8Fg5CxN3KRiAwd0GdZHzRqFK7QSR39dqrj1zi9XR/AWNvHvJv1fz+Cdu8t7xcyqdxrpPrOtT4HyitwfKf3Khx8urC0mc5c+ZwUUGdpkf+ukCP1qJ7S8PFInI0mlHyJTkR7wtOHgRmMMwYgFiVWQdyCR9I6CtItOG/Nlk08avmzd4zccB2dGXxVCrC5oywdcp2679DUSWuGhImMm6UVw75PPLjucihGJtksxjKPNPVj69J61THB4oOLJyzdyk1VlrdiVEgqSRIMSPtIqjOXo/76HjGYBLg8y67ZhoY7T212qJRtcloyp8Fd4nh7GCC3MjOYKgSWAB6lS3m7VWONp222RlzX4IRSZvcA5iGIXPGVc2XUQQYkaSQQZHXrWuz4MLyY3/AKlb+RzvmlcRe4syZ8SLP4f/AMd25ati5mbcq6iQo/QTpVclpeEnsixzcnlV7ss/wktYm3hWTFm4bgdiTcfxDlny+fMREevSrdCsKWSSSpUi72XBGhB1OxnrVUb6k+GUD4lcKfFp4SypnWZAKg6iVB0IrLHk0Kab3bT56FIwXeanwS3IOGa1aFtgZUAExpoIG/tVpS7zJGSfCphRqTa6ltrQuRFzgCFmYMwzCIzHT261hLHkvwNJexG/Q3cBgRaXKpJ9z/IrRRaXNsHziHEbdlC91gqgSSTAA7k1SeZR2St+QPPDeJ2sQge04dDIBBkGCQRPoQQaY8urZqn6kp0zbtnT+dK2Ja3Ia/y9bYv2fedYnt9utYuGS/DLb2NE4VbRI8OwK2UCLMev8gewrSKpbmbdmjxzjyYcopBl51gkCO8a0b6I2xYtW74NTl3mxMVdeyFYMgBkrlBmdpJPSf7UTfDGTEkrj0LHVjAUAoCuc4YNGVXLlWXXQIdNtcykDVonrMVeOmvG6Rtihr2fBocE4cluX/8AJ4ZKDKgDaTm8oAJ02gbelWi8bfgd+e5q8ai1p46lMxuFKtfcPeu+JnCgXboFshjmiDC5ZmY6ab1rWvJSdHLmyzhqe/LpX0/BbeFcKuYjh1i25DuiIAbqi5mhUMtLAk5hIPQgdqjLGMZab2NlJNRb2tJuvM9YTlh/ER7mQFJ1W3LSVyyDMARv3rKMMcHcf4NJZFs9TfuQfO/GCLhlFzKoBZcy5tTJIIOX5dB+tWnOOKlpvrv0NoQxqrV9d+hK/D7iOe0rG3Dssgkz5QY7DQjUf8U1LJFySpXwZ59LjapK+C4qpJkqW/1EAfQVTY5rXRnPOceCG5jluXQpSBKQSG1lSSBrGUDXTTbYi090qLT8Sjp6Im+Q8CqElLaqBmDZRAJLSNwNYj7dqcQp+YtrHT8y5soIgiR61kYp0fEQAQAAPTSjdktt8mrcxiZlGYb+sffalOzB9ox8WbZMUNW6K3zbwi7iLZVCIMDqjAayQ3mkz6DT71PoZy2lrSsgeVuWLmGu3GYqi3AuYvcd5NuQsIyp/mMwf3miVcGeTIsta1XXfbguFzhttmFyR4kAF1Ak/YTFEyZ44y3Un9CE5qItWwqBtdfISrM3r3Gw9Jo3sVjjvKo1t1v838EByRzBce/cR0vqWbNNxQqqC7Dw1JiZEaAR1k6VnG3akdOeGOKi8Sp2rOksVO4+4pKEJKpItpPSEbCPpUxjGKqKGlo+kxqdqsQlexBvzXhwSM4gGDr6xt71XU/I27qNbyVk1auBgGUyDqDVjJpp0yuc2cPbEW2ttbOUkQQQdVYMCe2qr9/SuXIowk5SdWIy0ysz8CwzWxAQ6sSxLdTpPXoAYqsNE5RcXxfyJy1ysnRufXX+fpXYOhVfiNxy5g8Dev2iA4iCRIHnVT/+qo30NoR2cvKvkpXAObMeuPsWb9y09u4GZsiMpMIxIgsTIKjX3rOM9rRu4OUlCVbl05u4DcvslwHRGkAGDBWDmGVg250jSteNzCEm0oppUR/JfLBsX7l1XnPlkM+badFWFy7+vSmpSr0LTjPGnfUvtWOYUAoCp864Z2BiVDZPMBmjK4aABr6/ek4PJDQvP8HTik6pLh2R3DL6rdtAKLahQWCroWkdY1gCI312qez9nyY1LVvZs9TT8PPqTHG+E2RZe7bWCw/KdDJ1MfzWujFOSlTMsc25aZpfVI4xwfjeNWx4he4X8SzbUG2BCsWzMIQdFj0ms8mWblFXsRizSlF6n5eR3ZbwFkXLpVABLQonTcyRt9KlrxNIiSqbUSicZs2b+INy2VJZcpzjPlgkkjzdc0n2H000Qns5bryNkoSS1S9q6m8/B2wVo+D4YZzplWFUeQaEayRGtUtQxuum/wCDHJKsUnDlVz6uv5ILCc03k4lZw4dGRw7MBv5Vbynzbysz/wAnHFnlllpaRjCUsk1GVO/TjY6tdwSt8yBo9T+gNSptcFYylHj42KtzPxdsMQlshQSFVSSssSNiogAAknrp1qmTI00Y1LPkcU2q9X/Js8pcfOItq0t5swKkBipUkEEj2P29amMlKyu+KahJt3+PoTOOe54bET9tY66AztNWVWM2qUGor70cG4Dy+lq0guiyzrdJLrdRjHhkCCdwGgxMbHesqeu+h23HRVb2d64XJtqZE69dYnTcSNOlavk4OzqWhXz7m3lP8Y/2qpvT/rKHzob7AeDcNt/EOYpkLZQDC+dSAJyzproOpqk3JS2K9nxY8icsiV2yzcvOxGVmmFGYroM0akRtO8VaPG5VRrI4riiTxWCS4uVhpUmrgmq49jXwfB7Vtsyr5uhMae0AVNlYY9PLb92b2Ttp+32qC9eR5PqJ/X9KBSaNfiJQWmJIURvMCe312qslsbYpvUnycpxPB2a4US+2V2nKVEzJ2M9JMD9zFFJEvDNt1+6/k6pwiwyWkU7xsRt+tIppDLNSlZtknsPv/tUmVIZvQ/z2pSqhRSucubnwxYW0zFASAWKzuCJCsR8p99Kp05OhR0Uqu1Z94JjV4rhFF1WUHK4BBDq1twYaNwGUe9T1qyU1pc6601f1Jazy3b8S3cYsxtksum5KlSST6HaiT6lXOK3iqfueOfMW9vCOy5l9QYO400qX0IxpJSd7pFcuY9lv4ZRcI85A1jN/02Inz6n0jofpEkkhhlKU0m7XudGFXMD7QCgMd9SVYDeDHvUrkmLpnNubkdjZ8LJNm2hAYkFHVw3bTZJI2gTUZ8cpZLR1N7z25LnwkJiLbsy5kdsyhoMBgD9CNdus1rk2r2Msu2n2Oe8RxYW/ct2rTsqsAD4jSRlDTqDC+bLAqe8xxnolHc1nKGKNyhZaeH4r8VgSVtC0wJBRQDsWXNlAGb5SY9KtHwu11TKQaatcNMp2B4RkKjOSQRIW0/mInWP66xPrWWPDOMrrYs4Tenw1TR03EcJD2kVyQ2UCQZykbaben2qW05NmUnGUm+hAf/ElcWlsedirMWI0UAAQSIMnONvWrVjS1V8mv+koXpJ3BcSZcR+FuJBFtXVxOUglhl1JOYeGSfcd6o0mrj0MnGLTcehj4ty2l5gxAYhs4D+YBhsVkGCPSqUnyc0tcXeOvr/g98E4AlgQugBkKkKBrP5QJ3/5psuBFSb1Tq/QmHaP6ULt0VvmnCqEUKCMxhipI0zLOm2utS5NRdHDl7Pj1xWnZ3ZUOD47ELjbIFx2tm0TckaBwO+RdCdIk++1XTuLvz+P77G+XDDHDXBb7fudRNyBLbDr0/2rM2ctKuRQeK82cIuOXu3LUg5GcgTI/KcykSO1WOWblJ2lJL0ZeOG4a2iAWgAp1ECP57VDOnGlptOzaqC4oBQCgK7zvhs9ggyFJGYhc0aiNBv2+tQ+UyXDXjlBLd1+5QuHcBI4kt8M2YyqiGAAyNH5cogR16nrWdSt7k4MKhKM5R4vp6NHXcvqf0/tWpF+hgxjZELayNtTudNdfWqy2VmmJa5KJz/Cc23mxHgs9gEBDKk3BLMoKECIZc+vsR2qK3LrItPHyTXEOW0xKeIwVpH5gDBkzEjUan9ahNuOxecYKemTf+CS4dwsYZMwjQQVXQdvL9em1TwrZRJSeiLe7vf+Ch3vjEEJzYTEJCh4ZUgKRIMl51g/UHTQioTb4LNYls0zpty0l+1ldFdGGqsJHtB00Iq3KMmu7lRy/nPjf4W+gs2bTOuZrYfylQi6lSvXUD0k9qyfFnU8mmWlJceRe+SuNNirAd9zqPaYg61fHJvkwzQVKSLDWhzigFAUr4lY44ez4tvD+O//ANayC0kCfKCTEzt2q7lPu2oSp7HTiyuEW7IHl/G3i+EaLtssmW6pBEMAAAwbckk+hgelYdnnleRxyPamdWSWOcE7N/jHLpt33dXHmykEG4GGUADMFcCNNoggCZ1rrjj7zxXv7HLHC8vib+Cc4TgjYwzsrAkk/JMDM5JIklpGc7nTppRLxKMuCIxUZKD4X/JzA4zFB2fz5C7hQVvE5QdDK66xMkH+3JHtGVz02dk5RWNey4l5/fz4OwXeKpawZxF8kKiFmIEmFnUAbmBNdMo+NpHDOH+o1ErPGeNG3ds4lQF8WLYOYv8A4hUDyhY1KDfaPU1KcJpQUvhm7xRlFR1cPyJvhmAvPijib0ABQqQTJALRK7D5zrufYCq7RTV8mDqEXFO7LFWZiYMRiQvQtG8dPcnanqzOWSnSTb9D5hsQH1gjTQHqO4jQj+daWnwIy1PdU/JlG5qxty4Qi5WzXMsFmXKoDH8uv5Qv11nY3nOMI2lbObFjnnm25OK3JXlvhttyWMsbeglmI2iGBPm+tTPSuB2dZG2pyexPcQxK5GUmG7an1jQdaqkX7RlhocW9zjPEOTbjWHspnIOIa+BkUnMVIyjzjqQZ9NqpLHbs1x9sxqKjZ2rhlorbUNoe3aas+SMEHGCTNqoNhQCgFAfCKA8W7CrqqgewAqEki8skpcsyVJQw4xVKEMQAepIH71Dqty+PVq8JRrfw8smABZIzZs3hWz9YC7yT+uu9V8VmzWJR3Ts3+P8ANQwrNZSxcuC1a8RmUKREkQJYS0gmPftVXJLZFowt652+ux95M5st8VsXWRHt5Xyw4A1AVpABOnmFW52ZXaNZI8cERxrkl8QotXLKMq6A+I6yDO7Adjpud+9VUdMm0uSZVKO8l9jPxH4l4LB3Gw1xm8S188I5EsA2hVSIhhrVk2lsJxi5eN7+xu4XBYfiVtMVZMo/mGYQQQSJEiR17f2b9Cr0LeV+6LHwnhi2FIBJJMknX6D0qyRlOV7Lg36koKAUBqcS4fbvpkuLI/apTotGVM0uHct2LL51WWGxMafarSnfRItLJapJIoHE7VxMfibgylrioIzsGGQv0WNPOD9FPaZyVaryROWrVeSJ34W4Rlw9xXCw1y4xCnMoz3GIAPoD+3pR1oRMq7uPnuaXPd61g18onUAKz5ZJBIUNEwBr33ptFKWhO/heZ29netb1b42Mt13xuBaxM+Ir2xEaeR08umuh27j75YO0PLKfhSpefmVz4ljb0+TXkZV4KbtuzZuEu9hrbqwLpmdI1dckRprOmx0MReOFweowbmkm629S74RCqKpiQI0M7abwKhu3ZzSduzNUEFW5mv31s3hbGR7hEMV8SBMHyKZOg6bA9KrOOuOkyhOOGblJ8m5wZ7h8IMslEyO6wFJ6kCSdxMe1IR0qiW1kyKad8/JCcX4phlxFy2oOdTmfyFhJEyI/eq5M2PG6n+RDsnau03Ls/C82l9rLFy1iLVy1ntT5jLTvO320P61dNNJrgQjKDcJ/qTpnKuYOXUu8RxN++iP5FXK8Roglu4MiJqMl9C3Y6UPHzuXf4TcPaxgEtNl8hf5TmXW67aN18rLrV+iKRT72b6bF0qDUUAoBQCgFAKAUBRedLjeKPPdAEKFtlxMkf5dhH5un2qqV2dKaiob7Pk3+TQVLDxGcNqcxaRGmobURt604ZEmpQbfR7GHmHlp7l13BOR0KNlJBgkmCB/qbUd9u9JQXkWhkclWqtqK1y9i8Pwe6MGc3i32zgeZ5zwskxprbGnTWolPSnLyLRgq7ty534+h0PgnGkxPiBQQbTlGkEagAypO48w1q2PIskbRjlxaGc/4tyM34y9fBuTeChoyFYVQvlmDMKDvv96q1VWuDa5TlKcWty68lcHOFwyWjOggTExJOsbHzVovMwyPZR8ieqxkKAUAoBQCgNfEYG25llBPfUH7irxnKPDLxySjwzLatBRCgAdhVW23bKuTbtkHzDy0mJ1YBjMw8EbRIlTGlWjJcMvCS639D5wLl3wRBMAEFVTQA/QAAeg01NQ1FNuPUtOaapN/UsFVMRQCgPjKDuJoQ0nyebgIXyAT0B0H6UJ4KHxHlhvHu3CGJfKAQdICgGP10Nc3aey9+07qvKvyb9h7f/wBFF46tN3xf7Fk5dwFyyoEALABzE5tJ6RG5+w27dEY6YqPkczl3mSWV8yJS9hEYyV1+o/arWyk8MJu2jKiACAIFQaKKiqR6oSKAUAoBQCgFAKA0sdwu1dILqCR1gE/qKii8cmnon7nvAcPt2QRbULOpIAE+8UEp6vT2NqpKFC5o5UW5i0xLW2c29U1GWQxYBvYsfv6CMJw1Jxbqzsi9elxq0v2N/kngb4QX2Yswe6zrmMsc+SSYGgzKYHaKtjjXHC2M8kqjpbt3ZZfxJ/yN9u1anOffxB08h1/T30oAl8zBU6x+wPX6/agNigFAKAUAoBQCgFAKAUAoBQCgFAKAUAoBQCgFAKAUAoBQCgFAKAUAoBQGhjsNcLh7bEELEZmA+ZdcuqzlzQSN4roxTgo6Zr49H155rqZTjK7RhKYoiCU23UxJ807roIKjvpV77Onav+16+5FZDEcJicwOcGNASzbQ26Dyk6rqQf0q3eYKqvhenXnzI05L5/u/0MjjE5gAVK99BsTM6dRGm8zrprVPBpvr/fz8EvvLN3AW3VALjZmHXvoN/rNYZXByuCpGkE0qZs1mWFAKAUAoBQCgFAKAUAoBQCgFAKAUAoBQCgFAKAUAoBQCgFAKAUAoBQCgFAKAUB//2Q==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60426" name="Picture 10" descr="http://datamining.typepad.com/photos/uncategorized/2007/04/08/twitter20070405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2839" y="1988840"/>
            <a:ext cx="4095207" cy="4403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8316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8AEC989E-555E-4E55-9F3C-343127921532}" type="slidenum">
              <a:rPr lang="en-US" altLang="ko-KR"/>
              <a:pPr>
                <a:defRPr/>
              </a:pPr>
              <a:t>13</a:t>
            </a:fld>
            <a:endParaRPr lang="en-US" altLang="ko-KR"/>
          </a:p>
        </p:txBody>
      </p:sp>
      <p:sp>
        <p:nvSpPr>
          <p:cNvPr id="649222" name="Rectangle 6"/>
          <p:cNvSpPr>
            <a:spLocks noChangeArrowheads="1"/>
          </p:cNvSpPr>
          <p:nvPr/>
        </p:nvSpPr>
        <p:spPr bwMode="auto">
          <a:xfrm>
            <a:off x="815974" y="163513"/>
            <a:ext cx="570024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  <a:defRPr/>
            </a:pPr>
            <a:r>
              <a:rPr lang="ko-KR" altLang="en-US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서열</a:t>
            </a:r>
            <a:r>
              <a:rPr lang="en-US" altLang="ko-KR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(</a:t>
            </a:r>
            <a:r>
              <a:rPr lang="ko-KR" altLang="en-US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순서</a:t>
            </a:r>
            <a:r>
              <a:rPr lang="en-US" altLang="ko-KR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)</a:t>
            </a:r>
            <a:r>
              <a:rPr lang="ko-KR" altLang="en-US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 데이터 </a:t>
            </a:r>
            <a:r>
              <a:rPr lang="en-US" altLang="ko-KR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(Ordered Data) (1/4)</a:t>
            </a:r>
            <a:endParaRPr lang="ko-KR" altLang="en-US" sz="2400" b="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ea typeface="HY헤드라인M" pitchFamily="18" charset="-127"/>
            </a:endParaRPr>
          </a:p>
        </p:txBody>
      </p:sp>
      <p:sp>
        <p:nvSpPr>
          <p:cNvPr id="4100" name="Text Box 7"/>
          <p:cNvSpPr txBox="1">
            <a:spLocks noChangeArrowheads="1"/>
          </p:cNvSpPr>
          <p:nvPr/>
        </p:nvSpPr>
        <p:spPr bwMode="auto">
          <a:xfrm>
            <a:off x="323850" y="936625"/>
            <a:ext cx="8569325" cy="53436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Font typeface="Wingdings" pitchFamily="2" charset="2"/>
              <a:buBlip>
                <a:blip r:embed="rId3"/>
              </a:buBlip>
              <a:tabLst>
                <a:tab pos="268288" algn="l"/>
              </a:tabLst>
            </a:pPr>
            <a:r>
              <a:rPr lang="ko-KR" altLang="en-US" sz="2000" b="0" dirty="0" smtClean="0">
                <a:ea typeface="HY헤드라인M" pitchFamily="18" charset="-127"/>
                <a:sym typeface="Symbol"/>
              </a:rPr>
              <a:t>트랜잭션들의 시퀀스 </a:t>
            </a:r>
            <a:r>
              <a:rPr lang="en-US" altLang="ko-KR" sz="2000" b="0" dirty="0" smtClean="0">
                <a:ea typeface="HY헤드라인M" pitchFamily="18" charset="-127"/>
                <a:sym typeface="Symbol"/>
              </a:rPr>
              <a:t>(sequences of transactions)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8091143" y="475360"/>
            <a:ext cx="962370" cy="25736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ko-KR" altLang="en-US" sz="1200" b="0" dirty="0" smtClean="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데이터</a:t>
            </a:r>
            <a:r>
              <a:rPr lang="en-US" altLang="ko-KR" sz="1200" b="0" dirty="0" smtClean="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(Data)</a:t>
            </a:r>
            <a:endParaRPr lang="en-US" altLang="ko-KR" sz="1200" b="0" dirty="0">
              <a:solidFill>
                <a:srgbClr val="0066CC"/>
              </a:solidFill>
              <a:ea typeface="HY헤드라인M" pitchFamily="18" charset="-127"/>
            </a:endParaRPr>
          </a:p>
        </p:txBody>
      </p:sp>
      <p:sp>
        <p:nvSpPr>
          <p:cNvPr id="2" name="AutoShape 2" descr="data:image/jpeg;base64,/9j/4AAQSkZJRgABAQAAAQABAAD/2wCEAAkGBhQREBIUEBIVFBQWEhoaFxUYFRkWFxsXHBkXFBwVHBoZHSYeGB0jGhgYHy8hJCgpLC0tGB4xNTAqNSYrLCkBCQoKDgwOGg8PGi8kHx80LC0tKSsuNS8sLDEvKikqLC0pLCovNCwtLSoqLSksLCwsKSwpLCwsLC0sLCwqLDAsLP/AABEIANUA7QMBIgACEQEDEQH/xAAcAAEAAwADAQEAAAAAAAAAAAAABQYHAQMEAgj/xABCEAACAQMCAwUEBwUHBAMBAAABAgMABBESIQUGMQcTQVFhIjJxgRQjQlKRobEVM2JywRc0Q4KissJTg5LRFmPSJP/EABoBAQADAQEBAAAAAAAAAAAAAAACAwQBBQb/xAAxEQACAQIEAwUIAwEBAAAAAAAAAQIDEQQSITETQVEFcYGR0SMyQmGhscHwFCLh8TP/2gAMAwEAAhEDEQA/ANxpSlAKUpQClKUApSlAKUpQClKUB4+K8YitUElxII0Lqmo5xqY6VBwNtz1O3nXksebLWZJnSddMH70tmPQMagzBwCFIBIboR0Jrxc98HkubeJIk1kXlu7LlQNCSqzn2iAcKDt41Bc28mXF3NxPuwFWeztljYsNLSRSvKUIB1AEYUkjGGoC18H5rtrssIJgxVQxUqyNoPR9LgEofBht61CXXaFFJPZR2cqSLNdGNyVbdO7kbXGTgONSAal1L4V5LrgVzf3MkskBs1/Zs1sCzxvI0k2Nx3TMO7TGQSQST0FeW14PeP+xkey7oWUiiVzLEwIWFotcYViShIBOQGyV2OCaAtk/OVok/cNOok1hCMMVDt0jZwNCufBSQTnpXNzzfax3H0dpvrQVDKEdghb3Q7KpWMnIxqI61RG5DnzdW0y3kkE108gaC4tkhKvJ3uZFkxKrqcZ0hs6RipTmHgt0LqSThsNzDO8sZaXv4focgGhWeWJnMmdAK+wgOw3oC7cT4ilvBLNIcJFGzt56VBY/PAqIteaVisraa/ZYpJlBEaqzHU41iJUXU7lVIBIHgTtXs5q4SbqxuoFIDSwOik9NRUhc+mcVVxHNKeE38MBl7mCSOaAFElRnVEYr3rKupHjZCCw2zigLI/OFoII7g3CdzJII1k306ySoU7eycgg6sYxvivfZcRSaISx6ihBIyjqdiQfZYBvA+G/h1rP25PuWgQtCA0vHo7x4daHuodS6gxzpY6V1ELnJY4zWk0BErzZamCCcTKYp5FjiYBjrdiVVAMZzkHqNsHNfEXOVo0/cLOpk1lBs2kyDrGJMaC4+4Gz6VU+C8k3EfFSJAP2fbzTXFt7S/vpwoKac5AjJlIyOrePh4eAciTxJBa3K3kiQ3IdXS4thanTL3qy6T9cGyclcHfO+9AXe451tUeWPvS0kRYOixyuVKp3hzoQ4Gk7HoTsMnaofhnaGl1a200bLbtJNArrLFMy/WsV7pH0KHY4wGGVHjXu5a4JJFLxRpE09/dlo2yp1J3UaA7EkDUG2OD186rdpwC7PDuHWrWjo9peWrOxkhMbJHKSzoVkLEBQDhlU77A0Bc5ebrVbj6OZgZdSqVVXYKzbKruqlEJyMBiDuK+bjnK0SfuHnUSawhGGKh292NnA0K58FJBOelRHLdpc2UtxCbVpUmvpJluEkiC6JWDHvFdxJqQbeyrZAGKrj8iT5ureZbySCe6eQNBcWyQlZJO9zIsmJVdTjOkNnSMUBe7rm+1juPo7TfWgqGUI7BC3uh2VSsecjGojrVf5y7S14Vc6LtC0UsatCyL7WoFlkRsnBx9WQRj3yPCujmLgt0LqSThsNzDO8sZMvfw/Q5MaFLyxM5fOgFfYQHYb1A9sfKlzxa6his0VvosZMjFtI1THZAfEhYgSPAOvnQE5zl2yQWE5gSJp5E/eYYIikjOnUQSzdMjGBnrnIFk5O5xh4nB3sGpSraXjbGpGxnBxsQRuCOvxBAxPtG7PbyO/uJIreWeKaVpFeJGkwXJcowQEqQxI3GCMb+AnuRuym+WBpTdPZSSEYiGrJVc4Z9LjByx2IJA8s4Hu4zC4KngIVqU71Ha6v56crfu5Q5zTelzbKVm45b45D+6v45PRzk/wCuM/rXH7T4/D71tDMPMaD/ALZFP5V85xesWc41t4vyNJpWb/2kX8X944VJ8VEgH46GH519w9tVuNpreeM/BW/Uqfypx4c2d/kU+bsaLSqda9rPD36ysn80T/qoIqVted7GT3byH4GQIfwbFTVSL2ZNVYPZonKV0296km8bq/8AKwb9K7qmWClKUApSlAKUpQClKUArquLlY0Z5GVEUZZmIVQPMk7CqB2k9ockGbPhkbz3zD2u7QydypHvMAD7ZG4B2HU7YBnOU+HzTwQz8TRvpIH7t9OiNgSA6IpKhiN9TZYZIyBtQHt+nT3W1uDBF/wBd1+sYf/VEw2/nkHwRgc0XlVE9qGWaKU7tKJC7OfORZNSSfMbDZdIqbpQEMOI3EG1zF3qf9aBST8WhJLj/ACF/gKkbHiEcy64XV16ZUg4PkfIjyO4r0VHXvAo5G7wZjlxjvYzok9ASNnH8Lhl9KAkaVl3N3NXF7C8iEVs95aov1jLAQZNWDuU1aWQD3gFUljldqvXLfNEN9F3kBII9+NxolQ/ddDuPj0PgTQEvSvBxLj1vbFRcXEMJb3RJIiE/DURmvbHIGAZSCpGQQcgg+II6igPqlKUApSlAKUpQCuuWBXGHUMPIgEfnXZSgIi55Qs5PftID690oP4gZqJueyvhz/wCAU/lkcflqIq20qDhF7ordOD3SM8uOxS1O8U08Z+KMP9oP511f2X3cX924rKvodYH+lyPyrSKVDgQ6EP49PoZv+wuOw/u72KUeTYJ/1x/1rgca49D79pFKPMaSf9Eg/StJpThdJPzOcC20n5mbf2m3sX944VKPUd4o/NCPzrth7bLbpLBPGfgjf8gfyrRK6p7VHGHRWHkyhv1pkmtpfQcOotp+aKpa9q/D36zMn80b/qARUta852UnuXcHwMiqfwYg0uuTLKT37SD4iNVP4qAarXMnI3CLaIyXCdyPDTI+WPkqknUflXG6kdXYN1Yq7t9jv537Vrfh2hUX6RK66giOAoXJGpnwcZIOAAeh6V6+Qu0WHiiuFQxSx4LxMQ3snYMrYGoZ26Ag+G4zg3GOXJJWknsrW4NrqAViveEEDByUX08MgZxnzuPYLwxhfXLudDR25Tu2BVzqdSTg+C6AD6sK+k/jYF9mLEKp7V8r/Pa2+2t/wchVcmujNxht1TOhVXJJOABknck46knxrspSvCNIpSlAKUpQCuMVzVE5+51dGFlYZe7k9klesYP6ORv/AAjc+FRnNRV2QnNQV2YbzvdyScSvGmJLi4kXrnCqxVVHoFAArXewK4laxnVyTEk+Is+GVDOo9MkH4sa9vC+xez7lPpaGWfOXkWR0yfuDSRlR5nc9fQXnhvDIraJIoI1jjQYVVGAPH5knck7kmvoMX2tDE4GnhlTs42u+5W07+f5K6cHfM+fI9VKUrwS8UpSgFKUoBSlKAUpSgFKUoBSlKAUrwcZ45DaRGS4kCL4Z6k/dUdWPoKzufjN9xtjHZqbazzhpW2LDxBI6n+BfmarnUUdN30Kp1VHTd9Cb5p7TEhfuLJfpNyTpAXLIreR07uf4R8yK8HBOzmW5lFzxiQyudxBn2VHXDY2A/gXbzJ3FWjlbkq34en1S6pCPalbBc+g+6voPnmp+oKm5az8uRBUnN3qeXL/T4ihVFCooVQMAAYAHkAOlZv2g2L2F5DxO2G2oLOo6H7OT6Mvs58CFPU1pdebiPD0nikilGpHUqw9D+h8QfSp1IZo2J1IZ42W/I54ffpPEksR1I6hlPof0PpXorNezziD2N3Nwy5PRi0DHoR7xA9GX2gPAhh1rSq7TnmVztKeeN+fMUpSplgpSqvz1zqnD4sLh7iQYjj6+mtgPsg/idh4kRlJRV2RlJRV2ebn7nj6Iogthru5dkUDVozsGI8Sfsr49eg355C5H+hqZrg67uXd2J1ac7lAfE595vE+lebkDkp4mN5fZe7lyfa3MYP6ORt6DYeNXmq4Rcnnl4LoUwi5vPPwXT/RSlKuNApSlAKVnnat2jycNEUVsqmaVSxZhkIgOnIHixOcZ2Gk7GoTsx7WZ7q7W1vQrmQN3ciroIZVL6WA9kgqpwQAQR4529CHZuInhnilH+i5/d2+RDOr5TXqUpXnkxSlKAUpSgFKVj3OvbdLBdSQWMURETlGkkDNqZThgqqy4AORkk5x4VqwuErYufDoxu9/25GUlFXZsNUnmvtLjt27i0X6Tck6Qq5ZVbyOndm/hX5kVUOGc4cQ49mCAJbIgHfyKx3DZxufaAOk+wPI5OK0PlTka34ev1a65SPamYDUfQfcHoPnmslenVp1HSksrjo7/AI9SlynN2houvoVjg3Z3Ndyi54zIXb7MAOwHXDadlH8K/M9RWiwQKihUUKqjAUAAAeQA6V2UqMIKOxZCnGG3mKUpUywUpSgKL2pcutJEl5b5E9sdWR1MYOo/NT7Xw1edWHlLmJb60jmXAYjDqPsuPeHw8R6EVMMuRg9Ky6wP7F4sYm2s7s5QnojZwP8AxY6T/Cyk9Kol/SWbk9zNL2c83J7/AIZqVKVFcy8xxWMDTTH0VR7zt4KP/fgN6ubSV2aG0ldnm5x5uj4fAXf2pGyI487s39FHif6kVWeROUpJpTxHiOWmc6okYe4PB8eBx7q+A369PNyjy5LxK4/aPERlf8CE+7gbqcH7A6gfaO59dNqmKdR5ntyX5M8U6rzy25L8sUpSrzSKUpQClKUBRO07s3PFFjeF1jniBA150Oh30kgEqQdwQD1O2+1Bseza/wCEPHfAQzNCxJjQs+FKlSxyqkjSzDbcdfhvNK2rH4lYZ4WM7QfL/dyudNS12fUg+VeboeIRa4jhx78ZPtKf6g+DDr8dqnKz3mrkKSKX6bwk93Ou7RLsr+J0jpk+KHY+h6y/JXP0d8O7cd1cr78R2zjqy53x5jqPzrzIzaeWe/3IQqNPJPf7lrpSlXF4pSlAK/N3OXJkkvF7qLh6NPljIwUqNDMQzrliAQGbHzx4VvPNvHxZWksxxqAwgPi52UfjufQGq/2U8AMVs1zNkzXR1knroySv/kSX/wAw8q0YPtCtgq6lQettb7W/6Z6jzSUF3s6eyXkOThsErXGBNMVyoOQiJq0qSNi2WYnG3Tyq/UpUa9adepKrUd3LVl6VlZClKVSdFKUoBSlfEsyoCzsFA6kkAD5mgPuq5z5ywL6zdBjvE9uI/wAQHu58mG34Hwro4t2nWFvkGfvWH2Yhr/1e5+dUbnDtPmurOdLa0eOJ0KGZyejbaRgaQSMj3j1NVSnTf9ZPcz1KtKzi2e7lXtptUtUS9d++jBUsEZw4UeycjxI2J8xnxrngHCZeN3Ivb0YtEOIYfssM9PVc41N9o7dBthJb5enj+Ffp/ssQrwizDMGPdncHOAXYhD5FQQpHhpxXv9r9kUMHCk6dXPflpr89ORXBcS0ZbL695alUAYGwHhXNKV4psFKUoBSlKAUpSgFKUoBVM517PxdH6Rat3N2m4cHSHI6aiOjeTfI5HS51X+ceaV4eltJJgRvdpFIT9lXV/b/ykKT6A1GUVJWZCcFNWZCcm9oDSSfROIr3N0p0gkaQ58vIMfwbw8qvdVrnLkeHiEe/sTKPYlA3Hjpb7y5/Dw9a1y3ztNYzfQuL5UjaO4O4I6DU32l8n8OjeJFSk4O09uvqUqbpvLPbk/U0qlcA53FQ/N3MAsrOWY41AYQHxkOyj8dz6A1c2krs0NqKuyk81ueKcWhsUOYLc6piOmdtX4AhB5F2rTUQAAAYAGAB0A8qpPZVwAw2rXE2TNcnWSeujcr/AOWS/wDmHlV4qqknbM92U0U7Ob3l+oUrhnAGScAeNVzi3aHY2+Q9wrMPsx/WH4ezsPmRVjko7stlKMd2WSlZtJ2rTXBK8NsJJT99wSB8Qmw+bCvn9gcavf7zdLaofsIcNj4R9fm9V8ZP3Vcp46fuJsvnE+P29sM3E8cfozAE/Bep+QqocS7Y7VDpto5bh/DC6FP/AJe1/pr64Z2O2iHVO0lw3jqbQp+S+1+LGrdw3gkFuMQQxx/yqAT8T1Pzp7SXRfUe2l0X1foUL9s8bvf3Futoh+04w2P+5kn5JX1D2TSTkPxK+lmP3VJIHoGfO3wUVpNQ3NHNMNhCZJjknZIx7zt5DyHmeg/AHjpRtebv3nHRileo2+/YhLvgPDOEw99JChI90v8AWyM3gFD53+GAOu1V/hHAp+NzLdX2Y7NT9TACQGHp6bbv1PQYHTs5f5Ym4tML3ie0P+DBuAV6jbwT82+HXT0QAAAYAGABsAPKoxhn1taPTr3kYQ4mtrR6de88cvBoGTQ0MZXRoxoGyYxpHkMeVZvYXD8Bvu4lJaxnbKOd9B2GT6jYN5jDelarUVzLy7HfW7wy+O6t4o46OP8A14gkVZOF9Y7otq029Y7rb0JRWBGRuD41zWcdn/MUlrMeGX+zocQOejL1CA+II3X028AK0epQmpq5KnNTVxSlKmWClKUApSlAKUpQCqR2vcqPxDh+iNwndOZmyCSwSOT2QB4kkVd6+XQEEHcEb/CgI/lyyaG0gjebvykSr3unTrAGA2MnfGPE56118ycsw30JjnXP3XHvIfvKf6dD41zysx+iQqesYMR+MTGEn8UqVrjSaszjSaszJrfmW44A4gvw01ociGRBlh5KuSPmhO3UHHWE4v2gQ8YvbSGXNtaqxZzIwAY7kgkHAJUaR6sat3bdy5NdWUbwKzmCQsyKMkoV0lgB1KnG3kT5Vj3IvKcl/exRrGxiWRTM2CFVFIZgWHRiBpA65PoSPbwXZeErYCrUq1LSjeyuuS0Vt3d6GSUGvZ7r90Ns4l2u2UOFgDznoAi6V8gMtj8gajv/AJPxi9/ulmLZD0eQb488yYB+SGr1wvly2th//PBHGfMKNXzY+0fmakq+fyTfvS8izh1Je9Ly9TNV7Lrq5OeJcQd/4EyR8i2FHySrFwns1sLfBEAkYfalPeH8D7I+Qq0UrqpQWtiUaEI6289T5jjCgBQAB0AGAPlX1SlWlwpSqzzrzxHw+PG0k7j6uIfhqbG4XPzPQeJEZSUVdkZSUVdndzhzlFw+HU/tSMPq4gd2PmfuqPE/1qq8rcnTX0wvuLe0TvFARhQOoyp6KPBfHq3r3cocjSTTfTuK5eZiGSJuieRYdAR4J0Xx36aJVSi6jzS25L1KIxdV5p7cl+WKUpV5pFKUoCpdoPJv02ESQ+zcxbxsDgnG/dk+G+4Pgfia+ez3nP6bEY5vZuodpFIwWAOnXjwOdmHgfiKt9Zz2g8uSW8y8TsdpIzmZQNmXoXI8RjZh5b+BNUTTg868TPUTg+JHxX58DRqVE8scxx31us0W2dnXxRx1U/0PiCDUtVyaaui9NNXQpSldOilKUApSormpJmsboWue/NvIIsHDa9Jxg+Bz09cUBKBweh6VE8wcxLaCDKl+9u4oMAgaTK2kMfQeVZ5yLw4G5tnt5reKSOB1mhitJ4ZXymALlpHYF1k0tltyQcE5qLt7eEW/DFELi/Titt9MYxuJNffMWaZ8YdSd1yTt06GgNsLgdSBtn5edC4AySMedZBzLHCq8d+mxM14wla2fu2LfRu4GjunxhUU953gBA66s5r645A3e8Pa47j6J+y41Q3NvJcW6z7asqjKEkKacM3gCBvQGvMwHU4+NBWT8Q4LGljw76ReRP3PfGL6TaTSWsiscKrox1AouAhYk4yQD1q+cjXRk4fbs1uLYlT9SFKqAGYAqrAFVYDUARkBhQE7SlKAUpSgFKVS+eOfvoxFtZjvbx8AKBq0Z6EjxbyX5nbrGUlFXZCc1BXZ3c8c+rYgRQjvbp8BIxvpzsGYDf4L1P514eSuQ3WT6bxE95dOdQDbiPyJ8NXljZfCu/kfkH6Mxubw97ePuWJ1BM9cHxbzb5DbrdaqjFyeafgiqMHN55+C6f6KUpV5oFKUoBSlKAVwy5GDuDXNKAyrids/Ab4XEKk2M7YkQfYO50j1G5X0yvrWn2l2ksayRsGR1BVh0IO4NdfFOGR3MLwzLqR1wR/UeRB3B8xWccr8Tk4PeGwu2zbyNmCU7AZO3wBOxHg2/Q5rP/wCUvk/oZV7GVvhf0foajSlK0GoUpSgFeLh3Fkn73u8kRytEWxhS641BT4hWJUnzVh4V7DWT2V5JFwHhwMjwo98I7yUMUZEM8wmJcbx5lAUttjUaA1muKyjiXEDHb8djs7iSS2hto2jfvnl7uZlYvGkzMWOwRiNR0lvDNaNwPhwhhADSOzgO7ySNIzOVUE+0SFBx7q4UeAFAVnia2t+8moX0iLei0mhjeXuS4Cku6I2BEAy6m2HmKuyqAAAMADYDbbyrIRdMhl0Oy6ucEVtLFcqRECpwdwfEHauriU8i2PGrtbicTWvFpe5xPIEQCSAaNAbSykMRpYEY6Y3yBqdlx6OW5ubZNXeW4iMmRhfrVLrg532U5qSrFuY72RON8QV5ZILF3sxdzxbOo7lu7UuDmKNm1BnA22GRmpXmudbWeS4M63FtHHCEgTiMlvPCAoyURWxOz6lcazk7DfNAaOvFk+km3ORIIhIARsyFihKnx0sACPDUvnXtqn8dYtxjhBjz+6uzJ4HujHGN/wDuGP51cKAVF8b5ntrMKbqdItXuhj7R9Qo3I9cVJswAydgPGvzB2ncUFxxW5dZBImVWNgcroCqML6atXTbOT416XZeCjjcQqLllum/LoVznlRrvNHaWH0W/CWFxPKMB09oJny8C+PPZfGpTkbkJbIGWY97dPkvId9Odyqk7/Fup+FZD2VTX0L3E1jarOuFRyy5wd20qdQOcdQM/Zz4Von9pt7F/eeFSj1XvFH5oQfxrBj8PHCYqdKUs2V6O2n/epmU45s1Tw00RpNKzyDtrteksE8Z+CN/yB/Kpa27VOHv/AI5T+aNx+ekj86zqtB8y9V6b+JFtpUTa822cnuXcB9O9UH8Cc1JxTKwyrBh5g5H5VYmnsWqSex90pSunRSlKAUpSgFQPOfKicQtjG2BIu8T/AHW9f4T0I/qBU9SuNKSsyMoqSsyhdnXNjsWsL3K3MOQurq6r4Z8WA3z4rg+Zq+1R+0XlBpgt3aZW6gwRp6uq749WHUee48qlORub14hbhtlmTAlTybwYfwtjI+Y8Kqg3F5JeHzKacnF8OXg+qLJSlKuNArx2vCIo++CJtNIzup3UswAY4Ow1YyQNiST1Jr2UoDzpw6JY+6WJBHjGgIoTB8NOMV3gVzSgPP8As+P/AKafvO89xf3n/U6e9/F1rycT4GJUKxkRZcsw7tHR2PXvEYYcHA8QdhuKk6UBVeK8c+hQzy39spTR7c0Kh0kABCq6t7aE50gHUo1e9XfyvxOx4jDFcWqRNoAAzGokiI/wyMZQj028RkVMcU4TFdRNFcRrLG2MowyNtwfkarvCuzK0s5xPY97bN9pUkLRuPuukmoEfDBHhigLEvC4xO0+n60xiPUSThAxfSB0XLHJx1wM9BhxTisVtE0s7hEXqT+gHUk+Q3qK5t51g4fHmU6pCPYiU+03qfur6n5Z6VT+F8qXPFpVuuKEpAN4rcZXI+HVFPmfaPoMVVKpZ5Y6v93KZ1bPLDV/bvOqfiF5x6Qx24a3sQ2HkPV/Q/eP8AOB4npVzsuz+xjgWE20Uqg5zKiuxbpqJI6/DAqdtbVIkVI1CIowqqMADyAFdtdhDK8zevX0EKWV5pavr6HRZWMcKCOGNI0XoiKFUfADYV30pVhcdNxaJIMSIrjyZQ361FXfJFjJ79pD8QgQ/iuDU3SuOKe6IuKe6KbddknD36ROn8srfoxIqLl7FYAcwXU8Z8/Zb9AprRqVW6MHyK3Qpv4TNv7OuIxf3firkeTmQD8NTD8qGy4/D7s0M4/yf8kQ/nWk0rnBXJteJH+PFbNrxM3PNvGov33DVkH/1hif9Dt+lP7XZI/7zw6aPzOT/AM0X9a0ilOHJbSHCmtpvx1KFbds9i3viaP4oCP8ASxP5VL23aTw+TpdIv84ZP9wAqaueDwSfvIIn/mjVv1FRFz2d8Pk960jH8mU/2EUtVXNMWrLmmSlrx63l/dXEL/yyKf0Ne/NUW67G7F/d76P+WTP+8GvCex4x/wB24hPF5bf/AIZf0pmqL4fqM9Vbx8maRWZc48Hk4ZdDiVkv1ZOLiIbD2juduisfwbB8du3/AOG8Yi/c8TD+khb/AJK9dF5Jx6KOTvI4LlNDalIjOVwcjAKE5HhioTk5Kzi0yupJzVnFp8n0NB4NxqK6hjmhbKuMjzB8VI8wdjXur8cLKdQYE6s5DA4IPmD1Ffp3sx4vLdcLtpbglpCHUserBHZAx8yQoyfE5NfRdodj1cBShUqSTzdOTtfx7y+nUzaPctVKUrxi0UpSgFKV1XNysaM8jBEUZZmOAB5knpQHbVE5v7Ru7f6Lw9e/umOn2RqVD5be8w8ug8emKiuLc3XPFZWteFApD0kuDlfZ6deqKfL3m9N6t3KPJEHD0+rGuUj25SPaPoPur6D55qhydTSG3X0MznKppDbr6ELyl2caJPpXEW7+6Y6sMdSofP8AiYfgPDoDV8pSrIwUVZF0IRgrIUpSpkxSlKAUpSgFKUoBSlKAUpSgFKUoBSlKAUpSgM94l2IWM1wZQZY1ZtTRIyhCepxlSygnwB+GKvdjZJDGkUShI0UKqjoFGwFd9KuqV6tVKM5NqO13t3HEkthSlKpOihNK/NfazzHNc8RnidmEUMmiOPPsjTjL46EscnPlgeFeh2dgJ4+twoO2l230ITllVz9A8wcxw2URkuH0j7KjdmP3VHifyHjis8hs7zj8gebVbWAbKqOr48Rn3z/EfZHgDvVc7HuDLxGaU3rSTLbJH3aOxZcMZPZOd9I0ZC9N/Lat4RAAABgAYAHTHlWLGYSpRryo1PhdtOZTldX3vd6de88nCeERWsSxQIERfAeJ8yepJ8zXspSoJWNCVtEKUpQ6KUpQClKUApSlAKUpQClKUApSlAKUpQClKUApSlAKUpQClKUAqk84dk9rxGbvmaSGUgBmj04cAYBZWB3AwMjGwGc4Fc0q2lWqUZZ6cmn1RxpPcmeUuUIOGwmK2B3OXdjl3bpkkADYbAAAD5nM5SlQlOU5OUndvmdFKUqIFKUoBSlKAUpSgFKUoBSlKAUpSgFKUoBSlKAUpSgFKUoBSlKA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207" y="1772816"/>
            <a:ext cx="4752527" cy="417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308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8AEC989E-555E-4E55-9F3C-343127921532}" type="slidenum">
              <a:rPr lang="en-US" altLang="ko-KR"/>
              <a:pPr>
                <a:defRPr/>
              </a:pPr>
              <a:t>14</a:t>
            </a:fld>
            <a:endParaRPr lang="en-US" altLang="ko-KR"/>
          </a:p>
        </p:txBody>
      </p:sp>
      <p:sp>
        <p:nvSpPr>
          <p:cNvPr id="649222" name="Rectangle 6"/>
          <p:cNvSpPr>
            <a:spLocks noChangeArrowheads="1"/>
          </p:cNvSpPr>
          <p:nvPr/>
        </p:nvSpPr>
        <p:spPr bwMode="auto">
          <a:xfrm>
            <a:off x="815974" y="163513"/>
            <a:ext cx="570024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  <a:defRPr/>
            </a:pPr>
            <a:r>
              <a:rPr lang="ko-KR" altLang="en-US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서열</a:t>
            </a:r>
            <a:r>
              <a:rPr lang="en-US" altLang="ko-KR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(</a:t>
            </a:r>
            <a:r>
              <a:rPr lang="ko-KR" altLang="en-US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순서</a:t>
            </a:r>
            <a:r>
              <a:rPr lang="en-US" altLang="ko-KR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)</a:t>
            </a:r>
            <a:r>
              <a:rPr lang="ko-KR" altLang="en-US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 데이터 </a:t>
            </a:r>
            <a:r>
              <a:rPr lang="en-US" altLang="ko-KR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(Ordered Data) (2/4)</a:t>
            </a:r>
            <a:endParaRPr lang="ko-KR" altLang="en-US" sz="2400" b="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ea typeface="HY헤드라인M" pitchFamily="18" charset="-127"/>
            </a:endParaRPr>
          </a:p>
        </p:txBody>
      </p:sp>
      <p:sp>
        <p:nvSpPr>
          <p:cNvPr id="4100" name="Text Box 7"/>
          <p:cNvSpPr txBox="1">
            <a:spLocks noChangeArrowheads="1"/>
          </p:cNvSpPr>
          <p:nvPr/>
        </p:nvSpPr>
        <p:spPr bwMode="auto">
          <a:xfrm>
            <a:off x="323850" y="936625"/>
            <a:ext cx="8569325" cy="53436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Font typeface="Wingdings" pitchFamily="2" charset="2"/>
              <a:buBlip>
                <a:blip r:embed="rId3"/>
              </a:buBlip>
              <a:tabLst>
                <a:tab pos="268288" algn="l"/>
              </a:tabLst>
            </a:pPr>
            <a:r>
              <a:rPr lang="ko-KR" altLang="en-US" sz="2000" b="0" dirty="0" smtClean="0">
                <a:ea typeface="HY헤드라인M" pitchFamily="18" charset="-127"/>
                <a:sym typeface="Symbol"/>
              </a:rPr>
              <a:t>유전자 시퀀스 </a:t>
            </a:r>
            <a:r>
              <a:rPr lang="en-US" altLang="ko-KR" sz="2000" b="0" dirty="0" smtClean="0">
                <a:ea typeface="HY헤드라인M" pitchFamily="18" charset="-127"/>
                <a:sym typeface="Symbol"/>
              </a:rPr>
              <a:t>(genome sequences)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8091143" y="475360"/>
            <a:ext cx="962370" cy="25736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ko-KR" altLang="en-US" sz="1200" b="0" dirty="0" smtClean="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데이터</a:t>
            </a:r>
            <a:r>
              <a:rPr lang="en-US" altLang="ko-KR" sz="1200" b="0" dirty="0" smtClean="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(Data)</a:t>
            </a:r>
            <a:endParaRPr lang="en-US" altLang="ko-KR" sz="1200" b="0" dirty="0">
              <a:solidFill>
                <a:srgbClr val="0066CC"/>
              </a:solidFill>
              <a:ea typeface="HY헤드라인M" pitchFamily="18" charset="-127"/>
            </a:endParaRPr>
          </a:p>
        </p:txBody>
      </p:sp>
      <p:sp>
        <p:nvSpPr>
          <p:cNvPr id="2" name="AutoShape 2" descr="data:image/jpeg;base64,/9j/4AAQSkZJRgABAQAAAQABAAD/2wCEAAkGBhQREBIUEBIVFBQWEhoaFxUYFRkWFxsXHBkXFBwVHBoZHSYeGB0jGhgYHy8hJCgpLC0tGB4xNTAqNSYrLCkBCQoKDgwOGg8PGi8kHx80LC0tKSsuNS8sLDEvKikqLC0pLCovNCwtLSoqLSksLCwsKSwpLCwsLC0sLCwqLDAsLP/AABEIANUA7QMBIgACEQEDEQH/xAAcAAEAAwADAQEAAAAAAAAAAAAABQYHAQMEAgj/xABCEAACAQMCAwUEBwUHBAMBAAABAgMABBESIQUGMQcTQVFhIjJxgRQjQlKRobEVM2JywRc0Q4KissJTg5LRFmPSJP/EABoBAQADAQEBAAAAAAAAAAAAAAACAwQBBQb/xAAxEQACAQIEAwUIAwEBAAAAAAAAAQIDEQQSITETQVEFcYGR0SMyQmGhscHwFCLh8TP/2gAMAwEAAhEDEQA/ANxpSlAKUpQClKUApSlAKUpQClKUB4+K8YitUElxII0Lqmo5xqY6VBwNtz1O3nXksebLWZJnSddMH70tmPQMagzBwCFIBIboR0Jrxc98HkubeJIk1kXlu7LlQNCSqzn2iAcKDt41Bc28mXF3NxPuwFWeztljYsNLSRSvKUIB1AEYUkjGGoC18H5rtrssIJgxVQxUqyNoPR9LgEofBht61CXXaFFJPZR2cqSLNdGNyVbdO7kbXGTgONSAal1L4V5LrgVzf3MkskBs1/Zs1sCzxvI0k2Nx3TMO7TGQSQST0FeW14PeP+xkey7oWUiiVzLEwIWFotcYViShIBOQGyV2OCaAtk/OVok/cNOok1hCMMVDt0jZwNCufBSQTnpXNzzfax3H0dpvrQVDKEdghb3Q7KpWMnIxqI61RG5DnzdW0y3kkE108gaC4tkhKvJ3uZFkxKrqcZ0hs6RipTmHgt0LqSThsNzDO8sZaXv4focgGhWeWJnMmdAK+wgOw3oC7cT4ilvBLNIcJFGzt56VBY/PAqIteaVisraa/ZYpJlBEaqzHU41iJUXU7lVIBIHgTtXs5q4SbqxuoFIDSwOik9NRUhc+mcVVxHNKeE38MBl7mCSOaAFElRnVEYr3rKupHjZCCw2zigLI/OFoII7g3CdzJII1k306ySoU7eycgg6sYxvivfZcRSaISx6ihBIyjqdiQfZYBvA+G/h1rP25PuWgQtCA0vHo7x4daHuodS6gxzpY6V1ELnJY4zWk0BErzZamCCcTKYp5FjiYBjrdiVVAMZzkHqNsHNfEXOVo0/cLOpk1lBs2kyDrGJMaC4+4Gz6VU+C8k3EfFSJAP2fbzTXFt7S/vpwoKac5AjJlIyOrePh4eAciTxJBa3K3kiQ3IdXS4thanTL3qy6T9cGyclcHfO+9AXe451tUeWPvS0kRYOixyuVKp3hzoQ4Gk7HoTsMnaofhnaGl1a200bLbtJNArrLFMy/WsV7pH0KHY4wGGVHjXu5a4JJFLxRpE09/dlo2yp1J3UaA7EkDUG2OD186rdpwC7PDuHWrWjo9peWrOxkhMbJHKSzoVkLEBQDhlU77A0Bc5ebrVbj6OZgZdSqVVXYKzbKruqlEJyMBiDuK+bjnK0SfuHnUSawhGGKh292NnA0K58FJBOelRHLdpc2UtxCbVpUmvpJluEkiC6JWDHvFdxJqQbeyrZAGKrj8iT5ureZbySCe6eQNBcWyQlZJO9zIsmJVdTjOkNnSMUBe7rm+1juPo7TfWgqGUI7BC3uh2VSsecjGojrVf5y7S14Vc6LtC0UsatCyL7WoFlkRsnBx9WQRj3yPCujmLgt0LqSThsNzDO8sZMvfw/Q5MaFLyxM5fOgFfYQHYb1A9sfKlzxa6his0VvosZMjFtI1THZAfEhYgSPAOvnQE5zl2yQWE5gSJp5E/eYYIikjOnUQSzdMjGBnrnIFk5O5xh4nB3sGpSraXjbGpGxnBxsQRuCOvxBAxPtG7PbyO/uJIreWeKaVpFeJGkwXJcowQEqQxI3GCMb+AnuRuym+WBpTdPZSSEYiGrJVc4Z9LjByx2IJA8s4Hu4zC4KngIVqU71Ha6v56crfu5Q5zTelzbKVm45b45D+6v45PRzk/wCuM/rXH7T4/D71tDMPMaD/ALZFP5V85xesWc41t4vyNJpWb/2kX8X944VJ8VEgH46GH519w9tVuNpreeM/BW/Uqfypx4c2d/kU+bsaLSqda9rPD36ysn80T/qoIqVted7GT3byH4GQIfwbFTVSL2ZNVYPZonKV0296km8bq/8AKwb9K7qmWClKUApSlAKUpQClKUArquLlY0Z5GVEUZZmIVQPMk7CqB2k9ockGbPhkbz3zD2u7QydypHvMAD7ZG4B2HU7YBnOU+HzTwQz8TRvpIH7t9OiNgSA6IpKhiN9TZYZIyBtQHt+nT3W1uDBF/wBd1+sYf/VEw2/nkHwRgc0XlVE9qGWaKU7tKJC7OfORZNSSfMbDZdIqbpQEMOI3EG1zF3qf9aBST8WhJLj/ACF/gKkbHiEcy64XV16ZUg4PkfIjyO4r0VHXvAo5G7wZjlxjvYzok9ASNnH8Lhl9KAkaVl3N3NXF7C8iEVs95aov1jLAQZNWDuU1aWQD3gFUljldqvXLfNEN9F3kBII9+NxolQ/ddDuPj0PgTQEvSvBxLj1vbFRcXEMJb3RJIiE/DURmvbHIGAZSCpGQQcgg+II6igPqlKUApSlAKUpQCuuWBXGHUMPIgEfnXZSgIi55Qs5PftID690oP4gZqJueyvhz/wCAU/lkcflqIq20qDhF7ordOD3SM8uOxS1O8U08Z+KMP9oP511f2X3cX924rKvodYH+lyPyrSKVDgQ6EP49PoZv+wuOw/u72KUeTYJ/1x/1rgca49D79pFKPMaSf9Eg/StJpThdJPzOcC20n5mbf2m3sX944VKPUd4o/NCPzrth7bLbpLBPGfgjf8gfyrRK6p7VHGHRWHkyhv1pkmtpfQcOotp+aKpa9q/D36zMn80b/qARUta852UnuXcHwMiqfwYg0uuTLKT37SD4iNVP4qAarXMnI3CLaIyXCdyPDTI+WPkqknUflXG6kdXYN1Yq7t9jv537Vrfh2hUX6RK66giOAoXJGpnwcZIOAAeh6V6+Qu0WHiiuFQxSx4LxMQ3snYMrYGoZ26Ag+G4zg3GOXJJWknsrW4NrqAViveEEDByUX08MgZxnzuPYLwxhfXLudDR25Tu2BVzqdSTg+C6AD6sK+k/jYF9mLEKp7V8r/Pa2+2t/wchVcmujNxht1TOhVXJJOABknck46knxrspSvCNIpSlAKUpQCuMVzVE5+51dGFlYZe7k9klesYP6ORv/AAjc+FRnNRV2QnNQV2YbzvdyScSvGmJLi4kXrnCqxVVHoFAArXewK4laxnVyTEk+Is+GVDOo9MkH4sa9vC+xez7lPpaGWfOXkWR0yfuDSRlR5nc9fQXnhvDIraJIoI1jjQYVVGAPH5knck7kmvoMX2tDE4GnhlTs42u+5W07+f5K6cHfM+fI9VKUrwS8UpSgFKUoBSlKAUpSgFKUoBSlKAUrwcZ45DaRGS4kCL4Z6k/dUdWPoKzufjN9xtjHZqbazzhpW2LDxBI6n+BfmarnUUdN30Kp1VHTd9Cb5p7TEhfuLJfpNyTpAXLIreR07uf4R8yK8HBOzmW5lFzxiQyudxBn2VHXDY2A/gXbzJ3FWjlbkq34en1S6pCPalbBc+g+6voPnmp+oKm5az8uRBUnN3qeXL/T4ihVFCooVQMAAYAHkAOlZv2g2L2F5DxO2G2oLOo6H7OT6Mvs58CFPU1pdebiPD0nikilGpHUqw9D+h8QfSp1IZo2J1IZ42W/I54ffpPEksR1I6hlPof0PpXorNezziD2N3Nwy5PRi0DHoR7xA9GX2gPAhh1rSq7TnmVztKeeN+fMUpSplgpSqvz1zqnD4sLh7iQYjj6+mtgPsg/idh4kRlJRV2RlJRV2ebn7nj6Iogthru5dkUDVozsGI8Sfsr49eg355C5H+hqZrg67uXd2J1ac7lAfE595vE+lebkDkp4mN5fZe7lyfa3MYP6ORt6DYeNXmq4Rcnnl4LoUwi5vPPwXT/RSlKuNApSlAKVnnat2jycNEUVsqmaVSxZhkIgOnIHixOcZ2Gk7GoTsx7WZ7q7W1vQrmQN3ciroIZVL6WA9kgqpwQAQR4529CHZuInhnilH+i5/d2+RDOr5TXqUpXnkxSlKAUpSgFKVj3OvbdLBdSQWMURETlGkkDNqZThgqqy4AORkk5x4VqwuErYufDoxu9/25GUlFXZsNUnmvtLjt27i0X6Tck6Qq5ZVbyOndm/hX5kVUOGc4cQ49mCAJbIgHfyKx3DZxufaAOk+wPI5OK0PlTka34ev1a65SPamYDUfQfcHoPnmslenVp1HSksrjo7/AI9SlynN2houvoVjg3Z3Ndyi54zIXb7MAOwHXDadlH8K/M9RWiwQKihUUKqjAUAAAeQA6V2UqMIKOxZCnGG3mKUpUywUpSgKL2pcutJEl5b5E9sdWR1MYOo/NT7Xw1edWHlLmJb60jmXAYjDqPsuPeHw8R6EVMMuRg9Ky6wP7F4sYm2s7s5QnojZwP8AxY6T/Cyk9Kol/SWbk9zNL2c83J7/AIZqVKVFcy8xxWMDTTH0VR7zt4KP/fgN6ubSV2aG0ldnm5x5uj4fAXf2pGyI487s39FHif6kVWeROUpJpTxHiOWmc6okYe4PB8eBx7q+A369PNyjy5LxK4/aPERlf8CE+7gbqcH7A6gfaO59dNqmKdR5ntyX5M8U6rzy25L8sUpSrzSKUpQClKUBRO07s3PFFjeF1jniBA150Oh30kgEqQdwQD1O2+1Bseza/wCEPHfAQzNCxJjQs+FKlSxyqkjSzDbcdfhvNK2rH4lYZ4WM7QfL/dyudNS12fUg+VeboeIRa4jhx78ZPtKf6g+DDr8dqnKz3mrkKSKX6bwk93Ou7RLsr+J0jpk+KHY+h6y/JXP0d8O7cd1cr78R2zjqy53x5jqPzrzIzaeWe/3IQqNPJPf7lrpSlXF4pSlAK/N3OXJkkvF7qLh6NPljIwUqNDMQzrliAQGbHzx4VvPNvHxZWksxxqAwgPi52UfjufQGq/2U8AMVs1zNkzXR1knroySv/kSX/wAw8q0YPtCtgq6lQettb7W/6Z6jzSUF3s6eyXkOThsErXGBNMVyoOQiJq0qSNi2WYnG3Tyq/UpUa9adepKrUd3LVl6VlZClKVSdFKUoBSlfEsyoCzsFA6kkAD5mgPuq5z5ywL6zdBjvE9uI/wAQHu58mG34Hwro4t2nWFvkGfvWH2Yhr/1e5+dUbnDtPmurOdLa0eOJ0KGZyejbaRgaQSMj3j1NVSnTf9ZPcz1KtKzi2e7lXtptUtUS9d++jBUsEZw4UeycjxI2J8xnxrngHCZeN3Ivb0YtEOIYfssM9PVc41N9o7dBthJb5enj+Ffp/ssQrwizDMGPdncHOAXYhD5FQQpHhpxXv9r9kUMHCk6dXPflpr89ORXBcS0ZbL695alUAYGwHhXNKV4psFKUoBSlKAUpSgFKUoBVM517PxdH6Rat3N2m4cHSHI6aiOjeTfI5HS51X+ceaV4eltJJgRvdpFIT9lXV/b/ykKT6A1GUVJWZCcFNWZCcm9oDSSfROIr3N0p0gkaQ58vIMfwbw8qvdVrnLkeHiEe/sTKPYlA3Hjpb7y5/Dw9a1y3ztNYzfQuL5UjaO4O4I6DU32l8n8OjeJFSk4O09uvqUqbpvLPbk/U0qlcA53FQ/N3MAsrOWY41AYQHxkOyj8dz6A1c2krs0NqKuyk81ueKcWhsUOYLc6piOmdtX4AhB5F2rTUQAAAYAGAB0A8qpPZVwAw2rXE2TNcnWSeujcr/AOWS/wDmHlV4qqknbM92U0U7Ob3l+oUrhnAGScAeNVzi3aHY2+Q9wrMPsx/WH4ezsPmRVjko7stlKMd2WSlZtJ2rTXBK8NsJJT99wSB8Qmw+bCvn9gcavf7zdLaofsIcNj4R9fm9V8ZP3Vcp46fuJsvnE+P29sM3E8cfozAE/Bep+QqocS7Y7VDpto5bh/DC6FP/AJe1/pr64Z2O2iHVO0lw3jqbQp+S+1+LGrdw3gkFuMQQxx/yqAT8T1Pzp7SXRfUe2l0X1foUL9s8bvf3Futoh+04w2P+5kn5JX1D2TSTkPxK+lmP3VJIHoGfO3wUVpNQ3NHNMNhCZJjknZIx7zt5DyHmeg/AHjpRtebv3nHRileo2+/YhLvgPDOEw99JChI90v8AWyM3gFD53+GAOu1V/hHAp+NzLdX2Y7NT9TACQGHp6bbv1PQYHTs5f5Ym4tML3ie0P+DBuAV6jbwT82+HXT0QAAAYAGABsAPKoxhn1taPTr3kYQ4mtrR6de88cvBoGTQ0MZXRoxoGyYxpHkMeVZvYXD8Bvu4lJaxnbKOd9B2GT6jYN5jDelarUVzLy7HfW7wy+O6t4o46OP8A14gkVZOF9Y7otq029Y7rb0JRWBGRuD41zWcdn/MUlrMeGX+zocQOejL1CA+II3X028AK0epQmpq5KnNTVxSlKmWClKUApSlAKUpQCqR2vcqPxDh+iNwndOZmyCSwSOT2QB4kkVd6+XQEEHcEb/CgI/lyyaG0gjebvykSr3unTrAGA2MnfGPE56118ycsw30JjnXP3XHvIfvKf6dD41zysx+iQqesYMR+MTGEn8UqVrjSaszjSaszJrfmW44A4gvw01ociGRBlh5KuSPmhO3UHHWE4v2gQ8YvbSGXNtaqxZzIwAY7kgkHAJUaR6sat3bdy5NdWUbwKzmCQsyKMkoV0lgB1KnG3kT5Vj3IvKcl/exRrGxiWRTM2CFVFIZgWHRiBpA65PoSPbwXZeErYCrUq1LSjeyuuS0Vt3d6GSUGvZ7r90Ns4l2u2UOFgDznoAi6V8gMtj8gajv/AJPxi9/ulmLZD0eQb488yYB+SGr1wvly2th//PBHGfMKNXzY+0fmakq+fyTfvS8izh1Je9Ly9TNV7Lrq5OeJcQd/4EyR8i2FHySrFwns1sLfBEAkYfalPeH8D7I+Qq0UrqpQWtiUaEI6289T5jjCgBQAB0AGAPlX1SlWlwpSqzzrzxHw+PG0k7j6uIfhqbG4XPzPQeJEZSUVdkZSUVdndzhzlFw+HU/tSMPq4gd2PmfuqPE/1qq8rcnTX0wvuLe0TvFARhQOoyp6KPBfHq3r3cocjSTTfTuK5eZiGSJuieRYdAR4J0Xx36aJVSi6jzS25L1KIxdV5p7cl+WKUpV5pFKUoCpdoPJv02ESQ+zcxbxsDgnG/dk+G+4Pgfia+ez3nP6bEY5vZuodpFIwWAOnXjwOdmHgfiKt9Zz2g8uSW8y8TsdpIzmZQNmXoXI8RjZh5b+BNUTTg868TPUTg+JHxX58DRqVE8scxx31us0W2dnXxRx1U/0PiCDUtVyaaui9NNXQpSldOilKUApSormpJmsboWue/NvIIsHDa9Jxg+Bz09cUBKBweh6VE8wcxLaCDKl+9u4oMAgaTK2kMfQeVZ5yLw4G5tnt5reKSOB1mhitJ4ZXymALlpHYF1k0tltyQcE5qLt7eEW/DFELi/Titt9MYxuJNffMWaZ8YdSd1yTt06GgNsLgdSBtn5edC4AySMedZBzLHCq8d+mxM14wla2fu2LfRu4GjunxhUU953gBA66s5r645A3e8Pa47j6J+y41Q3NvJcW6z7asqjKEkKacM3gCBvQGvMwHU4+NBWT8Q4LGljw76ReRP3PfGL6TaTSWsiscKrox1AouAhYk4yQD1q+cjXRk4fbs1uLYlT9SFKqAGYAqrAFVYDUARkBhQE7SlKAUpSgFKVS+eOfvoxFtZjvbx8AKBq0Z6EjxbyX5nbrGUlFXZCc1BXZ3c8c+rYgRQjvbp8BIxvpzsGYDf4L1P514eSuQ3WT6bxE95dOdQDbiPyJ8NXljZfCu/kfkH6Mxubw97ePuWJ1BM9cHxbzb5DbrdaqjFyeafgiqMHN55+C6f6KUpV5oFKUoBSlKAVwy5GDuDXNKAyrids/Ab4XEKk2M7YkQfYO50j1G5X0yvrWn2l2ksayRsGR1BVh0IO4NdfFOGR3MLwzLqR1wR/UeRB3B8xWccr8Tk4PeGwu2zbyNmCU7AZO3wBOxHg2/Q5rP/wCUvk/oZV7GVvhf0foajSlK0GoUpSgFeLh3Fkn73u8kRytEWxhS641BT4hWJUnzVh4V7DWT2V5JFwHhwMjwo98I7yUMUZEM8wmJcbx5lAUttjUaA1muKyjiXEDHb8djs7iSS2hto2jfvnl7uZlYvGkzMWOwRiNR0lvDNaNwPhwhhADSOzgO7ySNIzOVUE+0SFBx7q4UeAFAVnia2t+8moX0iLei0mhjeXuS4Cku6I2BEAy6m2HmKuyqAAAMADYDbbyrIRdMhl0Oy6ucEVtLFcqRECpwdwfEHauriU8i2PGrtbicTWvFpe5xPIEQCSAaNAbSykMRpYEY6Y3yBqdlx6OW5ubZNXeW4iMmRhfrVLrg532U5qSrFuY72RON8QV5ZILF3sxdzxbOo7lu7UuDmKNm1BnA22GRmpXmudbWeS4M63FtHHCEgTiMlvPCAoyURWxOz6lcazk7DfNAaOvFk+km3ORIIhIARsyFihKnx0sACPDUvnXtqn8dYtxjhBjz+6uzJ4HujHGN/wDuGP51cKAVF8b5ntrMKbqdItXuhj7R9Qo3I9cVJswAydgPGvzB2ncUFxxW5dZBImVWNgcroCqML6atXTbOT416XZeCjjcQqLllum/LoVznlRrvNHaWH0W/CWFxPKMB09oJny8C+PPZfGpTkbkJbIGWY97dPkvId9Odyqk7/Fup+FZD2VTX0L3E1jarOuFRyy5wd20qdQOcdQM/Zz4Von9pt7F/eeFSj1XvFH5oQfxrBj8PHCYqdKUs2V6O2n/epmU45s1Tw00RpNKzyDtrteksE8Z+CN/yB/Kpa27VOHv/AI5T+aNx+ekj86zqtB8y9V6b+JFtpUTa822cnuXcB9O9UH8Cc1JxTKwyrBh5g5H5VYmnsWqSex90pSunRSlKAUpSgFQPOfKicQtjG2BIu8T/AHW9f4T0I/qBU9SuNKSsyMoqSsyhdnXNjsWsL3K3MOQurq6r4Z8WA3z4rg+Zq+1R+0XlBpgt3aZW6gwRp6uq749WHUee48qlORub14hbhtlmTAlTybwYfwtjI+Y8Kqg3F5JeHzKacnF8OXg+qLJSlKuNArx2vCIo++CJtNIzup3UswAY4Ow1YyQNiST1Jr2UoDzpw6JY+6WJBHjGgIoTB8NOMV3gVzSgPP8As+P/AKafvO89xf3n/U6e9/F1rycT4GJUKxkRZcsw7tHR2PXvEYYcHA8QdhuKk6UBVeK8c+hQzy39spTR7c0Kh0kABCq6t7aE50gHUo1e9XfyvxOx4jDFcWqRNoAAzGokiI/wyMZQj028RkVMcU4TFdRNFcRrLG2MowyNtwfkarvCuzK0s5xPY97bN9pUkLRuPuukmoEfDBHhigLEvC4xO0+n60xiPUSThAxfSB0XLHJx1wM9BhxTisVtE0s7hEXqT+gHUk+Q3qK5t51g4fHmU6pCPYiU+03qfur6n5Z6VT+F8qXPFpVuuKEpAN4rcZXI+HVFPmfaPoMVVKpZ5Y6v93KZ1bPLDV/bvOqfiF5x6Qx24a3sQ2HkPV/Q/eP8AOB4npVzsuz+xjgWE20Uqg5zKiuxbpqJI6/DAqdtbVIkVI1CIowqqMADyAFdtdhDK8zevX0EKWV5pavr6HRZWMcKCOGNI0XoiKFUfADYV30pVhcdNxaJIMSIrjyZQ361FXfJFjJ79pD8QgQ/iuDU3SuOKe6IuKe6KbddknD36ROn8srfoxIqLl7FYAcwXU8Z8/Zb9AprRqVW6MHyK3Qpv4TNv7OuIxf3firkeTmQD8NTD8qGy4/D7s0M4/yf8kQ/nWk0rnBXJteJH+PFbNrxM3PNvGov33DVkH/1hif9Dt+lP7XZI/7zw6aPzOT/AM0X9a0ilOHJbSHCmtpvx1KFbds9i3viaP4oCP8ASxP5VL23aTw+TpdIv84ZP9wAqaueDwSfvIIn/mjVv1FRFz2d8Pk960jH8mU/2EUtVXNMWrLmmSlrx63l/dXEL/yyKf0Ne/NUW67G7F/d76P+WTP+8GvCex4x/wB24hPF5bf/AIZf0pmqL4fqM9Vbx8maRWZc48Hk4ZdDiVkv1ZOLiIbD2juduisfwbB8du3/AOG8Yi/c8TD+khb/AJK9dF5Jx6KOTvI4LlNDalIjOVwcjAKE5HhioTk5Kzi0yupJzVnFp8n0NB4NxqK6hjmhbKuMjzB8VI8wdjXur8cLKdQYE6s5DA4IPmD1Ffp3sx4vLdcLtpbglpCHUserBHZAx8yQoyfE5NfRdodj1cBShUqSTzdOTtfx7y+nUzaPctVKUrxi0UpSgFKV1XNysaM8jBEUZZmOAB5knpQHbVE5v7Ru7f6Lw9e/umOn2RqVD5be8w8ug8emKiuLc3XPFZWteFApD0kuDlfZ6deqKfL3m9N6t3KPJEHD0+rGuUj25SPaPoPur6D55qhydTSG3X0MznKppDbr6ELyl2caJPpXEW7+6Y6sMdSofP8AiYfgPDoDV8pSrIwUVZF0IRgrIUpSpkxSlKAUpSgFKUoBSlKAUpSgFKUoBSlKAUpSgM94l2IWM1wZQZY1ZtTRIyhCepxlSygnwB+GKvdjZJDGkUShI0UKqjoFGwFd9KuqV6tVKM5NqO13t3HEkthSlKpOihNK/NfazzHNc8RnidmEUMmiOPPsjTjL46EscnPlgeFeh2dgJ4+twoO2l230ITllVz9A8wcxw2URkuH0j7KjdmP3VHifyHjis8hs7zj8gebVbWAbKqOr48Rn3z/EfZHgDvVc7HuDLxGaU3rSTLbJH3aOxZcMZPZOd9I0ZC9N/Lat4RAAABgAYAHTHlWLGYSpRryo1PhdtOZTldX3vd6de88nCeERWsSxQIERfAeJ8yepJ8zXspSoJWNCVtEKUpQ6KUpQClKUApSlAKUpQClKUApSlAKUpQClKUApSlAKUpQClKUAqk84dk9rxGbvmaSGUgBmj04cAYBZWB3AwMjGwGc4Fc0q2lWqUZZ6cmn1RxpPcmeUuUIOGwmK2B3OXdjl3bpkkADYbAAAD5nM5SlQlOU5OUndvmdFKUqIFKUoBSlKAUpSgFKUoBSlKAUpSgFKUoBSlKAUpSgFKUoBSlKA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64516" name="Picture 4" descr="http://www.bio.davidson.edu/courses/genomics/2006/henschen/GenomicSequenc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6990" y="1772816"/>
            <a:ext cx="6093322" cy="4206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376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8AEC989E-555E-4E55-9F3C-343127921532}" type="slidenum">
              <a:rPr lang="en-US" altLang="ko-KR"/>
              <a:pPr>
                <a:defRPr/>
              </a:pPr>
              <a:t>15</a:t>
            </a:fld>
            <a:endParaRPr lang="en-US" altLang="ko-KR"/>
          </a:p>
        </p:txBody>
      </p:sp>
      <p:sp>
        <p:nvSpPr>
          <p:cNvPr id="649222" name="Rectangle 6"/>
          <p:cNvSpPr>
            <a:spLocks noChangeArrowheads="1"/>
          </p:cNvSpPr>
          <p:nvPr/>
        </p:nvSpPr>
        <p:spPr bwMode="auto">
          <a:xfrm>
            <a:off x="815974" y="163513"/>
            <a:ext cx="570024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  <a:defRPr/>
            </a:pPr>
            <a:r>
              <a:rPr lang="ko-KR" altLang="en-US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서열</a:t>
            </a:r>
            <a:r>
              <a:rPr lang="en-US" altLang="ko-KR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(</a:t>
            </a:r>
            <a:r>
              <a:rPr lang="ko-KR" altLang="en-US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순서</a:t>
            </a:r>
            <a:r>
              <a:rPr lang="en-US" altLang="ko-KR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)</a:t>
            </a:r>
            <a:r>
              <a:rPr lang="ko-KR" altLang="en-US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 데이터 </a:t>
            </a:r>
            <a:r>
              <a:rPr lang="en-US" altLang="ko-KR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(Ordered Data) (3/4)</a:t>
            </a:r>
            <a:endParaRPr lang="ko-KR" altLang="en-US" sz="2400" b="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ea typeface="HY헤드라인M" pitchFamily="18" charset="-127"/>
            </a:endParaRPr>
          </a:p>
        </p:txBody>
      </p:sp>
      <p:sp>
        <p:nvSpPr>
          <p:cNvPr id="4100" name="Text Box 7"/>
          <p:cNvSpPr txBox="1">
            <a:spLocks noChangeArrowheads="1"/>
          </p:cNvSpPr>
          <p:nvPr/>
        </p:nvSpPr>
        <p:spPr bwMode="auto">
          <a:xfrm>
            <a:off x="323850" y="936625"/>
            <a:ext cx="8569325" cy="53436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Font typeface="Wingdings" pitchFamily="2" charset="2"/>
              <a:buBlip>
                <a:blip r:embed="rId3"/>
              </a:buBlip>
              <a:tabLst>
                <a:tab pos="268288" algn="l"/>
              </a:tabLst>
            </a:pPr>
            <a:r>
              <a:rPr lang="ko-KR" altLang="en-US" sz="2000" b="0" dirty="0" err="1" smtClean="0">
                <a:ea typeface="HY헤드라인M" pitchFamily="18" charset="-127"/>
                <a:sym typeface="Symbol"/>
              </a:rPr>
              <a:t>시계열</a:t>
            </a:r>
            <a:r>
              <a:rPr lang="en-US" altLang="ko-KR" sz="2000" b="0" dirty="0" smtClean="0">
                <a:ea typeface="HY헤드라인M" pitchFamily="18" charset="-127"/>
                <a:sym typeface="Symbol"/>
              </a:rPr>
              <a:t> </a:t>
            </a:r>
            <a:r>
              <a:rPr lang="ko-KR" altLang="en-US" sz="2000" b="0" dirty="0" smtClean="0">
                <a:ea typeface="HY헤드라인M" pitchFamily="18" charset="-127"/>
                <a:sym typeface="Symbol"/>
              </a:rPr>
              <a:t>데이터 </a:t>
            </a:r>
            <a:r>
              <a:rPr lang="en-US" altLang="ko-KR" sz="2000" b="0" dirty="0" smtClean="0">
                <a:ea typeface="HY헤드라인M" pitchFamily="18" charset="-127"/>
                <a:sym typeface="Symbol"/>
              </a:rPr>
              <a:t>(time-series data)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8091143" y="475360"/>
            <a:ext cx="962370" cy="25736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ko-KR" altLang="en-US" sz="1200" b="0" dirty="0" smtClean="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데이터</a:t>
            </a:r>
            <a:r>
              <a:rPr lang="en-US" altLang="ko-KR" sz="1200" b="0" dirty="0" smtClean="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(Data)</a:t>
            </a:r>
            <a:endParaRPr lang="en-US" altLang="ko-KR" sz="1200" b="0" dirty="0">
              <a:solidFill>
                <a:srgbClr val="0066CC"/>
              </a:solidFill>
              <a:ea typeface="HY헤드라인M" pitchFamily="18" charset="-127"/>
            </a:endParaRPr>
          </a:p>
        </p:txBody>
      </p:sp>
      <p:sp>
        <p:nvSpPr>
          <p:cNvPr id="2" name="AutoShape 2" descr="data:image/jpeg;base64,/9j/4AAQSkZJRgABAQAAAQABAAD/2wCEAAkGBhQREBIUEBIVFBQWEhoaFxUYFRkWFxsXHBkXFBwVHBoZHSYeGB0jGhgYHy8hJCgpLC0tGB4xNTAqNSYrLCkBCQoKDgwOGg8PGi8kHx80LC0tKSsuNS8sLDEvKikqLC0pLCovNCwtLSoqLSksLCwsKSwpLCwsLC0sLCwqLDAsLP/AABEIANUA7QMBIgACEQEDEQH/xAAcAAEAAwADAQEAAAAAAAAAAAAABQYHAQMEAgj/xABCEAACAQMCAwUEBwUHBAMBAAABAgMABBESIQUGMQcTQVFhIjJxgRQjQlKRobEVM2JywRc0Q4KissJTg5LRFmPSJP/EABoBAQADAQEBAAAAAAAAAAAAAAACAwQBBQb/xAAxEQACAQIEAwUIAwEBAAAAAAAAAQIDEQQSITETQVEFcYGR0SMyQmGhscHwFCLh8TP/2gAMAwEAAhEDEQA/ANxpSlAKUpQClKUApSlAKUpQClKUB4+K8YitUElxII0Lqmo5xqY6VBwNtz1O3nXksebLWZJnSddMH70tmPQMagzBwCFIBIboR0Jrxc98HkubeJIk1kXlu7LlQNCSqzn2iAcKDt41Bc28mXF3NxPuwFWeztljYsNLSRSvKUIB1AEYUkjGGoC18H5rtrssIJgxVQxUqyNoPR9LgEofBht61CXXaFFJPZR2cqSLNdGNyVbdO7kbXGTgONSAal1L4V5LrgVzf3MkskBs1/Zs1sCzxvI0k2Nx3TMO7TGQSQST0FeW14PeP+xkey7oWUiiVzLEwIWFotcYViShIBOQGyV2OCaAtk/OVok/cNOok1hCMMVDt0jZwNCufBSQTnpXNzzfax3H0dpvrQVDKEdghb3Q7KpWMnIxqI61RG5DnzdW0y3kkE108gaC4tkhKvJ3uZFkxKrqcZ0hs6RipTmHgt0LqSThsNzDO8sZaXv4focgGhWeWJnMmdAK+wgOw3oC7cT4ilvBLNIcJFGzt56VBY/PAqIteaVisraa/ZYpJlBEaqzHU41iJUXU7lVIBIHgTtXs5q4SbqxuoFIDSwOik9NRUhc+mcVVxHNKeE38MBl7mCSOaAFElRnVEYr3rKupHjZCCw2zigLI/OFoII7g3CdzJII1k306ySoU7eycgg6sYxvivfZcRSaISx6ihBIyjqdiQfZYBvA+G/h1rP25PuWgQtCA0vHo7x4daHuodS6gxzpY6V1ELnJY4zWk0BErzZamCCcTKYp5FjiYBjrdiVVAMZzkHqNsHNfEXOVo0/cLOpk1lBs2kyDrGJMaC4+4Gz6VU+C8k3EfFSJAP2fbzTXFt7S/vpwoKac5AjJlIyOrePh4eAciTxJBa3K3kiQ3IdXS4thanTL3qy6T9cGyclcHfO+9AXe451tUeWPvS0kRYOixyuVKp3hzoQ4Gk7HoTsMnaofhnaGl1a200bLbtJNArrLFMy/WsV7pH0KHY4wGGVHjXu5a4JJFLxRpE09/dlo2yp1J3UaA7EkDUG2OD186rdpwC7PDuHWrWjo9peWrOxkhMbJHKSzoVkLEBQDhlU77A0Bc5ebrVbj6OZgZdSqVVXYKzbKruqlEJyMBiDuK+bjnK0SfuHnUSawhGGKh292NnA0K58FJBOelRHLdpc2UtxCbVpUmvpJluEkiC6JWDHvFdxJqQbeyrZAGKrj8iT5ureZbySCe6eQNBcWyQlZJO9zIsmJVdTjOkNnSMUBe7rm+1juPo7TfWgqGUI7BC3uh2VSsecjGojrVf5y7S14Vc6LtC0UsatCyL7WoFlkRsnBx9WQRj3yPCujmLgt0LqSThsNzDO8sZMvfw/Q5MaFLyxM5fOgFfYQHYb1A9sfKlzxa6his0VvosZMjFtI1THZAfEhYgSPAOvnQE5zl2yQWE5gSJp5E/eYYIikjOnUQSzdMjGBnrnIFk5O5xh4nB3sGpSraXjbGpGxnBxsQRuCOvxBAxPtG7PbyO/uJIreWeKaVpFeJGkwXJcowQEqQxI3GCMb+AnuRuym+WBpTdPZSSEYiGrJVc4Z9LjByx2IJA8s4Hu4zC4KngIVqU71Ha6v56crfu5Q5zTelzbKVm45b45D+6v45PRzk/wCuM/rXH7T4/D71tDMPMaD/ALZFP5V85xesWc41t4vyNJpWb/2kX8X944VJ8VEgH46GH519w9tVuNpreeM/BW/Uqfypx4c2d/kU+bsaLSqda9rPD36ysn80T/qoIqVted7GT3byH4GQIfwbFTVSL2ZNVYPZonKV0296km8bq/8AKwb9K7qmWClKUApSlAKUpQClKUArquLlY0Z5GVEUZZmIVQPMk7CqB2k9ockGbPhkbz3zD2u7QydypHvMAD7ZG4B2HU7YBnOU+HzTwQz8TRvpIH7t9OiNgSA6IpKhiN9TZYZIyBtQHt+nT3W1uDBF/wBd1+sYf/VEw2/nkHwRgc0XlVE9qGWaKU7tKJC7OfORZNSSfMbDZdIqbpQEMOI3EG1zF3qf9aBST8WhJLj/ACF/gKkbHiEcy64XV16ZUg4PkfIjyO4r0VHXvAo5G7wZjlxjvYzok9ASNnH8Lhl9KAkaVl3N3NXF7C8iEVs95aov1jLAQZNWDuU1aWQD3gFUljldqvXLfNEN9F3kBII9+NxolQ/ddDuPj0PgTQEvSvBxLj1vbFRcXEMJb3RJIiE/DURmvbHIGAZSCpGQQcgg+II6igPqlKUApSlAKUpQCuuWBXGHUMPIgEfnXZSgIi55Qs5PftID690oP4gZqJueyvhz/wCAU/lkcflqIq20qDhF7ordOD3SM8uOxS1O8U08Z+KMP9oP511f2X3cX924rKvodYH+lyPyrSKVDgQ6EP49PoZv+wuOw/u72KUeTYJ/1x/1rgca49D79pFKPMaSf9Eg/StJpThdJPzOcC20n5mbf2m3sX944VKPUd4o/NCPzrth7bLbpLBPGfgjf8gfyrRK6p7VHGHRWHkyhv1pkmtpfQcOotp+aKpa9q/D36zMn80b/qARUta852UnuXcHwMiqfwYg0uuTLKT37SD4iNVP4qAarXMnI3CLaIyXCdyPDTI+WPkqknUflXG6kdXYN1Yq7t9jv537Vrfh2hUX6RK66giOAoXJGpnwcZIOAAeh6V6+Qu0WHiiuFQxSx4LxMQ3snYMrYGoZ26Ag+G4zg3GOXJJWknsrW4NrqAViveEEDByUX08MgZxnzuPYLwxhfXLudDR25Tu2BVzqdSTg+C6AD6sK+k/jYF9mLEKp7V8r/Pa2+2t/wchVcmujNxht1TOhVXJJOABknck46knxrspSvCNIpSlAKUpQCuMVzVE5+51dGFlYZe7k9klesYP6ORv/AAjc+FRnNRV2QnNQV2YbzvdyScSvGmJLi4kXrnCqxVVHoFAArXewK4laxnVyTEk+Is+GVDOo9MkH4sa9vC+xez7lPpaGWfOXkWR0yfuDSRlR5nc9fQXnhvDIraJIoI1jjQYVVGAPH5knck7kmvoMX2tDE4GnhlTs42u+5W07+f5K6cHfM+fI9VKUrwS8UpSgFKUoBSlKAUpSgFKUoBSlKAUrwcZ45DaRGS4kCL4Z6k/dUdWPoKzufjN9xtjHZqbazzhpW2LDxBI6n+BfmarnUUdN30Kp1VHTd9Cb5p7TEhfuLJfpNyTpAXLIreR07uf4R8yK8HBOzmW5lFzxiQyudxBn2VHXDY2A/gXbzJ3FWjlbkq34en1S6pCPalbBc+g+6voPnmp+oKm5az8uRBUnN3qeXL/T4ihVFCooVQMAAYAHkAOlZv2g2L2F5DxO2G2oLOo6H7OT6Mvs58CFPU1pdebiPD0nikilGpHUqw9D+h8QfSp1IZo2J1IZ42W/I54ffpPEksR1I6hlPof0PpXorNezziD2N3Nwy5PRi0DHoR7xA9GX2gPAhh1rSq7TnmVztKeeN+fMUpSplgpSqvz1zqnD4sLh7iQYjj6+mtgPsg/idh4kRlJRV2RlJRV2ebn7nj6Iogthru5dkUDVozsGI8Sfsr49eg355C5H+hqZrg67uXd2J1ac7lAfE595vE+lebkDkp4mN5fZe7lyfa3MYP6ORt6DYeNXmq4Rcnnl4LoUwi5vPPwXT/RSlKuNApSlAKVnnat2jycNEUVsqmaVSxZhkIgOnIHixOcZ2Gk7GoTsx7WZ7q7W1vQrmQN3ciroIZVL6WA9kgqpwQAQR4529CHZuInhnilH+i5/d2+RDOr5TXqUpXnkxSlKAUpSgFKVj3OvbdLBdSQWMURETlGkkDNqZThgqqy4AORkk5x4VqwuErYufDoxu9/25GUlFXZsNUnmvtLjt27i0X6Tck6Qq5ZVbyOndm/hX5kVUOGc4cQ49mCAJbIgHfyKx3DZxufaAOk+wPI5OK0PlTka34ev1a65SPamYDUfQfcHoPnmslenVp1HSksrjo7/AI9SlynN2houvoVjg3Z3Ndyi54zIXb7MAOwHXDadlH8K/M9RWiwQKihUUKqjAUAAAeQA6V2UqMIKOxZCnGG3mKUpUywUpSgKL2pcutJEl5b5E9sdWR1MYOo/NT7Xw1edWHlLmJb60jmXAYjDqPsuPeHw8R6EVMMuRg9Ky6wP7F4sYm2s7s5QnojZwP8AxY6T/Cyk9Kol/SWbk9zNL2c83J7/AIZqVKVFcy8xxWMDTTH0VR7zt4KP/fgN6ubSV2aG0ldnm5x5uj4fAXf2pGyI487s39FHif6kVWeROUpJpTxHiOWmc6okYe4PB8eBx7q+A369PNyjy5LxK4/aPERlf8CE+7gbqcH7A6gfaO59dNqmKdR5ntyX5M8U6rzy25L8sUpSrzSKUpQClKUBRO07s3PFFjeF1jniBA150Oh30kgEqQdwQD1O2+1Bseza/wCEPHfAQzNCxJjQs+FKlSxyqkjSzDbcdfhvNK2rH4lYZ4WM7QfL/dyudNS12fUg+VeboeIRa4jhx78ZPtKf6g+DDr8dqnKz3mrkKSKX6bwk93Ou7RLsr+J0jpk+KHY+h6y/JXP0d8O7cd1cr78R2zjqy53x5jqPzrzIzaeWe/3IQqNPJPf7lrpSlXF4pSlAK/N3OXJkkvF7qLh6NPljIwUqNDMQzrliAQGbHzx4VvPNvHxZWksxxqAwgPi52UfjufQGq/2U8AMVs1zNkzXR1knroySv/kSX/wAw8q0YPtCtgq6lQettb7W/6Z6jzSUF3s6eyXkOThsErXGBNMVyoOQiJq0qSNi2WYnG3Tyq/UpUa9adepKrUd3LVl6VlZClKVSdFKUoBSlfEsyoCzsFA6kkAD5mgPuq5z5ywL6zdBjvE9uI/wAQHu58mG34Hwro4t2nWFvkGfvWH2Yhr/1e5+dUbnDtPmurOdLa0eOJ0KGZyejbaRgaQSMj3j1NVSnTf9ZPcz1KtKzi2e7lXtptUtUS9d++jBUsEZw4UeycjxI2J8xnxrngHCZeN3Ivb0YtEOIYfssM9PVc41N9o7dBthJb5enj+Ffp/ssQrwizDMGPdncHOAXYhD5FQQpHhpxXv9r9kUMHCk6dXPflpr89ORXBcS0ZbL695alUAYGwHhXNKV4psFKUoBSlKAUpSgFKUoBVM517PxdH6Rat3N2m4cHSHI6aiOjeTfI5HS51X+ceaV4eltJJgRvdpFIT9lXV/b/ykKT6A1GUVJWZCcFNWZCcm9oDSSfROIr3N0p0gkaQ58vIMfwbw8qvdVrnLkeHiEe/sTKPYlA3Hjpb7y5/Dw9a1y3ztNYzfQuL5UjaO4O4I6DU32l8n8OjeJFSk4O09uvqUqbpvLPbk/U0qlcA53FQ/N3MAsrOWY41AYQHxkOyj8dz6A1c2krs0NqKuyk81ueKcWhsUOYLc6piOmdtX4AhB5F2rTUQAAAYAGAB0A8qpPZVwAw2rXE2TNcnWSeujcr/AOWS/wDmHlV4qqknbM92U0U7Ob3l+oUrhnAGScAeNVzi3aHY2+Q9wrMPsx/WH4ezsPmRVjko7stlKMd2WSlZtJ2rTXBK8NsJJT99wSB8Qmw+bCvn9gcavf7zdLaofsIcNj4R9fm9V8ZP3Vcp46fuJsvnE+P29sM3E8cfozAE/Bep+QqocS7Y7VDpto5bh/DC6FP/AJe1/pr64Z2O2iHVO0lw3jqbQp+S+1+LGrdw3gkFuMQQxx/yqAT8T1Pzp7SXRfUe2l0X1foUL9s8bvf3Futoh+04w2P+5kn5JX1D2TSTkPxK+lmP3VJIHoGfO3wUVpNQ3NHNMNhCZJjknZIx7zt5DyHmeg/AHjpRtebv3nHRileo2+/YhLvgPDOEw99JChI90v8AWyM3gFD53+GAOu1V/hHAp+NzLdX2Y7NT9TACQGHp6bbv1PQYHTs5f5Ym4tML3ie0P+DBuAV6jbwT82+HXT0QAAAYAGABsAPKoxhn1taPTr3kYQ4mtrR6de88cvBoGTQ0MZXRoxoGyYxpHkMeVZvYXD8Bvu4lJaxnbKOd9B2GT6jYN5jDelarUVzLy7HfW7wy+O6t4o46OP8A14gkVZOF9Y7otq029Y7rb0JRWBGRuD41zWcdn/MUlrMeGX+zocQOejL1CA+II3X028AK0epQmpq5KnNTVxSlKmWClKUApSlAKUpQCqR2vcqPxDh+iNwndOZmyCSwSOT2QB4kkVd6+XQEEHcEb/CgI/lyyaG0gjebvykSr3unTrAGA2MnfGPE56118ycsw30JjnXP3XHvIfvKf6dD41zysx+iQqesYMR+MTGEn8UqVrjSaszjSaszJrfmW44A4gvw01ociGRBlh5KuSPmhO3UHHWE4v2gQ8YvbSGXNtaqxZzIwAY7kgkHAJUaR6sat3bdy5NdWUbwKzmCQsyKMkoV0lgB1KnG3kT5Vj3IvKcl/exRrGxiWRTM2CFVFIZgWHRiBpA65PoSPbwXZeErYCrUq1LSjeyuuS0Vt3d6GSUGvZ7r90Ns4l2u2UOFgDznoAi6V8gMtj8gajv/AJPxi9/ulmLZD0eQb488yYB+SGr1wvly2th//PBHGfMKNXzY+0fmakq+fyTfvS8izh1Je9Ly9TNV7Lrq5OeJcQd/4EyR8i2FHySrFwns1sLfBEAkYfalPeH8D7I+Qq0UrqpQWtiUaEI6289T5jjCgBQAB0AGAPlX1SlWlwpSqzzrzxHw+PG0k7j6uIfhqbG4XPzPQeJEZSUVdkZSUVdndzhzlFw+HU/tSMPq4gd2PmfuqPE/1qq8rcnTX0wvuLe0TvFARhQOoyp6KPBfHq3r3cocjSTTfTuK5eZiGSJuieRYdAR4J0Xx36aJVSi6jzS25L1KIxdV5p7cl+WKUpV5pFKUoCpdoPJv02ESQ+zcxbxsDgnG/dk+G+4Pgfia+ez3nP6bEY5vZuodpFIwWAOnXjwOdmHgfiKt9Zz2g8uSW8y8TsdpIzmZQNmXoXI8RjZh5b+BNUTTg868TPUTg+JHxX58DRqVE8scxx31us0W2dnXxRx1U/0PiCDUtVyaaui9NNXQpSldOilKUApSormpJmsboWue/NvIIsHDa9Jxg+Bz09cUBKBweh6VE8wcxLaCDKl+9u4oMAgaTK2kMfQeVZ5yLw4G5tnt5reKSOB1mhitJ4ZXymALlpHYF1k0tltyQcE5qLt7eEW/DFELi/Titt9MYxuJNffMWaZ8YdSd1yTt06GgNsLgdSBtn5edC4AySMedZBzLHCq8d+mxM14wla2fu2LfRu4GjunxhUU953gBA66s5r645A3e8Pa47j6J+y41Q3NvJcW6z7asqjKEkKacM3gCBvQGvMwHU4+NBWT8Q4LGljw76ReRP3PfGL6TaTSWsiscKrox1AouAhYk4yQD1q+cjXRk4fbs1uLYlT9SFKqAGYAqrAFVYDUARkBhQE7SlKAUpSgFKVS+eOfvoxFtZjvbx8AKBq0Z6EjxbyX5nbrGUlFXZCc1BXZ3c8c+rYgRQjvbp8BIxvpzsGYDf4L1P514eSuQ3WT6bxE95dOdQDbiPyJ8NXljZfCu/kfkH6Mxubw97ePuWJ1BM9cHxbzb5DbrdaqjFyeafgiqMHN55+C6f6KUpV5oFKUoBSlKAVwy5GDuDXNKAyrids/Ab4XEKk2M7YkQfYO50j1G5X0yvrWn2l2ksayRsGR1BVh0IO4NdfFOGR3MLwzLqR1wR/UeRB3B8xWccr8Tk4PeGwu2zbyNmCU7AZO3wBOxHg2/Q5rP/wCUvk/oZV7GVvhf0foajSlK0GoUpSgFeLh3Fkn73u8kRytEWxhS641BT4hWJUnzVh4V7DWT2V5JFwHhwMjwo98I7yUMUZEM8wmJcbx5lAUttjUaA1muKyjiXEDHb8djs7iSS2hto2jfvnl7uZlYvGkzMWOwRiNR0lvDNaNwPhwhhADSOzgO7ySNIzOVUE+0SFBx7q4UeAFAVnia2t+8moX0iLei0mhjeXuS4Cku6I2BEAy6m2HmKuyqAAAMADYDbbyrIRdMhl0Oy6ucEVtLFcqRECpwdwfEHauriU8i2PGrtbicTWvFpe5xPIEQCSAaNAbSykMRpYEY6Y3yBqdlx6OW5ubZNXeW4iMmRhfrVLrg532U5qSrFuY72RON8QV5ZILF3sxdzxbOo7lu7UuDmKNm1BnA22GRmpXmudbWeS4M63FtHHCEgTiMlvPCAoyURWxOz6lcazk7DfNAaOvFk+km3ORIIhIARsyFihKnx0sACPDUvnXtqn8dYtxjhBjz+6uzJ4HujHGN/wDuGP51cKAVF8b5ntrMKbqdItXuhj7R9Qo3I9cVJswAydgPGvzB2ncUFxxW5dZBImVWNgcroCqML6atXTbOT416XZeCjjcQqLllum/LoVznlRrvNHaWH0W/CWFxPKMB09oJny8C+PPZfGpTkbkJbIGWY97dPkvId9Odyqk7/Fup+FZD2VTX0L3E1jarOuFRyy5wd20qdQOcdQM/Zz4Von9pt7F/eeFSj1XvFH5oQfxrBj8PHCYqdKUs2V6O2n/epmU45s1Tw00RpNKzyDtrteksE8Z+CN/yB/Kpa27VOHv/AI5T+aNx+ekj86zqtB8y9V6b+JFtpUTa822cnuXcB9O9UH8Cc1JxTKwyrBh5g5H5VYmnsWqSex90pSunRSlKAUpSgFQPOfKicQtjG2BIu8T/AHW9f4T0I/qBU9SuNKSsyMoqSsyhdnXNjsWsL3K3MOQurq6r4Z8WA3z4rg+Zq+1R+0XlBpgt3aZW6gwRp6uq749WHUee48qlORub14hbhtlmTAlTybwYfwtjI+Y8Kqg3F5JeHzKacnF8OXg+qLJSlKuNArx2vCIo++CJtNIzup3UswAY4Ow1YyQNiST1Jr2UoDzpw6JY+6WJBHjGgIoTB8NOMV3gVzSgPP8As+P/AKafvO89xf3n/U6e9/F1rycT4GJUKxkRZcsw7tHR2PXvEYYcHA8QdhuKk6UBVeK8c+hQzy39spTR7c0Kh0kABCq6t7aE50gHUo1e9XfyvxOx4jDFcWqRNoAAzGokiI/wyMZQj028RkVMcU4TFdRNFcRrLG2MowyNtwfkarvCuzK0s5xPY97bN9pUkLRuPuukmoEfDBHhigLEvC4xO0+n60xiPUSThAxfSB0XLHJx1wM9BhxTisVtE0s7hEXqT+gHUk+Q3qK5t51g4fHmU6pCPYiU+03qfur6n5Z6VT+F8qXPFpVuuKEpAN4rcZXI+HVFPmfaPoMVVKpZ5Y6v93KZ1bPLDV/bvOqfiF5x6Qx24a3sQ2HkPV/Q/eP8AOB4npVzsuz+xjgWE20Uqg5zKiuxbpqJI6/DAqdtbVIkVI1CIowqqMADyAFdtdhDK8zevX0EKWV5pavr6HRZWMcKCOGNI0XoiKFUfADYV30pVhcdNxaJIMSIrjyZQ361FXfJFjJ79pD8QgQ/iuDU3SuOKe6IuKe6KbddknD36ROn8srfoxIqLl7FYAcwXU8Z8/Zb9AprRqVW6MHyK3Qpv4TNv7OuIxf3firkeTmQD8NTD8qGy4/D7s0M4/yf8kQ/nWk0rnBXJteJH+PFbNrxM3PNvGov33DVkH/1hif9Dt+lP7XZI/7zw6aPzOT/AM0X9a0ilOHJbSHCmtpvx1KFbds9i3viaP4oCP8ASxP5VL23aTw+TpdIv84ZP9wAqaueDwSfvIIn/mjVv1FRFz2d8Pk960jH8mU/2EUtVXNMWrLmmSlrx63l/dXEL/yyKf0Ne/NUW67G7F/d76P+WTP+8GvCex4x/wB24hPF5bf/AIZf0pmqL4fqM9Vbx8maRWZc48Hk4ZdDiVkv1ZOLiIbD2juduisfwbB8du3/AOG8Yi/c8TD+khb/AJK9dF5Jx6KOTvI4LlNDalIjOVwcjAKE5HhioTk5Kzi0yupJzVnFp8n0NB4NxqK6hjmhbKuMjzB8VI8wdjXur8cLKdQYE6s5DA4IPmD1Ffp3sx4vLdcLtpbglpCHUserBHZAx8yQoyfE5NfRdodj1cBShUqSTzdOTtfx7y+nUzaPctVKUrxi0UpSgFKV1XNysaM8jBEUZZmOAB5knpQHbVE5v7Ru7f6Lw9e/umOn2RqVD5be8w8ug8emKiuLc3XPFZWteFApD0kuDlfZ6deqKfL3m9N6t3KPJEHD0+rGuUj25SPaPoPur6D55qhydTSG3X0MznKppDbr6ELyl2caJPpXEW7+6Y6sMdSofP8AiYfgPDoDV8pSrIwUVZF0IRgrIUpSpkxSlKAUpSgFKUoBSlKAUpSgFKUoBSlKAUpSgM94l2IWM1wZQZY1ZtTRIyhCepxlSygnwB+GKvdjZJDGkUShI0UKqjoFGwFd9KuqV6tVKM5NqO13t3HEkthSlKpOihNK/NfazzHNc8RnidmEUMmiOPPsjTjL46EscnPlgeFeh2dgJ4+twoO2l230ITllVz9A8wcxw2URkuH0j7KjdmP3VHifyHjis8hs7zj8gebVbWAbKqOr48Rn3z/EfZHgDvVc7HuDLxGaU3rSTLbJH3aOxZcMZPZOd9I0ZC9N/Lat4RAAABgAYAHTHlWLGYSpRryo1PhdtOZTldX3vd6de88nCeERWsSxQIERfAeJ8yepJ8zXspSoJWNCVtEKUpQ6KUpQClKUApSlAKUpQClKUApSlAKUpQClKUApSlAKUpQClKUAqk84dk9rxGbvmaSGUgBmj04cAYBZWB3AwMjGwGc4Fc0q2lWqUZZ6cmn1RxpPcmeUuUIOGwmK2B3OXdjl3bpkkADYbAAAD5nM5SlQlOU5OUndvmdFKUqIFKUoBSlKAUpSgFKUoBSlKAUpSgFKUoBSlKAUpSgFKUoBSlKA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6349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75" y="1556792"/>
            <a:ext cx="5256584" cy="2861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063" y="3212976"/>
            <a:ext cx="4527599" cy="3388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376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8AEC989E-555E-4E55-9F3C-343127921532}" type="slidenum">
              <a:rPr lang="en-US" altLang="ko-KR"/>
              <a:pPr>
                <a:defRPr/>
              </a:pPr>
              <a:t>16</a:t>
            </a:fld>
            <a:endParaRPr lang="en-US" altLang="ko-KR"/>
          </a:p>
        </p:txBody>
      </p:sp>
      <p:sp>
        <p:nvSpPr>
          <p:cNvPr id="649222" name="Rectangle 6"/>
          <p:cNvSpPr>
            <a:spLocks noChangeArrowheads="1"/>
          </p:cNvSpPr>
          <p:nvPr/>
        </p:nvSpPr>
        <p:spPr bwMode="auto">
          <a:xfrm>
            <a:off x="815974" y="163513"/>
            <a:ext cx="570024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  <a:defRPr/>
            </a:pPr>
            <a:r>
              <a:rPr lang="ko-KR" altLang="en-US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서열</a:t>
            </a:r>
            <a:r>
              <a:rPr lang="en-US" altLang="ko-KR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(</a:t>
            </a:r>
            <a:r>
              <a:rPr lang="ko-KR" altLang="en-US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순서</a:t>
            </a:r>
            <a:r>
              <a:rPr lang="en-US" altLang="ko-KR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)</a:t>
            </a:r>
            <a:r>
              <a:rPr lang="ko-KR" altLang="en-US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 데이터 </a:t>
            </a:r>
            <a:r>
              <a:rPr lang="en-US" altLang="ko-KR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(Ordered Data) (4/4)</a:t>
            </a:r>
            <a:endParaRPr lang="ko-KR" altLang="en-US" sz="2400" b="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ea typeface="HY헤드라인M" pitchFamily="18" charset="-127"/>
            </a:endParaRPr>
          </a:p>
        </p:txBody>
      </p:sp>
      <p:sp>
        <p:nvSpPr>
          <p:cNvPr id="4100" name="Text Box 7"/>
          <p:cNvSpPr txBox="1">
            <a:spLocks noChangeArrowheads="1"/>
          </p:cNvSpPr>
          <p:nvPr/>
        </p:nvSpPr>
        <p:spPr bwMode="auto">
          <a:xfrm>
            <a:off x="323850" y="936625"/>
            <a:ext cx="8569325" cy="53436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Font typeface="Wingdings" pitchFamily="2" charset="2"/>
              <a:buBlip>
                <a:blip r:embed="rId3"/>
              </a:buBlip>
              <a:tabLst>
                <a:tab pos="268288" algn="l"/>
              </a:tabLst>
            </a:pPr>
            <a:r>
              <a:rPr lang="ko-KR" altLang="en-US" sz="2000" b="0" dirty="0" smtClean="0">
                <a:ea typeface="HY헤드라인M" pitchFamily="18" charset="-127"/>
                <a:sym typeface="Symbol"/>
              </a:rPr>
              <a:t>시공간 데이터 </a:t>
            </a:r>
            <a:r>
              <a:rPr lang="en-US" altLang="ko-KR" sz="2000" b="0" dirty="0" smtClean="0">
                <a:ea typeface="HY헤드라인M" pitchFamily="18" charset="-127"/>
                <a:sym typeface="Symbol"/>
              </a:rPr>
              <a:t>(</a:t>
            </a:r>
            <a:r>
              <a:rPr lang="en-US" altLang="ko-KR" sz="2000" b="0" dirty="0" err="1" smtClean="0">
                <a:ea typeface="HY헤드라인M" pitchFamily="18" charset="-127"/>
                <a:sym typeface="Symbol"/>
              </a:rPr>
              <a:t>Spatio</a:t>
            </a:r>
            <a:r>
              <a:rPr lang="en-US" altLang="ko-KR" sz="2000" b="0" dirty="0" smtClean="0">
                <a:ea typeface="HY헤드라인M" pitchFamily="18" charset="-127"/>
                <a:sym typeface="Symbol"/>
              </a:rPr>
              <a:t>-Temporal Data)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8091143" y="475360"/>
            <a:ext cx="962370" cy="25736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ko-KR" altLang="en-US" sz="1200" b="0" dirty="0" smtClean="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데이터</a:t>
            </a:r>
            <a:r>
              <a:rPr lang="en-US" altLang="ko-KR" sz="1200" b="0" dirty="0" smtClean="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(Data)</a:t>
            </a:r>
            <a:endParaRPr lang="en-US" altLang="ko-KR" sz="1200" b="0" dirty="0">
              <a:solidFill>
                <a:srgbClr val="0066CC"/>
              </a:solidFill>
              <a:ea typeface="HY헤드라인M" pitchFamily="18" charset="-127"/>
            </a:endParaRPr>
          </a:p>
        </p:txBody>
      </p:sp>
      <p:sp>
        <p:nvSpPr>
          <p:cNvPr id="2" name="AutoShape 2" descr="data:image/jpeg;base64,/9j/4AAQSkZJRgABAQAAAQABAAD/2wCEAAkGBhQREBIUEBIVFBQWEhoaFxUYFRkWFxsXHBkXFBwVHBoZHSYeGB0jGhgYHy8hJCgpLC0tGB4xNTAqNSYrLCkBCQoKDgwOGg8PGi8kHx80LC0tKSsuNS8sLDEvKikqLC0pLCovNCwtLSoqLSksLCwsKSwpLCwsLC0sLCwqLDAsLP/AABEIANUA7QMBIgACEQEDEQH/xAAcAAEAAwADAQEAAAAAAAAAAAAABQYHAQMEAgj/xABCEAACAQMCAwUEBwUHBAMBAAABAgMABBESIQUGMQcTQVFhIjJxgRQjQlKRobEVM2JywRc0Q4KissJTg5LRFmPSJP/EABoBAQADAQEBAAAAAAAAAAAAAAACAwQBBQb/xAAxEQACAQIEAwUIAwEBAAAAAAAAAQIDEQQSITETQVEFcYGR0SMyQmGhscHwFCLh8TP/2gAMAwEAAhEDEQA/ANxpSlAKUpQClKUApSlAKUpQClKUB4+K8YitUElxII0Lqmo5xqY6VBwNtz1O3nXksebLWZJnSddMH70tmPQMagzBwCFIBIboR0Jrxc98HkubeJIk1kXlu7LlQNCSqzn2iAcKDt41Bc28mXF3NxPuwFWeztljYsNLSRSvKUIB1AEYUkjGGoC18H5rtrssIJgxVQxUqyNoPR9LgEofBht61CXXaFFJPZR2cqSLNdGNyVbdO7kbXGTgONSAal1L4V5LrgVzf3MkskBs1/Zs1sCzxvI0k2Nx3TMO7TGQSQST0FeW14PeP+xkey7oWUiiVzLEwIWFotcYViShIBOQGyV2OCaAtk/OVok/cNOok1hCMMVDt0jZwNCufBSQTnpXNzzfax3H0dpvrQVDKEdghb3Q7KpWMnIxqI61RG5DnzdW0y3kkE108gaC4tkhKvJ3uZFkxKrqcZ0hs6RipTmHgt0LqSThsNzDO8sZaXv4focgGhWeWJnMmdAK+wgOw3oC7cT4ilvBLNIcJFGzt56VBY/PAqIteaVisraa/ZYpJlBEaqzHU41iJUXU7lVIBIHgTtXs5q4SbqxuoFIDSwOik9NRUhc+mcVVxHNKeE38MBl7mCSOaAFElRnVEYr3rKupHjZCCw2zigLI/OFoII7g3CdzJII1k306ySoU7eycgg6sYxvivfZcRSaISx6ihBIyjqdiQfZYBvA+G/h1rP25PuWgQtCA0vHo7x4daHuodS6gxzpY6V1ELnJY4zWk0BErzZamCCcTKYp5FjiYBjrdiVVAMZzkHqNsHNfEXOVo0/cLOpk1lBs2kyDrGJMaC4+4Gz6VU+C8k3EfFSJAP2fbzTXFt7S/vpwoKac5AjJlIyOrePh4eAciTxJBa3K3kiQ3IdXS4thanTL3qy6T9cGyclcHfO+9AXe451tUeWPvS0kRYOixyuVKp3hzoQ4Gk7HoTsMnaofhnaGl1a200bLbtJNArrLFMy/WsV7pH0KHY4wGGVHjXu5a4JJFLxRpE09/dlo2yp1J3UaA7EkDUG2OD186rdpwC7PDuHWrWjo9peWrOxkhMbJHKSzoVkLEBQDhlU77A0Bc5ebrVbj6OZgZdSqVVXYKzbKruqlEJyMBiDuK+bjnK0SfuHnUSawhGGKh292NnA0K58FJBOelRHLdpc2UtxCbVpUmvpJluEkiC6JWDHvFdxJqQbeyrZAGKrj8iT5ureZbySCe6eQNBcWyQlZJO9zIsmJVdTjOkNnSMUBe7rm+1juPo7TfWgqGUI7BC3uh2VSsecjGojrVf5y7S14Vc6LtC0UsatCyL7WoFlkRsnBx9WQRj3yPCujmLgt0LqSThsNzDO8sZMvfw/Q5MaFLyxM5fOgFfYQHYb1A9sfKlzxa6his0VvosZMjFtI1THZAfEhYgSPAOvnQE5zl2yQWE5gSJp5E/eYYIikjOnUQSzdMjGBnrnIFk5O5xh4nB3sGpSraXjbGpGxnBxsQRuCOvxBAxPtG7PbyO/uJIreWeKaVpFeJGkwXJcowQEqQxI3GCMb+AnuRuym+WBpTdPZSSEYiGrJVc4Z9LjByx2IJA8s4Hu4zC4KngIVqU71Ha6v56crfu5Q5zTelzbKVm45b45D+6v45PRzk/wCuM/rXH7T4/D71tDMPMaD/ALZFP5V85xesWc41t4vyNJpWb/2kX8X944VJ8VEgH46GH519w9tVuNpreeM/BW/Uqfypx4c2d/kU+bsaLSqda9rPD36ysn80T/qoIqVted7GT3byH4GQIfwbFTVSL2ZNVYPZonKV0296km8bq/8AKwb9K7qmWClKUApSlAKUpQClKUArquLlY0Z5GVEUZZmIVQPMk7CqB2k9ockGbPhkbz3zD2u7QydypHvMAD7ZG4B2HU7YBnOU+HzTwQz8TRvpIH7t9OiNgSA6IpKhiN9TZYZIyBtQHt+nT3W1uDBF/wBd1+sYf/VEw2/nkHwRgc0XlVE9qGWaKU7tKJC7OfORZNSSfMbDZdIqbpQEMOI3EG1zF3qf9aBST8WhJLj/ACF/gKkbHiEcy64XV16ZUg4PkfIjyO4r0VHXvAo5G7wZjlxjvYzok9ASNnH8Lhl9KAkaVl3N3NXF7C8iEVs95aov1jLAQZNWDuU1aWQD3gFUljldqvXLfNEN9F3kBII9+NxolQ/ddDuPj0PgTQEvSvBxLj1vbFRcXEMJb3RJIiE/DURmvbHIGAZSCpGQQcgg+II6igPqlKUApSlAKUpQCuuWBXGHUMPIgEfnXZSgIi55Qs5PftID690oP4gZqJueyvhz/wCAU/lkcflqIq20qDhF7ordOD3SM8uOxS1O8U08Z+KMP9oP511f2X3cX924rKvodYH+lyPyrSKVDgQ6EP49PoZv+wuOw/u72KUeTYJ/1x/1rgca49D79pFKPMaSf9Eg/StJpThdJPzOcC20n5mbf2m3sX944VKPUd4o/NCPzrth7bLbpLBPGfgjf8gfyrRK6p7VHGHRWHkyhv1pkmtpfQcOotp+aKpa9q/D36zMn80b/qARUta852UnuXcHwMiqfwYg0uuTLKT37SD4iNVP4qAarXMnI3CLaIyXCdyPDTI+WPkqknUflXG6kdXYN1Yq7t9jv537Vrfh2hUX6RK66giOAoXJGpnwcZIOAAeh6V6+Qu0WHiiuFQxSx4LxMQ3snYMrYGoZ26Ag+G4zg3GOXJJWknsrW4NrqAViveEEDByUX08MgZxnzuPYLwxhfXLudDR25Tu2BVzqdSTg+C6AD6sK+k/jYF9mLEKp7V8r/Pa2+2t/wchVcmujNxht1TOhVXJJOABknck46knxrspSvCNIpSlAKUpQCuMVzVE5+51dGFlYZe7k9klesYP6ORv/AAjc+FRnNRV2QnNQV2YbzvdyScSvGmJLi4kXrnCqxVVHoFAArXewK4laxnVyTEk+Is+GVDOo9MkH4sa9vC+xez7lPpaGWfOXkWR0yfuDSRlR5nc9fQXnhvDIraJIoI1jjQYVVGAPH5knck7kmvoMX2tDE4GnhlTs42u+5W07+f5K6cHfM+fI9VKUrwS8UpSgFKUoBSlKAUpSgFKUoBSlKAUrwcZ45DaRGS4kCL4Z6k/dUdWPoKzufjN9xtjHZqbazzhpW2LDxBI6n+BfmarnUUdN30Kp1VHTd9Cb5p7TEhfuLJfpNyTpAXLIreR07uf4R8yK8HBOzmW5lFzxiQyudxBn2VHXDY2A/gXbzJ3FWjlbkq34en1S6pCPalbBc+g+6voPnmp+oKm5az8uRBUnN3qeXL/T4ihVFCooVQMAAYAHkAOlZv2g2L2F5DxO2G2oLOo6H7OT6Mvs58CFPU1pdebiPD0nikilGpHUqw9D+h8QfSp1IZo2J1IZ42W/I54ffpPEksR1I6hlPof0PpXorNezziD2N3Nwy5PRi0DHoR7xA9GX2gPAhh1rSq7TnmVztKeeN+fMUpSplgpSqvz1zqnD4sLh7iQYjj6+mtgPsg/idh4kRlJRV2RlJRV2ebn7nj6Iogthru5dkUDVozsGI8Sfsr49eg355C5H+hqZrg67uXd2J1ac7lAfE595vE+lebkDkp4mN5fZe7lyfa3MYP6ORt6DYeNXmq4Rcnnl4LoUwi5vPPwXT/RSlKuNApSlAKVnnat2jycNEUVsqmaVSxZhkIgOnIHixOcZ2Gk7GoTsx7WZ7q7W1vQrmQN3ciroIZVL6WA9kgqpwQAQR4529CHZuInhnilH+i5/d2+RDOr5TXqUpXnkxSlKAUpSgFKVj3OvbdLBdSQWMURETlGkkDNqZThgqqy4AORkk5x4VqwuErYufDoxu9/25GUlFXZsNUnmvtLjt27i0X6Tck6Qq5ZVbyOndm/hX5kVUOGc4cQ49mCAJbIgHfyKx3DZxufaAOk+wPI5OK0PlTka34ev1a65SPamYDUfQfcHoPnmslenVp1HSksrjo7/AI9SlynN2houvoVjg3Z3Ndyi54zIXb7MAOwHXDadlH8K/M9RWiwQKihUUKqjAUAAAeQA6V2UqMIKOxZCnGG3mKUpUywUpSgKL2pcutJEl5b5E9sdWR1MYOo/NT7Xw1edWHlLmJb60jmXAYjDqPsuPeHw8R6EVMMuRg9Ky6wP7F4sYm2s7s5QnojZwP8AxY6T/Cyk9Kol/SWbk9zNL2c83J7/AIZqVKVFcy8xxWMDTTH0VR7zt4KP/fgN6ubSV2aG0ldnm5x5uj4fAXf2pGyI487s39FHif6kVWeROUpJpTxHiOWmc6okYe4PB8eBx7q+A369PNyjy5LxK4/aPERlf8CE+7gbqcH7A6gfaO59dNqmKdR5ntyX5M8U6rzy25L8sUpSrzSKUpQClKUBRO07s3PFFjeF1jniBA150Oh30kgEqQdwQD1O2+1Bseza/wCEPHfAQzNCxJjQs+FKlSxyqkjSzDbcdfhvNK2rH4lYZ4WM7QfL/dyudNS12fUg+VeboeIRa4jhx78ZPtKf6g+DDr8dqnKz3mrkKSKX6bwk93Ou7RLsr+J0jpk+KHY+h6y/JXP0d8O7cd1cr78R2zjqy53x5jqPzrzIzaeWe/3IQqNPJPf7lrpSlXF4pSlAK/N3OXJkkvF7qLh6NPljIwUqNDMQzrliAQGbHzx4VvPNvHxZWksxxqAwgPi52UfjufQGq/2U8AMVs1zNkzXR1knroySv/kSX/wAw8q0YPtCtgq6lQettb7W/6Z6jzSUF3s6eyXkOThsErXGBNMVyoOQiJq0qSNi2WYnG3Tyq/UpUa9adepKrUd3LVl6VlZClKVSdFKUoBSlfEsyoCzsFA6kkAD5mgPuq5z5ywL6zdBjvE9uI/wAQHu58mG34Hwro4t2nWFvkGfvWH2Yhr/1e5+dUbnDtPmurOdLa0eOJ0KGZyejbaRgaQSMj3j1NVSnTf9ZPcz1KtKzi2e7lXtptUtUS9d++jBUsEZw4UeycjxI2J8xnxrngHCZeN3Ivb0YtEOIYfssM9PVc41N9o7dBthJb5enj+Ffp/ssQrwizDMGPdncHOAXYhD5FQQpHhpxXv9r9kUMHCk6dXPflpr89ORXBcS0ZbL695alUAYGwHhXNKV4psFKUoBSlKAUpSgFKUoBVM517PxdH6Rat3N2m4cHSHI6aiOjeTfI5HS51X+ceaV4eltJJgRvdpFIT9lXV/b/ykKT6A1GUVJWZCcFNWZCcm9oDSSfROIr3N0p0gkaQ58vIMfwbw8qvdVrnLkeHiEe/sTKPYlA3Hjpb7y5/Dw9a1y3ztNYzfQuL5UjaO4O4I6DU32l8n8OjeJFSk4O09uvqUqbpvLPbk/U0qlcA53FQ/N3MAsrOWY41AYQHxkOyj8dz6A1c2krs0NqKuyk81ueKcWhsUOYLc6piOmdtX4AhB5F2rTUQAAAYAGAB0A8qpPZVwAw2rXE2TNcnWSeujcr/AOWS/wDmHlV4qqknbM92U0U7Ob3l+oUrhnAGScAeNVzi3aHY2+Q9wrMPsx/WH4ezsPmRVjko7stlKMd2WSlZtJ2rTXBK8NsJJT99wSB8Qmw+bCvn9gcavf7zdLaofsIcNj4R9fm9V8ZP3Vcp46fuJsvnE+P29sM3E8cfozAE/Bep+QqocS7Y7VDpto5bh/DC6FP/AJe1/pr64Z2O2iHVO0lw3jqbQp+S+1+LGrdw3gkFuMQQxx/yqAT8T1Pzp7SXRfUe2l0X1foUL9s8bvf3Futoh+04w2P+5kn5JX1D2TSTkPxK+lmP3VJIHoGfO3wUVpNQ3NHNMNhCZJjknZIx7zt5DyHmeg/AHjpRtebv3nHRileo2+/YhLvgPDOEw99JChI90v8AWyM3gFD53+GAOu1V/hHAp+NzLdX2Y7NT9TACQGHp6bbv1PQYHTs5f5Ym4tML3ie0P+DBuAV6jbwT82+HXT0QAAAYAGABsAPKoxhn1taPTr3kYQ4mtrR6de88cvBoGTQ0MZXRoxoGyYxpHkMeVZvYXD8Bvu4lJaxnbKOd9B2GT6jYN5jDelarUVzLy7HfW7wy+O6t4o46OP8A14gkVZOF9Y7otq029Y7rb0JRWBGRuD41zWcdn/MUlrMeGX+zocQOejL1CA+II3X028AK0epQmpq5KnNTVxSlKmWClKUApSlAKUpQCqR2vcqPxDh+iNwndOZmyCSwSOT2QB4kkVd6+XQEEHcEb/CgI/lyyaG0gjebvykSr3unTrAGA2MnfGPE56118ycsw30JjnXP3XHvIfvKf6dD41zysx+iQqesYMR+MTGEn8UqVrjSaszjSaszJrfmW44A4gvw01ociGRBlh5KuSPmhO3UHHWE4v2gQ8YvbSGXNtaqxZzIwAY7kgkHAJUaR6sat3bdy5NdWUbwKzmCQsyKMkoV0lgB1KnG3kT5Vj3IvKcl/exRrGxiWRTM2CFVFIZgWHRiBpA65PoSPbwXZeErYCrUq1LSjeyuuS0Vt3d6GSUGvZ7r90Ns4l2u2UOFgDznoAi6V8gMtj8gajv/AJPxi9/ulmLZD0eQb488yYB+SGr1wvly2th//PBHGfMKNXzY+0fmakq+fyTfvS8izh1Je9Ly9TNV7Lrq5OeJcQd/4EyR8i2FHySrFwns1sLfBEAkYfalPeH8D7I+Qq0UrqpQWtiUaEI6289T5jjCgBQAB0AGAPlX1SlWlwpSqzzrzxHw+PG0k7j6uIfhqbG4XPzPQeJEZSUVdkZSUVdndzhzlFw+HU/tSMPq4gd2PmfuqPE/1qq8rcnTX0wvuLe0TvFARhQOoyp6KPBfHq3r3cocjSTTfTuK5eZiGSJuieRYdAR4J0Xx36aJVSi6jzS25L1KIxdV5p7cl+WKUpV5pFKUoCpdoPJv02ESQ+zcxbxsDgnG/dk+G+4Pgfia+ez3nP6bEY5vZuodpFIwWAOnXjwOdmHgfiKt9Zz2g8uSW8y8TsdpIzmZQNmXoXI8RjZh5b+BNUTTg868TPUTg+JHxX58DRqVE8scxx31us0W2dnXxRx1U/0PiCDUtVyaaui9NNXQpSldOilKUApSormpJmsboWue/NvIIsHDa9Jxg+Bz09cUBKBweh6VE8wcxLaCDKl+9u4oMAgaTK2kMfQeVZ5yLw4G5tnt5reKSOB1mhitJ4ZXymALlpHYF1k0tltyQcE5qLt7eEW/DFELi/Titt9MYxuJNffMWaZ8YdSd1yTt06GgNsLgdSBtn5edC4AySMedZBzLHCq8d+mxM14wla2fu2LfRu4GjunxhUU953gBA66s5r645A3e8Pa47j6J+y41Q3NvJcW6z7asqjKEkKacM3gCBvQGvMwHU4+NBWT8Q4LGljw76ReRP3PfGL6TaTSWsiscKrox1AouAhYk4yQD1q+cjXRk4fbs1uLYlT9SFKqAGYAqrAFVYDUARkBhQE7SlKAUpSgFKVS+eOfvoxFtZjvbx8AKBq0Z6EjxbyX5nbrGUlFXZCc1BXZ3c8c+rYgRQjvbp8BIxvpzsGYDf4L1P514eSuQ3WT6bxE95dOdQDbiPyJ8NXljZfCu/kfkH6Mxubw97ePuWJ1BM9cHxbzb5DbrdaqjFyeafgiqMHN55+C6f6KUpV5oFKUoBSlKAVwy5GDuDXNKAyrids/Ab4XEKk2M7YkQfYO50j1G5X0yvrWn2l2ksayRsGR1BVh0IO4NdfFOGR3MLwzLqR1wR/UeRB3B8xWccr8Tk4PeGwu2zbyNmCU7AZO3wBOxHg2/Q5rP/wCUvk/oZV7GVvhf0foajSlK0GoUpSgFeLh3Fkn73u8kRytEWxhS641BT4hWJUnzVh4V7DWT2V5JFwHhwMjwo98I7yUMUZEM8wmJcbx5lAUttjUaA1muKyjiXEDHb8djs7iSS2hto2jfvnl7uZlYvGkzMWOwRiNR0lvDNaNwPhwhhADSOzgO7ySNIzOVUE+0SFBx7q4UeAFAVnia2t+8moX0iLei0mhjeXuS4Cku6I2BEAy6m2HmKuyqAAAMADYDbbyrIRdMhl0Oy6ucEVtLFcqRECpwdwfEHauriU8i2PGrtbicTWvFpe5xPIEQCSAaNAbSykMRpYEY6Y3yBqdlx6OW5ubZNXeW4iMmRhfrVLrg532U5qSrFuY72RON8QV5ZILF3sxdzxbOo7lu7UuDmKNm1BnA22GRmpXmudbWeS4M63FtHHCEgTiMlvPCAoyURWxOz6lcazk7DfNAaOvFk+km3ORIIhIARsyFihKnx0sACPDUvnXtqn8dYtxjhBjz+6uzJ4HujHGN/wDuGP51cKAVF8b5ntrMKbqdItXuhj7R9Qo3I9cVJswAydgPGvzB2ncUFxxW5dZBImVWNgcroCqML6atXTbOT416XZeCjjcQqLllum/LoVznlRrvNHaWH0W/CWFxPKMB09oJny8C+PPZfGpTkbkJbIGWY97dPkvId9Odyqk7/Fup+FZD2VTX0L3E1jarOuFRyy5wd20qdQOcdQM/Zz4Von9pt7F/eeFSj1XvFH5oQfxrBj8PHCYqdKUs2V6O2n/epmU45s1Tw00RpNKzyDtrteksE8Z+CN/yB/Kpa27VOHv/AI5T+aNx+ekj86zqtB8y9V6b+JFtpUTa822cnuXcB9O9UH8Cc1JxTKwyrBh5g5H5VYmnsWqSex90pSunRSlKAUpSgFQPOfKicQtjG2BIu8T/AHW9f4T0I/qBU9SuNKSsyMoqSsyhdnXNjsWsL3K3MOQurq6r4Z8WA3z4rg+Zq+1R+0XlBpgt3aZW6gwRp6uq749WHUee48qlORub14hbhtlmTAlTybwYfwtjI+Y8Kqg3F5JeHzKacnF8OXg+qLJSlKuNArx2vCIo++CJtNIzup3UswAY4Ow1YyQNiST1Jr2UoDzpw6JY+6WJBHjGgIoTB8NOMV3gVzSgPP8As+P/AKafvO89xf3n/U6e9/F1rycT4GJUKxkRZcsw7tHR2PXvEYYcHA8QdhuKk6UBVeK8c+hQzy39spTR7c0Kh0kABCq6t7aE50gHUo1e9XfyvxOx4jDFcWqRNoAAzGokiI/wyMZQj028RkVMcU4TFdRNFcRrLG2MowyNtwfkarvCuzK0s5xPY97bN9pUkLRuPuukmoEfDBHhigLEvC4xO0+n60xiPUSThAxfSB0XLHJx1wM9BhxTisVtE0s7hEXqT+gHUk+Q3qK5t51g4fHmU6pCPYiU+03qfur6n5Z6VT+F8qXPFpVuuKEpAN4rcZXI+HVFPmfaPoMVVKpZ5Y6v93KZ1bPLDV/bvOqfiF5x6Qx24a3sQ2HkPV/Q/eP8AOB4npVzsuz+xjgWE20Uqg5zKiuxbpqJI6/DAqdtbVIkVI1CIowqqMADyAFdtdhDK8zevX0EKWV5pavr6HRZWMcKCOGNI0XoiKFUfADYV30pVhcdNxaJIMSIrjyZQ361FXfJFjJ79pD8QgQ/iuDU3SuOKe6IuKe6KbddknD36ROn8srfoxIqLl7FYAcwXU8Z8/Zb9AprRqVW6MHyK3Qpv4TNv7OuIxf3firkeTmQD8NTD8qGy4/D7s0M4/yf8kQ/nWk0rnBXJteJH+PFbNrxM3PNvGov33DVkH/1hif9Dt+lP7XZI/7zw6aPzOT/AM0X9a0ilOHJbSHCmtpvx1KFbds9i3viaP4oCP8ASxP5VL23aTw+TpdIv84ZP9wAqaueDwSfvIIn/mjVv1FRFz2d8Pk960jH8mU/2EUtVXNMWrLmmSlrx63l/dXEL/yyKf0Ne/NUW67G7F/d76P+WTP+8GvCex4x/wB24hPF5bf/AIZf0pmqL4fqM9Vbx8maRWZc48Hk4ZdDiVkv1ZOLiIbD2juduisfwbB8du3/AOG8Yi/c8TD+khb/AJK9dF5Jx6KOTvI4LlNDalIjOVwcjAKE5HhioTk5Kzi0yupJzVnFp8n0NB4NxqK6hjmhbKuMjzB8VI8wdjXur8cLKdQYE6s5DA4IPmD1Ffp3sx4vLdcLtpbglpCHUserBHZAx8yQoyfE5NfRdodj1cBShUqSTzdOTtfx7y+nUzaPctVKUrxi0UpSgFKV1XNysaM8jBEUZZmOAB5knpQHbVE5v7Ru7f6Lw9e/umOn2RqVD5be8w8ug8emKiuLc3XPFZWteFApD0kuDlfZ6deqKfL3m9N6t3KPJEHD0+rGuUj25SPaPoPur6D55qhydTSG3X0MznKppDbr6ELyl2caJPpXEW7+6Y6sMdSofP8AiYfgPDoDV8pSrIwUVZF0IRgrIUpSpkxSlKAUpSgFKUoBSlKAUpSgFKUoBSlKAUpSgM94l2IWM1wZQZY1ZtTRIyhCepxlSygnwB+GKvdjZJDGkUShI0UKqjoFGwFd9KuqV6tVKM5NqO13t3HEkthSlKpOihNK/NfazzHNc8RnidmEUMmiOPPsjTjL46EscnPlgeFeh2dgJ4+twoO2l230ITllVz9A8wcxw2URkuH0j7KjdmP3VHifyHjis8hs7zj8gebVbWAbKqOr48Rn3z/EfZHgDvVc7HuDLxGaU3rSTLbJH3aOxZcMZPZOd9I0ZC9N/Lat4RAAABgAYAHTHlWLGYSpRryo1PhdtOZTldX3vd6de88nCeERWsSxQIERfAeJ8yepJ8zXspSoJWNCVtEKUpQ6KUpQClKUApSlAKUpQClKUApSlAKUpQClKUApSlAKUpQClKUAqk84dk9rxGbvmaSGUgBmj04cAYBZWB3AwMjGwGc4Fc0q2lWqUZZ6cmn1RxpPcmeUuUIOGwmK2B3OXdjl3bpkkADYbAAAD5nM5SlQlOU5OUndvmdFKUqIFKUoBSlKAUpSgFKUoBSlKAUpSgFKUoBSlKAUpSgFKUoBSlKA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62465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62" y="1772816"/>
            <a:ext cx="7658100" cy="442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376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4"/>
          <p:cNvSpPr>
            <a:spLocks noChangeArrowheads="1"/>
          </p:cNvSpPr>
          <p:nvPr/>
        </p:nvSpPr>
        <p:spPr bwMode="auto">
          <a:xfrm>
            <a:off x="251520" y="1954858"/>
            <a:ext cx="8569325" cy="754062"/>
          </a:xfrm>
          <a:prstGeom prst="roundRect">
            <a:avLst>
              <a:gd name="adj" fmla="val 16667"/>
            </a:avLst>
          </a:prstGeom>
          <a:solidFill>
            <a:srgbClr val="FFCCCC">
              <a:alpha val="80000"/>
            </a:srgbClr>
          </a:solidFill>
          <a:ln w="12700">
            <a:solidFill>
              <a:srgbClr val="FF99FF"/>
            </a:solidFill>
            <a:round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srgbClr val="3333CC"/>
                </a:solidFill>
              </a:rPr>
              <a:t>Page </a:t>
            </a:r>
            <a:fld id="{8AEC989E-555E-4E55-9F3C-343127921532}" type="slidenum">
              <a:rPr lang="en-US" altLang="ko-KR">
                <a:solidFill>
                  <a:srgbClr val="3333CC"/>
                </a:solidFill>
              </a:rPr>
              <a:pPr>
                <a:defRPr/>
              </a:pPr>
              <a:t>17</a:t>
            </a:fld>
            <a:endParaRPr lang="en-US" altLang="ko-KR">
              <a:solidFill>
                <a:srgbClr val="3333CC"/>
              </a:solidFill>
            </a:endParaRPr>
          </a:p>
        </p:txBody>
      </p:sp>
      <p:sp>
        <p:nvSpPr>
          <p:cNvPr id="649222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  <a:defRPr/>
            </a:pPr>
            <a:r>
              <a:rPr lang="ko-KR" altLang="en-US" sz="2400" b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강의 내</a:t>
            </a:r>
            <a:r>
              <a:rPr lang="ko-KR" altLang="en-US" sz="2400" b="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용</a:t>
            </a:r>
          </a:p>
        </p:txBody>
      </p:sp>
      <p:sp>
        <p:nvSpPr>
          <p:cNvPr id="4101" name="Text Box 8"/>
          <p:cNvSpPr txBox="1">
            <a:spLocks noChangeArrowheads="1"/>
          </p:cNvSpPr>
          <p:nvPr/>
        </p:nvSpPr>
        <p:spPr bwMode="auto">
          <a:xfrm>
            <a:off x="8091143" y="475360"/>
            <a:ext cx="962370" cy="25736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ko-KR" altLang="en-US" sz="1200" b="0" dirty="0" smtClean="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데이터</a:t>
            </a:r>
            <a:r>
              <a:rPr lang="en-US" altLang="ko-KR" sz="1200" b="0" dirty="0" smtClean="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(Data)</a:t>
            </a:r>
            <a:endParaRPr lang="en-US" altLang="ko-KR" sz="1200" b="0" dirty="0">
              <a:solidFill>
                <a:srgbClr val="0066CC"/>
              </a:solidFill>
              <a:ea typeface="HY헤드라인M" pitchFamily="18" charset="-127"/>
            </a:endParaRPr>
          </a:p>
        </p:txBody>
      </p:sp>
      <p:sp>
        <p:nvSpPr>
          <p:cNvPr id="12" name="Text Box 26"/>
          <p:cNvSpPr txBox="1">
            <a:spLocks noChangeArrowheads="1"/>
          </p:cNvSpPr>
          <p:nvPr/>
        </p:nvSpPr>
        <p:spPr bwMode="auto">
          <a:xfrm>
            <a:off x="324545" y="1220762"/>
            <a:ext cx="8569325" cy="213685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450850" indent="-450850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buFont typeface="Wingdings" pitchFamily="2" charset="2"/>
              <a:buBlip>
                <a:blip r:embed="rId3"/>
              </a:buBlip>
              <a:tabLst>
                <a:tab pos="450850" algn="l"/>
                <a:tab pos="2962275" algn="l"/>
              </a:tabLst>
            </a:pPr>
            <a:r>
              <a:rPr lang="ko-KR" altLang="en-US" sz="2800" b="0" dirty="0" smtClean="0">
                <a:solidFill>
                  <a:srgbClr val="000000"/>
                </a:solidFill>
                <a:ea typeface="HY헤드라인M" pitchFamily="18" charset="-127"/>
              </a:rPr>
              <a:t>데이터</a:t>
            </a:r>
            <a:r>
              <a:rPr lang="en-US" altLang="ko-KR" sz="2800" b="0" dirty="0" smtClean="0">
                <a:solidFill>
                  <a:srgbClr val="000000"/>
                </a:solidFill>
                <a:ea typeface="HY헤드라인M" pitchFamily="18" charset="-127"/>
              </a:rPr>
              <a:t> </a:t>
            </a:r>
            <a:r>
              <a:rPr lang="ko-KR" altLang="en-US" sz="2800" b="0" dirty="0" smtClean="0">
                <a:solidFill>
                  <a:srgbClr val="000000"/>
                </a:solidFill>
                <a:ea typeface="HY헤드라인M" pitchFamily="18" charset="-127"/>
              </a:rPr>
              <a:t>타입</a:t>
            </a:r>
            <a:endParaRPr lang="en-US" altLang="ko-KR" sz="2800" b="0" dirty="0" smtClean="0">
              <a:solidFill>
                <a:srgbClr val="000000"/>
              </a:solidFill>
              <a:ea typeface="HY헤드라인M" pitchFamily="18" charset="-127"/>
            </a:endParaRPr>
          </a:p>
          <a:p>
            <a:pPr marL="450850" indent="-450850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buFont typeface="Wingdings" pitchFamily="2" charset="2"/>
              <a:buBlip>
                <a:blip r:embed="rId3"/>
              </a:buBlip>
              <a:tabLst>
                <a:tab pos="450850" algn="l"/>
                <a:tab pos="2962275" algn="l"/>
              </a:tabLst>
            </a:pPr>
            <a:r>
              <a:rPr lang="ko-KR" altLang="en-US" sz="2800" b="0" dirty="0" smtClean="0">
                <a:solidFill>
                  <a:srgbClr val="000000"/>
                </a:solidFill>
                <a:ea typeface="HY헤드라인M" pitchFamily="18" charset="-127"/>
              </a:rPr>
              <a:t>데이터 품질과</a:t>
            </a:r>
            <a:r>
              <a:rPr lang="en-US" altLang="ko-KR" sz="2800" b="0" dirty="0" smtClean="0">
                <a:solidFill>
                  <a:srgbClr val="000000"/>
                </a:solidFill>
                <a:ea typeface="HY헤드라인M" pitchFamily="18" charset="-127"/>
              </a:rPr>
              <a:t> </a:t>
            </a:r>
            <a:r>
              <a:rPr lang="ko-KR" altLang="en-US" sz="2800" b="0" dirty="0" smtClean="0">
                <a:solidFill>
                  <a:srgbClr val="000000"/>
                </a:solidFill>
                <a:ea typeface="HY헤드라인M" pitchFamily="18" charset="-127"/>
              </a:rPr>
              <a:t>전처리</a:t>
            </a:r>
            <a:endParaRPr lang="ko-KR" altLang="en-US" sz="2800" b="0" dirty="0">
              <a:solidFill>
                <a:srgbClr val="000000"/>
              </a:solidFill>
              <a:ea typeface="HY헤드라인M" pitchFamily="18" charset="-127"/>
            </a:endParaRPr>
          </a:p>
          <a:p>
            <a:pPr marL="450850" indent="-450850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buFont typeface="Wingdings" pitchFamily="2" charset="2"/>
              <a:buBlip>
                <a:blip r:embed="rId3"/>
              </a:buBlip>
              <a:tabLst>
                <a:tab pos="450850" algn="l"/>
                <a:tab pos="2962275" algn="l"/>
              </a:tabLst>
            </a:pPr>
            <a:r>
              <a:rPr lang="ko-KR" altLang="en-US" sz="2800" b="0" dirty="0" err="1" smtClean="0">
                <a:solidFill>
                  <a:srgbClr val="000000"/>
                </a:solidFill>
                <a:ea typeface="HY헤드라인M" pitchFamily="18" charset="-127"/>
              </a:rPr>
              <a:t>유사도와</a:t>
            </a:r>
            <a:r>
              <a:rPr lang="ko-KR" altLang="en-US" sz="2800" b="0" dirty="0" smtClean="0">
                <a:solidFill>
                  <a:srgbClr val="000000"/>
                </a:solidFill>
                <a:ea typeface="HY헤드라인M" pitchFamily="18" charset="-127"/>
              </a:rPr>
              <a:t> 거리</a:t>
            </a:r>
            <a:endParaRPr lang="ko-KR" altLang="en-US" sz="2800" b="0" dirty="0">
              <a:solidFill>
                <a:srgbClr val="000000"/>
              </a:solidFill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9283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8AEC989E-555E-4E55-9F3C-343127921532}" type="slidenum">
              <a:rPr lang="en-US" altLang="ko-KR"/>
              <a:pPr>
                <a:defRPr/>
              </a:pPr>
              <a:t>18</a:t>
            </a:fld>
            <a:endParaRPr lang="en-US" altLang="ko-KR"/>
          </a:p>
        </p:txBody>
      </p:sp>
      <p:sp>
        <p:nvSpPr>
          <p:cNvPr id="649222" name="Rectangle 6"/>
          <p:cNvSpPr>
            <a:spLocks noChangeArrowheads="1"/>
          </p:cNvSpPr>
          <p:nvPr/>
        </p:nvSpPr>
        <p:spPr bwMode="auto">
          <a:xfrm>
            <a:off x="815974" y="163513"/>
            <a:ext cx="570024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  <a:defRPr/>
            </a:pPr>
            <a:r>
              <a:rPr lang="ko-KR" altLang="en-US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데이터</a:t>
            </a:r>
            <a:r>
              <a:rPr lang="en-US" altLang="ko-KR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 </a:t>
            </a:r>
            <a:r>
              <a:rPr lang="ko-KR" altLang="en-US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품질 문제</a:t>
            </a:r>
            <a:endParaRPr lang="ko-KR" altLang="en-US" sz="2400" b="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ea typeface="HY헤드라인M" pitchFamily="18" charset="-127"/>
            </a:endParaRPr>
          </a:p>
        </p:txBody>
      </p:sp>
      <p:sp>
        <p:nvSpPr>
          <p:cNvPr id="4100" name="Text Box 7"/>
          <p:cNvSpPr txBox="1">
            <a:spLocks noChangeArrowheads="1"/>
          </p:cNvSpPr>
          <p:nvPr/>
        </p:nvSpPr>
        <p:spPr bwMode="auto">
          <a:xfrm>
            <a:off x="323850" y="936625"/>
            <a:ext cx="8569325" cy="210402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Font typeface="Wingdings" pitchFamily="2" charset="2"/>
              <a:buBlip>
                <a:blip r:embed="rId3"/>
              </a:buBlip>
              <a:tabLst>
                <a:tab pos="268288" algn="l"/>
              </a:tabLst>
            </a:pPr>
            <a:r>
              <a:rPr lang="ko-KR" altLang="en-US" sz="2000" b="0" dirty="0" err="1" smtClean="0">
                <a:ea typeface="HY헤드라인M" pitchFamily="18" charset="-127"/>
              </a:rPr>
              <a:t>노이즈</a:t>
            </a:r>
            <a:r>
              <a:rPr lang="ko-KR" altLang="en-US" sz="2000" b="0" dirty="0" smtClean="0">
                <a:ea typeface="HY헤드라인M" pitchFamily="18" charset="-127"/>
              </a:rPr>
              <a:t> </a:t>
            </a:r>
            <a:r>
              <a:rPr lang="en-US" altLang="ko-KR" sz="2000" b="0" dirty="0" smtClean="0">
                <a:ea typeface="HY헤드라인M" pitchFamily="18" charset="-127"/>
              </a:rPr>
              <a:t>(noise)</a:t>
            </a:r>
          </a:p>
          <a:p>
            <a:pPr marL="292100" indent="-292100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Font typeface="Wingdings" pitchFamily="2" charset="2"/>
              <a:buBlip>
                <a:blip r:embed="rId3"/>
              </a:buBlip>
              <a:tabLst>
                <a:tab pos="268288" algn="l"/>
              </a:tabLst>
            </a:pPr>
            <a:r>
              <a:rPr lang="ko-KR" altLang="en-US" sz="2000" b="0" dirty="0" smtClean="0">
                <a:ea typeface="HY헤드라인M" pitchFamily="18" charset="-127"/>
              </a:rPr>
              <a:t>이상치 </a:t>
            </a:r>
            <a:r>
              <a:rPr lang="en-US" altLang="ko-KR" sz="2000" b="0" dirty="0" smtClean="0">
                <a:ea typeface="HY헤드라인M" pitchFamily="18" charset="-127"/>
              </a:rPr>
              <a:t>(outliers)</a:t>
            </a:r>
          </a:p>
          <a:p>
            <a:pPr marL="292100" indent="-292100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Font typeface="Wingdings" pitchFamily="2" charset="2"/>
              <a:buBlip>
                <a:blip r:embed="rId3"/>
              </a:buBlip>
              <a:tabLst>
                <a:tab pos="268288" algn="l"/>
              </a:tabLst>
            </a:pPr>
            <a:r>
              <a:rPr lang="ko-KR" altLang="en-US" sz="2000" b="0" dirty="0" smtClean="0">
                <a:ea typeface="HY헤드라인M" pitchFamily="18" charset="-127"/>
              </a:rPr>
              <a:t>누락 값 </a:t>
            </a:r>
            <a:r>
              <a:rPr lang="en-US" altLang="ko-KR" sz="2000" b="0" dirty="0" smtClean="0">
                <a:ea typeface="HY헤드라인M" pitchFamily="18" charset="-127"/>
              </a:rPr>
              <a:t>(missing values)</a:t>
            </a:r>
          </a:p>
          <a:p>
            <a:pPr marL="292100" indent="-292100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Font typeface="Wingdings" pitchFamily="2" charset="2"/>
              <a:buBlip>
                <a:blip r:embed="rId3"/>
              </a:buBlip>
              <a:tabLst>
                <a:tab pos="268288" algn="l"/>
              </a:tabLst>
            </a:pPr>
            <a:r>
              <a:rPr lang="ko-KR" altLang="en-US" sz="2000" b="0" dirty="0" smtClean="0">
                <a:ea typeface="HY헤드라인M" pitchFamily="18" charset="-127"/>
              </a:rPr>
              <a:t>중복 데이터 </a:t>
            </a:r>
            <a:r>
              <a:rPr lang="en-US" altLang="ko-KR" sz="2000" b="0" dirty="0" smtClean="0">
                <a:ea typeface="HY헤드라인M" pitchFamily="18" charset="-127"/>
              </a:rPr>
              <a:t>(duplicate data)</a:t>
            </a:r>
            <a:endParaRPr lang="en-US" altLang="ko-KR" sz="2000" b="0" dirty="0">
              <a:ea typeface="HY헤드라인M" pitchFamily="18" charset="-127"/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8091143" y="475360"/>
            <a:ext cx="962370" cy="25736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ko-KR" altLang="en-US" sz="1200" b="0" dirty="0" smtClean="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데이터</a:t>
            </a:r>
            <a:r>
              <a:rPr lang="en-US" altLang="ko-KR" sz="1200" b="0" dirty="0" smtClean="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(Data)</a:t>
            </a:r>
            <a:endParaRPr lang="en-US" altLang="ko-KR" sz="1200" b="0" dirty="0">
              <a:solidFill>
                <a:srgbClr val="0066CC"/>
              </a:solidFill>
              <a:ea typeface="HY헤드라인M" pitchFamily="18" charset="-127"/>
            </a:endParaRPr>
          </a:p>
        </p:txBody>
      </p:sp>
      <p:pic>
        <p:nvPicPr>
          <p:cNvPr id="65538" name="Picture 2" descr="http://realvalidation.com/wp-content/uploads/2014/03/data-quality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6154" y="2924944"/>
            <a:ext cx="4957021" cy="329642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131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8AEC989E-555E-4E55-9F3C-343127921532}" type="slidenum">
              <a:rPr lang="en-US" altLang="ko-KR"/>
              <a:pPr>
                <a:defRPr/>
              </a:pPr>
              <a:t>19</a:t>
            </a:fld>
            <a:endParaRPr lang="en-US" altLang="ko-KR"/>
          </a:p>
        </p:txBody>
      </p:sp>
      <p:sp>
        <p:nvSpPr>
          <p:cNvPr id="649222" name="Rectangle 6"/>
          <p:cNvSpPr>
            <a:spLocks noChangeArrowheads="1"/>
          </p:cNvSpPr>
          <p:nvPr/>
        </p:nvSpPr>
        <p:spPr bwMode="auto">
          <a:xfrm>
            <a:off x="815974" y="163513"/>
            <a:ext cx="570024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  <a:defRPr/>
            </a:pPr>
            <a:r>
              <a:rPr lang="ko-KR" altLang="en-US" sz="2400" b="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노이즈</a:t>
            </a:r>
            <a:r>
              <a:rPr lang="ko-KR" altLang="en-US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 </a:t>
            </a:r>
            <a:r>
              <a:rPr lang="en-US" altLang="ko-KR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(</a:t>
            </a:r>
            <a:r>
              <a:rPr lang="ko-KR" altLang="en-US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잡음</a:t>
            </a:r>
            <a:r>
              <a:rPr lang="en-US" altLang="ko-KR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)</a:t>
            </a:r>
            <a:endParaRPr lang="ko-KR" altLang="en-US" sz="2400" b="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ea typeface="HY헤드라인M" pitchFamily="18" charset="-127"/>
            </a:endParaRPr>
          </a:p>
        </p:txBody>
      </p:sp>
      <p:sp>
        <p:nvSpPr>
          <p:cNvPr id="4100" name="Text Box 7"/>
          <p:cNvSpPr txBox="1">
            <a:spLocks noChangeArrowheads="1"/>
          </p:cNvSpPr>
          <p:nvPr/>
        </p:nvSpPr>
        <p:spPr bwMode="auto">
          <a:xfrm>
            <a:off x="323850" y="936625"/>
            <a:ext cx="8569325" cy="151925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Font typeface="Wingdings" pitchFamily="2" charset="2"/>
              <a:buBlip>
                <a:blip r:embed="rId3"/>
              </a:buBlip>
              <a:tabLst>
                <a:tab pos="268288" algn="l"/>
              </a:tabLst>
            </a:pPr>
            <a:r>
              <a:rPr lang="ko-KR" altLang="en-US" sz="2000" b="0" dirty="0" err="1" smtClean="0">
                <a:ea typeface="HY헤드라인M" pitchFamily="18" charset="-127"/>
              </a:rPr>
              <a:t>노이즈는</a:t>
            </a:r>
            <a:r>
              <a:rPr lang="ko-KR" altLang="en-US" sz="2000" b="0" dirty="0" smtClean="0">
                <a:ea typeface="HY헤드라인M" pitchFamily="18" charset="-127"/>
              </a:rPr>
              <a:t> 원본 값을 변경시키는 것을 의미한다</a:t>
            </a:r>
            <a:r>
              <a:rPr lang="en-US" altLang="ko-KR" sz="2000" b="0" dirty="0" smtClean="0">
                <a:ea typeface="HY헤드라인M" pitchFamily="18" charset="-127"/>
              </a:rPr>
              <a:t>.</a:t>
            </a:r>
            <a:br>
              <a:rPr lang="en-US" altLang="ko-KR" sz="2000" b="0" dirty="0" smtClean="0">
                <a:ea typeface="HY헤드라인M" pitchFamily="18" charset="-127"/>
              </a:rPr>
            </a:br>
            <a:r>
              <a:rPr lang="en-US" altLang="ko-KR" sz="2000" b="0" dirty="0" smtClean="0">
                <a:ea typeface="HY헤드라인M" pitchFamily="18" charset="-127"/>
              </a:rPr>
              <a:t>(Noise refers to modification of original values.)</a:t>
            </a:r>
          </a:p>
          <a:p>
            <a:pPr marL="292100" indent="-292100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Font typeface="Wingdings" pitchFamily="2" charset="2"/>
              <a:buBlip>
                <a:blip r:embed="rId3"/>
              </a:buBlip>
              <a:tabLst>
                <a:tab pos="268288" algn="l"/>
              </a:tabLst>
            </a:pPr>
            <a:r>
              <a:rPr lang="ko-KR" altLang="en-US" sz="2000" b="0" dirty="0" err="1" smtClean="0">
                <a:ea typeface="HY헤드라인M" pitchFamily="18" charset="-127"/>
              </a:rPr>
              <a:t>노이즈</a:t>
            </a:r>
            <a:r>
              <a:rPr lang="ko-KR" altLang="en-US" sz="2000" b="0" dirty="0" smtClean="0">
                <a:ea typeface="HY헤드라인M" pitchFamily="18" charset="-127"/>
              </a:rPr>
              <a:t> 예</a:t>
            </a:r>
            <a:r>
              <a:rPr lang="en-US" altLang="ko-KR" sz="2000" b="0" dirty="0" smtClean="0">
                <a:ea typeface="HY헤드라인M" pitchFamily="18" charset="-127"/>
              </a:rPr>
              <a:t>: </a:t>
            </a:r>
            <a:r>
              <a:rPr lang="ko-KR" altLang="en-US" sz="2000" b="0" dirty="0" smtClean="0">
                <a:ea typeface="HY헤드라인M" pitchFamily="18" charset="-127"/>
              </a:rPr>
              <a:t>음성의 왜곡</a:t>
            </a:r>
            <a:r>
              <a:rPr lang="en-US" altLang="ko-KR" sz="2000" b="0" dirty="0" smtClean="0">
                <a:ea typeface="HY헤드라인M" pitchFamily="18" charset="-127"/>
              </a:rPr>
              <a:t>, TV</a:t>
            </a:r>
            <a:r>
              <a:rPr lang="ko-KR" altLang="en-US" sz="2000" b="0" dirty="0" smtClean="0">
                <a:ea typeface="HY헤드라인M" pitchFamily="18" charset="-127"/>
              </a:rPr>
              <a:t>스크린의 흔들림</a:t>
            </a:r>
            <a:endParaRPr lang="en-US" altLang="ko-KR" sz="2000" b="0" dirty="0" smtClean="0">
              <a:ea typeface="HY헤드라인M" pitchFamily="18" charset="-127"/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8091143" y="475360"/>
            <a:ext cx="962370" cy="25736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ko-KR" altLang="en-US" sz="1200" b="0" dirty="0" smtClean="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데이터</a:t>
            </a:r>
            <a:r>
              <a:rPr lang="en-US" altLang="ko-KR" sz="1200" b="0" dirty="0" smtClean="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(Data)</a:t>
            </a:r>
            <a:endParaRPr lang="en-US" altLang="ko-KR" sz="1200" b="0" dirty="0">
              <a:solidFill>
                <a:srgbClr val="0066CC"/>
              </a:solidFill>
              <a:ea typeface="HY헤드라인M" pitchFamily="18" charset="-127"/>
            </a:endParaRPr>
          </a:p>
        </p:txBody>
      </p:sp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156" y="2564904"/>
            <a:ext cx="7456712" cy="3596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9394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srgbClr val="3333CC"/>
                </a:solidFill>
              </a:rPr>
              <a:t>Page </a:t>
            </a:r>
            <a:fld id="{8AEC989E-555E-4E55-9F3C-343127921532}" type="slidenum">
              <a:rPr lang="en-US" altLang="ko-KR">
                <a:solidFill>
                  <a:srgbClr val="3333CC"/>
                </a:solidFill>
              </a:rPr>
              <a:pPr>
                <a:defRPr/>
              </a:pPr>
              <a:t>2</a:t>
            </a:fld>
            <a:endParaRPr lang="en-US" altLang="ko-KR">
              <a:solidFill>
                <a:srgbClr val="3333CC"/>
              </a:solidFill>
            </a:endParaRPr>
          </a:p>
        </p:txBody>
      </p:sp>
      <p:sp>
        <p:nvSpPr>
          <p:cNvPr id="649222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  <a:defRPr/>
            </a:pPr>
            <a:r>
              <a:rPr lang="ko-KR" altLang="en-US" sz="2400" b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강의 내</a:t>
            </a:r>
            <a:r>
              <a:rPr lang="ko-KR" altLang="en-US" sz="2400" b="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용</a:t>
            </a:r>
          </a:p>
        </p:txBody>
      </p:sp>
      <p:sp>
        <p:nvSpPr>
          <p:cNvPr id="4101" name="Text Box 8"/>
          <p:cNvSpPr txBox="1">
            <a:spLocks noChangeArrowheads="1"/>
          </p:cNvSpPr>
          <p:nvPr/>
        </p:nvSpPr>
        <p:spPr bwMode="auto">
          <a:xfrm>
            <a:off x="8091143" y="475360"/>
            <a:ext cx="962370" cy="25736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ko-KR" altLang="en-US" sz="1200" b="0" dirty="0" smtClean="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데이터</a:t>
            </a:r>
            <a:r>
              <a:rPr lang="en-US" altLang="ko-KR" sz="1200" b="0" dirty="0" smtClean="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(Data)</a:t>
            </a:r>
            <a:endParaRPr lang="en-US" altLang="ko-KR" sz="1200" b="0" dirty="0">
              <a:solidFill>
                <a:srgbClr val="0066CC"/>
              </a:solidFill>
              <a:ea typeface="HY헤드라인M" pitchFamily="18" charset="-127"/>
            </a:endParaRPr>
          </a:p>
        </p:txBody>
      </p:sp>
      <p:sp>
        <p:nvSpPr>
          <p:cNvPr id="11" name="AutoShape 24"/>
          <p:cNvSpPr>
            <a:spLocks noChangeArrowheads="1"/>
          </p:cNvSpPr>
          <p:nvPr/>
        </p:nvSpPr>
        <p:spPr bwMode="auto">
          <a:xfrm>
            <a:off x="251520" y="1155675"/>
            <a:ext cx="8569325" cy="754062"/>
          </a:xfrm>
          <a:prstGeom prst="roundRect">
            <a:avLst>
              <a:gd name="adj" fmla="val 16667"/>
            </a:avLst>
          </a:prstGeom>
          <a:solidFill>
            <a:srgbClr val="FFCCCC">
              <a:alpha val="80000"/>
            </a:srgbClr>
          </a:solidFill>
          <a:ln w="12700">
            <a:solidFill>
              <a:srgbClr val="FF99FF"/>
            </a:solidFill>
            <a:round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2" name="Text Box 26"/>
          <p:cNvSpPr txBox="1">
            <a:spLocks noChangeArrowheads="1"/>
          </p:cNvSpPr>
          <p:nvPr/>
        </p:nvSpPr>
        <p:spPr bwMode="auto">
          <a:xfrm>
            <a:off x="324545" y="1220762"/>
            <a:ext cx="8569325" cy="213685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450850" indent="-450850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buFont typeface="Wingdings" pitchFamily="2" charset="2"/>
              <a:buBlip>
                <a:blip r:embed="rId3"/>
              </a:buBlip>
              <a:tabLst>
                <a:tab pos="450850" algn="l"/>
                <a:tab pos="2962275" algn="l"/>
              </a:tabLst>
            </a:pPr>
            <a:r>
              <a:rPr lang="ko-KR" altLang="en-US" sz="2800" b="0" dirty="0" smtClean="0">
                <a:solidFill>
                  <a:srgbClr val="000000"/>
                </a:solidFill>
                <a:ea typeface="HY헤드라인M" pitchFamily="18" charset="-127"/>
              </a:rPr>
              <a:t>데이터</a:t>
            </a:r>
            <a:r>
              <a:rPr lang="en-US" altLang="ko-KR" sz="2800" b="0" dirty="0" smtClean="0">
                <a:solidFill>
                  <a:srgbClr val="000000"/>
                </a:solidFill>
                <a:ea typeface="HY헤드라인M" pitchFamily="18" charset="-127"/>
              </a:rPr>
              <a:t> </a:t>
            </a:r>
            <a:r>
              <a:rPr lang="ko-KR" altLang="en-US" sz="2800" b="0" dirty="0" smtClean="0">
                <a:solidFill>
                  <a:srgbClr val="000000"/>
                </a:solidFill>
                <a:ea typeface="HY헤드라인M" pitchFamily="18" charset="-127"/>
              </a:rPr>
              <a:t>타입</a:t>
            </a:r>
            <a:endParaRPr lang="en-US" altLang="ko-KR" sz="2800" b="0" dirty="0" smtClean="0">
              <a:solidFill>
                <a:srgbClr val="000000"/>
              </a:solidFill>
              <a:ea typeface="HY헤드라인M" pitchFamily="18" charset="-127"/>
            </a:endParaRPr>
          </a:p>
          <a:p>
            <a:pPr marL="450850" indent="-450850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buFont typeface="Wingdings" pitchFamily="2" charset="2"/>
              <a:buBlip>
                <a:blip r:embed="rId3"/>
              </a:buBlip>
              <a:tabLst>
                <a:tab pos="450850" algn="l"/>
                <a:tab pos="2962275" algn="l"/>
              </a:tabLst>
            </a:pPr>
            <a:r>
              <a:rPr lang="ko-KR" altLang="en-US" sz="2800" b="0" dirty="0" smtClean="0">
                <a:solidFill>
                  <a:srgbClr val="000000"/>
                </a:solidFill>
                <a:ea typeface="HY헤드라인M" pitchFamily="18" charset="-127"/>
              </a:rPr>
              <a:t>데이터 품질과</a:t>
            </a:r>
            <a:r>
              <a:rPr lang="en-US" altLang="ko-KR" sz="2800" b="0" dirty="0" smtClean="0">
                <a:solidFill>
                  <a:srgbClr val="000000"/>
                </a:solidFill>
                <a:ea typeface="HY헤드라인M" pitchFamily="18" charset="-127"/>
              </a:rPr>
              <a:t> </a:t>
            </a:r>
            <a:r>
              <a:rPr lang="ko-KR" altLang="en-US" sz="2800" b="0" dirty="0" smtClean="0">
                <a:solidFill>
                  <a:srgbClr val="000000"/>
                </a:solidFill>
                <a:ea typeface="HY헤드라인M" pitchFamily="18" charset="-127"/>
              </a:rPr>
              <a:t>전처리</a:t>
            </a:r>
            <a:endParaRPr lang="ko-KR" altLang="en-US" sz="2800" b="0" dirty="0">
              <a:solidFill>
                <a:srgbClr val="000000"/>
              </a:solidFill>
              <a:ea typeface="HY헤드라인M" pitchFamily="18" charset="-127"/>
            </a:endParaRPr>
          </a:p>
          <a:p>
            <a:pPr marL="450850" indent="-450850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buFont typeface="Wingdings" pitchFamily="2" charset="2"/>
              <a:buBlip>
                <a:blip r:embed="rId3"/>
              </a:buBlip>
              <a:tabLst>
                <a:tab pos="450850" algn="l"/>
                <a:tab pos="2962275" algn="l"/>
              </a:tabLst>
            </a:pPr>
            <a:r>
              <a:rPr lang="ko-KR" altLang="en-US" sz="2800" b="0" dirty="0" err="1" smtClean="0">
                <a:solidFill>
                  <a:srgbClr val="000000"/>
                </a:solidFill>
                <a:ea typeface="HY헤드라인M" pitchFamily="18" charset="-127"/>
              </a:rPr>
              <a:t>유사도와</a:t>
            </a:r>
            <a:r>
              <a:rPr lang="ko-KR" altLang="en-US" sz="2800" b="0" dirty="0" smtClean="0">
                <a:solidFill>
                  <a:srgbClr val="000000"/>
                </a:solidFill>
                <a:ea typeface="HY헤드라인M" pitchFamily="18" charset="-127"/>
              </a:rPr>
              <a:t> 거리</a:t>
            </a:r>
            <a:endParaRPr lang="ko-KR" altLang="en-US" sz="2800" b="0" dirty="0">
              <a:solidFill>
                <a:srgbClr val="000000"/>
              </a:solidFill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6300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8AEC989E-555E-4E55-9F3C-343127921532}" type="slidenum">
              <a:rPr lang="en-US" altLang="ko-KR"/>
              <a:pPr>
                <a:defRPr/>
              </a:pPr>
              <a:t>20</a:t>
            </a:fld>
            <a:endParaRPr lang="en-US" altLang="ko-KR"/>
          </a:p>
        </p:txBody>
      </p:sp>
      <p:sp>
        <p:nvSpPr>
          <p:cNvPr id="649222" name="Rectangle 6"/>
          <p:cNvSpPr>
            <a:spLocks noChangeArrowheads="1"/>
          </p:cNvSpPr>
          <p:nvPr/>
        </p:nvSpPr>
        <p:spPr bwMode="auto">
          <a:xfrm>
            <a:off x="815974" y="163513"/>
            <a:ext cx="570024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  <a:defRPr/>
            </a:pPr>
            <a:r>
              <a:rPr lang="ko-KR" altLang="en-US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이상치 </a:t>
            </a:r>
            <a:r>
              <a:rPr lang="en-US" altLang="ko-KR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(Outliers)</a:t>
            </a:r>
            <a:endParaRPr lang="ko-KR" altLang="en-US" sz="2400" b="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ea typeface="HY헤드라인M" pitchFamily="18" charset="-127"/>
            </a:endParaRPr>
          </a:p>
        </p:txBody>
      </p:sp>
      <p:sp>
        <p:nvSpPr>
          <p:cNvPr id="4100" name="Text Box 7"/>
          <p:cNvSpPr txBox="1">
            <a:spLocks noChangeArrowheads="1"/>
          </p:cNvSpPr>
          <p:nvPr/>
        </p:nvSpPr>
        <p:spPr bwMode="auto">
          <a:xfrm>
            <a:off x="323850" y="936625"/>
            <a:ext cx="8569325" cy="99603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Font typeface="Wingdings" pitchFamily="2" charset="2"/>
              <a:buBlip>
                <a:blip r:embed="rId3"/>
              </a:buBlip>
              <a:tabLst>
                <a:tab pos="268288" algn="l"/>
              </a:tabLst>
            </a:pPr>
            <a:r>
              <a:rPr lang="ko-KR" altLang="en-US" sz="2000" b="0" dirty="0" smtClean="0">
                <a:ea typeface="HY헤드라인M" pitchFamily="18" charset="-127"/>
              </a:rPr>
              <a:t>데이터 집합 내의 다른 객체들과는 </a:t>
            </a:r>
            <a:r>
              <a:rPr lang="en-US" altLang="ko-KR" sz="2000" b="0" dirty="0" smtClean="0">
                <a:ea typeface="HY헤드라인M" pitchFamily="18" charset="-127"/>
              </a:rPr>
              <a:t>(</a:t>
            </a:r>
            <a:r>
              <a:rPr lang="ko-KR" altLang="en-US" sz="2000" b="0" dirty="0" smtClean="0">
                <a:ea typeface="HY헤드라인M" pitchFamily="18" charset="-127"/>
              </a:rPr>
              <a:t>상당히</a:t>
            </a:r>
            <a:r>
              <a:rPr lang="en-US" altLang="ko-KR" sz="2000" b="0" dirty="0" smtClean="0">
                <a:ea typeface="HY헤드라인M" pitchFamily="18" charset="-127"/>
              </a:rPr>
              <a:t>, considerably) </a:t>
            </a:r>
            <a:r>
              <a:rPr lang="ko-KR" altLang="en-US" sz="2000" b="0" dirty="0" smtClean="0">
                <a:ea typeface="HY헤드라인M" pitchFamily="18" charset="-127"/>
              </a:rPr>
              <a:t>다른 특징을 갖는 객체를 의미한다</a:t>
            </a:r>
            <a:r>
              <a:rPr lang="en-US" altLang="ko-KR" sz="2000" b="0" dirty="0" smtClean="0">
                <a:ea typeface="HY헤드라인M" pitchFamily="18" charset="-127"/>
              </a:rPr>
              <a:t>.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8091143" y="475360"/>
            <a:ext cx="962370" cy="25736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ko-KR" altLang="en-US" sz="1200" b="0" dirty="0" smtClean="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데이터</a:t>
            </a:r>
            <a:r>
              <a:rPr lang="en-US" altLang="ko-KR" sz="1200" b="0" dirty="0" smtClean="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(Data)</a:t>
            </a:r>
            <a:endParaRPr lang="en-US" altLang="ko-KR" sz="1200" b="0" dirty="0">
              <a:solidFill>
                <a:srgbClr val="0066CC"/>
              </a:solidFill>
              <a:ea typeface="HY헤드라인M" pitchFamily="18" charset="-127"/>
            </a:endParaRPr>
          </a:p>
        </p:txBody>
      </p:sp>
      <p:pic>
        <p:nvPicPr>
          <p:cNvPr id="67586" name="Picture 2" descr="http://content.answcdn.com/main/content/img/oxford/Oxford_Statistics/0199541454.outlier.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276872"/>
            <a:ext cx="5848594" cy="3185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541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8AEC989E-555E-4E55-9F3C-343127921532}" type="slidenum">
              <a:rPr lang="en-US" altLang="ko-KR"/>
              <a:pPr>
                <a:defRPr/>
              </a:pPr>
              <a:t>21</a:t>
            </a:fld>
            <a:endParaRPr lang="en-US" altLang="ko-KR"/>
          </a:p>
        </p:txBody>
      </p:sp>
      <p:sp>
        <p:nvSpPr>
          <p:cNvPr id="649222" name="Rectangle 6"/>
          <p:cNvSpPr>
            <a:spLocks noChangeArrowheads="1"/>
          </p:cNvSpPr>
          <p:nvPr/>
        </p:nvSpPr>
        <p:spPr bwMode="auto">
          <a:xfrm>
            <a:off x="815974" y="163513"/>
            <a:ext cx="570024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  <a:defRPr/>
            </a:pPr>
            <a:r>
              <a:rPr lang="ko-KR" altLang="en-US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누락 값 </a:t>
            </a:r>
            <a:r>
              <a:rPr lang="en-US" altLang="ko-KR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(Missing Values)</a:t>
            </a:r>
            <a:endParaRPr lang="ko-KR" altLang="en-US" sz="2400" b="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ea typeface="HY헤드라인M" pitchFamily="18" charset="-127"/>
            </a:endParaRPr>
          </a:p>
        </p:txBody>
      </p:sp>
      <p:sp>
        <p:nvSpPr>
          <p:cNvPr id="4100" name="Text Box 7"/>
          <p:cNvSpPr txBox="1">
            <a:spLocks noChangeArrowheads="1"/>
          </p:cNvSpPr>
          <p:nvPr/>
        </p:nvSpPr>
        <p:spPr bwMode="auto">
          <a:xfrm>
            <a:off x="323850" y="936625"/>
            <a:ext cx="8569325" cy="39445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Font typeface="Wingdings" pitchFamily="2" charset="2"/>
              <a:buBlip>
                <a:blip r:embed="rId3"/>
              </a:buBlip>
              <a:tabLst>
                <a:tab pos="268288" algn="l"/>
              </a:tabLst>
            </a:pPr>
            <a:r>
              <a:rPr lang="ko-KR" altLang="en-US" sz="2000" b="0" dirty="0" smtClean="0">
                <a:ea typeface="HY헤드라인M" pitchFamily="18" charset="-127"/>
                <a:sym typeface="Symbol"/>
              </a:rPr>
              <a:t>누락 값이 발생하는 원인</a:t>
            </a:r>
            <a:endParaRPr lang="en-US" altLang="ko-KR" sz="2000" b="0" dirty="0" smtClean="0">
              <a:ea typeface="HY헤드라인M" pitchFamily="18" charset="-127"/>
              <a:sym typeface="Symbol"/>
            </a:endParaRPr>
          </a:p>
          <a:p>
            <a:pPr marL="530225" lvl="1" indent="-236538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b="0" dirty="0" smtClean="0">
                <a:solidFill>
                  <a:srgbClr val="000000"/>
                </a:solidFill>
                <a:ea typeface="HY헤드라인M" pitchFamily="18" charset="-127"/>
                <a:sym typeface="Symbol"/>
              </a:rPr>
              <a:t>정보 수집이 이뤄지지 않음 </a:t>
            </a:r>
            <a:r>
              <a:rPr lang="en-US" altLang="ko-KR" b="0" dirty="0" smtClean="0">
                <a:solidFill>
                  <a:srgbClr val="000000"/>
                </a:solidFill>
                <a:ea typeface="HY헤드라인M" pitchFamily="18" charset="-127"/>
                <a:sym typeface="Symbol"/>
              </a:rPr>
              <a:t>(</a:t>
            </a:r>
            <a:r>
              <a:rPr lang="ko-KR" altLang="en-US" b="0" dirty="0" smtClean="0">
                <a:solidFill>
                  <a:srgbClr val="000000"/>
                </a:solidFill>
                <a:ea typeface="HY헤드라인M" pitchFamily="18" charset="-127"/>
                <a:sym typeface="Symbol"/>
              </a:rPr>
              <a:t>예</a:t>
            </a:r>
            <a:r>
              <a:rPr lang="en-US" altLang="ko-KR" b="0" dirty="0" smtClean="0">
                <a:solidFill>
                  <a:srgbClr val="000000"/>
                </a:solidFill>
                <a:ea typeface="HY헤드라인M" pitchFamily="18" charset="-127"/>
                <a:sym typeface="Symbol"/>
              </a:rPr>
              <a:t>: </a:t>
            </a:r>
            <a:r>
              <a:rPr lang="ko-KR" altLang="en-US" b="0" dirty="0" smtClean="0">
                <a:solidFill>
                  <a:srgbClr val="000000"/>
                </a:solidFill>
                <a:ea typeface="HY헤드라인M" pitchFamily="18" charset="-127"/>
                <a:sym typeface="Symbol"/>
              </a:rPr>
              <a:t>신체 검사에서 어떤 사람이 몸무게 측정을 거부함</a:t>
            </a:r>
            <a:r>
              <a:rPr lang="en-US" altLang="ko-KR" b="0" dirty="0" smtClean="0">
                <a:solidFill>
                  <a:srgbClr val="000000"/>
                </a:solidFill>
                <a:ea typeface="HY헤드라인M" pitchFamily="18" charset="-127"/>
                <a:sym typeface="Symbol"/>
              </a:rPr>
              <a:t>)</a:t>
            </a:r>
          </a:p>
          <a:p>
            <a:pPr marL="530225" lvl="1" indent="-236538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b="0" dirty="0" smtClean="0">
                <a:solidFill>
                  <a:srgbClr val="000000"/>
                </a:solidFill>
                <a:ea typeface="HY헤드라인M" pitchFamily="18" charset="-127"/>
                <a:sym typeface="Symbol"/>
              </a:rPr>
              <a:t>일부 속성이 모든 경우에 적용되지 않음 </a:t>
            </a:r>
            <a:r>
              <a:rPr lang="en-US" altLang="ko-KR" b="0" dirty="0" smtClean="0">
                <a:solidFill>
                  <a:srgbClr val="000000"/>
                </a:solidFill>
                <a:ea typeface="HY헤드라인M" pitchFamily="18" charset="-127"/>
                <a:sym typeface="Symbol"/>
              </a:rPr>
              <a:t>(</a:t>
            </a:r>
            <a:r>
              <a:rPr lang="ko-KR" altLang="en-US" b="0" dirty="0" smtClean="0">
                <a:solidFill>
                  <a:srgbClr val="000000"/>
                </a:solidFill>
                <a:ea typeface="HY헤드라인M" pitchFamily="18" charset="-127"/>
                <a:sym typeface="Symbol"/>
              </a:rPr>
              <a:t>예</a:t>
            </a:r>
            <a:r>
              <a:rPr lang="en-US" altLang="ko-KR" b="0" dirty="0" smtClean="0">
                <a:solidFill>
                  <a:srgbClr val="000000"/>
                </a:solidFill>
                <a:ea typeface="HY헤드라인M" pitchFamily="18" charset="-127"/>
                <a:sym typeface="Symbol"/>
              </a:rPr>
              <a:t>: </a:t>
            </a:r>
            <a:r>
              <a:rPr lang="ko-KR" altLang="en-US" b="0" dirty="0" err="1" smtClean="0">
                <a:solidFill>
                  <a:srgbClr val="000000"/>
                </a:solidFill>
                <a:ea typeface="HY헤드라인M" pitchFamily="18" charset="-127"/>
                <a:sym typeface="Symbol"/>
              </a:rPr>
              <a:t>연소득</a:t>
            </a:r>
            <a:r>
              <a:rPr lang="ko-KR" altLang="en-US" b="0" dirty="0" smtClean="0">
                <a:solidFill>
                  <a:srgbClr val="000000"/>
                </a:solidFill>
                <a:ea typeface="HY헤드라인M" pitchFamily="18" charset="-127"/>
                <a:sym typeface="Symbol"/>
              </a:rPr>
              <a:t> 속성은 아이들에게 적용되지 못함</a:t>
            </a:r>
            <a:r>
              <a:rPr lang="en-US" altLang="ko-KR" b="0" dirty="0" smtClean="0">
                <a:solidFill>
                  <a:srgbClr val="000000"/>
                </a:solidFill>
                <a:ea typeface="HY헤드라인M" pitchFamily="18" charset="-127"/>
                <a:sym typeface="Symbol"/>
              </a:rPr>
              <a:t>)</a:t>
            </a:r>
          </a:p>
          <a:p>
            <a:pPr marL="292100" indent="-292100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Blip>
                <a:blip r:embed="rId3"/>
              </a:buBlip>
              <a:tabLst>
                <a:tab pos="268288" algn="l"/>
              </a:tabLst>
            </a:pPr>
            <a:r>
              <a:rPr lang="ko-KR" altLang="en-US" sz="2000" b="0" dirty="0" smtClean="0">
                <a:ea typeface="HY헤드라인M" pitchFamily="18" charset="-127"/>
                <a:sym typeface="Symbol"/>
              </a:rPr>
              <a:t>누락 값의 처리</a:t>
            </a:r>
            <a:endParaRPr lang="en-US" altLang="ko-KR" sz="2000" b="0" dirty="0">
              <a:ea typeface="HY헤드라인M" pitchFamily="18" charset="-127"/>
              <a:sym typeface="Symbol"/>
            </a:endParaRPr>
          </a:p>
          <a:p>
            <a:pPr marL="530225" lvl="1" indent="-236538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b="0" dirty="0" smtClean="0">
                <a:solidFill>
                  <a:srgbClr val="000000"/>
                </a:solidFill>
                <a:ea typeface="HY헤드라인M" pitchFamily="18" charset="-127"/>
                <a:sym typeface="Symbol"/>
              </a:rPr>
              <a:t>해당 데이터 객체를 제거한다</a:t>
            </a:r>
            <a:r>
              <a:rPr lang="en-US" altLang="ko-KR" b="0" dirty="0" smtClean="0">
                <a:solidFill>
                  <a:srgbClr val="000000"/>
                </a:solidFill>
                <a:ea typeface="HY헤드라인M" pitchFamily="18" charset="-127"/>
                <a:sym typeface="Symbol"/>
              </a:rPr>
              <a:t>.</a:t>
            </a:r>
            <a:endParaRPr lang="en-US" altLang="ko-KR" b="0" dirty="0">
              <a:solidFill>
                <a:srgbClr val="000000"/>
              </a:solidFill>
              <a:ea typeface="HY헤드라인M" pitchFamily="18" charset="-127"/>
              <a:sym typeface="Symbol"/>
            </a:endParaRPr>
          </a:p>
          <a:p>
            <a:pPr marL="530225" lvl="1" indent="-236538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b="0" dirty="0" smtClean="0">
                <a:solidFill>
                  <a:srgbClr val="000000"/>
                </a:solidFill>
                <a:ea typeface="HY헤드라인M" pitchFamily="18" charset="-127"/>
                <a:sym typeface="Symbol"/>
              </a:rPr>
              <a:t>누락 값을 추정한다</a:t>
            </a:r>
            <a:r>
              <a:rPr lang="en-US" altLang="ko-KR" b="0" dirty="0" smtClean="0">
                <a:solidFill>
                  <a:srgbClr val="000000"/>
                </a:solidFill>
                <a:ea typeface="HY헤드라인M" pitchFamily="18" charset="-127"/>
                <a:sym typeface="Symbol"/>
              </a:rPr>
              <a:t>. </a:t>
            </a:r>
            <a:br>
              <a:rPr lang="en-US" altLang="ko-KR" b="0" dirty="0" smtClean="0">
                <a:solidFill>
                  <a:srgbClr val="000000"/>
                </a:solidFill>
                <a:ea typeface="HY헤드라인M" pitchFamily="18" charset="-127"/>
                <a:sym typeface="Symbol"/>
              </a:rPr>
            </a:br>
            <a:r>
              <a:rPr lang="en-US" altLang="ko-KR" b="0" dirty="0" smtClean="0">
                <a:solidFill>
                  <a:srgbClr val="000000"/>
                </a:solidFill>
                <a:ea typeface="HY헤드라인M" pitchFamily="18" charset="-127"/>
                <a:sym typeface="Symbol"/>
              </a:rPr>
              <a:t>(</a:t>
            </a:r>
            <a:r>
              <a:rPr lang="ko-KR" altLang="en-US" b="0" dirty="0" smtClean="0">
                <a:solidFill>
                  <a:srgbClr val="000000"/>
                </a:solidFill>
                <a:ea typeface="HY헤드라인M" pitchFamily="18" charset="-127"/>
                <a:sym typeface="Symbol"/>
              </a:rPr>
              <a:t>회귀분석 등을 통해 값을 추정하여 이용한다</a:t>
            </a:r>
            <a:r>
              <a:rPr lang="en-US" altLang="ko-KR" b="0" dirty="0" smtClean="0">
                <a:solidFill>
                  <a:srgbClr val="000000"/>
                </a:solidFill>
                <a:ea typeface="HY헤드라인M" pitchFamily="18" charset="-127"/>
                <a:sym typeface="Symbol"/>
              </a:rPr>
              <a:t>.)</a:t>
            </a:r>
          </a:p>
          <a:p>
            <a:pPr marL="530225" lvl="1" indent="-236538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b="0" dirty="0" smtClean="0">
                <a:solidFill>
                  <a:srgbClr val="000000"/>
                </a:solidFill>
                <a:ea typeface="HY헤드라인M" pitchFamily="18" charset="-127"/>
                <a:sym typeface="Symbol"/>
              </a:rPr>
              <a:t>분석 과정에서 누락 값은 무시한다</a:t>
            </a:r>
            <a:r>
              <a:rPr lang="en-US" altLang="ko-KR" b="0" dirty="0" smtClean="0">
                <a:solidFill>
                  <a:srgbClr val="000000"/>
                </a:solidFill>
                <a:ea typeface="HY헤드라인M" pitchFamily="18" charset="-127"/>
                <a:sym typeface="Symbol"/>
              </a:rPr>
              <a:t>.</a:t>
            </a:r>
          </a:p>
          <a:p>
            <a:pPr marL="530225" lvl="1" indent="-236538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b="0" dirty="0" smtClean="0">
                <a:solidFill>
                  <a:srgbClr val="000000"/>
                </a:solidFill>
                <a:ea typeface="HY헤드라인M" pitchFamily="18" charset="-127"/>
                <a:sym typeface="Symbol"/>
              </a:rPr>
              <a:t>모든 가능한 값으로 대치한다</a:t>
            </a:r>
            <a:r>
              <a:rPr lang="en-US" altLang="ko-KR" b="0" dirty="0" smtClean="0">
                <a:solidFill>
                  <a:srgbClr val="000000"/>
                </a:solidFill>
                <a:ea typeface="HY헤드라인M" pitchFamily="18" charset="-127"/>
                <a:sym typeface="Symbol"/>
              </a:rPr>
              <a:t>. </a:t>
            </a:r>
            <a:endParaRPr lang="en-US" altLang="ko-KR" b="0" dirty="0">
              <a:solidFill>
                <a:srgbClr val="000000"/>
              </a:solidFill>
              <a:ea typeface="HY헤드라인M" pitchFamily="18" charset="-127"/>
              <a:sym typeface="Symbol"/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8091143" y="475360"/>
            <a:ext cx="962370" cy="25736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ko-KR" altLang="en-US" sz="1200" b="0" dirty="0" smtClean="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데이터</a:t>
            </a:r>
            <a:r>
              <a:rPr lang="en-US" altLang="ko-KR" sz="1200" b="0" dirty="0" smtClean="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(Data)</a:t>
            </a:r>
            <a:endParaRPr lang="en-US" altLang="ko-KR" sz="1200" b="0" dirty="0">
              <a:solidFill>
                <a:srgbClr val="0066CC"/>
              </a:solidFill>
              <a:ea typeface="HY헤드라인M" pitchFamily="18" charset="-127"/>
            </a:endParaRPr>
          </a:p>
        </p:txBody>
      </p:sp>
      <p:sp>
        <p:nvSpPr>
          <p:cNvPr id="2" name="AutoShape 2" descr="data:image/jpeg;base64,/9j/4AAQSkZJRgABAQAAAQABAAD/2wCEAAkGBhQREBIUEBIVFBQWEhoaFxUYFRkWFxsXHBkXFBwVHBoZHSYeGB0jGhgYHy8hJCgpLC0tGB4xNTAqNSYrLCkBCQoKDgwOGg8PGi8kHx80LC0tKSsuNS8sLDEvKikqLC0pLCovNCwtLSoqLSksLCwsKSwpLCwsLC0sLCwqLDAsLP/AABEIANUA7QMBIgACEQEDEQH/xAAcAAEAAwADAQEAAAAAAAAAAAAABQYHAQMEAgj/xABCEAACAQMCAwUEBwUHBAMBAAABAgMABBESIQUGMQcTQVFhIjJxgRQjQlKRobEVM2JywRc0Q4KissJTg5LRFmPSJP/EABoBAQADAQEBAAAAAAAAAAAAAAACAwQBBQb/xAAxEQACAQIEAwUIAwEBAAAAAAAAAQIDEQQSITETQVEFcYGR0SMyQmGhscHwFCLh8TP/2gAMAwEAAhEDEQA/ANxpSlAKUpQClKUApSlAKUpQClKUB4+K8YitUElxII0Lqmo5xqY6VBwNtz1O3nXksebLWZJnSddMH70tmPQMagzBwCFIBIboR0Jrxc98HkubeJIk1kXlu7LlQNCSqzn2iAcKDt41Bc28mXF3NxPuwFWeztljYsNLSRSvKUIB1AEYUkjGGoC18H5rtrssIJgxVQxUqyNoPR9LgEofBht61CXXaFFJPZR2cqSLNdGNyVbdO7kbXGTgONSAal1L4V5LrgVzf3MkskBs1/Zs1sCzxvI0k2Nx3TMO7TGQSQST0FeW14PeP+xkey7oWUiiVzLEwIWFotcYViShIBOQGyV2OCaAtk/OVok/cNOok1hCMMVDt0jZwNCufBSQTnpXNzzfax3H0dpvrQVDKEdghb3Q7KpWMnIxqI61RG5DnzdW0y3kkE108gaC4tkhKvJ3uZFkxKrqcZ0hs6RipTmHgt0LqSThsNzDO8sZaXv4focgGhWeWJnMmdAK+wgOw3oC7cT4ilvBLNIcJFGzt56VBY/PAqIteaVisraa/ZYpJlBEaqzHU41iJUXU7lVIBIHgTtXs5q4SbqxuoFIDSwOik9NRUhc+mcVVxHNKeE38MBl7mCSOaAFElRnVEYr3rKupHjZCCw2zigLI/OFoII7g3CdzJII1k306ySoU7eycgg6sYxvivfZcRSaISx6ihBIyjqdiQfZYBvA+G/h1rP25PuWgQtCA0vHo7x4daHuodS6gxzpY6V1ELnJY4zWk0BErzZamCCcTKYp5FjiYBjrdiVVAMZzkHqNsHNfEXOVo0/cLOpk1lBs2kyDrGJMaC4+4Gz6VU+C8k3EfFSJAP2fbzTXFt7S/vpwoKac5AjJlIyOrePh4eAciTxJBa3K3kiQ3IdXS4thanTL3qy6T9cGyclcHfO+9AXe451tUeWPvS0kRYOixyuVKp3hzoQ4Gk7HoTsMnaofhnaGl1a200bLbtJNArrLFMy/WsV7pH0KHY4wGGVHjXu5a4JJFLxRpE09/dlo2yp1J3UaA7EkDUG2OD186rdpwC7PDuHWrWjo9peWrOxkhMbJHKSzoVkLEBQDhlU77A0Bc5ebrVbj6OZgZdSqVVXYKzbKruqlEJyMBiDuK+bjnK0SfuHnUSawhGGKh292NnA0K58FJBOelRHLdpc2UtxCbVpUmvpJluEkiC6JWDHvFdxJqQbeyrZAGKrj8iT5ureZbySCe6eQNBcWyQlZJO9zIsmJVdTjOkNnSMUBe7rm+1juPo7TfWgqGUI7BC3uh2VSsecjGojrVf5y7S14Vc6LtC0UsatCyL7WoFlkRsnBx9WQRj3yPCujmLgt0LqSThsNzDO8sZMvfw/Q5MaFLyxM5fOgFfYQHYb1A9sfKlzxa6his0VvosZMjFtI1THZAfEhYgSPAOvnQE5zl2yQWE5gSJp5E/eYYIikjOnUQSzdMjGBnrnIFk5O5xh4nB3sGpSraXjbGpGxnBxsQRuCOvxBAxPtG7PbyO/uJIreWeKaVpFeJGkwXJcowQEqQxI3GCMb+AnuRuym+WBpTdPZSSEYiGrJVc4Z9LjByx2IJA8s4Hu4zC4KngIVqU71Ha6v56crfu5Q5zTelzbKVm45b45D+6v45PRzk/wCuM/rXH7T4/D71tDMPMaD/ALZFP5V85xesWc41t4vyNJpWb/2kX8X944VJ8VEgH46GH519w9tVuNpreeM/BW/Uqfypx4c2d/kU+bsaLSqda9rPD36ysn80T/qoIqVted7GT3byH4GQIfwbFTVSL2ZNVYPZonKV0296km8bq/8AKwb9K7qmWClKUApSlAKUpQClKUArquLlY0Z5GVEUZZmIVQPMk7CqB2k9ockGbPhkbz3zD2u7QydypHvMAD7ZG4B2HU7YBnOU+HzTwQz8TRvpIH7t9OiNgSA6IpKhiN9TZYZIyBtQHt+nT3W1uDBF/wBd1+sYf/VEw2/nkHwRgc0XlVE9qGWaKU7tKJC7OfORZNSSfMbDZdIqbpQEMOI3EG1zF3qf9aBST8WhJLj/ACF/gKkbHiEcy64XV16ZUg4PkfIjyO4r0VHXvAo5G7wZjlxjvYzok9ASNnH8Lhl9KAkaVl3N3NXF7C8iEVs95aov1jLAQZNWDuU1aWQD3gFUljldqvXLfNEN9F3kBII9+NxolQ/ddDuPj0PgTQEvSvBxLj1vbFRcXEMJb3RJIiE/DURmvbHIGAZSCpGQQcgg+II6igPqlKUApSlAKUpQCuuWBXGHUMPIgEfnXZSgIi55Qs5PftID690oP4gZqJueyvhz/wCAU/lkcflqIq20qDhF7ordOD3SM8uOxS1O8U08Z+KMP9oP511f2X3cX924rKvodYH+lyPyrSKVDgQ6EP49PoZv+wuOw/u72KUeTYJ/1x/1rgca49D79pFKPMaSf9Eg/StJpThdJPzOcC20n5mbf2m3sX944VKPUd4o/NCPzrth7bLbpLBPGfgjf8gfyrRK6p7VHGHRWHkyhv1pkmtpfQcOotp+aKpa9q/D36zMn80b/qARUta852UnuXcHwMiqfwYg0uuTLKT37SD4iNVP4qAarXMnI3CLaIyXCdyPDTI+WPkqknUflXG6kdXYN1Yq7t9jv537Vrfh2hUX6RK66giOAoXJGpnwcZIOAAeh6V6+Qu0WHiiuFQxSx4LxMQ3snYMrYGoZ26Ag+G4zg3GOXJJWknsrW4NrqAViveEEDByUX08MgZxnzuPYLwxhfXLudDR25Tu2BVzqdSTg+C6AD6sK+k/jYF9mLEKp7V8r/Pa2+2t/wchVcmujNxht1TOhVXJJOABknck46knxrspSvCNIpSlAKUpQCuMVzVE5+51dGFlYZe7k9klesYP6ORv/AAjc+FRnNRV2QnNQV2YbzvdyScSvGmJLi4kXrnCqxVVHoFAArXewK4laxnVyTEk+Is+GVDOo9MkH4sa9vC+xez7lPpaGWfOXkWR0yfuDSRlR5nc9fQXnhvDIraJIoI1jjQYVVGAPH5knck7kmvoMX2tDE4GnhlTs42u+5W07+f5K6cHfM+fI9VKUrwS8UpSgFKUoBSlKAUpSgFKUoBSlKAUrwcZ45DaRGS4kCL4Z6k/dUdWPoKzufjN9xtjHZqbazzhpW2LDxBI6n+BfmarnUUdN30Kp1VHTd9Cb5p7TEhfuLJfpNyTpAXLIreR07uf4R8yK8HBOzmW5lFzxiQyudxBn2VHXDY2A/gXbzJ3FWjlbkq34en1S6pCPalbBc+g+6voPnmp+oKm5az8uRBUnN3qeXL/T4ihVFCooVQMAAYAHkAOlZv2g2L2F5DxO2G2oLOo6H7OT6Mvs58CFPU1pdebiPD0nikilGpHUqw9D+h8QfSp1IZo2J1IZ42W/I54ffpPEksR1I6hlPof0PpXorNezziD2N3Nwy5PRi0DHoR7xA9GX2gPAhh1rSq7TnmVztKeeN+fMUpSplgpSqvz1zqnD4sLh7iQYjj6+mtgPsg/idh4kRlJRV2RlJRV2ebn7nj6Iogthru5dkUDVozsGI8Sfsr49eg355C5H+hqZrg67uXd2J1ac7lAfE595vE+lebkDkp4mN5fZe7lyfa3MYP6ORt6DYeNXmq4Rcnnl4LoUwi5vPPwXT/RSlKuNApSlAKVnnat2jycNEUVsqmaVSxZhkIgOnIHixOcZ2Gk7GoTsx7WZ7q7W1vQrmQN3ciroIZVL6WA9kgqpwQAQR4529CHZuInhnilH+i5/d2+RDOr5TXqUpXnkxSlKAUpSgFKVj3OvbdLBdSQWMURETlGkkDNqZThgqqy4AORkk5x4VqwuErYufDoxu9/25GUlFXZsNUnmvtLjt27i0X6Tck6Qq5ZVbyOndm/hX5kVUOGc4cQ49mCAJbIgHfyKx3DZxufaAOk+wPI5OK0PlTka34ev1a65SPamYDUfQfcHoPnmslenVp1HSksrjo7/AI9SlynN2houvoVjg3Z3Ndyi54zIXb7MAOwHXDadlH8K/M9RWiwQKihUUKqjAUAAAeQA6V2UqMIKOxZCnGG3mKUpUywUpSgKL2pcutJEl5b5E9sdWR1MYOo/NT7Xw1edWHlLmJb60jmXAYjDqPsuPeHw8R6EVMMuRg9Ky6wP7F4sYm2s7s5QnojZwP8AxY6T/Cyk9Kol/SWbk9zNL2c83J7/AIZqVKVFcy8xxWMDTTH0VR7zt4KP/fgN6ubSV2aG0ldnm5x5uj4fAXf2pGyI487s39FHif6kVWeROUpJpTxHiOWmc6okYe4PB8eBx7q+A369PNyjy5LxK4/aPERlf8CE+7gbqcH7A6gfaO59dNqmKdR5ntyX5M8U6rzy25L8sUpSrzSKUpQClKUBRO07s3PFFjeF1jniBA150Oh30kgEqQdwQD1O2+1Bseza/wCEPHfAQzNCxJjQs+FKlSxyqkjSzDbcdfhvNK2rH4lYZ4WM7QfL/dyudNS12fUg+VeboeIRa4jhx78ZPtKf6g+DDr8dqnKz3mrkKSKX6bwk93Ou7RLsr+J0jpk+KHY+h6y/JXP0d8O7cd1cr78R2zjqy53x5jqPzrzIzaeWe/3IQqNPJPf7lrpSlXF4pSlAK/N3OXJkkvF7qLh6NPljIwUqNDMQzrliAQGbHzx4VvPNvHxZWksxxqAwgPi52UfjufQGq/2U8AMVs1zNkzXR1knroySv/kSX/wAw8q0YPtCtgq6lQettb7W/6Z6jzSUF3s6eyXkOThsErXGBNMVyoOQiJq0qSNi2WYnG3Tyq/UpUa9adepKrUd3LVl6VlZClKVSdFKUoBSlfEsyoCzsFA6kkAD5mgPuq5z5ywL6zdBjvE9uI/wAQHu58mG34Hwro4t2nWFvkGfvWH2Yhr/1e5+dUbnDtPmurOdLa0eOJ0KGZyejbaRgaQSMj3j1NVSnTf9ZPcz1KtKzi2e7lXtptUtUS9d++jBUsEZw4UeycjxI2J8xnxrngHCZeN3Ivb0YtEOIYfssM9PVc41N9o7dBthJb5enj+Ffp/ssQrwizDMGPdncHOAXYhD5FQQpHhpxXv9r9kUMHCk6dXPflpr89ORXBcS0ZbL695alUAYGwHhXNKV4psFKUoBSlKAUpSgFKUoBVM517PxdH6Rat3N2m4cHSHI6aiOjeTfI5HS51X+ceaV4eltJJgRvdpFIT9lXV/b/ykKT6A1GUVJWZCcFNWZCcm9oDSSfROIr3N0p0gkaQ58vIMfwbw8qvdVrnLkeHiEe/sTKPYlA3Hjpb7y5/Dw9a1y3ztNYzfQuL5UjaO4O4I6DU32l8n8OjeJFSk4O09uvqUqbpvLPbk/U0qlcA53FQ/N3MAsrOWY41AYQHxkOyj8dz6A1c2krs0NqKuyk81ueKcWhsUOYLc6piOmdtX4AhB5F2rTUQAAAYAGAB0A8qpPZVwAw2rXE2TNcnWSeujcr/AOWS/wDmHlV4qqknbM92U0U7Ob3l+oUrhnAGScAeNVzi3aHY2+Q9wrMPsx/WH4ezsPmRVjko7stlKMd2WSlZtJ2rTXBK8NsJJT99wSB8Qmw+bCvn9gcavf7zdLaofsIcNj4R9fm9V8ZP3Vcp46fuJsvnE+P29sM3E8cfozAE/Bep+QqocS7Y7VDpto5bh/DC6FP/AJe1/pr64Z2O2iHVO0lw3jqbQp+S+1+LGrdw3gkFuMQQxx/yqAT8T1Pzp7SXRfUe2l0X1foUL9s8bvf3Futoh+04w2P+5kn5JX1D2TSTkPxK+lmP3VJIHoGfO3wUVpNQ3NHNMNhCZJjknZIx7zt5DyHmeg/AHjpRtebv3nHRileo2+/YhLvgPDOEw99JChI90v8AWyM3gFD53+GAOu1V/hHAp+NzLdX2Y7NT9TACQGHp6bbv1PQYHTs5f5Ym4tML3ie0P+DBuAV6jbwT82+HXT0QAAAYAGABsAPKoxhn1taPTr3kYQ4mtrR6de88cvBoGTQ0MZXRoxoGyYxpHkMeVZvYXD8Bvu4lJaxnbKOd9B2GT6jYN5jDelarUVzLy7HfW7wy+O6t4o46OP8A14gkVZOF9Y7otq029Y7rb0JRWBGRuD41zWcdn/MUlrMeGX+zocQOejL1CA+II3X028AK0epQmpq5KnNTVxSlKmWClKUApSlAKUpQCqR2vcqPxDh+iNwndOZmyCSwSOT2QB4kkVd6+XQEEHcEb/CgI/lyyaG0gjebvykSr3unTrAGA2MnfGPE56118ycsw30JjnXP3XHvIfvKf6dD41zysx+iQqesYMR+MTGEn8UqVrjSaszjSaszJrfmW44A4gvw01ociGRBlh5KuSPmhO3UHHWE4v2gQ8YvbSGXNtaqxZzIwAY7kgkHAJUaR6sat3bdy5NdWUbwKzmCQsyKMkoV0lgB1KnG3kT5Vj3IvKcl/exRrGxiWRTM2CFVFIZgWHRiBpA65PoSPbwXZeErYCrUq1LSjeyuuS0Vt3d6GSUGvZ7r90Ns4l2u2UOFgDznoAi6V8gMtj8gajv/AJPxi9/ulmLZD0eQb488yYB+SGr1wvly2th//PBHGfMKNXzY+0fmakq+fyTfvS8izh1Je9Ly9TNV7Lrq5OeJcQd/4EyR8i2FHySrFwns1sLfBEAkYfalPeH8D7I+Qq0UrqpQWtiUaEI6289T5jjCgBQAB0AGAPlX1SlWlwpSqzzrzxHw+PG0k7j6uIfhqbG4XPzPQeJEZSUVdkZSUVdndzhzlFw+HU/tSMPq4gd2PmfuqPE/1qq8rcnTX0wvuLe0TvFARhQOoyp6KPBfHq3r3cocjSTTfTuK5eZiGSJuieRYdAR4J0Xx36aJVSi6jzS25L1KIxdV5p7cl+WKUpV5pFKUoCpdoPJv02ESQ+zcxbxsDgnG/dk+G+4Pgfia+ez3nP6bEY5vZuodpFIwWAOnXjwOdmHgfiKt9Zz2g8uSW8y8TsdpIzmZQNmXoXI8RjZh5b+BNUTTg868TPUTg+JHxX58DRqVE8scxx31us0W2dnXxRx1U/0PiCDUtVyaaui9NNXQpSldOilKUApSormpJmsboWue/NvIIsHDa9Jxg+Bz09cUBKBweh6VE8wcxLaCDKl+9u4oMAgaTK2kMfQeVZ5yLw4G5tnt5reKSOB1mhitJ4ZXymALlpHYF1k0tltyQcE5qLt7eEW/DFELi/Titt9MYxuJNffMWaZ8YdSd1yTt06GgNsLgdSBtn5edC4AySMedZBzLHCq8d+mxM14wla2fu2LfRu4GjunxhUU953gBA66s5r645A3e8Pa47j6J+y41Q3NvJcW6z7asqjKEkKacM3gCBvQGvMwHU4+NBWT8Q4LGljw76ReRP3PfGL6TaTSWsiscKrox1AouAhYk4yQD1q+cjXRk4fbs1uLYlT9SFKqAGYAqrAFVYDUARkBhQE7SlKAUpSgFKVS+eOfvoxFtZjvbx8AKBq0Z6EjxbyX5nbrGUlFXZCc1BXZ3c8c+rYgRQjvbp8BIxvpzsGYDf4L1P514eSuQ3WT6bxE95dOdQDbiPyJ8NXljZfCu/kfkH6Mxubw97ePuWJ1BM9cHxbzb5DbrdaqjFyeafgiqMHN55+C6f6KUpV5oFKUoBSlKAVwy5GDuDXNKAyrids/Ab4XEKk2M7YkQfYO50j1G5X0yvrWn2l2ksayRsGR1BVh0IO4NdfFOGR3MLwzLqR1wR/UeRB3B8xWccr8Tk4PeGwu2zbyNmCU7AZO3wBOxHg2/Q5rP/wCUvk/oZV7GVvhf0foajSlK0GoUpSgFeLh3Fkn73u8kRytEWxhS641BT4hWJUnzVh4V7DWT2V5JFwHhwMjwo98I7yUMUZEM8wmJcbx5lAUttjUaA1muKyjiXEDHb8djs7iSS2hto2jfvnl7uZlYvGkzMWOwRiNR0lvDNaNwPhwhhADSOzgO7ySNIzOVUE+0SFBx7q4UeAFAVnia2t+8moX0iLei0mhjeXuS4Cku6I2BEAy6m2HmKuyqAAAMADYDbbyrIRdMhl0Oy6ucEVtLFcqRECpwdwfEHauriU8i2PGrtbicTWvFpe5xPIEQCSAaNAbSykMRpYEY6Y3yBqdlx6OW5ubZNXeW4iMmRhfrVLrg532U5qSrFuY72RON8QV5ZILF3sxdzxbOo7lu7UuDmKNm1BnA22GRmpXmudbWeS4M63FtHHCEgTiMlvPCAoyURWxOz6lcazk7DfNAaOvFk+km3ORIIhIARsyFihKnx0sACPDUvnXtqn8dYtxjhBjz+6uzJ4HujHGN/wDuGP51cKAVF8b5ntrMKbqdItXuhj7R9Qo3I9cVJswAydgPGvzB2ncUFxxW5dZBImVWNgcroCqML6atXTbOT416XZeCjjcQqLllum/LoVznlRrvNHaWH0W/CWFxPKMB09oJny8C+PPZfGpTkbkJbIGWY97dPkvId9Odyqk7/Fup+FZD2VTX0L3E1jarOuFRyy5wd20qdQOcdQM/Zz4Von9pt7F/eeFSj1XvFH5oQfxrBj8PHCYqdKUs2V6O2n/epmU45s1Tw00RpNKzyDtrteksE8Z+CN/yB/Kpa27VOHv/AI5T+aNx+ekj86zqtB8y9V6b+JFtpUTa822cnuXcB9O9UH8Cc1JxTKwyrBh5g5H5VYmnsWqSex90pSunRSlKAUpSgFQPOfKicQtjG2BIu8T/AHW9f4T0I/qBU9SuNKSsyMoqSsyhdnXNjsWsL3K3MOQurq6r4Z8WA3z4rg+Zq+1R+0XlBpgt3aZW6gwRp6uq749WHUee48qlORub14hbhtlmTAlTybwYfwtjI+Y8Kqg3F5JeHzKacnF8OXg+qLJSlKuNArx2vCIo++CJtNIzup3UswAY4Ow1YyQNiST1Jr2UoDzpw6JY+6WJBHjGgIoTB8NOMV3gVzSgPP8As+P/AKafvO89xf3n/U6e9/F1rycT4GJUKxkRZcsw7tHR2PXvEYYcHA8QdhuKk6UBVeK8c+hQzy39spTR7c0Kh0kABCq6t7aE50gHUo1e9XfyvxOx4jDFcWqRNoAAzGokiI/wyMZQj028RkVMcU4TFdRNFcRrLG2MowyNtwfkarvCuzK0s5xPY97bN9pUkLRuPuukmoEfDBHhigLEvC4xO0+n60xiPUSThAxfSB0XLHJx1wM9BhxTisVtE0s7hEXqT+gHUk+Q3qK5t51g4fHmU6pCPYiU+03qfur6n5Z6VT+F8qXPFpVuuKEpAN4rcZXI+HVFPmfaPoMVVKpZ5Y6v93KZ1bPLDV/bvOqfiF5x6Qx24a3sQ2HkPV/Q/eP8AOB4npVzsuz+xjgWE20Uqg5zKiuxbpqJI6/DAqdtbVIkVI1CIowqqMADyAFdtdhDK8zevX0EKWV5pavr6HRZWMcKCOGNI0XoiKFUfADYV30pVhcdNxaJIMSIrjyZQ361FXfJFjJ79pD8QgQ/iuDU3SuOKe6IuKe6KbddknD36ROn8srfoxIqLl7FYAcwXU8Z8/Zb9AprRqVW6MHyK3Qpv4TNv7OuIxf3firkeTmQD8NTD8qGy4/D7s0M4/yf8kQ/nWk0rnBXJteJH+PFbNrxM3PNvGov33DVkH/1hif9Dt+lP7XZI/7zw6aPzOT/AM0X9a0ilOHJbSHCmtpvx1KFbds9i3viaP4oCP8ASxP5VL23aTw+TpdIv84ZP9wAqaueDwSfvIIn/mjVv1FRFz2d8Pk960jH8mU/2EUtVXNMWrLmmSlrx63l/dXEL/yyKf0Ne/NUW67G7F/d76P+WTP+8GvCex4x/wB24hPF5bf/AIZf0pmqL4fqM9Vbx8maRWZc48Hk4ZdDiVkv1ZOLiIbD2juduisfwbB8du3/AOG8Yi/c8TD+khb/AJK9dF5Jx6KOTvI4LlNDalIjOVwcjAKE5HhioTk5Kzi0yupJzVnFp8n0NB4NxqK6hjmhbKuMjzB8VI8wdjXur8cLKdQYE6s5DA4IPmD1Ffp3sx4vLdcLtpbglpCHUserBHZAx8yQoyfE5NfRdodj1cBShUqSTzdOTtfx7y+nUzaPctVKUrxi0UpSgFKV1XNysaM8jBEUZZmOAB5knpQHbVE5v7Ru7f6Lw9e/umOn2RqVD5be8w8ug8emKiuLc3XPFZWteFApD0kuDlfZ6deqKfL3m9N6t3KPJEHD0+rGuUj25SPaPoPur6D55qhydTSG3X0MznKppDbr6ELyl2caJPpXEW7+6Y6sMdSofP8AiYfgPDoDV8pSrIwUVZF0IRgrIUpSpkxSlKAUpSgFKUoBSlKAUpSgFKUoBSlKAUpSgM94l2IWM1wZQZY1ZtTRIyhCepxlSygnwB+GKvdjZJDGkUShI0UKqjoFGwFd9KuqV6tVKM5NqO13t3HEkthSlKpOihNK/NfazzHNc8RnidmEUMmiOPPsjTjL46EscnPlgeFeh2dgJ4+twoO2l230ITllVz9A8wcxw2URkuH0j7KjdmP3VHifyHjis8hs7zj8gebVbWAbKqOr48Rn3z/EfZHgDvVc7HuDLxGaU3rSTLbJH3aOxZcMZPZOd9I0ZC9N/Lat4RAAABgAYAHTHlWLGYSpRryo1PhdtOZTldX3vd6de88nCeERWsSxQIERfAeJ8yepJ8zXspSoJWNCVtEKUpQ6KUpQClKUApSlAKUpQClKUApSlAKUpQClKUApSlAKUpQClKUAqk84dk9rxGbvmaSGUgBmj04cAYBZWB3AwMjGwGc4Fc0q2lWqUZZ6cmn1RxpPcmeUuUIOGwmK2B3OXdjl3bpkkADYbAAAD5nM5SlQlOU5OUndvmdFKUqIFKUoBSlKAUpSgFKUoBSlKAUpSgFKUoBSlKAUpSgFKUoBSlKA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813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977" y="3429000"/>
            <a:ext cx="3857625" cy="298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1243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8AEC989E-555E-4E55-9F3C-343127921532}" type="slidenum">
              <a:rPr lang="en-US" altLang="ko-KR"/>
              <a:pPr>
                <a:defRPr/>
              </a:pPr>
              <a:t>22</a:t>
            </a:fld>
            <a:endParaRPr lang="en-US" altLang="ko-KR"/>
          </a:p>
        </p:txBody>
      </p:sp>
      <p:sp>
        <p:nvSpPr>
          <p:cNvPr id="649222" name="Rectangle 6"/>
          <p:cNvSpPr>
            <a:spLocks noChangeArrowheads="1"/>
          </p:cNvSpPr>
          <p:nvPr/>
        </p:nvSpPr>
        <p:spPr bwMode="auto">
          <a:xfrm>
            <a:off x="815974" y="163513"/>
            <a:ext cx="570024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  <a:defRPr/>
            </a:pPr>
            <a:r>
              <a:rPr lang="ko-KR" altLang="en-US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중</a:t>
            </a:r>
            <a:r>
              <a:rPr lang="ko-KR" altLang="en-US" sz="2400" b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복</a:t>
            </a:r>
            <a:r>
              <a:rPr lang="ko-KR" altLang="en-US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 데이터 </a:t>
            </a:r>
            <a:r>
              <a:rPr lang="en-US" altLang="ko-KR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(Duplicate Data)</a:t>
            </a:r>
            <a:endParaRPr lang="ko-KR" altLang="en-US" sz="2400" b="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ea typeface="HY헤드라인M" pitchFamily="18" charset="-127"/>
            </a:endParaRPr>
          </a:p>
        </p:txBody>
      </p:sp>
      <p:sp>
        <p:nvSpPr>
          <p:cNvPr id="4100" name="Text Box 7"/>
          <p:cNvSpPr txBox="1">
            <a:spLocks noChangeArrowheads="1"/>
          </p:cNvSpPr>
          <p:nvPr/>
        </p:nvSpPr>
        <p:spPr bwMode="auto">
          <a:xfrm>
            <a:off x="323850" y="936625"/>
            <a:ext cx="8569325" cy="302735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Font typeface="Wingdings" pitchFamily="2" charset="2"/>
              <a:buBlip>
                <a:blip r:embed="rId3"/>
              </a:buBlip>
              <a:tabLst>
                <a:tab pos="268288" algn="l"/>
              </a:tabLst>
            </a:pPr>
            <a:r>
              <a:rPr lang="ko-KR" altLang="en-US" sz="2000" b="0" dirty="0" smtClean="0">
                <a:ea typeface="HY헤드라인M" pitchFamily="18" charset="-127"/>
                <a:sym typeface="Symbol"/>
              </a:rPr>
              <a:t>데이터</a:t>
            </a:r>
            <a:r>
              <a:rPr lang="en-US" altLang="ko-KR" sz="2000" b="0" dirty="0" smtClean="0">
                <a:ea typeface="HY헤드라인M" pitchFamily="18" charset="-127"/>
                <a:sym typeface="Symbol"/>
              </a:rPr>
              <a:t> </a:t>
            </a:r>
            <a:r>
              <a:rPr lang="ko-KR" altLang="en-US" sz="2000" b="0" dirty="0" smtClean="0">
                <a:ea typeface="HY헤드라인M" pitchFamily="18" charset="-127"/>
                <a:sym typeface="Symbol"/>
              </a:rPr>
              <a:t>집합은 중복되거나 거의 중복된 데이터 객체를 포함할 수 있다</a:t>
            </a:r>
            <a:r>
              <a:rPr lang="en-US" altLang="ko-KR" sz="2000" b="0" dirty="0" smtClean="0">
                <a:ea typeface="HY헤드라인M" pitchFamily="18" charset="-127"/>
                <a:sym typeface="Symbol"/>
              </a:rPr>
              <a:t>.</a:t>
            </a:r>
            <a:br>
              <a:rPr lang="en-US" altLang="ko-KR" sz="2000" b="0" dirty="0" smtClean="0">
                <a:ea typeface="HY헤드라인M" pitchFamily="18" charset="-127"/>
                <a:sym typeface="Symbol"/>
              </a:rPr>
            </a:br>
            <a:r>
              <a:rPr lang="en-US" altLang="ko-KR" sz="1500" b="0" dirty="0" smtClean="0">
                <a:solidFill>
                  <a:schemeClr val="bg1">
                    <a:lumMod val="50000"/>
                  </a:schemeClr>
                </a:solidFill>
                <a:ea typeface="HY헤드라인M" pitchFamily="18" charset="-127"/>
                <a:sym typeface="Symbol"/>
              </a:rPr>
              <a:t>(Data set may include data objects that are duplicates, or almost duplicates of one another.)</a:t>
            </a:r>
          </a:p>
          <a:p>
            <a:pPr marL="530225" lvl="1" indent="-236538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b="0" dirty="0" smtClean="0">
                <a:solidFill>
                  <a:srgbClr val="000000"/>
                </a:solidFill>
                <a:ea typeface="HY헤드라인M" pitchFamily="18" charset="-127"/>
                <a:sym typeface="Symbol"/>
              </a:rPr>
              <a:t>특히</a:t>
            </a:r>
            <a:r>
              <a:rPr lang="en-US" altLang="ko-KR" b="0" dirty="0" smtClean="0">
                <a:solidFill>
                  <a:srgbClr val="000000"/>
                </a:solidFill>
                <a:ea typeface="HY헤드라인M" pitchFamily="18" charset="-127"/>
                <a:sym typeface="Symbol"/>
              </a:rPr>
              <a:t>, </a:t>
            </a:r>
            <a:r>
              <a:rPr lang="ko-KR" altLang="en-US" b="0" dirty="0" smtClean="0">
                <a:solidFill>
                  <a:srgbClr val="000000"/>
                </a:solidFill>
                <a:ea typeface="HY헤드라인M" pitchFamily="18" charset="-127"/>
                <a:sym typeface="Symbol"/>
              </a:rPr>
              <a:t>이종의 출처</a:t>
            </a:r>
            <a:r>
              <a:rPr lang="en-US" altLang="ko-KR" b="0" dirty="0" smtClean="0">
                <a:solidFill>
                  <a:srgbClr val="000000"/>
                </a:solidFill>
                <a:ea typeface="HY헤드라인M" pitchFamily="18" charset="-127"/>
                <a:sym typeface="Symbol"/>
              </a:rPr>
              <a:t>(heterogeneous sources)</a:t>
            </a:r>
            <a:r>
              <a:rPr lang="ko-KR" altLang="en-US" b="0" dirty="0" smtClean="0">
                <a:solidFill>
                  <a:srgbClr val="000000"/>
                </a:solidFill>
                <a:ea typeface="HY헤드라인M" pitchFamily="18" charset="-127"/>
                <a:sym typeface="Symbol"/>
              </a:rPr>
              <a:t>로 부터 데이터를 수집할 때 주로 발생하는 이슈이다</a:t>
            </a:r>
            <a:r>
              <a:rPr lang="en-US" altLang="ko-KR" b="0" dirty="0" smtClean="0">
                <a:solidFill>
                  <a:srgbClr val="000000"/>
                </a:solidFill>
                <a:ea typeface="HY헤드라인M" pitchFamily="18" charset="-127"/>
                <a:sym typeface="Symbol"/>
              </a:rPr>
              <a:t>.</a:t>
            </a:r>
          </a:p>
          <a:p>
            <a:pPr marL="530225" lvl="1" indent="-236538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b="0" dirty="0" smtClean="0">
                <a:solidFill>
                  <a:srgbClr val="000000"/>
                </a:solidFill>
                <a:ea typeface="HY헤드라인M" pitchFamily="18" charset="-127"/>
                <a:sym typeface="Symbol"/>
              </a:rPr>
              <a:t>예</a:t>
            </a:r>
            <a:r>
              <a:rPr lang="en-US" altLang="ko-KR" b="0" dirty="0" smtClean="0">
                <a:solidFill>
                  <a:srgbClr val="000000"/>
                </a:solidFill>
                <a:ea typeface="HY헤드라인M" pitchFamily="18" charset="-127"/>
                <a:sym typeface="Symbol"/>
              </a:rPr>
              <a:t>: </a:t>
            </a:r>
            <a:r>
              <a:rPr lang="ko-KR" altLang="en-US" b="0" dirty="0" smtClean="0">
                <a:solidFill>
                  <a:srgbClr val="000000"/>
                </a:solidFill>
                <a:ea typeface="HY헤드라인M" pitchFamily="18" charset="-127"/>
                <a:sym typeface="Symbol"/>
              </a:rPr>
              <a:t>한 사람이 복수의 </a:t>
            </a:r>
            <a:r>
              <a:rPr lang="ko-KR" altLang="en-US" b="0" dirty="0" err="1" smtClean="0">
                <a:solidFill>
                  <a:srgbClr val="000000"/>
                </a:solidFill>
                <a:ea typeface="HY헤드라인M" pitchFamily="18" charset="-127"/>
                <a:sym typeface="Symbol"/>
              </a:rPr>
              <a:t>이메일</a:t>
            </a:r>
            <a:r>
              <a:rPr lang="ko-KR" altLang="en-US" b="0" dirty="0" smtClean="0">
                <a:solidFill>
                  <a:srgbClr val="000000"/>
                </a:solidFill>
                <a:ea typeface="HY헤드라인M" pitchFamily="18" charset="-127"/>
                <a:sym typeface="Symbol"/>
              </a:rPr>
              <a:t> 주소를 가지는 경우 </a:t>
            </a:r>
            <a:endParaRPr lang="en-US" altLang="ko-KR" b="0" dirty="0" smtClean="0">
              <a:solidFill>
                <a:srgbClr val="000000"/>
              </a:solidFill>
              <a:ea typeface="HY헤드라인M" pitchFamily="18" charset="-127"/>
              <a:sym typeface="Symbol"/>
            </a:endParaRPr>
          </a:p>
          <a:p>
            <a:pPr marL="292100" indent="-292100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Blip>
                <a:blip r:embed="rId3"/>
              </a:buBlip>
              <a:tabLst>
                <a:tab pos="268288" algn="l"/>
              </a:tabLst>
            </a:pPr>
            <a:r>
              <a:rPr lang="ko-KR" altLang="en-US" sz="2000" b="0" dirty="0" smtClean="0">
                <a:ea typeface="HY헤드라인M" pitchFamily="18" charset="-127"/>
                <a:sym typeface="Symbol"/>
              </a:rPr>
              <a:t>데이터 정제 </a:t>
            </a:r>
            <a:r>
              <a:rPr lang="en-US" altLang="ko-KR" sz="2000" b="0" dirty="0" smtClean="0">
                <a:ea typeface="HY헤드라인M" pitchFamily="18" charset="-127"/>
                <a:sym typeface="Symbol"/>
              </a:rPr>
              <a:t>(data cleaning)</a:t>
            </a:r>
            <a:endParaRPr lang="en-US" altLang="ko-KR" sz="2000" b="0" dirty="0">
              <a:ea typeface="HY헤드라인M" pitchFamily="18" charset="-127"/>
              <a:sym typeface="Symbol"/>
            </a:endParaRPr>
          </a:p>
          <a:p>
            <a:pPr marL="530225" lvl="1" indent="-236538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b="0" dirty="0" smtClean="0">
                <a:solidFill>
                  <a:srgbClr val="000000"/>
                </a:solidFill>
                <a:ea typeface="HY헤드라인M" pitchFamily="18" charset="-127"/>
                <a:sym typeface="Symbol"/>
              </a:rPr>
              <a:t>중복</a:t>
            </a:r>
            <a:r>
              <a:rPr lang="en-US" altLang="ko-KR" b="0" dirty="0" smtClean="0">
                <a:solidFill>
                  <a:srgbClr val="000000"/>
                </a:solidFill>
                <a:ea typeface="HY헤드라인M" pitchFamily="18" charset="-127"/>
                <a:sym typeface="Symbol"/>
              </a:rPr>
              <a:t> </a:t>
            </a:r>
            <a:r>
              <a:rPr lang="ko-KR" altLang="en-US" b="0" dirty="0" smtClean="0">
                <a:solidFill>
                  <a:srgbClr val="000000"/>
                </a:solidFill>
                <a:ea typeface="HY헤드라인M" pitchFamily="18" charset="-127"/>
                <a:sym typeface="Symbol"/>
              </a:rPr>
              <a:t>데이터 문제를 다루는 과정을 의미한다</a:t>
            </a:r>
            <a:r>
              <a:rPr lang="en-US" altLang="ko-KR" b="0" dirty="0" smtClean="0">
                <a:solidFill>
                  <a:srgbClr val="000000"/>
                </a:solidFill>
                <a:ea typeface="HY헤드라인M" pitchFamily="18" charset="-127"/>
                <a:sym typeface="Symbol"/>
              </a:rPr>
              <a:t>.</a:t>
            </a:r>
            <a:endParaRPr lang="en-US" altLang="ko-KR" b="0" dirty="0">
              <a:solidFill>
                <a:srgbClr val="000000"/>
              </a:solidFill>
              <a:ea typeface="HY헤드라인M" pitchFamily="18" charset="-127"/>
              <a:sym typeface="Symbol"/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8091143" y="475360"/>
            <a:ext cx="962370" cy="25736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ko-KR" altLang="en-US" sz="1200" b="0" dirty="0" smtClean="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데이터</a:t>
            </a:r>
            <a:r>
              <a:rPr lang="en-US" altLang="ko-KR" sz="1200" b="0" dirty="0" smtClean="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(Data)</a:t>
            </a:r>
            <a:endParaRPr lang="en-US" altLang="ko-KR" sz="1200" b="0" dirty="0">
              <a:solidFill>
                <a:srgbClr val="0066CC"/>
              </a:solidFill>
              <a:ea typeface="HY헤드라인M" pitchFamily="18" charset="-127"/>
            </a:endParaRPr>
          </a:p>
        </p:txBody>
      </p:sp>
      <p:sp>
        <p:nvSpPr>
          <p:cNvPr id="2" name="AutoShape 2" descr="data:image/jpeg;base64,/9j/4AAQSkZJRgABAQAAAQABAAD/2wCEAAkGBhQREBIUEBIVFBQWEhoaFxUYFRkWFxsXHBkXFBwVHBoZHSYeGB0jGhgYHy8hJCgpLC0tGB4xNTAqNSYrLCkBCQoKDgwOGg8PGi8kHx80LC0tKSsuNS8sLDEvKikqLC0pLCovNCwtLSoqLSksLCwsKSwpLCwsLC0sLCwqLDAsLP/AABEIANUA7QMBIgACEQEDEQH/xAAcAAEAAwADAQEAAAAAAAAAAAAABQYHAQMEAgj/xABCEAACAQMCAwUEBwUHBAMBAAABAgMABBESIQUGMQcTQVFhIjJxgRQjQlKRobEVM2JywRc0Q4KissJTg5LRFmPSJP/EABoBAQADAQEBAAAAAAAAAAAAAAACAwQBBQb/xAAxEQACAQIEAwUIAwEBAAAAAAAAAQIDEQQSITETQVEFcYGR0SMyQmGhscHwFCLh8TP/2gAMAwEAAhEDEQA/ANxpSlAKUpQClKUApSlAKUpQClKUB4+K8YitUElxII0Lqmo5xqY6VBwNtz1O3nXksebLWZJnSddMH70tmPQMagzBwCFIBIboR0Jrxc98HkubeJIk1kXlu7LlQNCSqzn2iAcKDt41Bc28mXF3NxPuwFWeztljYsNLSRSvKUIB1AEYUkjGGoC18H5rtrssIJgxVQxUqyNoPR9LgEofBht61CXXaFFJPZR2cqSLNdGNyVbdO7kbXGTgONSAal1L4V5LrgVzf3MkskBs1/Zs1sCzxvI0k2Nx3TMO7TGQSQST0FeW14PeP+xkey7oWUiiVzLEwIWFotcYViShIBOQGyV2OCaAtk/OVok/cNOok1hCMMVDt0jZwNCufBSQTnpXNzzfax3H0dpvrQVDKEdghb3Q7KpWMnIxqI61RG5DnzdW0y3kkE108gaC4tkhKvJ3uZFkxKrqcZ0hs6RipTmHgt0LqSThsNzDO8sZaXv4focgGhWeWJnMmdAK+wgOw3oC7cT4ilvBLNIcJFGzt56VBY/PAqIteaVisraa/ZYpJlBEaqzHU41iJUXU7lVIBIHgTtXs5q4SbqxuoFIDSwOik9NRUhc+mcVVxHNKeE38MBl7mCSOaAFElRnVEYr3rKupHjZCCw2zigLI/OFoII7g3CdzJII1k306ySoU7eycgg6sYxvivfZcRSaISx6ihBIyjqdiQfZYBvA+G/h1rP25PuWgQtCA0vHo7x4daHuodS6gxzpY6V1ELnJY4zWk0BErzZamCCcTKYp5FjiYBjrdiVVAMZzkHqNsHNfEXOVo0/cLOpk1lBs2kyDrGJMaC4+4Gz6VU+C8k3EfFSJAP2fbzTXFt7S/vpwoKac5AjJlIyOrePh4eAciTxJBa3K3kiQ3IdXS4thanTL3qy6T9cGyclcHfO+9AXe451tUeWPvS0kRYOixyuVKp3hzoQ4Gk7HoTsMnaofhnaGl1a200bLbtJNArrLFMy/WsV7pH0KHY4wGGVHjXu5a4JJFLxRpE09/dlo2yp1J3UaA7EkDUG2OD186rdpwC7PDuHWrWjo9peWrOxkhMbJHKSzoVkLEBQDhlU77A0Bc5ebrVbj6OZgZdSqVVXYKzbKruqlEJyMBiDuK+bjnK0SfuHnUSawhGGKh292NnA0K58FJBOelRHLdpc2UtxCbVpUmvpJluEkiC6JWDHvFdxJqQbeyrZAGKrj8iT5ureZbySCe6eQNBcWyQlZJO9zIsmJVdTjOkNnSMUBe7rm+1juPo7TfWgqGUI7BC3uh2VSsecjGojrVf5y7S14Vc6LtC0UsatCyL7WoFlkRsnBx9WQRj3yPCujmLgt0LqSThsNzDO8sZMvfw/Q5MaFLyxM5fOgFfYQHYb1A9sfKlzxa6his0VvosZMjFtI1THZAfEhYgSPAOvnQE5zl2yQWE5gSJp5E/eYYIikjOnUQSzdMjGBnrnIFk5O5xh4nB3sGpSraXjbGpGxnBxsQRuCOvxBAxPtG7PbyO/uJIreWeKaVpFeJGkwXJcowQEqQxI3GCMb+AnuRuym+WBpTdPZSSEYiGrJVc4Z9LjByx2IJA8s4Hu4zC4KngIVqU71Ha6v56crfu5Q5zTelzbKVm45b45D+6v45PRzk/wCuM/rXH7T4/D71tDMPMaD/ALZFP5V85xesWc41t4vyNJpWb/2kX8X944VJ8VEgH46GH519w9tVuNpreeM/BW/Uqfypx4c2d/kU+bsaLSqda9rPD36ysn80T/qoIqVted7GT3byH4GQIfwbFTVSL2ZNVYPZonKV0296km8bq/8AKwb9K7qmWClKUApSlAKUpQClKUArquLlY0Z5GVEUZZmIVQPMk7CqB2k9ockGbPhkbz3zD2u7QydypHvMAD7ZG4B2HU7YBnOU+HzTwQz8TRvpIH7t9OiNgSA6IpKhiN9TZYZIyBtQHt+nT3W1uDBF/wBd1+sYf/VEw2/nkHwRgc0XlVE9qGWaKU7tKJC7OfORZNSSfMbDZdIqbpQEMOI3EG1zF3qf9aBST8WhJLj/ACF/gKkbHiEcy64XV16ZUg4PkfIjyO4r0VHXvAo5G7wZjlxjvYzok9ASNnH8Lhl9KAkaVl3N3NXF7C8iEVs95aov1jLAQZNWDuU1aWQD3gFUljldqvXLfNEN9F3kBII9+NxolQ/ddDuPj0PgTQEvSvBxLj1vbFRcXEMJb3RJIiE/DURmvbHIGAZSCpGQQcgg+II6igPqlKUApSlAKUpQCuuWBXGHUMPIgEfnXZSgIi55Qs5PftID690oP4gZqJueyvhz/wCAU/lkcflqIq20qDhF7ordOD3SM8uOxS1O8U08Z+KMP9oP511f2X3cX924rKvodYH+lyPyrSKVDgQ6EP49PoZv+wuOw/u72KUeTYJ/1x/1rgca49D79pFKPMaSf9Eg/StJpThdJPzOcC20n5mbf2m3sX944VKPUd4o/NCPzrth7bLbpLBPGfgjf8gfyrRK6p7VHGHRWHkyhv1pkmtpfQcOotp+aKpa9q/D36zMn80b/qARUta852UnuXcHwMiqfwYg0uuTLKT37SD4iNVP4qAarXMnI3CLaIyXCdyPDTI+WPkqknUflXG6kdXYN1Yq7t9jv537Vrfh2hUX6RK66giOAoXJGpnwcZIOAAeh6V6+Qu0WHiiuFQxSx4LxMQ3snYMrYGoZ26Ag+G4zg3GOXJJWknsrW4NrqAViveEEDByUX08MgZxnzuPYLwxhfXLudDR25Tu2BVzqdSTg+C6AD6sK+k/jYF9mLEKp7V8r/Pa2+2t/wchVcmujNxht1TOhVXJJOABknck46knxrspSvCNIpSlAKUpQCuMVzVE5+51dGFlYZe7k9klesYP6ORv/AAjc+FRnNRV2QnNQV2YbzvdyScSvGmJLi4kXrnCqxVVHoFAArXewK4laxnVyTEk+Is+GVDOo9MkH4sa9vC+xez7lPpaGWfOXkWR0yfuDSRlR5nc9fQXnhvDIraJIoI1jjQYVVGAPH5knck7kmvoMX2tDE4GnhlTs42u+5W07+f5K6cHfM+fI9VKUrwS8UpSgFKUoBSlKAUpSgFKUoBSlKAUrwcZ45DaRGS4kCL4Z6k/dUdWPoKzufjN9xtjHZqbazzhpW2LDxBI6n+BfmarnUUdN30Kp1VHTd9Cb5p7TEhfuLJfpNyTpAXLIreR07uf4R8yK8HBOzmW5lFzxiQyudxBn2VHXDY2A/gXbzJ3FWjlbkq34en1S6pCPalbBc+g+6voPnmp+oKm5az8uRBUnN3qeXL/T4ihVFCooVQMAAYAHkAOlZv2g2L2F5DxO2G2oLOo6H7OT6Mvs58CFPU1pdebiPD0nikilGpHUqw9D+h8QfSp1IZo2J1IZ42W/I54ffpPEksR1I6hlPof0PpXorNezziD2N3Nwy5PRi0DHoR7xA9GX2gPAhh1rSq7TnmVztKeeN+fMUpSplgpSqvz1zqnD4sLh7iQYjj6+mtgPsg/idh4kRlJRV2RlJRV2ebn7nj6Iogthru5dkUDVozsGI8Sfsr49eg355C5H+hqZrg67uXd2J1ac7lAfE595vE+lebkDkp4mN5fZe7lyfa3MYP6ORt6DYeNXmq4Rcnnl4LoUwi5vPPwXT/RSlKuNApSlAKVnnat2jycNEUVsqmaVSxZhkIgOnIHixOcZ2Gk7GoTsx7WZ7q7W1vQrmQN3ciroIZVL6WA9kgqpwQAQR4529CHZuInhnilH+i5/d2+RDOr5TXqUpXnkxSlKAUpSgFKVj3OvbdLBdSQWMURETlGkkDNqZThgqqy4AORkk5x4VqwuErYufDoxu9/25GUlFXZsNUnmvtLjt27i0X6Tck6Qq5ZVbyOndm/hX5kVUOGc4cQ49mCAJbIgHfyKx3DZxufaAOk+wPI5OK0PlTka34ev1a65SPamYDUfQfcHoPnmslenVp1HSksrjo7/AI9SlynN2houvoVjg3Z3Ndyi54zIXb7MAOwHXDadlH8K/M9RWiwQKihUUKqjAUAAAeQA6V2UqMIKOxZCnGG3mKUpUywUpSgKL2pcutJEl5b5E9sdWR1MYOo/NT7Xw1edWHlLmJb60jmXAYjDqPsuPeHw8R6EVMMuRg9Ky6wP7F4sYm2s7s5QnojZwP8AxY6T/Cyk9Kol/SWbk9zNL2c83J7/AIZqVKVFcy8xxWMDTTH0VR7zt4KP/fgN6ubSV2aG0ldnm5x5uj4fAXf2pGyI487s39FHif6kVWeROUpJpTxHiOWmc6okYe4PB8eBx7q+A369PNyjy5LxK4/aPERlf8CE+7gbqcH7A6gfaO59dNqmKdR5ntyX5M8U6rzy25L8sUpSrzSKUpQClKUBRO07s3PFFjeF1jniBA150Oh30kgEqQdwQD1O2+1Bseza/wCEPHfAQzNCxJjQs+FKlSxyqkjSzDbcdfhvNK2rH4lYZ4WM7QfL/dyudNS12fUg+VeboeIRa4jhx78ZPtKf6g+DDr8dqnKz3mrkKSKX6bwk93Ou7RLsr+J0jpk+KHY+h6y/JXP0d8O7cd1cr78R2zjqy53x5jqPzrzIzaeWe/3IQqNPJPf7lrpSlXF4pSlAK/N3OXJkkvF7qLh6NPljIwUqNDMQzrliAQGbHzx4VvPNvHxZWksxxqAwgPi52UfjufQGq/2U8AMVs1zNkzXR1knroySv/kSX/wAw8q0YPtCtgq6lQettb7W/6Z6jzSUF3s6eyXkOThsErXGBNMVyoOQiJq0qSNi2WYnG3Tyq/UpUa9adepKrUd3LVl6VlZClKVSdFKUoBSlfEsyoCzsFA6kkAD5mgPuq5z5ywL6zdBjvE9uI/wAQHu58mG34Hwro4t2nWFvkGfvWH2Yhr/1e5+dUbnDtPmurOdLa0eOJ0KGZyejbaRgaQSMj3j1NVSnTf9ZPcz1KtKzi2e7lXtptUtUS9d++jBUsEZw4UeycjxI2J8xnxrngHCZeN3Ivb0YtEOIYfssM9PVc41N9o7dBthJb5enj+Ffp/ssQrwizDMGPdncHOAXYhD5FQQpHhpxXv9r9kUMHCk6dXPflpr89ORXBcS0ZbL695alUAYGwHhXNKV4psFKUoBSlKAUpSgFKUoBVM517PxdH6Rat3N2m4cHSHI6aiOjeTfI5HS51X+ceaV4eltJJgRvdpFIT9lXV/b/ykKT6A1GUVJWZCcFNWZCcm9oDSSfROIr3N0p0gkaQ58vIMfwbw8qvdVrnLkeHiEe/sTKPYlA3Hjpb7y5/Dw9a1y3ztNYzfQuL5UjaO4O4I6DU32l8n8OjeJFSk4O09uvqUqbpvLPbk/U0qlcA53FQ/N3MAsrOWY41AYQHxkOyj8dz6A1c2krs0NqKuyk81ueKcWhsUOYLc6piOmdtX4AhB5F2rTUQAAAYAGAB0A8qpPZVwAw2rXE2TNcnWSeujcr/AOWS/wDmHlV4qqknbM92U0U7Ob3l+oUrhnAGScAeNVzi3aHY2+Q9wrMPsx/WH4ezsPmRVjko7stlKMd2WSlZtJ2rTXBK8NsJJT99wSB8Qmw+bCvn9gcavf7zdLaofsIcNj4R9fm9V8ZP3Vcp46fuJsvnE+P29sM3E8cfozAE/Bep+QqocS7Y7VDpto5bh/DC6FP/AJe1/pr64Z2O2iHVO0lw3jqbQp+S+1+LGrdw3gkFuMQQxx/yqAT8T1Pzp7SXRfUe2l0X1foUL9s8bvf3Futoh+04w2P+5kn5JX1D2TSTkPxK+lmP3VJIHoGfO3wUVpNQ3NHNMNhCZJjknZIx7zt5DyHmeg/AHjpRtebv3nHRileo2+/YhLvgPDOEw99JChI90v8AWyM3gFD53+GAOu1V/hHAp+NzLdX2Y7NT9TACQGHp6bbv1PQYHTs5f5Ym4tML3ie0P+DBuAV6jbwT82+HXT0QAAAYAGABsAPKoxhn1taPTr3kYQ4mtrR6de88cvBoGTQ0MZXRoxoGyYxpHkMeVZvYXD8Bvu4lJaxnbKOd9B2GT6jYN5jDelarUVzLy7HfW7wy+O6t4o46OP8A14gkVZOF9Y7otq029Y7rb0JRWBGRuD41zWcdn/MUlrMeGX+zocQOejL1CA+II3X028AK0epQmpq5KnNTVxSlKmWClKUApSlAKUpQCqR2vcqPxDh+iNwndOZmyCSwSOT2QB4kkVd6+XQEEHcEb/CgI/lyyaG0gjebvykSr3unTrAGA2MnfGPE56118ycsw30JjnXP3XHvIfvKf6dD41zysx+iQqesYMR+MTGEn8UqVrjSaszjSaszJrfmW44A4gvw01ociGRBlh5KuSPmhO3UHHWE4v2gQ8YvbSGXNtaqxZzIwAY7kgkHAJUaR6sat3bdy5NdWUbwKzmCQsyKMkoV0lgB1KnG3kT5Vj3IvKcl/exRrGxiWRTM2CFVFIZgWHRiBpA65PoSPbwXZeErYCrUq1LSjeyuuS0Vt3d6GSUGvZ7r90Ns4l2u2UOFgDznoAi6V8gMtj8gajv/AJPxi9/ulmLZD0eQb488yYB+SGr1wvly2th//PBHGfMKNXzY+0fmakq+fyTfvS8izh1Je9Ly9TNV7Lrq5OeJcQd/4EyR8i2FHySrFwns1sLfBEAkYfalPeH8D7I+Qq0UrqpQWtiUaEI6289T5jjCgBQAB0AGAPlX1SlWlwpSqzzrzxHw+PG0k7j6uIfhqbG4XPzPQeJEZSUVdkZSUVdndzhzlFw+HU/tSMPq4gd2PmfuqPE/1qq8rcnTX0wvuLe0TvFARhQOoyp6KPBfHq3r3cocjSTTfTuK5eZiGSJuieRYdAR4J0Xx36aJVSi6jzS25L1KIxdV5p7cl+WKUpV5pFKUoCpdoPJv02ESQ+zcxbxsDgnG/dk+G+4Pgfia+ez3nP6bEY5vZuodpFIwWAOnXjwOdmHgfiKt9Zz2g8uSW8y8TsdpIzmZQNmXoXI8RjZh5b+BNUTTg868TPUTg+JHxX58DRqVE8scxx31us0W2dnXxRx1U/0PiCDUtVyaaui9NNXQpSldOilKUApSormpJmsboWue/NvIIsHDa9Jxg+Bz09cUBKBweh6VE8wcxLaCDKl+9u4oMAgaTK2kMfQeVZ5yLw4G5tnt5reKSOB1mhitJ4ZXymALlpHYF1k0tltyQcE5qLt7eEW/DFELi/Titt9MYxuJNffMWaZ8YdSd1yTt06GgNsLgdSBtn5edC4AySMedZBzLHCq8d+mxM14wla2fu2LfRu4GjunxhUU953gBA66s5r645A3e8Pa47j6J+y41Q3NvJcW6z7asqjKEkKacM3gCBvQGvMwHU4+NBWT8Q4LGljw76ReRP3PfGL6TaTSWsiscKrox1AouAhYk4yQD1q+cjXRk4fbs1uLYlT9SFKqAGYAqrAFVYDUARkBhQE7SlKAUpSgFKVS+eOfvoxFtZjvbx8AKBq0Z6EjxbyX5nbrGUlFXZCc1BXZ3c8c+rYgRQjvbp8BIxvpzsGYDf4L1P514eSuQ3WT6bxE95dOdQDbiPyJ8NXljZfCu/kfkH6Mxubw97ePuWJ1BM9cHxbzb5DbrdaqjFyeafgiqMHN55+C6f6KUpV5oFKUoBSlKAVwy5GDuDXNKAyrids/Ab4XEKk2M7YkQfYO50j1G5X0yvrWn2l2ksayRsGR1BVh0IO4NdfFOGR3MLwzLqR1wR/UeRB3B8xWccr8Tk4PeGwu2zbyNmCU7AZO3wBOxHg2/Q5rP/wCUvk/oZV7GVvhf0foajSlK0GoUpSgFeLh3Fkn73u8kRytEWxhS641BT4hWJUnzVh4V7DWT2V5JFwHhwMjwo98I7yUMUZEM8wmJcbx5lAUttjUaA1muKyjiXEDHb8djs7iSS2hto2jfvnl7uZlYvGkzMWOwRiNR0lvDNaNwPhwhhADSOzgO7ySNIzOVUE+0SFBx7q4UeAFAVnia2t+8moX0iLei0mhjeXuS4Cku6I2BEAy6m2HmKuyqAAAMADYDbbyrIRdMhl0Oy6ucEVtLFcqRECpwdwfEHauriU8i2PGrtbicTWvFpe5xPIEQCSAaNAbSykMRpYEY6Y3yBqdlx6OW5ubZNXeW4iMmRhfrVLrg532U5qSrFuY72RON8QV5ZILF3sxdzxbOo7lu7UuDmKNm1BnA22GRmpXmudbWeS4M63FtHHCEgTiMlvPCAoyURWxOz6lcazk7DfNAaOvFk+km3ORIIhIARsyFihKnx0sACPDUvnXtqn8dYtxjhBjz+6uzJ4HujHGN/wDuGP51cKAVF8b5ntrMKbqdItXuhj7R9Qo3I9cVJswAydgPGvzB2ncUFxxW5dZBImVWNgcroCqML6atXTbOT416XZeCjjcQqLllum/LoVznlRrvNHaWH0W/CWFxPKMB09oJny8C+PPZfGpTkbkJbIGWY97dPkvId9Odyqk7/Fup+FZD2VTX0L3E1jarOuFRyy5wd20qdQOcdQM/Zz4Von9pt7F/eeFSj1XvFH5oQfxrBj8PHCYqdKUs2V6O2n/epmU45s1Tw00RpNKzyDtrteksE8Z+CN/yB/Kpa27VOHv/AI5T+aNx+ekj86zqtB8y9V6b+JFtpUTa822cnuXcB9O9UH8Cc1JxTKwyrBh5g5H5VYmnsWqSex90pSunRSlKAUpSgFQPOfKicQtjG2BIu8T/AHW9f4T0I/qBU9SuNKSsyMoqSsyhdnXNjsWsL3K3MOQurq6r4Z8WA3z4rg+Zq+1R+0XlBpgt3aZW6gwRp6uq749WHUee48qlORub14hbhtlmTAlTybwYfwtjI+Y8Kqg3F5JeHzKacnF8OXg+qLJSlKuNArx2vCIo++CJtNIzup3UswAY4Ow1YyQNiST1Jr2UoDzpw6JY+6WJBHjGgIoTB8NOMV3gVzSgPP8As+P/AKafvO89xf3n/U6e9/F1rycT4GJUKxkRZcsw7tHR2PXvEYYcHA8QdhuKk6UBVeK8c+hQzy39spTR7c0Kh0kABCq6t7aE50gHUo1e9XfyvxOx4jDFcWqRNoAAzGokiI/wyMZQj028RkVMcU4TFdRNFcRrLG2MowyNtwfkarvCuzK0s5xPY97bN9pUkLRuPuukmoEfDBHhigLEvC4xO0+n60xiPUSThAxfSB0XLHJx1wM9BhxTisVtE0s7hEXqT+gHUk+Q3qK5t51g4fHmU6pCPYiU+03qfur6n5Z6VT+F8qXPFpVuuKEpAN4rcZXI+HVFPmfaPoMVVKpZ5Y6v93KZ1bPLDV/bvOqfiF5x6Qx24a3sQ2HkPV/Q/eP8AOB4npVzsuz+xjgWE20Uqg5zKiuxbpqJI6/DAqdtbVIkVI1CIowqqMADyAFdtdhDK8zevX0EKWV5pavr6HRZWMcKCOGNI0XoiKFUfADYV30pVhcdNxaJIMSIrjyZQ361FXfJFjJ79pD8QgQ/iuDU3SuOKe6IuKe6KbddknD36ROn8srfoxIqLl7FYAcwXU8Z8/Zb9AprRqVW6MHyK3Qpv4TNv7OuIxf3firkeTmQD8NTD8qGy4/D7s0M4/yf8kQ/nWk0rnBXJteJH+PFbNrxM3PNvGov33DVkH/1hif9Dt+lP7XZI/7zw6aPzOT/AM0X9a0ilOHJbSHCmtpvx1KFbds9i3viaP4oCP8ASxP5VL23aTw+TpdIv84ZP9wAqaueDwSfvIIn/mjVv1FRFz2d8Pk960jH8mU/2EUtVXNMWrLmmSlrx63l/dXEL/yyKf0Ne/NUW67G7F/d76P+WTP+8GvCex4x/wB24hPF5bf/AIZf0pmqL4fqM9Vbx8maRWZc48Hk4ZdDiVkv1ZOLiIbD2juduisfwbB8du3/AOG8Yi/c8TD+khb/AJK9dF5Jx6KOTvI4LlNDalIjOVwcjAKE5HhioTk5Kzi0yupJzVnFp8n0NB4NxqK6hjmhbKuMjzB8VI8wdjXur8cLKdQYE6s5DA4IPmD1Ffp3sx4vLdcLtpbglpCHUserBHZAx8yQoyfE5NfRdodj1cBShUqSTzdOTtfx7y+nUzaPctVKUrxi0UpSgFKV1XNysaM8jBEUZZmOAB5knpQHbVE5v7Ru7f6Lw9e/umOn2RqVD5be8w8ug8emKiuLc3XPFZWteFApD0kuDlfZ6deqKfL3m9N6t3KPJEHD0+rGuUj25SPaPoPur6D55qhydTSG3X0MznKppDbr6ELyl2caJPpXEW7+6Y6sMdSofP8AiYfgPDoDV8pSrIwUVZF0IRgrIUpSpkxSlKAUpSgFKUoBSlKAUpSgFKUoBSlKAUpSgM94l2IWM1wZQZY1ZtTRIyhCepxlSygnwB+GKvdjZJDGkUShI0UKqjoFGwFd9KuqV6tVKM5NqO13t3HEkthSlKpOihNK/NfazzHNc8RnidmEUMmiOPPsjTjL46EscnPlgeFeh2dgJ4+twoO2l230ITllVz9A8wcxw2URkuH0j7KjdmP3VHifyHjis8hs7zj8gebVbWAbKqOr48Rn3z/EfZHgDvVc7HuDLxGaU3rSTLbJH3aOxZcMZPZOd9I0ZC9N/Lat4RAAABgAYAHTHlWLGYSpRryo1PhdtOZTldX3vd6de88nCeERWsSxQIERfAeJ8yepJ8zXspSoJWNCVtEKUpQ6KUpQClKUApSlAKUpQClKUApSlAKUpQClKUApSlAKUpQClKUAqk84dk9rxGbvmaSGUgBmj04cAYBZWB3AwMjGwGc4Fc0q2lWqUZZ6cmn1RxpPcmeUuUIOGwmK2B3OXdjl3bpkkADYbAAAD5nM5SlQlOU5OUndvmdFKUqIFKUoBSlKAUpSgFKUoBSlKAUpSgFKUoBSlKAUpSgFKUoBSlKA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9154" name="Picture 2" descr="http://www.dmservices.co.uk/images/data_cleaning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3" y="4009330"/>
            <a:ext cx="4753222" cy="237661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833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8AEC989E-555E-4E55-9F3C-343127921532}" type="slidenum">
              <a:rPr lang="en-US" altLang="ko-KR"/>
              <a:pPr>
                <a:defRPr/>
              </a:pPr>
              <a:t>23</a:t>
            </a:fld>
            <a:endParaRPr lang="en-US" altLang="ko-KR"/>
          </a:p>
        </p:txBody>
      </p:sp>
      <p:sp>
        <p:nvSpPr>
          <p:cNvPr id="649222" name="Rectangle 6"/>
          <p:cNvSpPr>
            <a:spLocks noChangeArrowheads="1"/>
          </p:cNvSpPr>
          <p:nvPr/>
        </p:nvSpPr>
        <p:spPr bwMode="auto">
          <a:xfrm>
            <a:off x="815974" y="163513"/>
            <a:ext cx="620429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  <a:defRPr/>
            </a:pPr>
            <a:r>
              <a:rPr lang="ko-KR" altLang="en-US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데이터 전처리</a:t>
            </a:r>
            <a:r>
              <a:rPr lang="en-US" altLang="ko-KR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(Data Preprocessing)</a:t>
            </a:r>
            <a:r>
              <a:rPr lang="ko-KR" altLang="en-US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의 종류</a:t>
            </a:r>
            <a:endParaRPr lang="ko-KR" altLang="en-US" sz="2400" b="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ea typeface="HY헤드라인M" pitchFamily="18" charset="-127"/>
            </a:endParaRPr>
          </a:p>
        </p:txBody>
      </p:sp>
      <p:sp>
        <p:nvSpPr>
          <p:cNvPr id="4100" name="Text Box 7"/>
          <p:cNvSpPr txBox="1">
            <a:spLocks noChangeArrowheads="1"/>
          </p:cNvSpPr>
          <p:nvPr/>
        </p:nvSpPr>
        <p:spPr bwMode="auto">
          <a:xfrm>
            <a:off x="323850" y="936625"/>
            <a:ext cx="8569325" cy="262724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Font typeface="Wingdings" pitchFamily="2" charset="2"/>
              <a:buBlip>
                <a:blip r:embed="rId3"/>
              </a:buBlip>
              <a:tabLst>
                <a:tab pos="268288" algn="l"/>
              </a:tabLst>
            </a:pPr>
            <a:r>
              <a:rPr lang="ko-KR" altLang="en-US" sz="2000" b="0" dirty="0" smtClean="0">
                <a:ea typeface="HY헤드라인M" pitchFamily="18" charset="-127"/>
                <a:sym typeface="Symbol"/>
              </a:rPr>
              <a:t>집계</a:t>
            </a:r>
            <a:r>
              <a:rPr lang="en-US" altLang="ko-KR" sz="2000" b="0" dirty="0">
                <a:ea typeface="HY헤드라인M" pitchFamily="18" charset="-127"/>
                <a:sym typeface="Symbol"/>
              </a:rPr>
              <a:t> </a:t>
            </a:r>
            <a:r>
              <a:rPr lang="en-US" altLang="ko-KR" sz="2000" b="0" dirty="0" smtClean="0">
                <a:ea typeface="HY헤드라인M" pitchFamily="18" charset="-127"/>
                <a:sym typeface="Symbol"/>
              </a:rPr>
              <a:t>(aggregation)</a:t>
            </a:r>
            <a:endParaRPr lang="en-US" altLang="ko-KR" sz="1500" b="0" dirty="0" smtClean="0">
              <a:solidFill>
                <a:schemeClr val="bg1">
                  <a:lumMod val="50000"/>
                </a:schemeClr>
              </a:solidFill>
              <a:ea typeface="HY헤드라인M" pitchFamily="18" charset="-127"/>
              <a:sym typeface="Symbol"/>
            </a:endParaRPr>
          </a:p>
          <a:p>
            <a:pPr marL="292100" indent="-292100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Blip>
                <a:blip r:embed="rId3"/>
              </a:buBlip>
              <a:tabLst>
                <a:tab pos="268288" algn="l"/>
              </a:tabLst>
            </a:pPr>
            <a:r>
              <a:rPr lang="ko-KR" altLang="en-US" sz="2000" b="0" dirty="0" smtClean="0">
                <a:ea typeface="HY헤드라인M" pitchFamily="18" charset="-127"/>
                <a:sym typeface="Symbol"/>
              </a:rPr>
              <a:t>샘플링 </a:t>
            </a:r>
            <a:r>
              <a:rPr lang="en-US" altLang="ko-KR" sz="2000" b="0" dirty="0" smtClean="0">
                <a:ea typeface="HY헤드라인M" pitchFamily="18" charset="-127"/>
                <a:sym typeface="Symbol"/>
              </a:rPr>
              <a:t>(sampling)</a:t>
            </a:r>
          </a:p>
          <a:p>
            <a:pPr marL="292100" indent="-292100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Blip>
                <a:blip r:embed="rId3"/>
              </a:buBlip>
              <a:tabLst>
                <a:tab pos="268288" algn="l"/>
              </a:tabLst>
            </a:pPr>
            <a:r>
              <a:rPr lang="ko-KR" altLang="en-US" sz="2000" b="0" dirty="0" smtClean="0">
                <a:ea typeface="HY헤드라인M" pitchFamily="18" charset="-127"/>
                <a:sym typeface="Symbol"/>
              </a:rPr>
              <a:t>차원 축소 </a:t>
            </a:r>
            <a:r>
              <a:rPr lang="en-US" altLang="ko-KR" sz="2000" b="0" dirty="0" smtClean="0">
                <a:ea typeface="HY헤드라인M" pitchFamily="18" charset="-127"/>
                <a:sym typeface="Symbol"/>
              </a:rPr>
              <a:t>(dimensionality reduction)</a:t>
            </a:r>
          </a:p>
          <a:p>
            <a:pPr marL="292100" indent="-292100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Blip>
                <a:blip r:embed="rId3"/>
              </a:buBlip>
              <a:tabLst>
                <a:tab pos="268288" algn="l"/>
              </a:tabLst>
            </a:pPr>
            <a:r>
              <a:rPr lang="ko-KR" altLang="en-US" sz="2000" b="0" dirty="0" smtClean="0">
                <a:ea typeface="HY헤드라인M" pitchFamily="18" charset="-127"/>
                <a:sym typeface="Symbol"/>
              </a:rPr>
              <a:t>특징 선택 </a:t>
            </a:r>
            <a:r>
              <a:rPr lang="en-US" altLang="ko-KR" sz="2000" b="0" dirty="0" smtClean="0">
                <a:ea typeface="HY헤드라인M" pitchFamily="18" charset="-127"/>
                <a:sym typeface="Symbol"/>
              </a:rPr>
              <a:t>vs. </a:t>
            </a:r>
            <a:r>
              <a:rPr lang="ko-KR" altLang="en-US" sz="2000" b="0" dirty="0" smtClean="0">
                <a:ea typeface="HY헤드라인M" pitchFamily="18" charset="-127"/>
                <a:sym typeface="Symbol"/>
              </a:rPr>
              <a:t>특징 추출 </a:t>
            </a:r>
            <a:r>
              <a:rPr lang="en-US" altLang="ko-KR" sz="2000" b="0" dirty="0" smtClean="0">
                <a:ea typeface="HY헤드라인M" pitchFamily="18" charset="-127"/>
                <a:sym typeface="Symbol"/>
              </a:rPr>
              <a:t>(feature selection vs. feature extraction)</a:t>
            </a:r>
            <a:endParaRPr lang="en-US" altLang="ko-KR" sz="2000" b="0" dirty="0">
              <a:ea typeface="HY헤드라인M" pitchFamily="18" charset="-127"/>
              <a:sym typeface="Symbol"/>
            </a:endParaRPr>
          </a:p>
          <a:p>
            <a:pPr marL="292100" indent="-292100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Blip>
                <a:blip r:embed="rId3"/>
              </a:buBlip>
              <a:tabLst>
                <a:tab pos="268288" algn="l"/>
              </a:tabLst>
            </a:pPr>
            <a:r>
              <a:rPr lang="en-US" altLang="ko-KR" sz="2000" b="0" dirty="0" smtClean="0">
                <a:ea typeface="HY헤드라인M" pitchFamily="18" charset="-127"/>
                <a:sym typeface="Symbol"/>
              </a:rPr>
              <a:t>...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8091143" y="475360"/>
            <a:ext cx="962370" cy="25736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ko-KR" altLang="en-US" sz="1200" b="0" dirty="0" smtClean="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데이터</a:t>
            </a:r>
            <a:r>
              <a:rPr lang="en-US" altLang="ko-KR" sz="1200" b="0" dirty="0" smtClean="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(Data)</a:t>
            </a:r>
            <a:endParaRPr lang="en-US" altLang="ko-KR" sz="1200" b="0" dirty="0">
              <a:solidFill>
                <a:srgbClr val="0066CC"/>
              </a:solidFill>
              <a:ea typeface="HY헤드라인M" pitchFamily="18" charset="-127"/>
            </a:endParaRPr>
          </a:p>
        </p:txBody>
      </p:sp>
      <p:sp>
        <p:nvSpPr>
          <p:cNvPr id="2" name="AutoShape 2" descr="data:image/jpeg;base64,/9j/4AAQSkZJRgABAQAAAQABAAD/2wCEAAkGBhQREBIUEBIVFBQWEhoaFxUYFRkWFxsXHBkXFBwVHBoZHSYeGB0jGhgYHy8hJCgpLC0tGB4xNTAqNSYrLCkBCQoKDgwOGg8PGi8kHx80LC0tKSsuNS8sLDEvKikqLC0pLCovNCwtLSoqLSksLCwsKSwpLCwsLC0sLCwqLDAsLP/AABEIANUA7QMBIgACEQEDEQH/xAAcAAEAAwADAQEAAAAAAAAAAAAABQYHAQMEAgj/xABCEAACAQMCAwUEBwUHBAMBAAABAgMABBESIQUGMQcTQVFhIjJxgRQjQlKRobEVM2JywRc0Q4KissJTg5LRFmPSJP/EABoBAQADAQEBAAAAAAAAAAAAAAACAwQBBQb/xAAxEQACAQIEAwUIAwEBAAAAAAAAAQIDEQQSITETQVEFcYGR0SMyQmGhscHwFCLh8TP/2gAMAwEAAhEDEQA/ANxpSlAKUpQClKUApSlAKUpQClKUB4+K8YitUElxII0Lqmo5xqY6VBwNtz1O3nXksebLWZJnSddMH70tmPQMagzBwCFIBIboR0Jrxc98HkubeJIk1kXlu7LlQNCSqzn2iAcKDt41Bc28mXF3NxPuwFWeztljYsNLSRSvKUIB1AEYUkjGGoC18H5rtrssIJgxVQxUqyNoPR9LgEofBht61CXXaFFJPZR2cqSLNdGNyVbdO7kbXGTgONSAal1L4V5LrgVzf3MkskBs1/Zs1sCzxvI0k2Nx3TMO7TGQSQST0FeW14PeP+xkey7oWUiiVzLEwIWFotcYViShIBOQGyV2OCaAtk/OVok/cNOok1hCMMVDt0jZwNCufBSQTnpXNzzfax3H0dpvrQVDKEdghb3Q7KpWMnIxqI61RG5DnzdW0y3kkE108gaC4tkhKvJ3uZFkxKrqcZ0hs6RipTmHgt0LqSThsNzDO8sZaXv4focgGhWeWJnMmdAK+wgOw3oC7cT4ilvBLNIcJFGzt56VBY/PAqIteaVisraa/ZYpJlBEaqzHU41iJUXU7lVIBIHgTtXs5q4SbqxuoFIDSwOik9NRUhc+mcVVxHNKeE38MBl7mCSOaAFElRnVEYr3rKupHjZCCw2zigLI/OFoII7g3CdzJII1k306ySoU7eycgg6sYxvivfZcRSaISx6ihBIyjqdiQfZYBvA+G/h1rP25PuWgQtCA0vHo7x4daHuodS6gxzpY6V1ELnJY4zWk0BErzZamCCcTKYp5FjiYBjrdiVVAMZzkHqNsHNfEXOVo0/cLOpk1lBs2kyDrGJMaC4+4Gz6VU+C8k3EfFSJAP2fbzTXFt7S/vpwoKac5AjJlIyOrePh4eAciTxJBa3K3kiQ3IdXS4thanTL3qy6T9cGyclcHfO+9AXe451tUeWPvS0kRYOixyuVKp3hzoQ4Gk7HoTsMnaofhnaGl1a200bLbtJNArrLFMy/WsV7pH0KHY4wGGVHjXu5a4JJFLxRpE09/dlo2yp1J3UaA7EkDUG2OD186rdpwC7PDuHWrWjo9peWrOxkhMbJHKSzoVkLEBQDhlU77A0Bc5ebrVbj6OZgZdSqVVXYKzbKruqlEJyMBiDuK+bjnK0SfuHnUSawhGGKh292NnA0K58FJBOelRHLdpc2UtxCbVpUmvpJluEkiC6JWDHvFdxJqQbeyrZAGKrj8iT5ureZbySCe6eQNBcWyQlZJO9zIsmJVdTjOkNnSMUBe7rm+1juPo7TfWgqGUI7BC3uh2VSsecjGojrVf5y7S14Vc6LtC0UsatCyL7WoFlkRsnBx9WQRj3yPCujmLgt0LqSThsNzDO8sZMvfw/Q5MaFLyxM5fOgFfYQHYb1A9sfKlzxa6his0VvosZMjFtI1THZAfEhYgSPAOvnQE5zl2yQWE5gSJp5E/eYYIikjOnUQSzdMjGBnrnIFk5O5xh4nB3sGpSraXjbGpGxnBxsQRuCOvxBAxPtG7PbyO/uJIreWeKaVpFeJGkwXJcowQEqQxI3GCMb+AnuRuym+WBpTdPZSSEYiGrJVc4Z9LjByx2IJA8s4Hu4zC4KngIVqU71Ha6v56crfu5Q5zTelzbKVm45b45D+6v45PRzk/wCuM/rXH7T4/D71tDMPMaD/ALZFP5V85xesWc41t4vyNJpWb/2kX8X944VJ8VEgH46GH519w9tVuNpreeM/BW/Uqfypx4c2d/kU+bsaLSqda9rPD36ysn80T/qoIqVted7GT3byH4GQIfwbFTVSL2ZNVYPZonKV0296km8bq/8AKwb9K7qmWClKUApSlAKUpQClKUArquLlY0Z5GVEUZZmIVQPMk7CqB2k9ockGbPhkbz3zD2u7QydypHvMAD7ZG4B2HU7YBnOU+HzTwQz8TRvpIH7t9OiNgSA6IpKhiN9TZYZIyBtQHt+nT3W1uDBF/wBd1+sYf/VEw2/nkHwRgc0XlVE9qGWaKU7tKJC7OfORZNSSfMbDZdIqbpQEMOI3EG1zF3qf9aBST8WhJLj/ACF/gKkbHiEcy64XV16ZUg4PkfIjyO4r0VHXvAo5G7wZjlxjvYzok9ASNnH8Lhl9KAkaVl3N3NXF7C8iEVs95aov1jLAQZNWDuU1aWQD3gFUljldqvXLfNEN9F3kBII9+NxolQ/ddDuPj0PgTQEvSvBxLj1vbFRcXEMJb3RJIiE/DURmvbHIGAZSCpGQQcgg+II6igPqlKUApSlAKUpQCuuWBXGHUMPIgEfnXZSgIi55Qs5PftID690oP4gZqJueyvhz/wCAU/lkcflqIq20qDhF7ordOD3SM8uOxS1O8U08Z+KMP9oP511f2X3cX924rKvodYH+lyPyrSKVDgQ6EP49PoZv+wuOw/u72KUeTYJ/1x/1rgca49D79pFKPMaSf9Eg/StJpThdJPzOcC20n5mbf2m3sX944VKPUd4o/NCPzrth7bLbpLBPGfgjf8gfyrRK6p7VHGHRWHkyhv1pkmtpfQcOotp+aKpa9q/D36zMn80b/qARUta852UnuXcHwMiqfwYg0uuTLKT37SD4iNVP4qAarXMnI3CLaIyXCdyPDTI+WPkqknUflXG6kdXYN1Yq7t9jv537Vrfh2hUX6RK66giOAoXJGpnwcZIOAAeh6V6+Qu0WHiiuFQxSx4LxMQ3snYMrYGoZ26Ag+G4zg3GOXJJWknsrW4NrqAViveEEDByUX08MgZxnzuPYLwxhfXLudDR25Tu2BVzqdSTg+C6AD6sK+k/jYF9mLEKp7V8r/Pa2+2t/wchVcmujNxht1TOhVXJJOABknck46knxrspSvCNIpSlAKUpQCuMVzVE5+51dGFlYZe7k9klesYP6ORv/AAjc+FRnNRV2QnNQV2YbzvdyScSvGmJLi4kXrnCqxVVHoFAArXewK4laxnVyTEk+Is+GVDOo9MkH4sa9vC+xez7lPpaGWfOXkWR0yfuDSRlR5nc9fQXnhvDIraJIoI1jjQYVVGAPH5knck7kmvoMX2tDE4GnhlTs42u+5W07+f5K6cHfM+fI9VKUrwS8UpSgFKUoBSlKAUpSgFKUoBSlKAUrwcZ45DaRGS4kCL4Z6k/dUdWPoKzufjN9xtjHZqbazzhpW2LDxBI6n+BfmarnUUdN30Kp1VHTd9Cb5p7TEhfuLJfpNyTpAXLIreR07uf4R8yK8HBOzmW5lFzxiQyudxBn2VHXDY2A/gXbzJ3FWjlbkq34en1S6pCPalbBc+g+6voPnmp+oKm5az8uRBUnN3qeXL/T4ihVFCooVQMAAYAHkAOlZv2g2L2F5DxO2G2oLOo6H7OT6Mvs58CFPU1pdebiPD0nikilGpHUqw9D+h8QfSp1IZo2J1IZ42W/I54ffpPEksR1I6hlPof0PpXorNezziD2N3Nwy5PRi0DHoR7xA9GX2gPAhh1rSq7TnmVztKeeN+fMUpSplgpSqvz1zqnD4sLh7iQYjj6+mtgPsg/idh4kRlJRV2RlJRV2ebn7nj6Iogthru5dkUDVozsGI8Sfsr49eg355C5H+hqZrg67uXd2J1ac7lAfE595vE+lebkDkp4mN5fZe7lyfa3MYP6ORt6DYeNXmq4Rcnnl4LoUwi5vPPwXT/RSlKuNApSlAKVnnat2jycNEUVsqmaVSxZhkIgOnIHixOcZ2Gk7GoTsx7WZ7q7W1vQrmQN3ciroIZVL6WA9kgqpwQAQR4529CHZuInhnilH+i5/d2+RDOr5TXqUpXnkxSlKAUpSgFKVj3OvbdLBdSQWMURETlGkkDNqZThgqqy4AORkk5x4VqwuErYufDoxu9/25GUlFXZsNUnmvtLjt27i0X6Tck6Qq5ZVbyOndm/hX5kVUOGc4cQ49mCAJbIgHfyKx3DZxufaAOk+wPI5OK0PlTka34ev1a65SPamYDUfQfcHoPnmslenVp1HSksrjo7/AI9SlynN2houvoVjg3Z3Ndyi54zIXb7MAOwHXDadlH8K/M9RWiwQKihUUKqjAUAAAeQA6V2UqMIKOxZCnGG3mKUpUywUpSgKL2pcutJEl5b5E9sdWR1MYOo/NT7Xw1edWHlLmJb60jmXAYjDqPsuPeHw8R6EVMMuRg9Ky6wP7F4sYm2s7s5QnojZwP8AxY6T/Cyk9Kol/SWbk9zNL2c83J7/AIZqVKVFcy8xxWMDTTH0VR7zt4KP/fgN6ubSV2aG0ldnm5x5uj4fAXf2pGyI487s39FHif6kVWeROUpJpTxHiOWmc6okYe4PB8eBx7q+A369PNyjy5LxK4/aPERlf8CE+7gbqcH7A6gfaO59dNqmKdR5ntyX5M8U6rzy25L8sUpSrzSKUpQClKUBRO07s3PFFjeF1jniBA150Oh30kgEqQdwQD1O2+1Bseza/wCEPHfAQzNCxJjQs+FKlSxyqkjSzDbcdfhvNK2rH4lYZ4WM7QfL/dyudNS12fUg+VeboeIRa4jhx78ZPtKf6g+DDr8dqnKz3mrkKSKX6bwk93Ou7RLsr+J0jpk+KHY+h6y/JXP0d8O7cd1cr78R2zjqy53x5jqPzrzIzaeWe/3IQqNPJPf7lrpSlXF4pSlAK/N3OXJkkvF7qLh6NPljIwUqNDMQzrliAQGbHzx4VvPNvHxZWksxxqAwgPi52UfjufQGq/2U8AMVs1zNkzXR1knroySv/kSX/wAw8q0YPtCtgq6lQettb7W/6Z6jzSUF3s6eyXkOThsErXGBNMVyoOQiJq0qSNi2WYnG3Tyq/UpUa9adepKrUd3LVl6VlZClKVSdFKUoBSlfEsyoCzsFA6kkAD5mgPuq5z5ywL6zdBjvE9uI/wAQHu58mG34Hwro4t2nWFvkGfvWH2Yhr/1e5+dUbnDtPmurOdLa0eOJ0KGZyejbaRgaQSMj3j1NVSnTf9ZPcz1KtKzi2e7lXtptUtUS9d++jBUsEZw4UeycjxI2J8xnxrngHCZeN3Ivb0YtEOIYfssM9PVc41N9o7dBthJb5enj+Ffp/ssQrwizDMGPdncHOAXYhD5FQQpHhpxXv9r9kUMHCk6dXPflpr89ORXBcS0ZbL695alUAYGwHhXNKV4psFKUoBSlKAUpSgFKUoBVM517PxdH6Rat3N2m4cHSHI6aiOjeTfI5HS51X+ceaV4eltJJgRvdpFIT9lXV/b/ykKT6A1GUVJWZCcFNWZCcm9oDSSfROIr3N0p0gkaQ58vIMfwbw8qvdVrnLkeHiEe/sTKPYlA3Hjpb7y5/Dw9a1y3ztNYzfQuL5UjaO4O4I6DU32l8n8OjeJFSk4O09uvqUqbpvLPbk/U0qlcA53FQ/N3MAsrOWY41AYQHxkOyj8dz6A1c2krs0NqKuyk81ueKcWhsUOYLc6piOmdtX4AhB5F2rTUQAAAYAGAB0A8qpPZVwAw2rXE2TNcnWSeujcr/AOWS/wDmHlV4qqknbM92U0U7Ob3l+oUrhnAGScAeNVzi3aHY2+Q9wrMPsx/WH4ezsPmRVjko7stlKMd2WSlZtJ2rTXBK8NsJJT99wSB8Qmw+bCvn9gcavf7zdLaofsIcNj4R9fm9V8ZP3Vcp46fuJsvnE+P29sM3E8cfozAE/Bep+QqocS7Y7VDpto5bh/DC6FP/AJe1/pr64Z2O2iHVO0lw3jqbQp+S+1+LGrdw3gkFuMQQxx/yqAT8T1Pzp7SXRfUe2l0X1foUL9s8bvf3Futoh+04w2P+5kn5JX1D2TSTkPxK+lmP3VJIHoGfO3wUVpNQ3NHNMNhCZJjknZIx7zt5DyHmeg/AHjpRtebv3nHRileo2+/YhLvgPDOEw99JChI90v8AWyM3gFD53+GAOu1V/hHAp+NzLdX2Y7NT9TACQGHp6bbv1PQYHTs5f5Ym4tML3ie0P+DBuAV6jbwT82+HXT0QAAAYAGABsAPKoxhn1taPTr3kYQ4mtrR6de88cvBoGTQ0MZXRoxoGyYxpHkMeVZvYXD8Bvu4lJaxnbKOd9B2GT6jYN5jDelarUVzLy7HfW7wy+O6t4o46OP8A14gkVZOF9Y7otq029Y7rb0JRWBGRuD41zWcdn/MUlrMeGX+zocQOejL1CA+II3X028AK0epQmpq5KnNTVxSlKmWClKUApSlAKUpQCqR2vcqPxDh+iNwndOZmyCSwSOT2QB4kkVd6+XQEEHcEb/CgI/lyyaG0gjebvykSr3unTrAGA2MnfGPE56118ycsw30JjnXP3XHvIfvKf6dD41zysx+iQqesYMR+MTGEn8UqVrjSaszjSaszJrfmW44A4gvw01ociGRBlh5KuSPmhO3UHHWE4v2gQ8YvbSGXNtaqxZzIwAY7kgkHAJUaR6sat3bdy5NdWUbwKzmCQsyKMkoV0lgB1KnG3kT5Vj3IvKcl/exRrGxiWRTM2CFVFIZgWHRiBpA65PoSPbwXZeErYCrUq1LSjeyuuS0Vt3d6GSUGvZ7r90Ns4l2u2UOFgDznoAi6V8gMtj8gajv/AJPxi9/ulmLZD0eQb488yYB+SGr1wvly2th//PBHGfMKNXzY+0fmakq+fyTfvS8izh1Je9Ly9TNV7Lrq5OeJcQd/4EyR8i2FHySrFwns1sLfBEAkYfalPeH8D7I+Qq0UrqpQWtiUaEI6289T5jjCgBQAB0AGAPlX1SlWlwpSqzzrzxHw+PG0k7j6uIfhqbG4XPzPQeJEZSUVdkZSUVdndzhzlFw+HU/tSMPq4gd2PmfuqPE/1qq8rcnTX0wvuLe0TvFARhQOoyp6KPBfHq3r3cocjSTTfTuK5eZiGSJuieRYdAR4J0Xx36aJVSi6jzS25L1KIxdV5p7cl+WKUpV5pFKUoCpdoPJv02ESQ+zcxbxsDgnG/dk+G+4Pgfia+ez3nP6bEY5vZuodpFIwWAOnXjwOdmHgfiKt9Zz2g8uSW8y8TsdpIzmZQNmXoXI8RjZh5b+BNUTTg868TPUTg+JHxX58DRqVE8scxx31us0W2dnXxRx1U/0PiCDUtVyaaui9NNXQpSldOilKUApSormpJmsboWue/NvIIsHDa9Jxg+Bz09cUBKBweh6VE8wcxLaCDKl+9u4oMAgaTK2kMfQeVZ5yLw4G5tnt5reKSOB1mhitJ4ZXymALlpHYF1k0tltyQcE5qLt7eEW/DFELi/Titt9MYxuJNffMWaZ8YdSd1yTt06GgNsLgdSBtn5edC4AySMedZBzLHCq8d+mxM14wla2fu2LfRu4GjunxhUU953gBA66s5r645A3e8Pa47j6J+y41Q3NvJcW6z7asqjKEkKacM3gCBvQGvMwHU4+NBWT8Q4LGljw76ReRP3PfGL6TaTSWsiscKrox1AouAhYk4yQD1q+cjXRk4fbs1uLYlT9SFKqAGYAqrAFVYDUARkBhQE7SlKAUpSgFKVS+eOfvoxFtZjvbx8AKBq0Z6EjxbyX5nbrGUlFXZCc1BXZ3c8c+rYgRQjvbp8BIxvpzsGYDf4L1P514eSuQ3WT6bxE95dOdQDbiPyJ8NXljZfCu/kfkH6Mxubw97ePuWJ1BM9cHxbzb5DbrdaqjFyeafgiqMHN55+C6f6KUpV5oFKUoBSlKAVwy5GDuDXNKAyrids/Ab4XEKk2M7YkQfYO50j1G5X0yvrWn2l2ksayRsGR1BVh0IO4NdfFOGR3MLwzLqR1wR/UeRB3B8xWccr8Tk4PeGwu2zbyNmCU7AZO3wBOxHg2/Q5rP/wCUvk/oZV7GVvhf0foajSlK0GoUpSgFeLh3Fkn73u8kRytEWxhS641BT4hWJUnzVh4V7DWT2V5JFwHhwMjwo98I7yUMUZEM8wmJcbx5lAUttjUaA1muKyjiXEDHb8djs7iSS2hto2jfvnl7uZlYvGkzMWOwRiNR0lvDNaNwPhwhhADSOzgO7ySNIzOVUE+0SFBx7q4UeAFAVnia2t+8moX0iLei0mhjeXuS4Cku6I2BEAy6m2HmKuyqAAAMADYDbbyrIRdMhl0Oy6ucEVtLFcqRECpwdwfEHauriU8i2PGrtbicTWvFpe5xPIEQCSAaNAbSykMRpYEY6Y3yBqdlx6OW5ubZNXeW4iMmRhfrVLrg532U5qSrFuY72RON8QV5ZILF3sxdzxbOo7lu7UuDmKNm1BnA22GRmpXmudbWeS4M63FtHHCEgTiMlvPCAoyURWxOz6lcazk7DfNAaOvFk+km3ORIIhIARsyFihKnx0sACPDUvnXtqn8dYtxjhBjz+6uzJ4HujHGN/wDuGP51cKAVF8b5ntrMKbqdItXuhj7R9Qo3I9cVJswAydgPGvzB2ncUFxxW5dZBImVWNgcroCqML6atXTbOT416XZeCjjcQqLllum/LoVznlRrvNHaWH0W/CWFxPKMB09oJny8C+PPZfGpTkbkJbIGWY97dPkvId9Odyqk7/Fup+FZD2VTX0L3E1jarOuFRyy5wd20qdQOcdQM/Zz4Von9pt7F/eeFSj1XvFH5oQfxrBj8PHCYqdKUs2V6O2n/epmU45s1Tw00RpNKzyDtrteksE8Z+CN/yB/Kpa27VOHv/AI5T+aNx+ekj86zqtB8y9V6b+JFtpUTa822cnuXcB9O9UH8Cc1JxTKwyrBh5g5H5VYmnsWqSex90pSunRSlKAUpSgFQPOfKicQtjG2BIu8T/AHW9f4T0I/qBU9SuNKSsyMoqSsyhdnXNjsWsL3K3MOQurq6r4Z8WA3z4rg+Zq+1R+0XlBpgt3aZW6gwRp6uq749WHUee48qlORub14hbhtlmTAlTybwYfwtjI+Y8Kqg3F5JeHzKacnF8OXg+qLJSlKuNArx2vCIo++CJtNIzup3UswAY4Ow1YyQNiST1Jr2UoDzpw6JY+6WJBHjGgIoTB8NOMV3gVzSgPP8As+P/AKafvO89xf3n/U6e9/F1rycT4GJUKxkRZcsw7tHR2PXvEYYcHA8QdhuKk6UBVeK8c+hQzy39spTR7c0Kh0kABCq6t7aE50gHUo1e9XfyvxOx4jDFcWqRNoAAzGokiI/wyMZQj028RkVMcU4TFdRNFcRrLG2MowyNtwfkarvCuzK0s5xPY97bN9pUkLRuPuukmoEfDBHhigLEvC4xO0+n60xiPUSThAxfSB0XLHJx1wM9BhxTisVtE0s7hEXqT+gHUk+Q3qK5t51g4fHmU6pCPYiU+03qfur6n5Z6VT+F8qXPFpVuuKEpAN4rcZXI+HVFPmfaPoMVVKpZ5Y6v93KZ1bPLDV/bvOqfiF5x6Qx24a3sQ2HkPV/Q/eP8AOB4npVzsuz+xjgWE20Uqg5zKiuxbpqJI6/DAqdtbVIkVI1CIowqqMADyAFdtdhDK8zevX0EKWV5pavr6HRZWMcKCOGNI0XoiKFUfADYV30pVhcdNxaJIMSIrjyZQ361FXfJFjJ79pD8QgQ/iuDU3SuOKe6IuKe6KbddknD36ROn8srfoxIqLl7FYAcwXU8Z8/Zb9AprRqVW6MHyK3Qpv4TNv7OuIxf3firkeTmQD8NTD8qGy4/D7s0M4/yf8kQ/nWk0rnBXJteJH+PFbNrxM3PNvGov33DVkH/1hif9Dt+lP7XZI/7zw6aPzOT/AM0X9a0ilOHJbSHCmtpvx1KFbds9i3viaP4oCP8ASxP5VL23aTw+TpdIv84ZP9wAqaueDwSfvIIn/mjVv1FRFz2d8Pk960jH8mU/2EUtVXNMWrLmmSlrx63l/dXEL/yyKf0Ne/NUW67G7F/d76P+WTP+8GvCex4x/wB24hPF5bf/AIZf0pmqL4fqM9Vbx8maRWZc48Hk4ZdDiVkv1ZOLiIbD2juduisfwbB8du3/AOG8Yi/c8TD+khb/AJK9dF5Jx6KOTvI4LlNDalIjOVwcjAKE5HhioTk5Kzi0yupJzVnFp8n0NB4NxqK6hjmhbKuMjzB8VI8wdjXur8cLKdQYE6s5DA4IPmD1Ffp3sx4vLdcLtpbglpCHUserBHZAx8yQoyfE5NfRdodj1cBShUqSTzdOTtfx7y+nUzaPctVKUrxi0UpSgFKV1XNysaM8jBEUZZmOAB5knpQHbVE5v7Ru7f6Lw9e/umOn2RqVD5be8w8ug8emKiuLc3XPFZWteFApD0kuDlfZ6deqKfL3m9N6t3KPJEHD0+rGuUj25SPaPoPur6D55qhydTSG3X0MznKppDbr6ELyl2caJPpXEW7+6Y6sMdSofP8AiYfgPDoDV8pSrIwUVZF0IRgrIUpSpkxSlKAUpSgFKUoBSlKAUpSgFKUoBSlKAUpSgM94l2IWM1wZQZY1ZtTRIyhCepxlSygnwB+GKvdjZJDGkUShI0UKqjoFGwFd9KuqV6tVKM5NqO13t3HEkthSlKpOihNK/NfazzHNc8RnidmEUMmiOPPsjTjL46EscnPlgeFeh2dgJ4+twoO2l230ITllVz9A8wcxw2URkuH0j7KjdmP3VHifyHjis8hs7zj8gebVbWAbKqOr48Rn3z/EfZHgDvVc7HuDLxGaU3rSTLbJH3aOxZcMZPZOd9I0ZC9N/Lat4RAAABgAYAHTHlWLGYSpRryo1PhdtOZTldX3vd6de88nCeERWsSxQIERfAeJ8yepJ8zXspSoJWNCVtEKUpQ6KUpQClKUApSlAKUpQClKUApSlAKUpQClKUApSlAKUpQClKUAqk84dk9rxGbvmaSGUgBmj04cAYBZWB3AwMjGwGc4Fc0q2lWqUZZ6cmn1RxpPcmeUuUIOGwmK2B3OXdjl3bpkkADYbAAAD5nM5SlQlOU5OUndvmdFKUqIFKUoBSlKAUpSgFKUoBSlKAUpSgFKUoBSlKAUpSgFKUoBSlKA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0178" name="Picture 2" descr="http://www.texuna.com/sites/default/files/u8/cleansing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6116" y="3645024"/>
            <a:ext cx="3927060" cy="2556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396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4"/>
          <p:cNvSpPr>
            <a:spLocks noChangeArrowheads="1"/>
          </p:cNvSpPr>
          <p:nvPr/>
        </p:nvSpPr>
        <p:spPr bwMode="auto">
          <a:xfrm>
            <a:off x="251520" y="2695486"/>
            <a:ext cx="8569325" cy="754062"/>
          </a:xfrm>
          <a:prstGeom prst="roundRect">
            <a:avLst>
              <a:gd name="adj" fmla="val 16667"/>
            </a:avLst>
          </a:prstGeom>
          <a:solidFill>
            <a:srgbClr val="FFCCCC">
              <a:alpha val="80000"/>
            </a:srgbClr>
          </a:solidFill>
          <a:ln w="12700">
            <a:solidFill>
              <a:srgbClr val="FF99FF"/>
            </a:solidFill>
            <a:round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srgbClr val="3333CC"/>
                </a:solidFill>
              </a:rPr>
              <a:t>Page </a:t>
            </a:r>
            <a:fld id="{8AEC989E-555E-4E55-9F3C-343127921532}" type="slidenum">
              <a:rPr lang="en-US" altLang="ko-KR">
                <a:solidFill>
                  <a:srgbClr val="3333CC"/>
                </a:solidFill>
              </a:rPr>
              <a:pPr>
                <a:defRPr/>
              </a:pPr>
              <a:t>24</a:t>
            </a:fld>
            <a:endParaRPr lang="en-US" altLang="ko-KR">
              <a:solidFill>
                <a:srgbClr val="3333CC"/>
              </a:solidFill>
            </a:endParaRPr>
          </a:p>
        </p:txBody>
      </p:sp>
      <p:sp>
        <p:nvSpPr>
          <p:cNvPr id="649222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  <a:defRPr/>
            </a:pPr>
            <a:r>
              <a:rPr lang="ko-KR" altLang="en-US" sz="2400" b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강의 내</a:t>
            </a:r>
            <a:r>
              <a:rPr lang="ko-KR" altLang="en-US" sz="2400" b="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용</a:t>
            </a:r>
          </a:p>
        </p:txBody>
      </p:sp>
      <p:sp>
        <p:nvSpPr>
          <p:cNvPr id="4101" name="Text Box 8"/>
          <p:cNvSpPr txBox="1">
            <a:spLocks noChangeArrowheads="1"/>
          </p:cNvSpPr>
          <p:nvPr/>
        </p:nvSpPr>
        <p:spPr bwMode="auto">
          <a:xfrm>
            <a:off x="8091143" y="475360"/>
            <a:ext cx="962370" cy="25736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ko-KR" altLang="en-US" sz="1200" b="0" dirty="0" smtClean="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데이터</a:t>
            </a:r>
            <a:r>
              <a:rPr lang="en-US" altLang="ko-KR" sz="1200" b="0" dirty="0" smtClean="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(Data)</a:t>
            </a:r>
            <a:endParaRPr lang="en-US" altLang="ko-KR" sz="1200" b="0" dirty="0">
              <a:solidFill>
                <a:srgbClr val="0066CC"/>
              </a:solidFill>
              <a:ea typeface="HY헤드라인M" pitchFamily="18" charset="-127"/>
            </a:endParaRPr>
          </a:p>
        </p:txBody>
      </p:sp>
      <p:sp>
        <p:nvSpPr>
          <p:cNvPr id="12" name="Text Box 26"/>
          <p:cNvSpPr txBox="1">
            <a:spLocks noChangeArrowheads="1"/>
          </p:cNvSpPr>
          <p:nvPr/>
        </p:nvSpPr>
        <p:spPr bwMode="auto">
          <a:xfrm>
            <a:off x="324545" y="1220762"/>
            <a:ext cx="8569325" cy="213685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450850" indent="-450850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buFont typeface="Wingdings" pitchFamily="2" charset="2"/>
              <a:buBlip>
                <a:blip r:embed="rId3"/>
              </a:buBlip>
              <a:tabLst>
                <a:tab pos="450850" algn="l"/>
                <a:tab pos="2962275" algn="l"/>
              </a:tabLst>
            </a:pPr>
            <a:r>
              <a:rPr lang="ko-KR" altLang="en-US" sz="2800" b="0" dirty="0" smtClean="0">
                <a:solidFill>
                  <a:srgbClr val="000000"/>
                </a:solidFill>
                <a:ea typeface="HY헤드라인M" pitchFamily="18" charset="-127"/>
              </a:rPr>
              <a:t>데이터</a:t>
            </a:r>
            <a:r>
              <a:rPr lang="en-US" altLang="ko-KR" sz="2800" b="0" dirty="0" smtClean="0">
                <a:solidFill>
                  <a:srgbClr val="000000"/>
                </a:solidFill>
                <a:ea typeface="HY헤드라인M" pitchFamily="18" charset="-127"/>
              </a:rPr>
              <a:t> </a:t>
            </a:r>
            <a:r>
              <a:rPr lang="ko-KR" altLang="en-US" sz="2800" b="0" dirty="0" smtClean="0">
                <a:solidFill>
                  <a:srgbClr val="000000"/>
                </a:solidFill>
                <a:ea typeface="HY헤드라인M" pitchFamily="18" charset="-127"/>
              </a:rPr>
              <a:t>타입</a:t>
            </a:r>
            <a:endParaRPr lang="en-US" altLang="ko-KR" sz="2800" b="0" dirty="0" smtClean="0">
              <a:solidFill>
                <a:srgbClr val="000000"/>
              </a:solidFill>
              <a:ea typeface="HY헤드라인M" pitchFamily="18" charset="-127"/>
            </a:endParaRPr>
          </a:p>
          <a:p>
            <a:pPr marL="450850" indent="-450850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buFont typeface="Wingdings" pitchFamily="2" charset="2"/>
              <a:buBlip>
                <a:blip r:embed="rId3"/>
              </a:buBlip>
              <a:tabLst>
                <a:tab pos="450850" algn="l"/>
                <a:tab pos="2962275" algn="l"/>
              </a:tabLst>
            </a:pPr>
            <a:r>
              <a:rPr lang="ko-KR" altLang="en-US" sz="2800" b="0" dirty="0" smtClean="0">
                <a:solidFill>
                  <a:srgbClr val="000000"/>
                </a:solidFill>
                <a:ea typeface="HY헤드라인M" pitchFamily="18" charset="-127"/>
              </a:rPr>
              <a:t>데이터 품질과</a:t>
            </a:r>
            <a:r>
              <a:rPr lang="en-US" altLang="ko-KR" sz="2800" b="0" dirty="0" smtClean="0">
                <a:solidFill>
                  <a:srgbClr val="000000"/>
                </a:solidFill>
                <a:ea typeface="HY헤드라인M" pitchFamily="18" charset="-127"/>
              </a:rPr>
              <a:t> </a:t>
            </a:r>
            <a:r>
              <a:rPr lang="ko-KR" altLang="en-US" sz="2800" b="0" dirty="0" smtClean="0">
                <a:solidFill>
                  <a:srgbClr val="000000"/>
                </a:solidFill>
                <a:ea typeface="HY헤드라인M" pitchFamily="18" charset="-127"/>
              </a:rPr>
              <a:t>전처리</a:t>
            </a:r>
            <a:endParaRPr lang="ko-KR" altLang="en-US" sz="2800" b="0" dirty="0">
              <a:solidFill>
                <a:srgbClr val="000000"/>
              </a:solidFill>
              <a:ea typeface="HY헤드라인M" pitchFamily="18" charset="-127"/>
            </a:endParaRPr>
          </a:p>
          <a:p>
            <a:pPr marL="450850" indent="-450850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buFont typeface="Wingdings" pitchFamily="2" charset="2"/>
              <a:buBlip>
                <a:blip r:embed="rId3"/>
              </a:buBlip>
              <a:tabLst>
                <a:tab pos="450850" algn="l"/>
                <a:tab pos="2962275" algn="l"/>
              </a:tabLst>
            </a:pPr>
            <a:r>
              <a:rPr lang="ko-KR" altLang="en-US" sz="2800" b="0" dirty="0" err="1" smtClean="0">
                <a:solidFill>
                  <a:srgbClr val="000000"/>
                </a:solidFill>
                <a:ea typeface="HY헤드라인M" pitchFamily="18" charset="-127"/>
              </a:rPr>
              <a:t>유사도와</a:t>
            </a:r>
            <a:r>
              <a:rPr lang="ko-KR" altLang="en-US" sz="2800" b="0" dirty="0" smtClean="0">
                <a:solidFill>
                  <a:srgbClr val="000000"/>
                </a:solidFill>
                <a:ea typeface="HY헤드라인M" pitchFamily="18" charset="-127"/>
              </a:rPr>
              <a:t> 거리</a:t>
            </a:r>
            <a:endParaRPr lang="ko-KR" altLang="en-US" sz="2800" b="0" dirty="0">
              <a:solidFill>
                <a:srgbClr val="000000"/>
              </a:solidFill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7327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8AEC989E-555E-4E55-9F3C-343127921532}" type="slidenum">
              <a:rPr lang="en-US" altLang="ko-KR"/>
              <a:pPr>
                <a:defRPr/>
              </a:pPr>
              <a:t>25</a:t>
            </a:fld>
            <a:endParaRPr lang="en-US" altLang="ko-KR"/>
          </a:p>
        </p:txBody>
      </p:sp>
      <p:sp>
        <p:nvSpPr>
          <p:cNvPr id="649222" name="Rectangle 6"/>
          <p:cNvSpPr>
            <a:spLocks noChangeArrowheads="1"/>
          </p:cNvSpPr>
          <p:nvPr/>
        </p:nvSpPr>
        <p:spPr bwMode="auto">
          <a:xfrm>
            <a:off x="815974" y="163513"/>
            <a:ext cx="570024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  <a:defRPr/>
            </a:pPr>
            <a:r>
              <a:rPr lang="ko-KR" altLang="en-US" sz="2400" b="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유사도와</a:t>
            </a:r>
            <a:r>
              <a:rPr lang="ko-KR" altLang="en-US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 비유사도</a:t>
            </a:r>
            <a:endParaRPr lang="ko-KR" altLang="en-US" sz="2400" b="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ea typeface="HY헤드라인M" pitchFamily="18" charset="-127"/>
            </a:endParaRPr>
          </a:p>
        </p:txBody>
      </p:sp>
      <p:sp>
        <p:nvSpPr>
          <p:cNvPr id="4100" name="Text Box 7"/>
          <p:cNvSpPr txBox="1">
            <a:spLocks noChangeArrowheads="1"/>
          </p:cNvSpPr>
          <p:nvPr/>
        </p:nvSpPr>
        <p:spPr bwMode="auto">
          <a:xfrm>
            <a:off x="323850" y="936625"/>
            <a:ext cx="8569325" cy="27380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Font typeface="Wingdings" pitchFamily="2" charset="2"/>
              <a:buBlip>
                <a:blip r:embed="rId3"/>
              </a:buBlip>
              <a:tabLst>
                <a:tab pos="268288" algn="l"/>
              </a:tabLst>
            </a:pPr>
            <a:r>
              <a:rPr lang="ko-KR" altLang="en-US" sz="2000" b="0" dirty="0" smtClean="0">
                <a:ea typeface="HY헤드라인M" pitchFamily="18" charset="-127"/>
              </a:rPr>
              <a:t>유사도</a:t>
            </a:r>
            <a:r>
              <a:rPr lang="en-US" altLang="ko-KR" sz="2000" b="0" dirty="0" smtClean="0">
                <a:ea typeface="HY헤드라인M" pitchFamily="18" charset="-127"/>
              </a:rPr>
              <a:t>(Similarity)</a:t>
            </a:r>
            <a:endParaRPr lang="ko-KR" altLang="en-US" sz="2000" b="0" dirty="0">
              <a:ea typeface="HY헤드라인M" pitchFamily="18" charset="-127"/>
            </a:endParaRPr>
          </a:p>
          <a:p>
            <a:pPr marL="530225" lvl="1" indent="-236538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b="0" dirty="0" smtClean="0">
                <a:ea typeface="HY헤드라인M" pitchFamily="18" charset="-127"/>
              </a:rPr>
              <a:t>두</a:t>
            </a:r>
            <a:r>
              <a:rPr lang="en-US" altLang="ko-KR" b="0" dirty="0" smtClean="0">
                <a:ea typeface="HY헤드라인M" pitchFamily="18" charset="-127"/>
              </a:rPr>
              <a:t> </a:t>
            </a:r>
            <a:r>
              <a:rPr lang="ko-KR" altLang="en-US" b="0" dirty="0" smtClean="0">
                <a:ea typeface="HY헤드라인M" pitchFamily="18" charset="-127"/>
              </a:rPr>
              <a:t>객체가 얼마나 닮았는지를 나타내는 수치</a:t>
            </a:r>
            <a:r>
              <a:rPr lang="en-US" altLang="ko-KR" b="0" dirty="0" smtClean="0">
                <a:ea typeface="HY헤드라인M" pitchFamily="18" charset="-127"/>
              </a:rPr>
              <a:t>(</a:t>
            </a:r>
            <a:r>
              <a:rPr lang="ko-KR" altLang="en-US" b="0" dirty="0" smtClean="0">
                <a:ea typeface="HY헤드라인M" pitchFamily="18" charset="-127"/>
              </a:rPr>
              <a:t>측정</a:t>
            </a:r>
            <a:r>
              <a:rPr lang="en-US" altLang="ko-KR" b="0" dirty="0" smtClean="0">
                <a:ea typeface="HY헤드라인M" pitchFamily="18" charset="-127"/>
              </a:rPr>
              <a:t>)</a:t>
            </a:r>
            <a:r>
              <a:rPr lang="ko-KR" altLang="en-US" b="0" dirty="0" smtClean="0">
                <a:ea typeface="HY헤드라인M" pitchFamily="18" charset="-127"/>
              </a:rPr>
              <a:t> 값</a:t>
            </a:r>
            <a:endParaRPr lang="ko-KR" altLang="en-US" b="0" dirty="0">
              <a:solidFill>
                <a:schemeClr val="bg1">
                  <a:lumMod val="50000"/>
                </a:schemeClr>
              </a:solidFill>
              <a:ea typeface="HY헤드라인M" pitchFamily="18" charset="-127"/>
            </a:endParaRPr>
          </a:p>
          <a:p>
            <a:pPr marL="530225" lvl="1" indent="-236538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b="0" dirty="0" smtClean="0">
                <a:ea typeface="HY헤드라인M" pitchFamily="18" charset="-127"/>
                <a:sym typeface="Wingdings" pitchFamily="2" charset="2"/>
              </a:rPr>
              <a:t>두 객체의 닮은 정도가 높을수록 높은 </a:t>
            </a:r>
            <a:r>
              <a:rPr lang="ko-KR" altLang="en-US" b="0" dirty="0" err="1" smtClean="0">
                <a:ea typeface="HY헤드라인M" pitchFamily="18" charset="-127"/>
                <a:sym typeface="Wingdings" pitchFamily="2" charset="2"/>
              </a:rPr>
              <a:t>유사도를</a:t>
            </a:r>
            <a:r>
              <a:rPr lang="ko-KR" altLang="en-US" b="0" dirty="0" smtClean="0">
                <a:ea typeface="HY헤드라인M" pitchFamily="18" charset="-127"/>
                <a:sym typeface="Wingdings" pitchFamily="2" charset="2"/>
              </a:rPr>
              <a:t> 가짐</a:t>
            </a:r>
            <a:endParaRPr lang="en-US" altLang="ko-KR" b="0" dirty="0">
              <a:ea typeface="HY헤드라인M" pitchFamily="18" charset="-127"/>
              <a:sym typeface="Wingdings" pitchFamily="2" charset="2"/>
            </a:endParaRPr>
          </a:p>
          <a:p>
            <a:pPr marL="292100" indent="-292100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Blip>
                <a:blip r:embed="rId3"/>
              </a:buBlip>
              <a:tabLst>
                <a:tab pos="268288" algn="l"/>
              </a:tabLst>
            </a:pPr>
            <a:r>
              <a:rPr lang="ko-KR" altLang="en-US" sz="2000" b="0" dirty="0" smtClean="0">
                <a:ea typeface="HY헤드라인M" pitchFamily="18" charset="-127"/>
              </a:rPr>
              <a:t>비유사도</a:t>
            </a:r>
            <a:r>
              <a:rPr lang="en-US" altLang="ko-KR" sz="2000" b="0" dirty="0" smtClean="0">
                <a:ea typeface="HY헤드라인M" pitchFamily="18" charset="-127"/>
              </a:rPr>
              <a:t>(Dissimilarity</a:t>
            </a:r>
            <a:r>
              <a:rPr lang="en-US" altLang="ko-KR" sz="2000" b="0" dirty="0">
                <a:ea typeface="HY헤드라인M" pitchFamily="18" charset="-127"/>
              </a:rPr>
              <a:t>)</a:t>
            </a:r>
            <a:endParaRPr lang="ko-KR" altLang="en-US" sz="2000" b="0" dirty="0">
              <a:ea typeface="HY헤드라인M" pitchFamily="18" charset="-127"/>
            </a:endParaRPr>
          </a:p>
          <a:p>
            <a:pPr marL="530225" lvl="1" indent="-236538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b="0" dirty="0" smtClean="0">
                <a:ea typeface="HY헤드라인M" pitchFamily="18" charset="-127"/>
              </a:rPr>
              <a:t>두 객체가 얼마나 다른지를 나타내는 수치</a:t>
            </a:r>
            <a:r>
              <a:rPr lang="en-US" altLang="ko-KR" b="0" dirty="0" smtClean="0">
                <a:ea typeface="HY헤드라인M" pitchFamily="18" charset="-127"/>
              </a:rPr>
              <a:t>(</a:t>
            </a:r>
            <a:r>
              <a:rPr lang="ko-KR" altLang="en-US" b="0" dirty="0" smtClean="0">
                <a:ea typeface="HY헤드라인M" pitchFamily="18" charset="-127"/>
              </a:rPr>
              <a:t>측정</a:t>
            </a:r>
            <a:r>
              <a:rPr lang="en-US" altLang="ko-KR" b="0" dirty="0" smtClean="0">
                <a:ea typeface="HY헤드라인M" pitchFamily="18" charset="-127"/>
              </a:rPr>
              <a:t>)</a:t>
            </a:r>
            <a:r>
              <a:rPr lang="ko-KR" altLang="en-US" b="0" dirty="0" smtClean="0">
                <a:ea typeface="HY헤드라인M" pitchFamily="18" charset="-127"/>
              </a:rPr>
              <a:t> 값</a:t>
            </a:r>
            <a:endParaRPr lang="ko-KR" altLang="en-US" b="0" dirty="0">
              <a:solidFill>
                <a:schemeClr val="bg1">
                  <a:lumMod val="50000"/>
                </a:schemeClr>
              </a:solidFill>
              <a:ea typeface="HY헤드라인M" pitchFamily="18" charset="-127"/>
            </a:endParaRPr>
          </a:p>
          <a:p>
            <a:pPr marL="530225" lvl="1" indent="-236538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b="0" dirty="0" smtClean="0">
                <a:ea typeface="HY헤드라인M" pitchFamily="18" charset="-127"/>
              </a:rPr>
              <a:t>두 객체의 닮은 정도가 높을수록 낮은 비유사도를 가짐</a:t>
            </a:r>
            <a:endParaRPr lang="en-US" altLang="ko-KR" b="0" dirty="0" smtClean="0">
              <a:ea typeface="HY헤드라인M" pitchFamily="18" charset="-127"/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8091143" y="475360"/>
            <a:ext cx="962370" cy="25736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ko-KR" altLang="en-US" sz="1200" b="0" dirty="0" smtClean="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데이터</a:t>
            </a:r>
            <a:r>
              <a:rPr lang="en-US" altLang="ko-KR" sz="1200" b="0" dirty="0" smtClean="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(Data)</a:t>
            </a:r>
            <a:endParaRPr lang="en-US" altLang="ko-KR" sz="1200" b="0" dirty="0">
              <a:solidFill>
                <a:srgbClr val="0066CC"/>
              </a:solidFill>
              <a:ea typeface="HY헤드라인M" pitchFamily="18" charset="-127"/>
            </a:endParaRPr>
          </a:p>
        </p:txBody>
      </p:sp>
      <p:pic>
        <p:nvPicPr>
          <p:cNvPr id="53250" name="Picture 2" descr="https://encrypted-tbn2.gstatic.com/images?q=tbn:ANd9GcQVOOitTq8txJ4e0QJoQgSY3HQAVlK8GgDPJ4EtVlpSi8SFmn2BuQ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8316" y="4077072"/>
            <a:ext cx="3600286" cy="2041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491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8AEC989E-555E-4E55-9F3C-343127921532}" type="slidenum">
              <a:rPr lang="en-US" altLang="ko-KR"/>
              <a:pPr>
                <a:defRPr/>
              </a:pPr>
              <a:t>26</a:t>
            </a:fld>
            <a:endParaRPr lang="en-US" altLang="ko-KR"/>
          </a:p>
        </p:txBody>
      </p:sp>
      <p:sp>
        <p:nvSpPr>
          <p:cNvPr id="649222" name="Rectangle 6"/>
          <p:cNvSpPr>
            <a:spLocks noChangeArrowheads="1"/>
          </p:cNvSpPr>
          <p:nvPr/>
        </p:nvSpPr>
        <p:spPr bwMode="auto">
          <a:xfrm>
            <a:off x="815974" y="163513"/>
            <a:ext cx="570024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  <a:defRPr/>
            </a:pPr>
            <a:r>
              <a:rPr lang="ko-KR" altLang="en-US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단순 속성에 대한 유사도</a:t>
            </a:r>
            <a:r>
              <a:rPr lang="en-US" altLang="ko-KR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/</a:t>
            </a:r>
            <a:r>
              <a:rPr lang="ko-KR" altLang="en-US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비유사도</a:t>
            </a:r>
            <a:endParaRPr lang="ko-KR" altLang="en-US" sz="2400" b="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ea typeface="HY헤드라인M" pitchFamily="18" charset="-127"/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8091143" y="475360"/>
            <a:ext cx="962370" cy="25736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ko-KR" altLang="en-US" sz="1200" b="0" dirty="0" smtClean="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데이터</a:t>
            </a:r>
            <a:r>
              <a:rPr lang="en-US" altLang="ko-KR" sz="1200" b="0" dirty="0" smtClean="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(Data)</a:t>
            </a:r>
            <a:endParaRPr lang="en-US" altLang="ko-KR" sz="1200" b="0" dirty="0">
              <a:solidFill>
                <a:srgbClr val="0066CC"/>
              </a:solidFill>
              <a:ea typeface="HY헤드라인M" pitchFamily="18" charset="-127"/>
            </a:endParaRPr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3" y="1371600"/>
            <a:ext cx="902017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256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8AEC989E-555E-4E55-9F3C-343127921532}" type="slidenum">
              <a:rPr lang="en-US" altLang="ko-KR"/>
              <a:pPr>
                <a:defRPr/>
              </a:pPr>
              <a:t>27</a:t>
            </a:fld>
            <a:endParaRPr lang="en-US" altLang="ko-KR"/>
          </a:p>
        </p:txBody>
      </p:sp>
      <p:sp>
        <p:nvSpPr>
          <p:cNvPr id="649222" name="Rectangle 6"/>
          <p:cNvSpPr>
            <a:spLocks noChangeArrowheads="1"/>
          </p:cNvSpPr>
          <p:nvPr/>
        </p:nvSpPr>
        <p:spPr bwMode="auto">
          <a:xfrm>
            <a:off x="815974" y="163513"/>
            <a:ext cx="570024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  <a:defRPr/>
            </a:pPr>
            <a:r>
              <a:rPr lang="ko-KR" altLang="en-US" sz="2400" b="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유클리디안</a:t>
            </a:r>
            <a:r>
              <a:rPr lang="en-US" altLang="ko-KR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(Euclidean) </a:t>
            </a:r>
            <a:r>
              <a:rPr lang="ko-KR" altLang="en-US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거리</a:t>
            </a:r>
            <a:endParaRPr lang="ko-KR" altLang="en-US" sz="2400" b="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ea typeface="HY헤드라인M" pitchFamily="18" charset="-127"/>
            </a:endParaRPr>
          </a:p>
        </p:txBody>
      </p:sp>
      <p:sp>
        <p:nvSpPr>
          <p:cNvPr id="4100" name="Text Box 7"/>
          <p:cNvSpPr txBox="1">
            <a:spLocks noChangeArrowheads="1"/>
          </p:cNvSpPr>
          <p:nvPr/>
        </p:nvSpPr>
        <p:spPr bwMode="auto">
          <a:xfrm>
            <a:off x="323850" y="936625"/>
            <a:ext cx="8569325" cy="13776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Font typeface="Wingdings" pitchFamily="2" charset="2"/>
              <a:buBlip>
                <a:blip r:embed="rId3"/>
              </a:buBlip>
              <a:tabLst>
                <a:tab pos="268288" algn="l"/>
              </a:tabLst>
            </a:pPr>
            <a:r>
              <a:rPr lang="ko-KR" altLang="en-US" sz="2000" b="0" dirty="0" err="1" smtClean="0">
                <a:ea typeface="HY헤드라인M" pitchFamily="18" charset="-127"/>
              </a:rPr>
              <a:t>유클리디안</a:t>
            </a:r>
            <a:r>
              <a:rPr lang="ko-KR" altLang="en-US" sz="2000" b="0" dirty="0" smtClean="0">
                <a:ea typeface="HY헤드라인M" pitchFamily="18" charset="-127"/>
              </a:rPr>
              <a:t> 거리의 정의</a:t>
            </a:r>
            <a:endParaRPr lang="ko-KR" altLang="en-US" sz="2000" b="0" dirty="0">
              <a:ea typeface="HY헤드라인M" pitchFamily="18" charset="-127"/>
            </a:endParaRPr>
          </a:p>
          <a:p>
            <a:pPr marL="530225" lvl="1" indent="-236538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Tx/>
              <a:buChar char="•"/>
              <a:tabLst>
                <a:tab pos="268288" algn="l"/>
              </a:tabLst>
            </a:pPr>
            <a:r>
              <a:rPr lang="en-US" altLang="ko-KR" b="0" i="1" dirty="0" smtClean="0">
                <a:latin typeface="Palatino Linotype" panose="02040502050505030304" pitchFamily="18" charset="0"/>
                <a:ea typeface="HY헤드라인M" pitchFamily="18" charset="-127"/>
              </a:rPr>
              <a:t>n</a:t>
            </a:r>
            <a:r>
              <a:rPr lang="en-US" altLang="ko-KR" b="0" dirty="0" smtClean="0">
                <a:ea typeface="HY헤드라인M" pitchFamily="18" charset="-127"/>
              </a:rPr>
              <a:t> = number of dimensions (attributes)</a:t>
            </a:r>
          </a:p>
          <a:p>
            <a:pPr marL="530225" lvl="1" indent="-236538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Tx/>
              <a:buChar char="•"/>
              <a:tabLst>
                <a:tab pos="268288" algn="l"/>
              </a:tabLst>
            </a:pPr>
            <a:r>
              <a:rPr lang="en-US" altLang="ko-KR" b="0" i="1" dirty="0" err="1">
                <a:latin typeface="Palatino Linotype" panose="02040502050505030304" pitchFamily="18" charset="0"/>
                <a:ea typeface="HY헤드라인M" pitchFamily="18" charset="-127"/>
              </a:rPr>
              <a:t>p</a:t>
            </a:r>
            <a:r>
              <a:rPr lang="en-US" altLang="ko-KR" sz="1400" b="0" i="1" dirty="0" err="1">
                <a:latin typeface="Palatino Linotype" panose="02040502050505030304" pitchFamily="18" charset="0"/>
                <a:ea typeface="HY헤드라인M" pitchFamily="18" charset="-127"/>
              </a:rPr>
              <a:t>k</a:t>
            </a:r>
            <a:r>
              <a:rPr lang="en-US" altLang="ko-KR" b="0" dirty="0">
                <a:ea typeface="HY헤드라인M" pitchFamily="18" charset="-127"/>
              </a:rPr>
              <a:t>, </a:t>
            </a:r>
            <a:r>
              <a:rPr lang="en-US" altLang="ko-KR" b="0" i="1" dirty="0" err="1">
                <a:latin typeface="Palatino Linotype" panose="02040502050505030304" pitchFamily="18" charset="0"/>
                <a:ea typeface="HY헤드라인M" pitchFamily="18" charset="-127"/>
              </a:rPr>
              <a:t>qk</a:t>
            </a:r>
            <a:r>
              <a:rPr lang="en-US" altLang="ko-KR" b="0" dirty="0">
                <a:ea typeface="HY헤드라인M" pitchFamily="18" charset="-127"/>
              </a:rPr>
              <a:t> = value of the </a:t>
            </a:r>
            <a:r>
              <a:rPr lang="en-US" altLang="ko-KR" b="0" i="1" dirty="0">
                <a:latin typeface="Palatino Linotype" panose="02040502050505030304" pitchFamily="18" charset="0"/>
                <a:ea typeface="HY헤드라인M" pitchFamily="18" charset="-127"/>
              </a:rPr>
              <a:t>k</a:t>
            </a:r>
            <a:r>
              <a:rPr lang="en-US" altLang="ko-KR" b="0" dirty="0">
                <a:ea typeface="HY헤드라인M" pitchFamily="18" charset="-127"/>
              </a:rPr>
              <a:t>-</a:t>
            </a:r>
            <a:r>
              <a:rPr lang="en-US" altLang="ko-KR" b="0" dirty="0" err="1">
                <a:ea typeface="HY헤드라인M" pitchFamily="18" charset="-127"/>
              </a:rPr>
              <a:t>th</a:t>
            </a:r>
            <a:r>
              <a:rPr lang="en-US" altLang="ko-KR" b="0" dirty="0">
                <a:ea typeface="HY헤드라인M" pitchFamily="18" charset="-127"/>
              </a:rPr>
              <a:t> dimension </a:t>
            </a:r>
            <a:endParaRPr lang="ko-KR" altLang="en-US" b="0" dirty="0">
              <a:ea typeface="HY헤드라인M" pitchFamily="18" charset="-127"/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8091143" y="475360"/>
            <a:ext cx="962370" cy="25736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ko-KR" altLang="en-US" sz="1200" b="0" dirty="0" smtClean="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데이터</a:t>
            </a:r>
            <a:r>
              <a:rPr lang="en-US" altLang="ko-KR" sz="1200" b="0" dirty="0" smtClean="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(Data)</a:t>
            </a:r>
            <a:endParaRPr lang="en-US" altLang="ko-KR" sz="1200" b="0" dirty="0">
              <a:solidFill>
                <a:srgbClr val="0066CC"/>
              </a:solidFill>
              <a:ea typeface="HY헤드라인M" pitchFamily="18" charset="-127"/>
            </a:endParaRPr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964968"/>
            <a:ext cx="2648892" cy="87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29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011" y="2492896"/>
            <a:ext cx="6120679" cy="3704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012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8AEC989E-555E-4E55-9F3C-343127921532}" type="slidenum">
              <a:rPr lang="en-US" altLang="ko-KR"/>
              <a:pPr>
                <a:defRPr/>
              </a:pPr>
              <a:t>28</a:t>
            </a:fld>
            <a:endParaRPr lang="en-US" altLang="ko-KR"/>
          </a:p>
        </p:txBody>
      </p:sp>
      <p:sp>
        <p:nvSpPr>
          <p:cNvPr id="649222" name="Rectangle 6"/>
          <p:cNvSpPr>
            <a:spLocks noChangeArrowheads="1"/>
          </p:cNvSpPr>
          <p:nvPr/>
        </p:nvSpPr>
        <p:spPr bwMode="auto">
          <a:xfrm>
            <a:off x="815974" y="163513"/>
            <a:ext cx="570024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  <a:defRPr/>
            </a:pPr>
            <a:r>
              <a:rPr lang="ko-KR" altLang="en-US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코사인 유사도 </a:t>
            </a:r>
            <a:r>
              <a:rPr lang="en-US" altLang="ko-KR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(Cosine Similarity)</a:t>
            </a:r>
            <a:endParaRPr lang="ko-KR" altLang="en-US" sz="2400" b="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ea typeface="HY헤드라인M" pitchFamily="18" charset="-127"/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8091143" y="475360"/>
            <a:ext cx="962370" cy="25736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ko-KR" altLang="en-US" sz="1200" b="0" dirty="0" smtClean="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데이터</a:t>
            </a:r>
            <a:r>
              <a:rPr lang="en-US" altLang="ko-KR" sz="1200" b="0" dirty="0" smtClean="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(Data)</a:t>
            </a:r>
            <a:endParaRPr lang="en-US" altLang="ko-KR" sz="1200" b="0" dirty="0">
              <a:solidFill>
                <a:srgbClr val="0066CC"/>
              </a:solidFill>
              <a:ea typeface="HY헤드라인M" pitchFamily="18" charset="-127"/>
            </a:endParaRPr>
          </a:p>
        </p:txBody>
      </p:sp>
      <p:pic>
        <p:nvPicPr>
          <p:cNvPr id="5734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201" y="1052736"/>
            <a:ext cx="7835231" cy="5258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685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8AEC989E-555E-4E55-9F3C-343127921532}" type="slidenum">
              <a:rPr lang="en-US" altLang="ko-KR"/>
              <a:pPr>
                <a:defRPr/>
              </a:pPr>
              <a:t>29</a:t>
            </a:fld>
            <a:endParaRPr lang="en-US" altLang="ko-KR"/>
          </a:p>
        </p:txBody>
      </p:sp>
      <p:sp>
        <p:nvSpPr>
          <p:cNvPr id="649222" name="Rectangle 6"/>
          <p:cNvSpPr>
            <a:spLocks noChangeArrowheads="1"/>
          </p:cNvSpPr>
          <p:nvPr/>
        </p:nvSpPr>
        <p:spPr bwMode="auto">
          <a:xfrm>
            <a:off x="815974" y="163513"/>
            <a:ext cx="570024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  <a:defRPr/>
            </a:pPr>
            <a:r>
              <a:rPr lang="ko-KR" altLang="en-US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상관관계 </a:t>
            </a:r>
            <a:r>
              <a:rPr lang="en-US" altLang="ko-KR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(Correlation)</a:t>
            </a:r>
            <a:endParaRPr lang="ko-KR" altLang="en-US" sz="2400" b="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ea typeface="HY헤드라인M" pitchFamily="18" charset="-127"/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8091143" y="475360"/>
            <a:ext cx="962370" cy="25736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ko-KR" altLang="en-US" sz="1200" b="0" dirty="0" smtClean="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데이터</a:t>
            </a:r>
            <a:r>
              <a:rPr lang="en-US" altLang="ko-KR" sz="1200" b="0" dirty="0" smtClean="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(Data)</a:t>
            </a:r>
            <a:endParaRPr lang="en-US" altLang="ko-KR" sz="1200" b="0" dirty="0">
              <a:solidFill>
                <a:srgbClr val="0066CC"/>
              </a:solidFill>
              <a:ea typeface="HY헤드라인M" pitchFamily="18" charset="-127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323850" y="936625"/>
            <a:ext cx="8569325" cy="10575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Font typeface="Wingdings" pitchFamily="2" charset="2"/>
              <a:buBlip>
                <a:blip r:embed="rId3"/>
              </a:buBlip>
              <a:tabLst>
                <a:tab pos="268288" algn="l"/>
              </a:tabLst>
            </a:pPr>
            <a:r>
              <a:rPr lang="ko-KR" altLang="en-US" sz="2000" b="0" dirty="0" smtClean="0">
                <a:ea typeface="HY헤드라인M" pitchFamily="18" charset="-127"/>
              </a:rPr>
              <a:t>상관관계는 두 객체간의 선형 관계</a:t>
            </a:r>
            <a:r>
              <a:rPr lang="en-US" altLang="ko-KR" sz="2000" b="0" dirty="0" smtClean="0">
                <a:ea typeface="HY헤드라인M" pitchFamily="18" charset="-127"/>
              </a:rPr>
              <a:t>(linear relationship)</a:t>
            </a:r>
            <a:r>
              <a:rPr lang="ko-KR" altLang="en-US" sz="2000" b="0" dirty="0" smtClean="0">
                <a:ea typeface="HY헤드라인M" pitchFamily="18" charset="-127"/>
              </a:rPr>
              <a:t>을 나타낸다</a:t>
            </a:r>
            <a:r>
              <a:rPr lang="en-US" altLang="ko-KR" sz="2000" b="0" dirty="0" smtClean="0">
                <a:ea typeface="HY헤드라인M" pitchFamily="18" charset="-127"/>
              </a:rPr>
              <a:t>.</a:t>
            </a:r>
          </a:p>
          <a:p>
            <a:pPr marL="292100" indent="-292100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Font typeface="Wingdings" pitchFamily="2" charset="2"/>
              <a:buBlip>
                <a:blip r:embed="rId3"/>
              </a:buBlip>
              <a:tabLst>
                <a:tab pos="268288" algn="l"/>
              </a:tabLst>
            </a:pPr>
            <a:r>
              <a:rPr lang="ko-KR" altLang="en-US" sz="2000" b="0" dirty="0" smtClean="0">
                <a:ea typeface="HY헤드라인M" pitchFamily="18" charset="-127"/>
              </a:rPr>
              <a:t>상관관계는 </a:t>
            </a:r>
            <a:r>
              <a:rPr lang="en-US" altLang="ko-KR" sz="2000" b="0" dirty="0" smtClean="0">
                <a:ea typeface="HY헤드라인M" pitchFamily="18" charset="-127"/>
              </a:rPr>
              <a:t>(1) </a:t>
            </a:r>
            <a:r>
              <a:rPr lang="ko-KR" altLang="en-US" sz="2000" b="0" dirty="0" smtClean="0">
                <a:ea typeface="HY헤드라인M" pitchFamily="18" charset="-127"/>
              </a:rPr>
              <a:t>데이터를 정규화한 후</a:t>
            </a:r>
            <a:r>
              <a:rPr lang="en-US" altLang="ko-KR" sz="2000" b="0" dirty="0" smtClean="0">
                <a:ea typeface="HY헤드라인M" pitchFamily="18" charset="-127"/>
              </a:rPr>
              <a:t>, (2) </a:t>
            </a:r>
            <a:r>
              <a:rPr lang="ko-KR" altLang="en-US" sz="2000" b="0" dirty="0" smtClean="0">
                <a:ea typeface="HY헤드라인M" pitchFamily="18" charset="-127"/>
              </a:rPr>
              <a:t>내적으로 구한다</a:t>
            </a:r>
            <a:r>
              <a:rPr lang="en-US" altLang="ko-KR" sz="2000" b="0" dirty="0" smtClean="0">
                <a:ea typeface="HY헤드라인M" pitchFamily="18" charset="-127"/>
              </a:rPr>
              <a:t>.</a:t>
            </a:r>
            <a:endParaRPr lang="ko-KR" altLang="en-US" sz="2000" b="0" dirty="0">
              <a:ea typeface="HY헤드라인M" pitchFamily="18" charset="-127"/>
            </a:endParaRPr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939" y="2564904"/>
            <a:ext cx="5484218" cy="2480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0546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8AEC989E-555E-4E55-9F3C-343127921532}" type="slidenum">
              <a:rPr lang="en-US" altLang="ko-KR"/>
              <a:pPr>
                <a:defRPr/>
              </a:pPr>
              <a:t>3</a:t>
            </a:fld>
            <a:endParaRPr lang="en-US" altLang="ko-KR"/>
          </a:p>
        </p:txBody>
      </p:sp>
      <p:sp>
        <p:nvSpPr>
          <p:cNvPr id="649222" name="Rectangle 6"/>
          <p:cNvSpPr>
            <a:spLocks noChangeArrowheads="1"/>
          </p:cNvSpPr>
          <p:nvPr/>
        </p:nvSpPr>
        <p:spPr bwMode="auto">
          <a:xfrm>
            <a:off x="815974" y="163513"/>
            <a:ext cx="570024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  <a:defRPr/>
            </a:pPr>
            <a:r>
              <a:rPr lang="ko-KR" altLang="en-US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데이터란</a:t>
            </a:r>
            <a:r>
              <a:rPr lang="en-US" altLang="ko-KR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 </a:t>
            </a:r>
            <a:r>
              <a:rPr lang="ko-KR" altLang="en-US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무엇인가</a:t>
            </a:r>
            <a:r>
              <a:rPr lang="en-US" altLang="ko-KR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?</a:t>
            </a:r>
            <a:endParaRPr lang="ko-KR" altLang="en-US" sz="2400" b="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ea typeface="HY헤드라인M" pitchFamily="18" charset="-127"/>
            </a:endParaRPr>
          </a:p>
        </p:txBody>
      </p:sp>
      <p:sp>
        <p:nvSpPr>
          <p:cNvPr id="4100" name="Text Box 7"/>
          <p:cNvSpPr txBox="1">
            <a:spLocks noChangeArrowheads="1"/>
          </p:cNvSpPr>
          <p:nvPr/>
        </p:nvSpPr>
        <p:spPr bwMode="auto">
          <a:xfrm>
            <a:off x="323850" y="936625"/>
            <a:ext cx="8569325" cy="490479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Font typeface="Wingdings" pitchFamily="2" charset="2"/>
              <a:buBlip>
                <a:blip r:embed="rId4"/>
              </a:buBlip>
              <a:tabLst>
                <a:tab pos="268288" algn="l"/>
              </a:tabLst>
            </a:pPr>
            <a:r>
              <a:rPr lang="ko-KR" altLang="en-US" sz="2000" b="0" dirty="0" smtClean="0">
                <a:ea typeface="HY헤드라인M" pitchFamily="18" charset="-127"/>
              </a:rPr>
              <a:t>데이터 집합이란</a:t>
            </a:r>
            <a:r>
              <a:rPr lang="en-US" altLang="ko-KR" sz="2000" b="0" dirty="0" smtClean="0">
                <a:ea typeface="HY헤드라인M" pitchFamily="18" charset="-127"/>
              </a:rPr>
              <a:t>?</a:t>
            </a:r>
            <a:br>
              <a:rPr lang="en-US" altLang="ko-KR" sz="2000" b="0" dirty="0" smtClean="0">
                <a:ea typeface="HY헤드라인M" pitchFamily="18" charset="-127"/>
              </a:rPr>
            </a:br>
            <a:r>
              <a:rPr lang="ko-KR" altLang="en-US" sz="2000" b="0" dirty="0" smtClean="0">
                <a:ea typeface="HY헤드라인M" pitchFamily="18" charset="-127"/>
              </a:rPr>
              <a:t>속성들</a:t>
            </a:r>
            <a:r>
              <a:rPr lang="en-US" altLang="ko-KR" sz="2000" b="0" dirty="0" smtClean="0">
                <a:ea typeface="HY헤드라인M" pitchFamily="18" charset="-127"/>
              </a:rPr>
              <a:t>(attributes)</a:t>
            </a:r>
            <a:r>
              <a:rPr lang="ko-KR" altLang="en-US" sz="2000" b="0" dirty="0" smtClean="0">
                <a:ea typeface="HY헤드라인M" pitchFamily="18" charset="-127"/>
              </a:rPr>
              <a:t> 로 구성된 데이터 객체들</a:t>
            </a:r>
            <a:r>
              <a:rPr lang="en-US" altLang="ko-KR" sz="2000" b="0" dirty="0" smtClean="0">
                <a:ea typeface="HY헤드라인M" pitchFamily="18" charset="-127"/>
              </a:rPr>
              <a:t>(data objects)</a:t>
            </a:r>
            <a:r>
              <a:rPr lang="ko-KR" altLang="en-US" sz="2000" b="0" dirty="0" smtClean="0">
                <a:ea typeface="HY헤드라인M" pitchFamily="18" charset="-127"/>
              </a:rPr>
              <a:t>의 모임</a:t>
            </a:r>
            <a:r>
              <a:rPr lang="en-US" altLang="ko-KR" sz="2000" b="0" dirty="0" smtClean="0">
                <a:ea typeface="HY헤드라인M" pitchFamily="18" charset="-127"/>
              </a:rPr>
              <a:t/>
            </a:r>
            <a:br>
              <a:rPr lang="en-US" altLang="ko-KR" sz="2000" b="0" dirty="0" smtClean="0">
                <a:ea typeface="HY헤드라인M" pitchFamily="18" charset="-127"/>
              </a:rPr>
            </a:br>
            <a:r>
              <a:rPr lang="en-US" altLang="ko-KR" sz="2000" b="0" dirty="0" smtClean="0">
                <a:ea typeface="HY헤드라인M" pitchFamily="18" charset="-127"/>
              </a:rPr>
              <a:t>(Collection of data objects and their attributes)</a:t>
            </a:r>
          </a:p>
          <a:p>
            <a:pPr marL="530225" lvl="1" indent="-236538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b="0" dirty="0" smtClean="0">
                <a:solidFill>
                  <a:srgbClr val="000000"/>
                </a:solidFill>
                <a:ea typeface="HY헤드라인M" pitchFamily="18" charset="-127"/>
              </a:rPr>
              <a:t>객체는 </a:t>
            </a:r>
            <a:r>
              <a:rPr lang="ko-KR" altLang="en-US" b="0" dirty="0">
                <a:solidFill>
                  <a:srgbClr val="000000"/>
                </a:solidFill>
                <a:ea typeface="HY헤드라인M" pitchFamily="18" charset="-127"/>
              </a:rPr>
              <a:t>레코드</a:t>
            </a:r>
            <a:r>
              <a:rPr lang="en-US" altLang="ko-KR" b="0" dirty="0">
                <a:solidFill>
                  <a:srgbClr val="000000"/>
                </a:solidFill>
                <a:ea typeface="HY헤드라인M" pitchFamily="18" charset="-127"/>
              </a:rPr>
              <a:t>, </a:t>
            </a:r>
            <a:r>
              <a:rPr lang="ko-KR" altLang="en-US" b="0" dirty="0">
                <a:solidFill>
                  <a:srgbClr val="000000"/>
                </a:solidFill>
                <a:ea typeface="HY헤드라인M" pitchFamily="18" charset="-127"/>
              </a:rPr>
              <a:t>점</a:t>
            </a:r>
            <a:r>
              <a:rPr lang="en-US" altLang="ko-KR" b="0" dirty="0">
                <a:solidFill>
                  <a:srgbClr val="000000"/>
                </a:solidFill>
                <a:ea typeface="HY헤드라인M" pitchFamily="18" charset="-127"/>
              </a:rPr>
              <a:t>, </a:t>
            </a:r>
            <a:r>
              <a:rPr lang="ko-KR" altLang="en-US" b="0" dirty="0" err="1">
                <a:solidFill>
                  <a:srgbClr val="000000"/>
                </a:solidFill>
                <a:ea typeface="HY헤드라인M" pitchFamily="18" charset="-127"/>
              </a:rPr>
              <a:t>엔티티</a:t>
            </a:r>
            <a:r>
              <a:rPr lang="en-US" altLang="ko-KR" b="0" dirty="0">
                <a:solidFill>
                  <a:srgbClr val="000000"/>
                </a:solidFill>
                <a:ea typeface="HY헤드라인M" pitchFamily="18" charset="-127"/>
              </a:rPr>
              <a:t>, </a:t>
            </a:r>
            <a:r>
              <a:rPr lang="ko-KR" altLang="en-US" b="0" dirty="0" err="1">
                <a:solidFill>
                  <a:srgbClr val="000000"/>
                </a:solidFill>
                <a:ea typeface="HY헤드라인M" pitchFamily="18" charset="-127"/>
              </a:rPr>
              <a:t>인스턴스</a:t>
            </a:r>
            <a:r>
              <a:rPr lang="ko-KR" altLang="en-US" b="0" dirty="0">
                <a:solidFill>
                  <a:srgbClr val="000000"/>
                </a:solidFill>
                <a:ea typeface="HY헤드라인M" pitchFamily="18" charset="-127"/>
              </a:rPr>
              <a:t> 등으로 불리기도 </a:t>
            </a:r>
            <a:r>
              <a:rPr lang="ko-KR" altLang="en-US" b="0" dirty="0" smtClean="0">
                <a:solidFill>
                  <a:srgbClr val="000000"/>
                </a:solidFill>
                <a:ea typeface="HY헤드라인M" pitchFamily="18" charset="-127"/>
              </a:rPr>
              <a:t>함</a:t>
            </a:r>
            <a:endParaRPr lang="en-US" altLang="ko-KR" b="0" dirty="0" smtClean="0">
              <a:solidFill>
                <a:srgbClr val="000000"/>
              </a:solidFill>
              <a:ea typeface="HY헤드라인M" pitchFamily="18" charset="-127"/>
            </a:endParaRPr>
          </a:p>
          <a:p>
            <a:pPr marL="530225" lvl="1" indent="-236538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b="0" dirty="0" smtClean="0">
                <a:solidFill>
                  <a:srgbClr val="000000"/>
                </a:solidFill>
                <a:ea typeface="HY헤드라인M" pitchFamily="18" charset="-127"/>
              </a:rPr>
              <a:t>속성은 변수</a:t>
            </a:r>
            <a:r>
              <a:rPr lang="en-US" altLang="ko-KR" b="0" dirty="0" smtClean="0">
                <a:solidFill>
                  <a:srgbClr val="000000"/>
                </a:solidFill>
                <a:ea typeface="HY헤드라인M" pitchFamily="18" charset="-127"/>
              </a:rPr>
              <a:t>(variable), </a:t>
            </a:r>
            <a:r>
              <a:rPr lang="ko-KR" altLang="en-US" b="0" dirty="0" smtClean="0">
                <a:solidFill>
                  <a:srgbClr val="000000"/>
                </a:solidFill>
                <a:ea typeface="HY헤드라인M" pitchFamily="18" charset="-127"/>
              </a:rPr>
              <a:t>필드</a:t>
            </a:r>
            <a:r>
              <a:rPr lang="en-US" altLang="ko-KR" b="0" dirty="0" smtClean="0">
                <a:solidFill>
                  <a:srgbClr val="000000"/>
                </a:solidFill>
                <a:ea typeface="HY헤드라인M" pitchFamily="18" charset="-127"/>
              </a:rPr>
              <a:t>, </a:t>
            </a:r>
            <a:r>
              <a:rPr lang="ko-KR" altLang="en-US" b="0" dirty="0" smtClean="0">
                <a:solidFill>
                  <a:srgbClr val="000000"/>
                </a:solidFill>
                <a:ea typeface="HY헤드라인M" pitchFamily="18" charset="-127"/>
              </a:rPr>
              <a:t>특성</a:t>
            </a:r>
            <a:r>
              <a:rPr lang="en-US" altLang="ko-KR" b="0" dirty="0" smtClean="0">
                <a:solidFill>
                  <a:srgbClr val="000000"/>
                </a:solidFill>
                <a:ea typeface="HY헤드라인M" pitchFamily="18" charset="-127"/>
              </a:rPr>
              <a:t>, </a:t>
            </a:r>
            <a:r>
              <a:rPr lang="ko-KR" altLang="en-US" b="0" dirty="0" smtClean="0">
                <a:solidFill>
                  <a:srgbClr val="000000"/>
                </a:solidFill>
                <a:ea typeface="HY헤드라인M" pitchFamily="18" charset="-127"/>
              </a:rPr>
              <a:t>특징 등으로 </a:t>
            </a:r>
            <a:r>
              <a:rPr lang="en-US" altLang="ko-KR" b="0" dirty="0" smtClean="0">
                <a:solidFill>
                  <a:srgbClr val="000000"/>
                </a:solidFill>
                <a:ea typeface="HY헤드라인M" pitchFamily="18" charset="-127"/>
              </a:rPr>
              <a:t/>
            </a:r>
            <a:br>
              <a:rPr lang="en-US" altLang="ko-KR" b="0" dirty="0" smtClean="0">
                <a:solidFill>
                  <a:srgbClr val="000000"/>
                </a:solidFill>
                <a:ea typeface="HY헤드라인M" pitchFamily="18" charset="-127"/>
              </a:rPr>
            </a:br>
            <a:r>
              <a:rPr lang="ko-KR" altLang="en-US" b="0" dirty="0" smtClean="0">
                <a:solidFill>
                  <a:srgbClr val="000000"/>
                </a:solidFill>
                <a:ea typeface="HY헤드라인M" pitchFamily="18" charset="-127"/>
              </a:rPr>
              <a:t>불리기도 함</a:t>
            </a:r>
            <a:endParaRPr lang="en-US" altLang="ko-KR" b="0" dirty="0">
              <a:solidFill>
                <a:srgbClr val="000000"/>
              </a:solidFill>
              <a:ea typeface="HY헤드라인M" pitchFamily="18" charset="-127"/>
            </a:endParaRPr>
          </a:p>
          <a:p>
            <a:pPr marL="292100" indent="-292100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Font typeface="Wingdings" pitchFamily="2" charset="2"/>
              <a:buBlip>
                <a:blip r:embed="rId4"/>
              </a:buBlip>
              <a:tabLst>
                <a:tab pos="268288" algn="l"/>
              </a:tabLst>
            </a:pPr>
            <a:r>
              <a:rPr lang="ko-KR" altLang="en-US" sz="2000" b="0" dirty="0" smtClean="0">
                <a:ea typeface="HY헤드라인M" pitchFamily="18" charset="-127"/>
              </a:rPr>
              <a:t>속성이란</a:t>
            </a:r>
            <a:r>
              <a:rPr lang="en-US" altLang="ko-KR" sz="2000" b="0" dirty="0" smtClean="0">
                <a:ea typeface="HY헤드라인M" pitchFamily="18" charset="-127"/>
              </a:rPr>
              <a:t>? </a:t>
            </a:r>
            <a:br>
              <a:rPr lang="en-US" altLang="ko-KR" sz="2000" b="0" dirty="0" smtClean="0">
                <a:ea typeface="HY헤드라인M" pitchFamily="18" charset="-127"/>
              </a:rPr>
            </a:br>
            <a:r>
              <a:rPr lang="ko-KR" altLang="en-US" sz="2000" b="0" dirty="0" smtClean="0">
                <a:ea typeface="HY헤드라인M" pitchFamily="18" charset="-127"/>
              </a:rPr>
              <a:t>어떤 객체의 성질</a:t>
            </a:r>
            <a:r>
              <a:rPr lang="en-US" altLang="ko-KR" sz="2000" b="0" dirty="0" smtClean="0">
                <a:ea typeface="HY헤드라인M" pitchFamily="18" charset="-127"/>
              </a:rPr>
              <a:t>/</a:t>
            </a:r>
            <a:r>
              <a:rPr lang="ko-KR" altLang="en-US" sz="2000" b="0" dirty="0" smtClean="0">
                <a:ea typeface="HY헤드라인M" pitchFamily="18" charset="-127"/>
              </a:rPr>
              <a:t>특징</a:t>
            </a:r>
            <a:r>
              <a:rPr lang="en-US" altLang="ko-KR" sz="2000" b="0" dirty="0" smtClean="0">
                <a:ea typeface="HY헤드라인M" pitchFamily="18" charset="-127"/>
              </a:rPr>
              <a:t>(property or </a:t>
            </a:r>
            <a:br>
              <a:rPr lang="en-US" altLang="ko-KR" sz="2000" b="0" dirty="0" smtClean="0">
                <a:ea typeface="HY헤드라인M" pitchFamily="18" charset="-127"/>
              </a:rPr>
            </a:br>
            <a:r>
              <a:rPr lang="en-US" altLang="ko-KR" sz="2000" b="0" dirty="0" smtClean="0">
                <a:ea typeface="HY헤드라인M" pitchFamily="18" charset="-127"/>
              </a:rPr>
              <a:t>characteristic)</a:t>
            </a:r>
            <a:r>
              <a:rPr lang="ko-KR" altLang="en-US" sz="2000" b="0" dirty="0" smtClean="0">
                <a:ea typeface="HY헤드라인M" pitchFamily="18" charset="-127"/>
              </a:rPr>
              <a:t>을 나타냄</a:t>
            </a:r>
            <a:endParaRPr lang="en-US" altLang="ko-KR" sz="2000" b="0" dirty="0" smtClean="0">
              <a:ea typeface="HY헤드라인M" pitchFamily="18" charset="-127"/>
            </a:endParaRPr>
          </a:p>
          <a:p>
            <a:pPr marL="530225" lvl="1" indent="-236538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b="0" dirty="0" smtClean="0">
                <a:solidFill>
                  <a:srgbClr val="000000"/>
                </a:solidFill>
                <a:ea typeface="HY헤드라인M" pitchFamily="18" charset="-127"/>
                <a:sym typeface="Wingdings" pitchFamily="2" charset="2"/>
              </a:rPr>
              <a:t>속성의</a:t>
            </a:r>
            <a:r>
              <a:rPr lang="en-US" altLang="ko-KR" b="0" dirty="0" smtClean="0">
                <a:solidFill>
                  <a:srgbClr val="000000"/>
                </a:solidFill>
                <a:ea typeface="HY헤드라인M" pitchFamily="18" charset="-127"/>
                <a:sym typeface="Wingdings" pitchFamily="2" charset="2"/>
              </a:rPr>
              <a:t> </a:t>
            </a:r>
            <a:r>
              <a:rPr lang="ko-KR" altLang="en-US" b="0" dirty="0" smtClean="0">
                <a:solidFill>
                  <a:srgbClr val="000000"/>
                </a:solidFill>
                <a:ea typeface="HY헤드라인M" pitchFamily="18" charset="-127"/>
                <a:sym typeface="Wingdings" pitchFamily="2" charset="2"/>
              </a:rPr>
              <a:t>예</a:t>
            </a:r>
            <a:r>
              <a:rPr lang="en-US" altLang="ko-KR" b="0" dirty="0" smtClean="0">
                <a:solidFill>
                  <a:srgbClr val="000000"/>
                </a:solidFill>
                <a:ea typeface="HY헤드라인M" pitchFamily="18" charset="-127"/>
                <a:sym typeface="Wingdings" pitchFamily="2" charset="2"/>
              </a:rPr>
              <a:t>: </a:t>
            </a:r>
            <a:r>
              <a:rPr lang="ko-KR" altLang="en-US" b="0" dirty="0" smtClean="0">
                <a:solidFill>
                  <a:srgbClr val="000000"/>
                </a:solidFill>
                <a:ea typeface="HY헤드라인M" pitchFamily="18" charset="-127"/>
                <a:sym typeface="Wingdings" pitchFamily="2" charset="2"/>
              </a:rPr>
              <a:t>사람의 경우 이름</a:t>
            </a:r>
            <a:r>
              <a:rPr lang="en-US" altLang="ko-KR" b="0" dirty="0" smtClean="0">
                <a:solidFill>
                  <a:srgbClr val="000000"/>
                </a:solidFill>
                <a:ea typeface="HY헤드라인M" pitchFamily="18" charset="-127"/>
                <a:sym typeface="Wingdings" pitchFamily="2" charset="2"/>
              </a:rPr>
              <a:t>, </a:t>
            </a:r>
            <a:r>
              <a:rPr lang="ko-KR" altLang="en-US" b="0" dirty="0" smtClean="0">
                <a:solidFill>
                  <a:srgbClr val="000000"/>
                </a:solidFill>
                <a:ea typeface="HY헤드라인M" pitchFamily="18" charset="-127"/>
                <a:sym typeface="Wingdings" pitchFamily="2" charset="2"/>
              </a:rPr>
              <a:t>눈 색깔</a:t>
            </a:r>
            <a:r>
              <a:rPr lang="en-US" altLang="ko-KR" b="0" dirty="0" smtClean="0">
                <a:solidFill>
                  <a:srgbClr val="000000"/>
                </a:solidFill>
                <a:ea typeface="HY헤드라인M" pitchFamily="18" charset="-127"/>
                <a:sym typeface="Wingdings" pitchFamily="2" charset="2"/>
              </a:rPr>
              <a:t> </a:t>
            </a:r>
            <a:r>
              <a:rPr lang="ko-KR" altLang="en-US" b="0" dirty="0" smtClean="0">
                <a:solidFill>
                  <a:srgbClr val="000000"/>
                </a:solidFill>
                <a:ea typeface="HY헤드라인M" pitchFamily="18" charset="-127"/>
                <a:sym typeface="Wingdings" pitchFamily="2" charset="2"/>
              </a:rPr>
              <a:t>등</a:t>
            </a:r>
            <a:r>
              <a:rPr lang="en-US" altLang="ko-KR" b="0" dirty="0" smtClean="0">
                <a:solidFill>
                  <a:srgbClr val="000000"/>
                </a:solidFill>
                <a:ea typeface="HY헤드라인M" pitchFamily="18" charset="-127"/>
                <a:sym typeface="Wingdings" pitchFamily="2" charset="2"/>
              </a:rPr>
              <a:t>, </a:t>
            </a:r>
            <a:br>
              <a:rPr lang="en-US" altLang="ko-KR" b="0" dirty="0" smtClean="0">
                <a:solidFill>
                  <a:srgbClr val="000000"/>
                </a:solidFill>
                <a:ea typeface="HY헤드라인M" pitchFamily="18" charset="-127"/>
                <a:sym typeface="Wingdings" pitchFamily="2" charset="2"/>
              </a:rPr>
            </a:br>
            <a:r>
              <a:rPr lang="ko-KR" altLang="en-US" b="0" dirty="0" smtClean="0">
                <a:solidFill>
                  <a:srgbClr val="000000"/>
                </a:solidFill>
                <a:ea typeface="HY헤드라인M" pitchFamily="18" charset="-127"/>
                <a:sym typeface="Wingdings" pitchFamily="2" charset="2"/>
              </a:rPr>
              <a:t>나라의 경우 언어</a:t>
            </a:r>
            <a:r>
              <a:rPr lang="en-US" altLang="ko-KR" b="0" dirty="0" smtClean="0">
                <a:solidFill>
                  <a:srgbClr val="000000"/>
                </a:solidFill>
                <a:ea typeface="HY헤드라인M" pitchFamily="18" charset="-127"/>
                <a:sym typeface="Wingdings" pitchFamily="2" charset="2"/>
              </a:rPr>
              <a:t>, </a:t>
            </a:r>
            <a:r>
              <a:rPr lang="ko-KR" altLang="en-US" b="0" dirty="0" smtClean="0">
                <a:solidFill>
                  <a:srgbClr val="000000"/>
                </a:solidFill>
                <a:ea typeface="HY헤드라인M" pitchFamily="18" charset="-127"/>
                <a:sym typeface="Wingdings" pitchFamily="2" charset="2"/>
              </a:rPr>
              <a:t>종교</a:t>
            </a:r>
            <a:r>
              <a:rPr lang="en-US" altLang="ko-KR" b="0" dirty="0" smtClean="0">
                <a:solidFill>
                  <a:srgbClr val="000000"/>
                </a:solidFill>
                <a:ea typeface="HY헤드라인M" pitchFamily="18" charset="-127"/>
                <a:sym typeface="Wingdings" pitchFamily="2" charset="2"/>
              </a:rPr>
              <a:t>, </a:t>
            </a:r>
            <a:r>
              <a:rPr lang="ko-KR" altLang="en-US" b="0" dirty="0" smtClean="0">
                <a:solidFill>
                  <a:srgbClr val="000000"/>
                </a:solidFill>
                <a:ea typeface="HY헤드라인M" pitchFamily="18" charset="-127"/>
                <a:sym typeface="Wingdings" pitchFamily="2" charset="2"/>
              </a:rPr>
              <a:t>평균</a:t>
            </a:r>
            <a:r>
              <a:rPr lang="en-US" altLang="ko-KR" b="0" dirty="0" smtClean="0">
                <a:solidFill>
                  <a:srgbClr val="000000"/>
                </a:solidFill>
                <a:ea typeface="HY헤드라인M" pitchFamily="18" charset="-127"/>
                <a:sym typeface="Wingdings" pitchFamily="2" charset="2"/>
              </a:rPr>
              <a:t> </a:t>
            </a:r>
            <a:r>
              <a:rPr lang="ko-KR" altLang="en-US" b="0" dirty="0" smtClean="0">
                <a:solidFill>
                  <a:srgbClr val="000000"/>
                </a:solidFill>
                <a:ea typeface="HY헤드라인M" pitchFamily="18" charset="-127"/>
                <a:sym typeface="Wingdings" pitchFamily="2" charset="2"/>
              </a:rPr>
              <a:t>기온 등</a:t>
            </a:r>
            <a:endParaRPr lang="en-US" altLang="ko-KR" b="0" dirty="0">
              <a:solidFill>
                <a:srgbClr val="000000"/>
              </a:solidFill>
              <a:ea typeface="HY헤드라인M" pitchFamily="18" charset="-127"/>
              <a:sym typeface="Wingdings" pitchFamily="2" charset="2"/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8091143" y="475360"/>
            <a:ext cx="962370" cy="25736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ko-KR" altLang="en-US" sz="1200" b="0" dirty="0" smtClean="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데이터</a:t>
            </a:r>
            <a:r>
              <a:rPr lang="en-US" altLang="ko-KR" sz="1200" b="0" dirty="0" smtClean="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(Data)</a:t>
            </a:r>
            <a:endParaRPr lang="en-US" altLang="ko-KR" sz="1200" b="0" dirty="0">
              <a:solidFill>
                <a:srgbClr val="0066CC"/>
              </a:solidFill>
              <a:ea typeface="HY헤드라인M" pitchFamily="18" charset="-127"/>
            </a:endParaRPr>
          </a:p>
        </p:txBody>
      </p:sp>
      <p:grpSp>
        <p:nvGrpSpPr>
          <p:cNvPr id="11" name="Group 16"/>
          <p:cNvGrpSpPr>
            <a:grpSpLocks/>
          </p:cNvGrpSpPr>
          <p:nvPr/>
        </p:nvGrpSpPr>
        <p:grpSpPr bwMode="auto">
          <a:xfrm>
            <a:off x="5811390" y="2334344"/>
            <a:ext cx="3513138" cy="4191000"/>
            <a:chOff x="3403" y="1104"/>
            <a:chExt cx="2213" cy="2640"/>
          </a:xfrm>
        </p:grpSpPr>
        <p:graphicFrame>
          <p:nvGraphicFramePr>
            <p:cNvPr id="13" name="Object 10"/>
            <p:cNvGraphicFramePr>
              <a:graphicFrameLocks noChangeAspect="1"/>
            </p:cNvGraphicFramePr>
            <p:nvPr/>
          </p:nvGraphicFramePr>
          <p:xfrm>
            <a:off x="3403" y="1378"/>
            <a:ext cx="2213" cy="23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196" name="Document" r:id="rId5" imgW="5405040" imgH="5778360" progId="Word.Document.8">
                    <p:embed/>
                  </p:oleObj>
                </mc:Choice>
                <mc:Fallback>
                  <p:oleObj name="Document" r:id="rId5" imgW="5405040" imgH="5778360" progId="Word.Documen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3" y="1378"/>
                          <a:ext cx="2213" cy="23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AutoShape 12"/>
            <p:cNvSpPr>
              <a:spLocks/>
            </p:cNvSpPr>
            <p:nvPr/>
          </p:nvSpPr>
          <p:spPr bwMode="auto">
            <a:xfrm rot="5400000">
              <a:off x="4340" y="240"/>
              <a:ext cx="240" cy="1968"/>
            </a:xfrm>
            <a:prstGeom prst="leftBrace">
              <a:avLst>
                <a:gd name="adj1" fmla="val 68333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6804248" y="1911837"/>
            <a:ext cx="1447800" cy="437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ko-KR" dirty="0">
                <a:solidFill>
                  <a:srgbClr val="FF0000"/>
                </a:solidFill>
                <a:ea typeface="굴림" pitchFamily="50" charset="-127"/>
              </a:rPr>
              <a:t>Attributes</a:t>
            </a:r>
          </a:p>
        </p:txBody>
      </p:sp>
      <p:sp>
        <p:nvSpPr>
          <p:cNvPr id="17" name="AutoShape 15"/>
          <p:cNvSpPr>
            <a:spLocks/>
          </p:cNvSpPr>
          <p:nvPr/>
        </p:nvSpPr>
        <p:spPr bwMode="auto">
          <a:xfrm>
            <a:off x="5430390" y="3248744"/>
            <a:ext cx="381000" cy="3124200"/>
          </a:xfrm>
          <a:prstGeom prst="leftBrace">
            <a:avLst>
              <a:gd name="adj1" fmla="val 683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4591402" y="4529668"/>
            <a:ext cx="1143000" cy="437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ko-KR" dirty="0" smtClean="0">
                <a:solidFill>
                  <a:srgbClr val="FF0000"/>
                </a:solidFill>
                <a:ea typeface="굴림" pitchFamily="50" charset="-127"/>
              </a:rPr>
              <a:t>Objects</a:t>
            </a:r>
            <a:endParaRPr lang="en-US" altLang="ko-KR" dirty="0">
              <a:solidFill>
                <a:srgbClr val="FF0000"/>
              </a:solidFill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041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8AEC989E-555E-4E55-9F3C-343127921532}" type="slidenum">
              <a:rPr lang="en-US" altLang="ko-KR"/>
              <a:pPr>
                <a:defRPr/>
              </a:pPr>
              <a:t>30</a:t>
            </a:fld>
            <a:endParaRPr lang="en-US" altLang="ko-KR"/>
          </a:p>
        </p:txBody>
      </p:sp>
      <p:sp>
        <p:nvSpPr>
          <p:cNvPr id="649222" name="Rectangle 6"/>
          <p:cNvSpPr>
            <a:spLocks noChangeArrowheads="1"/>
          </p:cNvSpPr>
          <p:nvPr/>
        </p:nvSpPr>
        <p:spPr bwMode="auto">
          <a:xfrm>
            <a:off x="815974" y="163513"/>
            <a:ext cx="570024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  <a:defRPr/>
            </a:pPr>
            <a:r>
              <a:rPr lang="ko-KR" altLang="en-US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상관관계의 시각화</a:t>
            </a:r>
            <a:endParaRPr lang="ko-KR" altLang="en-US" sz="2400" b="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ea typeface="HY헤드라인M" pitchFamily="18" charset="-127"/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8091143" y="475360"/>
            <a:ext cx="962370" cy="25736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ko-KR" altLang="en-US" sz="1200" b="0" dirty="0" smtClean="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데이터</a:t>
            </a:r>
            <a:r>
              <a:rPr lang="en-US" altLang="ko-KR" sz="1200" b="0" dirty="0" smtClean="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(Data)</a:t>
            </a:r>
            <a:endParaRPr lang="en-US" altLang="ko-KR" sz="1200" b="0" dirty="0">
              <a:solidFill>
                <a:srgbClr val="0066CC"/>
              </a:solidFill>
              <a:ea typeface="HY헤드라인M" pitchFamily="18" charset="-127"/>
            </a:endParaRPr>
          </a:p>
        </p:txBody>
      </p:sp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432" y="1052736"/>
            <a:ext cx="8064896" cy="5161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961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srgbClr val="3333CC"/>
                </a:solidFill>
              </a:rPr>
              <a:t>Page </a:t>
            </a:r>
            <a:fld id="{8AEC989E-555E-4E55-9F3C-343127921532}" type="slidenum">
              <a:rPr lang="en-US" altLang="ko-KR">
                <a:solidFill>
                  <a:srgbClr val="3333CC"/>
                </a:solidFill>
              </a:rPr>
              <a:pPr>
                <a:defRPr/>
              </a:pPr>
              <a:t>31</a:t>
            </a:fld>
            <a:endParaRPr lang="en-US" altLang="ko-KR">
              <a:solidFill>
                <a:srgbClr val="3333CC"/>
              </a:solidFill>
            </a:endParaRPr>
          </a:p>
        </p:txBody>
      </p:sp>
      <p:sp>
        <p:nvSpPr>
          <p:cNvPr id="649222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  <a:defRPr/>
            </a:pPr>
            <a:r>
              <a:rPr lang="ko-KR" altLang="en-US" sz="2400" b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강의 내</a:t>
            </a:r>
            <a:r>
              <a:rPr lang="ko-KR" altLang="en-US" sz="2400" b="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용</a:t>
            </a:r>
          </a:p>
        </p:txBody>
      </p:sp>
      <p:sp>
        <p:nvSpPr>
          <p:cNvPr id="4101" name="Text Box 8"/>
          <p:cNvSpPr txBox="1">
            <a:spLocks noChangeArrowheads="1"/>
          </p:cNvSpPr>
          <p:nvPr/>
        </p:nvSpPr>
        <p:spPr bwMode="auto">
          <a:xfrm>
            <a:off x="8091143" y="475360"/>
            <a:ext cx="962370" cy="25736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ko-KR" altLang="en-US" sz="1200" b="0" dirty="0" smtClean="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데이터</a:t>
            </a:r>
            <a:r>
              <a:rPr lang="en-US" altLang="ko-KR" sz="1200" b="0" dirty="0" smtClean="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(Data)</a:t>
            </a:r>
            <a:endParaRPr lang="en-US" altLang="ko-KR" sz="1200" b="0" dirty="0">
              <a:solidFill>
                <a:srgbClr val="0066CC"/>
              </a:solidFill>
              <a:ea typeface="HY헤드라인M" pitchFamily="18" charset="-127"/>
            </a:endParaRPr>
          </a:p>
        </p:txBody>
      </p:sp>
      <p:sp>
        <p:nvSpPr>
          <p:cNvPr id="12" name="Text Box 26"/>
          <p:cNvSpPr txBox="1">
            <a:spLocks noChangeArrowheads="1"/>
          </p:cNvSpPr>
          <p:nvPr/>
        </p:nvSpPr>
        <p:spPr bwMode="auto">
          <a:xfrm>
            <a:off x="324545" y="1220762"/>
            <a:ext cx="8569325" cy="213685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450850" indent="-450850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buFont typeface="Wingdings" pitchFamily="2" charset="2"/>
              <a:buBlip>
                <a:blip r:embed="rId3"/>
              </a:buBlip>
              <a:tabLst>
                <a:tab pos="450850" algn="l"/>
                <a:tab pos="2962275" algn="l"/>
              </a:tabLst>
            </a:pPr>
            <a:r>
              <a:rPr lang="ko-KR" altLang="en-US" sz="2800" b="0" dirty="0" smtClean="0">
                <a:solidFill>
                  <a:srgbClr val="000000"/>
                </a:solidFill>
                <a:ea typeface="HY헤드라인M" pitchFamily="18" charset="-127"/>
              </a:rPr>
              <a:t>데이터</a:t>
            </a:r>
            <a:r>
              <a:rPr lang="en-US" altLang="ko-KR" sz="2800" b="0" dirty="0" smtClean="0">
                <a:solidFill>
                  <a:srgbClr val="000000"/>
                </a:solidFill>
                <a:ea typeface="HY헤드라인M" pitchFamily="18" charset="-127"/>
              </a:rPr>
              <a:t> </a:t>
            </a:r>
            <a:r>
              <a:rPr lang="ko-KR" altLang="en-US" sz="2800" b="0" dirty="0" smtClean="0">
                <a:solidFill>
                  <a:srgbClr val="000000"/>
                </a:solidFill>
                <a:ea typeface="HY헤드라인M" pitchFamily="18" charset="-127"/>
              </a:rPr>
              <a:t>타입</a:t>
            </a:r>
            <a:endParaRPr lang="en-US" altLang="ko-KR" sz="2800" b="0" dirty="0" smtClean="0">
              <a:solidFill>
                <a:srgbClr val="000000"/>
              </a:solidFill>
              <a:ea typeface="HY헤드라인M" pitchFamily="18" charset="-127"/>
            </a:endParaRPr>
          </a:p>
          <a:p>
            <a:pPr marL="450850" indent="-450850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buFont typeface="Wingdings" pitchFamily="2" charset="2"/>
              <a:buBlip>
                <a:blip r:embed="rId3"/>
              </a:buBlip>
              <a:tabLst>
                <a:tab pos="450850" algn="l"/>
                <a:tab pos="2962275" algn="l"/>
              </a:tabLst>
            </a:pPr>
            <a:r>
              <a:rPr lang="ko-KR" altLang="en-US" sz="2800" b="0" dirty="0" smtClean="0">
                <a:solidFill>
                  <a:srgbClr val="000000"/>
                </a:solidFill>
                <a:ea typeface="HY헤드라인M" pitchFamily="18" charset="-127"/>
              </a:rPr>
              <a:t>데이터 품질과 전처리</a:t>
            </a:r>
            <a:endParaRPr lang="ko-KR" altLang="en-US" sz="2800" b="0" dirty="0">
              <a:solidFill>
                <a:srgbClr val="000000"/>
              </a:solidFill>
              <a:ea typeface="HY헤드라인M" pitchFamily="18" charset="-127"/>
            </a:endParaRPr>
          </a:p>
          <a:p>
            <a:pPr marL="450850" indent="-450850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buFont typeface="Wingdings" pitchFamily="2" charset="2"/>
              <a:buBlip>
                <a:blip r:embed="rId3"/>
              </a:buBlip>
              <a:tabLst>
                <a:tab pos="450850" algn="l"/>
                <a:tab pos="2962275" algn="l"/>
              </a:tabLst>
            </a:pPr>
            <a:r>
              <a:rPr lang="ko-KR" altLang="en-US" sz="2800" b="0" dirty="0" err="1" smtClean="0">
                <a:solidFill>
                  <a:srgbClr val="000000"/>
                </a:solidFill>
                <a:ea typeface="HY헤드라인M" pitchFamily="18" charset="-127"/>
              </a:rPr>
              <a:t>유사도와</a:t>
            </a:r>
            <a:r>
              <a:rPr lang="ko-KR" altLang="en-US" sz="2800" b="0" dirty="0" smtClean="0">
                <a:solidFill>
                  <a:srgbClr val="000000"/>
                </a:solidFill>
                <a:ea typeface="HY헤드라인M" pitchFamily="18" charset="-127"/>
              </a:rPr>
              <a:t> 거리</a:t>
            </a:r>
            <a:endParaRPr lang="ko-KR" altLang="en-US" sz="2800" b="0" dirty="0">
              <a:solidFill>
                <a:srgbClr val="000000"/>
              </a:solidFill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503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2" descr="http://www.seaturtle.org/mtn/archives/mtn122/mtn122p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3123" y="3299033"/>
            <a:ext cx="4143373" cy="3010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8AEC989E-555E-4E55-9F3C-343127921532}" type="slidenum">
              <a:rPr lang="en-US" altLang="ko-KR"/>
              <a:pPr>
                <a:defRPr/>
              </a:pPr>
              <a:t>4</a:t>
            </a:fld>
            <a:endParaRPr lang="en-US" altLang="ko-KR"/>
          </a:p>
        </p:txBody>
      </p:sp>
      <p:sp>
        <p:nvSpPr>
          <p:cNvPr id="649222" name="Rectangle 6"/>
          <p:cNvSpPr>
            <a:spLocks noChangeArrowheads="1"/>
          </p:cNvSpPr>
          <p:nvPr/>
        </p:nvSpPr>
        <p:spPr bwMode="auto">
          <a:xfrm>
            <a:off x="815974" y="163513"/>
            <a:ext cx="570024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  <a:defRPr/>
            </a:pPr>
            <a:r>
              <a:rPr lang="ko-KR" altLang="en-US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이산 및 연속 속성</a:t>
            </a:r>
            <a:endParaRPr lang="ko-KR" altLang="en-US" sz="2400" b="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ea typeface="HY헤드라인M" pitchFamily="18" charset="-127"/>
            </a:endParaRPr>
          </a:p>
        </p:txBody>
      </p:sp>
      <p:sp>
        <p:nvSpPr>
          <p:cNvPr id="4100" name="Text Box 7"/>
          <p:cNvSpPr txBox="1">
            <a:spLocks noChangeArrowheads="1"/>
          </p:cNvSpPr>
          <p:nvPr/>
        </p:nvSpPr>
        <p:spPr bwMode="auto">
          <a:xfrm>
            <a:off x="323850" y="936625"/>
            <a:ext cx="8569325" cy="47324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Font typeface="Wingdings" pitchFamily="2" charset="2"/>
              <a:buBlip>
                <a:blip r:embed="rId4"/>
              </a:buBlip>
              <a:tabLst>
                <a:tab pos="268288" algn="l"/>
              </a:tabLst>
            </a:pPr>
            <a:r>
              <a:rPr lang="ko-KR" altLang="en-US" sz="2000" b="0" dirty="0" smtClean="0">
                <a:ea typeface="HY헤드라인M" pitchFamily="18" charset="-127"/>
              </a:rPr>
              <a:t>이산 속성 </a:t>
            </a:r>
            <a:r>
              <a:rPr lang="en-US" altLang="ko-KR" sz="2000" b="0" dirty="0" smtClean="0">
                <a:ea typeface="HY헤드라인M" pitchFamily="18" charset="-127"/>
              </a:rPr>
              <a:t>(Discrete Attribute)</a:t>
            </a:r>
          </a:p>
          <a:p>
            <a:pPr marL="530225" lvl="1" indent="-236538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b="0" dirty="0" smtClean="0">
                <a:solidFill>
                  <a:srgbClr val="000000"/>
                </a:solidFill>
                <a:ea typeface="HY헤드라인M" pitchFamily="18" charset="-127"/>
                <a:sym typeface="Symbol"/>
              </a:rPr>
              <a:t>셀 수 있는 값들의 유한 또는 무한 집합</a:t>
            </a:r>
            <a:endParaRPr lang="en-US" altLang="ko-KR" b="0" dirty="0" smtClean="0">
              <a:solidFill>
                <a:srgbClr val="000000"/>
              </a:solidFill>
              <a:ea typeface="HY헤드라인M" pitchFamily="18" charset="-127"/>
              <a:sym typeface="Symbol"/>
            </a:endParaRPr>
          </a:p>
          <a:p>
            <a:pPr marL="530225" lvl="1" indent="-236538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b="0" dirty="0" smtClean="0">
                <a:solidFill>
                  <a:srgbClr val="000000"/>
                </a:solidFill>
                <a:ea typeface="HY헤드라인M" pitchFamily="18" charset="-127"/>
                <a:sym typeface="Symbol"/>
              </a:rPr>
              <a:t>예</a:t>
            </a:r>
            <a:r>
              <a:rPr lang="en-US" altLang="ko-KR" b="0" dirty="0" smtClean="0">
                <a:solidFill>
                  <a:srgbClr val="000000"/>
                </a:solidFill>
                <a:ea typeface="HY헤드라인M" pitchFamily="18" charset="-127"/>
                <a:sym typeface="Symbol"/>
              </a:rPr>
              <a:t>: </a:t>
            </a:r>
            <a:r>
              <a:rPr lang="ko-KR" altLang="en-US" b="0" dirty="0" smtClean="0">
                <a:solidFill>
                  <a:srgbClr val="000000"/>
                </a:solidFill>
                <a:ea typeface="HY헤드라인M" pitchFamily="18" charset="-127"/>
                <a:sym typeface="Symbol"/>
              </a:rPr>
              <a:t>우편번호</a:t>
            </a:r>
            <a:r>
              <a:rPr lang="en-US" altLang="ko-KR" b="0" dirty="0" smtClean="0">
                <a:solidFill>
                  <a:srgbClr val="000000"/>
                </a:solidFill>
                <a:ea typeface="HY헤드라인M" pitchFamily="18" charset="-127"/>
                <a:sym typeface="Symbol"/>
              </a:rPr>
              <a:t>, </a:t>
            </a:r>
            <a:r>
              <a:rPr lang="ko-KR" altLang="en-US" b="0" dirty="0" smtClean="0">
                <a:solidFill>
                  <a:srgbClr val="000000"/>
                </a:solidFill>
                <a:ea typeface="HY헤드라인M" pitchFamily="18" charset="-127"/>
                <a:sym typeface="Symbol"/>
              </a:rPr>
              <a:t>카운트</a:t>
            </a:r>
            <a:r>
              <a:rPr lang="en-US" altLang="ko-KR" b="0" dirty="0" smtClean="0">
                <a:solidFill>
                  <a:srgbClr val="000000"/>
                </a:solidFill>
                <a:ea typeface="HY헤드라인M" pitchFamily="18" charset="-127"/>
                <a:sym typeface="Symbol"/>
              </a:rPr>
              <a:t>, </a:t>
            </a:r>
            <a:r>
              <a:rPr lang="ko-KR" altLang="en-US" b="0" dirty="0" smtClean="0">
                <a:solidFill>
                  <a:srgbClr val="000000"/>
                </a:solidFill>
                <a:ea typeface="HY헤드라인M" pitchFamily="18" charset="-127"/>
                <a:sym typeface="Symbol"/>
              </a:rPr>
              <a:t>문서 집합에 포함된 단어들의 집합</a:t>
            </a:r>
            <a:endParaRPr lang="en-US" altLang="ko-KR" b="0" dirty="0" smtClean="0">
              <a:solidFill>
                <a:srgbClr val="000000"/>
              </a:solidFill>
              <a:ea typeface="HY헤드라인M" pitchFamily="18" charset="-127"/>
              <a:sym typeface="Symbol"/>
            </a:endParaRPr>
          </a:p>
          <a:p>
            <a:pPr marL="530225" lvl="1" indent="-236538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b="0" dirty="0" smtClean="0">
                <a:solidFill>
                  <a:srgbClr val="000000"/>
                </a:solidFill>
                <a:ea typeface="HY헤드라인M" pitchFamily="18" charset="-127"/>
                <a:sym typeface="Symbol"/>
              </a:rPr>
              <a:t>주로 정수 변수로 표현함</a:t>
            </a:r>
            <a:endParaRPr lang="en-US" altLang="ko-KR" b="0" dirty="0" smtClean="0">
              <a:solidFill>
                <a:srgbClr val="000000"/>
              </a:solidFill>
              <a:ea typeface="HY헤드라인M" pitchFamily="18" charset="-127"/>
              <a:sym typeface="Symbol"/>
            </a:endParaRPr>
          </a:p>
          <a:p>
            <a:pPr marL="530225" lvl="1" indent="-236538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b="0" dirty="0" smtClean="0">
                <a:solidFill>
                  <a:srgbClr val="000000"/>
                </a:solidFill>
                <a:ea typeface="HY헤드라인M" pitchFamily="18" charset="-127"/>
              </a:rPr>
              <a:t>이진 속성</a:t>
            </a:r>
            <a:r>
              <a:rPr lang="en-US" altLang="ko-KR" b="0" dirty="0" smtClean="0">
                <a:solidFill>
                  <a:srgbClr val="000000"/>
                </a:solidFill>
                <a:ea typeface="HY헤드라인M" pitchFamily="18" charset="-127"/>
              </a:rPr>
              <a:t>(binary attribute)</a:t>
            </a:r>
            <a:r>
              <a:rPr lang="ko-KR" altLang="en-US" b="0" dirty="0" smtClean="0">
                <a:solidFill>
                  <a:srgbClr val="000000"/>
                </a:solidFill>
                <a:ea typeface="HY헤드라인M" pitchFamily="18" charset="-127"/>
              </a:rPr>
              <a:t>은 이산 속성의 특수한 형태임</a:t>
            </a:r>
            <a:endParaRPr lang="en-US" altLang="ko-KR" b="0" dirty="0">
              <a:solidFill>
                <a:srgbClr val="000000"/>
              </a:solidFill>
              <a:ea typeface="HY헤드라인M" pitchFamily="18" charset="-127"/>
            </a:endParaRPr>
          </a:p>
          <a:p>
            <a:pPr marL="292100" indent="-292100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Font typeface="Wingdings" pitchFamily="2" charset="2"/>
              <a:buBlip>
                <a:blip r:embed="rId4"/>
              </a:buBlip>
              <a:tabLst>
                <a:tab pos="268288" algn="l"/>
              </a:tabLst>
            </a:pPr>
            <a:r>
              <a:rPr lang="ko-KR" altLang="en-US" sz="2000" b="0" dirty="0" smtClean="0">
                <a:ea typeface="HY헤드라인M" pitchFamily="18" charset="-127"/>
              </a:rPr>
              <a:t>연속 속성 </a:t>
            </a:r>
            <a:r>
              <a:rPr lang="en-US" altLang="ko-KR" sz="2000" b="0" dirty="0" smtClean="0">
                <a:ea typeface="HY헤드라인M" pitchFamily="18" charset="-127"/>
              </a:rPr>
              <a:t>(Continuous Attribute)</a:t>
            </a:r>
          </a:p>
          <a:p>
            <a:pPr marL="530225" lvl="1" indent="-236538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b="0" dirty="0" smtClean="0">
                <a:solidFill>
                  <a:srgbClr val="000000"/>
                </a:solidFill>
                <a:ea typeface="HY헤드라인M" pitchFamily="18" charset="-127"/>
              </a:rPr>
              <a:t>속성</a:t>
            </a:r>
            <a:r>
              <a:rPr lang="en-US" altLang="ko-KR" b="0" dirty="0" smtClean="0">
                <a:solidFill>
                  <a:srgbClr val="000000"/>
                </a:solidFill>
                <a:ea typeface="HY헤드라인M" pitchFamily="18" charset="-127"/>
              </a:rPr>
              <a:t> </a:t>
            </a:r>
            <a:r>
              <a:rPr lang="ko-KR" altLang="en-US" b="0" dirty="0" smtClean="0">
                <a:solidFill>
                  <a:srgbClr val="000000"/>
                </a:solidFill>
                <a:ea typeface="HY헤드라인M" pitchFamily="18" charset="-127"/>
              </a:rPr>
              <a:t>값으로 실수를 가짐</a:t>
            </a:r>
            <a:endParaRPr lang="en-US" altLang="ko-KR" b="0" dirty="0" smtClean="0">
              <a:solidFill>
                <a:srgbClr val="000000"/>
              </a:solidFill>
              <a:ea typeface="HY헤드라인M" pitchFamily="18" charset="-127"/>
            </a:endParaRPr>
          </a:p>
          <a:p>
            <a:pPr marL="530225" lvl="1" indent="-236538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b="0" dirty="0" smtClean="0">
                <a:solidFill>
                  <a:srgbClr val="000000"/>
                </a:solidFill>
                <a:ea typeface="HY헤드라인M" pitchFamily="18" charset="-127"/>
                <a:sym typeface="Wingdings" pitchFamily="2" charset="2"/>
              </a:rPr>
              <a:t>예</a:t>
            </a:r>
            <a:r>
              <a:rPr lang="en-US" altLang="ko-KR" b="0" dirty="0" smtClean="0">
                <a:solidFill>
                  <a:srgbClr val="000000"/>
                </a:solidFill>
                <a:ea typeface="HY헤드라인M" pitchFamily="18" charset="-127"/>
                <a:sym typeface="Wingdings" pitchFamily="2" charset="2"/>
              </a:rPr>
              <a:t>: </a:t>
            </a:r>
            <a:r>
              <a:rPr lang="ko-KR" altLang="en-US" b="0" dirty="0" smtClean="0">
                <a:solidFill>
                  <a:srgbClr val="000000"/>
                </a:solidFill>
                <a:ea typeface="HY헤드라인M" pitchFamily="18" charset="-127"/>
                <a:sym typeface="Wingdings" pitchFamily="2" charset="2"/>
              </a:rPr>
              <a:t>온도</a:t>
            </a:r>
            <a:r>
              <a:rPr lang="en-US" altLang="ko-KR" b="0" dirty="0" smtClean="0">
                <a:solidFill>
                  <a:srgbClr val="000000"/>
                </a:solidFill>
                <a:ea typeface="HY헤드라인M" pitchFamily="18" charset="-127"/>
                <a:sym typeface="Wingdings" pitchFamily="2" charset="2"/>
              </a:rPr>
              <a:t>, </a:t>
            </a:r>
            <a:r>
              <a:rPr lang="ko-KR" altLang="en-US" b="0" dirty="0" smtClean="0">
                <a:solidFill>
                  <a:srgbClr val="000000"/>
                </a:solidFill>
                <a:ea typeface="HY헤드라인M" pitchFamily="18" charset="-127"/>
                <a:sym typeface="Wingdings" pitchFamily="2" charset="2"/>
              </a:rPr>
              <a:t>키</a:t>
            </a:r>
            <a:r>
              <a:rPr lang="en-US" altLang="ko-KR" b="0" dirty="0" smtClean="0">
                <a:solidFill>
                  <a:srgbClr val="000000"/>
                </a:solidFill>
                <a:ea typeface="HY헤드라인M" pitchFamily="18" charset="-127"/>
                <a:sym typeface="Wingdings" pitchFamily="2" charset="2"/>
              </a:rPr>
              <a:t>, </a:t>
            </a:r>
            <a:r>
              <a:rPr lang="ko-KR" altLang="en-US" b="0" dirty="0" smtClean="0">
                <a:solidFill>
                  <a:srgbClr val="000000"/>
                </a:solidFill>
                <a:ea typeface="HY헤드라인M" pitchFamily="18" charset="-127"/>
                <a:sym typeface="Wingdings" pitchFamily="2" charset="2"/>
              </a:rPr>
              <a:t>무게</a:t>
            </a:r>
            <a:endParaRPr lang="en-US" altLang="ko-KR" b="0" dirty="0" smtClean="0">
              <a:solidFill>
                <a:srgbClr val="000000"/>
              </a:solidFill>
              <a:ea typeface="HY헤드라인M" pitchFamily="18" charset="-127"/>
              <a:sym typeface="Wingdings" pitchFamily="2" charset="2"/>
            </a:endParaRPr>
          </a:p>
          <a:p>
            <a:pPr marL="530225" lvl="1" indent="-236538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b="0" dirty="0" smtClean="0">
                <a:solidFill>
                  <a:srgbClr val="000000"/>
                </a:solidFill>
                <a:ea typeface="HY헤드라인M" pitchFamily="18" charset="-127"/>
                <a:sym typeface="Wingdings" pitchFamily="2" charset="2"/>
              </a:rPr>
              <a:t>연속 속성은 일반적으로 </a:t>
            </a:r>
            <a:r>
              <a:rPr lang="ko-KR" altLang="en-US" b="0" dirty="0" err="1" smtClean="0">
                <a:solidFill>
                  <a:srgbClr val="000000"/>
                </a:solidFill>
                <a:ea typeface="HY헤드라인M" pitchFamily="18" charset="-127"/>
                <a:sym typeface="Wingdings" pitchFamily="2" charset="2"/>
              </a:rPr>
              <a:t>부동소숫점</a:t>
            </a:r>
            <a:r>
              <a:rPr lang="ko-KR" altLang="en-US" b="0" dirty="0" smtClean="0">
                <a:solidFill>
                  <a:srgbClr val="000000"/>
                </a:solidFill>
                <a:ea typeface="HY헤드라인M" pitchFamily="18" charset="-127"/>
                <a:sym typeface="Wingdings" pitchFamily="2" charset="2"/>
              </a:rPr>
              <a:t> </a:t>
            </a:r>
            <a:r>
              <a:rPr lang="en-US" altLang="ko-KR" b="0" dirty="0" smtClean="0">
                <a:solidFill>
                  <a:srgbClr val="000000"/>
                </a:solidFill>
                <a:ea typeface="HY헤드라인M" pitchFamily="18" charset="-127"/>
                <a:sym typeface="Wingdings" pitchFamily="2" charset="2"/>
              </a:rPr>
              <a:t/>
            </a:r>
            <a:br>
              <a:rPr lang="en-US" altLang="ko-KR" b="0" dirty="0" smtClean="0">
                <a:solidFill>
                  <a:srgbClr val="000000"/>
                </a:solidFill>
                <a:ea typeface="HY헤드라인M" pitchFamily="18" charset="-127"/>
                <a:sym typeface="Wingdings" pitchFamily="2" charset="2"/>
              </a:rPr>
            </a:br>
            <a:r>
              <a:rPr lang="ko-KR" altLang="en-US" b="0" dirty="0" smtClean="0">
                <a:solidFill>
                  <a:srgbClr val="000000"/>
                </a:solidFill>
                <a:ea typeface="HY헤드라인M" pitchFamily="18" charset="-127"/>
                <a:sym typeface="Wingdings" pitchFamily="2" charset="2"/>
              </a:rPr>
              <a:t>변수로 표현됨</a:t>
            </a:r>
            <a:r>
              <a:rPr lang="en-US" altLang="ko-KR" b="0" dirty="0">
                <a:solidFill>
                  <a:srgbClr val="000000"/>
                </a:solidFill>
                <a:ea typeface="HY헤드라인M" pitchFamily="18" charset="-127"/>
                <a:sym typeface="Wingdings" pitchFamily="2" charset="2"/>
              </a:rPr>
              <a:t> </a:t>
            </a:r>
            <a:r>
              <a:rPr lang="en-US" altLang="ko-KR" b="0" dirty="0" smtClean="0">
                <a:solidFill>
                  <a:schemeClr val="bg1">
                    <a:lumMod val="50000"/>
                  </a:schemeClr>
                </a:solidFill>
                <a:ea typeface="HY헤드라인M" pitchFamily="18" charset="-127"/>
                <a:sym typeface="Wingdings" pitchFamily="2" charset="2"/>
              </a:rPr>
              <a:t>(</a:t>
            </a:r>
            <a:r>
              <a:rPr lang="ko-KR" altLang="en-US" b="0" dirty="0" smtClean="0">
                <a:solidFill>
                  <a:schemeClr val="bg1">
                    <a:lumMod val="50000"/>
                  </a:schemeClr>
                </a:solidFill>
                <a:ea typeface="HY헤드라인M" pitchFamily="18" charset="-127"/>
                <a:sym typeface="Wingdings" pitchFamily="2" charset="2"/>
              </a:rPr>
              <a:t>그러나</a:t>
            </a:r>
            <a:r>
              <a:rPr lang="en-US" altLang="ko-KR" b="0" dirty="0" smtClean="0">
                <a:solidFill>
                  <a:schemeClr val="bg1">
                    <a:lumMod val="50000"/>
                  </a:schemeClr>
                </a:solidFill>
                <a:ea typeface="HY헤드라인M" pitchFamily="18" charset="-127"/>
                <a:sym typeface="Wingdings" pitchFamily="2" charset="2"/>
              </a:rPr>
              <a:t>, </a:t>
            </a:r>
            <a:r>
              <a:rPr lang="ko-KR" altLang="en-US" b="0" dirty="0" smtClean="0">
                <a:solidFill>
                  <a:schemeClr val="bg1">
                    <a:lumMod val="50000"/>
                  </a:schemeClr>
                </a:solidFill>
                <a:ea typeface="HY헤드라인M" pitchFamily="18" charset="-127"/>
                <a:sym typeface="Wingdings" pitchFamily="2" charset="2"/>
              </a:rPr>
              <a:t>엄밀하게 말해서 </a:t>
            </a:r>
            <a:r>
              <a:rPr lang="en-US" altLang="ko-KR" b="0" dirty="0" smtClean="0">
                <a:solidFill>
                  <a:schemeClr val="bg1">
                    <a:lumMod val="50000"/>
                  </a:schemeClr>
                </a:solidFill>
                <a:ea typeface="HY헤드라인M" pitchFamily="18" charset="-127"/>
                <a:sym typeface="Wingdings" pitchFamily="2" charset="2"/>
              </a:rPr>
              <a:t/>
            </a:r>
            <a:br>
              <a:rPr lang="en-US" altLang="ko-KR" b="0" dirty="0" smtClean="0">
                <a:solidFill>
                  <a:schemeClr val="bg1">
                    <a:lumMod val="50000"/>
                  </a:schemeClr>
                </a:solidFill>
                <a:ea typeface="HY헤드라인M" pitchFamily="18" charset="-127"/>
                <a:sym typeface="Wingdings" pitchFamily="2" charset="2"/>
              </a:rPr>
            </a:br>
            <a:r>
              <a:rPr lang="ko-KR" altLang="en-US" b="0" dirty="0" smtClean="0">
                <a:solidFill>
                  <a:schemeClr val="bg1">
                    <a:lumMod val="50000"/>
                  </a:schemeClr>
                </a:solidFill>
                <a:ea typeface="HY헤드라인M" pitchFamily="18" charset="-127"/>
                <a:sym typeface="Wingdings" pitchFamily="2" charset="2"/>
              </a:rPr>
              <a:t>부동소수점 변수도 이산 속성임</a:t>
            </a:r>
            <a:r>
              <a:rPr lang="en-US" altLang="ko-KR" b="0" dirty="0" smtClean="0">
                <a:solidFill>
                  <a:schemeClr val="bg1">
                    <a:lumMod val="50000"/>
                  </a:schemeClr>
                </a:solidFill>
                <a:ea typeface="HY헤드라인M" pitchFamily="18" charset="-127"/>
                <a:sym typeface="Wingdings" pitchFamily="2" charset="2"/>
              </a:rPr>
              <a:t>)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8091143" y="475360"/>
            <a:ext cx="962370" cy="25736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ko-KR" altLang="en-US" sz="1200" b="0" dirty="0" smtClean="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데이터</a:t>
            </a:r>
            <a:r>
              <a:rPr lang="en-US" altLang="ko-KR" sz="1200" b="0" dirty="0" smtClean="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(Data)</a:t>
            </a:r>
            <a:endParaRPr lang="en-US" altLang="ko-KR" sz="1200" b="0" dirty="0">
              <a:solidFill>
                <a:srgbClr val="0066CC"/>
              </a:solidFill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56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30" name="Picture 6" descr="http://img.chandoo.org/rt/sales-transaction-dat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3928" y="806970"/>
            <a:ext cx="3920480" cy="1613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228" name="Picture 4" descr="http://www.pharmainfo.net/files/images/stories/article_images/Tannic%20acid_Molecular%20Structur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0680" y="2396967"/>
            <a:ext cx="2477824" cy="2433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8AEC989E-555E-4E55-9F3C-343127921532}" type="slidenum">
              <a:rPr lang="en-US" altLang="ko-KR"/>
              <a:pPr>
                <a:defRPr/>
              </a:pPr>
              <a:t>5</a:t>
            </a:fld>
            <a:endParaRPr lang="en-US" altLang="ko-KR"/>
          </a:p>
        </p:txBody>
      </p:sp>
      <p:sp>
        <p:nvSpPr>
          <p:cNvPr id="649222" name="Rectangle 6"/>
          <p:cNvSpPr>
            <a:spLocks noChangeArrowheads="1"/>
          </p:cNvSpPr>
          <p:nvPr/>
        </p:nvSpPr>
        <p:spPr bwMode="auto">
          <a:xfrm>
            <a:off x="815974" y="163513"/>
            <a:ext cx="570024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  <a:defRPr/>
            </a:pPr>
            <a:r>
              <a:rPr lang="ko-KR" altLang="en-US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데이터 집합의 타입 </a:t>
            </a:r>
            <a:r>
              <a:rPr lang="en-US" altLang="ko-KR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(Types of Data Sets)</a:t>
            </a:r>
            <a:endParaRPr lang="ko-KR" altLang="en-US" sz="2400" b="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ea typeface="HY헤드라인M" pitchFamily="18" charset="-127"/>
            </a:endParaRPr>
          </a:p>
        </p:txBody>
      </p:sp>
      <p:sp>
        <p:nvSpPr>
          <p:cNvPr id="4100" name="Text Box 7"/>
          <p:cNvSpPr txBox="1">
            <a:spLocks noChangeArrowheads="1"/>
          </p:cNvSpPr>
          <p:nvPr/>
        </p:nvSpPr>
        <p:spPr bwMode="auto">
          <a:xfrm>
            <a:off x="323850" y="936625"/>
            <a:ext cx="8569325" cy="535414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Font typeface="Wingdings" pitchFamily="2" charset="2"/>
              <a:buBlip>
                <a:blip r:embed="rId5"/>
              </a:buBlip>
              <a:tabLst>
                <a:tab pos="268288" algn="l"/>
              </a:tabLst>
            </a:pPr>
            <a:r>
              <a:rPr lang="ko-KR" altLang="en-US" sz="2000" b="0" dirty="0" smtClean="0">
                <a:solidFill>
                  <a:srgbClr val="0000CC"/>
                </a:solidFill>
                <a:ea typeface="HY헤드라인M" pitchFamily="18" charset="-127"/>
              </a:rPr>
              <a:t>레코드 </a:t>
            </a:r>
            <a:r>
              <a:rPr lang="ko-KR" altLang="en-US" sz="2000" b="0" dirty="0" smtClean="0">
                <a:ea typeface="HY헤드라인M" pitchFamily="18" charset="-127"/>
              </a:rPr>
              <a:t>기반 데이터</a:t>
            </a:r>
            <a:endParaRPr lang="en-US" altLang="ko-KR" sz="2000" b="0" dirty="0" smtClean="0">
              <a:ea typeface="HY헤드라인M" pitchFamily="18" charset="-127"/>
            </a:endParaRPr>
          </a:p>
          <a:p>
            <a:pPr marL="530225" lvl="1" indent="-236538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b="0" dirty="0" smtClean="0">
                <a:solidFill>
                  <a:srgbClr val="000000"/>
                </a:solidFill>
                <a:ea typeface="HY헤드라인M" pitchFamily="18" charset="-127"/>
                <a:sym typeface="Symbol"/>
              </a:rPr>
              <a:t>데이터 행렬 </a:t>
            </a:r>
            <a:r>
              <a:rPr lang="en-US" altLang="ko-KR" b="0" dirty="0" smtClean="0">
                <a:solidFill>
                  <a:srgbClr val="000000"/>
                </a:solidFill>
                <a:ea typeface="HY헤드라인M" pitchFamily="18" charset="-127"/>
                <a:sym typeface="Symbol"/>
              </a:rPr>
              <a:t>(Data Matrix)</a:t>
            </a:r>
          </a:p>
          <a:p>
            <a:pPr marL="530225" lvl="1" indent="-236538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b="0" dirty="0" smtClean="0">
                <a:solidFill>
                  <a:srgbClr val="000000"/>
                </a:solidFill>
                <a:ea typeface="HY헤드라인M" pitchFamily="18" charset="-127"/>
                <a:sym typeface="Symbol"/>
              </a:rPr>
              <a:t>문서 데이터 </a:t>
            </a:r>
            <a:r>
              <a:rPr lang="en-US" altLang="ko-KR" b="0" dirty="0" smtClean="0">
                <a:solidFill>
                  <a:srgbClr val="000000"/>
                </a:solidFill>
                <a:ea typeface="HY헤드라인M" pitchFamily="18" charset="-127"/>
                <a:sym typeface="Symbol"/>
              </a:rPr>
              <a:t>(Document Data)</a:t>
            </a:r>
          </a:p>
          <a:p>
            <a:pPr marL="530225" lvl="1" indent="-236538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b="0" dirty="0" smtClean="0">
                <a:solidFill>
                  <a:srgbClr val="000000"/>
                </a:solidFill>
                <a:ea typeface="HY헤드라인M" pitchFamily="18" charset="-127"/>
                <a:sym typeface="Symbol"/>
              </a:rPr>
              <a:t>트랜잭션</a:t>
            </a:r>
            <a:r>
              <a:rPr lang="en-US" altLang="ko-KR" b="0" dirty="0" smtClean="0">
                <a:solidFill>
                  <a:srgbClr val="000000"/>
                </a:solidFill>
                <a:ea typeface="HY헤드라인M" pitchFamily="18" charset="-127"/>
                <a:sym typeface="Symbol"/>
              </a:rPr>
              <a:t> </a:t>
            </a:r>
            <a:r>
              <a:rPr lang="ko-KR" altLang="en-US" b="0" dirty="0" smtClean="0">
                <a:solidFill>
                  <a:srgbClr val="000000"/>
                </a:solidFill>
                <a:ea typeface="HY헤드라인M" pitchFamily="18" charset="-127"/>
                <a:sym typeface="Symbol"/>
              </a:rPr>
              <a:t>데이터 </a:t>
            </a:r>
            <a:r>
              <a:rPr lang="en-US" altLang="ko-KR" b="0" dirty="0" smtClean="0">
                <a:solidFill>
                  <a:srgbClr val="000000"/>
                </a:solidFill>
                <a:ea typeface="HY헤드라인M" pitchFamily="18" charset="-127"/>
                <a:sym typeface="Symbol"/>
              </a:rPr>
              <a:t>(Transaction Data)</a:t>
            </a:r>
          </a:p>
          <a:p>
            <a:pPr marL="292100" indent="-292100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Font typeface="Wingdings" pitchFamily="2" charset="2"/>
              <a:buBlip>
                <a:blip r:embed="rId5"/>
              </a:buBlip>
              <a:tabLst>
                <a:tab pos="268288" algn="l"/>
              </a:tabLst>
            </a:pPr>
            <a:r>
              <a:rPr lang="ko-KR" altLang="en-US" sz="2000" b="0" dirty="0" smtClean="0">
                <a:solidFill>
                  <a:srgbClr val="0000CC"/>
                </a:solidFill>
                <a:ea typeface="HY헤드라인M" pitchFamily="18" charset="-127"/>
              </a:rPr>
              <a:t>그래프</a:t>
            </a:r>
            <a:r>
              <a:rPr lang="en-US" altLang="ko-KR" sz="2000" b="0" dirty="0" smtClean="0">
                <a:solidFill>
                  <a:srgbClr val="0000CC"/>
                </a:solidFill>
                <a:ea typeface="HY헤드라인M" pitchFamily="18" charset="-127"/>
              </a:rPr>
              <a:t> </a:t>
            </a:r>
            <a:r>
              <a:rPr lang="ko-KR" altLang="en-US" sz="2000" b="0" dirty="0" smtClean="0">
                <a:ea typeface="HY헤드라인M" pitchFamily="18" charset="-127"/>
              </a:rPr>
              <a:t>기반 데이터</a:t>
            </a:r>
            <a:endParaRPr lang="en-US" altLang="ko-KR" sz="2000" b="0" dirty="0" smtClean="0">
              <a:ea typeface="HY헤드라인M" pitchFamily="18" charset="-127"/>
            </a:endParaRPr>
          </a:p>
          <a:p>
            <a:pPr marL="530225" lvl="1" indent="-236538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r>
              <a:rPr lang="en-US" altLang="ko-KR" b="0" dirty="0" smtClean="0">
                <a:solidFill>
                  <a:srgbClr val="000000"/>
                </a:solidFill>
                <a:ea typeface="HY헤드라인M" pitchFamily="18" charset="-127"/>
              </a:rPr>
              <a:t>World Wide Web</a:t>
            </a:r>
          </a:p>
          <a:p>
            <a:pPr marL="530225" lvl="1" indent="-236538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r>
              <a:rPr lang="en-US" altLang="ko-KR" b="0" dirty="0" smtClean="0">
                <a:solidFill>
                  <a:srgbClr val="000000"/>
                </a:solidFill>
                <a:ea typeface="HY헤드라인M" pitchFamily="18" charset="-127"/>
                <a:sym typeface="Wingdings" pitchFamily="2" charset="2"/>
              </a:rPr>
              <a:t>Molecular Structures</a:t>
            </a:r>
          </a:p>
          <a:p>
            <a:pPr marL="292100" lvl="0" indent="-292100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Blip>
                <a:blip r:embed="rId5"/>
              </a:buBlip>
              <a:tabLst>
                <a:tab pos="268288" algn="l"/>
              </a:tabLst>
            </a:pPr>
            <a:r>
              <a:rPr lang="ko-KR" altLang="en-US" sz="2000" b="0" dirty="0" err="1" smtClean="0">
                <a:solidFill>
                  <a:srgbClr val="0000CC"/>
                </a:solidFill>
                <a:ea typeface="HY헤드라인M" pitchFamily="18" charset="-127"/>
              </a:rPr>
              <a:t>서열</a:t>
            </a:r>
            <a:r>
              <a:rPr lang="ko-KR" altLang="en-US" sz="2000" b="0" dirty="0" err="1">
                <a:solidFill>
                  <a:srgbClr val="0000CC"/>
                </a:solidFill>
                <a:ea typeface="HY헤드라인M" pitchFamily="18" charset="-127"/>
              </a:rPr>
              <a:t>형</a:t>
            </a:r>
            <a:r>
              <a:rPr lang="en-US" altLang="ko-KR" sz="2000" b="0" dirty="0" smtClean="0">
                <a:solidFill>
                  <a:srgbClr val="0000CC"/>
                </a:solidFill>
                <a:ea typeface="HY헤드라인M" pitchFamily="18" charset="-127"/>
              </a:rPr>
              <a:t> </a:t>
            </a:r>
            <a:r>
              <a:rPr lang="ko-KR" altLang="en-US" sz="2000" b="0" dirty="0" smtClean="0">
                <a:solidFill>
                  <a:srgbClr val="000000"/>
                </a:solidFill>
                <a:ea typeface="HY헤드라인M" pitchFamily="18" charset="-127"/>
              </a:rPr>
              <a:t>데이터 </a:t>
            </a:r>
            <a:r>
              <a:rPr lang="en-US" altLang="ko-KR" sz="2000" b="0" dirty="0" smtClean="0">
                <a:solidFill>
                  <a:srgbClr val="000000"/>
                </a:solidFill>
                <a:ea typeface="HY헤드라인M" pitchFamily="18" charset="-127"/>
              </a:rPr>
              <a:t>(Ordered Data)</a:t>
            </a:r>
            <a:endParaRPr lang="en-US" altLang="ko-KR" sz="2000" b="0" dirty="0">
              <a:solidFill>
                <a:srgbClr val="000000"/>
              </a:solidFill>
              <a:ea typeface="HY헤드라인M" pitchFamily="18" charset="-127"/>
            </a:endParaRPr>
          </a:p>
          <a:p>
            <a:pPr marL="530225" lvl="1" indent="-236538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b="0" dirty="0" smtClean="0">
                <a:solidFill>
                  <a:srgbClr val="000000"/>
                </a:solidFill>
                <a:ea typeface="HY헤드라인M" pitchFamily="18" charset="-127"/>
                <a:sym typeface="Wingdings" pitchFamily="2" charset="2"/>
              </a:rPr>
              <a:t>공간 데이터 </a:t>
            </a:r>
            <a:r>
              <a:rPr lang="en-US" altLang="ko-KR" b="0" dirty="0" smtClean="0">
                <a:solidFill>
                  <a:srgbClr val="000000"/>
                </a:solidFill>
                <a:ea typeface="HY헤드라인M" pitchFamily="18" charset="-127"/>
                <a:sym typeface="Wingdings" pitchFamily="2" charset="2"/>
              </a:rPr>
              <a:t>(Spatial Data)</a:t>
            </a:r>
            <a:endParaRPr lang="en-US" altLang="ko-KR" b="0" dirty="0">
              <a:solidFill>
                <a:srgbClr val="000000"/>
              </a:solidFill>
              <a:ea typeface="HY헤드라인M" pitchFamily="18" charset="-127"/>
              <a:sym typeface="Wingdings" pitchFamily="2" charset="2"/>
            </a:endParaRPr>
          </a:p>
          <a:p>
            <a:pPr marL="530225" lvl="1" indent="-236538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b="0" dirty="0" smtClean="0">
                <a:solidFill>
                  <a:srgbClr val="000000"/>
                </a:solidFill>
                <a:ea typeface="HY헤드라인M" pitchFamily="18" charset="-127"/>
                <a:sym typeface="Wingdings" pitchFamily="2" charset="2"/>
              </a:rPr>
              <a:t>시간</a:t>
            </a:r>
            <a:r>
              <a:rPr lang="en-US" altLang="ko-KR" b="0" dirty="0" smtClean="0">
                <a:solidFill>
                  <a:srgbClr val="000000"/>
                </a:solidFill>
                <a:ea typeface="HY헤드라인M" pitchFamily="18" charset="-127"/>
                <a:sym typeface="Wingdings" pitchFamily="2" charset="2"/>
              </a:rPr>
              <a:t> </a:t>
            </a:r>
            <a:r>
              <a:rPr lang="ko-KR" altLang="en-US" b="0" dirty="0" smtClean="0">
                <a:solidFill>
                  <a:srgbClr val="000000"/>
                </a:solidFill>
                <a:ea typeface="HY헤드라인M" pitchFamily="18" charset="-127"/>
                <a:sym typeface="Wingdings" pitchFamily="2" charset="2"/>
              </a:rPr>
              <a:t>데이터 </a:t>
            </a:r>
            <a:r>
              <a:rPr lang="en-US" altLang="ko-KR" b="0" dirty="0" smtClean="0">
                <a:solidFill>
                  <a:srgbClr val="000000"/>
                </a:solidFill>
                <a:ea typeface="HY헤드라인M" pitchFamily="18" charset="-127"/>
                <a:sym typeface="Wingdings" pitchFamily="2" charset="2"/>
              </a:rPr>
              <a:t>(Temporal Data)</a:t>
            </a:r>
          </a:p>
          <a:p>
            <a:pPr marL="530225" lvl="1" indent="-236538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b="0" dirty="0" smtClean="0">
                <a:solidFill>
                  <a:srgbClr val="000000"/>
                </a:solidFill>
                <a:ea typeface="HY헤드라인M" pitchFamily="18" charset="-127"/>
                <a:sym typeface="Wingdings" pitchFamily="2" charset="2"/>
              </a:rPr>
              <a:t>순차 데이터 </a:t>
            </a:r>
            <a:r>
              <a:rPr lang="en-US" altLang="ko-KR" b="0" dirty="0" smtClean="0">
                <a:solidFill>
                  <a:srgbClr val="000000"/>
                </a:solidFill>
                <a:ea typeface="HY헤드라인M" pitchFamily="18" charset="-127"/>
                <a:sym typeface="Wingdings" pitchFamily="2" charset="2"/>
              </a:rPr>
              <a:t>(Sequential Data)</a:t>
            </a:r>
          </a:p>
          <a:p>
            <a:pPr marL="530225" lvl="1" indent="-236538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b="0" dirty="0" smtClean="0">
                <a:solidFill>
                  <a:srgbClr val="000000"/>
                </a:solidFill>
                <a:ea typeface="HY헤드라인M" pitchFamily="18" charset="-127"/>
                <a:sym typeface="Wingdings" pitchFamily="2" charset="2"/>
              </a:rPr>
              <a:t>유전자 시퀀스 데이터 </a:t>
            </a:r>
            <a:r>
              <a:rPr lang="en-US" altLang="ko-KR" b="0" dirty="0" smtClean="0">
                <a:solidFill>
                  <a:srgbClr val="000000"/>
                </a:solidFill>
                <a:ea typeface="HY헤드라인M" pitchFamily="18" charset="-127"/>
                <a:sym typeface="Wingdings" pitchFamily="2" charset="2"/>
              </a:rPr>
              <a:t>(Genetic Sequence Data)</a:t>
            </a:r>
            <a:endParaRPr lang="en-US" altLang="ko-KR" b="0" dirty="0" smtClean="0">
              <a:solidFill>
                <a:schemeClr val="bg1">
                  <a:lumMod val="50000"/>
                </a:schemeClr>
              </a:solidFill>
              <a:ea typeface="HY헤드라인M" pitchFamily="18" charset="-127"/>
              <a:sym typeface="Wingdings" pitchFamily="2" charset="2"/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8091143" y="475360"/>
            <a:ext cx="962370" cy="25736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ko-KR" altLang="en-US" sz="1200" b="0" dirty="0" smtClean="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데이터</a:t>
            </a:r>
            <a:r>
              <a:rPr lang="en-US" altLang="ko-KR" sz="1200" b="0" dirty="0" smtClean="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(Data)</a:t>
            </a:r>
            <a:endParaRPr lang="en-US" altLang="ko-KR" sz="1200" b="0" dirty="0">
              <a:solidFill>
                <a:srgbClr val="0066CC"/>
              </a:solidFill>
              <a:ea typeface="HY헤드라인M" pitchFamily="18" charset="-127"/>
            </a:endParaRPr>
          </a:p>
        </p:txBody>
      </p:sp>
      <p:pic>
        <p:nvPicPr>
          <p:cNvPr id="52226" name="Picture 2" descr="https://encrypted-tbn0.gstatic.com/images?q=tbn:ANd9GcQPq0Md45lneIa_lR214_q2mY_SY_kPTAWs_uzwdE7aOc9N_gc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278" y="4509120"/>
            <a:ext cx="2305050" cy="1981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29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8AEC989E-555E-4E55-9F3C-343127921532}" type="slidenum">
              <a:rPr lang="en-US" altLang="ko-KR"/>
              <a:pPr>
                <a:defRPr/>
              </a:pPr>
              <a:t>6</a:t>
            </a:fld>
            <a:endParaRPr lang="en-US" altLang="ko-KR"/>
          </a:p>
        </p:txBody>
      </p:sp>
      <p:sp>
        <p:nvSpPr>
          <p:cNvPr id="649222" name="Rectangle 6"/>
          <p:cNvSpPr>
            <a:spLocks noChangeArrowheads="1"/>
          </p:cNvSpPr>
          <p:nvPr/>
        </p:nvSpPr>
        <p:spPr bwMode="auto">
          <a:xfrm>
            <a:off x="815974" y="163513"/>
            <a:ext cx="570024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  <a:defRPr/>
            </a:pPr>
            <a:r>
              <a:rPr lang="ko-KR" altLang="en-US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레코드 데이터</a:t>
            </a:r>
            <a:endParaRPr lang="ko-KR" altLang="en-US" sz="2400" b="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ea typeface="HY헤드라인M" pitchFamily="18" charset="-127"/>
            </a:endParaRPr>
          </a:p>
        </p:txBody>
      </p:sp>
      <p:sp>
        <p:nvSpPr>
          <p:cNvPr id="4100" name="Text Box 7"/>
          <p:cNvSpPr txBox="1">
            <a:spLocks noChangeArrowheads="1"/>
          </p:cNvSpPr>
          <p:nvPr/>
        </p:nvSpPr>
        <p:spPr bwMode="auto">
          <a:xfrm>
            <a:off x="323850" y="936625"/>
            <a:ext cx="8569325" cy="14576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Font typeface="Wingdings" pitchFamily="2" charset="2"/>
              <a:buBlip>
                <a:blip r:embed="rId3"/>
              </a:buBlip>
              <a:tabLst>
                <a:tab pos="268288" algn="l"/>
              </a:tabLst>
            </a:pPr>
            <a:r>
              <a:rPr lang="ko-KR" altLang="en-US" sz="2000" b="0" dirty="0" smtClean="0">
                <a:ea typeface="HY헤드라인M" pitchFamily="18" charset="-127"/>
              </a:rPr>
              <a:t>레코드들의 모임으로 구성된 데이터를 의미하며</a:t>
            </a:r>
            <a:r>
              <a:rPr lang="en-US" altLang="ko-KR" sz="2000" b="0" dirty="0" smtClean="0">
                <a:ea typeface="HY헤드라인M" pitchFamily="18" charset="-127"/>
              </a:rPr>
              <a:t>, </a:t>
            </a:r>
            <a:r>
              <a:rPr lang="ko-KR" altLang="en-US" sz="2000" b="0" dirty="0" smtClean="0">
                <a:ea typeface="HY헤드라인M" pitchFamily="18" charset="-127"/>
              </a:rPr>
              <a:t>각 레코드는 고정된 수의 속성들로 구성되어 있다</a:t>
            </a:r>
            <a:r>
              <a:rPr lang="en-US" altLang="ko-KR" sz="2000" b="0" dirty="0" smtClean="0">
                <a:ea typeface="HY헤드라인M" pitchFamily="18" charset="-127"/>
              </a:rPr>
              <a:t>. (Data </a:t>
            </a:r>
            <a:r>
              <a:rPr lang="en-US" altLang="ko-KR" sz="2000" b="0" dirty="0">
                <a:ea typeface="HY헤드라인M" pitchFamily="18" charset="-127"/>
              </a:rPr>
              <a:t>that consists of a collection of records, each of which consists of a fixed set of </a:t>
            </a:r>
            <a:r>
              <a:rPr lang="en-US" altLang="ko-KR" sz="2000" b="0" dirty="0" smtClean="0">
                <a:ea typeface="HY헤드라인M" pitchFamily="18" charset="-127"/>
              </a:rPr>
              <a:t>attributes.)</a:t>
            </a:r>
            <a:endParaRPr lang="en-US" altLang="ko-KR" sz="2000" b="0" dirty="0">
              <a:ea typeface="HY헤드라인M" pitchFamily="18" charset="-127"/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8091143" y="475360"/>
            <a:ext cx="962370" cy="25736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ko-KR" altLang="en-US" sz="1200" b="0" dirty="0" smtClean="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데이터</a:t>
            </a:r>
            <a:r>
              <a:rPr lang="en-US" altLang="ko-KR" sz="1200" b="0" dirty="0" smtClean="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(Data)</a:t>
            </a:r>
            <a:endParaRPr lang="en-US" altLang="ko-KR" sz="1200" b="0" dirty="0">
              <a:solidFill>
                <a:srgbClr val="0066CC"/>
              </a:solidFill>
              <a:ea typeface="HY헤드라인M" pitchFamily="18" charset="-127"/>
            </a:endParaRPr>
          </a:p>
        </p:txBody>
      </p:sp>
      <p:pic>
        <p:nvPicPr>
          <p:cNvPr id="542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564904"/>
            <a:ext cx="3248025" cy="367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165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8AEC989E-555E-4E55-9F3C-343127921532}" type="slidenum">
              <a:rPr lang="en-US" altLang="ko-KR"/>
              <a:pPr>
                <a:defRPr/>
              </a:pPr>
              <a:t>7</a:t>
            </a:fld>
            <a:endParaRPr lang="en-US" altLang="ko-KR"/>
          </a:p>
        </p:txBody>
      </p:sp>
      <p:sp>
        <p:nvSpPr>
          <p:cNvPr id="649222" name="Rectangle 6"/>
          <p:cNvSpPr>
            <a:spLocks noChangeArrowheads="1"/>
          </p:cNvSpPr>
          <p:nvPr/>
        </p:nvSpPr>
        <p:spPr bwMode="auto">
          <a:xfrm>
            <a:off x="815974" y="163513"/>
            <a:ext cx="570024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  <a:defRPr/>
            </a:pPr>
            <a:r>
              <a:rPr lang="ko-KR" altLang="en-US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데이터</a:t>
            </a:r>
            <a:r>
              <a:rPr lang="en-US" altLang="ko-KR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 </a:t>
            </a:r>
            <a:r>
              <a:rPr lang="ko-KR" altLang="en-US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행렬 </a:t>
            </a:r>
            <a:r>
              <a:rPr lang="en-US" altLang="ko-KR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(Data Matrix)</a:t>
            </a:r>
            <a:endParaRPr lang="ko-KR" altLang="en-US" sz="2400" b="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ea typeface="HY헤드라인M" pitchFamily="18" charset="-127"/>
            </a:endParaRPr>
          </a:p>
        </p:txBody>
      </p:sp>
      <p:sp>
        <p:nvSpPr>
          <p:cNvPr id="4100" name="Text Box 7"/>
          <p:cNvSpPr txBox="1">
            <a:spLocks noChangeArrowheads="1"/>
          </p:cNvSpPr>
          <p:nvPr/>
        </p:nvSpPr>
        <p:spPr bwMode="auto">
          <a:xfrm>
            <a:off x="323850" y="936625"/>
            <a:ext cx="8569325" cy="198091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Font typeface="Wingdings" pitchFamily="2" charset="2"/>
              <a:buBlip>
                <a:blip r:embed="rId3"/>
              </a:buBlip>
              <a:tabLst>
                <a:tab pos="268288" algn="l"/>
              </a:tabLst>
            </a:pPr>
            <a:r>
              <a:rPr lang="ko-KR" altLang="en-US" sz="2000" b="0" dirty="0" smtClean="0">
                <a:ea typeface="HY헤드라인M" pitchFamily="18" charset="-127"/>
              </a:rPr>
              <a:t>고정된 수의 수치 속성들로 구성된 경우</a:t>
            </a:r>
            <a:r>
              <a:rPr lang="en-US" altLang="ko-KR" sz="2000" b="0" dirty="0" smtClean="0">
                <a:ea typeface="HY헤드라인M" pitchFamily="18" charset="-127"/>
              </a:rPr>
              <a:t>, </a:t>
            </a:r>
            <a:r>
              <a:rPr lang="ko-KR" altLang="en-US" sz="2000" b="0" dirty="0" smtClean="0">
                <a:ea typeface="HY헤드라인M" pitchFamily="18" charset="-127"/>
              </a:rPr>
              <a:t>하나의 객체</a:t>
            </a:r>
            <a:r>
              <a:rPr lang="en-US" altLang="ko-KR" sz="2000" b="0" dirty="0" smtClean="0">
                <a:ea typeface="HY헤드라인M" pitchFamily="18" charset="-127"/>
              </a:rPr>
              <a:t>(</a:t>
            </a:r>
            <a:r>
              <a:rPr lang="ko-KR" altLang="en-US" sz="2000" b="0" dirty="0" smtClean="0">
                <a:ea typeface="HY헤드라인M" pitchFamily="18" charset="-127"/>
              </a:rPr>
              <a:t>레코드</a:t>
            </a:r>
            <a:r>
              <a:rPr lang="en-US" altLang="ko-KR" sz="2000" b="0" dirty="0" smtClean="0">
                <a:ea typeface="HY헤드라인M" pitchFamily="18" charset="-127"/>
              </a:rPr>
              <a:t>)</a:t>
            </a:r>
            <a:r>
              <a:rPr lang="ko-KR" altLang="en-US" sz="2000" b="0" dirty="0" smtClean="0">
                <a:ea typeface="HY헤드라인M" pitchFamily="18" charset="-127"/>
              </a:rPr>
              <a:t>는 다차원 공간의 하나의 점으로 볼 수 있다</a:t>
            </a:r>
            <a:r>
              <a:rPr lang="en-US" altLang="ko-KR" sz="2000" b="0" dirty="0" smtClean="0">
                <a:ea typeface="HY헤드라인M" pitchFamily="18" charset="-127"/>
              </a:rPr>
              <a:t>.</a:t>
            </a:r>
          </a:p>
          <a:p>
            <a:pPr marL="292100" indent="-292100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Font typeface="Wingdings" pitchFamily="2" charset="2"/>
              <a:buBlip>
                <a:blip r:embed="rId3"/>
              </a:buBlip>
              <a:tabLst>
                <a:tab pos="268288" algn="l"/>
              </a:tabLst>
            </a:pPr>
            <a:r>
              <a:rPr lang="ko-KR" altLang="en-US" sz="2000" b="0" dirty="0" smtClean="0">
                <a:ea typeface="HY헤드라인M" pitchFamily="18" charset="-127"/>
              </a:rPr>
              <a:t>이 같은 데이터는 </a:t>
            </a:r>
            <a:r>
              <a:rPr lang="en-US" altLang="ko-KR" sz="2000" b="0" dirty="0" smtClean="0">
                <a:ea typeface="HY헤드라인M" pitchFamily="18" charset="-127"/>
              </a:rPr>
              <a:t>m x n </a:t>
            </a:r>
            <a:r>
              <a:rPr lang="ko-KR" altLang="en-US" sz="2000" b="0" dirty="0" smtClean="0">
                <a:ea typeface="HY헤드라인M" pitchFamily="18" charset="-127"/>
              </a:rPr>
              <a:t>행렬로 표현되며</a:t>
            </a:r>
            <a:r>
              <a:rPr lang="en-US" altLang="ko-KR" sz="2000" b="0" dirty="0" smtClean="0">
                <a:ea typeface="HY헤드라인M" pitchFamily="18" charset="-127"/>
              </a:rPr>
              <a:t>, m</a:t>
            </a:r>
            <a:r>
              <a:rPr lang="ko-KR" altLang="en-US" sz="2000" b="0" dirty="0" smtClean="0">
                <a:ea typeface="HY헤드라인M" pitchFamily="18" charset="-127"/>
              </a:rPr>
              <a:t>개의 행</a:t>
            </a:r>
            <a:r>
              <a:rPr lang="en-US" altLang="ko-KR" sz="2000" b="0" dirty="0" smtClean="0">
                <a:ea typeface="HY헤드라인M" pitchFamily="18" charset="-127"/>
              </a:rPr>
              <a:t>(row)</a:t>
            </a:r>
            <a:r>
              <a:rPr lang="ko-KR" altLang="en-US" sz="2000" b="0" dirty="0" smtClean="0">
                <a:ea typeface="HY헤드라인M" pitchFamily="18" charset="-127"/>
              </a:rPr>
              <a:t>은 각각 객체를</a:t>
            </a:r>
            <a:r>
              <a:rPr lang="en-US" altLang="ko-KR" sz="2000" b="0" dirty="0" smtClean="0">
                <a:ea typeface="HY헤드라인M" pitchFamily="18" charset="-127"/>
              </a:rPr>
              <a:t>, n</a:t>
            </a:r>
            <a:r>
              <a:rPr lang="ko-KR" altLang="en-US" sz="2000" b="0" dirty="0" smtClean="0">
                <a:ea typeface="HY헤드라인M" pitchFamily="18" charset="-127"/>
              </a:rPr>
              <a:t>개의 열</a:t>
            </a:r>
            <a:r>
              <a:rPr lang="en-US" altLang="ko-KR" sz="2000" b="0" dirty="0" smtClean="0">
                <a:ea typeface="HY헤드라인M" pitchFamily="18" charset="-127"/>
              </a:rPr>
              <a:t>(column)</a:t>
            </a:r>
            <a:r>
              <a:rPr lang="ko-KR" altLang="en-US" sz="2000" b="0" dirty="0" smtClean="0">
                <a:ea typeface="HY헤드라인M" pitchFamily="18" charset="-127"/>
              </a:rPr>
              <a:t>은 각각 속성을 나타낸다</a:t>
            </a:r>
            <a:r>
              <a:rPr lang="en-US" altLang="ko-KR" sz="2000" b="0" dirty="0" smtClean="0">
                <a:ea typeface="HY헤드라인M" pitchFamily="18" charset="-127"/>
              </a:rPr>
              <a:t>.</a:t>
            </a:r>
            <a:endParaRPr lang="en-US" altLang="ko-KR" sz="2000" b="0" dirty="0">
              <a:ea typeface="HY헤드라인M" pitchFamily="18" charset="-127"/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8091143" y="475360"/>
            <a:ext cx="962370" cy="25736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ko-KR" altLang="en-US" sz="1200" b="0" dirty="0" smtClean="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데이터</a:t>
            </a:r>
            <a:r>
              <a:rPr lang="en-US" altLang="ko-KR" sz="1200" b="0" dirty="0" smtClean="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(Data)</a:t>
            </a:r>
            <a:endParaRPr lang="en-US" altLang="ko-KR" sz="1200" b="0" dirty="0">
              <a:solidFill>
                <a:srgbClr val="0066CC"/>
              </a:solidFill>
              <a:ea typeface="HY헤드라인M" pitchFamily="18" charset="-127"/>
            </a:endParaRPr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593" y="3310483"/>
            <a:ext cx="7067550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999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8AEC989E-555E-4E55-9F3C-343127921532}" type="slidenum">
              <a:rPr lang="en-US" altLang="ko-KR"/>
              <a:pPr>
                <a:defRPr/>
              </a:pPr>
              <a:t>8</a:t>
            </a:fld>
            <a:endParaRPr lang="en-US" altLang="ko-KR"/>
          </a:p>
        </p:txBody>
      </p:sp>
      <p:sp>
        <p:nvSpPr>
          <p:cNvPr id="649222" name="Rectangle 6"/>
          <p:cNvSpPr>
            <a:spLocks noChangeArrowheads="1"/>
          </p:cNvSpPr>
          <p:nvPr/>
        </p:nvSpPr>
        <p:spPr bwMode="auto">
          <a:xfrm>
            <a:off x="815974" y="163513"/>
            <a:ext cx="570024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  <a:defRPr/>
            </a:pPr>
            <a:r>
              <a:rPr lang="ko-KR" altLang="en-US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문서 데이터 </a:t>
            </a:r>
            <a:r>
              <a:rPr lang="en-US" altLang="ko-KR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(Document Data)</a:t>
            </a:r>
            <a:endParaRPr lang="ko-KR" altLang="en-US" sz="2400" b="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ea typeface="HY헤드라인M" pitchFamily="18" charset="-127"/>
            </a:endParaRPr>
          </a:p>
        </p:txBody>
      </p:sp>
      <p:sp>
        <p:nvSpPr>
          <p:cNvPr id="4100" name="Text Box 7"/>
          <p:cNvSpPr txBox="1">
            <a:spLocks noChangeArrowheads="1"/>
          </p:cNvSpPr>
          <p:nvPr/>
        </p:nvSpPr>
        <p:spPr bwMode="auto">
          <a:xfrm>
            <a:off x="323850" y="936625"/>
            <a:ext cx="8569325" cy="13776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Font typeface="Wingdings" pitchFamily="2" charset="2"/>
              <a:buBlip>
                <a:blip r:embed="rId3"/>
              </a:buBlip>
              <a:tabLst>
                <a:tab pos="268288" algn="l"/>
              </a:tabLst>
            </a:pPr>
            <a:r>
              <a:rPr lang="ko-KR" altLang="en-US" sz="2000" b="0" dirty="0" smtClean="0">
                <a:ea typeface="HY헤드라인M" pitchFamily="18" charset="-127"/>
              </a:rPr>
              <a:t>각 문서는 용어 벡터</a:t>
            </a:r>
            <a:r>
              <a:rPr lang="en-US" altLang="ko-KR" sz="2000" b="0" dirty="0" smtClean="0">
                <a:ea typeface="HY헤드라인M" pitchFamily="18" charset="-127"/>
              </a:rPr>
              <a:t>(term vector)</a:t>
            </a:r>
            <a:r>
              <a:rPr lang="ko-KR" altLang="en-US" sz="2000" b="0" dirty="0" smtClean="0">
                <a:ea typeface="HY헤드라인M" pitchFamily="18" charset="-127"/>
              </a:rPr>
              <a:t>로 표현할 수 있다</a:t>
            </a:r>
            <a:r>
              <a:rPr lang="en-US" altLang="ko-KR" sz="2000" b="0" dirty="0" smtClean="0">
                <a:ea typeface="HY헤드라인M" pitchFamily="18" charset="-127"/>
              </a:rPr>
              <a:t>.</a:t>
            </a:r>
          </a:p>
          <a:p>
            <a:pPr marL="530225" lvl="1" indent="-236538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b="0" dirty="0" smtClean="0">
                <a:solidFill>
                  <a:srgbClr val="000000"/>
                </a:solidFill>
                <a:ea typeface="HY헤드라인M" pitchFamily="18" charset="-127"/>
                <a:sym typeface="Symbol"/>
              </a:rPr>
              <a:t>각 용어는 벡터의 컴포넌트</a:t>
            </a:r>
            <a:r>
              <a:rPr lang="en-US" altLang="ko-KR" b="0" dirty="0" smtClean="0">
                <a:solidFill>
                  <a:srgbClr val="000000"/>
                </a:solidFill>
                <a:ea typeface="HY헤드라인M" pitchFamily="18" charset="-127"/>
                <a:sym typeface="Symbol"/>
              </a:rPr>
              <a:t>(</a:t>
            </a:r>
            <a:r>
              <a:rPr lang="ko-KR" altLang="en-US" b="0" dirty="0" smtClean="0">
                <a:solidFill>
                  <a:srgbClr val="000000"/>
                </a:solidFill>
                <a:ea typeface="HY헤드라인M" pitchFamily="18" charset="-127"/>
                <a:sym typeface="Symbol"/>
              </a:rPr>
              <a:t>혹은 속성</a:t>
            </a:r>
            <a:r>
              <a:rPr lang="en-US" altLang="ko-KR" b="0" dirty="0" smtClean="0">
                <a:solidFill>
                  <a:srgbClr val="000000"/>
                </a:solidFill>
                <a:ea typeface="HY헤드라인M" pitchFamily="18" charset="-127"/>
                <a:sym typeface="Symbol"/>
              </a:rPr>
              <a:t>)</a:t>
            </a:r>
            <a:r>
              <a:rPr lang="ko-KR" altLang="en-US" b="0" dirty="0" smtClean="0">
                <a:solidFill>
                  <a:srgbClr val="000000"/>
                </a:solidFill>
                <a:ea typeface="HY헤드라인M" pitchFamily="18" charset="-127"/>
                <a:sym typeface="Symbol"/>
              </a:rPr>
              <a:t>에 해당한다</a:t>
            </a:r>
            <a:r>
              <a:rPr lang="en-US" altLang="ko-KR" b="0" dirty="0" smtClean="0">
                <a:solidFill>
                  <a:srgbClr val="000000"/>
                </a:solidFill>
                <a:ea typeface="HY헤드라인M" pitchFamily="18" charset="-127"/>
                <a:sym typeface="Symbol"/>
              </a:rPr>
              <a:t>.</a:t>
            </a:r>
          </a:p>
          <a:p>
            <a:pPr marL="530225" lvl="1" indent="-236538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b="0" dirty="0" smtClean="0">
                <a:solidFill>
                  <a:srgbClr val="000000"/>
                </a:solidFill>
                <a:ea typeface="HY헤드라인M" pitchFamily="18" charset="-127"/>
                <a:sym typeface="Symbol"/>
              </a:rPr>
              <a:t>각 컴포넌트의 값은 해당 용어가 문서에 몇 번 나타났는지의 숫자에 해당한다</a:t>
            </a:r>
            <a:r>
              <a:rPr lang="en-US" altLang="ko-KR" b="0" dirty="0" smtClean="0">
                <a:solidFill>
                  <a:srgbClr val="000000"/>
                </a:solidFill>
                <a:ea typeface="HY헤드라인M" pitchFamily="18" charset="-127"/>
                <a:sym typeface="Symbol"/>
              </a:rPr>
              <a:t>.</a:t>
            </a:r>
            <a:endParaRPr lang="en-US" altLang="ko-KR" b="0" dirty="0">
              <a:solidFill>
                <a:srgbClr val="000000"/>
              </a:solidFill>
              <a:ea typeface="HY헤드라인M" pitchFamily="18" charset="-127"/>
              <a:sym typeface="Symbol"/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8091143" y="475360"/>
            <a:ext cx="962370" cy="25736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ko-KR" altLang="en-US" sz="1200" b="0" dirty="0" smtClean="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데이터</a:t>
            </a:r>
            <a:r>
              <a:rPr lang="en-US" altLang="ko-KR" sz="1200" b="0" dirty="0" smtClean="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(Data)</a:t>
            </a:r>
            <a:endParaRPr lang="en-US" altLang="ko-KR" sz="1200" b="0" dirty="0">
              <a:solidFill>
                <a:srgbClr val="0066CC"/>
              </a:solidFill>
              <a:ea typeface="HY헤드라인M" pitchFamily="18" charset="-127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617433"/>
            <a:ext cx="6705600" cy="311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721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8AEC989E-555E-4E55-9F3C-343127921532}" type="slidenum">
              <a:rPr lang="en-US" altLang="ko-KR"/>
              <a:pPr>
                <a:defRPr/>
              </a:pPr>
              <a:t>9</a:t>
            </a:fld>
            <a:endParaRPr lang="en-US" altLang="ko-KR"/>
          </a:p>
        </p:txBody>
      </p:sp>
      <p:sp>
        <p:nvSpPr>
          <p:cNvPr id="649222" name="Rectangle 6"/>
          <p:cNvSpPr>
            <a:spLocks noChangeArrowheads="1"/>
          </p:cNvSpPr>
          <p:nvPr/>
        </p:nvSpPr>
        <p:spPr bwMode="auto">
          <a:xfrm>
            <a:off x="815974" y="163513"/>
            <a:ext cx="570024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  <a:defRPr/>
            </a:pPr>
            <a:r>
              <a:rPr lang="ko-KR" altLang="en-US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트랜잭</a:t>
            </a:r>
            <a:r>
              <a:rPr lang="ko-KR" altLang="en-US" sz="2400" b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션</a:t>
            </a:r>
            <a:r>
              <a:rPr lang="ko-KR" altLang="en-US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 데이터 </a:t>
            </a:r>
            <a:r>
              <a:rPr lang="en-US" altLang="ko-KR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(Transaction Data)</a:t>
            </a:r>
            <a:endParaRPr lang="ko-KR" altLang="en-US" sz="2400" b="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ea typeface="HY헤드라인M" pitchFamily="18" charset="-127"/>
            </a:endParaRPr>
          </a:p>
        </p:txBody>
      </p:sp>
      <p:sp>
        <p:nvSpPr>
          <p:cNvPr id="4100" name="Text Box 7"/>
          <p:cNvSpPr txBox="1">
            <a:spLocks noChangeArrowheads="1"/>
          </p:cNvSpPr>
          <p:nvPr/>
        </p:nvSpPr>
        <p:spPr bwMode="auto">
          <a:xfrm>
            <a:off x="323850" y="936625"/>
            <a:ext cx="8569325" cy="13776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Font typeface="Wingdings" pitchFamily="2" charset="2"/>
              <a:buBlip>
                <a:blip r:embed="rId3"/>
              </a:buBlip>
              <a:tabLst>
                <a:tab pos="268288" algn="l"/>
              </a:tabLst>
            </a:pPr>
            <a:r>
              <a:rPr lang="ko-KR" altLang="en-US" sz="2000" b="0" dirty="0" smtClean="0">
                <a:ea typeface="HY헤드라인M" pitchFamily="18" charset="-127"/>
              </a:rPr>
              <a:t>특별한 타입의 레코드로서</a:t>
            </a:r>
            <a:r>
              <a:rPr lang="en-US" altLang="ko-KR" sz="2000" b="0" dirty="0" smtClean="0">
                <a:ea typeface="HY헤드라인M" pitchFamily="18" charset="-127"/>
              </a:rPr>
              <a:t>, </a:t>
            </a:r>
            <a:r>
              <a:rPr lang="ko-KR" altLang="en-US" sz="2000" b="0" dirty="0" smtClean="0">
                <a:ea typeface="HY헤드라인M" pitchFamily="18" charset="-127"/>
                <a:sym typeface="Symbol"/>
              </a:rPr>
              <a:t>각 </a:t>
            </a:r>
            <a:r>
              <a:rPr lang="ko-KR" altLang="en-US" sz="2000" b="0" dirty="0">
                <a:ea typeface="HY헤드라인M" pitchFamily="18" charset="-127"/>
                <a:sym typeface="Symbol"/>
              </a:rPr>
              <a:t>레코드</a:t>
            </a:r>
            <a:r>
              <a:rPr lang="en-US" altLang="ko-KR" sz="2000" b="0" dirty="0">
                <a:ea typeface="HY헤드라인M" pitchFamily="18" charset="-127"/>
                <a:sym typeface="Symbol"/>
              </a:rPr>
              <a:t>(</a:t>
            </a:r>
            <a:r>
              <a:rPr lang="ko-KR" altLang="en-US" sz="2000" b="0" dirty="0">
                <a:ea typeface="HY헤드라인M" pitchFamily="18" charset="-127"/>
                <a:sym typeface="Symbol"/>
              </a:rPr>
              <a:t>트랜잭션</a:t>
            </a:r>
            <a:r>
              <a:rPr lang="en-US" altLang="ko-KR" sz="2000" b="0" dirty="0">
                <a:ea typeface="HY헤드라인M" pitchFamily="18" charset="-127"/>
                <a:sym typeface="Symbol"/>
              </a:rPr>
              <a:t>)</a:t>
            </a:r>
            <a:r>
              <a:rPr lang="ko-KR" altLang="en-US" sz="2000" b="0" dirty="0">
                <a:ea typeface="HY헤드라인M" pitchFamily="18" charset="-127"/>
                <a:sym typeface="Symbol"/>
              </a:rPr>
              <a:t>는 아이템들의 </a:t>
            </a:r>
            <a:r>
              <a:rPr lang="ko-KR" altLang="en-US" sz="2000" b="0" dirty="0" smtClean="0">
                <a:ea typeface="HY헤드라인M" pitchFamily="18" charset="-127"/>
                <a:sym typeface="Symbol"/>
              </a:rPr>
              <a:t>집합이다</a:t>
            </a:r>
            <a:r>
              <a:rPr lang="en-US" altLang="ko-KR" sz="2000" b="0" dirty="0" smtClean="0">
                <a:ea typeface="HY헤드라인M" pitchFamily="18" charset="-127"/>
                <a:sym typeface="Symbol"/>
              </a:rPr>
              <a:t>.</a:t>
            </a:r>
          </a:p>
          <a:p>
            <a:pPr marL="530225" lvl="1" indent="-236538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b="0" dirty="0" smtClean="0">
                <a:solidFill>
                  <a:srgbClr val="000000"/>
                </a:solidFill>
                <a:ea typeface="HY헤드라인M" pitchFamily="18" charset="-127"/>
                <a:sym typeface="Symbol"/>
              </a:rPr>
              <a:t>연관규칙 분석에서는 </a:t>
            </a:r>
            <a:r>
              <a:rPr lang="ko-KR" altLang="en-US" b="0" dirty="0">
                <a:solidFill>
                  <a:srgbClr val="000000"/>
                </a:solidFill>
                <a:ea typeface="HY헤드라인M" pitchFamily="18" charset="-127"/>
                <a:sym typeface="Symbol"/>
              </a:rPr>
              <a:t>장바구니 </a:t>
            </a:r>
            <a:r>
              <a:rPr lang="ko-KR" altLang="en-US" b="0" dirty="0" smtClean="0">
                <a:solidFill>
                  <a:srgbClr val="000000"/>
                </a:solidFill>
                <a:ea typeface="HY헤드라인M" pitchFamily="18" charset="-127"/>
                <a:sym typeface="Symbol"/>
              </a:rPr>
              <a:t>데이터</a:t>
            </a:r>
            <a:r>
              <a:rPr lang="en-US" altLang="ko-KR" b="0" dirty="0" smtClean="0">
                <a:solidFill>
                  <a:srgbClr val="000000"/>
                </a:solidFill>
                <a:ea typeface="HY헤드라인M" pitchFamily="18" charset="-127"/>
                <a:sym typeface="Symbol"/>
              </a:rPr>
              <a:t>(market basket data)</a:t>
            </a:r>
            <a:r>
              <a:rPr lang="ko-KR" altLang="en-US" b="0" dirty="0" smtClean="0">
                <a:solidFill>
                  <a:srgbClr val="000000"/>
                </a:solidFill>
                <a:ea typeface="HY헤드라인M" pitchFamily="18" charset="-127"/>
                <a:sym typeface="Symbol"/>
              </a:rPr>
              <a:t>로 </a:t>
            </a:r>
            <a:r>
              <a:rPr lang="ko-KR" altLang="en-US" b="0" dirty="0">
                <a:solidFill>
                  <a:srgbClr val="000000"/>
                </a:solidFill>
                <a:ea typeface="HY헤드라인M" pitchFamily="18" charset="-127"/>
                <a:sym typeface="Symbol"/>
              </a:rPr>
              <a:t>불린다</a:t>
            </a:r>
            <a:r>
              <a:rPr lang="en-US" altLang="ko-KR" b="0" dirty="0" smtClean="0">
                <a:solidFill>
                  <a:srgbClr val="000000"/>
                </a:solidFill>
                <a:ea typeface="HY헤드라인M" pitchFamily="18" charset="-127"/>
                <a:sym typeface="Symbol"/>
              </a:rPr>
              <a:t>.</a:t>
            </a:r>
          </a:p>
          <a:p>
            <a:pPr marL="530225" lvl="1" indent="-236538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b="0" dirty="0" smtClean="0">
                <a:solidFill>
                  <a:srgbClr val="000000"/>
                </a:solidFill>
                <a:ea typeface="HY헤드라인M" pitchFamily="18" charset="-127"/>
                <a:sym typeface="Symbol"/>
              </a:rPr>
              <a:t>예</a:t>
            </a:r>
            <a:r>
              <a:rPr lang="en-US" altLang="ko-KR" b="0" dirty="0">
                <a:solidFill>
                  <a:srgbClr val="000000"/>
                </a:solidFill>
                <a:ea typeface="HY헤드라인M" pitchFamily="18" charset="-127"/>
                <a:sym typeface="Symbol"/>
              </a:rPr>
              <a:t>: </a:t>
            </a:r>
            <a:r>
              <a:rPr lang="ko-KR" altLang="en-US" b="0" dirty="0">
                <a:solidFill>
                  <a:srgbClr val="000000"/>
                </a:solidFill>
                <a:ea typeface="HY헤드라인M" pitchFamily="18" charset="-127"/>
                <a:sym typeface="Symbol"/>
              </a:rPr>
              <a:t>식품점에서 한 명의 고객이 한 번에 구매한 제품들의 </a:t>
            </a:r>
            <a:r>
              <a:rPr lang="ko-KR" altLang="en-US" b="0" dirty="0" smtClean="0">
                <a:solidFill>
                  <a:srgbClr val="000000"/>
                </a:solidFill>
                <a:ea typeface="HY헤드라인M" pitchFamily="18" charset="-127"/>
                <a:sym typeface="Symbol"/>
              </a:rPr>
              <a:t>목록</a:t>
            </a:r>
            <a:endParaRPr lang="en-US" altLang="ko-KR" b="0" dirty="0">
              <a:solidFill>
                <a:srgbClr val="000000"/>
              </a:solidFill>
              <a:ea typeface="HY헤드라인M" pitchFamily="18" charset="-127"/>
              <a:sym typeface="Symbol"/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8091143" y="475360"/>
            <a:ext cx="962370" cy="25736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ko-KR" altLang="en-US" sz="1200" b="0" dirty="0" smtClean="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데이터</a:t>
            </a:r>
            <a:r>
              <a:rPr lang="en-US" altLang="ko-KR" sz="1200" b="0" dirty="0" smtClean="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(Data)</a:t>
            </a:r>
            <a:endParaRPr lang="en-US" altLang="ko-KR" sz="1200" b="0" dirty="0">
              <a:solidFill>
                <a:srgbClr val="0066CC"/>
              </a:solidFill>
              <a:ea typeface="HY헤드라인M" pitchFamily="18" charset="-127"/>
            </a:endParaRPr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546" y="2503449"/>
            <a:ext cx="4752528" cy="2437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092" y="3356992"/>
            <a:ext cx="2653083" cy="293759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503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80808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36000" tIns="36000" rIns="36000" bIns="36000" numCol="1" anchor="ctr" anchorCtr="0" compatLnSpc="1">
        <a:prstTxWarp prst="textNoShape">
          <a:avLst/>
        </a:prstTxWarp>
        <a:spAutoFit/>
      </a:bodyPr>
      <a:lstStyle>
        <a:defPPr marL="292100" marR="0" indent="-292100" algn="l" defTabSz="914400" rtl="0" eaLnBrk="1" fontAlgn="ctr" latinLnBrk="1" hangingPunct="1">
          <a:lnSpc>
            <a:spcPct val="140000"/>
          </a:lnSpc>
          <a:spcBef>
            <a:spcPct val="20000"/>
          </a:spcBef>
          <a:spcAft>
            <a:spcPct val="0"/>
          </a:spcAft>
          <a:buClr>
            <a:srgbClr val="660066"/>
          </a:buClr>
          <a:buSzTx/>
          <a:buFont typeface="Wingdings" pitchFamily="2" charset="2"/>
          <a:buChar char="v"/>
          <a:tabLst>
            <a:tab pos="292100" algn="l"/>
            <a:tab pos="685800" algn="l"/>
          </a:tabLst>
          <a:defRPr kumimoji="1" lang="ko-KR" alt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ea typeface="굴림체" pitchFamily="49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80808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36000" tIns="36000" rIns="36000" bIns="36000" numCol="1" anchor="ctr" anchorCtr="0" compatLnSpc="1">
        <a:prstTxWarp prst="textNoShape">
          <a:avLst/>
        </a:prstTxWarp>
        <a:spAutoFit/>
      </a:bodyPr>
      <a:lstStyle>
        <a:defPPr marL="292100" marR="0" indent="-292100" algn="l" defTabSz="914400" rtl="0" eaLnBrk="1" fontAlgn="ctr" latinLnBrk="1" hangingPunct="1">
          <a:lnSpc>
            <a:spcPct val="140000"/>
          </a:lnSpc>
          <a:spcBef>
            <a:spcPct val="20000"/>
          </a:spcBef>
          <a:spcAft>
            <a:spcPct val="0"/>
          </a:spcAft>
          <a:buClr>
            <a:srgbClr val="660066"/>
          </a:buClr>
          <a:buSzTx/>
          <a:buFont typeface="Wingdings" pitchFamily="2" charset="2"/>
          <a:buChar char="v"/>
          <a:tabLst>
            <a:tab pos="292100" algn="l"/>
            <a:tab pos="685800" algn="l"/>
          </a:tabLst>
          <a:defRPr kumimoji="1" lang="ko-KR" alt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ea typeface="굴림체" pitchFamily="49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기본 디자인">
  <a:themeElements>
    <a:clrScheme name="2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80808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36000" tIns="36000" rIns="36000" bIns="36000" numCol="1" anchor="ctr" anchorCtr="0" compatLnSpc="1">
        <a:prstTxWarp prst="textNoShape">
          <a:avLst/>
        </a:prstTxWarp>
        <a:spAutoFit/>
      </a:bodyPr>
      <a:lstStyle>
        <a:defPPr marL="292100" marR="0" indent="-292100" algn="l" defTabSz="914400" rtl="0" eaLnBrk="1" fontAlgn="ctr" latinLnBrk="1" hangingPunct="1">
          <a:lnSpc>
            <a:spcPct val="140000"/>
          </a:lnSpc>
          <a:spcBef>
            <a:spcPct val="20000"/>
          </a:spcBef>
          <a:spcAft>
            <a:spcPct val="0"/>
          </a:spcAft>
          <a:buClr>
            <a:srgbClr val="660066"/>
          </a:buClr>
          <a:buSzTx/>
          <a:buFont typeface="Wingdings" pitchFamily="2" charset="2"/>
          <a:buChar char="v"/>
          <a:tabLst>
            <a:tab pos="292100" algn="l"/>
            <a:tab pos="685800" algn="l"/>
          </a:tabLst>
          <a:defRPr kumimoji="1" lang="ko-KR" alt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ea typeface="굴림체" pitchFamily="49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80808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36000" tIns="36000" rIns="36000" bIns="36000" numCol="1" anchor="ctr" anchorCtr="0" compatLnSpc="1">
        <a:prstTxWarp prst="textNoShape">
          <a:avLst/>
        </a:prstTxWarp>
        <a:spAutoFit/>
      </a:bodyPr>
      <a:lstStyle>
        <a:defPPr marL="292100" marR="0" indent="-292100" algn="l" defTabSz="914400" rtl="0" eaLnBrk="1" fontAlgn="ctr" latinLnBrk="1" hangingPunct="1">
          <a:lnSpc>
            <a:spcPct val="140000"/>
          </a:lnSpc>
          <a:spcBef>
            <a:spcPct val="20000"/>
          </a:spcBef>
          <a:spcAft>
            <a:spcPct val="0"/>
          </a:spcAft>
          <a:buClr>
            <a:srgbClr val="660066"/>
          </a:buClr>
          <a:buSzTx/>
          <a:buFont typeface="Wingdings" pitchFamily="2" charset="2"/>
          <a:buChar char="v"/>
          <a:tabLst>
            <a:tab pos="292100" algn="l"/>
            <a:tab pos="685800" algn="l"/>
          </a:tabLst>
          <a:defRPr kumimoji="1" lang="ko-KR" alt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ea typeface="굴림체" pitchFamily="49" charset="-127"/>
          </a:defRPr>
        </a:defPPr>
      </a:lstStyle>
    </a:lnDef>
  </a:objectDefaults>
  <a:extraClrSchemeLst>
    <a:extraClrScheme>
      <a:clrScheme name="2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80808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36000" tIns="36000" rIns="36000" bIns="36000" numCol="1" anchor="ctr" anchorCtr="0" compatLnSpc="1">
        <a:prstTxWarp prst="textNoShape">
          <a:avLst/>
        </a:prstTxWarp>
        <a:spAutoFit/>
      </a:bodyPr>
      <a:lstStyle>
        <a:defPPr marL="292100" marR="0" indent="-292100" algn="l" defTabSz="914400" rtl="0" eaLnBrk="1" fontAlgn="ctr" latinLnBrk="1" hangingPunct="1">
          <a:lnSpc>
            <a:spcPct val="140000"/>
          </a:lnSpc>
          <a:spcBef>
            <a:spcPct val="20000"/>
          </a:spcBef>
          <a:spcAft>
            <a:spcPct val="0"/>
          </a:spcAft>
          <a:buClr>
            <a:srgbClr val="660066"/>
          </a:buClr>
          <a:buSzTx/>
          <a:buFont typeface="Wingdings" pitchFamily="2" charset="2"/>
          <a:buChar char="v"/>
          <a:tabLst>
            <a:tab pos="292100" algn="l"/>
            <a:tab pos="685800" algn="l"/>
          </a:tabLst>
          <a:defRPr kumimoji="1" lang="ko-KR" alt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ea typeface="굴림체" pitchFamily="49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80808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36000" tIns="36000" rIns="36000" bIns="36000" numCol="1" anchor="ctr" anchorCtr="0" compatLnSpc="1">
        <a:prstTxWarp prst="textNoShape">
          <a:avLst/>
        </a:prstTxWarp>
        <a:spAutoFit/>
      </a:bodyPr>
      <a:lstStyle>
        <a:defPPr marL="292100" marR="0" indent="-292100" algn="l" defTabSz="914400" rtl="0" eaLnBrk="1" fontAlgn="ctr" latinLnBrk="1" hangingPunct="1">
          <a:lnSpc>
            <a:spcPct val="140000"/>
          </a:lnSpc>
          <a:spcBef>
            <a:spcPct val="20000"/>
          </a:spcBef>
          <a:spcAft>
            <a:spcPct val="0"/>
          </a:spcAft>
          <a:buClr>
            <a:srgbClr val="660066"/>
          </a:buClr>
          <a:buSzTx/>
          <a:buFont typeface="Wingdings" pitchFamily="2" charset="2"/>
          <a:buChar char="v"/>
          <a:tabLst>
            <a:tab pos="292100" algn="l"/>
            <a:tab pos="685800" algn="l"/>
          </a:tabLst>
          <a:defRPr kumimoji="1" lang="ko-KR" alt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ea typeface="굴림체" pitchFamily="49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16927</TotalTime>
  <Words>1015</Words>
  <Application>Microsoft Office PowerPoint</Application>
  <PresentationFormat>화면 슬라이드 쇼(4:3)</PresentationFormat>
  <Paragraphs>218</Paragraphs>
  <Slides>31</Slides>
  <Notes>30</Notes>
  <HiddenSlides>0</HiddenSlides>
  <MMClips>0</MMClips>
  <ScaleCrop>false</ScaleCrop>
  <HeadingPairs>
    <vt:vector size="6" baseType="variant">
      <vt:variant>
        <vt:lpstr>테마</vt:lpstr>
      </vt:variant>
      <vt:variant>
        <vt:i4>3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5" baseType="lpstr">
      <vt:lpstr>기본 디자인</vt:lpstr>
      <vt:lpstr>2_기본 디자인</vt:lpstr>
      <vt:lpstr>3_기본 디자인</vt:lpstr>
      <vt:lpstr>Document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Mathematics</dc:title>
  <dc:creator>문양세</dc:creator>
  <cp:lastModifiedBy>ysmoon</cp:lastModifiedBy>
  <cp:revision>1525</cp:revision>
  <cp:lastPrinted>2015-08-25T07:32:09Z</cp:lastPrinted>
  <dcterms:created xsi:type="dcterms:W3CDTF">2003-03-03T08:07:33Z</dcterms:created>
  <dcterms:modified xsi:type="dcterms:W3CDTF">2016-08-24T05:52:08Z</dcterms:modified>
</cp:coreProperties>
</file>