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  <p:sldMasterId id="2147483685" r:id="rId3"/>
    <p:sldMasterId id="2147483697" r:id="rId4"/>
  </p:sldMasterIdLst>
  <p:notesMasterIdLst>
    <p:notesMasterId r:id="rId33"/>
  </p:notesMasterIdLst>
  <p:handoutMasterIdLst>
    <p:handoutMasterId r:id="rId34"/>
  </p:handoutMasterIdLst>
  <p:sldIdLst>
    <p:sldId id="346" r:id="rId5"/>
    <p:sldId id="544" r:id="rId6"/>
    <p:sldId id="540" r:id="rId7"/>
    <p:sldId id="542" r:id="rId8"/>
    <p:sldId id="546" r:id="rId9"/>
    <p:sldId id="543" r:id="rId10"/>
    <p:sldId id="545" r:id="rId11"/>
    <p:sldId id="548" r:id="rId12"/>
    <p:sldId id="553" r:id="rId13"/>
    <p:sldId id="549" r:id="rId14"/>
    <p:sldId id="551" r:id="rId15"/>
    <p:sldId id="552" r:id="rId16"/>
    <p:sldId id="554" r:id="rId17"/>
    <p:sldId id="555" r:id="rId18"/>
    <p:sldId id="556" r:id="rId19"/>
    <p:sldId id="560" r:id="rId20"/>
    <p:sldId id="559" r:id="rId21"/>
    <p:sldId id="563" r:id="rId22"/>
    <p:sldId id="561" r:id="rId23"/>
    <p:sldId id="565" r:id="rId24"/>
    <p:sldId id="567" r:id="rId25"/>
    <p:sldId id="562" r:id="rId26"/>
    <p:sldId id="568" r:id="rId27"/>
    <p:sldId id="569" r:id="rId28"/>
    <p:sldId id="570" r:id="rId29"/>
    <p:sldId id="571" r:id="rId30"/>
    <p:sldId id="572" r:id="rId31"/>
    <p:sldId id="573" r:id="rId32"/>
  </p:sldIdLst>
  <p:sldSz cx="9144000" cy="6858000" type="screen4x3"/>
  <p:notesSz cx="7099300" cy="10234613"/>
  <p:defaultTextStyle>
    <a:defPPr>
      <a:defRPr lang="ko-KR"/>
    </a:defPPr>
    <a:lvl1pPr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1pPr>
    <a:lvl2pPr marL="4572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2pPr>
    <a:lvl3pPr marL="9144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3pPr>
    <a:lvl4pPr marL="13716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4pPr>
    <a:lvl5pPr marL="18288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0000CC"/>
    <a:srgbClr val="FF0000"/>
    <a:srgbClr val="FFFFCC"/>
    <a:srgbClr val="00D5D0"/>
    <a:srgbClr val="6095CA"/>
    <a:srgbClr val="B2B2B2"/>
    <a:srgbClr val="DDDDDD"/>
    <a:srgbClr val="FF9933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1" autoAdjust="0"/>
    <p:restoredTop sz="79682" autoAdjust="0"/>
  </p:normalViewPr>
  <p:slideViewPr>
    <p:cSldViewPr>
      <p:cViewPr varScale="1">
        <p:scale>
          <a:sx n="93" d="100"/>
          <a:sy n="93" d="100"/>
        </p:scale>
        <p:origin x="-1290" y="-96"/>
      </p:cViewPr>
      <p:guideLst>
        <p:guide orient="horz" pos="293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475" cy="5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t" anchorCtr="0" compatLnSpc="1">
            <a:prstTxWarp prst="textNoShape">
              <a:avLst/>
            </a:prstTxWarp>
          </a:bodyPr>
          <a:lstStyle>
            <a:lvl1pPr defTabSz="945396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827" y="0"/>
            <a:ext cx="3076473" cy="5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t" anchorCtr="0" compatLnSpc="1">
            <a:prstTxWarp prst="textNoShape">
              <a:avLst/>
            </a:prstTxWarp>
          </a:bodyPr>
          <a:lstStyle>
            <a:lvl1pPr algn="r" defTabSz="945396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901"/>
            <a:ext cx="3076475" cy="51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b" anchorCtr="0" compatLnSpc="1">
            <a:prstTxWarp prst="textNoShape">
              <a:avLst/>
            </a:prstTxWarp>
          </a:bodyPr>
          <a:lstStyle>
            <a:lvl1pPr defTabSz="945396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827" y="9721901"/>
            <a:ext cx="3076473" cy="51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b" anchorCtr="0" compatLnSpc="1">
            <a:prstTxWarp prst="textNoShape">
              <a:avLst/>
            </a:prstTxWarp>
          </a:bodyPr>
          <a:lstStyle>
            <a:lvl1pPr algn="r" defTabSz="945396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6E4BE81-5EF3-479A-9A7C-A712BF9B92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2251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475" cy="5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t" anchorCtr="0" compatLnSpc="1">
            <a:prstTxWarp prst="textNoShape">
              <a:avLst/>
            </a:prstTxWarp>
          </a:bodyPr>
          <a:lstStyle>
            <a:lvl1pPr defTabSz="945396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827" y="0"/>
            <a:ext cx="3076473" cy="5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t" anchorCtr="0" compatLnSpc="1">
            <a:prstTxWarp prst="textNoShape">
              <a:avLst/>
            </a:prstTxWarp>
          </a:bodyPr>
          <a:lstStyle>
            <a:lvl1pPr algn="r" defTabSz="945396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352" y="4861769"/>
            <a:ext cx="5206596" cy="460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901"/>
            <a:ext cx="3076475" cy="51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b" anchorCtr="0" compatLnSpc="1">
            <a:prstTxWarp prst="textNoShape">
              <a:avLst/>
            </a:prstTxWarp>
          </a:bodyPr>
          <a:lstStyle>
            <a:lvl1pPr defTabSz="945396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827" y="9721901"/>
            <a:ext cx="3076473" cy="51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b" anchorCtr="0" compatLnSpc="1">
            <a:prstTxWarp prst="textNoShape">
              <a:avLst/>
            </a:prstTxWarp>
          </a:bodyPr>
          <a:lstStyle>
            <a:lvl1pPr algn="r" defTabSz="945396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B30816A-BEEE-42D3-A466-AFB4EBC600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8263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>
                <a:solidFill>
                  <a:prstClr val="black"/>
                </a:solidFill>
              </a:rPr>
              <a:pPr/>
              <a:t>2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>
                <a:solidFill>
                  <a:prstClr val="black"/>
                </a:solidFill>
              </a:rPr>
              <a:pPr/>
              <a:t>3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>
                <a:solidFill>
                  <a:prstClr val="black"/>
                </a:solidFill>
              </a:rPr>
              <a:pPr/>
              <a:t>21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>
                <a:solidFill>
                  <a:prstClr val="black"/>
                </a:solidFill>
              </a:rPr>
              <a:pPr/>
              <a:t>28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>
                <a:solidFill>
                  <a:prstClr val="black"/>
                </a:solidFill>
              </a:rPr>
              <a:pPr/>
              <a:t>5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>
                <a:solidFill>
                  <a:prstClr val="black"/>
                </a:solidFill>
              </a:rPr>
              <a:pPr/>
              <a:t>9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7491C4A6-7ED6-4AB6-A716-CB76B96010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8C54077A-2109-4270-9096-E5246A00024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9691EB6D-A5F5-4102-848B-FE8B80EA97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95380DEF-C882-419F-8329-04302D9343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7491C4A6-7ED6-4AB6-A716-CB76B9601039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7838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95380DEF-C882-419F-8329-04302D9343F6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626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7D365F3C-673D-479B-9D30-9564BF04AB22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487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510DE312-BD4A-4E99-A804-F12F299743C4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3091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95A9E110-0464-45DA-A61C-D998EA10F62F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01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5B8E7A88-EA6D-4214-94DF-09D70BD8C64F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6390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73DC5510-BEF9-4FEE-A03D-E9DF4F4E6BE1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10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7D365F3C-673D-479B-9D30-9564BF04AB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B06A2191-08B9-4843-BA75-06B0E80B4970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8950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68963570-71A9-447F-9D7D-185CDC076292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236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8C54077A-2109-4270-9096-E5246A00024D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9278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9691EB6D-A5F5-4102-848B-FE8B80EA97C0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0223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7491C4A6-7ED6-4AB6-A716-CB76B9601039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7020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95380DEF-C882-419F-8329-04302D9343F6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301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7D365F3C-673D-479B-9D30-9564BF04AB22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2739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510DE312-BD4A-4E99-A804-F12F299743C4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657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95A9E110-0464-45DA-A61C-D998EA10F62F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0142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5B8E7A88-EA6D-4214-94DF-09D70BD8C64F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510DE312-BD4A-4E99-A804-F12F299743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73DC5510-BEF9-4FEE-A03D-E9DF4F4E6BE1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0905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B06A2191-08B9-4843-BA75-06B0E80B4970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2703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68963570-71A9-447F-9D7D-185CDC076292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1713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8C54077A-2109-4270-9096-E5246A00024D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273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9691EB6D-A5F5-4102-848B-FE8B80EA97C0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03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95A9E110-0464-45DA-A61C-D998EA10F6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5B8E7A88-EA6D-4214-94DF-09D70BD8C6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73DC5510-BEF9-4FEE-A03D-E9DF4F4E6B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B06A2191-08B9-4843-BA75-06B0E80B49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68963570-71A9-447F-9D7D-185CDC0762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1052"/>
          <p:cNvSpPr>
            <a:spLocks noChangeArrowheads="1"/>
          </p:cNvSpPr>
          <p:nvPr userDrawn="1"/>
        </p:nvSpPr>
        <p:spPr bwMode="auto">
          <a:xfrm>
            <a:off x="11113" y="6532563"/>
            <a:ext cx="9132887" cy="3524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64013" y="6584950"/>
            <a:ext cx="827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 sz="1200" b="0" smtClean="0">
                <a:solidFill>
                  <a:schemeClr val="accent2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90DCE4E3-7BEC-4291-A7F0-0110A7FAE9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750888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5098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081" name="Line 1057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82" name="AutoShape 1058"/>
          <p:cNvSpPr>
            <a:spLocks noChangeArrowheads="1"/>
          </p:cNvSpPr>
          <p:nvPr userDrawn="1"/>
        </p:nvSpPr>
        <p:spPr bwMode="auto">
          <a:xfrm>
            <a:off x="6516688" y="476250"/>
            <a:ext cx="2627312" cy="538163"/>
          </a:xfrm>
          <a:prstGeom prst="roundRect">
            <a:avLst>
              <a:gd name="adj" fmla="val 29204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83" name="Rectangle 1059"/>
          <p:cNvSpPr>
            <a:spLocks noChangeArrowheads="1"/>
          </p:cNvSpPr>
          <p:nvPr userDrawn="1"/>
        </p:nvSpPr>
        <p:spPr bwMode="auto">
          <a:xfrm>
            <a:off x="8316913" y="487363"/>
            <a:ext cx="827087" cy="2159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86" name="Rectangle 1062"/>
          <p:cNvSpPr>
            <a:spLocks noChangeArrowheads="1"/>
          </p:cNvSpPr>
          <p:nvPr userDrawn="1"/>
        </p:nvSpPr>
        <p:spPr bwMode="auto">
          <a:xfrm>
            <a:off x="165100" y="173038"/>
            <a:ext cx="6135688" cy="463550"/>
          </a:xfrm>
          <a:prstGeom prst="rect">
            <a:avLst/>
          </a:prstGeom>
          <a:solidFill>
            <a:srgbClr val="A6C7E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A6C7EC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1033" name="Picture 1063" descr="PE01522_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6050" y="71438"/>
            <a:ext cx="5365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069" descr="컴퓨터과학과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875" y="6542088"/>
            <a:ext cx="8778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96" name="Text Box 1072"/>
          <p:cNvSpPr txBox="1">
            <a:spLocks noChangeArrowheads="1"/>
          </p:cNvSpPr>
          <p:nvPr userDrawn="1"/>
        </p:nvSpPr>
        <p:spPr bwMode="auto">
          <a:xfrm>
            <a:off x="7380312" y="6537376"/>
            <a:ext cx="1763688" cy="3046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ko-KR" sz="1100" b="0" i="1" dirty="0" smtClean="0">
                <a:solidFill>
                  <a:srgbClr val="660066"/>
                </a:solidFill>
                <a:ea typeface="굴림" pitchFamily="50" charset="-127"/>
              </a:rPr>
              <a:t>Data Mining &amp; Practices</a:t>
            </a:r>
            <a:endParaRPr lang="en-US" altLang="ko-KR" sz="1100" b="0" i="1" dirty="0">
              <a:solidFill>
                <a:srgbClr val="660066"/>
              </a:solidFill>
              <a:ea typeface="굴림" pitchFamily="50" charset="-127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ko-KR" sz="1100" b="0" i="1" dirty="0">
                <a:solidFill>
                  <a:srgbClr val="660066"/>
                </a:solidFill>
                <a:ea typeface="굴림" pitchFamily="50" charset="-127"/>
              </a:rPr>
              <a:t>by Yang-Sae Moon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0" descr="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59875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1052"/>
          <p:cNvSpPr>
            <a:spLocks noChangeArrowheads="1"/>
          </p:cNvSpPr>
          <p:nvPr userDrawn="1"/>
        </p:nvSpPr>
        <p:spPr bwMode="auto">
          <a:xfrm>
            <a:off x="11113" y="6532563"/>
            <a:ext cx="9132887" cy="3524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64013" y="6584950"/>
            <a:ext cx="827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 sz="1200" b="0" smtClean="0">
                <a:solidFill>
                  <a:schemeClr val="accent2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90DCE4E3-7BEC-4291-A7F0-0110A7FAE9C2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750888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5098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81" name="Line 1057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82" name="AutoShape 1058"/>
          <p:cNvSpPr>
            <a:spLocks noChangeArrowheads="1"/>
          </p:cNvSpPr>
          <p:nvPr userDrawn="1"/>
        </p:nvSpPr>
        <p:spPr bwMode="auto">
          <a:xfrm>
            <a:off x="6516688" y="476250"/>
            <a:ext cx="2627312" cy="538163"/>
          </a:xfrm>
          <a:prstGeom prst="roundRect">
            <a:avLst>
              <a:gd name="adj" fmla="val 29204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83" name="Rectangle 1059"/>
          <p:cNvSpPr>
            <a:spLocks noChangeArrowheads="1"/>
          </p:cNvSpPr>
          <p:nvPr userDrawn="1"/>
        </p:nvSpPr>
        <p:spPr bwMode="auto">
          <a:xfrm>
            <a:off x="8316913" y="487363"/>
            <a:ext cx="827087" cy="2159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86" name="Rectangle 1062"/>
          <p:cNvSpPr>
            <a:spLocks noChangeArrowheads="1"/>
          </p:cNvSpPr>
          <p:nvPr userDrawn="1"/>
        </p:nvSpPr>
        <p:spPr bwMode="auto">
          <a:xfrm>
            <a:off x="165100" y="173038"/>
            <a:ext cx="6135688" cy="463550"/>
          </a:xfrm>
          <a:prstGeom prst="rect">
            <a:avLst/>
          </a:prstGeom>
          <a:solidFill>
            <a:srgbClr val="A6C7E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A6C7EC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1033" name="Picture 1063" descr="PE01522_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6050" y="71438"/>
            <a:ext cx="5365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069" descr="컴퓨터과학과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875" y="6542088"/>
            <a:ext cx="8778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96" name="Text Box 1072"/>
          <p:cNvSpPr txBox="1">
            <a:spLocks noChangeArrowheads="1"/>
          </p:cNvSpPr>
          <p:nvPr userDrawn="1"/>
        </p:nvSpPr>
        <p:spPr bwMode="auto">
          <a:xfrm>
            <a:off x="7380312" y="6537376"/>
            <a:ext cx="1763688" cy="3046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ko-KR" sz="1100" b="0" i="1" dirty="0" smtClean="0">
                <a:solidFill>
                  <a:srgbClr val="660066"/>
                </a:solidFill>
                <a:ea typeface="굴림" pitchFamily="50" charset="-127"/>
              </a:rPr>
              <a:t>Data Mining &amp; Practices</a:t>
            </a:r>
            <a:endParaRPr lang="en-US" altLang="ko-KR" sz="1100" b="0" i="1" dirty="0">
              <a:solidFill>
                <a:srgbClr val="660066"/>
              </a:solidFill>
              <a:ea typeface="굴림" pitchFamily="50" charset="-127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ko-KR" sz="1100" b="0" i="1" dirty="0">
                <a:solidFill>
                  <a:srgbClr val="660066"/>
                </a:solidFill>
                <a:ea typeface="굴림" pitchFamily="50" charset="-127"/>
              </a:rPr>
              <a:t>by Yang-Sae Moon</a:t>
            </a:r>
          </a:p>
        </p:txBody>
      </p:sp>
    </p:spTree>
    <p:extLst>
      <p:ext uri="{BB962C8B-B14F-4D97-AF65-F5344CB8AC3E}">
        <p14:creationId xmlns:p14="http://schemas.microsoft.com/office/powerpoint/2010/main" val="190201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1052"/>
          <p:cNvSpPr>
            <a:spLocks noChangeArrowheads="1"/>
          </p:cNvSpPr>
          <p:nvPr userDrawn="1"/>
        </p:nvSpPr>
        <p:spPr bwMode="auto">
          <a:xfrm>
            <a:off x="11113" y="6532563"/>
            <a:ext cx="9132887" cy="3524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64013" y="6584950"/>
            <a:ext cx="827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 sz="1200" b="0" smtClean="0">
                <a:solidFill>
                  <a:schemeClr val="accent2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90DCE4E3-7BEC-4291-A7F0-0110A7FAE9C2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750888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5098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81" name="Line 1057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82" name="AutoShape 1058"/>
          <p:cNvSpPr>
            <a:spLocks noChangeArrowheads="1"/>
          </p:cNvSpPr>
          <p:nvPr userDrawn="1"/>
        </p:nvSpPr>
        <p:spPr bwMode="auto">
          <a:xfrm>
            <a:off x="6516688" y="476250"/>
            <a:ext cx="2627312" cy="538163"/>
          </a:xfrm>
          <a:prstGeom prst="roundRect">
            <a:avLst>
              <a:gd name="adj" fmla="val 29204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83" name="Rectangle 1059"/>
          <p:cNvSpPr>
            <a:spLocks noChangeArrowheads="1"/>
          </p:cNvSpPr>
          <p:nvPr userDrawn="1"/>
        </p:nvSpPr>
        <p:spPr bwMode="auto">
          <a:xfrm>
            <a:off x="8316913" y="487363"/>
            <a:ext cx="827087" cy="2159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86" name="Rectangle 1062"/>
          <p:cNvSpPr>
            <a:spLocks noChangeArrowheads="1"/>
          </p:cNvSpPr>
          <p:nvPr userDrawn="1"/>
        </p:nvSpPr>
        <p:spPr bwMode="auto">
          <a:xfrm>
            <a:off x="165100" y="173038"/>
            <a:ext cx="6135688" cy="463550"/>
          </a:xfrm>
          <a:prstGeom prst="rect">
            <a:avLst/>
          </a:prstGeom>
          <a:solidFill>
            <a:srgbClr val="A6C7E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A6C7EC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1033" name="Picture 1063" descr="PE01522_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6050" y="71438"/>
            <a:ext cx="5365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069" descr="컴퓨터과학과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875" y="6542088"/>
            <a:ext cx="8778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96" name="Text Box 1072"/>
          <p:cNvSpPr txBox="1">
            <a:spLocks noChangeArrowheads="1"/>
          </p:cNvSpPr>
          <p:nvPr userDrawn="1"/>
        </p:nvSpPr>
        <p:spPr bwMode="auto">
          <a:xfrm>
            <a:off x="7380312" y="6537376"/>
            <a:ext cx="1763688" cy="3046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ko-KR" sz="1100" b="0" i="1" dirty="0" smtClean="0">
                <a:solidFill>
                  <a:srgbClr val="660066"/>
                </a:solidFill>
                <a:ea typeface="굴림" pitchFamily="50" charset="-127"/>
              </a:rPr>
              <a:t>Data Mining &amp; Practices</a:t>
            </a:r>
            <a:endParaRPr lang="en-US" altLang="ko-KR" sz="1100" b="0" i="1" dirty="0">
              <a:solidFill>
                <a:srgbClr val="660066"/>
              </a:solidFill>
              <a:ea typeface="굴림" pitchFamily="50" charset="-127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ko-KR" sz="1100" b="0" i="1" dirty="0">
                <a:solidFill>
                  <a:srgbClr val="660066"/>
                </a:solidFill>
                <a:ea typeface="굴림" pitchFamily="50" charset="-127"/>
              </a:rPr>
              <a:t>by Yang-Sae Moon</a:t>
            </a:r>
          </a:p>
        </p:txBody>
      </p:sp>
    </p:spTree>
    <p:extLst>
      <p:ext uri="{BB962C8B-B14F-4D97-AF65-F5344CB8AC3E}">
        <p14:creationId xmlns:p14="http://schemas.microsoft.com/office/powerpoint/2010/main" val="118867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4140200" y="5516563"/>
            <a:ext cx="4681538" cy="56630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ko-KR" sz="1400" b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2016</a:t>
            </a:r>
            <a:r>
              <a:rPr lang="ko-KR" altLang="en-US" sz="1400" b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년 </a:t>
            </a:r>
            <a:r>
              <a:rPr lang="ko-KR" altLang="en-US" sz="14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가을학기</a:t>
            </a:r>
            <a:endParaRPr lang="en-US" altLang="ko-KR" sz="1400" b="0" dirty="0" smtClean="0"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  <a:p>
            <a:pPr algn="r" fontAlgn="base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ko-KR" altLang="en-US" sz="14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강원대학교 </a:t>
            </a:r>
            <a:r>
              <a:rPr lang="ko-KR" altLang="en-US" sz="1400" b="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컴퓨터과학전공 </a:t>
            </a:r>
            <a:r>
              <a:rPr lang="ko-KR" altLang="en-US" sz="1400" b="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문양세</a:t>
            </a:r>
            <a:endParaRPr lang="ko-KR" altLang="en-US" sz="1400" b="0" dirty="0"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1116013" y="2568386"/>
            <a:ext cx="6840537" cy="12926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92100" indent="-292100"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  <a:defRPr/>
            </a:pPr>
            <a:r>
              <a:rPr lang="ko-KR" altLang="en-US" sz="40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데이터 탐색과 분석</a:t>
            </a:r>
            <a:endParaRPr lang="en-US" altLang="ko-KR" sz="4000" b="0" dirty="0"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  <a:p>
            <a:pPr marL="292100" indent="-292100"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  <a:defRPr/>
            </a:pPr>
            <a:r>
              <a:rPr lang="en-US" altLang="ko-KR" sz="40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(Data Exploration &amp; Analysis)</a:t>
            </a:r>
            <a:endParaRPr lang="en-US" altLang="ko-KR" sz="4000" b="0" dirty="0"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http://cfile27.uf.tistory.com/image/147FB34750608E912F27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3" y="3639268"/>
            <a:ext cx="57150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시각화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/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가시화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(Visualization)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3101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데이터를 그래픽이나 테이블 등의 가시적 형태로 보여주는 것이다</a:t>
            </a:r>
            <a:r>
              <a:rPr lang="en-US" altLang="ko-KR" sz="2000" b="0" dirty="0" smtClean="0">
                <a:ea typeface="HY헤드라인M" pitchFamily="18" charset="-127"/>
              </a:rPr>
              <a:t>.</a:t>
            </a:r>
            <a:endParaRPr lang="en-US" altLang="ko-KR" sz="2000" b="0" dirty="0">
              <a:ea typeface="HY헤드라인M" pitchFamily="18" charset="-127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시각화의 목적은 인간이 시각화된 정보를 해석하여</a:t>
            </a:r>
            <a:r>
              <a:rPr lang="en-US" altLang="ko-KR" sz="2000" b="0" dirty="0" smtClean="0">
                <a:ea typeface="HY헤드라인M" pitchFamily="18" charset="-127"/>
              </a:rPr>
              <a:t>, </a:t>
            </a:r>
            <a:r>
              <a:rPr lang="ko-KR" altLang="en-US" sz="2000" b="0" dirty="0" smtClean="0">
                <a:ea typeface="HY헤드라인M" pitchFamily="18" charset="-127"/>
              </a:rPr>
              <a:t>정보에 대한 내적 모델을 형성하는 것이다</a:t>
            </a:r>
            <a:r>
              <a:rPr lang="en-US" altLang="ko-KR" sz="2000" b="0" dirty="0" smtClean="0">
                <a:ea typeface="HY헤드라인M" pitchFamily="18" charset="-127"/>
              </a:rPr>
              <a:t>.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많은 양의 데이터를 시각화하여 표현했을 때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데이터에 내재된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/>
            </a:r>
            <a:b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</a:b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(1)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일반적 패턴이나 </a:t>
            </a:r>
            <a:r>
              <a:rPr lang="ko-KR" altLang="en-US" b="0" dirty="0" err="1" smtClean="0">
                <a:solidFill>
                  <a:srgbClr val="000000"/>
                </a:solidFill>
                <a:ea typeface="HY헤드라인M" pitchFamily="18" charset="-127"/>
              </a:rPr>
              <a:t>트렌드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, (2) </a:t>
            </a:r>
            <a:r>
              <a:rPr lang="ko-KR" altLang="en-US" b="0" dirty="0" err="1" smtClean="0">
                <a:solidFill>
                  <a:srgbClr val="000000"/>
                </a:solidFill>
                <a:ea typeface="HY헤드라인M" pitchFamily="18" charset="-127"/>
              </a:rPr>
              <a:t>이상치나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 비정상 패턴을 발견할 수 있다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.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시각화는 패턴을 발견하기 위한 </a:t>
            </a:r>
            <a:r>
              <a:rPr lang="ko-KR" altLang="en-US" b="0" dirty="0" err="1" smtClean="0">
                <a:solidFill>
                  <a:srgbClr val="000000"/>
                </a:solidFill>
                <a:ea typeface="HY헤드라인M" pitchFamily="18" charset="-127"/>
              </a:rPr>
              <a:t>마이닝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 과정에서도 중요하지만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,</a:t>
            </a:r>
            <a:b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</a:br>
            <a:r>
              <a:rPr lang="ko-KR" altLang="en-US" b="0" dirty="0" err="1" smtClean="0">
                <a:solidFill>
                  <a:srgbClr val="000000"/>
                </a:solidFill>
                <a:ea typeface="HY헤드라인M" pitchFamily="18" charset="-127"/>
              </a:rPr>
              <a:t>마이닝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 결과를 직관적으로 표현하는 중요한 수단이기도 하다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.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  </a:t>
            </a:r>
            <a:endParaRPr lang="en-US" altLang="ko-KR" b="0" dirty="0" smtClean="0">
              <a:solidFill>
                <a:srgbClr val="000000"/>
              </a:solidFill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908127" y="475360"/>
            <a:ext cx="2145386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 탐색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 Exploration)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963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예제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: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해수면 수온의 시각화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1057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다음은 </a:t>
            </a:r>
            <a:r>
              <a:rPr lang="en-US" altLang="ko-KR" sz="2000" b="0" dirty="0" smtClean="0">
                <a:ea typeface="HY헤드라인M" pitchFamily="18" charset="-127"/>
              </a:rPr>
              <a:t>1982</a:t>
            </a:r>
            <a:r>
              <a:rPr lang="ko-KR" altLang="en-US" sz="2000" b="0" dirty="0" smtClean="0">
                <a:ea typeface="HY헤드라인M" pitchFamily="18" charset="-127"/>
              </a:rPr>
              <a:t>년 </a:t>
            </a:r>
            <a:r>
              <a:rPr lang="en-US" altLang="ko-KR" sz="2000" b="0" dirty="0" smtClean="0">
                <a:ea typeface="HY헤드라인M" pitchFamily="18" charset="-127"/>
              </a:rPr>
              <a:t>7</a:t>
            </a:r>
            <a:r>
              <a:rPr lang="ko-KR" altLang="en-US" sz="2000" b="0" dirty="0" smtClean="0">
                <a:ea typeface="HY헤드라인M" pitchFamily="18" charset="-127"/>
              </a:rPr>
              <a:t>월의 해수면 수온을 표현한 것이다</a:t>
            </a:r>
            <a:r>
              <a:rPr lang="en-US" altLang="ko-KR" sz="2000" b="0" dirty="0" smtClean="0">
                <a:ea typeface="HY헤드라인M" pitchFamily="18" charset="-127"/>
              </a:rPr>
              <a:t>.</a:t>
            </a: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수만 개의 데이터 값</a:t>
            </a:r>
            <a:r>
              <a:rPr lang="en-US" altLang="ko-KR" sz="2000" b="0" dirty="0" smtClean="0">
                <a:ea typeface="HY헤드라인M" pitchFamily="18" charset="-127"/>
              </a:rPr>
              <a:t>(</a:t>
            </a:r>
            <a:r>
              <a:rPr lang="ko-KR" altLang="en-US" sz="2000" b="0" dirty="0" smtClean="0">
                <a:ea typeface="HY헤드라인M" pitchFamily="18" charset="-127"/>
              </a:rPr>
              <a:t>수온</a:t>
            </a:r>
            <a:r>
              <a:rPr lang="en-US" altLang="ko-KR" sz="2000" b="0" dirty="0" smtClean="0">
                <a:ea typeface="HY헤드라인M" pitchFamily="18" charset="-127"/>
              </a:rPr>
              <a:t>)</a:t>
            </a:r>
            <a:r>
              <a:rPr lang="ko-KR" altLang="en-US" sz="2000" b="0" dirty="0" smtClean="0">
                <a:ea typeface="HY헤드라인M" pitchFamily="18" charset="-127"/>
              </a:rPr>
              <a:t>이 하나의 그림에 요약되어 표현된다</a:t>
            </a:r>
            <a:r>
              <a:rPr lang="en-US" altLang="ko-KR" sz="2000" b="0" dirty="0" smtClean="0">
                <a:ea typeface="HY헤드라인M" pitchFamily="18" charset="-127"/>
              </a:rPr>
              <a:t>.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908127" y="475360"/>
            <a:ext cx="2145386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 탐색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 Exploration)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5732575" cy="4020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0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시각화 기술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: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히스토그램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3101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히스토그램</a:t>
            </a:r>
            <a:endParaRPr lang="en-US" altLang="ko-KR" sz="2000" b="0" dirty="0" smtClean="0"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통상 단일 변수의 데이터 분포를 보여주기 위해 사용한다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.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데이터 값을 여러 개의 통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(bin)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으로 나눈 후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각 통에 몇 개의 데이터가 포함되어 있는지를 막대그래프로 표현한다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.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막대그래프의 높이가 해당 데이터가 얼마나 빈번한지를 나타낸다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.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>
              <a:solidFill>
                <a:srgbClr val="000000"/>
              </a:solidFill>
              <a:ea typeface="HY헤드라인M" pitchFamily="18" charset="-127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예제</a:t>
            </a:r>
            <a:r>
              <a:rPr lang="en-US" altLang="ko-KR" sz="2000" b="0" dirty="0" smtClean="0">
                <a:ea typeface="HY헤드라인M" pitchFamily="18" charset="-127"/>
              </a:rPr>
              <a:t>: </a:t>
            </a:r>
            <a:r>
              <a:rPr lang="ko-KR" altLang="en-US" sz="2000" b="0" dirty="0" smtClean="0">
                <a:ea typeface="HY헤드라인M" pitchFamily="18" charset="-127"/>
              </a:rPr>
              <a:t>아이리스의 꽃잎 폭 </a:t>
            </a:r>
            <a:r>
              <a:rPr lang="en-US" altLang="ko-KR" sz="2000" b="0" dirty="0" smtClean="0">
                <a:ea typeface="HY헤드라인M" pitchFamily="18" charset="-127"/>
              </a:rPr>
              <a:t>(</a:t>
            </a:r>
            <a:r>
              <a:rPr lang="ko-KR" altLang="en-US" sz="2000" b="0" dirty="0" smtClean="0">
                <a:ea typeface="HY헤드라인M" pitchFamily="18" charset="-127"/>
              </a:rPr>
              <a:t>통 개수를 </a:t>
            </a:r>
            <a:r>
              <a:rPr lang="en-US" altLang="ko-KR" sz="2000" b="0" dirty="0" smtClean="0">
                <a:ea typeface="HY헤드라인M" pitchFamily="18" charset="-127"/>
              </a:rPr>
              <a:t>10</a:t>
            </a:r>
            <a:r>
              <a:rPr lang="ko-KR" altLang="en-US" sz="2000" b="0" dirty="0" smtClean="0">
                <a:ea typeface="HY헤드라인M" pitchFamily="18" charset="-127"/>
              </a:rPr>
              <a:t>개</a:t>
            </a:r>
            <a:r>
              <a:rPr lang="en-US" altLang="ko-KR" sz="2000" b="0" dirty="0" smtClean="0">
                <a:ea typeface="HY헤드라인M" pitchFamily="18" charset="-127"/>
              </a:rPr>
              <a:t>, 20</a:t>
            </a:r>
            <a:r>
              <a:rPr lang="ko-KR" altLang="en-US" sz="2000" b="0" dirty="0" smtClean="0">
                <a:ea typeface="HY헤드라인M" pitchFamily="18" charset="-127"/>
              </a:rPr>
              <a:t>개로 한 예제</a:t>
            </a:r>
            <a:r>
              <a:rPr lang="en-US" altLang="ko-KR" sz="2000" b="0" dirty="0" smtClean="0">
                <a:ea typeface="HY헤드라인M" pitchFamily="18" charset="-127"/>
              </a:rPr>
              <a:t>)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908127" y="475360"/>
            <a:ext cx="2145386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 탐색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 Exploration)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" b="3267"/>
          <a:stretch>
            <a:fillRect/>
          </a:stretch>
        </p:blipFill>
        <p:spPr bwMode="auto">
          <a:xfrm>
            <a:off x="809897" y="4077072"/>
            <a:ext cx="326866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" b="3267"/>
          <a:stretch>
            <a:fillRect/>
          </a:stretch>
        </p:blipFill>
        <p:spPr bwMode="auto">
          <a:xfrm>
            <a:off x="4543697" y="4077072"/>
            <a:ext cx="326866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60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19536"/>
            <a:ext cx="51149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이차원 히스토그램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19439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두 속성의 연관 분포</a:t>
            </a:r>
            <a:r>
              <a:rPr lang="en-US" altLang="ko-KR" sz="2000" b="0" dirty="0" smtClean="0">
                <a:ea typeface="HY헤드라인M" pitchFamily="18" charset="-127"/>
              </a:rPr>
              <a:t>(joint distribution)</a:t>
            </a:r>
            <a:r>
              <a:rPr lang="ko-KR" altLang="en-US" sz="2000" b="0" dirty="0" smtClean="0">
                <a:ea typeface="HY헤드라인M" pitchFamily="18" charset="-127"/>
              </a:rPr>
              <a:t>를 </a:t>
            </a:r>
            <a:r>
              <a:rPr lang="en-US" altLang="ko-KR" sz="2000" b="0" dirty="0" smtClean="0">
                <a:ea typeface="HY헤드라인M" pitchFamily="18" charset="-127"/>
              </a:rPr>
              <a:t>2</a:t>
            </a:r>
            <a:r>
              <a:rPr lang="ko-KR" altLang="en-US" sz="2000" b="0" dirty="0" smtClean="0">
                <a:ea typeface="HY헤드라인M" pitchFamily="18" charset="-127"/>
              </a:rPr>
              <a:t>차원 막대 그래프로 표현함</a:t>
            </a:r>
            <a:r>
              <a:rPr lang="en-US" altLang="ko-KR" sz="2000" b="0" dirty="0" smtClean="0">
                <a:ea typeface="HY헤드라인M" pitchFamily="18" charset="-127"/>
              </a:rPr>
              <a:t/>
            </a:r>
            <a:br>
              <a:rPr lang="en-US" altLang="ko-KR" sz="2000" b="0" dirty="0" smtClean="0">
                <a:ea typeface="HY헤드라인M" pitchFamily="18" charset="-127"/>
              </a:rPr>
            </a:br>
            <a:r>
              <a:rPr lang="en-US" altLang="ko-KR" sz="2000" b="0" dirty="0" smtClean="0">
                <a:ea typeface="HY헤드라인M" pitchFamily="18" charset="-127"/>
              </a:rPr>
              <a:t>(</a:t>
            </a:r>
            <a:r>
              <a:rPr lang="ko-KR" altLang="en-US" sz="2000" b="0" dirty="0" smtClean="0">
                <a:ea typeface="HY헤드라인M" pitchFamily="18" charset="-127"/>
              </a:rPr>
              <a:t>삼차원 히스토그램은 세 속성의 연관 분포를 나타냄</a:t>
            </a:r>
            <a:r>
              <a:rPr lang="en-US" altLang="ko-KR" sz="2000" b="0" dirty="0" smtClean="0">
                <a:ea typeface="HY헤드라인M" pitchFamily="18" charset="-127"/>
              </a:rPr>
              <a:t>)</a:t>
            </a: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예제</a:t>
            </a:r>
            <a:r>
              <a:rPr lang="en-US" altLang="ko-KR" sz="2000" b="0" dirty="0" smtClean="0">
                <a:ea typeface="HY헤드라인M" pitchFamily="18" charset="-127"/>
              </a:rPr>
              <a:t>: </a:t>
            </a:r>
            <a:r>
              <a:rPr lang="ko-KR" altLang="en-US" sz="2000" b="0" dirty="0" smtClean="0">
                <a:ea typeface="HY헤드라인M" pitchFamily="18" charset="-127"/>
              </a:rPr>
              <a:t>꽃잎의 폭과 길이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아래 히스토그램이 말하고자 하는 바는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?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908127" y="475360"/>
            <a:ext cx="2145386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 탐색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 Exploration)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58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시각화 기술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: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상자 도표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(Box Plots)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5343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단일</a:t>
            </a:r>
            <a:r>
              <a:rPr lang="en-US" altLang="ko-KR" sz="2000" b="0" dirty="0" smtClean="0">
                <a:ea typeface="HY헤드라인M" pitchFamily="18" charset="-127"/>
              </a:rPr>
              <a:t> </a:t>
            </a:r>
            <a:r>
              <a:rPr lang="ko-KR" altLang="en-US" sz="2000" b="0" dirty="0" smtClean="0">
                <a:ea typeface="HY헤드라인M" pitchFamily="18" charset="-127"/>
              </a:rPr>
              <a:t>속성 값의 분포를 상자</a:t>
            </a:r>
            <a:r>
              <a:rPr lang="en-US" altLang="ko-KR" sz="2000" b="0" dirty="0" smtClean="0">
                <a:ea typeface="HY헤드라인M" pitchFamily="18" charset="-127"/>
              </a:rPr>
              <a:t>(box)</a:t>
            </a:r>
            <a:r>
              <a:rPr lang="ko-KR" altLang="en-US" sz="2000" b="0" dirty="0" smtClean="0">
                <a:ea typeface="HY헤드라인M" pitchFamily="18" charset="-127"/>
              </a:rPr>
              <a:t>의 크기로 표현함</a:t>
            </a:r>
            <a:endParaRPr lang="en-US" altLang="ko-KR" b="0" dirty="0">
              <a:solidFill>
                <a:srgbClr val="000000"/>
              </a:solidFill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908127" y="475360"/>
            <a:ext cx="2145386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 탐색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 Exploration)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4" y="1798909"/>
            <a:ext cx="2869269" cy="371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onlinestatbook.com/2/graphing_distributions/graphics/figure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658" y="2996952"/>
            <a:ext cx="4595195" cy="326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8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산포도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(Scatter Plots)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1057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두 속성 값의 쌍들을 </a:t>
            </a:r>
            <a:r>
              <a:rPr lang="en-US" altLang="ko-KR" sz="2000" b="0" dirty="0" smtClean="0">
                <a:ea typeface="HY헤드라인M" pitchFamily="18" charset="-127"/>
              </a:rPr>
              <a:t>2</a:t>
            </a:r>
            <a:r>
              <a:rPr lang="ko-KR" altLang="en-US" sz="2000" b="0" dirty="0" smtClean="0">
                <a:ea typeface="HY헤드라인M" pitchFamily="18" charset="-127"/>
              </a:rPr>
              <a:t>차원</a:t>
            </a:r>
            <a:r>
              <a:rPr lang="en-US" altLang="ko-KR" sz="2000" b="0" dirty="0" smtClean="0">
                <a:ea typeface="HY헤드라인M" pitchFamily="18" charset="-127"/>
              </a:rPr>
              <a:t>(</a:t>
            </a:r>
            <a:r>
              <a:rPr lang="ko-KR" altLang="en-US" sz="2000" b="0" dirty="0" smtClean="0">
                <a:ea typeface="HY헤드라인M" pitchFamily="18" charset="-127"/>
              </a:rPr>
              <a:t>혹은 </a:t>
            </a:r>
            <a:r>
              <a:rPr lang="en-US" altLang="ko-KR" sz="2000" b="0" dirty="0" smtClean="0">
                <a:ea typeface="HY헤드라인M" pitchFamily="18" charset="-127"/>
              </a:rPr>
              <a:t>3</a:t>
            </a:r>
            <a:r>
              <a:rPr lang="ko-KR" altLang="en-US" sz="2000" b="0" dirty="0" smtClean="0">
                <a:ea typeface="HY헤드라인M" pitchFamily="18" charset="-127"/>
              </a:rPr>
              <a:t>차원</a:t>
            </a:r>
            <a:r>
              <a:rPr lang="en-US" altLang="ko-KR" sz="2000" b="0" dirty="0" smtClean="0">
                <a:ea typeface="HY헤드라인M" pitchFamily="18" charset="-127"/>
              </a:rPr>
              <a:t>) </a:t>
            </a:r>
            <a:r>
              <a:rPr lang="ko-KR" altLang="en-US" sz="2000" b="0" dirty="0" smtClean="0">
                <a:ea typeface="HY헤드라인M" pitchFamily="18" charset="-127"/>
              </a:rPr>
              <a:t>도표에 점으로 나타냄</a:t>
            </a:r>
            <a:endParaRPr lang="en-US" altLang="ko-KR" sz="2000" b="0" dirty="0" smtClean="0">
              <a:ea typeface="HY헤드라인M" pitchFamily="18" charset="-127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두 속성 값들의 분포와 상관관계를 한 눈에 파악하기 용이함</a:t>
            </a:r>
            <a:endParaRPr lang="en-US" altLang="ko-KR" sz="2000" b="0" dirty="0" smtClean="0"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908127" y="475360"/>
            <a:ext cx="2145386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 탐색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 Exploration)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3074" name="Picture 2" descr="http://upload.wikimedia.org/wikipedia/commons/c/c4/Scatter_plo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755" y="2276872"/>
            <a:ext cx="4042419" cy="404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8880"/>
            <a:ext cx="4588606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8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산포도 행렬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836712"/>
            <a:ext cx="8569325" cy="5343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속성들의 여러 쌍들에 대한 상관관계를 요약하여 보이기에 용이함</a:t>
            </a:r>
            <a:endParaRPr lang="en-US" altLang="ko-KR" sz="2000" b="0" dirty="0" smtClean="0"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908127" y="475360"/>
            <a:ext cx="2145386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 탐색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 Exploration)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11" y="1412776"/>
            <a:ext cx="675322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1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930" y="2404400"/>
            <a:ext cx="5464342" cy="405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등고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도표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(Contour Plots)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13776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공간 좌표에 연속적 속성을 표현할 때 유용함</a:t>
            </a:r>
            <a:endParaRPr lang="en-US" altLang="ko-KR" sz="2000" b="0" dirty="0" smtClean="0"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공간을 유사 값을 갖는 영역으로 파티션하고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유사 영역의 경계선을 등고선으로 나타냄</a:t>
            </a:r>
            <a:endParaRPr lang="en-US" altLang="ko-KR" b="0" dirty="0" smtClean="0">
              <a:solidFill>
                <a:srgbClr val="000000"/>
              </a:solidFill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주로</a:t>
            </a:r>
            <a:r>
              <a:rPr lang="en-US" altLang="ko-KR" b="0" dirty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기온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강수량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기압 등을 지리적으로 표현할 때 유용함</a:t>
            </a:r>
            <a:endParaRPr lang="en-US" altLang="ko-KR" b="0" dirty="0" smtClean="0">
              <a:solidFill>
                <a:srgbClr val="000000"/>
              </a:solidFill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908127" y="475360"/>
            <a:ext cx="2145386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 탐색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 Exploration)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948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등고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도표 예제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: 1998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년 해수면 온도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908127" y="475360"/>
            <a:ext cx="2145386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 탐색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 Exploration)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34" y="980728"/>
            <a:ext cx="6996386" cy="530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4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기타 시각화 기술들 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5343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표면 도표 </a:t>
            </a:r>
            <a:r>
              <a:rPr lang="en-US" altLang="ko-KR" sz="2000" b="0" dirty="0" smtClean="0">
                <a:ea typeface="HY헤드라인M" pitchFamily="18" charset="-127"/>
              </a:rPr>
              <a:t>(surface plots)</a:t>
            </a:r>
            <a:endParaRPr lang="en-US" altLang="ko-KR" b="0" dirty="0">
              <a:solidFill>
                <a:srgbClr val="000000"/>
              </a:solidFill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908127" y="475360"/>
            <a:ext cx="2145386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 탐색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 Exploration)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8" name="Picture 2" descr="http://www.mathworks.com/help/examples/graphics/SurfacePlotOfPeaksFunctionExample_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5760640" cy="432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26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http://www.greenbookblog.org/wp-content/uploads/2013/08/Martin-Dec-20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3614886"/>
            <a:ext cx="3838575" cy="28384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8AEC989E-555E-4E55-9F3C-343127921532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2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데이터 탐색 </a:t>
            </a:r>
            <a:r>
              <a:rPr lang="en-US" altLang="ko-KR" sz="24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(Data Exploration)</a:t>
            </a:r>
            <a:endParaRPr lang="ko-KR" altLang="en-US" sz="2400" b="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2781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 b="0" dirty="0" smtClean="0">
                <a:solidFill>
                  <a:srgbClr val="000000"/>
                </a:solidFill>
                <a:ea typeface="HY헤드라인M" pitchFamily="18" charset="-127"/>
              </a:rPr>
              <a:t>본격적 데이터 분석에 앞서 수행하는 데이터에 대한 사전 조사</a:t>
            </a:r>
            <a:endParaRPr lang="en-US" altLang="ko-KR" sz="2000" b="0" dirty="0" smtClean="0">
              <a:solidFill>
                <a:srgbClr val="000000"/>
              </a:solidFill>
              <a:ea typeface="HY헤드라인M" pitchFamily="18" charset="-127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 b="0" dirty="0" smtClean="0">
                <a:solidFill>
                  <a:srgbClr val="000000"/>
                </a:solidFill>
                <a:ea typeface="HY헤드라인M" pitchFamily="18" charset="-127"/>
              </a:rPr>
              <a:t>요약 통계</a:t>
            </a:r>
            <a:r>
              <a:rPr lang="en-US" altLang="ko-KR" sz="2000" b="0" dirty="0" smtClean="0">
                <a:solidFill>
                  <a:srgbClr val="000000"/>
                </a:solidFill>
                <a:ea typeface="HY헤드라인M" pitchFamily="18" charset="-127"/>
              </a:rPr>
              <a:t>, </a:t>
            </a:r>
            <a:r>
              <a:rPr lang="ko-KR" altLang="en-US" sz="2000" b="0" dirty="0" smtClean="0">
                <a:solidFill>
                  <a:srgbClr val="000000"/>
                </a:solidFill>
                <a:ea typeface="HY헤드라인M" pitchFamily="18" charset="-127"/>
              </a:rPr>
              <a:t>시각화</a:t>
            </a:r>
            <a:r>
              <a:rPr lang="en-US" altLang="ko-KR" sz="2000" b="0" dirty="0" smtClean="0">
                <a:solidFill>
                  <a:srgbClr val="000000"/>
                </a:solidFill>
                <a:ea typeface="HY헤드라인M" pitchFamily="18" charset="-127"/>
              </a:rPr>
              <a:t>, </a:t>
            </a:r>
            <a:r>
              <a:rPr lang="ko-KR" altLang="en-US" sz="2000" b="0" dirty="0" smtClean="0">
                <a:solidFill>
                  <a:srgbClr val="000000"/>
                </a:solidFill>
                <a:ea typeface="HY헤드라인M" pitchFamily="18" charset="-127"/>
              </a:rPr>
              <a:t>다차원 데이터 분석 등을 통해 데이터의 주요 특성을 </a:t>
            </a:r>
            <a:r>
              <a:rPr lang="en-US" altLang="ko-KR" sz="2000" b="0" dirty="0" smtClean="0">
                <a:solidFill>
                  <a:srgbClr val="000000"/>
                </a:solidFill>
                <a:ea typeface="HY헤드라인M" pitchFamily="18" charset="-127"/>
              </a:rPr>
              <a:t/>
            </a:r>
            <a:br>
              <a:rPr lang="en-US" altLang="ko-KR" sz="2000" b="0" dirty="0" smtClean="0">
                <a:solidFill>
                  <a:srgbClr val="000000"/>
                </a:solidFill>
                <a:ea typeface="HY헤드라인M" pitchFamily="18" charset="-127"/>
              </a:rPr>
            </a:br>
            <a:r>
              <a:rPr lang="ko-KR" altLang="en-US" sz="2000" b="0" dirty="0" smtClean="0">
                <a:solidFill>
                  <a:srgbClr val="000000"/>
                </a:solidFill>
                <a:ea typeface="HY헤드라인M" pitchFamily="18" charset="-127"/>
              </a:rPr>
              <a:t>직관적으로 이해함</a:t>
            </a:r>
            <a:endParaRPr lang="en-US" altLang="ko-KR" sz="2000" b="0" dirty="0" smtClean="0">
              <a:solidFill>
                <a:srgbClr val="000000"/>
              </a:solidFill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요약 통계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(Summary Statistics)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데이터 시각화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(Data Visualization)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OLAP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과 다차원 데이터 분석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itchFamily="2" charset="2"/>
              </a:rPr>
              <a:t>(OLAP and Multidimensional Data Analysis)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908127" y="475360"/>
            <a:ext cx="2145386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 탐색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 Exploration)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345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기타 시각화 기술들 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5343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err="1" smtClean="0">
                <a:ea typeface="HY헤드라인M" pitchFamily="18" charset="-127"/>
              </a:rPr>
              <a:t>벡터장</a:t>
            </a:r>
            <a:r>
              <a:rPr lang="ko-KR" altLang="en-US" sz="2000" b="0" dirty="0" smtClean="0">
                <a:ea typeface="HY헤드라인M" pitchFamily="18" charset="-127"/>
              </a:rPr>
              <a:t> 도표 </a:t>
            </a:r>
            <a:r>
              <a:rPr lang="en-US" altLang="ko-KR" sz="2000" b="0" dirty="0" smtClean="0">
                <a:ea typeface="HY헤드라인M" pitchFamily="18" charset="-127"/>
              </a:rPr>
              <a:t>(vector field plots)</a:t>
            </a:r>
            <a:endParaRPr lang="en-US" altLang="ko-KR" b="0" dirty="0">
              <a:solidFill>
                <a:srgbClr val="000000"/>
              </a:solidFill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908127" y="475360"/>
            <a:ext cx="2145386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 탐색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 Exploration)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7" name="Picture 4" descr="http://npoliseno212s10.files.wordpress.com/2010/05/1b-10-2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46" y="1644389"/>
            <a:ext cx="3592382" cy="351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856" y="2708920"/>
            <a:ext cx="4690657" cy="3570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53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8AEC989E-555E-4E55-9F3C-343127921532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21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강의 내</a:t>
            </a:r>
            <a:r>
              <a:rPr lang="ko-KR" altLang="en-US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용</a:t>
            </a:r>
          </a:p>
        </p:txBody>
      </p: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6908127" y="475360"/>
            <a:ext cx="2145386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 탐색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 Exploration)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251520" y="3467026"/>
            <a:ext cx="8569325" cy="754062"/>
          </a:xfrm>
          <a:prstGeom prst="roundRect">
            <a:avLst>
              <a:gd name="adj" fmla="val 16667"/>
            </a:avLst>
          </a:prstGeom>
          <a:solidFill>
            <a:srgbClr val="FFCCCC">
              <a:alpha val="80000"/>
            </a:srgbClr>
          </a:solidFill>
          <a:ln w="12700">
            <a:solidFill>
              <a:srgbClr val="FF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324545" y="1220762"/>
            <a:ext cx="8569325" cy="2910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450850" indent="-4508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Wingdings" pitchFamily="2" charset="2"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아이리스 데이터 집합</a:t>
            </a:r>
            <a:endParaRPr lang="en-US" altLang="ko-KR" sz="2800" b="0" dirty="0" smtClean="0">
              <a:solidFill>
                <a:srgbClr val="000000"/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Wingdings" pitchFamily="2" charset="2"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요약 통계</a:t>
            </a:r>
            <a:endParaRPr lang="ko-KR" altLang="en-US" sz="2800" b="0" dirty="0">
              <a:solidFill>
                <a:srgbClr val="000000"/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Wingdings" pitchFamily="2" charset="2"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데이터 시각화</a:t>
            </a:r>
            <a:endParaRPr lang="en-US" altLang="ko-KR" sz="2800" b="0" dirty="0" smtClean="0">
              <a:solidFill>
                <a:srgbClr val="000000"/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Wingdings" pitchFamily="2" charset="2"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en-US" altLang="ko-KR" sz="2800" b="0" dirty="0" smtClean="0">
                <a:solidFill>
                  <a:srgbClr val="000000"/>
                </a:solidFill>
                <a:ea typeface="HY헤드라인M" pitchFamily="18" charset="-127"/>
              </a:rPr>
              <a:t>OLAP</a:t>
            </a: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과 다차원 데이터 분석</a:t>
            </a:r>
            <a:endParaRPr lang="ko-KR" altLang="en-US" sz="2800" b="0" dirty="0">
              <a:solidFill>
                <a:srgbClr val="000000"/>
              </a:solidFill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040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OLAP (Online Analytical Processing)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1839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2000" b="0" dirty="0" smtClean="0">
                <a:ea typeface="HY헤드라인M" pitchFamily="18" charset="-127"/>
              </a:rPr>
              <a:t>OLAP(</a:t>
            </a:r>
            <a:r>
              <a:rPr lang="ko-KR" altLang="en-US" sz="2000" b="0" dirty="0" smtClean="0">
                <a:ea typeface="HY헤드라인M" pitchFamily="18" charset="-127"/>
              </a:rPr>
              <a:t>온라인 분석 처리</a:t>
            </a:r>
            <a:r>
              <a:rPr lang="en-US" altLang="ko-KR" sz="2000" b="0" dirty="0" smtClean="0">
                <a:ea typeface="HY헤드라인M" pitchFamily="18" charset="-127"/>
              </a:rPr>
              <a:t>):</a:t>
            </a:r>
            <a:br>
              <a:rPr lang="en-US" altLang="ko-KR" sz="2000" b="0" dirty="0" smtClean="0">
                <a:ea typeface="HY헤드라인M" pitchFamily="18" charset="-127"/>
              </a:rPr>
            </a:br>
            <a:r>
              <a:rPr lang="ko-KR" altLang="en-US" sz="2000" b="0" dirty="0" err="1" smtClean="0">
                <a:ea typeface="HY헤드라인M" pitchFamily="18" charset="-127"/>
              </a:rPr>
              <a:t>관계형</a:t>
            </a:r>
            <a:r>
              <a:rPr lang="ko-KR" altLang="en-US" sz="2000" b="0" dirty="0" smtClean="0">
                <a:ea typeface="HY헤드라인M" pitchFamily="18" charset="-127"/>
              </a:rPr>
              <a:t> 데이터베이스를 제안한 </a:t>
            </a:r>
            <a:r>
              <a:rPr lang="en-US" altLang="ko-KR" sz="2000" b="0" dirty="0" smtClean="0">
                <a:ea typeface="HY헤드라인M" pitchFamily="18" charset="-127"/>
              </a:rPr>
              <a:t>E. F. </a:t>
            </a:r>
            <a:r>
              <a:rPr lang="en-US" altLang="ko-KR" sz="2000" b="0" dirty="0" err="1" smtClean="0">
                <a:ea typeface="HY헤드라인M" pitchFamily="18" charset="-127"/>
              </a:rPr>
              <a:t>Codd</a:t>
            </a:r>
            <a:r>
              <a:rPr lang="ko-KR" altLang="en-US" sz="2000" b="0" dirty="0" smtClean="0">
                <a:ea typeface="HY헤드라인M" pitchFamily="18" charset="-127"/>
              </a:rPr>
              <a:t>에</a:t>
            </a:r>
            <a:r>
              <a:rPr lang="en-US" altLang="ko-KR" sz="2000" b="0" dirty="0">
                <a:ea typeface="HY헤드라인M" pitchFamily="18" charset="-127"/>
              </a:rPr>
              <a:t> </a:t>
            </a:r>
            <a:r>
              <a:rPr lang="ko-KR" altLang="en-US" sz="2000" b="0" dirty="0" smtClean="0">
                <a:ea typeface="HY헤드라인M" pitchFamily="18" charset="-127"/>
              </a:rPr>
              <a:t>의해</a:t>
            </a:r>
            <a:r>
              <a:rPr lang="en-US" altLang="ko-KR" sz="2000" b="0" dirty="0" smtClean="0">
                <a:ea typeface="HY헤드라인M" pitchFamily="18" charset="-127"/>
              </a:rPr>
              <a:t> </a:t>
            </a:r>
            <a:r>
              <a:rPr lang="ko-KR" altLang="en-US" sz="2000" b="0" dirty="0" smtClean="0">
                <a:ea typeface="HY헤드라인M" pitchFamily="18" charset="-127"/>
              </a:rPr>
              <a:t>제안됨</a:t>
            </a:r>
            <a:endParaRPr lang="en-US" altLang="ko-KR" sz="2000" b="0" dirty="0" smtClean="0"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err="1" smtClean="0">
                <a:solidFill>
                  <a:srgbClr val="000000"/>
                </a:solidFill>
                <a:ea typeface="HY헤드라인M" pitchFamily="18" charset="-127"/>
              </a:rPr>
              <a:t>관계형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 데이터베이스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: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데이터를 테이블 형태로 나타냄</a:t>
            </a:r>
            <a:endParaRPr lang="en-US" altLang="ko-KR" b="0" dirty="0" smtClean="0">
              <a:solidFill>
                <a:srgbClr val="000000"/>
              </a:solidFill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OLAP: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데이터를 다차원 배열로 나타냄</a:t>
            </a:r>
            <a:endParaRPr lang="en-US" altLang="ko-KR" b="0" dirty="0" smtClean="0">
              <a:solidFill>
                <a:srgbClr val="000000"/>
              </a:solidFill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908127" y="475360"/>
            <a:ext cx="2145386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 탐색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 Exploration)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75966"/>
            <a:ext cx="620077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526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다차원 배열 구성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15192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다차원 배열의 값으로 사용될 </a:t>
            </a:r>
            <a:r>
              <a:rPr lang="ko-KR" altLang="en-US" sz="2000" b="0" dirty="0" err="1" smtClean="0">
                <a:ea typeface="HY헤드라인M" pitchFamily="18" charset="-127"/>
              </a:rPr>
              <a:t>타겟</a:t>
            </a:r>
            <a:r>
              <a:rPr lang="ko-KR" altLang="en-US" sz="2000" b="0" dirty="0" smtClean="0">
                <a:ea typeface="HY헤드라인M" pitchFamily="18" charset="-127"/>
              </a:rPr>
              <a:t> 속성을 선정함</a:t>
            </a:r>
            <a:endParaRPr lang="en-US" altLang="ko-KR" sz="2000" b="0" dirty="0" smtClean="0">
              <a:ea typeface="HY헤드라인M" pitchFamily="18" charset="-127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다차원 배열의 축</a:t>
            </a:r>
            <a:r>
              <a:rPr lang="en-US" altLang="ko-KR" sz="2000" b="0" dirty="0" smtClean="0">
                <a:ea typeface="HY헤드라인M" pitchFamily="18" charset="-127"/>
              </a:rPr>
              <a:t>(</a:t>
            </a:r>
            <a:r>
              <a:rPr lang="ko-KR" altLang="en-US" sz="2000" b="0" dirty="0" smtClean="0">
                <a:ea typeface="HY헤드라인M" pitchFamily="18" charset="-127"/>
              </a:rPr>
              <a:t>인덱스</a:t>
            </a:r>
            <a:r>
              <a:rPr lang="en-US" altLang="ko-KR" sz="2000" b="0" dirty="0" smtClean="0">
                <a:ea typeface="HY헤드라인M" pitchFamily="18" charset="-127"/>
              </a:rPr>
              <a:t>) </a:t>
            </a:r>
            <a:r>
              <a:rPr lang="ko-KR" altLang="en-US" sz="2000" b="0" dirty="0" smtClean="0">
                <a:ea typeface="HY헤드라인M" pitchFamily="18" charset="-127"/>
              </a:rPr>
              <a:t>값으로 사용될 속성들을 선정함</a:t>
            </a:r>
            <a:r>
              <a:rPr lang="en-US" altLang="ko-KR" sz="2000" b="0" dirty="0" smtClean="0">
                <a:ea typeface="HY헤드라인M" pitchFamily="18" charset="-127"/>
              </a:rPr>
              <a:t/>
            </a:r>
            <a:br>
              <a:rPr lang="en-US" altLang="ko-KR" sz="2000" b="0" dirty="0" smtClean="0">
                <a:ea typeface="HY헤드라인M" pitchFamily="18" charset="-127"/>
              </a:rPr>
            </a:br>
            <a:r>
              <a:rPr lang="en-US" altLang="ko-KR" sz="2000" b="0" dirty="0" smtClean="0">
                <a:ea typeface="HY헤드라인M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000" b="0" dirty="0" smtClean="0">
                <a:ea typeface="HY헤드라인M" pitchFamily="18" charset="-127"/>
                <a:sym typeface="Wingdings" panose="05000000000000000000" pitchFamily="2" charset="2"/>
              </a:rPr>
              <a:t>속성의 수가 다차원 배열의 차원 결정함</a:t>
            </a:r>
            <a:endParaRPr lang="en-US" altLang="ko-KR" sz="2000" b="0" dirty="0"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908127" y="475360"/>
            <a:ext cx="2145386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 탐색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 Exploration)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636912"/>
            <a:ext cx="4968090" cy="3779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51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330" y="2780878"/>
            <a:ext cx="38671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예제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: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아이리스 데이터 집합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908127" y="475360"/>
            <a:ext cx="2145386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 탐색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 Exploration)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525621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굽은 화살표 1"/>
          <p:cNvSpPr/>
          <p:nvPr/>
        </p:nvSpPr>
        <p:spPr bwMode="auto">
          <a:xfrm flipV="1">
            <a:off x="3059832" y="4005039"/>
            <a:ext cx="1512168" cy="1152128"/>
          </a:xfrm>
          <a:prstGeom prst="bentArrow">
            <a:avLst>
              <a:gd name="adj1" fmla="val 34809"/>
              <a:gd name="adj2" fmla="val 25000"/>
              <a:gd name="adj3" fmla="val 25000"/>
              <a:gd name="adj4" fmla="val 43750"/>
            </a:avLst>
          </a:prstGeom>
          <a:gradFill flip="none" rotWithShape="1">
            <a:gsLst>
              <a:gs pos="0">
                <a:srgbClr val="CC99FF">
                  <a:shade val="30000"/>
                  <a:satMod val="115000"/>
                </a:srgbClr>
              </a:gs>
              <a:gs pos="50000">
                <a:srgbClr val="CC99FF">
                  <a:shade val="67500"/>
                  <a:satMod val="115000"/>
                </a:srgbClr>
              </a:gs>
              <a:gs pos="100000">
                <a:srgbClr val="CC99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1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OLAP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연산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3365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데이터 </a:t>
            </a:r>
            <a:r>
              <a:rPr lang="ko-KR" altLang="en-US" sz="2000" b="0" dirty="0" err="1" smtClean="0">
                <a:ea typeface="HY헤드라인M" pitchFamily="18" charset="-127"/>
              </a:rPr>
              <a:t>큐브</a:t>
            </a:r>
            <a:r>
              <a:rPr lang="en-US" altLang="ko-KR" sz="2000" b="0" dirty="0" smtClean="0">
                <a:ea typeface="HY헤드라인M" pitchFamily="18" charset="-127"/>
              </a:rPr>
              <a:t>(data cube): </a:t>
            </a:r>
            <a:r>
              <a:rPr lang="ko-KR" altLang="en-US" sz="2000" b="0" dirty="0" smtClean="0">
                <a:ea typeface="HY헤드라인M" pitchFamily="18" charset="-127"/>
              </a:rPr>
              <a:t>적절한 부분집합에 대한 집계</a:t>
            </a:r>
            <a:r>
              <a:rPr lang="en-US" altLang="ko-KR" sz="2000" b="0" dirty="0" smtClean="0">
                <a:ea typeface="HY헤드라인M" pitchFamily="18" charset="-127"/>
              </a:rPr>
              <a:t>(</a:t>
            </a:r>
            <a:r>
              <a:rPr lang="ko-KR" altLang="en-US" sz="2000" b="0" dirty="0" smtClean="0">
                <a:ea typeface="HY헤드라인M" pitchFamily="18" charset="-127"/>
              </a:rPr>
              <a:t>합계</a:t>
            </a:r>
            <a:r>
              <a:rPr lang="en-US" altLang="ko-KR" sz="2000" b="0" dirty="0" smtClean="0">
                <a:ea typeface="HY헤드라인M" pitchFamily="18" charset="-127"/>
              </a:rPr>
              <a:t>, </a:t>
            </a:r>
            <a:r>
              <a:rPr lang="ko-KR" altLang="en-US" sz="2000" b="0" dirty="0" smtClean="0">
                <a:ea typeface="HY헤드라인M" pitchFamily="18" charset="-127"/>
              </a:rPr>
              <a:t>평균 등</a:t>
            </a:r>
            <a:r>
              <a:rPr lang="en-US" altLang="ko-KR" sz="2000" b="0" dirty="0" smtClean="0">
                <a:ea typeface="HY헤드라인M" pitchFamily="18" charset="-127"/>
              </a:rPr>
              <a:t>)</a:t>
            </a: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err="1" smtClean="0">
                <a:ea typeface="HY헤드라인M" pitchFamily="18" charset="-127"/>
              </a:rPr>
              <a:t>슬라이싱</a:t>
            </a:r>
            <a:r>
              <a:rPr lang="en-US" altLang="ko-KR" sz="2000" b="0" dirty="0" smtClean="0">
                <a:ea typeface="HY헤드라인M" pitchFamily="18" charset="-127"/>
              </a:rPr>
              <a:t>(slicing): </a:t>
            </a:r>
            <a:r>
              <a:rPr lang="ko-KR" altLang="en-US" sz="2000" b="0" dirty="0" smtClean="0">
                <a:ea typeface="HY헤드라인M" pitchFamily="18" charset="-127"/>
              </a:rPr>
              <a:t>하나 이상의 축을 중심으로 셀들을 선택</a:t>
            </a:r>
            <a:endParaRPr lang="en-US" altLang="ko-KR" sz="2000" b="0" dirty="0" smtClean="0">
              <a:ea typeface="HY헤드라인M" pitchFamily="18" charset="-127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err="1" smtClean="0">
                <a:ea typeface="HY헤드라인M" pitchFamily="18" charset="-127"/>
              </a:rPr>
              <a:t>다이싱</a:t>
            </a:r>
            <a:r>
              <a:rPr lang="en-US" altLang="ko-KR" sz="2000" b="0" dirty="0" smtClean="0">
                <a:ea typeface="HY헤드라인M" pitchFamily="18" charset="-127"/>
              </a:rPr>
              <a:t>(dicing): </a:t>
            </a:r>
            <a:r>
              <a:rPr lang="ko-KR" altLang="en-US" sz="2000" b="0" dirty="0" smtClean="0">
                <a:ea typeface="HY헤드라인M" pitchFamily="18" charset="-127"/>
              </a:rPr>
              <a:t>셀들의 </a:t>
            </a:r>
            <a:r>
              <a:rPr lang="en-US" altLang="ko-KR" sz="2000" b="0" dirty="0" smtClean="0">
                <a:ea typeface="HY헤드라인M" pitchFamily="18" charset="-127"/>
              </a:rPr>
              <a:t>(</a:t>
            </a:r>
            <a:r>
              <a:rPr lang="ko-KR" altLang="en-US" sz="2000" b="0" dirty="0" smtClean="0">
                <a:ea typeface="HY헤드라인M" pitchFamily="18" charset="-127"/>
              </a:rPr>
              <a:t>사각</a:t>
            </a:r>
            <a:r>
              <a:rPr lang="en-US" altLang="ko-KR" sz="2000" b="0" dirty="0" smtClean="0">
                <a:ea typeface="HY헤드라인M" pitchFamily="18" charset="-127"/>
              </a:rPr>
              <a:t>) </a:t>
            </a:r>
            <a:r>
              <a:rPr lang="ko-KR" altLang="en-US" sz="2000" b="0" dirty="0" smtClean="0">
                <a:ea typeface="HY헤드라인M" pitchFamily="18" charset="-127"/>
              </a:rPr>
              <a:t>집합을 선택</a:t>
            </a:r>
            <a:endParaRPr lang="en-US" altLang="ko-KR" sz="2000" b="0" dirty="0" smtClean="0">
              <a:ea typeface="HY헤드라인M" pitchFamily="18" charset="-127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err="1" smtClean="0">
                <a:ea typeface="HY헤드라인M" pitchFamily="18" charset="-127"/>
              </a:rPr>
              <a:t>롤</a:t>
            </a:r>
            <a:r>
              <a:rPr lang="en-US" altLang="ko-KR" sz="2000" b="0" dirty="0" smtClean="0">
                <a:ea typeface="HY헤드라인M" pitchFamily="18" charset="-127"/>
              </a:rPr>
              <a:t>-</a:t>
            </a:r>
            <a:r>
              <a:rPr lang="ko-KR" altLang="en-US" sz="2000" b="0" dirty="0" smtClean="0">
                <a:ea typeface="HY헤드라인M" pitchFamily="18" charset="-127"/>
              </a:rPr>
              <a:t>업</a:t>
            </a:r>
            <a:r>
              <a:rPr lang="en-US" altLang="ko-KR" sz="2000" b="0" dirty="0" smtClean="0">
                <a:ea typeface="HY헤드라인M" pitchFamily="18" charset="-127"/>
              </a:rPr>
              <a:t>(roll-up)/</a:t>
            </a:r>
            <a:r>
              <a:rPr lang="ko-KR" altLang="en-US" sz="2000" b="0" dirty="0" smtClean="0">
                <a:ea typeface="HY헤드라인M" pitchFamily="18" charset="-127"/>
              </a:rPr>
              <a:t>드릴</a:t>
            </a:r>
            <a:r>
              <a:rPr lang="en-US" altLang="ko-KR" sz="2000" b="0" dirty="0" smtClean="0">
                <a:ea typeface="HY헤드라인M" pitchFamily="18" charset="-127"/>
              </a:rPr>
              <a:t>-</a:t>
            </a:r>
            <a:r>
              <a:rPr lang="ko-KR" altLang="en-US" sz="2000" b="0" dirty="0" smtClean="0">
                <a:ea typeface="HY헤드라인M" pitchFamily="18" charset="-127"/>
              </a:rPr>
              <a:t>다운</a:t>
            </a:r>
            <a:r>
              <a:rPr lang="en-US" altLang="ko-KR" sz="2000" b="0" dirty="0" smtClean="0">
                <a:ea typeface="HY헤드라인M" pitchFamily="18" charset="-127"/>
              </a:rPr>
              <a:t>(drill-down)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일반적으로 속성은 계층적 구조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(hierarchical structure)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를 가짐</a:t>
            </a:r>
            <a:endParaRPr lang="en-US" altLang="ko-KR" b="0" dirty="0" smtClean="0">
              <a:solidFill>
                <a:srgbClr val="000000"/>
              </a:solidFill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err="1" smtClean="0">
                <a:solidFill>
                  <a:srgbClr val="000000"/>
                </a:solidFill>
                <a:ea typeface="HY헤드라인M" pitchFamily="18" charset="-127"/>
              </a:rPr>
              <a:t>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-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업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: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작은 단위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(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예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: day)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에서 큰 단위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(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예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: month, year)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로 집계 수행</a:t>
            </a:r>
            <a:endParaRPr lang="en-US" altLang="ko-KR" b="0" dirty="0" smtClean="0">
              <a:solidFill>
                <a:srgbClr val="000000"/>
              </a:solidFill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드릴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-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다운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: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큰 단위에서 작은 단위로 집계 수행</a:t>
            </a:r>
            <a:endParaRPr lang="en-US" altLang="ko-KR" b="0" dirty="0">
              <a:solidFill>
                <a:srgbClr val="000000"/>
              </a:solidFill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908127" y="475360"/>
            <a:ext cx="2145386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 탐색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 Exploration)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08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Slicing vs. Dicing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908127" y="475360"/>
            <a:ext cx="2145386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 탐색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 Exploration)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9218" name="Picture 2" descr="http://www.hypertextbookshop.com/dataminingbook/public_version/artifacts/images/pictures/chpt3interSec4Fig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376728"/>
            <a:ext cx="4418210" cy="374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www.hypertextbookshop.com/dataminingbook/public_version/artifacts/images/pictures/chpt3interSec4Fig6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253" y="2708920"/>
            <a:ext cx="4418210" cy="374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1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Roll-Up vs. Drill-Down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908127" y="475360"/>
            <a:ext cx="2145386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 탐색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 Exploration)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764705"/>
            <a:ext cx="4752528" cy="3068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179" y="3650559"/>
            <a:ext cx="4633317" cy="2802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2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8AEC989E-555E-4E55-9F3C-343127921532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28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강의 내</a:t>
            </a:r>
            <a:r>
              <a:rPr lang="ko-KR" altLang="en-US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용</a:t>
            </a:r>
          </a:p>
        </p:txBody>
      </p: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6908127" y="475360"/>
            <a:ext cx="2145386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 탐색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 Exploration)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324545" y="1220762"/>
            <a:ext cx="8569325" cy="2910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450850" indent="-4508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Wingdings" pitchFamily="2" charset="2"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아이리스 데이터 집합</a:t>
            </a:r>
            <a:endParaRPr lang="en-US" altLang="ko-KR" sz="2800" b="0" dirty="0" smtClean="0">
              <a:solidFill>
                <a:srgbClr val="000000"/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Wingdings" pitchFamily="2" charset="2"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요약 통계</a:t>
            </a:r>
            <a:endParaRPr lang="ko-KR" altLang="en-US" sz="2800" b="0" dirty="0">
              <a:solidFill>
                <a:srgbClr val="000000"/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Wingdings" pitchFamily="2" charset="2"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데이터 시각화</a:t>
            </a:r>
            <a:endParaRPr lang="en-US" altLang="ko-KR" sz="2800" b="0" dirty="0" smtClean="0">
              <a:solidFill>
                <a:srgbClr val="000000"/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Wingdings" pitchFamily="2" charset="2"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en-US" altLang="ko-KR" sz="2800" b="0" dirty="0" smtClean="0">
                <a:solidFill>
                  <a:srgbClr val="000000"/>
                </a:solidFill>
                <a:ea typeface="HY헤드라인M" pitchFamily="18" charset="-127"/>
              </a:rPr>
              <a:t>OLAP</a:t>
            </a: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과 다차원 데이터 분석</a:t>
            </a:r>
            <a:endParaRPr lang="ko-KR" altLang="en-US" sz="2800" b="0" dirty="0">
              <a:solidFill>
                <a:srgbClr val="000000"/>
              </a:solidFill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88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8AEC989E-555E-4E55-9F3C-343127921532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3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강의 내</a:t>
            </a:r>
            <a:r>
              <a:rPr lang="ko-KR" altLang="en-US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용</a:t>
            </a:r>
          </a:p>
        </p:txBody>
      </p: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6908127" y="475360"/>
            <a:ext cx="2145386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 탐색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 Exploration)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251520" y="1155675"/>
            <a:ext cx="8569325" cy="754062"/>
          </a:xfrm>
          <a:prstGeom prst="roundRect">
            <a:avLst>
              <a:gd name="adj" fmla="val 16667"/>
            </a:avLst>
          </a:prstGeom>
          <a:solidFill>
            <a:srgbClr val="FFCCCC">
              <a:alpha val="80000"/>
            </a:srgbClr>
          </a:solidFill>
          <a:ln w="12700">
            <a:solidFill>
              <a:srgbClr val="FF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324545" y="1220762"/>
            <a:ext cx="8569325" cy="2910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450850" indent="-4508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Wingdings" pitchFamily="2" charset="2"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아이리스 데이터 집합</a:t>
            </a:r>
            <a:endParaRPr lang="en-US" altLang="ko-KR" sz="2800" b="0" dirty="0" smtClean="0">
              <a:solidFill>
                <a:srgbClr val="000000"/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Wingdings" pitchFamily="2" charset="2"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요약 통계</a:t>
            </a:r>
            <a:endParaRPr lang="ko-KR" altLang="en-US" sz="2800" b="0" dirty="0">
              <a:solidFill>
                <a:srgbClr val="000000"/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Wingdings" pitchFamily="2" charset="2"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데이터 시각화</a:t>
            </a:r>
            <a:endParaRPr lang="en-US" altLang="ko-KR" sz="2800" b="0" dirty="0" smtClean="0">
              <a:solidFill>
                <a:srgbClr val="000000"/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Wingdings" pitchFamily="2" charset="2"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en-US" altLang="ko-KR" sz="2800" b="0" dirty="0" smtClean="0">
                <a:solidFill>
                  <a:srgbClr val="000000"/>
                </a:solidFill>
                <a:ea typeface="HY헤드라인M" pitchFamily="18" charset="-127"/>
              </a:rPr>
              <a:t>OLAP</a:t>
            </a: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과 다차원 데이터 분석</a:t>
            </a:r>
            <a:endParaRPr lang="ko-KR" altLang="en-US" sz="2800" b="0" dirty="0">
              <a:solidFill>
                <a:srgbClr val="000000"/>
              </a:solidFill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630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아이리스 데이터 집합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(Iris Data Set)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2738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데이터</a:t>
            </a:r>
            <a:r>
              <a:rPr lang="en-US" altLang="ko-KR" sz="2000" b="0" dirty="0" smtClean="0">
                <a:ea typeface="HY헤드라인M" pitchFamily="18" charset="-127"/>
              </a:rPr>
              <a:t> </a:t>
            </a:r>
            <a:r>
              <a:rPr lang="ko-KR" altLang="en-US" sz="2000" b="0" dirty="0" smtClean="0">
                <a:ea typeface="HY헤드라인M" pitchFamily="18" charset="-127"/>
              </a:rPr>
              <a:t>탐색 설명을 위해 아이리스 데이터 집합을 활용</a:t>
            </a:r>
            <a:endParaRPr lang="en-US" altLang="ko-KR" sz="2000" b="0" dirty="0"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UCI Machine Learning Repository: </a:t>
            </a:r>
            <a:r>
              <a:rPr lang="en-US" altLang="ko-KR" b="0" dirty="0">
                <a:solidFill>
                  <a:srgbClr val="000000"/>
                </a:solidFill>
                <a:ea typeface="HY헤드라인M" pitchFamily="18" charset="-127"/>
              </a:rPr>
              <a:t>http://archive.ics.uci.edu/ml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/ </a:t>
            </a:r>
            <a:endParaRPr lang="en-US" altLang="ko-KR" sz="2000" b="0" dirty="0" smtClean="0">
              <a:ea typeface="HY헤드라인M" pitchFamily="18" charset="-127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2000" b="0" dirty="0" smtClean="0">
                <a:ea typeface="HY헤드라인M" pitchFamily="18" charset="-127"/>
              </a:rPr>
              <a:t>150</a:t>
            </a:r>
            <a:r>
              <a:rPr lang="ko-KR" altLang="en-US" sz="2000" b="0" dirty="0" smtClean="0">
                <a:ea typeface="HY헤드라인M" pitchFamily="18" charset="-127"/>
              </a:rPr>
              <a:t>개의 아이리스 꽃</a:t>
            </a:r>
            <a:endParaRPr lang="en-US" altLang="ko-KR" sz="2000" b="0" dirty="0" smtClean="0"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err="1" smtClean="0">
                <a:solidFill>
                  <a:srgbClr val="000000"/>
                </a:solidFill>
                <a:ea typeface="HY헤드라인M" pitchFamily="18" charset="-127"/>
              </a:rPr>
              <a:t>Setosa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 50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개</a:t>
            </a:r>
            <a:endParaRPr lang="en-US" altLang="ko-KR" b="0" dirty="0" smtClean="0">
              <a:solidFill>
                <a:srgbClr val="000000"/>
              </a:solidFill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err="1" smtClean="0">
                <a:solidFill>
                  <a:srgbClr val="000000"/>
                </a:solidFill>
                <a:ea typeface="HY헤드라인M" pitchFamily="18" charset="-127"/>
              </a:rPr>
              <a:t>Virginica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 50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개</a:t>
            </a:r>
            <a:endParaRPr lang="en-US" altLang="ko-KR" b="0" dirty="0" smtClean="0">
              <a:solidFill>
                <a:srgbClr val="000000"/>
              </a:solidFill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err="1" smtClean="0">
                <a:solidFill>
                  <a:srgbClr val="000000"/>
                </a:solidFill>
                <a:ea typeface="HY헤드라인M" pitchFamily="18" charset="-127"/>
              </a:rPr>
              <a:t>Versicolour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 50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개</a:t>
            </a:r>
            <a:endParaRPr lang="en-US" altLang="ko-KR" b="0" dirty="0" smtClean="0">
              <a:solidFill>
                <a:srgbClr val="000000"/>
              </a:solidFill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908127" y="475360"/>
            <a:ext cx="2145386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 탐색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 Exploration)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89040"/>
            <a:ext cx="2952328" cy="20933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368" y="2305649"/>
            <a:ext cx="6032823" cy="4219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16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8AEC989E-555E-4E55-9F3C-343127921532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5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강의 내</a:t>
            </a:r>
            <a:r>
              <a:rPr lang="ko-KR" altLang="en-US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용</a:t>
            </a:r>
          </a:p>
        </p:txBody>
      </p: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6908127" y="475360"/>
            <a:ext cx="2145386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 탐색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 Exploration)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251520" y="1954858"/>
            <a:ext cx="8569325" cy="754062"/>
          </a:xfrm>
          <a:prstGeom prst="roundRect">
            <a:avLst>
              <a:gd name="adj" fmla="val 16667"/>
            </a:avLst>
          </a:prstGeom>
          <a:solidFill>
            <a:srgbClr val="FFCCCC">
              <a:alpha val="80000"/>
            </a:srgbClr>
          </a:solidFill>
          <a:ln w="12700">
            <a:solidFill>
              <a:srgbClr val="FF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324545" y="1220762"/>
            <a:ext cx="8569325" cy="2910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450850" indent="-4508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Wingdings" pitchFamily="2" charset="2"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아이리스 데이터 집합</a:t>
            </a:r>
            <a:endParaRPr lang="en-US" altLang="ko-KR" sz="2800" b="0" dirty="0" smtClean="0">
              <a:solidFill>
                <a:srgbClr val="000000"/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Wingdings" pitchFamily="2" charset="2"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요약 통계</a:t>
            </a:r>
            <a:endParaRPr lang="ko-KR" altLang="en-US" sz="2800" b="0" dirty="0">
              <a:solidFill>
                <a:srgbClr val="000000"/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Wingdings" pitchFamily="2" charset="2"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데이터 시각화</a:t>
            </a:r>
            <a:endParaRPr lang="en-US" altLang="ko-KR" sz="2800" b="0" dirty="0" smtClean="0">
              <a:solidFill>
                <a:srgbClr val="000000"/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Wingdings" pitchFamily="2" charset="2"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en-US" altLang="ko-KR" sz="2800" b="0" dirty="0" smtClean="0">
                <a:solidFill>
                  <a:srgbClr val="000000"/>
                </a:solidFill>
                <a:ea typeface="HY헤드라인M" pitchFamily="18" charset="-127"/>
              </a:rPr>
              <a:t>OLAP</a:t>
            </a: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과 다차원 데이터 분석</a:t>
            </a:r>
            <a:endParaRPr lang="ko-KR" altLang="en-US" sz="2800" b="0" dirty="0">
              <a:solidFill>
                <a:srgbClr val="000000"/>
              </a:solidFill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304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요약 통계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(Summary Statistics)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24087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요약 통계란 데이터의 특성을 요약하는 수치를 의미한다</a:t>
            </a:r>
            <a:r>
              <a:rPr lang="en-US" altLang="ko-KR" sz="2000" b="0" dirty="0" smtClean="0">
                <a:ea typeface="HY헤드라인M" pitchFamily="18" charset="-127"/>
              </a:rPr>
              <a:t>.</a:t>
            </a:r>
            <a:br>
              <a:rPr lang="en-US" altLang="ko-KR" sz="2000" b="0" dirty="0" smtClean="0">
                <a:ea typeface="HY헤드라인M" pitchFamily="18" charset="-127"/>
              </a:rPr>
            </a:br>
            <a:r>
              <a:rPr lang="en-US" altLang="ko-KR" sz="1800" b="0" dirty="0" smtClean="0">
                <a:ea typeface="HY헤드라인M" pitchFamily="18" charset="-127"/>
              </a:rPr>
              <a:t>(Summary statistics are numbers that summarizes properties of the data.)</a:t>
            </a: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쉽게</a:t>
            </a:r>
            <a:r>
              <a:rPr lang="en-US" altLang="ko-KR" sz="2000" b="0" dirty="0" smtClean="0">
                <a:ea typeface="HY헤드라인M" pitchFamily="18" charset="-127"/>
              </a:rPr>
              <a:t> </a:t>
            </a:r>
            <a:r>
              <a:rPr lang="ko-KR" altLang="en-US" sz="2000" b="0" dirty="0" smtClean="0">
                <a:ea typeface="HY헤드라인M" pitchFamily="18" charset="-127"/>
              </a:rPr>
              <a:t>생각할 수 있는 요약 통계로는 평균</a:t>
            </a:r>
            <a:r>
              <a:rPr lang="en-US" altLang="ko-KR" sz="2000" b="0" dirty="0" smtClean="0">
                <a:ea typeface="HY헤드라인M" pitchFamily="18" charset="-127"/>
              </a:rPr>
              <a:t>, </a:t>
            </a:r>
            <a:r>
              <a:rPr lang="ko-KR" altLang="en-US" sz="2000" b="0" dirty="0" smtClean="0">
                <a:ea typeface="HY헤드라인M" pitchFamily="18" charset="-127"/>
              </a:rPr>
              <a:t>표준편차</a:t>
            </a:r>
            <a:r>
              <a:rPr lang="en-US" altLang="ko-KR" sz="2000" b="0" dirty="0" smtClean="0">
                <a:ea typeface="HY헤드라인M" pitchFamily="18" charset="-127"/>
              </a:rPr>
              <a:t>, </a:t>
            </a:r>
            <a:r>
              <a:rPr lang="ko-KR" altLang="en-US" sz="2000" b="0" dirty="0" smtClean="0">
                <a:ea typeface="HY헤드라인M" pitchFamily="18" charset="-127"/>
              </a:rPr>
              <a:t>최대값 등이 있다</a:t>
            </a:r>
            <a:r>
              <a:rPr lang="en-US" altLang="ko-KR" sz="2000" b="0" dirty="0" smtClean="0">
                <a:ea typeface="HY헤드라인M" pitchFamily="18" charset="-127"/>
              </a:rPr>
              <a:t>. </a:t>
            </a: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대부분의 요약 통계는 데이터를 한번 읽음으로써 구할 수 있다</a:t>
            </a:r>
            <a:r>
              <a:rPr lang="en-US" altLang="ko-KR" sz="2000" b="0" dirty="0" smtClean="0">
                <a:ea typeface="HY헤드라인M" pitchFamily="18" charset="-127"/>
              </a:rPr>
              <a:t>.</a:t>
            </a:r>
            <a:br>
              <a:rPr lang="en-US" altLang="ko-KR" sz="2000" b="0" dirty="0" smtClean="0">
                <a:ea typeface="HY헤드라인M" pitchFamily="18" charset="-127"/>
              </a:rPr>
            </a:br>
            <a:r>
              <a:rPr lang="en-US" altLang="ko-KR" sz="1800" b="0" dirty="0" smtClean="0">
                <a:ea typeface="HY헤드라인M" pitchFamily="18" charset="-127"/>
              </a:rPr>
              <a:t>(Most summary statistics can be calculated in a single pass through the data.)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908127" y="475360"/>
            <a:ext cx="2145386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 탐색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 Exploration)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49157" name="Picture 5" descr="http://pad2.whstatic.com/images/thumb/0/0f/Calculate-Standard-Deviation-Step-2-Version-2.jpg/670px-Calculate-Standard-Deviation-Step-2-Version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358621"/>
            <a:ext cx="4122184" cy="309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7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빈도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(frequency)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와 </a:t>
            </a:r>
            <a:r>
              <a:rPr lang="ko-KR" altLang="en-US" sz="2400" b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최빈값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(mode)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19008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빈도</a:t>
            </a:r>
            <a:r>
              <a:rPr lang="en-US" altLang="ko-KR" sz="2000" b="0" dirty="0">
                <a:ea typeface="HY헤드라인M" pitchFamily="18" charset="-127"/>
              </a:rPr>
              <a:t>:</a:t>
            </a:r>
            <a:r>
              <a:rPr lang="ko-KR" altLang="en-US" sz="2000" b="0" dirty="0" smtClean="0">
                <a:ea typeface="HY헤드라인M" pitchFamily="18" charset="-127"/>
              </a:rPr>
              <a:t> 해당 속성 값이 몇 번이나 나타나는지의 비율</a:t>
            </a:r>
            <a:r>
              <a:rPr lang="en-US" altLang="ko-KR" sz="2000" b="0" dirty="0" smtClean="0">
                <a:ea typeface="HY헤드라인M" pitchFamily="18" charset="-127"/>
              </a:rPr>
              <a:t>(</a:t>
            </a:r>
            <a:r>
              <a:rPr lang="ko-KR" altLang="en-US" sz="2000" b="0" dirty="0" smtClean="0">
                <a:ea typeface="HY헤드라인M" pitchFamily="18" charset="-127"/>
              </a:rPr>
              <a:t>혹은 백분율</a:t>
            </a:r>
            <a:r>
              <a:rPr lang="en-US" altLang="ko-KR" sz="2000" b="0" dirty="0" smtClean="0">
                <a:ea typeface="HY헤드라인M" pitchFamily="18" charset="-127"/>
              </a:rPr>
              <a:t>)</a:t>
            </a:r>
            <a:r>
              <a:rPr lang="ko-KR" altLang="en-US" sz="2000" b="0" dirty="0" smtClean="0">
                <a:ea typeface="HY헤드라인M" pitchFamily="18" charset="-127"/>
              </a:rPr>
              <a:t> </a:t>
            </a:r>
            <a:endParaRPr lang="en-US" altLang="ko-KR" sz="2000" b="0" dirty="0"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예제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: Gender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속성에서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Female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속성 값의 빈도는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0.5(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혹은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50%)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이다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.</a:t>
            </a:r>
            <a:endParaRPr lang="en-US" altLang="ko-KR" sz="2000" b="0" dirty="0" smtClean="0">
              <a:ea typeface="HY헤드라인M" pitchFamily="18" charset="-127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err="1" smtClean="0">
                <a:ea typeface="HY헤드라인M" pitchFamily="18" charset="-127"/>
              </a:rPr>
              <a:t>최빈값</a:t>
            </a:r>
            <a:r>
              <a:rPr lang="en-US" altLang="ko-KR" sz="2000" b="0" dirty="0" smtClean="0">
                <a:ea typeface="HY헤드라인M" pitchFamily="18" charset="-127"/>
              </a:rPr>
              <a:t>(mode): </a:t>
            </a:r>
            <a:r>
              <a:rPr lang="ko-KR" altLang="en-US" sz="2000" b="0" dirty="0" smtClean="0">
                <a:ea typeface="HY헤드라인M" pitchFamily="18" charset="-127"/>
              </a:rPr>
              <a:t>어떤 속성에서 가장 높은 빈도를 가지는 속성 값</a:t>
            </a:r>
            <a:endParaRPr lang="en-US" altLang="ko-KR" sz="2000" b="0" dirty="0" smtClean="0"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예제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: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중국인의 민족 속성에서 </a:t>
            </a:r>
            <a:r>
              <a:rPr lang="ko-KR" altLang="en-US" b="0" dirty="0" err="1" smtClean="0">
                <a:solidFill>
                  <a:srgbClr val="000000"/>
                </a:solidFill>
                <a:ea typeface="HY헤드라인M" pitchFamily="18" charset="-127"/>
              </a:rPr>
              <a:t>최빈값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(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가장 빈도가 높은 민족 값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)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은 한족이다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.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908127" y="475360"/>
            <a:ext cx="2145386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 탐색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 Exploration)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2" name="AutoShape 2" descr="data:image/jpeg;base64,/9j/4AAQSkZJRgABAQAAAQABAAD/2wCEAAkGBxITEhIQEhIVFhAVFBQQDxQVFBAPFRUXFBUXFhQVFBYYHCggGBwlGxcVITEiJSkrLi4uFyAzODMsNygtMCsBCgoKDg0OGhAQGywkICQvLCwsLDQsLCwsLCwsLCwsLCwsLCwsLSwsLC8sLCwsLCwsLCwsLCwsLCwsLCwsLCwvLP/AABEIAL0BCwMBEQACEQEDEQH/xAAcAAEAAgMBAQEAAAAAAAAAAAAABQYDBAcCAQj/xABMEAABAwICBgYECgUJCQAAAAABAAIDBBEFIQYSMUFRYQcTInGBkRQyobEjJDNCUmJygpKyQ1OiwdElNEVzdJPh8PEVVGODs8PT4uP/xAAaAQEAAgMBAAAAAAAAAAAAAAAAAwQCBQYB/8QANxEBAAIBAgMECQIFBAMAAAAAAAECAwQRBSExEhNBUTJhcYGRobHB0SLhFCNS8PEVM0JTJHKi/9oADAMBAAIRAxEAPwDuKAgICAgICAgICAgICAgICAgICAgICAgICD44oNaWpsg0pcQ5oMQmkd6rXHwNvNB8likA1nuZG3eXvDQvYrM8oEbFpHQCRkJronyve2JjIj1t3OOq0EtuBnxsrP8ABajszfsTtHPy+rHt16bp6N9nFvA2VVkkAg+oCAgICAgICAgICAgICAgICAgICAgICAgICDFOckFf0hxdtLSzVZiMvVat2B2pcOc1t72NgL3OWwKfTYO/yxj323Y2t2Y3cvrOl6qPyFNTw8zrzu8+yPYugx8Ewx6dpn4R+UE558IV/ENPcTmvrVkjQd0WrBbuLAHe1XcfDtNTpSPfz+vJhOW0+Ku1MzpDrSPc930nudIfNxJVytYrG1Y29nJhMzPV9pqgxvZKNsb2yt72ODh7l5evbrNfOJj4kTtL9OSTAyB7fVexsje4hcDMbTsvpeE3AXg9oCAgICAgICAgICAgICAgICAgICAgICAgICDDVeqgruJ0ZngrKY/paeRrftapDT5m/gptPk7vLW/lMPJjeH55w/CKme3U080l7ZsikeM+LgLDxXbZM+KnpWiPfClFZnpDPjOAVNLqekx9W6QEsYXxueQMi4ta4lovlnbYVjh1OLNv3c77e0tWa9UYp2Ig/QWh9Z1uHYfLe5bF6O47TeE9Xn+AnxXFa/H2NTePXv8AHmvUnesLjRuu1U2TOgICAgICDyXgIMZqGoPnpTUHts4KD2HIPqAgICAgICAgICAgICD5dAug8yC4QRFQ4sdrttcX27M0EdJjL42S1dRJqUsDdZwaGjXd81jd5JNha+ZIG9SYsVst4pXrLyZ2jeXAdIcZkrKiSql9Z5ybe4YwZMY3kB5m53rttPgrgxxjr4fOfNStabTux4PhUtTJ1ULdZ4Y+V3ANjbdxPsHe4Dess2amGvav7Pi8rWbdGiDfNSvHZOiGr18Pni3wVGu37MjQfzdYuX43j2zxbzj6clrDP6XScNfktMmbyAgICDw+QBBo1FdZBgtK/MNsOLuyEGhUVkDMpKyBp3jXaT5XCyilp6Qnpps1/RpM+6WAYvR/79F45DzJXvd28mf8FqP6J+DepXiT5GeKXkx7SfILGazHVDfFenpRMe5sde9nrtI57vNeI27BVgoNprroPqAgICAgICAg+EoML59w2oMFTUajdeR7I2b3PcGDzKyrWbTtEbiBqNM8OYbOxCG+/Ud1n5bq1Xh+pt0xz8GM3rHixx6c4YdlfGPtB7B5uAXs8N1Uf8Jed5XzTFBicUwvBUQzD/hyMefIFVsmHJj9Osx7YZRMT0eKiN7nBmqQTv3czdRvXHulbSgTyihgd8Vp3EPIOUswyc7mG5gcy48F1PCdH3VO9t1t09Ufuq5r7ztCg/54rcIXduj3BWYcyKKVoNZV9qovb4Jmq7q4vPbzLuAXH8S1n8Rl/T6MdPyuY6dmHEsXpRBPPAcuqmkiF8smPLR7AF1mG3eY6384ifkqWjaZh0joVpZ2y1bXQythmgaRI6ORjC+Nx1QHEWJtI4+C0nG7UtSu1omYmeW8b8/8J8MTDqmFHYudWEqgICDFNLZBHSyXDnFwbG3N73GzQBtzKPYiZnaFMxjTyOMllGwPdsM8gNvuNyJ7zbuKsVw/1NzpuEzP6s07eqOql4njFRUH4aZ7x9EmzPBg7PsU8VivRuMWnxYvQrEfX4tEBephAtv37QgnsJ0vrILASmRm9kt5RbgCTrDwKwtjrKnm0GDL1jafOOX7LzgGk1PVEMHwFQdkbjdjz9R37sjyKr3xTXm0Wq4fkwfqjnXz/KyQzEHVdkVEoN5rroPSAgICAgIPEj7IIrGsXhpojPUyCOIbL5ucfosaM3HkFLhwZM1uzSN5eTMR1ck0k6WaiQmOiYIItnWODZJnc87tZ+0eYXRabg2OnPLPany8PzPyV7Zp8HPq6rkmd1k0j5H/AEpHOkPgXHIcgtxSlccbUiIj1ckMzM9WFZPBAGRDhk4G4IyII3g7k8NhZqDT/EYonwipc5jmFgMnwr2XFtaOQ9oHhckDgqOTh2mvaLTXafVyifbCSMtoVkBXkboXRVo217jiVQ29PAbU7T+lmGwjiGn9q30StLxfWd3XuadZ6+qPL3/T2p8NN+cry1z3TCd2b9cP8iLAcsrLmFlJOrNVzpIqeFj3HWe8MBe48S7K571nOS0xtMzsbM8FXM/1nnws33LAS1CyyCQQEHiV9ggiquoaGvlkdqwsF3uPuHE/xXsRMztDOlLXtFaxzlyvSnSeSrdqi7KZp+DiG+2xz7bXctg9pt0xxV0+j0VdPG/W3n+EApF5ZMI0LqZmiR+rBDt15eySOIZt87KO2WsNfn4lhxco/VPq/P8AlOQaH0DPXnmldv1A2NvhcX/aUU558Ia2/GMs+jER8/7+DOdG8N/V1A569/eVj31kf+q6jzj4NOo0Hp3/AM3qy125s7Rny1mge4rOM/nCzj4zP/Ovw/fdV8awCopTaaMhpya9vbjd3OGzuNipq3i3RtcGqxZ4/RPu8UYslh0HQ3S7rNWkqndo9mnmO2+5kh333HfsOear5MXjDRcQ4fEROTFHtj7wvlPIQdV20Ku0jdBQfUBAQEHl7rIK9pXpJDQwGomzJ7MEQNnSv3AcBvJ3DwBs6XS31GTsV98+UMbWisbvz3pFj09bMZ6h93ZhjRcMjb9Fg3DntO9djp9Nj09OxSPzPtU7Wm082jS075HtjjY58jjZjGNL3E8gFLa1aR2rTtDyI36L7hnRbJqiSuqGUzTn1bbTTEeBsD3ay0+fjWOvLFHa9fSPz9E1cE+Kcg0NwdgsWVU5+k6Qx38GFnuWtvxnUzPLaPd+d0kYawyP0UwY5ei1DObZpHfmefcsY4xqo/5R8I/D3uq+SLrejGnk/mVaQ/dFUtAueAe0D8rldw8cnplr74/E/mGFsEeCh47gFTRv6upicwn1HZOY/mx4yPdtG8BbrBqcWeu+Od/rHuQWpNeqNU7F2Do60jiq4I8NeGxVMDfi2r2Y5mgZ5frNpPHNw+cBy/FdDalpzRzievqn8eXwWsV4mNlyo6XOxFiMiFpkzfNDyQZoKOyDeiisgyoCDQqXlxDRtOX+KDmPSBj3Wyeixn4CE2dY/KSD1nHiBmO+54K3iptG7pOGaTu6d5brPyj91TjYXENaCXEhrQBcknIADeVK2czERvLo2B6Px0QbJK1staRrNac2Q32d7uflbaauTLvyjo5vW8QtlmaU5V+v9+SW6mSU60hLju4DuG5QtY3YsN5IMhw3kg1ajDeSDWEr4wWOaJICLPif2mkbwL7PckTs9raazvHVTtK9GGxt9LpbupibSM2uhPA/V93MG6tY8na5T1dFoOId7/Lyel5+f7qopm1dV0Ix01MJjeb1MAFzvkj3O5kbD4cVUy07M7w5niOl7m/ar6M/KfJb6WS4UTWs6AgICDTqp2tDnvcGxsaXyOOQDWi5J8Ava1m0xEdR+btNNJH19S6d1xGOxTMPzIwcsvpHafLcF2ui0sabFFPHx9qle/alo4Fg81XOymgbeR+8+qxo9Z7zuaP4DaQpc+emCk3v0+vqY1rNp2h2PCaCDDmGCkAfUEWqKpwBc472s4NB3bBzOa5DV63Jqbb26eEeELlKRWGWKkc46ziS47SSST3kqmzb0eH8kHs4fyQas+H8kHkzh0ZpqpgnpXZOY/tFvAsO0EbuG4hZ48t8dotSdpeTETyly/TvQ40TmyxOMlDKfgZNpadvVyc9tjvsd4K63h+vrqa7TytHX1+uFXJj7PNV6ed7HNkjcWyMcHsc02LXA3BCv2rFomto3iUcTtzfojQ7SBtdTMqrATNPVVTRukaBmORBBHI8lxet0s6fLNPDrHsXaW7UbrVC64VRkyICAgxzOsEFc0gxM09NPUA9u3Uw/bflfw2/dKzx17VtlrR4e+zVr4ePscbV11y86A4aI43YhILuuYqRp+lsc/wzHg7kq+a//GGj4tqZ/wBmvv8AwtNBSFxL3ZuJuSd5Vdo0/T0wCDZAQfUHh7AUEfW0QIQQbHdS86wvE8akzSLgtORy3/6o9iZid4c70rwb0WodEM4iBJAdt2O2C+8ggjwB3q7S3ajd1mi1Hf4otPXpLHozihpqmKa/ZDtWXmx2TvLb3tC9vXtRsy1eHvsM18fD2u0RHVeW7tre4qi5BvoCAgxzOsEHNembGjFRx0rTZ9U4mTj1Udi4eLiwdxctxwbB2805J6V+s9EOa20bOJkrqVV2fRDCPQKJuVq2raJJT86OL5jBwNjnzLuAXIcT1ff5do9GvKPvK5jp2YTGHUN7ZLWpFhpaBBvsowg9GkCDXmoQgh67D+SCOipmSNkoagXp5xqfYefVc3gb28QFJhy2xXi9esPJiJjaXDMawx9NPNTSevE8sJ2Bw2tcOTmlrvFdxgzVzY4yV6So2r2Z2W3ofxrqa4U7j8FVNMThuEjQXRu/M374Wu4xg7zB2461+nilw22nZ3KkfYlp2g2PguUWm8gICDTxB9gg590m1No6SEbDrzu78g38z1YwR1lu+DU53v7IUINJsBmTkBxJ2Kw3kztG8uwSUgj6mmb6sMbW97iMz7j4qhad53cZlyTkvN58U7QwWC8Rt1AQEBB5c26CDxam2oKpptTdZQxy/Pp5eqJ+o+wHt1PJTYJ57NrwnL2cs084+jnqtOjdl0eqzJS0kpNyY+rceJjOoT5gqlkja0uQ1mPsZ7VjzWSM5BYKz0gINStdu8EHCOmSt6zEnR37MEUUIG4EgyE/tgeC6zg+Ps6bfzmZ+ypmneyA0OwwVNdS05za+UF44sjBkePFrCPFW9bl7rBe8eX15MaRvaIdsrD1tRI7cHaje5uWXtPiuIXU7h1LkglmNsg9ICAg16iG4QVrFKRBzrpnogX0laBnNEYpftxEEexzh90LpOB5d6Wxz4c/irZ46S55S1Tonsmb60b2yt3ZscHD3LdXpF6zSfGNvihidpfqAyjXDh6r2teO4hcFMbTsvpNhyXg9ICCLxd+SDnPSefjMI3CmZb8b1awei6LhEfyZn1/ZXMCZrVVM07DUQg93WNupbdJbDUzthvPqn6Ovlt55D9a3kAFQcanI22CD0gICAgINLEmXCCq43HehrmnYGxvHeH3HuCkxelC3oJ21FPa5WrjrXU9CHfyfDymkA/E4qpm9Jy/FI/8AJn3fRc6Y9kKJr2VAQaFU7ttH1m+9B+dukV18TrSf11vJjAPYF2nDo20tPZ91PL6UpXoaaDibD9GGZw77Ae4lV+Mz/wCN74+73D6TqeGRXN1ya2tNKywQZ0BAQEAoInFIUHOel2P+TqU7xWFo7nRTE+4LdcDn+db/ANfvCHN6LkBXTqr9IYRKTTUDjtdSQE+MbT+9cJqY2zXj1z9V+vSFmpnXaoXrKgIIfGN6Dn/Saz4Sll3Pp9XxY65/OFZwdJdBwe38u0ev+/oqdBP1csUn0JI5PwPDv3KaecNplr2sdq+cTDtzmfDOO42cPEKg4tLBAQEBAQEGtXeqgp+lkuph9Qd8j44m8+0Cf2dbyUmKN7L/AA2na1FfVvPyctVx1Lquiceph9KDte6STw13W9hCp5Z/U5XiNu1qbe76LfR+qo1FnQEETXPs4Hg4HyKDg3SnTFmKVXB5jlb3OiZf2hy7Hhd+1pa+rePmp5fSfeiytEWKUpPqvL4T99jtX9oNHinFMfb0tvVtJinaztdHFqvc3g4jyK45cWGPYEHpAQEBAQaeIjJByrpqqA2noaf5zpJKgjk1uqP+p7FvuBUnt3v6tvj/AIQZ55RDkr9htttkujVn6T6nqxTw/qoIo/wi37guByW7V5t5zK/HRP0R7KwetlAQROLt2oKfppTdbQtkHrU8tncdSTL3lnkpsM7Ts2nCcvZzdmfGPm50rTpHX9D8S9IpYn3+Fh+Am49n1XeIsfE8FTy12s5TX4O6zTHhPOFraclGpPqAgICAg1K85WG3cg5t0mYiNaKjabiIdZLb6bxkPAEn74VnDXaN2/4Rg2rOWfHlClxRlzmsaLucQ1o4lxsB5lTtxa0ViZnwdj6kR9TTt9WGJkfiAL+yyoTO87uLyXm95tPjO6fpR2QvGDMgIIbFm7UHK+mnD7mkrgMnsNNKfrxkuZ53k/CF0fA829bYp9sfSfsr546S5tTzujeyRhs9jmyMPBzCHNPmAt5asWrNZ6TyQRO07v0nhOIsqooa2P1JmAuG3VeMnsPMEEfdK4bPhthyTjt4L1Z3jdYYzkFC9ekBAQEBBr1TNazfPuQfnbpLx0VdfI5hvDEBTwW2EMJ1nDveXZ7wGrseG6fucERPWec/b5KeW29mnoLhRqa+lhtdvWCWTkyLtuvyNg37wUuuzd1p729W0e/k8xxvaHcnT9ZM942a1m9zcgfYuJXVioR2UGygINDE2XCCvQFuu+GT5Gdphk+9cA+0jxXsTtO7Kl5paLR1hzDF8OfTzSQP9ZjrX+kNrXDkRYq9Wd43djgzRlxxePFvaJ486jm18zE4ak7BvbuI5j95G9Y3p2oQ63SxqMe3jHR2miqGPY18bg6Nw1mOGYIKpzG3KXKWrNJmto2mGwvGIgICD4SggNKseZSR9Y6zpnXEEfE/SdwaN/ltKzpSbSt6TS21F9o6eMuMTzOe50j3Fz3Eue47STmSrsRs6utYpWK16QtPR7hgdK6skHwNPm360pHZA7r37y1Q5rbRs1nFdR2Mfdx1n6Lth13uLztcS4+KqucWaMZBB6QEEbijEFZxTC21lNPQOIDnjrKZx+bKzNvhlny1lZ0monBljJHv9nixtXtRs4BNC5jnRvaWvY4se07WuabOae4grtq2i0RaOkqMxsu/RhpkKOR1NUO+JzEG+6GTZr/ZOQPCwPG+r4poO/r26R+qPnH58k2K+3KXe4DkMwQRdpGYI3ELlFplQEBAQEHNeljTYU8bqKnd8akbqzOafkY3DPMbHuBy4DPLK+44XoJy2728fpjp65/H+EOXJtyjq4eAupVXWOjLCfRaSSveLT1I6mkG8RXu5/LWIv3NZxXM8Z1XbvGKvSvX2/t+VrDTaN1xwqPYtImWulHZQZkBBhqWXCCp4xT7UEXi+H+nwjV/n0DezfLroxuvx/f35S4snZnaejY8P1ncW7NvRn5etztzSCQQQQSCCLEEZEEbirbpomJjeE5ozpRNRus3twk3fE42Hew/Nd7DvWF6RZU1WipqI58p8/y6lgeldLUgBkgbJvjfZj/Dc7wuqtsdquez6LNh9KOXnHROLBUEHmSQNBc4gNGZJIAHeSj2ImZ2hTtIekCCIFlPaaXYCPkmniXfO7m+YU1MMz1bPTcLyZOeT9MfP+/a5hiNfJPI6WVxdI7aTuG4AbgOCsxERG0OgxYqYq9mkbQz4HhEtVK2GIZnN7j6rG73O/hvK8taKxvLDUaimCnbt7vW6E4xtbHSU/yEW136x/znk787+fcqVrTad5cnmy2y3m9usp/CoNi8RJoICAg1q1lwgq2INLTrNNnA3B4EIKb0iaM+lsOJUrPjDABXQtGbgBlKwbyAMxvA4tz3vCtfFP5OSeXhPl6vYgy49+cOUgrpFZddB+kWehAhkBmpBsZez4/6px3fVOXAhazW8MpqP1V5W+U+38paZZjlLtGj+l9FWAdRO0v3xO+DlHew5nvFxzXN59HmwT+uvv8AD4rNbxbonVVZCDTxPFYKdvWTzMiZxe5rb8hfaeQUmPFfJO1ImZeTMR1cr0x6XNYOhw8EXyNQ9uqf+VGc/Fw8N63uk4NtPaz/AA/M/j4oL5v6XJ3vJJc4kucS5ziS4kk3JJOZJO9b+IiI2hXWvQHRA1jzNN2KCE3nectcjPqmHnvI2A8SFruI6+NPTs19Kenq9f4S48fa5y6TU1nXyawGrG0BkLBYBrBsyGQ/yNy5GZ35ytrBhUOxeCxRjJB6QEHxwQQ2KU17oKjWRujeHsJa5pu0jcg84hh8OIdoFsNfaxvlHPbjwd7e8bJceXs8p6Njo+IWwfptzr9PZ+FIxHD5YH9XMwsfwOwji0jJw5hWomJjeHR4stMte1Sd4apC9SJCjx2qiFo6iVo3DXc5o7mm4CxmtZ6wgvpsN/SrHwbbtLq85elP8BGPaG3Xnd18kf8AAab+iPn+UZWV0spvLK+TeNd7n27gTYeCyiIjosUxUx+hER7Ia69ZpvR/Rmeq7QHV04zfO/JgA26v0j3ZcSFhe8VU9VrceCOfOfL8+S1+kRQx+iUYIjPy0x9eU78+H+RYbalrTad5c1qNRfPftX/wkMIo9ixQLZRxWCDZQEBB5kbcIIHE6fagrRmkgkEkZs4beBG8OG8IIHSTQqGu1qmh1Yqs3dNSuIayQ73RHY1x8jv1bknd6Hi044jHm5x4T4x+YQ5MW/OHL66ikhkMU0bo5W+sx4LXDnzHMZFdHTJXJXtUneFaYmOrXIus3iWo9Ja2IWjrKho3DrpHNHc1xICr30uC/pUj4MovaPFmn0wxF4s6tqLfVkdH7W2KxrotPWd4pHw3+r3vLeaGmkc9xe9xc87XOJe497jmVZiIrG0coYzO7z/oP4L14vmi3R0+QCpryaekFiGHszS77Bu1gPPtcANq0+t4tTF+nFzt5+Efn6J6YZnnK419eHtZTwsEVLHlFE3IZb3cT/Hec1zF72vabWneZWYjZu4XTbFiLbh0NrIJNAQEBBgqYrhBXMUob3QVWspCCg2YsdJZ1NVG2oh4SZuHMO489vNexMx0Z48l8c9qk7S1ptHMPmzgqHU7j8yYa7B3OuLeLipozz4tpi4vkryvET8p/HyQWkOjclII3ukjkZISI3Rkm+rtvcfvKmpki3RtdLraajeKxMbIVZri10OhTnRxzTVUMMcjGyMvd7i1wBHZOrnY7iVDbNETs1WbitMdprFZmY5eX5SEFJhtPm1j6qUbDJ2Ywfs2z8Qe9RWzWlrc3E8+TlE9mPV+X2uxOaosHm0Y9WNvZYLbMt/iomubuGUGzJBbMPpbWQSrQg+oCAgINSrhugrWJ0W1BW54i11xcEG4IuCO4oNqbE452CGugZURj1XOAEjebXDMHmLHmpcOfJhnfHaYeTET1QVZ0d4fNnS1j4Cf0c7RK0cg67SPFzlt8XHMkcslYn2cp+8fJFOCPBGS9ElZ+inpZBx6yRns1D71drxvBPWLR8J+6PuJ83lnRJiHzpKVo3kzSH/tr2eNabwi3wj8ncS36XoshZnVYg229kDNZ343E2/Cq2Tjv/XT4z9o/LKMHnKwYdBh9FnR0wMw2TzHrHjm2/q+Fu5arUa7Pn5Xty8o5QlrStejWra2SZ2s9xcd19g5AbAqbNsUNLcoLVhtJayCfgZYIMqAgICAg1Kqnugr+IYffcgr1Xh6CNlpSEGXS8fEKD7U/wCYqfB1lueDenf2Qpqst+6Fi8ZNPh/9lZ+Vqo39KXHar/ev7Z+rSgoSVigTNDh3JBY6GituQS8bLIPaAgICAg+OF0EdWU10FexCg25IIGpoiEGmWOCD6KghB99LKDyZnFB9ZESgkaShQWHD6G25BP0sFkG2gICAgICAUGvNTgoIyqw0bS5rb7NY6qPYiZ6IupwTW2SReL/8F7tL3sW8ld6QIQymo4tZrnNfLfVOsM8x71Pg6y3HB4mL238oUVWG+dYp6ETU1ERJGNWnja4OfY31WqleP1S5DVVt31+XjP1bsGFtG2SL8YWO0oOxbyS1PQgW2EbQRmF4xbzGAIPSAgICAgICDy5t0GlU0t0ENV4fyQRc+H8kGm/D+SDx/s/kgyx4fyQbtPh/JBL0lByQS9PT2QbQCD6gICAgICAg+EoKD0uWMVN/WO/Kp8HWW44NP8y3s+7mWoOA8lZ3dDvIGhHm76g+ao4BHu8vhYOA8l7uby75o6fitN/URfkCoX9KXGaj/dt7ZSKxQiAgICAgICAg+EIMUkAKDUloUGq/D+SDH/s/kgyx4fyQbkVEAg2mRAIMiAgICAgICAgINeqfZBWdK8IbWRRM9IZEWOc46w1r3FrW1hZSY79ld0WrjT2m0xvvHnsqx0EYP6Qh/B/9FL38eTY/6zX+j5/sitJNGvRWRSCdsrZC5rS1uqBq7c9Y3WdMna8FzSa6NTMxFdtvXv8AZAKReXCl0HDooZXVkcfWxtla1zMwHAG19cXtdQzmiJ22ajLxatLzTsdJ26/szN0AadlfF/d/+687+PJh/rNf6Pn+zoNA0RxwxBwdqRsjLhsOqAL23bFXmd53aTJft3m3nKTC8YPqAgICAgICAgICAgIPlkH1AQEBAQEBAQEBAQEEfij7BBTsVqSLoIB1USg2NL3XoKA/Wm/MVPg6y3PBvTv7IUxWW/dBxiXVp8P/ALKz8rVRv6UuO1X+9f2z9WpQVZusUC3YTNeyCys2BB6QEBAQEBAQEBAQEBAQEBAQEBAQEBAQEBAQaOIsuEFUxKjvdBBS0NtyCRrsNhqaSmidVMhdEZHEOZ1l9ZxytrNspMd+wu6LV/w1pns77+vb7SiRoZAf6Ti/uD/5VL38eXz/AGbH/Wo/6/8A6/ZM41CwspYmSCTqoREXNFrloaL2ubXtsuq9p3ndpct+3eb+c7tehoM9i8RrThkFrILAzYEH1AQEBAQEBAQEBAQEBAQEBAQEBAQEBAQEBBhqG3QRdTTgoIeupgEFcrmWug06UZoJ+ghBQT9NSjJBKU0YCDfCAgICAgICAgICAgICAgICAgICAgICAg/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140968"/>
            <a:ext cx="4488730" cy="3188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33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70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평균과 중앙값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4153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평균의 데이터 집합을 가장 잘 표현하는 대표적 값이다</a:t>
            </a:r>
            <a:r>
              <a:rPr lang="en-US" altLang="ko-KR" sz="2000" b="0" dirty="0" smtClean="0">
                <a:ea typeface="HY헤드라인M" pitchFamily="18" charset="-127"/>
              </a:rPr>
              <a:t>.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집합에서 가장 흔하게 나타나는 값이 평균이라 해석할 수 있다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.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그러나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평균은 이상치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(outlier)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에 매우 취약하다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.</a:t>
            </a:r>
            <a:endParaRPr lang="en-US" altLang="ko-KR" b="0" dirty="0">
              <a:solidFill>
                <a:srgbClr val="000000"/>
              </a:solidFill>
              <a:ea typeface="HY헤드라인M" pitchFamily="18" charset="-127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endParaRPr lang="en-US" altLang="ko-KR" sz="2000" b="0" dirty="0" smtClean="0">
              <a:ea typeface="HY헤드라인M" pitchFamily="18" charset="-127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endParaRPr lang="en-US" altLang="ko-KR" sz="2000" b="0" dirty="0">
              <a:ea typeface="HY헤드라인M" pitchFamily="18" charset="-127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중앙값</a:t>
            </a:r>
            <a:r>
              <a:rPr lang="en-US" altLang="ko-KR" sz="2000" b="0" dirty="0" smtClean="0">
                <a:ea typeface="HY헤드라인M" pitchFamily="18" charset="-127"/>
              </a:rPr>
              <a:t>(median)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데이터를 일렬로 나열하였을 때 가장 중간에 나타나는 값이다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.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데이터가 홀수 개인 경우 가장 중앙에 나타나는 값이고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짝수 개인 경우 중앙에 나타나는 두 값의 평균이다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.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 </a:t>
            </a:r>
            <a:endParaRPr lang="en-US" altLang="ko-KR" b="0" dirty="0" smtClean="0">
              <a:solidFill>
                <a:srgbClr val="000000"/>
              </a:solidFill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908127" y="475360"/>
            <a:ext cx="2145386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 탐색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 Exploration)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57521"/>
            <a:ext cx="3024336" cy="92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098096"/>
            <a:ext cx="7104657" cy="760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91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8AEC989E-555E-4E55-9F3C-343127921532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9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강의 내</a:t>
            </a:r>
            <a:r>
              <a:rPr lang="ko-KR" altLang="en-US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용</a:t>
            </a:r>
          </a:p>
        </p:txBody>
      </p: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6908127" y="475360"/>
            <a:ext cx="2145386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데이터 탐색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(Data Exploration)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251520" y="2726398"/>
            <a:ext cx="8569325" cy="754062"/>
          </a:xfrm>
          <a:prstGeom prst="roundRect">
            <a:avLst>
              <a:gd name="adj" fmla="val 16667"/>
            </a:avLst>
          </a:prstGeom>
          <a:solidFill>
            <a:srgbClr val="FFCCCC">
              <a:alpha val="80000"/>
            </a:srgbClr>
          </a:solidFill>
          <a:ln w="12700">
            <a:solidFill>
              <a:srgbClr val="FF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324545" y="1220762"/>
            <a:ext cx="8569325" cy="2910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450850" indent="-4508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Wingdings" pitchFamily="2" charset="2"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아이리스 데이터 집합</a:t>
            </a:r>
            <a:endParaRPr lang="en-US" altLang="ko-KR" sz="2800" b="0" dirty="0" smtClean="0">
              <a:solidFill>
                <a:srgbClr val="000000"/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Wingdings" pitchFamily="2" charset="2"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요약 통계</a:t>
            </a:r>
            <a:endParaRPr lang="ko-KR" altLang="en-US" sz="2800" b="0" dirty="0">
              <a:solidFill>
                <a:srgbClr val="000000"/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Wingdings" pitchFamily="2" charset="2"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데이터 시각화</a:t>
            </a:r>
            <a:endParaRPr lang="en-US" altLang="ko-KR" sz="2800" b="0" dirty="0" smtClean="0">
              <a:solidFill>
                <a:srgbClr val="000000"/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Wingdings" pitchFamily="2" charset="2"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en-US" altLang="ko-KR" sz="2800" b="0" dirty="0" smtClean="0">
                <a:solidFill>
                  <a:srgbClr val="000000"/>
                </a:solidFill>
                <a:ea typeface="HY헤드라인M" pitchFamily="18" charset="-127"/>
              </a:rPr>
              <a:t>OLAP</a:t>
            </a:r>
            <a:r>
              <a:rPr lang="ko-KR" altLang="en-US" sz="2800" b="0" dirty="0" smtClean="0">
                <a:solidFill>
                  <a:srgbClr val="000000"/>
                </a:solidFill>
                <a:ea typeface="HY헤드라인M" pitchFamily="18" charset="-127"/>
              </a:rPr>
              <a:t>과 다차원 데이터 분석</a:t>
            </a:r>
            <a:endParaRPr lang="ko-KR" altLang="en-US" sz="2800" b="0" dirty="0">
              <a:solidFill>
                <a:srgbClr val="000000"/>
              </a:solidFill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73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17782</TotalTime>
  <Words>938</Words>
  <Application>Microsoft Office PowerPoint</Application>
  <PresentationFormat>화면 슬라이드 쇼(4:3)</PresentationFormat>
  <Paragraphs>194</Paragraphs>
  <Slides>28</Slides>
  <Notes>27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기본 디자인</vt:lpstr>
      <vt:lpstr>2_기본 디자인</vt:lpstr>
      <vt:lpstr>3_기본 디자인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문양세</dc:creator>
  <cp:lastModifiedBy>ysmoon</cp:lastModifiedBy>
  <cp:revision>1568</cp:revision>
  <cp:lastPrinted>2015-08-25T07:43:39Z</cp:lastPrinted>
  <dcterms:created xsi:type="dcterms:W3CDTF">2003-03-03T08:07:33Z</dcterms:created>
  <dcterms:modified xsi:type="dcterms:W3CDTF">2016-08-24T05:52:33Z</dcterms:modified>
</cp:coreProperties>
</file>