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85" r:id="rId3"/>
  </p:sldMasterIdLst>
  <p:notesMasterIdLst>
    <p:notesMasterId r:id="rId66"/>
  </p:notesMasterIdLst>
  <p:handoutMasterIdLst>
    <p:handoutMasterId r:id="rId67"/>
  </p:handoutMasterIdLst>
  <p:sldIdLst>
    <p:sldId id="346" r:id="rId4"/>
    <p:sldId id="540" r:id="rId5"/>
    <p:sldId id="672" r:id="rId6"/>
    <p:sldId id="682" r:id="rId7"/>
    <p:sldId id="683" r:id="rId8"/>
    <p:sldId id="684" r:id="rId9"/>
    <p:sldId id="685" r:id="rId10"/>
    <p:sldId id="689" r:id="rId11"/>
    <p:sldId id="686" r:id="rId12"/>
    <p:sldId id="687" r:id="rId13"/>
    <p:sldId id="688" r:id="rId14"/>
    <p:sldId id="690" r:id="rId15"/>
    <p:sldId id="692" r:id="rId16"/>
    <p:sldId id="691" r:id="rId17"/>
    <p:sldId id="693" r:id="rId18"/>
    <p:sldId id="737" r:id="rId19"/>
    <p:sldId id="738" r:id="rId20"/>
    <p:sldId id="739" r:id="rId21"/>
    <p:sldId id="740" r:id="rId22"/>
    <p:sldId id="741" r:id="rId23"/>
    <p:sldId id="695" r:id="rId24"/>
    <p:sldId id="694" r:id="rId25"/>
    <p:sldId id="720" r:id="rId26"/>
    <p:sldId id="673" r:id="rId27"/>
    <p:sldId id="697" r:id="rId28"/>
    <p:sldId id="698" r:id="rId29"/>
    <p:sldId id="699" r:id="rId30"/>
    <p:sldId id="700" r:id="rId31"/>
    <p:sldId id="701" r:id="rId32"/>
    <p:sldId id="711" r:id="rId33"/>
    <p:sldId id="709" r:id="rId34"/>
    <p:sldId id="710" r:id="rId35"/>
    <p:sldId id="712" r:id="rId36"/>
    <p:sldId id="721" r:id="rId37"/>
    <p:sldId id="703" r:id="rId38"/>
    <p:sldId id="704" r:id="rId39"/>
    <p:sldId id="705" r:id="rId40"/>
    <p:sldId id="714" r:id="rId41"/>
    <p:sldId id="706" r:id="rId42"/>
    <p:sldId id="707" r:id="rId43"/>
    <p:sldId id="715" r:id="rId44"/>
    <p:sldId id="716" r:id="rId45"/>
    <p:sldId id="708" r:id="rId46"/>
    <p:sldId id="717" r:id="rId47"/>
    <p:sldId id="674" r:id="rId48"/>
    <p:sldId id="722" r:id="rId49"/>
    <p:sldId id="675" r:id="rId50"/>
    <p:sldId id="725" r:id="rId51"/>
    <p:sldId id="726" r:id="rId52"/>
    <p:sldId id="727" r:id="rId53"/>
    <p:sldId id="728" r:id="rId54"/>
    <p:sldId id="723" r:id="rId55"/>
    <p:sldId id="677" r:id="rId56"/>
    <p:sldId id="729" r:id="rId57"/>
    <p:sldId id="730" r:id="rId58"/>
    <p:sldId id="731" r:id="rId59"/>
    <p:sldId id="732" r:id="rId60"/>
    <p:sldId id="733" r:id="rId61"/>
    <p:sldId id="734" r:id="rId62"/>
    <p:sldId id="735" r:id="rId63"/>
    <p:sldId id="736" r:id="rId64"/>
    <p:sldId id="724" r:id="rId65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CC"/>
    <a:srgbClr val="00D5D0"/>
    <a:srgbClr val="6095CA"/>
    <a:srgbClr val="B2B2B2"/>
    <a:srgbClr val="DDDDDD"/>
    <a:srgbClr val="FF9933"/>
    <a:srgbClr val="CC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3" d="100"/>
          <a:sy n="93" d="100"/>
        </p:scale>
        <p:origin x="-1290" y="-96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4BE81-5EF3-479A-9A7C-A712BF9B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52" y="4861769"/>
            <a:ext cx="5206596" cy="46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30816A-BEEE-42D3-A466-AFB4EBC60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2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23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34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52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>
                <a:solidFill>
                  <a:prstClr val="black"/>
                </a:solidFill>
              </a:rPr>
              <a:pPr/>
              <a:t>62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1C4A6-7ED6-4AB6-A716-CB76B960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C54077A-2109-4270-9096-E5246A000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691EB6D-A5F5-4102-848B-FE8B80EA97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380DEF-C882-419F-8329-04302D934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491C4A6-7ED6-4AB6-A716-CB76B9601039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8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380DEF-C882-419F-8329-04302D9343F6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D365F3C-673D-479B-9D30-9564BF04AB2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10DE312-BD4A-4E99-A804-F12F299743C4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0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5A9E110-0464-45DA-A61C-D998EA10F62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1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5B8E7A88-EA6D-4214-94DF-09D70BD8C64F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9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73DC5510-BEF9-4FEE-A03D-E9DF4F4E6BE1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365F3C-673D-479B-9D30-9564BF04AB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B06A2191-08B9-4843-BA75-06B0E80B497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5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68963570-71A9-447F-9D7D-185CDC07629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36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C54077A-2109-4270-9096-E5246A00024D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2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691EB6D-A5F5-4102-848B-FE8B80EA97C0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10DE312-BD4A-4E99-A804-F12F29974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A9E110-0464-45DA-A61C-D998EA10F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E7A88-EA6D-4214-94DF-09D70BD8C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3DC5510-BEF9-4FEE-A03D-E9DF4F4E6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06A2191-08B9-4843-BA75-06B0E80B4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8963570-71A9-447F-9D7D-185CDC0762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90DCE4E3-7BEC-4291-A7F0-0110A7FAE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90DCE4E3-7BEC-4291-A7F0-0110A7FAE9C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  <p:extLst>
      <p:ext uri="{BB962C8B-B14F-4D97-AF65-F5344CB8AC3E}">
        <p14:creationId xmlns:p14="http://schemas.microsoft.com/office/powerpoint/2010/main" val="19020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7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400" b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2016</a:t>
            </a:r>
            <a:r>
              <a:rPr lang="ko-KR" altLang="en-US" sz="1400" b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가을학기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</a:t>
            </a:r>
            <a:r>
              <a:rPr lang="ko-KR" alt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컴퓨터과학전공 </a:t>
            </a:r>
            <a:r>
              <a:rPr lang="ko-KR" altLang="en-US" sz="14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문양세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116013" y="2260610"/>
            <a:ext cx="6840537" cy="190821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분류 </a:t>
            </a: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고급기</a:t>
            </a:r>
            <a:r>
              <a:rPr lang="ko-KR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법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(Classification </a:t>
            </a:r>
            <a:b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</a:b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Advanced Techniques)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생성된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규칙의 단순화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80728"/>
            <a:ext cx="8180387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7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 단순화에 의한 효과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7162"/>
            <a:ext cx="69382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순서화된 규칙 집합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(Ordered Rule Set)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1052736"/>
            <a:ext cx="821848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9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분류 규칙의 생성 방법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6" y="1268760"/>
            <a:ext cx="8064896" cy="39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직접 방법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(Sequential Covering)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3" y="1124744"/>
            <a:ext cx="8256587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예제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1"/>
            <a:ext cx="6048672" cy="28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86024"/>
            <a:ext cx="5499323" cy="25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 진행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0850" lvl="0" indent="-450850" eaLnBrk="1" fontAlgn="ctr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400" b="0" dirty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Rule Growing</a:t>
            </a:r>
          </a:p>
          <a:p>
            <a:pPr marL="450850" lvl="0" indent="-450850" eaLnBrk="1" fontAlgn="ctr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400" b="0" dirty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Instance Elimination</a:t>
            </a:r>
          </a:p>
          <a:p>
            <a:pPr marL="450850" lvl="0" indent="-450850" eaLnBrk="1" fontAlgn="ctr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400" b="0" dirty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Rule Evaluation</a:t>
            </a:r>
          </a:p>
          <a:p>
            <a:pPr marL="450850" lvl="0" indent="-450850" eaLnBrk="1" fontAlgn="ctr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400" b="0" dirty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Stopping Criterion</a:t>
            </a:r>
          </a:p>
          <a:p>
            <a:pPr marL="450850" lvl="0" indent="-450850" eaLnBrk="1" fontAlgn="ctr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en-US" altLang="ko-KR" sz="2400" b="0" dirty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Rule </a:t>
            </a:r>
            <a:r>
              <a:rPr lang="en-US" altLang="ko-KR" sz="2400" b="0" dirty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</a:rPr>
              <a:t>Pruning</a:t>
            </a:r>
          </a:p>
        </p:txBody>
      </p:sp>
      <p:pic>
        <p:nvPicPr>
          <p:cNvPr id="1026" name="Picture 2" descr="https://i.ytimg.com/vi/vzsR3BpPLfM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20741"/>
            <a:ext cx="4572000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Rule Growing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48" y="836712"/>
            <a:ext cx="6766520" cy="560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Instance Elimination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1163" y="1143000"/>
            <a:ext cx="8318500" cy="12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0850" lvl="0" indent="-450850" eaLnBrk="1" fontAlgn="ctr" hangingPunct="1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kumimoji="0" lang="en-US" altLang="ko-KR" sz="2400" b="0" kern="0" dirty="0" smtClean="0">
                <a:solidFill>
                  <a:srgbClr val="000000"/>
                </a:solidFill>
                <a:latin typeface="Arial"/>
                <a:ea typeface="굴림" charset="-127"/>
              </a:rPr>
              <a:t>Why </a:t>
            </a:r>
            <a:r>
              <a:rPr kumimoji="0" lang="en-US" altLang="ko-KR" sz="2400" b="0" kern="0" dirty="0">
                <a:solidFill>
                  <a:srgbClr val="000000"/>
                </a:solidFill>
                <a:latin typeface="Arial"/>
                <a:ea typeface="굴림" charset="-127"/>
              </a:rPr>
              <a:t>do we need to eliminate </a:t>
            </a:r>
            <a:r>
              <a:rPr kumimoji="0" lang="en-US" altLang="ko-KR" sz="2400" b="0" kern="0" dirty="0" smtClean="0">
                <a:solidFill>
                  <a:srgbClr val="000000"/>
                </a:solidFill>
                <a:latin typeface="Arial"/>
                <a:ea typeface="굴림" charset="-127"/>
              </a:rPr>
              <a:t>instances?</a:t>
            </a:r>
            <a:br>
              <a:rPr kumimoji="0" lang="en-US" altLang="ko-KR" sz="2400" b="0" kern="0" dirty="0" smtClean="0">
                <a:solidFill>
                  <a:srgbClr val="000000"/>
                </a:solidFill>
                <a:latin typeface="Arial"/>
                <a:ea typeface="굴림" charset="-127"/>
              </a:rPr>
            </a:br>
            <a:r>
              <a:rPr kumimoji="0" lang="en-US" altLang="ko-KR" sz="2400" b="0" kern="0" dirty="0">
                <a:solidFill>
                  <a:srgbClr val="000000"/>
                </a:solidFill>
                <a:latin typeface="Arial"/>
                <a:ea typeface="굴림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2400" b="0" kern="0" dirty="0">
                <a:solidFill>
                  <a:srgbClr val="000000"/>
                </a:solidFill>
                <a:latin typeface="Arial"/>
                <a:ea typeface="굴림" charset="-127"/>
              </a:rPr>
              <a:t>Otherwise, the next rule is identical to previous rule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38" y="2564904"/>
            <a:ext cx="40862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7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Rule Evaluation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1163" y="1143000"/>
            <a:ext cx="8318500" cy="12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0850" lvl="0" indent="-450850" eaLnBrk="1" fontAlgn="ctr" hangingPunct="1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660066"/>
              </a:buClr>
              <a:buSzTx/>
              <a:buBlip>
                <a:blip r:embed="rId4"/>
              </a:buBlip>
              <a:tabLst>
                <a:tab pos="450850" algn="l"/>
                <a:tab pos="2962275" algn="l"/>
              </a:tabLst>
            </a:pPr>
            <a:r>
              <a:rPr kumimoji="0" lang="en-US" altLang="ko-KR" b="0" kern="0" dirty="0" smtClean="0">
                <a:solidFill>
                  <a:srgbClr val="000000"/>
                </a:solidFill>
                <a:latin typeface="Arial"/>
                <a:ea typeface="굴림" charset="-127"/>
              </a:rPr>
              <a:t>Metrics</a:t>
            </a:r>
          </a:p>
          <a:p>
            <a:pPr lvl="1" latinLnBrk="0">
              <a:lnSpc>
                <a:spcPct val="100000"/>
              </a:lnSpc>
            </a:pPr>
            <a:r>
              <a:rPr kumimoji="0" lang="en-US" altLang="ko-KR" sz="2400" b="0" kern="0" dirty="0">
                <a:solidFill>
                  <a:srgbClr val="000000"/>
                </a:solidFill>
                <a:latin typeface="Arial"/>
                <a:ea typeface="굴림" charset="-127"/>
              </a:rPr>
              <a:t>Accuracy</a:t>
            </a:r>
          </a:p>
          <a:p>
            <a:pPr marL="457200" lvl="1" indent="0" latinLnBrk="0">
              <a:lnSpc>
                <a:spcPct val="100000"/>
              </a:lnSpc>
              <a:buNone/>
            </a:pPr>
            <a:endParaRPr kumimoji="0" lang="en-US" altLang="ko-KR" b="0" kern="0" dirty="0" smtClean="0">
              <a:solidFill>
                <a:srgbClr val="000000"/>
              </a:solidFill>
              <a:latin typeface="Arial"/>
              <a:ea typeface="굴림" charset="-127"/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kumimoji="0" lang="en-US" altLang="ko-KR" b="0" kern="0" dirty="0">
              <a:solidFill>
                <a:srgbClr val="000000"/>
              </a:solidFill>
              <a:latin typeface="Arial"/>
              <a:ea typeface="굴림" charset="-127"/>
            </a:endParaRPr>
          </a:p>
          <a:p>
            <a:pPr lvl="1" latinLnBrk="0">
              <a:lnSpc>
                <a:spcPct val="100000"/>
              </a:lnSpc>
            </a:pPr>
            <a:r>
              <a:rPr kumimoji="0" lang="en-US" altLang="ko-KR" sz="2400" b="0" kern="0" dirty="0">
                <a:solidFill>
                  <a:srgbClr val="000000"/>
                </a:solidFill>
                <a:latin typeface="Arial"/>
                <a:ea typeface="굴림" charset="-127"/>
              </a:rPr>
              <a:t>Laplace</a:t>
            </a:r>
          </a:p>
          <a:p>
            <a:pPr lvl="1" latinLnBrk="0">
              <a:lnSpc>
                <a:spcPct val="100000"/>
              </a:lnSpc>
              <a:buNone/>
            </a:pPr>
            <a:endParaRPr kumimoji="0" lang="en-US" altLang="ko-KR" b="0" kern="0" dirty="0" smtClean="0">
              <a:solidFill>
                <a:srgbClr val="000000"/>
              </a:solidFill>
              <a:latin typeface="Arial"/>
              <a:ea typeface="굴림" charset="-127"/>
            </a:endParaRPr>
          </a:p>
          <a:p>
            <a:pPr lvl="1" latinLnBrk="0">
              <a:lnSpc>
                <a:spcPct val="100000"/>
              </a:lnSpc>
              <a:buNone/>
            </a:pPr>
            <a:endParaRPr kumimoji="0" lang="en-US" altLang="ko-KR" b="0" kern="0" dirty="0">
              <a:solidFill>
                <a:srgbClr val="000000"/>
              </a:solidFill>
              <a:latin typeface="Arial"/>
              <a:ea typeface="굴림" charset="-127"/>
            </a:endParaRPr>
          </a:p>
          <a:p>
            <a:pPr lvl="1" latinLnBrk="0">
              <a:lnSpc>
                <a:spcPct val="100000"/>
              </a:lnSpc>
            </a:pPr>
            <a:r>
              <a:rPr kumimoji="0" lang="en-US" altLang="ko-KR" sz="2400" b="0" kern="0" dirty="0" smtClean="0">
                <a:solidFill>
                  <a:srgbClr val="000000"/>
                </a:solidFill>
                <a:latin typeface="Arial"/>
                <a:ea typeface="굴림" charset="-127"/>
              </a:rPr>
              <a:t>M-estimate</a:t>
            </a:r>
            <a:endParaRPr kumimoji="0" lang="en-US" altLang="ko-KR" sz="2400" b="0" kern="0" dirty="0">
              <a:solidFill>
                <a:srgbClr val="000000"/>
              </a:solidFill>
              <a:latin typeface="Arial"/>
              <a:ea typeface="굴림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4628" y="2636912"/>
            <a:ext cx="28194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800" b="0" i="1" dirty="0" smtClean="0">
                <a:solidFill>
                  <a:srgbClr val="000000"/>
                </a:solidFill>
                <a:ea typeface="굴림" charset="-127"/>
              </a:rPr>
              <a:t>n : </a:t>
            </a:r>
            <a:r>
              <a:rPr kumimoji="0" lang="en-US" altLang="ko-KR" sz="1800" b="0" dirty="0" smtClean="0">
                <a:solidFill>
                  <a:srgbClr val="000000"/>
                </a:solidFill>
                <a:ea typeface="굴림" charset="-127"/>
              </a:rPr>
              <a:t>Number of instances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800" b="0" i="1" dirty="0" err="1" smtClean="0">
                <a:solidFill>
                  <a:srgbClr val="000000"/>
                </a:solidFill>
                <a:ea typeface="굴림" charset="-127"/>
              </a:rPr>
              <a:t>n</a:t>
            </a:r>
            <a:r>
              <a:rPr kumimoji="0" lang="en-US" altLang="ko-KR" sz="1800" b="0" i="1" baseline="-25000" dirty="0" err="1" smtClean="0">
                <a:solidFill>
                  <a:srgbClr val="000000"/>
                </a:solidFill>
                <a:ea typeface="굴림" charset="-127"/>
              </a:rPr>
              <a:t>c</a:t>
            </a:r>
            <a:r>
              <a:rPr kumimoji="0" lang="en-US" altLang="ko-KR" sz="1800" b="0" i="1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kumimoji="0" lang="en-US" altLang="ko-KR" sz="1800" b="0" dirty="0" smtClean="0">
                <a:solidFill>
                  <a:srgbClr val="000000"/>
                </a:solidFill>
                <a:ea typeface="굴림" charset="-127"/>
              </a:rPr>
              <a:t>Number of instances covered by rule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800" b="0" i="1" dirty="0" smtClean="0">
                <a:solidFill>
                  <a:srgbClr val="000000"/>
                </a:solidFill>
                <a:ea typeface="굴림" charset="-127"/>
              </a:rPr>
              <a:t>k</a:t>
            </a:r>
            <a:r>
              <a:rPr kumimoji="0" lang="en-US" altLang="ko-KR" sz="1800" b="0" dirty="0" smtClean="0">
                <a:solidFill>
                  <a:srgbClr val="000000"/>
                </a:solidFill>
                <a:ea typeface="굴림" charset="-127"/>
              </a:rPr>
              <a:t> : Number of classes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80000"/>
              </a:spcAft>
              <a:buClrTx/>
              <a:buFontTx/>
              <a:buNone/>
            </a:pPr>
            <a:r>
              <a:rPr kumimoji="0" lang="en-US" altLang="ko-KR" sz="1800" b="0" i="1" dirty="0" smtClean="0">
                <a:solidFill>
                  <a:srgbClr val="000000"/>
                </a:solidFill>
                <a:ea typeface="굴림" charset="-127"/>
              </a:rPr>
              <a:t>p</a:t>
            </a:r>
            <a:r>
              <a:rPr kumimoji="0" lang="en-US" altLang="ko-KR" sz="1800" b="0" dirty="0" smtClean="0">
                <a:solidFill>
                  <a:srgbClr val="000000"/>
                </a:solidFill>
                <a:ea typeface="굴림" charset="-127"/>
              </a:rPr>
              <a:t> : Prior probability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94106"/>
              </p:ext>
            </p:extLst>
          </p:nvPr>
        </p:nvGraphicFramePr>
        <p:xfrm>
          <a:off x="2702094" y="1578084"/>
          <a:ext cx="1085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094" y="1578084"/>
                        <a:ext cx="10858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51390"/>
              </p:ext>
            </p:extLst>
          </p:nvPr>
        </p:nvGraphicFramePr>
        <p:xfrm>
          <a:off x="2473494" y="3175977"/>
          <a:ext cx="16002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7" imgW="520474" imgH="393529" progId="Equation.3">
                  <p:embed/>
                </p:oleObj>
              </mc:Choice>
              <mc:Fallback>
                <p:oleObj name="Equation" r:id="rId7" imgW="52047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494" y="3175977"/>
                        <a:ext cx="16002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11448"/>
              </p:ext>
            </p:extLst>
          </p:nvPr>
        </p:nvGraphicFramePr>
        <p:xfrm>
          <a:off x="2967276" y="4622314"/>
          <a:ext cx="19050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9" imgW="609336" imgH="393529" progId="Equation.3">
                  <p:embed/>
                </p:oleObj>
              </mc:Choice>
              <mc:Fallback>
                <p:oleObj name="Equation" r:id="rId9" imgW="60933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276" y="4622314"/>
                        <a:ext cx="19050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8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2400340"/>
            <a:ext cx="8569325" cy="591307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 smtClean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 smtClean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3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644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순차적 커버링 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Stopping Criterion &amp; Rule Pruning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3" y="1196752"/>
            <a:ext cx="726602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2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간접 방법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: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의사결정 트리 등 사용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52575"/>
            <a:ext cx="8170863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9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분류기의 장점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4" y="1196752"/>
            <a:ext cx="750411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http://www.livechat-software.org/v2/alstour/images/advantages_2-b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53063"/>
            <a:ext cx="3631729" cy="22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3135999"/>
            <a:ext cx="8569325" cy="591307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3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인스턴스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기반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5717"/>
            <a:ext cx="8303932" cy="44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인스턴스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기반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90625"/>
            <a:ext cx="8408987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996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이웃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(Nearest Neighbor Classifiers)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1052736"/>
            <a:ext cx="83994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5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분류기 개념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995363"/>
            <a:ext cx="8675687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이웃 분류기 정의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14425"/>
            <a:ext cx="815181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1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(1-Nearest Neighbor)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56" y="1196752"/>
            <a:ext cx="5343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(Rule-Based Classifier)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52736"/>
            <a:ext cx="7570787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9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분류기 이슈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52736"/>
            <a:ext cx="79422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분류기 이슈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3" y="980728"/>
            <a:ext cx="8304213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분류기 이슈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9713"/>
            <a:ext cx="7853883" cy="360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인접 이웃 분류기 이슈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24744"/>
            <a:ext cx="80946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34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3907539"/>
            <a:ext cx="8569325" cy="591307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8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(Bayesian Classifiers)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9" y="1196752"/>
            <a:ext cx="8122294" cy="486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베이스 정리의 예제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128713"/>
            <a:ext cx="848518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66362" y="811703"/>
            <a:ext cx="216024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meningitis: </a:t>
            </a:r>
            <a:r>
              <a:rPr lang="ko-KR" altLang="en-US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뇌막염</a:t>
            </a:r>
            <a:endParaRPr lang="en-US" altLang="ko-KR" b="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stiff neck: </a:t>
            </a:r>
            <a:r>
              <a:rPr lang="ko-KR" altLang="en-US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뻣뻣한 목</a:t>
            </a:r>
            <a:endParaRPr lang="ko-KR" altLang="en-US" b="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개념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85838"/>
            <a:ext cx="845661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개념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352928" cy="519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1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63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순수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(Naïve Bayes Classifier)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6825"/>
            <a:ext cx="8820472" cy="373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815950"/>
            <a:ext cx="6624736" cy="40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16" y="4920620"/>
            <a:ext cx="5832648" cy="154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80312" y="58210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Reptiles: </a:t>
            </a:r>
            <a:r>
              <a:rPr lang="ko-KR" altLang="en-US" sz="1200" b="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파충류</a:t>
            </a:r>
            <a:endParaRPr lang="en-US" altLang="ko-KR" sz="1200" b="0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>
              <a:buNone/>
            </a:pPr>
            <a:r>
              <a:rPr lang="en-US" altLang="ko-KR" sz="1200" b="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Amphibians: </a:t>
            </a:r>
            <a:r>
              <a:rPr lang="ko-KR" altLang="en-US" sz="1200" b="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양서류</a:t>
            </a:r>
            <a:endParaRPr lang="ko-KR" altLang="en-US" sz="1200" b="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훈련 집합에서 확률 구하기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" y="1124744"/>
            <a:ext cx="8723313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훈련 집합에서 확률 구하기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9" y="1052734"/>
            <a:ext cx="8244408" cy="517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훈련 집합에서 확률 구하기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80728"/>
            <a:ext cx="878046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순수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예제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580437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순수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예제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" y="1019175"/>
            <a:ext cx="9001696" cy="479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베이지안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분류기 요약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923925"/>
            <a:ext cx="8370887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46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4637893"/>
            <a:ext cx="8569325" cy="591307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1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인공 신경망 개념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33500"/>
            <a:ext cx="80184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인공 신경망 개념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184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인공 신경망 개념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33450"/>
            <a:ext cx="84375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분류기의 적용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052736"/>
            <a:ext cx="860901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인공 신경망의 일반적 구조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19175"/>
            <a:ext cx="8637587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인공 신경망의 학습 알고리즘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238250"/>
            <a:ext cx="816133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52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51520" y="5388795"/>
            <a:ext cx="8569325" cy="591307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(1/7)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4744"/>
            <a:ext cx="8532813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54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(2/7)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11901"/>
            <a:ext cx="48101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(3/7)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23" y="1124744"/>
            <a:ext cx="48196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(4/7)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071563"/>
            <a:ext cx="48863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(5/7)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47" y="980728"/>
            <a:ext cx="47815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(6/7)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5331494" cy="541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SVM (Support Vector Machines) (7/7)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24744"/>
            <a:ext cx="766603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 적용범위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(Coverage)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와 정확도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(Accuracy)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" y="1124744"/>
            <a:ext cx="5076616" cy="42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26" y="1268760"/>
            <a:ext cx="3680943" cy="482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7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비선형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SVM (Nonlinear SVM) 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70401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844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비선형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SVM (Nonlinear SVM) 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847725"/>
            <a:ext cx="7666037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6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3333CC"/>
                </a:solidFill>
              </a:rPr>
              <a:t>Page </a:t>
            </a:r>
            <a:fld id="{8AEC989E-555E-4E55-9F3C-343127921532}" type="slidenum">
              <a:rPr lang="en-US" altLang="ko-KR">
                <a:solidFill>
                  <a:srgbClr val="3333CC"/>
                </a:solidFill>
              </a:rPr>
              <a:pPr>
                <a:defRPr/>
              </a:pPr>
              <a:t>62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내</a:t>
            </a:r>
            <a:r>
              <a:rPr lang="ko-KR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용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24545" y="980728"/>
            <a:ext cx="8569325" cy="5720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Font typeface="Wingdings" pitchFamily="2" charset="2"/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분류 정의와 적용사례</a:t>
            </a:r>
            <a:endParaRPr lang="en-US" altLang="ko-KR" sz="2400" b="0" dirty="0">
              <a:solidFill>
                <a:schemeClr val="bg1">
                  <a:lumMod val="75000"/>
                </a:schemeClr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의사결정 트리 </a:t>
            </a:r>
            <a:r>
              <a:rPr lang="en-US" altLang="ko-KR" sz="2400" b="0" dirty="0">
                <a:solidFill>
                  <a:schemeClr val="bg1">
                    <a:lumMod val="75000"/>
                  </a:schemeClr>
                </a:solidFill>
                <a:ea typeface="HY헤드라인M" pitchFamily="18" charset="-127"/>
              </a:rPr>
              <a:t>(Decision Trees)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규칙기반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(Rule-Based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인접 이웃 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(Nearest Neighbor Classifiers)</a:t>
            </a: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err="1" smtClean="0">
                <a:solidFill>
                  <a:srgbClr val="000000"/>
                </a:solidFill>
                <a:ea typeface="HY헤드라인M" pitchFamily="18" charset="-127"/>
              </a:rPr>
              <a:t>베이지안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분류기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(Bayesian Classifiers)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인공 신경망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(Artificial Neural Networks)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지지도 벡터 머신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(Support Vector Machines)</a:t>
            </a:r>
          </a:p>
          <a:p>
            <a:pPr marL="450850" indent="-45085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Blip>
                <a:blip r:embed="rId3"/>
              </a:buBlip>
              <a:tabLst>
                <a:tab pos="450850" algn="l"/>
                <a:tab pos="2962275" algn="l"/>
              </a:tabLst>
            </a:pPr>
            <a:endParaRPr lang="en-US" altLang="ko-KR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분류기의 동작 방법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90613"/>
            <a:ext cx="848518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규칙기반 분류기의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바람직한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특징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5505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상호 배타적 규칙 </a:t>
            </a:r>
            <a:r>
              <a:rPr lang="en-US" altLang="ko-KR" sz="2000" b="0" dirty="0" smtClean="0">
                <a:ea typeface="HY헤드라인M" pitchFamily="18" charset="-127"/>
              </a:rPr>
              <a:t>(Mutually exclusive rules): 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각 레코드는 하나의 규칙에만 지배를 받아야 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포괄적 규칙 </a:t>
            </a:r>
            <a:r>
              <a:rPr lang="en-US" altLang="ko-KR" sz="2000" b="0" dirty="0" smtClean="0">
                <a:ea typeface="HY헤드라인M" pitchFamily="18" charset="-127"/>
              </a:rPr>
              <a:t>(Exhaustive rules): </a:t>
            </a:r>
            <a:br>
              <a:rPr lang="en-US" altLang="ko-KR" sz="2000" b="0" dirty="0" smtClean="0">
                <a:ea typeface="HY헤드라인M" pitchFamily="18" charset="-127"/>
              </a:rPr>
            </a:br>
            <a:r>
              <a:rPr lang="ko-KR" altLang="en-US" sz="2000" b="0" dirty="0" smtClean="0">
                <a:ea typeface="HY헤드라인M" pitchFamily="18" charset="-127"/>
              </a:rPr>
              <a:t>분류기의 규칙은 모든 가능한 레코드에 적용될 수 있어야 한다</a:t>
            </a:r>
            <a:r>
              <a:rPr lang="en-US" altLang="ko-KR" sz="2000" b="0" dirty="0" smtClean="0">
                <a:ea typeface="HY헤드라인M" pitchFamily="18" charset="-127"/>
              </a:rPr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0596"/>
            <a:ext cx="6349900" cy="1271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4" y="4529668"/>
            <a:ext cx="6363183" cy="1524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6708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의사결정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트리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  <a:sym typeface="Wingdings" panose="05000000000000000000" pitchFamily="2" charset="2"/>
              </a:rPr>
              <a:t>규칙 생성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068702" y="475360"/>
            <a:ext cx="984811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Classification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14488"/>
            <a:ext cx="897096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9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22568</TotalTime>
  <Words>940</Words>
  <Application>Microsoft Office PowerPoint</Application>
  <PresentationFormat>화면 슬라이드 쇼(4:3)</PresentationFormat>
  <Paragraphs>317</Paragraphs>
  <Slides>62</Slides>
  <Notes>61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기본 디자인</vt:lpstr>
      <vt:lpstr>2_기본 디자인</vt:lpstr>
      <vt:lpstr>3_기본 디자인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ysmoon</cp:lastModifiedBy>
  <cp:revision>1845</cp:revision>
  <cp:lastPrinted>2014-11-14T01:26:56Z</cp:lastPrinted>
  <dcterms:created xsi:type="dcterms:W3CDTF">2003-03-03T08:07:33Z</dcterms:created>
  <dcterms:modified xsi:type="dcterms:W3CDTF">2016-08-24T05:58:24Z</dcterms:modified>
</cp:coreProperties>
</file>