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8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7" r:id="rId12"/>
    <p:sldId id="290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8" r:id="rId26"/>
    <p:sldId id="309" r:id="rId27"/>
    <p:sldId id="311" r:id="rId28"/>
    <p:sldId id="316" r:id="rId29"/>
    <p:sldId id="317" r:id="rId30"/>
    <p:sldId id="322" r:id="rId31"/>
    <p:sldId id="323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321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322"/>
    <a:srgbClr val="003300"/>
    <a:srgbClr val="F7ECD5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260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28" d="100"/>
          <a:sy n="128" d="100"/>
        </p:scale>
        <p:origin x="4676" y="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1CC0F-4CE6-4A2A-906B-A5A93A77AABD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E4156-2F69-4CFB-9652-BB023F543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947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E4156-2F69-4CFB-9652-BB023F543CB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17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B79EC-3651-4003-8256-4E7E1F0DB6E0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756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D8EEA-F24E-4124-98D1-89A08BC2B969}" type="slidenum"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011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>
            <a:extLst>
              <a:ext uri="{FF2B5EF4-FFF2-40B4-BE49-F238E27FC236}">
                <a16:creationId xmlns:a16="http://schemas.microsoft.com/office/drawing/2014/main" id="{18444332-77AA-464F-9226-27524E1666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8742" y="1298485"/>
            <a:ext cx="8543799" cy="925332"/>
          </a:xfrm>
        </p:spPr>
        <p:txBody>
          <a:bodyPr>
            <a:normAutofit/>
          </a:bodyPr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제목을 입력하세요</a:t>
            </a:r>
          </a:p>
        </p:txBody>
      </p:sp>
      <p:sp>
        <p:nvSpPr>
          <p:cNvPr id="59" name="텍스트 개체 틀 58">
            <a:extLst>
              <a:ext uri="{FF2B5EF4-FFF2-40B4-BE49-F238E27FC236}">
                <a16:creationId xmlns:a16="http://schemas.microsoft.com/office/drawing/2014/main" id="{5B70B421-8780-4C4C-AB1B-8BD9CD2A63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56829" y="4073401"/>
            <a:ext cx="1329751" cy="1573328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l">
              <a:lnSpc>
                <a:spcPct val="120000"/>
              </a:lnSpc>
              <a:buClr>
                <a:srgbClr val="223322"/>
              </a:buClr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이름입력 </a:t>
            </a:r>
            <a:r>
              <a:rPr lang="en-US" altLang="ko-KR" dirty="0"/>
              <a:t>1</a:t>
            </a:r>
          </a:p>
          <a:p>
            <a:pPr lvl="0"/>
            <a:r>
              <a:rPr lang="ko-KR" altLang="en-US" dirty="0"/>
              <a:t>이름입력 </a:t>
            </a:r>
            <a:r>
              <a:rPr lang="en-US" altLang="ko-KR" dirty="0"/>
              <a:t>2</a:t>
            </a:r>
          </a:p>
          <a:p>
            <a:pPr lvl="0"/>
            <a:r>
              <a:rPr lang="ko-KR" altLang="en-US" dirty="0"/>
              <a:t>이름입력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C0D41BA-7160-4979-AE89-50E681E27403}"/>
              </a:ext>
            </a:extLst>
          </p:cNvPr>
          <p:cNvSpPr/>
          <p:nvPr userDrawn="1"/>
        </p:nvSpPr>
        <p:spPr>
          <a:xfrm>
            <a:off x="0" y="6258116"/>
            <a:ext cx="12192000" cy="599884"/>
          </a:xfrm>
          <a:prstGeom prst="rect">
            <a:avLst/>
          </a:prstGeom>
          <a:solidFill>
            <a:srgbClr val="223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60E6840C-58D1-4C11-BCDE-C0B21E8163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05679" y="3806429"/>
            <a:ext cx="4529274" cy="2566489"/>
          </a:xfrm>
          <a:prstGeom prst="rect">
            <a:avLst/>
          </a:prstGeom>
        </p:spPr>
      </p:pic>
      <p:sp>
        <p:nvSpPr>
          <p:cNvPr id="71" name="텍스트 개체 틀 70">
            <a:extLst>
              <a:ext uri="{FF2B5EF4-FFF2-40B4-BE49-F238E27FC236}">
                <a16:creationId xmlns:a16="http://schemas.microsoft.com/office/drawing/2014/main" id="{F96EF3B5-9507-4B31-9B13-8FCE6314BF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8863" y="2130365"/>
            <a:ext cx="8543925" cy="599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부제목을 입력하세요</a:t>
            </a: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53D96FB5-22DB-42C9-9576-12374A78B47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7" y="182480"/>
            <a:ext cx="1825956" cy="53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0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A44F9-199C-438E-A134-84E2DDD6C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3340" y="787396"/>
            <a:ext cx="3637520" cy="867038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3300"/>
                </a:solidFill>
              </a:defRPr>
            </a:lvl1pPr>
          </a:lstStyle>
          <a:p>
            <a:r>
              <a:rPr lang="ko-KR" altLang="en-US" dirty="0"/>
              <a:t>목 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B3D1A6C-7A38-4DB9-AFAF-6E318A585B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0000"/>
          </a:blip>
          <a:srcRect b="5810"/>
          <a:stretch/>
        </p:blipFill>
        <p:spPr>
          <a:xfrm rot="5400000">
            <a:off x="-892990" y="2469284"/>
            <a:ext cx="3830288" cy="2044308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ADE9E1C-E7CA-49FC-86D3-170DB29E11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3340" y="2093873"/>
            <a:ext cx="7931150" cy="4081466"/>
          </a:xfrm>
          <a:prstGeom prst="rect">
            <a:avLst/>
          </a:prstGeom>
        </p:spPr>
        <p:txBody>
          <a:bodyPr anchor="ctr"/>
          <a:lstStyle>
            <a:lvl1pPr marL="571500" indent="-57150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+mj-lt"/>
              <a:buAutoNum type="arabicPeriod"/>
              <a:defRPr sz="2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800100" indent="-342900">
              <a:buFont typeface="+mj-lt"/>
              <a:buAutoNum type="arabicParenR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95BB1F-0E55-45E8-9924-C4B526438E15}"/>
              </a:ext>
            </a:extLst>
          </p:cNvPr>
          <p:cNvSpPr/>
          <p:nvPr userDrawn="1"/>
        </p:nvSpPr>
        <p:spPr>
          <a:xfrm>
            <a:off x="2946625" y="1989137"/>
            <a:ext cx="132930" cy="4310957"/>
          </a:xfrm>
          <a:prstGeom prst="rect">
            <a:avLst/>
          </a:prstGeom>
          <a:solidFill>
            <a:srgbClr val="223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FAC22D-6C1D-4C74-864C-026B59589052}"/>
              </a:ext>
            </a:extLst>
          </p:cNvPr>
          <p:cNvSpPr/>
          <p:nvPr userDrawn="1"/>
        </p:nvSpPr>
        <p:spPr>
          <a:xfrm>
            <a:off x="2946625" y="787397"/>
            <a:ext cx="132930" cy="867038"/>
          </a:xfrm>
          <a:prstGeom prst="rect">
            <a:avLst/>
          </a:prstGeom>
          <a:solidFill>
            <a:srgbClr val="223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46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98A6B-4F4A-4C35-82EC-715C373D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CB8884-2449-422A-8CE3-B072880D2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D719-3379-4B86-9AB0-2E080926E0B8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639BB6-1CC6-404A-A3AE-BE217751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AD5CC8-6727-45AE-90C4-1F53B8B72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4FE7-BA8F-47D9-8473-A947E88DD25D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4A82E955-FC68-401C-A496-BF2608568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359" y="1204430"/>
            <a:ext cx="10089282" cy="4938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20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30000"/>
              </a:lnSpc>
              <a:defRPr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532411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C72FD-65F8-4F1D-92D1-379719941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D6E801-F374-468F-9E99-7D5304C7A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4282" y="1644356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661688-B77D-444E-BB98-7780332EE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6120" y="1644356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468BBD-831B-4241-8CF8-50EC7B4C5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C6A8-CFC8-4A81-8B6A-57C9CA198C35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FA674D-4E3F-4837-ABA0-3F5D5D4F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0137B2-2AC5-4C0A-8454-05F59B6EC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4FE7-BA8F-47D9-8473-A947E88DD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56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4C48B1-A047-42DF-B1D9-3B7C0D1E6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1168" y="1415302"/>
            <a:ext cx="5157787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890E23-3116-4901-9A31-01E6FAAF9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116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FA3B7E-F61E-4182-BA87-5683313AD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3047" y="1415302"/>
            <a:ext cx="5183188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A0760A-47BF-4C9B-88B2-634C5C1C2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3047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AB877F-2D63-41D1-8A9A-572E37A7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C6A8-CFC8-4A81-8B6A-57C9CA198C35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CB3841-81F2-4C64-99D5-50313B375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A6AAB3-8C76-4A86-B2C2-DA0ECCB9C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4FE7-BA8F-47D9-8473-A947E88DD25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436CCEBF-1A65-4BD5-8D45-E1D270957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619" y="154970"/>
            <a:ext cx="9547860" cy="8670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8677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Web Information Systems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ko-KR" altLang="en-US" smtClean="0"/>
            </a:lvl1pPr>
          </a:lstStyle>
          <a:p>
            <a:fld id="{4BEDD84E-25D4-4983-8AA1-2863C96F08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91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8A1FA-03AE-4DA3-8537-47A1C35CD0B0}" type="datetimeFigureOut">
              <a:rPr lang="en-US"/>
              <a:pPr>
                <a:defRPr/>
              </a:pPr>
              <a:t>9/2/2019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91200" y="1036639"/>
            <a:ext cx="609600" cy="441325"/>
          </a:xfrm>
        </p:spPr>
        <p:txBody>
          <a:bodyPr/>
          <a:lstStyle>
            <a:lvl1pPr>
              <a:defRPr/>
            </a:lvl1pPr>
          </a:lstStyle>
          <a:p>
            <a:fld id="{BFC5781F-09B2-42F5-89ED-CF172C5C41B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395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white">
          <a:xfrm>
            <a:off x="11988800" y="1905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white">
          <a:xfrm>
            <a:off x="203200" y="2286000"/>
            <a:ext cx="11777133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207434" y="142875"/>
            <a:ext cx="11777133" cy="21399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auto">
          <a:xfrm>
            <a:off x="194734" y="6391276"/>
            <a:ext cx="11777133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203200" y="152400"/>
            <a:ext cx="11777133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  <a:cs typeface="+mn-cs"/>
            </a:endParaRPr>
          </a:p>
        </p:txBody>
      </p:sp>
      <p:sp>
        <p:nvSpPr>
          <p:cNvPr id="12" name="Straight Connector 28"/>
          <p:cNvSpPr>
            <a:spLocks noChangeShapeType="1"/>
          </p:cNvSpPr>
          <p:nvPr/>
        </p:nvSpPr>
        <p:spPr bwMode="auto">
          <a:xfrm>
            <a:off x="203200" y="2438400"/>
            <a:ext cx="11777133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13" name="Oval 29"/>
          <p:cNvSpPr/>
          <p:nvPr/>
        </p:nvSpPr>
        <p:spPr>
          <a:xfrm>
            <a:off x="5689600" y="211455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4" name="Oval 30"/>
          <p:cNvSpPr/>
          <p:nvPr/>
        </p:nvSpPr>
        <p:spPr>
          <a:xfrm>
            <a:off x="5816600" y="2209800"/>
            <a:ext cx="5588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C06E7B-7ACB-4751-A8FE-6FAE604C1011}" type="datetimeFigureOut">
              <a:rPr lang="en-US"/>
              <a:pPr>
                <a:defRPr/>
              </a:pPr>
              <a:t>9/2/2019</a:t>
            </a:fld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91200" y="2198689"/>
            <a:ext cx="609600" cy="441325"/>
          </a:xfrm>
        </p:spPr>
        <p:txBody>
          <a:bodyPr/>
          <a:lstStyle>
            <a:lvl1pPr>
              <a:defRPr/>
            </a:lvl1pPr>
          </a:lstStyle>
          <a:p>
            <a:fld id="{DB236EA8-1EEF-48FC-AB66-2790DEF5EB5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0409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15D9-3791-4FCB-BF95-018C5CF12FB6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8889-2D65-4E18-8862-63D641B83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88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922832-DBC7-4A80-9F50-CF22B550F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619" y="154970"/>
            <a:ext cx="9547860" cy="867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251B1C-CB9F-42A7-9850-C9B35E545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274" y="1151813"/>
            <a:ext cx="10113452" cy="4962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EE5155-8DBA-4270-B62E-54E8C3333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7762" y="63464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3C6A8-CFC8-4A81-8B6A-57C9CA198C35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4EFBB8-FC5E-471C-9B97-1158CD072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6EC6D6-D47E-4238-9C84-9DD5D5DF6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5125" y="6346489"/>
            <a:ext cx="4655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E4FE7-BA8F-47D9-8473-A947E88DD25D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931573-AE8D-4FEF-88CF-AE392D739B55}"/>
              </a:ext>
            </a:extLst>
          </p:cNvPr>
          <p:cNvSpPr/>
          <p:nvPr userDrawn="1"/>
        </p:nvSpPr>
        <p:spPr>
          <a:xfrm>
            <a:off x="0" y="978740"/>
            <a:ext cx="11882628" cy="86536"/>
          </a:xfrm>
          <a:prstGeom prst="rect">
            <a:avLst/>
          </a:prstGeom>
          <a:gradFill>
            <a:gsLst>
              <a:gs pos="42000">
                <a:srgbClr val="003300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BF4719-E9BF-42D9-8CEB-05603A57395D}"/>
              </a:ext>
            </a:extLst>
          </p:cNvPr>
          <p:cNvSpPr/>
          <p:nvPr userDrawn="1"/>
        </p:nvSpPr>
        <p:spPr>
          <a:xfrm>
            <a:off x="11647858" y="6433026"/>
            <a:ext cx="45719" cy="4249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E585705-0DF4-449C-848A-FE1F7BD3BA6B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868" y="457070"/>
            <a:ext cx="1121760" cy="51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5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7" r:id="rId3"/>
    <p:sldLayoutId id="2147483664" r:id="rId4"/>
    <p:sldLayoutId id="2147483665" r:id="rId5"/>
    <p:sldLayoutId id="2147483669" r:id="rId6"/>
    <p:sldLayoutId id="2147483671" r:id="rId7"/>
    <p:sldLayoutId id="2147483672" r:id="rId8"/>
    <p:sldLayoutId id="2147483673" r:id="rId9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800" b="1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200000"/>
        </a:lnSpc>
        <a:spcBef>
          <a:spcPts val="1000"/>
        </a:spcBef>
        <a:buClr>
          <a:schemeClr val="accent6">
            <a:lumMod val="50000"/>
          </a:schemeClr>
        </a:buClr>
        <a:buSzPct val="110000"/>
        <a:buFontTx/>
        <a:buBlip>
          <a:blip r:embed="rId12"/>
        </a:buBlip>
        <a:defRPr sz="28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3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371600" indent="-457200" algn="l" defTabSz="914400" rtl="0" eaLnBrk="1" latinLnBrk="1" hangingPunct="1">
        <a:lnSpc>
          <a:spcPct val="120000"/>
        </a:lnSpc>
        <a:spcBef>
          <a:spcPts val="500"/>
        </a:spcBef>
        <a:buClr>
          <a:schemeClr val="tx1">
            <a:lumMod val="75000"/>
            <a:lumOff val="25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3pPr>
      <a:lvl4pPr marL="1657350" indent="-28575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65000"/>
            <a:lumOff val="35000"/>
          </a:schemeClr>
        </a:buClr>
        <a:buFont typeface="Calibri" panose="020F0502020204030204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>
              <a:lumMod val="50000"/>
              <a:lumOff val="50000"/>
            </a:schemeClr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ache.org/" TargetMode="External"/><Relationship Id="rId2" Type="http://schemas.openxmlformats.org/officeDocument/2006/relationships/hyperlink" Target="http://www.eclipse.org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B5587-ABF0-4387-9988-4790514AB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742" y="1681164"/>
            <a:ext cx="8543799" cy="92533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LD0230 </a:t>
            </a:r>
            <a:r>
              <a:rPr lang="ko-KR" altLang="en-US" dirty="0"/>
              <a:t>웹정보시스템 </a:t>
            </a:r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6C3571-7E1F-4B24-808E-8F956CE902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11813" y="4162022"/>
            <a:ext cx="2199391" cy="157332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1600" b="1" dirty="0"/>
              <a:t>성신여자대학교</a:t>
            </a:r>
            <a:endParaRPr lang="en-US" altLang="ko-KR" sz="1600" b="1" dirty="0"/>
          </a:p>
          <a:p>
            <a:pPr>
              <a:lnSpc>
                <a:spcPct val="100000"/>
              </a:lnSpc>
            </a:pPr>
            <a:r>
              <a:rPr lang="ko-KR" altLang="en-US" sz="1600" b="1" dirty="0" smtClean="0"/>
              <a:t>정보시스템공학과</a:t>
            </a:r>
            <a:endParaRPr lang="en-US" altLang="ko-KR" sz="1600" b="1" dirty="0" smtClean="0"/>
          </a:p>
          <a:p>
            <a:pPr>
              <a:lnSpc>
                <a:spcPct val="100000"/>
              </a:lnSpc>
            </a:pPr>
            <a:r>
              <a:rPr lang="ko-KR" altLang="en-US" sz="1600" b="1" dirty="0" smtClean="0"/>
              <a:t>홍 기 형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99068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Introduction to </a:t>
            </a:r>
            <a:r>
              <a:rPr lang="en-US" altLang="ko-KR" dirty="0" smtClean="0"/>
              <a:t>Web Applications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11725275" y="6346825"/>
            <a:ext cx="466725" cy="365125"/>
          </a:xfrm>
        </p:spPr>
        <p:txBody>
          <a:bodyPr/>
          <a:lstStyle/>
          <a:p>
            <a:fld id="{4BEDD84E-25D4-4983-8AA1-2863C96F08D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869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MY" b="1" dirty="0" smtClean="0"/>
              <a:t>INTERNET &amp; THE WEB</a:t>
            </a:r>
            <a:endParaRPr lang="en-US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1825625" y="1527175"/>
            <a:ext cx="8504238" cy="4572000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MY" altLang="ko-KR" sz="3200" dirty="0"/>
              <a:t> The Internet is a global system of interconnected computer networks that use the standard Internet Protocol Suite (TCP/IP) to serve billions of users worldwide.</a:t>
            </a:r>
          </a:p>
          <a:p>
            <a:pPr eaLnBrk="1" hangingPunct="1"/>
            <a:r>
              <a:rPr lang="en-MY" altLang="ko-KR" sz="3200" dirty="0"/>
              <a:t> The Internet is a global data communications system. It is a hardware and software infrastructure that provides connectivity between computers. </a:t>
            </a:r>
          </a:p>
        </p:txBody>
      </p:sp>
    </p:spTree>
    <p:extLst>
      <p:ext uri="{BB962C8B-B14F-4D97-AF65-F5344CB8AC3E}">
        <p14:creationId xmlns:p14="http://schemas.microsoft.com/office/powerpoint/2010/main" val="138121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MY" dirty="0" smtClean="0"/>
              <a:t>WHAT’S THE WORLD WIDE WEB?</a:t>
            </a:r>
            <a:endParaRPr lang="en-MY" dirty="0"/>
          </a:p>
        </p:txBody>
      </p:sp>
      <p:sp>
        <p:nvSpPr>
          <p:cNvPr id="21507" name="Content Placeholder 3"/>
          <p:cNvSpPr>
            <a:spLocks noGrp="1"/>
          </p:cNvSpPr>
          <p:nvPr>
            <p:ph sz="quarter" idx="1"/>
          </p:nvPr>
        </p:nvSpPr>
        <p:spPr>
          <a:xfrm>
            <a:off x="1825625" y="1527175"/>
            <a:ext cx="8504238" cy="4572000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MY" altLang="ko-KR" dirty="0" smtClean="0"/>
              <a:t>The Web is a system of interlinked hypertext documents accessed via the Internet</a:t>
            </a:r>
          </a:p>
          <a:p>
            <a:pPr eaLnBrk="1" hangingPunct="1"/>
            <a:r>
              <a:rPr lang="en-MY" altLang="ko-KR" dirty="0" smtClean="0"/>
              <a:t>3 first bricks:</a:t>
            </a:r>
          </a:p>
          <a:p>
            <a:pPr lvl="1" eaLnBrk="1" hangingPunct="1"/>
            <a:r>
              <a:rPr lang="en-MY" altLang="ko-KR" dirty="0" smtClean="0"/>
              <a:t>Uniform Resource Locator (URL) </a:t>
            </a:r>
            <a:r>
              <a:rPr lang="en-MY" altLang="ko-KR" i="1" dirty="0" smtClean="0"/>
              <a:t>i.e.,</a:t>
            </a:r>
          </a:p>
          <a:p>
            <a:pPr lvl="2" eaLnBrk="1" hangingPunct="1"/>
            <a:r>
              <a:rPr lang="en-MY" altLang="ko-KR" i="1" dirty="0" smtClean="0"/>
              <a:t>unique identifiers for resources on the Web</a:t>
            </a:r>
          </a:p>
          <a:p>
            <a:pPr lvl="1" eaLnBrk="1" hangingPunct="1"/>
            <a:r>
              <a:rPr lang="en-MY" altLang="ko-KR" dirty="0" err="1" smtClean="0"/>
              <a:t>HyperText</a:t>
            </a:r>
            <a:r>
              <a:rPr lang="en-MY" altLang="ko-KR" dirty="0" smtClean="0"/>
              <a:t> </a:t>
            </a:r>
            <a:r>
              <a:rPr lang="en-MY" altLang="ko-KR" dirty="0" err="1" smtClean="0"/>
              <a:t>Markup</a:t>
            </a:r>
            <a:r>
              <a:rPr lang="en-MY" altLang="ko-KR" dirty="0" smtClean="0"/>
              <a:t> Language (HTML)</a:t>
            </a:r>
          </a:p>
          <a:p>
            <a:pPr lvl="2" eaLnBrk="1" hangingPunct="1"/>
            <a:r>
              <a:rPr lang="en-MY" altLang="ko-KR" i="1" dirty="0" smtClean="0"/>
              <a:t>i.e., the publishing language</a:t>
            </a:r>
          </a:p>
          <a:p>
            <a:pPr lvl="1" eaLnBrk="1" hangingPunct="1"/>
            <a:r>
              <a:rPr lang="en-MY" altLang="ko-KR" dirty="0" smtClean="0"/>
              <a:t>Hypertext Transfer Protocol (HTTP) </a:t>
            </a:r>
          </a:p>
          <a:p>
            <a:pPr lvl="2" eaLnBrk="1" hangingPunct="1"/>
            <a:r>
              <a:rPr lang="en-MY" altLang="ko-KR" i="1" dirty="0" smtClean="0"/>
              <a:t>i.e., the exchange protocol</a:t>
            </a:r>
          </a:p>
          <a:p>
            <a:pPr eaLnBrk="1" hangingPunct="1"/>
            <a:r>
              <a:rPr lang="en-MY" altLang="ko-KR" dirty="0" smtClean="0"/>
              <a:t>This is a technological point of view of course!</a:t>
            </a:r>
          </a:p>
        </p:txBody>
      </p:sp>
    </p:spTree>
    <p:extLst>
      <p:ext uri="{BB962C8B-B14F-4D97-AF65-F5344CB8AC3E}">
        <p14:creationId xmlns:p14="http://schemas.microsoft.com/office/powerpoint/2010/main" val="165503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rgbClr val="7B9899"/>
                </a:solidFill>
                <a:ea typeface="굴림" panose="020B0600000101010101" pitchFamily="50" charset="-127"/>
              </a:rPr>
              <a:t>What is web application ?</a:t>
            </a:r>
          </a:p>
        </p:txBody>
      </p:sp>
      <p:sp>
        <p:nvSpPr>
          <p:cNvPr id="26627" name="Content Placeholder 3"/>
          <p:cNvSpPr>
            <a:spLocks noGrp="1"/>
          </p:cNvSpPr>
          <p:nvPr>
            <p:ph sz="quarter" idx="1"/>
          </p:nvPr>
        </p:nvSpPr>
        <p:spPr>
          <a:xfrm>
            <a:off x="1825625" y="1527175"/>
            <a:ext cx="8504238" cy="457200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ko-KR" dirty="0" smtClean="0">
                <a:ea typeface="굴림" panose="020B0600000101010101" pitchFamily="50" charset="-127"/>
              </a:rPr>
              <a:t>It is a client/server application that uses a web browser as its client program, and performs an interactive service by connecting with servers over the Internet (or Intranet).</a:t>
            </a:r>
          </a:p>
          <a:p>
            <a:pPr eaLnBrk="1" hangingPunct="1"/>
            <a:r>
              <a:rPr lang="en-US" altLang="ko-KR" dirty="0" smtClean="0">
                <a:ea typeface="굴림" panose="020B0600000101010101" pitchFamily="50" charset="-127"/>
              </a:rPr>
              <a:t>A web site simply delivers content from static files. A web application presents dynamically tailored content based on request parameters, tracked user behaviors, and security considerations.</a:t>
            </a:r>
          </a:p>
        </p:txBody>
      </p:sp>
    </p:spTree>
    <p:extLst>
      <p:ext uri="{BB962C8B-B14F-4D97-AF65-F5344CB8AC3E}">
        <p14:creationId xmlns:p14="http://schemas.microsoft.com/office/powerpoint/2010/main" val="315109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7B9899"/>
                </a:solidFill>
              </a:rPr>
              <a:t>What is web application ?</a:t>
            </a:r>
            <a:endParaRPr lang="en-MY" dirty="0"/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>
          <a:xfrm>
            <a:off x="1825625" y="1527175"/>
            <a:ext cx="8504238" cy="4572000"/>
          </a:xfrm>
        </p:spPr>
        <p:txBody>
          <a:bodyPr>
            <a:normAutofit fontScale="70000" lnSpcReduction="20000"/>
          </a:bodyPr>
          <a:lstStyle/>
          <a:p>
            <a:r>
              <a:rPr lang="en-MY" altLang="ko-KR" smtClean="0"/>
              <a:t>[</a:t>
            </a:r>
            <a:r>
              <a:rPr lang="en-MY" altLang="ko-KR" i="1" smtClean="0"/>
              <a:t>wikipedia.org] A web application is an application that </a:t>
            </a:r>
            <a:r>
              <a:rPr lang="en-MY" altLang="ko-KR" smtClean="0"/>
              <a:t>is accessed over a network such as the Internet or an intranet. The term may also mean a computer software application that is hosted in a browser-controlled environment or coded in a browser-supported language and reliant on a common web browser to render the application executable […] Web applications can be considered as a specific variant of client-server</a:t>
            </a:r>
          </a:p>
          <a:p>
            <a:endParaRPr lang="en-MY" altLang="ko-KR" smtClean="0"/>
          </a:p>
        </p:txBody>
      </p:sp>
    </p:spTree>
    <p:extLst>
      <p:ext uri="{BB962C8B-B14F-4D97-AF65-F5344CB8AC3E}">
        <p14:creationId xmlns:p14="http://schemas.microsoft.com/office/powerpoint/2010/main" val="91821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7B9899"/>
                </a:solidFill>
              </a:rPr>
              <a:t>What is web application ?</a:t>
            </a:r>
            <a:endParaRPr lang="en-MY" dirty="0"/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>
          <a:xfrm>
            <a:off x="1825625" y="1527175"/>
            <a:ext cx="8504238" cy="4572000"/>
          </a:xfrm>
        </p:spPr>
        <p:txBody>
          <a:bodyPr>
            <a:normAutofit fontScale="85000" lnSpcReduction="10000"/>
          </a:bodyPr>
          <a:lstStyle/>
          <a:p>
            <a:r>
              <a:rPr lang="en-MY" altLang="ko-KR" dirty="0" smtClean="0"/>
              <a:t> </a:t>
            </a:r>
            <a:r>
              <a:rPr lang="en-MY" altLang="ko-KR" dirty="0" smtClean="0"/>
              <a:t>[</a:t>
            </a:r>
            <a:r>
              <a:rPr lang="en-MY" altLang="ko-KR" i="1" dirty="0" smtClean="0"/>
              <a:t>sitepoint.com] Web applications are stored on a server </a:t>
            </a:r>
            <a:r>
              <a:rPr lang="en-MY" altLang="ko-KR" dirty="0" smtClean="0"/>
              <a:t>and delivered to users over the Internet. A Web application is usually a three-tier structure, comprising a User Service tier (allowing user access to the application), a Business Service tier (allowing the user to carry out complex activities) and a Data.</a:t>
            </a:r>
          </a:p>
          <a:p>
            <a:endParaRPr lang="en-MY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1828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7B9899"/>
                </a:solidFill>
              </a:rPr>
              <a:t>What is web application ?</a:t>
            </a:r>
            <a:endParaRPr lang="en-MY" dirty="0"/>
          </a:p>
        </p:txBody>
      </p:sp>
      <p:sp>
        <p:nvSpPr>
          <p:cNvPr id="29699" name="Content Placeholder 2"/>
          <p:cNvSpPr>
            <a:spLocks noGrp="1"/>
          </p:cNvSpPr>
          <p:nvPr>
            <p:ph sz="quarter" idx="1"/>
          </p:nvPr>
        </p:nvSpPr>
        <p:spPr>
          <a:xfrm>
            <a:off x="1825625" y="1527175"/>
            <a:ext cx="8504238" cy="4572000"/>
          </a:xfrm>
        </p:spPr>
        <p:txBody>
          <a:bodyPr/>
          <a:lstStyle/>
          <a:p>
            <a:r>
              <a:rPr lang="en-MY" altLang="ko-KR" smtClean="0"/>
              <a:t>[</a:t>
            </a:r>
            <a:r>
              <a:rPr lang="en-MY" altLang="ko-KR" i="1" smtClean="0"/>
              <a:t>about.com][Shklar &amp; Rosen]A web application is any </a:t>
            </a:r>
            <a:r>
              <a:rPr lang="en-MY" altLang="ko-KR" smtClean="0"/>
              <a:t>application that uses a web browser as a client.</a:t>
            </a:r>
          </a:p>
        </p:txBody>
      </p:sp>
    </p:spTree>
    <p:extLst>
      <p:ext uri="{BB962C8B-B14F-4D97-AF65-F5344CB8AC3E}">
        <p14:creationId xmlns:p14="http://schemas.microsoft.com/office/powerpoint/2010/main" val="246025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ko-KR" smtClean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0" t="18750" r="29501" b="12500"/>
          <a:stretch>
            <a:fillRect/>
          </a:stretch>
        </p:blipFill>
        <p:spPr bwMode="auto">
          <a:xfrm>
            <a:off x="2852708" y="993892"/>
            <a:ext cx="7662891" cy="5330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430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rgbClr val="7B9899"/>
                </a:solidFill>
                <a:ea typeface="굴림" panose="020B0600000101010101" pitchFamily="50" charset="-127"/>
              </a:rPr>
              <a:t>Benefits :</a:t>
            </a:r>
          </a:p>
        </p:txBody>
      </p:sp>
      <p:sp>
        <p:nvSpPr>
          <p:cNvPr id="31747" name="Content Placeholder 3"/>
          <p:cNvSpPr>
            <a:spLocks noGrp="1"/>
          </p:cNvSpPr>
          <p:nvPr>
            <p:ph sz="quarter" idx="1"/>
          </p:nvPr>
        </p:nvSpPr>
        <p:spPr>
          <a:xfrm>
            <a:off x="1825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Easy to deploy and upgrade,</a:t>
            </a:r>
          </a:p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Cross-platform compatibility,</a:t>
            </a:r>
          </a:p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Limited resources on client side,</a:t>
            </a:r>
          </a:p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Interoperability.</a:t>
            </a:r>
          </a:p>
        </p:txBody>
      </p:sp>
    </p:spTree>
    <p:extLst>
      <p:ext uri="{BB962C8B-B14F-4D97-AF65-F5344CB8AC3E}">
        <p14:creationId xmlns:p14="http://schemas.microsoft.com/office/powerpoint/2010/main" val="360023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rgbClr val="7B9899"/>
                </a:solidFill>
                <a:ea typeface="굴림" panose="020B0600000101010101" pitchFamily="50" charset="-127"/>
              </a:rPr>
              <a:t>Drawbacks :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1"/>
          </p:nvPr>
        </p:nvSpPr>
        <p:spPr>
          <a:xfrm>
            <a:off x="1825625" y="1527175"/>
            <a:ext cx="8504238" cy="4572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Limitations on user interface compared to native Graphical User Interface,</a:t>
            </a:r>
          </a:p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Compatibility issues with some web browser,</a:t>
            </a:r>
          </a:p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Require a network connection,</a:t>
            </a:r>
          </a:p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The user does not own the software.</a:t>
            </a:r>
          </a:p>
        </p:txBody>
      </p:sp>
    </p:spTree>
    <p:extLst>
      <p:ext uri="{BB962C8B-B14F-4D97-AF65-F5344CB8AC3E}">
        <p14:creationId xmlns:p14="http://schemas.microsoft.com/office/powerpoint/2010/main" val="338548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75520" y="116632"/>
            <a:ext cx="8136904" cy="64294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General Information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Course Title : 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Web Information </a:t>
            </a:r>
            <a:r>
              <a:rPr lang="en-US" sz="3500" dirty="0" smtClean="0">
                <a:solidFill>
                  <a:schemeClr val="tx2">
                    <a:lumMod val="75000"/>
                  </a:schemeClr>
                </a:solidFill>
              </a:rPr>
              <a:t>System Project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Course Objectives 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altLang="ko-KR" b="1" dirty="0"/>
              <a:t>Web Application (Architecture)</a:t>
            </a:r>
            <a:endParaRPr lang="en-US" altLang="ko-KR" dirty="0"/>
          </a:p>
          <a:p>
            <a:pPr lvl="1"/>
            <a:r>
              <a:rPr lang="en-US" altLang="ko-KR" b="1" dirty="0" smtClean="0"/>
              <a:t>Classical Web Application Development Environment</a:t>
            </a:r>
          </a:p>
          <a:p>
            <a:pPr lvl="2"/>
            <a:r>
              <a:rPr lang="en-US" altLang="ko-KR" b="1" dirty="0" smtClean="0"/>
              <a:t>Servlets</a:t>
            </a:r>
            <a:endParaRPr lang="en-US" altLang="ko-KR" b="1" dirty="0"/>
          </a:p>
          <a:p>
            <a:pPr lvl="2"/>
            <a:r>
              <a:rPr lang="en-US" altLang="ko-KR" b="1" dirty="0"/>
              <a:t>JSP</a:t>
            </a:r>
            <a:endParaRPr lang="en-US" altLang="ko-KR" dirty="0"/>
          </a:p>
          <a:p>
            <a:pPr lvl="2"/>
            <a:r>
              <a:rPr lang="en-US" altLang="ko-KR" b="1" dirty="0" smtClean="0"/>
              <a:t>JDBC</a:t>
            </a:r>
          </a:p>
          <a:p>
            <a:pPr lvl="1"/>
            <a:r>
              <a:rPr lang="en-US" altLang="ko-KR" b="1" dirty="0" smtClean="0"/>
              <a:t>Introduction to the web application (development) platforms</a:t>
            </a:r>
          </a:p>
          <a:p>
            <a:pPr lvl="2"/>
            <a:r>
              <a:rPr lang="en-US" altLang="ko-KR" b="1" smtClean="0"/>
              <a:t>Node.js, </a:t>
            </a:r>
            <a:endParaRPr lang="en-US" altLang="ko-KR" b="1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Web Information Systems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33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892426" y="2743201"/>
            <a:ext cx="6480175" cy="1673225"/>
          </a:xfrm>
        </p:spPr>
        <p:txBody>
          <a:bodyPr/>
          <a:lstStyle/>
          <a:p>
            <a:pPr>
              <a:defRPr/>
            </a:pPr>
            <a:endParaRPr lang="en-MY"/>
          </a:p>
        </p:txBody>
      </p:sp>
      <p:sp>
        <p:nvSpPr>
          <p:cNvPr id="3379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ko-KR" b="1" smtClean="0"/>
              <a:t>A Brief History</a:t>
            </a:r>
            <a:endParaRPr lang="en-MY" altLang="ko-KR" smtClean="0"/>
          </a:p>
        </p:txBody>
      </p:sp>
    </p:spTree>
    <p:extLst>
      <p:ext uri="{BB962C8B-B14F-4D97-AF65-F5344CB8AC3E}">
        <p14:creationId xmlns:p14="http://schemas.microsoft.com/office/powerpoint/2010/main" val="108608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MY"/>
          </a:p>
        </p:txBody>
      </p:sp>
      <p:sp>
        <p:nvSpPr>
          <p:cNvPr id="34819" name="Content Placeholder 4"/>
          <p:cNvSpPr>
            <a:spLocks noGrp="1"/>
          </p:cNvSpPr>
          <p:nvPr>
            <p:ph sz="quarter" idx="1"/>
          </p:nvPr>
        </p:nvSpPr>
        <p:spPr>
          <a:xfrm>
            <a:off x="1825625" y="1527175"/>
            <a:ext cx="8504238" cy="45720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Where is the birthplace of the Web?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Who is the mother of the Web?</a:t>
            </a:r>
            <a:endParaRPr lang="en-MY" altLang="ko-KR" smtClean="0"/>
          </a:p>
        </p:txBody>
      </p:sp>
    </p:spTree>
    <p:extLst>
      <p:ext uri="{BB962C8B-B14F-4D97-AF65-F5344CB8AC3E}">
        <p14:creationId xmlns:p14="http://schemas.microsoft.com/office/powerpoint/2010/main" val="220655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MY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1825625" y="1527175"/>
            <a:ext cx="8504238" cy="45720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CERN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Tim Berners-Lee</a:t>
            </a:r>
            <a:endParaRPr lang="en-MY" altLang="ko-KR" smtClean="0"/>
          </a:p>
        </p:txBody>
      </p:sp>
    </p:spTree>
    <p:extLst>
      <p:ext uri="{BB962C8B-B14F-4D97-AF65-F5344CB8AC3E}">
        <p14:creationId xmlns:p14="http://schemas.microsoft.com/office/powerpoint/2010/main" val="25554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rgbClr val="7B9899"/>
                </a:solidFill>
                <a:ea typeface="굴림" panose="020B0600000101010101" pitchFamily="50" charset="-127"/>
              </a:rPr>
              <a:t>Key dates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quarter" idx="1"/>
          </p:nvPr>
        </p:nvSpPr>
        <p:spPr>
          <a:xfrm>
            <a:off x="1825625" y="1527175"/>
            <a:ext cx="8504238" cy="4572000"/>
          </a:xfrm>
        </p:spPr>
        <p:txBody>
          <a:bodyPr>
            <a:normAutofit fontScale="62500" lnSpcReduction="20000"/>
          </a:bodyPr>
          <a:lstStyle/>
          <a:p>
            <a:pPr eaLnBrk="1" hangingPunct="1"/>
            <a:r>
              <a:rPr lang="en-US" altLang="ko-KR" b="1" smtClean="0">
                <a:ea typeface="굴림" panose="020B0600000101010101" pitchFamily="50" charset="-127"/>
              </a:rPr>
              <a:t>1993: Mosaic browser, CGI</a:t>
            </a:r>
          </a:p>
          <a:p>
            <a:pPr eaLnBrk="1" hangingPunct="1"/>
            <a:r>
              <a:rPr lang="en-US" altLang="ko-KR" b="1" smtClean="0">
                <a:ea typeface="굴림" panose="020B0600000101010101" pitchFamily="50" charset="-127"/>
              </a:rPr>
              <a:t>1995: PHP 1.0</a:t>
            </a:r>
          </a:p>
          <a:p>
            <a:pPr eaLnBrk="1" hangingPunct="1"/>
            <a:r>
              <a:rPr lang="en-US" altLang="ko-KR" b="1" smtClean="0">
                <a:ea typeface="굴림" panose="020B0600000101010101" pitchFamily="50" charset="-127"/>
              </a:rPr>
              <a:t>1996: JavaScript 1.0</a:t>
            </a:r>
          </a:p>
          <a:p>
            <a:pPr eaLnBrk="1" hangingPunct="1"/>
            <a:r>
              <a:rPr lang="fr-FR" altLang="ko-KR" b="1" smtClean="0"/>
              <a:t>1999: Web Application, Java Servlet (server)</a:t>
            </a:r>
          </a:p>
          <a:p>
            <a:pPr eaLnBrk="1" hangingPunct="1"/>
            <a:r>
              <a:rPr lang="en-US" altLang="ko-KR" b="1" smtClean="0">
                <a:ea typeface="굴림" panose="020B0600000101010101" pitchFamily="50" charset="-127"/>
              </a:rPr>
              <a:t>2005: AJAX</a:t>
            </a:r>
          </a:p>
          <a:p>
            <a:pPr eaLnBrk="1" hangingPunct="1"/>
            <a:r>
              <a:rPr lang="en-US" altLang="ko-KR" b="1" smtClean="0">
                <a:ea typeface="굴림" panose="020B0600000101010101" pitchFamily="50" charset="-127"/>
              </a:rPr>
              <a:t>2008: HTML5 first public working draft</a:t>
            </a:r>
          </a:p>
          <a:p>
            <a:pPr eaLnBrk="1" hangingPunct="1"/>
            <a:r>
              <a:rPr lang="en-US" altLang="ko-KR" b="1" smtClean="0">
                <a:ea typeface="굴림" panose="020B0600000101010101" pitchFamily="50" charset="-127"/>
              </a:rPr>
              <a:t>2014?: HTML5 specification</a:t>
            </a:r>
            <a:endParaRPr lang="en-US" altLang="ko-KR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167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ko-KR" b="1" smtClean="0">
                <a:solidFill>
                  <a:srgbClr val="7B9899"/>
                </a:solidFill>
              </a:rPr>
              <a:t>(User) client vs (remote) server</a:t>
            </a:r>
            <a:endParaRPr lang="en-US" altLang="ko-KR" smtClean="0">
              <a:solidFill>
                <a:srgbClr val="7B9899"/>
              </a:solidFill>
              <a:ea typeface="굴림" panose="020B0600000101010101" pitchFamily="50" charset="-127"/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sz="quarter" idx="1"/>
          </p:nvPr>
        </p:nvSpPr>
        <p:spPr>
          <a:xfrm>
            <a:off x="1825625" y="1527175"/>
            <a:ext cx="8504238" cy="4572000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ko-KR" b="1" dirty="0" smtClean="0">
                <a:ea typeface="굴림" panose="020B0600000101010101" pitchFamily="50" charset="-127"/>
              </a:rPr>
              <a:t>70s: Light user terminals, everything is </a:t>
            </a:r>
            <a:r>
              <a:rPr lang="en-US" altLang="ko-KR" b="1" dirty="0" smtClean="0">
                <a:ea typeface="굴림" panose="020B0600000101010101" pitchFamily="50" charset="-127"/>
              </a:rPr>
              <a:t>done </a:t>
            </a:r>
            <a:r>
              <a:rPr lang="en-US" altLang="ko-KR" dirty="0" smtClean="0">
                <a:ea typeface="굴림" panose="020B0600000101010101" pitchFamily="50" charset="-127"/>
              </a:rPr>
              <a:t>by </a:t>
            </a:r>
            <a:r>
              <a:rPr lang="en-US" altLang="ko-KR" dirty="0" smtClean="0">
                <a:ea typeface="굴림" panose="020B0600000101010101" pitchFamily="50" charset="-127"/>
              </a:rPr>
              <a:t>the server.</a:t>
            </a:r>
          </a:p>
          <a:p>
            <a:pPr eaLnBrk="1" hangingPunct="1"/>
            <a:r>
              <a:rPr lang="en-US" altLang="ko-KR" b="1" dirty="0" smtClean="0">
                <a:ea typeface="굴림" panose="020B0600000101010101" pitchFamily="50" charset="-127"/>
              </a:rPr>
              <a:t>80s/90s</a:t>
            </a:r>
            <a:r>
              <a:rPr lang="en-US" altLang="ko-KR" b="1" dirty="0" smtClean="0">
                <a:ea typeface="굴림" panose="020B0600000101010101" pitchFamily="50" charset="-127"/>
              </a:rPr>
              <a:t>: Personal computers. </a:t>
            </a:r>
            <a:r>
              <a:rPr lang="en-US" altLang="ko-KR" b="1" dirty="0" smtClean="0">
                <a:ea typeface="굴림" panose="020B0600000101010101" pitchFamily="50" charset="-127"/>
              </a:rPr>
              <a:t>Everything </a:t>
            </a:r>
            <a:r>
              <a:rPr lang="en-US" altLang="ko-KR" dirty="0" smtClean="0">
                <a:ea typeface="굴림" panose="020B0600000101010101" pitchFamily="50" charset="-127"/>
              </a:rPr>
              <a:t>happens </a:t>
            </a:r>
            <a:r>
              <a:rPr lang="en-US" altLang="ko-KR" dirty="0" smtClean="0">
                <a:ea typeface="굴림" panose="020B0600000101010101" pitchFamily="50" charset="-127"/>
              </a:rPr>
              <a:t>on client side.</a:t>
            </a:r>
          </a:p>
          <a:p>
            <a:pPr eaLnBrk="1" hangingPunct="1"/>
            <a:r>
              <a:rPr lang="en-US" altLang="ko-KR" b="1" dirty="0" smtClean="0">
                <a:ea typeface="굴림" panose="020B0600000101010101" pitchFamily="50" charset="-127"/>
              </a:rPr>
              <a:t>90s/2000s</a:t>
            </a:r>
            <a:r>
              <a:rPr lang="en-US" altLang="ko-KR" b="1" dirty="0" smtClean="0">
                <a:ea typeface="굴림" panose="020B0600000101010101" pitchFamily="50" charset="-127"/>
              </a:rPr>
              <a:t>: Light client (web browser), </a:t>
            </a:r>
            <a:r>
              <a:rPr lang="en-US" altLang="ko-KR" b="1" dirty="0" smtClean="0">
                <a:ea typeface="굴림" panose="020B0600000101010101" pitchFamily="50" charset="-127"/>
              </a:rPr>
              <a:t>all </a:t>
            </a:r>
            <a:r>
              <a:rPr lang="en-US" altLang="ko-KR" dirty="0" smtClean="0">
                <a:ea typeface="굴림" panose="020B0600000101010101" pitchFamily="50" charset="-127"/>
              </a:rPr>
              <a:t>logic </a:t>
            </a:r>
            <a:r>
              <a:rPr lang="en-US" altLang="ko-KR" dirty="0" smtClean="0">
                <a:ea typeface="굴림" panose="020B0600000101010101" pitchFamily="50" charset="-127"/>
              </a:rPr>
              <a:t>in server.</a:t>
            </a:r>
          </a:p>
          <a:p>
            <a:pPr eaLnBrk="1" hangingPunct="1"/>
            <a:r>
              <a:rPr lang="en-US" altLang="ko-KR" b="1" dirty="0" smtClean="0">
                <a:ea typeface="굴림" panose="020B0600000101010101" pitchFamily="50" charset="-127"/>
              </a:rPr>
              <a:t>2000s</a:t>
            </a:r>
            <a:r>
              <a:rPr lang="en-US" altLang="ko-KR" b="1" dirty="0" smtClean="0">
                <a:ea typeface="굴림" panose="020B0600000101010101" pitchFamily="50" charset="-127"/>
              </a:rPr>
              <a:t>: Logic is back in the client ("</a:t>
            </a:r>
            <a:r>
              <a:rPr lang="en-US" altLang="ko-KR" b="1" dirty="0" smtClean="0">
                <a:ea typeface="굴림" panose="020B0600000101010101" pitchFamily="50" charset="-127"/>
              </a:rPr>
              <a:t>Web </a:t>
            </a:r>
            <a:r>
              <a:rPr lang="en-US" altLang="ko-KR" dirty="0" smtClean="0">
                <a:ea typeface="굴림" panose="020B0600000101010101" pitchFamily="50" charset="-127"/>
              </a:rPr>
              <a:t>2.0</a:t>
            </a:r>
            <a:r>
              <a:rPr lang="en-US" altLang="ko-KR" dirty="0" smtClean="0">
                <a:ea typeface="굴림" panose="020B0600000101010101" pitchFamily="50" charset="-127"/>
              </a:rPr>
              <a:t>").</a:t>
            </a:r>
          </a:p>
          <a:p>
            <a:pPr eaLnBrk="1" hangingPunct="1"/>
            <a:r>
              <a:rPr lang="en-US" altLang="ko-KR" b="1" dirty="0" smtClean="0">
                <a:ea typeface="굴림" panose="020B0600000101010101" pitchFamily="50" charset="-127"/>
              </a:rPr>
              <a:t>2010s</a:t>
            </a:r>
            <a:r>
              <a:rPr lang="en-US" altLang="ko-KR" b="1" dirty="0" smtClean="0">
                <a:ea typeface="굴림" panose="020B0600000101010101" pitchFamily="50" charset="-127"/>
              </a:rPr>
              <a:t>: Mobile applications</a:t>
            </a:r>
            <a:r>
              <a:rPr lang="en-US" altLang="ko-KR" b="1" dirty="0" smtClean="0"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en-US" altLang="ko-KR" dirty="0" smtClean="0">
                <a:ea typeface="굴림" panose="020B0600000101010101" pitchFamily="50" charset="-127"/>
              </a:rPr>
              <a:t>2020s: ?? (smart </a:t>
            </a:r>
            <a:r>
              <a:rPr lang="en-US" altLang="ko-KR" dirty="0" err="1" smtClean="0">
                <a:ea typeface="굴림" panose="020B0600000101010101" pitchFamily="50" charset="-127"/>
              </a:rPr>
              <a:t>IoT</a:t>
            </a:r>
            <a:r>
              <a:rPr lang="en-US" altLang="ko-KR" dirty="0" smtClean="0">
                <a:ea typeface="굴림" panose="020B0600000101010101" pitchFamily="50" charset="-127"/>
              </a:rPr>
              <a:t>, </a:t>
            </a:r>
            <a:r>
              <a:rPr lang="en-US" altLang="ko-KR" dirty="0" err="1" smtClean="0">
                <a:ea typeface="굴림" panose="020B0600000101010101" pitchFamily="50" charset="-127"/>
              </a:rPr>
              <a:t>Web+AI</a:t>
            </a:r>
            <a:r>
              <a:rPr lang="en-US" altLang="ko-KR" dirty="0" smtClean="0">
                <a:ea typeface="굴림" panose="020B0600000101010101" pitchFamily="50" charset="-127"/>
              </a:rPr>
              <a:t> services, … )</a:t>
            </a:r>
            <a:endParaRPr lang="en-US" altLang="ko-KR" dirty="0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274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22" y="247289"/>
            <a:ext cx="8534400" cy="7588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/>
              <a:t>Typical architecture of a </a:t>
            </a:r>
            <a:r>
              <a:rPr lang="en-US" b="1" dirty="0" smtClean="0"/>
              <a:t>web application</a:t>
            </a:r>
            <a:endParaRPr lang="en-US" dirty="0"/>
          </a:p>
        </p:txBody>
      </p:sp>
      <p:sp>
        <p:nvSpPr>
          <p:cNvPr id="39939" name="Content Placeholder 2"/>
          <p:cNvSpPr>
            <a:spLocks noGrp="1"/>
          </p:cNvSpPr>
          <p:nvPr>
            <p:ph sz="quarter" idx="1"/>
          </p:nvPr>
        </p:nvSpPr>
        <p:spPr>
          <a:xfrm>
            <a:off x="1825625" y="1527175"/>
            <a:ext cx="8504238" cy="4572000"/>
          </a:xfrm>
        </p:spPr>
        <p:txBody>
          <a:bodyPr/>
          <a:lstStyle/>
          <a:p>
            <a:pPr eaLnBrk="1" hangingPunct="1"/>
            <a:endParaRPr lang="ko-KR" altLang="ko-KR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9" t="28125" r="27379" b="8333"/>
          <a:stretch>
            <a:fillRect/>
          </a:stretch>
        </p:blipFill>
        <p:spPr bwMode="auto">
          <a:xfrm>
            <a:off x="1096002" y="1409700"/>
            <a:ext cx="8763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235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smtClean="0">
                <a:solidFill>
                  <a:srgbClr val="7B9899"/>
                </a:solidFill>
                <a:ea typeface="굴림" panose="020B0600000101010101" pitchFamily="50" charset="-127"/>
              </a:rPr>
              <a:t>Web browser</a:t>
            </a:r>
            <a:endParaRPr lang="en-US" altLang="ko-KR" smtClean="0">
              <a:solidFill>
                <a:srgbClr val="7B9899"/>
              </a:solidFill>
              <a:ea typeface="굴림" panose="020B0600000101010101" pitchFamily="50" charset="-127"/>
            </a:endParaRPr>
          </a:p>
        </p:txBody>
      </p:sp>
      <p:sp>
        <p:nvSpPr>
          <p:cNvPr id="40963" name="Content Placeholder 2"/>
          <p:cNvSpPr>
            <a:spLocks noGrp="1"/>
          </p:cNvSpPr>
          <p:nvPr>
            <p:ph sz="quarter" idx="1"/>
          </p:nvPr>
        </p:nvSpPr>
        <p:spPr>
          <a:xfrm>
            <a:off x="1825625" y="1527175"/>
            <a:ext cx="8504238" cy="45720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Mainly user interface,</a:t>
            </a:r>
          </a:p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Short term state (in general),</a:t>
            </a:r>
          </a:p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May implement some logic, especially for fast response time (but untrusted),</a:t>
            </a:r>
          </a:p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Communicate with the web server using HTTP(S),</a:t>
            </a:r>
          </a:p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Executing HTML, CSS and JavaScript code.</a:t>
            </a:r>
          </a:p>
        </p:txBody>
      </p:sp>
    </p:spTree>
    <p:extLst>
      <p:ext uri="{BB962C8B-B14F-4D97-AF65-F5344CB8AC3E}">
        <p14:creationId xmlns:p14="http://schemas.microsoft.com/office/powerpoint/2010/main" val="116912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Web browser </a:t>
            </a:r>
            <a:endParaRPr lang="en-MY" dirty="0"/>
          </a:p>
        </p:txBody>
      </p:sp>
      <p:sp>
        <p:nvSpPr>
          <p:cNvPr id="43011" name="Content Placeholder 3"/>
          <p:cNvSpPr>
            <a:spLocks noGrp="1"/>
          </p:cNvSpPr>
          <p:nvPr>
            <p:ph sz="quarter" idx="1"/>
          </p:nvPr>
        </p:nvSpPr>
        <p:spPr>
          <a:xfrm>
            <a:off x="1825625" y="1527175"/>
            <a:ext cx="8504238" cy="4572000"/>
          </a:xfrm>
        </p:spPr>
        <p:txBody>
          <a:bodyPr>
            <a:normAutofit fontScale="92500"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ko-KR" smtClean="0">
                <a:ea typeface="굴림" panose="020B0600000101010101" pitchFamily="50" charset="-127"/>
              </a:rPr>
              <a:t>Main task :</a:t>
            </a:r>
            <a:endParaRPr lang="en-MY" altLang="ko-KR" smtClean="0"/>
          </a:p>
          <a:p>
            <a:r>
              <a:rPr lang="en-MY" altLang="ko-KR" smtClean="0"/>
              <a:t>Generate and submit web requests to web servers</a:t>
            </a:r>
          </a:p>
          <a:p>
            <a:r>
              <a:rPr lang="en-MY" altLang="ko-KR" smtClean="0"/>
              <a:t>Accept responses from web servers and produce visual presentations out of it</a:t>
            </a:r>
          </a:p>
          <a:p>
            <a:r>
              <a:rPr lang="en-MY" altLang="ko-KR" smtClean="0"/>
              <a:t>Render the results</a:t>
            </a:r>
          </a:p>
        </p:txBody>
      </p:sp>
    </p:spTree>
    <p:extLst>
      <p:ext uri="{BB962C8B-B14F-4D97-AF65-F5344CB8AC3E}">
        <p14:creationId xmlns:p14="http://schemas.microsoft.com/office/powerpoint/2010/main" val="2922983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smtClean="0">
                <a:solidFill>
                  <a:srgbClr val="7B9899"/>
                </a:solidFill>
                <a:ea typeface="굴림" panose="020B0600000101010101" pitchFamily="50" charset="-127"/>
              </a:rPr>
              <a:t>Web server (front-end)</a:t>
            </a:r>
            <a:endParaRPr lang="en-US" altLang="ko-KR" smtClean="0">
              <a:solidFill>
                <a:srgbClr val="7B9899"/>
              </a:solidFill>
              <a:ea typeface="굴림" panose="020B0600000101010101" pitchFamily="50" charset="-127"/>
            </a:endParaRPr>
          </a:p>
        </p:txBody>
      </p:sp>
      <p:sp>
        <p:nvSpPr>
          <p:cNvPr id="48131" name="Content Placeholder 2"/>
          <p:cNvSpPr>
            <a:spLocks noGrp="1"/>
          </p:cNvSpPr>
          <p:nvPr>
            <p:ph sz="quarter" idx="1"/>
          </p:nvPr>
        </p:nvSpPr>
        <p:spPr>
          <a:xfrm>
            <a:off x="1825625" y="1527175"/>
            <a:ext cx="8504238" cy="4572000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Answers to HTTP(S) requests from the web clients,</a:t>
            </a:r>
          </a:p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Stateless,</a:t>
            </a:r>
          </a:p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Reads and writes data in a persistent data store,</a:t>
            </a:r>
          </a:p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Performs most of the business logic,</a:t>
            </a:r>
          </a:p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Consists in a general of a server/container(Apache, Tomcat) and a framework (PHP, Java Servlets, etc.) running business logic.</a:t>
            </a:r>
          </a:p>
        </p:txBody>
      </p:sp>
    </p:spTree>
    <p:extLst>
      <p:ext uri="{BB962C8B-B14F-4D97-AF65-F5344CB8AC3E}">
        <p14:creationId xmlns:p14="http://schemas.microsoft.com/office/powerpoint/2010/main" val="3842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smtClean="0">
                <a:solidFill>
                  <a:srgbClr val="7B9899"/>
                </a:solidFill>
                <a:ea typeface="굴림" panose="020B0600000101010101" pitchFamily="50" charset="-127"/>
              </a:rPr>
              <a:t>Data store</a:t>
            </a:r>
            <a:endParaRPr lang="en-US" altLang="ko-KR" smtClean="0">
              <a:solidFill>
                <a:srgbClr val="7B9899"/>
              </a:solidFill>
              <a:ea typeface="굴림" panose="020B0600000101010101" pitchFamily="50" charset="-127"/>
            </a:endParaRPr>
          </a:p>
        </p:txBody>
      </p:sp>
      <p:sp>
        <p:nvSpPr>
          <p:cNvPr id="49155" name="Content Placeholder 2"/>
          <p:cNvSpPr>
            <a:spLocks noGrp="1"/>
          </p:cNvSpPr>
          <p:nvPr>
            <p:ph sz="quarter" idx="1"/>
          </p:nvPr>
        </p:nvSpPr>
        <p:spPr>
          <a:xfrm>
            <a:off x="1825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The state of the web application,</a:t>
            </a:r>
          </a:p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Historically a (My)SQL database, some more recent evolutions,</a:t>
            </a:r>
          </a:p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The synchronisation point.</a:t>
            </a:r>
          </a:p>
        </p:txBody>
      </p:sp>
    </p:spTree>
    <p:extLst>
      <p:ext uri="{BB962C8B-B14F-4D97-AF65-F5344CB8AC3E}">
        <p14:creationId xmlns:p14="http://schemas.microsoft.com/office/powerpoint/2010/main" val="354153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Course 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Text :  </a:t>
            </a:r>
          </a:p>
          <a:p>
            <a:pPr lvl="1"/>
            <a:r>
              <a:rPr lang="en-US" altLang="ko-KR" dirty="0"/>
              <a:t>Head First Servlets &amp; JSP, 2nd Edition, Bryan Basham, Kathy Sierra and Bert Bates, O'Reilly, 2008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Head First Servlets &amp; JSP(</a:t>
            </a:r>
            <a:r>
              <a:rPr lang="ko-KR" altLang="en-US" dirty="0"/>
              <a:t>개정판</a:t>
            </a:r>
            <a:r>
              <a:rPr lang="en-US" altLang="ko-KR" dirty="0"/>
              <a:t>) : </a:t>
            </a:r>
            <a:r>
              <a:rPr lang="ko-KR" altLang="en-US" dirty="0"/>
              <a:t>상상력을 자극하는 몰입의 </a:t>
            </a:r>
            <a:r>
              <a:rPr lang="ko-KR" altLang="en-US" dirty="0" smtClean="0"/>
              <a:t>학습법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한빛미디어</a:t>
            </a:r>
            <a:r>
              <a:rPr lang="en-US" altLang="ko-KR" dirty="0" smtClean="0"/>
              <a:t>, 2009, </a:t>
            </a:r>
            <a:r>
              <a:rPr lang="ko-KR" altLang="en-US" dirty="0" smtClean="0"/>
              <a:t>김종호 역</a:t>
            </a:r>
            <a:endParaRPr lang="en-US" altLang="ko-KR" dirty="0" smtClean="0"/>
          </a:p>
          <a:p>
            <a:r>
              <a:rPr lang="en-US" altLang="ko-KR" dirty="0" smtClean="0"/>
              <a:t>Other References</a:t>
            </a:r>
          </a:p>
          <a:p>
            <a:pPr lvl="1"/>
            <a:r>
              <a:rPr lang="en-US" altLang="ko-KR" dirty="0"/>
              <a:t>Web  and XML tutorials, </a:t>
            </a:r>
            <a:r>
              <a:rPr lang="en-US" altLang="ko-KR" dirty="0">
                <a:hlinkClick r:id="rId2"/>
              </a:rPr>
              <a:t>http://www.w3schools.com/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Web Information Systems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69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5720" y="5445225"/>
            <a:ext cx="53285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N-tier architectures</a:t>
            </a:r>
            <a:endParaRPr lang="en-GB" sz="3200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529" y="1852546"/>
            <a:ext cx="6276975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N-tier Architecture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704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9576" y="1772817"/>
            <a:ext cx="792088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565656"/>
                </a:solidFill>
              </a:rPr>
              <a:t>N-tier architectures have the same components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GB" sz="2600" dirty="0"/>
              <a:t>Presentation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GB" sz="2600" dirty="0"/>
              <a:t>Business/Logic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GB" sz="2600" dirty="0"/>
              <a:t>Data</a:t>
            </a:r>
          </a:p>
          <a:p>
            <a:endParaRPr lang="en-GB" dirty="0"/>
          </a:p>
          <a:p>
            <a:r>
              <a:rPr lang="en-GB" sz="2800" b="1" dirty="0">
                <a:solidFill>
                  <a:srgbClr val="565656"/>
                </a:solidFill>
              </a:rPr>
              <a:t>N-tier architectures try to separate the components </a:t>
            </a:r>
            <a:r>
              <a:rPr lang="en-GB" sz="2600" b="1" dirty="0">
                <a:solidFill>
                  <a:srgbClr val="565656"/>
                </a:solidFill>
              </a:rPr>
              <a:t>into different tiers/layers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GB" sz="2600" dirty="0"/>
              <a:t>Tier: physical separation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GB" sz="2600" dirty="0"/>
              <a:t>Layer: logical separation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270999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83833" y="260649"/>
            <a:ext cx="33155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/>
              <a:t>1-Tier Architecture</a:t>
            </a:r>
            <a:endParaRPr lang="en-GB" sz="3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9" y="989439"/>
            <a:ext cx="80105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960940" y="3501009"/>
            <a:ext cx="852754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565656"/>
                </a:solidFill>
              </a:rPr>
              <a:t>All 3 layers are on the same machine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sz="2200" dirty="0"/>
              <a:t>All code and processing kept on a single machine</a:t>
            </a:r>
          </a:p>
          <a:p>
            <a:endParaRPr lang="en-US" sz="1600" dirty="0"/>
          </a:p>
          <a:p>
            <a:r>
              <a:rPr lang="en-US" sz="2400" b="1" dirty="0">
                <a:solidFill>
                  <a:srgbClr val="565656"/>
                </a:solidFill>
              </a:rPr>
              <a:t>Presentation, Logic, Data layers are tightly connected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sz="2200" dirty="0"/>
              <a:t>Scalability: Single processor means hard to increase volume of processing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sz="2200" dirty="0"/>
              <a:t>Portability: Moving to a new machine may mean rewriting everything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sz="2200" dirty="0"/>
              <a:t>Maintenance: Changing one layer requires changing other layers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5921951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08233" y="332657"/>
            <a:ext cx="33155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/>
              <a:t>2-Tier Architecture</a:t>
            </a:r>
            <a:endParaRPr lang="en-GB" sz="3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219" y="1091472"/>
            <a:ext cx="706755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135560" y="3861048"/>
            <a:ext cx="8001542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565656"/>
                </a:solidFill>
              </a:rPr>
              <a:t>Database runs on Server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GB" sz="2200" dirty="0"/>
              <a:t>Separated from client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GB" sz="2200" dirty="0"/>
              <a:t>Easy to switch to a different database</a:t>
            </a:r>
          </a:p>
          <a:p>
            <a:r>
              <a:rPr lang="en-GB" sz="2400" b="1" dirty="0">
                <a:solidFill>
                  <a:srgbClr val="565656"/>
                </a:solidFill>
              </a:rPr>
              <a:t>Presentation and logic layers still tightly connected (coupled)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GB" sz="2200" dirty="0"/>
              <a:t>Heavy load on server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GB" sz="2200" dirty="0"/>
              <a:t>Potential congestion on network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GB" sz="2200" dirty="0"/>
              <a:t>Presentation still tied to business logic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1950124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263" y="1340768"/>
            <a:ext cx="75723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408233" y="332657"/>
            <a:ext cx="33155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/>
              <a:t>3</a:t>
            </a:r>
            <a:r>
              <a:rPr lang="en-GB" sz="3200" dirty="0"/>
              <a:t>-Tier Architecture</a:t>
            </a:r>
            <a:endParaRPr lang="en-GB" sz="3200" dirty="0"/>
          </a:p>
        </p:txBody>
      </p:sp>
      <p:sp>
        <p:nvSpPr>
          <p:cNvPr id="4" name="Rectangle 3"/>
          <p:cNvSpPr/>
          <p:nvPr/>
        </p:nvSpPr>
        <p:spPr>
          <a:xfrm>
            <a:off x="2327262" y="4435090"/>
            <a:ext cx="769206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2400" dirty="0"/>
              <a:t>Each layer can potentially run on a different machine</a:t>
            </a:r>
          </a:p>
          <a:p>
            <a:endParaRPr lang="en-US" sz="1000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2400" dirty="0"/>
              <a:t>Presentation, logic, data layers disconnected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56134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19736" y="404664"/>
            <a:ext cx="48163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/>
              <a:t>A Typical 3-tier Architecture</a:t>
            </a:r>
            <a:endParaRPr lang="en-GB" sz="3200" dirty="0"/>
          </a:p>
        </p:txBody>
      </p:sp>
      <p:pic>
        <p:nvPicPr>
          <p:cNvPr id="6148" name="Picture 4" descr="http://upload.wikimedia.org/wikipedia/en/6/66/Overview_of_a_three-tier_applic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1" y="1484785"/>
            <a:ext cx="4992489" cy="460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866488" y="1200133"/>
            <a:ext cx="345638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565656"/>
                </a:solidFill>
              </a:rPr>
              <a:t>Architecture Principles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sz="2200" dirty="0"/>
              <a:t>Client-server architecture</a:t>
            </a:r>
          </a:p>
          <a:p>
            <a:endParaRPr lang="en-US" sz="1000" dirty="0"/>
          </a:p>
          <a:p>
            <a:pPr marL="342900" indent="-342900">
              <a:buFont typeface="Courier New" pitchFamily="49" charset="0"/>
              <a:buChar char="o"/>
            </a:pPr>
            <a:r>
              <a:rPr lang="en-US" sz="2200" dirty="0"/>
              <a:t>Each tier (Presentation, Logic, Data) should be  independent and should not expose dependencies related to the implementation</a:t>
            </a:r>
          </a:p>
          <a:p>
            <a:endParaRPr lang="en-US" sz="1000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2200" dirty="0"/>
              <a:t>Unconnected tiers should not communicate</a:t>
            </a:r>
          </a:p>
          <a:p>
            <a:endParaRPr lang="en-US" sz="1050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2200" dirty="0"/>
              <a:t>Change in platform affects only the layer running on that particular platform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682409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19736" y="404664"/>
            <a:ext cx="48163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/>
              <a:t>A Typical 3-tier Architecture</a:t>
            </a:r>
            <a:endParaRPr lang="en-GB" sz="3200" dirty="0"/>
          </a:p>
        </p:txBody>
      </p:sp>
      <p:pic>
        <p:nvPicPr>
          <p:cNvPr id="3" name="Picture 4" descr="http://upload.wikimedia.org/wikipedia/en/6/66/Overview_of_a_three-tier_applic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1" y="1484785"/>
            <a:ext cx="4992489" cy="460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176120" y="1484785"/>
            <a:ext cx="3186608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565656"/>
                </a:solidFill>
              </a:rPr>
              <a:t>Presentation Layer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200" dirty="0"/>
              <a:t>Provides user interface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200" dirty="0"/>
              <a:t>Handles the interaction with the user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200" dirty="0"/>
              <a:t>Sometimes called the GUI or client view or front-end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200" dirty="0"/>
              <a:t>Should not contain business logic or data access code</a:t>
            </a:r>
            <a:endParaRPr lang="en-GB" sz="22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456040" y="2060848"/>
            <a:ext cx="72008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1069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19736" y="404664"/>
            <a:ext cx="48163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/>
              <a:t>A Typical 3-tier Architecture</a:t>
            </a:r>
            <a:endParaRPr lang="en-GB" sz="3200" dirty="0"/>
          </a:p>
        </p:txBody>
      </p:sp>
      <p:pic>
        <p:nvPicPr>
          <p:cNvPr id="3" name="Picture 4" descr="http://upload.wikimedia.org/wikipedia/en/6/66/Overview_of_a_three-tier_applic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1" y="1484785"/>
            <a:ext cx="4992489" cy="460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032104" y="1484784"/>
            <a:ext cx="33843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565656"/>
                </a:solidFill>
              </a:rPr>
              <a:t>Logic Layer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sz="2200" dirty="0"/>
              <a:t>The set of rules for processing information </a:t>
            </a:r>
          </a:p>
          <a:p>
            <a:endParaRPr lang="en-US" sz="1000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2200" dirty="0"/>
              <a:t>Can accommodate many users</a:t>
            </a:r>
          </a:p>
          <a:p>
            <a:endParaRPr lang="en-US" sz="1000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2200" dirty="0"/>
              <a:t>Sometimes called middleware/ back-end</a:t>
            </a:r>
          </a:p>
          <a:p>
            <a:pPr marL="285750" indent="-285750">
              <a:buFont typeface="Courier New" pitchFamily="49" charset="0"/>
              <a:buChar char="o"/>
            </a:pPr>
            <a:endParaRPr lang="en-US" sz="1000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2200" dirty="0"/>
              <a:t>Should not contain presentation or data access code</a:t>
            </a:r>
            <a:endParaRPr lang="en-GB" sz="22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407969" y="3284984"/>
            <a:ext cx="72008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7076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19736" y="404664"/>
            <a:ext cx="48163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/>
              <a:t>A Typical 3-tier Architecture</a:t>
            </a:r>
            <a:endParaRPr lang="en-GB" sz="3200" dirty="0"/>
          </a:p>
        </p:txBody>
      </p:sp>
      <p:pic>
        <p:nvPicPr>
          <p:cNvPr id="4" name="Picture 4" descr="http://upload.wikimedia.org/wikipedia/en/6/66/Overview_of_a_three-tier_applic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306" y="1482563"/>
            <a:ext cx="4992489" cy="460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164475" y="1628799"/>
            <a:ext cx="32941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565656"/>
                </a:solidFill>
              </a:rPr>
              <a:t>Data Layer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200" dirty="0"/>
              <a:t>The physical storage layer for data persistence</a:t>
            </a:r>
          </a:p>
          <a:p>
            <a:endParaRPr lang="en-US" sz="1000" dirty="0"/>
          </a:p>
          <a:p>
            <a:pPr marL="342900" indent="-342900">
              <a:buFont typeface="Courier New" pitchFamily="49" charset="0"/>
              <a:buChar char="o"/>
            </a:pPr>
            <a:r>
              <a:rPr lang="en-US" sz="2200" dirty="0"/>
              <a:t>Manages access to DB or file system</a:t>
            </a:r>
          </a:p>
          <a:p>
            <a:endParaRPr lang="en-US" sz="1000" dirty="0"/>
          </a:p>
          <a:p>
            <a:pPr marL="342900" indent="-342900">
              <a:buFont typeface="Courier New" pitchFamily="49" charset="0"/>
              <a:buChar char="o"/>
            </a:pPr>
            <a:r>
              <a:rPr lang="en-US" sz="2200" dirty="0"/>
              <a:t>Sometimes called back-end</a:t>
            </a:r>
          </a:p>
          <a:p>
            <a:endParaRPr lang="en-US" sz="1000" dirty="0"/>
          </a:p>
          <a:p>
            <a:pPr marL="342900" indent="-342900">
              <a:buFont typeface="Courier New" pitchFamily="49" charset="0"/>
              <a:buChar char="o"/>
            </a:pPr>
            <a:r>
              <a:rPr lang="en-US" sz="2200" dirty="0"/>
              <a:t>Should not contain presentation or business logic code</a:t>
            </a:r>
            <a:endParaRPr lang="en-GB" sz="22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444395" y="4869160"/>
            <a:ext cx="72008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1675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7648" y="468183"/>
            <a:ext cx="63821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The 3-Tier Architecture for Web Apps</a:t>
            </a:r>
            <a:endParaRPr lang="en-GB" sz="3200" dirty="0"/>
          </a:p>
        </p:txBody>
      </p:sp>
      <p:sp>
        <p:nvSpPr>
          <p:cNvPr id="3" name="Rectangle 2"/>
          <p:cNvSpPr/>
          <p:nvPr/>
        </p:nvSpPr>
        <p:spPr>
          <a:xfrm>
            <a:off x="908925" y="1484784"/>
            <a:ext cx="10348597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GB" sz="2400" b="1" dirty="0">
                <a:solidFill>
                  <a:srgbClr val="565656"/>
                </a:solidFill>
              </a:rPr>
              <a:t>Presentation Layer</a:t>
            </a:r>
          </a:p>
          <a:p>
            <a:r>
              <a:rPr lang="en-GB" dirty="0"/>
              <a:t>	</a:t>
            </a:r>
            <a:r>
              <a:rPr lang="en-GB" sz="2200" dirty="0"/>
              <a:t>Static or dynamically generated content rendered by the </a:t>
            </a:r>
            <a:r>
              <a:rPr lang="en-GB" sz="2200" dirty="0" smtClean="0"/>
              <a:t>browser </a:t>
            </a:r>
            <a:r>
              <a:rPr lang="en-GB" sz="2200" dirty="0"/>
              <a:t>(front-end)</a:t>
            </a:r>
          </a:p>
          <a:p>
            <a:endParaRPr lang="en-GB" dirty="0"/>
          </a:p>
          <a:p>
            <a:pPr marL="342900" indent="-342900">
              <a:buFont typeface="Courier New" pitchFamily="49" charset="0"/>
              <a:buChar char="o"/>
            </a:pPr>
            <a:r>
              <a:rPr lang="en-GB" sz="2400" b="1" dirty="0">
                <a:solidFill>
                  <a:srgbClr val="565656"/>
                </a:solidFill>
              </a:rPr>
              <a:t>Logic Layer</a:t>
            </a:r>
          </a:p>
          <a:p>
            <a:r>
              <a:rPr lang="en-GB" dirty="0"/>
              <a:t>	</a:t>
            </a:r>
            <a:r>
              <a:rPr lang="en-GB" sz="2200" dirty="0"/>
              <a:t>A dynamic content processing and generation level </a:t>
            </a:r>
            <a:r>
              <a:rPr lang="en-GB" sz="2200" dirty="0" smtClean="0"/>
              <a:t>application </a:t>
            </a:r>
            <a:r>
              <a:rPr lang="en-GB" sz="2200" dirty="0"/>
              <a:t>server, e.g., Java EE, ASP.NET, PHP, ColdFusion </a:t>
            </a:r>
            <a:r>
              <a:rPr lang="en-GB" sz="2200" dirty="0" smtClean="0"/>
              <a:t>platform </a:t>
            </a:r>
            <a:r>
              <a:rPr lang="en-GB" sz="2200" dirty="0"/>
              <a:t>(middleware)</a:t>
            </a:r>
          </a:p>
          <a:p>
            <a:endParaRPr lang="en-GB" dirty="0"/>
          </a:p>
          <a:p>
            <a:pPr marL="342900" indent="-342900">
              <a:buFont typeface="Courier New" pitchFamily="49" charset="0"/>
              <a:buChar char="o"/>
            </a:pPr>
            <a:r>
              <a:rPr lang="en-GB" sz="2400" b="1" dirty="0">
                <a:solidFill>
                  <a:srgbClr val="565656"/>
                </a:solidFill>
              </a:rPr>
              <a:t>Data Layer</a:t>
            </a:r>
          </a:p>
          <a:p>
            <a:r>
              <a:rPr lang="en-GB" dirty="0"/>
              <a:t>	</a:t>
            </a:r>
            <a:r>
              <a:rPr lang="en-GB" sz="2200" dirty="0"/>
              <a:t>A database, comprising both data sets and the database </a:t>
            </a:r>
            <a:r>
              <a:rPr lang="en-GB" sz="2200" dirty="0" smtClean="0"/>
              <a:t>management </a:t>
            </a:r>
            <a:r>
              <a:rPr lang="en-GB" sz="2200" dirty="0"/>
              <a:t>system or RDBMS software that manages 	and provides access to the data (back-end)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8945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Prerequistes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Web Information Systems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Java Programming</a:t>
            </a:r>
          </a:p>
          <a:p>
            <a:r>
              <a:rPr lang="en-US" altLang="ko-KR" dirty="0" smtClean="0"/>
              <a:t>HTML5, CSS3, </a:t>
            </a:r>
            <a:r>
              <a:rPr lang="en-US" altLang="ko-KR" dirty="0" err="1" smtClean="0"/>
              <a:t>Javascript</a:t>
            </a:r>
            <a:endParaRPr lang="en-US" altLang="ko-KR" dirty="0" smtClean="0"/>
          </a:p>
          <a:p>
            <a:r>
              <a:rPr lang="en-US" altLang="ko-KR" dirty="0" smtClean="0"/>
              <a:t>Database Design &amp; SQL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384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11513" y="377218"/>
            <a:ext cx="55543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/>
              <a:t>3-Tier Architecture - Advantages</a:t>
            </a:r>
            <a:endParaRPr lang="en-GB" sz="3200" dirty="0"/>
          </a:p>
        </p:txBody>
      </p:sp>
      <p:sp>
        <p:nvSpPr>
          <p:cNvPr id="3" name="Rectangle 2"/>
          <p:cNvSpPr/>
          <p:nvPr/>
        </p:nvSpPr>
        <p:spPr>
          <a:xfrm>
            <a:off x="2885294" y="1988841"/>
            <a:ext cx="669674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b="1" dirty="0"/>
              <a:t>Independence of Layers</a:t>
            </a:r>
          </a:p>
          <a:p>
            <a:endParaRPr lang="en-GB" sz="1600" b="1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GB" sz="2400" dirty="0"/>
              <a:t>Easier to maintain</a:t>
            </a:r>
          </a:p>
          <a:p>
            <a:endParaRPr lang="en-GB" sz="1000" dirty="0"/>
          </a:p>
          <a:p>
            <a:pPr marL="342900" indent="-342900">
              <a:buFont typeface="Courier New" pitchFamily="49" charset="0"/>
              <a:buChar char="o"/>
            </a:pPr>
            <a:r>
              <a:rPr lang="en-GB" sz="2400" dirty="0"/>
              <a:t>Components are reusable</a:t>
            </a:r>
          </a:p>
          <a:p>
            <a:endParaRPr lang="en-GB" sz="1000" dirty="0"/>
          </a:p>
          <a:p>
            <a:pPr marL="342900" indent="-342900">
              <a:buFont typeface="Courier New" pitchFamily="49" charset="0"/>
              <a:buChar char="o"/>
            </a:pPr>
            <a:r>
              <a:rPr lang="en-GB" sz="2400" dirty="0"/>
              <a:t>Faster development (division of work)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GB" sz="2200" dirty="0"/>
              <a:t>Web designer does presentation</a:t>
            </a:r>
            <a:endParaRPr lang="en-GB" sz="800" dirty="0"/>
          </a:p>
          <a:p>
            <a:pPr marL="800100" lvl="1" indent="-342900">
              <a:buFont typeface="Courier New" pitchFamily="49" charset="0"/>
              <a:buChar char="o"/>
            </a:pPr>
            <a:r>
              <a:rPr lang="en-GB" sz="2200" dirty="0"/>
              <a:t>Software engineer does logic</a:t>
            </a:r>
            <a:endParaRPr lang="en-GB" sz="800" dirty="0"/>
          </a:p>
          <a:p>
            <a:pPr marL="800100" lvl="1" indent="-342900">
              <a:buFont typeface="Courier New" pitchFamily="49" charset="0"/>
              <a:buChar char="o"/>
            </a:pPr>
            <a:r>
              <a:rPr lang="en-GB" sz="2200" dirty="0"/>
              <a:t>DB admin does data model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9219579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MY" altLang="ko-KR" dirty="0" smtClean="0"/>
              <a:t>W3C </a:t>
            </a:r>
            <a:r>
              <a:rPr lang="en-MY" altLang="ko-KR" dirty="0" smtClean="0"/>
              <a:t>Web Standard Stack</a:t>
            </a:r>
            <a:endParaRPr lang="en-MY" altLang="ko-KR" dirty="0" smtClean="0"/>
          </a:p>
        </p:txBody>
      </p:sp>
      <p:pic>
        <p:nvPicPr>
          <p:cNvPr id="5325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14400"/>
            <a:ext cx="88392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46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Tools for this course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Web Browser : Chrome, IE, Firefox, Safari</a:t>
            </a:r>
          </a:p>
          <a:p>
            <a:r>
              <a:rPr lang="en-US" altLang="ko-KR" dirty="0" smtClean="0"/>
              <a:t>Eclipse EE IDE (</a:t>
            </a:r>
            <a:r>
              <a:rPr lang="en-US" altLang="ko-KR" dirty="0" smtClean="0">
                <a:hlinkClick r:id="rId2"/>
              </a:rPr>
              <a:t>http://www.eclipse.org</a:t>
            </a:r>
            <a:r>
              <a:rPr lang="en-US" altLang="ko-KR" dirty="0" smtClean="0"/>
              <a:t>/)</a:t>
            </a:r>
          </a:p>
          <a:p>
            <a:r>
              <a:rPr lang="en-US" altLang="ko-KR" dirty="0" smtClean="0"/>
              <a:t>Apache Tomcat (</a:t>
            </a:r>
            <a:r>
              <a:rPr lang="en-US" altLang="ko-KR" dirty="0" smtClean="0">
                <a:hlinkClick r:id="rId3"/>
              </a:rPr>
              <a:t>http://www.apache.org/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MySQL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Web Information Systems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286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Contact 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Course Homepage</a:t>
            </a:r>
          </a:p>
          <a:p>
            <a:pPr lvl="1"/>
            <a:r>
              <a:rPr lang="en-US" sz="2000" dirty="0"/>
              <a:t>http://webinformationsystem.honglab.org/</a:t>
            </a:r>
          </a:p>
          <a:p>
            <a:r>
              <a:rPr lang="en-US" dirty="0" smtClean="0"/>
              <a:t>HW E-mail: professor@honglab.org</a:t>
            </a:r>
          </a:p>
          <a:p>
            <a:pPr lvl="1"/>
            <a:r>
              <a:rPr lang="en-US" dirty="0" smtClean="0"/>
              <a:t>Submit your programming homework</a:t>
            </a:r>
          </a:p>
          <a:p>
            <a:pPr lvl="2"/>
            <a:r>
              <a:rPr lang="en-US" dirty="0" smtClean="0"/>
              <a:t>Don’t forget “[web]” in the subject of your mail</a:t>
            </a:r>
          </a:p>
          <a:p>
            <a:pPr lvl="1"/>
            <a:endParaRPr lang="en-US" dirty="0" smtClean="0"/>
          </a:p>
          <a:p>
            <a:r>
              <a:rPr lang="ko-KR" altLang="en-US" dirty="0" smtClean="0"/>
              <a:t>전공 및 학업 관련 상담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학교 </a:t>
            </a:r>
            <a:r>
              <a:rPr lang="en-US" altLang="ko-KR" dirty="0" smtClean="0"/>
              <a:t>online </a:t>
            </a:r>
            <a:r>
              <a:rPr lang="ko-KR" altLang="en-US" dirty="0" smtClean="0"/>
              <a:t>상담시스템</a:t>
            </a:r>
            <a:endParaRPr lang="en-US" altLang="ko-KR" dirty="0" smtClean="0"/>
          </a:p>
          <a:p>
            <a:pPr lvl="1"/>
            <a:r>
              <a:rPr lang="en-US" dirty="0"/>
              <a:t>When you have any question about the course</a:t>
            </a:r>
          </a:p>
          <a:p>
            <a:pPr lvl="1"/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Web Information Systems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85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Programming</a:t>
            </a:r>
          </a:p>
          <a:p>
            <a:pPr lvl="1"/>
            <a:r>
              <a:rPr lang="en-US" dirty="0" smtClean="0"/>
              <a:t>Usually 2 weeks</a:t>
            </a:r>
          </a:p>
          <a:p>
            <a:pPr lvl="1"/>
            <a:r>
              <a:rPr lang="en-US" dirty="0" smtClean="0"/>
              <a:t>Submit a zip file via e-mail until the due date</a:t>
            </a:r>
          </a:p>
          <a:p>
            <a:pPr lvl="1"/>
            <a:r>
              <a:rPr lang="en-US" dirty="0" smtClean="0"/>
              <a:t>Do not copy or paste from any resource including internet (web pages), books, and boy/girl friend’s</a:t>
            </a:r>
          </a:p>
          <a:p>
            <a:pPr lvl="2"/>
            <a:r>
              <a:rPr lang="en-US" dirty="0" smtClean="0"/>
              <a:t>If you do copy, </a:t>
            </a:r>
            <a:r>
              <a:rPr lang="en-US" dirty="0" smtClean="0">
                <a:solidFill>
                  <a:srgbClr val="FF0000"/>
                </a:solidFill>
              </a:rPr>
              <a:t>you will </a:t>
            </a:r>
            <a:r>
              <a:rPr lang="en-US" sz="2800" dirty="0">
                <a:solidFill>
                  <a:srgbClr val="FF0000"/>
                </a:solidFill>
              </a:rPr>
              <a:t>get ‘F’ for this course.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How to e-mail your homework</a:t>
            </a:r>
          </a:p>
          <a:p>
            <a:pPr lvl="2"/>
            <a:r>
              <a:rPr lang="en-US" dirty="0" smtClean="0"/>
              <a:t>In Subject, </a:t>
            </a:r>
            <a:r>
              <a:rPr lang="en-US" b="1" dirty="0" smtClean="0"/>
              <a:t>“[web] 200738001 homework-name”</a:t>
            </a:r>
          </a:p>
          <a:p>
            <a:pPr lvl="2"/>
            <a:r>
              <a:rPr lang="en-US" dirty="0" smtClean="0"/>
              <a:t>Zip all the files you’ve done into a single zip</a:t>
            </a:r>
          </a:p>
          <a:p>
            <a:pPr lvl="2"/>
            <a:r>
              <a:rPr lang="en-US" dirty="0" smtClean="0"/>
              <a:t>Naming rule for your homework zip file</a:t>
            </a:r>
          </a:p>
          <a:p>
            <a:pPr lvl="3"/>
            <a:r>
              <a:rPr lang="en-US" dirty="0" smtClean="0"/>
              <a:t>StudentID_HWname.zip</a:t>
            </a:r>
          </a:p>
          <a:p>
            <a:pPr lvl="3"/>
            <a:r>
              <a:rPr lang="en-US" dirty="0" smtClean="0"/>
              <a:t>Ex) 200738001_stack1.zip</a:t>
            </a:r>
          </a:p>
          <a:p>
            <a:r>
              <a:rPr lang="en-US" dirty="0" smtClean="0"/>
              <a:t>Paper writing</a:t>
            </a:r>
          </a:p>
          <a:p>
            <a:pPr lvl="1"/>
            <a:r>
              <a:rPr lang="en-US" dirty="0" smtClean="0"/>
              <a:t>1 week</a:t>
            </a:r>
          </a:p>
          <a:p>
            <a:pPr lvl="1"/>
            <a:r>
              <a:rPr lang="en-US" dirty="0" smtClean="0"/>
              <a:t>Do not use any word processor</a:t>
            </a:r>
          </a:p>
          <a:p>
            <a:pPr lvl="1"/>
            <a:r>
              <a:rPr lang="en-US" dirty="0" smtClean="0"/>
              <a:t>Must be done </a:t>
            </a:r>
            <a:r>
              <a:rPr lang="en-US" dirty="0" smtClean="0">
                <a:solidFill>
                  <a:srgbClr val="FF0000"/>
                </a:solidFill>
              </a:rPr>
              <a:t>by your own hand!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Web Information Systems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05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Quiz  40%</a:t>
            </a:r>
          </a:p>
          <a:p>
            <a:pPr lvl="1"/>
            <a:r>
              <a:rPr lang="en-US" dirty="0" smtClean="0"/>
              <a:t>Anytime, max 4 times (usually 3)</a:t>
            </a:r>
          </a:p>
          <a:p>
            <a:pPr lvl="1"/>
            <a:r>
              <a:rPr lang="en-US" dirty="0"/>
              <a:t>(Sum{Q1, Q2, .. , </a:t>
            </a:r>
            <a:r>
              <a:rPr lang="en-US" dirty="0" err="1"/>
              <a:t>Qn</a:t>
            </a:r>
            <a:r>
              <a:rPr lang="en-US" dirty="0"/>
              <a:t>} - Min{Q1, Q2, .. , </a:t>
            </a:r>
            <a:r>
              <a:rPr lang="en-US" dirty="0" err="1"/>
              <a:t>Qn</a:t>
            </a:r>
            <a:r>
              <a:rPr lang="en-US" dirty="0"/>
              <a:t>})/ ( n-1</a:t>
            </a:r>
            <a:r>
              <a:rPr lang="en-US" dirty="0" smtClean="0"/>
              <a:t>)</a:t>
            </a:r>
          </a:p>
          <a:p>
            <a:r>
              <a:rPr lang="en-US" dirty="0" smtClean="0"/>
              <a:t>Homework  10%</a:t>
            </a:r>
          </a:p>
          <a:p>
            <a:r>
              <a:rPr lang="en-US" dirty="0" smtClean="0"/>
              <a:t>Project	30% </a:t>
            </a:r>
          </a:p>
          <a:p>
            <a:r>
              <a:rPr lang="en-US" dirty="0" smtClean="0"/>
              <a:t>Attendance  20%</a:t>
            </a:r>
          </a:p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Web Information Systems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76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err="1" smtClean="0"/>
              <a:t>지켜야</a:t>
            </a:r>
            <a:r>
              <a:rPr altLang="en-US" dirty="0" smtClean="0"/>
              <a:t> 할 것</a:t>
            </a:r>
            <a:r>
              <a:rPr lang="en-US" altLang="en-US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당일 자신이 작업할 </a:t>
            </a:r>
            <a:r>
              <a:rPr lang="en-US" altLang="ko-KR" dirty="0" smtClean="0"/>
              <a:t>directory</a:t>
            </a:r>
            <a:r>
              <a:rPr lang="ko-KR" altLang="en-US" dirty="0" smtClean="0"/>
              <a:t>를 임시로 생성</a:t>
            </a:r>
          </a:p>
          <a:p>
            <a:pPr lvl="1"/>
            <a:r>
              <a:rPr lang="ko-KR" altLang="en-US" dirty="0" smtClean="0"/>
              <a:t>자신의 이름으로 </a:t>
            </a:r>
            <a:r>
              <a:rPr lang="en-US" altLang="ko-KR" dirty="0" smtClean="0"/>
              <a:t>c:\hongkh 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항상 위에서 생성한 </a:t>
            </a:r>
            <a:r>
              <a:rPr lang="en-US" altLang="ko-KR" dirty="0" smtClean="0"/>
              <a:t>directory</a:t>
            </a:r>
            <a:r>
              <a:rPr lang="ko-KR" altLang="en-US" dirty="0" smtClean="0"/>
              <a:t>에서 수업 및 실습</a:t>
            </a:r>
          </a:p>
          <a:p>
            <a:r>
              <a:rPr lang="ko-KR" altLang="en-US" dirty="0" smtClean="0"/>
              <a:t>강의 종료 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분간 자신이 작업한 </a:t>
            </a:r>
            <a:r>
              <a:rPr lang="en-US" altLang="ko-KR" dirty="0" smtClean="0"/>
              <a:t>directory</a:t>
            </a:r>
            <a:r>
              <a:rPr lang="ko-KR" altLang="en-US" dirty="0" smtClean="0"/>
              <a:t>내에 </a:t>
            </a:r>
            <a:r>
              <a:rPr lang="en-US" altLang="ko-KR" dirty="0" smtClean="0"/>
              <a:t>backup</a:t>
            </a:r>
            <a:r>
              <a:rPr lang="ko-KR" altLang="en-US" dirty="0" smtClean="0"/>
              <a:t>할 것은 </a:t>
            </a:r>
            <a:r>
              <a:rPr lang="en-US" altLang="ko-KR" dirty="0" smtClean="0"/>
              <a:t>backup</a:t>
            </a:r>
          </a:p>
          <a:p>
            <a:r>
              <a:rPr lang="en-US" altLang="ko-KR" dirty="0" smtClean="0"/>
              <a:t>PC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off</a:t>
            </a:r>
            <a:r>
              <a:rPr lang="ko-KR" altLang="en-US" dirty="0" smtClean="0"/>
              <a:t>하기 전에 반드시 임시 </a:t>
            </a:r>
            <a:r>
              <a:rPr lang="en-US" altLang="ko-KR" dirty="0" smtClean="0"/>
              <a:t>directory </a:t>
            </a:r>
            <a:r>
              <a:rPr lang="ko-KR" altLang="en-US" dirty="0" smtClean="0"/>
              <a:t>제거</a:t>
            </a:r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Web Information Systems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63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마스터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1236</TotalTime>
  <Words>1453</Words>
  <Application>Microsoft Office PowerPoint</Application>
  <PresentationFormat>와이드스크린</PresentationFormat>
  <Paragraphs>246</Paragraphs>
  <Slides>41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9" baseType="lpstr">
      <vt:lpstr>굴림</vt:lpstr>
      <vt:lpstr>맑은 고딕</vt:lpstr>
      <vt:lpstr>Arial</vt:lpstr>
      <vt:lpstr>Calibri</vt:lpstr>
      <vt:lpstr>Courier New</vt:lpstr>
      <vt:lpstr>Wingdings</vt:lpstr>
      <vt:lpstr>Wingdings 2</vt:lpstr>
      <vt:lpstr>마스터 레이아웃</vt:lpstr>
      <vt:lpstr>LD0230 웹정보시스템 프로젝트</vt:lpstr>
      <vt:lpstr>General Information</vt:lpstr>
      <vt:lpstr>Course Introduction</vt:lpstr>
      <vt:lpstr>Prerequistes</vt:lpstr>
      <vt:lpstr>Tools for this course</vt:lpstr>
      <vt:lpstr>How to Contact </vt:lpstr>
      <vt:lpstr>Homework</vt:lpstr>
      <vt:lpstr>Evaluation</vt:lpstr>
      <vt:lpstr>지켜야 할 것.</vt:lpstr>
      <vt:lpstr>Introduction to Web Applications </vt:lpstr>
      <vt:lpstr>INTERNET &amp; THE WEB</vt:lpstr>
      <vt:lpstr>WHAT’S THE WORLD WIDE WEB?</vt:lpstr>
      <vt:lpstr>What is web application ?</vt:lpstr>
      <vt:lpstr>What is web application ?</vt:lpstr>
      <vt:lpstr>What is web application ?</vt:lpstr>
      <vt:lpstr>What is web application ?</vt:lpstr>
      <vt:lpstr>PowerPoint 프레젠테이션</vt:lpstr>
      <vt:lpstr>Benefits :</vt:lpstr>
      <vt:lpstr>Drawbacks :</vt:lpstr>
      <vt:lpstr>A Brief History</vt:lpstr>
      <vt:lpstr>PowerPoint 프레젠테이션</vt:lpstr>
      <vt:lpstr>PowerPoint 프레젠테이션</vt:lpstr>
      <vt:lpstr>Key dates</vt:lpstr>
      <vt:lpstr>(User) client vs (remote) server</vt:lpstr>
      <vt:lpstr>Typical architecture of a web application</vt:lpstr>
      <vt:lpstr>Web browser</vt:lpstr>
      <vt:lpstr>Web browser </vt:lpstr>
      <vt:lpstr>Web server (front-end)</vt:lpstr>
      <vt:lpstr>Data store</vt:lpstr>
      <vt:lpstr>N-tier Architecture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W3C Web Standard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Prof. Ki-Hyung Hong</dc:creator>
  <cp:lastModifiedBy>Prof.Hong</cp:lastModifiedBy>
  <cp:revision>34</cp:revision>
  <dcterms:created xsi:type="dcterms:W3CDTF">2019-03-26T17:59:18Z</dcterms:created>
  <dcterms:modified xsi:type="dcterms:W3CDTF">2019-09-02T03:10:36Z</dcterms:modified>
</cp:coreProperties>
</file>