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8" r:id="rId2"/>
    <p:sldId id="334" r:id="rId3"/>
    <p:sldId id="335" r:id="rId4"/>
    <p:sldId id="336" r:id="rId5"/>
    <p:sldId id="337" r:id="rId6"/>
    <p:sldId id="338" r:id="rId7"/>
    <p:sldId id="339" r:id="rId8"/>
    <p:sldId id="340" r:id="rId9"/>
    <p:sldId id="341" r:id="rId10"/>
    <p:sldId id="342" r:id="rId11"/>
    <p:sldId id="343" r:id="rId12"/>
    <p:sldId id="344" r:id="rId13"/>
    <p:sldId id="345" r:id="rId14"/>
    <p:sldId id="346" r:id="rId15"/>
    <p:sldId id="347" r:id="rId16"/>
    <p:sldId id="348" r:id="rId17"/>
    <p:sldId id="349" r:id="rId18"/>
    <p:sldId id="350" r:id="rId19"/>
    <p:sldId id="351" r:id="rId20"/>
    <p:sldId id="352" r:id="rId21"/>
    <p:sldId id="353" r:id="rId22"/>
    <p:sldId id="354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3322"/>
    <a:srgbClr val="003300"/>
    <a:srgbClr val="F7ECD5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 showGuides="1">
      <p:cViewPr varScale="1">
        <p:scale>
          <a:sx n="121" d="100"/>
          <a:sy n="121" d="100"/>
        </p:scale>
        <p:origin x="76" y="8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128" d="100"/>
          <a:sy n="128" d="100"/>
        </p:scale>
        <p:origin x="4676" y="8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A1CC0F-4CE6-4A2A-906B-A5A93A77AABD}" type="datetimeFigureOut">
              <a:rPr lang="ko-KR" altLang="en-US" smtClean="0"/>
              <a:t>2019-09-11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6E4156-2F69-4CFB-9652-BB023F543C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49479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6E4156-2F69-4CFB-9652-BB023F543CB5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2217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제목 17">
            <a:extLst>
              <a:ext uri="{FF2B5EF4-FFF2-40B4-BE49-F238E27FC236}">
                <a16:creationId xmlns:a16="http://schemas.microsoft.com/office/drawing/2014/main" id="{18444332-77AA-464F-9226-27524E1666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58742" y="1298485"/>
            <a:ext cx="8543799" cy="925332"/>
          </a:xfrm>
        </p:spPr>
        <p:txBody>
          <a:bodyPr>
            <a:normAutofit/>
          </a:bodyPr>
          <a:lstStyle>
            <a:lvl1pPr algn="l">
              <a:defRPr sz="4800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제목을 입력하세요</a:t>
            </a:r>
          </a:p>
        </p:txBody>
      </p:sp>
      <p:sp>
        <p:nvSpPr>
          <p:cNvPr id="59" name="텍스트 개체 틀 58">
            <a:extLst>
              <a:ext uri="{FF2B5EF4-FFF2-40B4-BE49-F238E27FC236}">
                <a16:creationId xmlns:a16="http://schemas.microsoft.com/office/drawing/2014/main" id="{5B70B421-8780-4C4C-AB1B-8BD9CD2A636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56829" y="4073401"/>
            <a:ext cx="1329751" cy="1573328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marL="0" indent="0" algn="l">
              <a:lnSpc>
                <a:spcPct val="120000"/>
              </a:lnSpc>
              <a:buClr>
                <a:srgbClr val="223322"/>
              </a:buClr>
              <a:buFont typeface="Arial" panose="020B0604020202020204" pitchFamily="34" charset="0"/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ko-KR" altLang="en-US" dirty="0"/>
              <a:t>이름입력 </a:t>
            </a:r>
            <a:r>
              <a:rPr lang="en-US" altLang="ko-KR" dirty="0"/>
              <a:t>1</a:t>
            </a:r>
          </a:p>
          <a:p>
            <a:pPr lvl="0"/>
            <a:r>
              <a:rPr lang="ko-KR" altLang="en-US" dirty="0"/>
              <a:t>이름입력 </a:t>
            </a:r>
            <a:r>
              <a:rPr lang="en-US" altLang="ko-KR" dirty="0"/>
              <a:t>2</a:t>
            </a:r>
          </a:p>
          <a:p>
            <a:pPr lvl="0"/>
            <a:r>
              <a:rPr lang="ko-KR" altLang="en-US" dirty="0"/>
              <a:t>이름입력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5C0D41BA-7160-4979-AE89-50E681E27403}"/>
              </a:ext>
            </a:extLst>
          </p:cNvPr>
          <p:cNvSpPr/>
          <p:nvPr userDrawn="1"/>
        </p:nvSpPr>
        <p:spPr>
          <a:xfrm>
            <a:off x="0" y="6258116"/>
            <a:ext cx="12192000" cy="599884"/>
          </a:xfrm>
          <a:prstGeom prst="rect">
            <a:avLst/>
          </a:prstGeom>
          <a:solidFill>
            <a:srgbClr val="2233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6" name="그림 65">
            <a:extLst>
              <a:ext uri="{FF2B5EF4-FFF2-40B4-BE49-F238E27FC236}">
                <a16:creationId xmlns:a16="http://schemas.microsoft.com/office/drawing/2014/main" id="{60E6840C-58D1-4C11-BCDE-C0B21E81634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05679" y="3806429"/>
            <a:ext cx="4529274" cy="2566489"/>
          </a:xfrm>
          <a:prstGeom prst="rect">
            <a:avLst/>
          </a:prstGeom>
        </p:spPr>
      </p:pic>
      <p:sp>
        <p:nvSpPr>
          <p:cNvPr id="71" name="텍스트 개체 틀 70">
            <a:extLst>
              <a:ext uri="{FF2B5EF4-FFF2-40B4-BE49-F238E27FC236}">
                <a16:creationId xmlns:a16="http://schemas.microsoft.com/office/drawing/2014/main" id="{F96EF3B5-9507-4B31-9B13-8FCE6314BF1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58863" y="2130365"/>
            <a:ext cx="8543925" cy="599884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ko-KR" altLang="en-US" dirty="0"/>
              <a:t>부제목을 입력하세요</a:t>
            </a:r>
          </a:p>
        </p:txBody>
      </p:sp>
      <p:pic>
        <p:nvPicPr>
          <p:cNvPr id="76" name="그림 75">
            <a:extLst>
              <a:ext uri="{FF2B5EF4-FFF2-40B4-BE49-F238E27FC236}">
                <a16:creationId xmlns:a16="http://schemas.microsoft.com/office/drawing/2014/main" id="{53D96FB5-22DB-42C9-9576-12374A78B47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297" y="182480"/>
            <a:ext cx="1825956" cy="530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402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3A44F9-199C-438E-A134-84E2DDD6CA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43340" y="787396"/>
            <a:ext cx="3637520" cy="867038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3300"/>
                </a:solidFill>
              </a:defRPr>
            </a:lvl1pPr>
          </a:lstStyle>
          <a:p>
            <a:r>
              <a:rPr lang="ko-KR" altLang="en-US" dirty="0"/>
              <a:t>목 차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B3D1A6C-7A38-4DB9-AFAF-6E318A585B8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70000"/>
          </a:blip>
          <a:srcRect b="5810"/>
          <a:stretch/>
        </p:blipFill>
        <p:spPr>
          <a:xfrm rot="5400000">
            <a:off x="-892990" y="2469284"/>
            <a:ext cx="3830288" cy="2044308"/>
          </a:xfrm>
          <a:prstGeom prst="rect">
            <a:avLst/>
          </a:prstGeom>
        </p:spPr>
      </p:pic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1ADE9E1C-E7CA-49FC-86D3-170DB29E110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43340" y="2093873"/>
            <a:ext cx="7931150" cy="4081466"/>
          </a:xfrm>
          <a:prstGeom prst="rect">
            <a:avLst/>
          </a:prstGeom>
        </p:spPr>
        <p:txBody>
          <a:bodyPr anchor="ctr"/>
          <a:lstStyle>
            <a:lvl1pPr marL="571500" indent="-571500"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+mj-lt"/>
              <a:buAutoNum type="arabicPeriod"/>
              <a:defRPr sz="2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800100" indent="-342900">
              <a:buFont typeface="+mj-lt"/>
              <a:buAutoNum type="arabicParenR"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B95BB1F-0E55-45E8-9924-C4B526438E15}"/>
              </a:ext>
            </a:extLst>
          </p:cNvPr>
          <p:cNvSpPr/>
          <p:nvPr userDrawn="1"/>
        </p:nvSpPr>
        <p:spPr>
          <a:xfrm>
            <a:off x="2946625" y="1989137"/>
            <a:ext cx="132930" cy="4310957"/>
          </a:xfrm>
          <a:prstGeom prst="rect">
            <a:avLst/>
          </a:prstGeom>
          <a:solidFill>
            <a:srgbClr val="2233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7FAC22D-6C1D-4C74-864C-026B59589052}"/>
              </a:ext>
            </a:extLst>
          </p:cNvPr>
          <p:cNvSpPr/>
          <p:nvPr userDrawn="1"/>
        </p:nvSpPr>
        <p:spPr>
          <a:xfrm>
            <a:off x="2946625" y="787397"/>
            <a:ext cx="132930" cy="867038"/>
          </a:xfrm>
          <a:prstGeom prst="rect">
            <a:avLst/>
          </a:prstGeom>
          <a:solidFill>
            <a:srgbClr val="2233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5467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1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B98A6B-4F4A-4C35-82EC-715C373DE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0CB8884-2449-422A-8CE3-B072880D2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0D719-3379-4B86-9AB0-2E080926E0B8}" type="datetime1">
              <a:rPr lang="ko-KR" altLang="en-US" smtClean="0"/>
              <a:t>2019-09-11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A639BB6-1CC6-404A-A3AE-BE2177511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4AD5CC8-6727-45AE-90C4-1F53B8B72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E4FE7-BA8F-47D9-8473-A947E88DD25D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6" name="텍스트 개체 틀 2">
            <a:extLst>
              <a:ext uri="{FF2B5EF4-FFF2-40B4-BE49-F238E27FC236}">
                <a16:creationId xmlns:a16="http://schemas.microsoft.com/office/drawing/2014/main" id="{4A82E955-FC68-401C-A496-BF26085687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1359" y="1204430"/>
            <a:ext cx="10089282" cy="49385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20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30000"/>
              </a:lnSpc>
              <a:defRPr/>
            </a:lvl3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532411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3C72FD-65F8-4F1D-92D1-379719941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D6E801-F374-468F-9E99-7D5304C7A1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4282" y="1644356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8661688-B77D-444E-BB98-7780332EE0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46120" y="1644356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5468BBD-831B-4241-8CF8-50EC7B4C5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3C6A8-CFC8-4A81-8B6A-57C9CA198C35}" type="datetimeFigureOut">
              <a:rPr lang="ko-KR" altLang="en-US" smtClean="0"/>
              <a:t>2019-09-11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DFA674D-4E3F-4837-ABA0-3F5D5D4FA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0137B2-2AC5-4C0A-8454-05F59B6EC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E4FE7-BA8F-47D9-8473-A947E88DD2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8566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D4C48B1-A047-42DF-B1D9-3B7C0D1E64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1168" y="1415302"/>
            <a:ext cx="5157787" cy="82391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C890E23-3116-4901-9A31-01E6FAAF9B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5116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AFA3B7E-F61E-4182-BA87-5683313AD1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83047" y="1415302"/>
            <a:ext cx="5183188" cy="82391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4A0760A-47BF-4C9B-88B2-634C5C1C24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83047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AAB877F-2D63-41D1-8A9A-572E37A75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3C6A8-CFC8-4A81-8B6A-57C9CA198C35}" type="datetimeFigureOut">
              <a:rPr lang="ko-KR" altLang="en-US" smtClean="0"/>
              <a:t>2019-09-11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0CB3841-81F2-4C64-99D5-50313B375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8A6AAB3-8C76-4A86-B2C2-DA0ECCB9C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E4FE7-BA8F-47D9-8473-A947E88DD25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436CCEBF-1A65-4BD5-8D45-E1D270957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619" y="154970"/>
            <a:ext cx="9547860" cy="86703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986775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Web Information Systems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ko-KR" altLang="en-US" smtClean="0"/>
            </a:lvl1pPr>
          </a:lstStyle>
          <a:p>
            <a:fld id="{4BEDD84E-25D4-4983-8AA1-2863C96F08D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915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2922832-DBC7-4A80-9F50-CF22B550F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619" y="154970"/>
            <a:ext cx="9547860" cy="8670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7251B1C-CB9F-42A7-9850-C9B35E5451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9274" y="1151813"/>
            <a:ext cx="10113452" cy="49629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EE5155-8DBA-4270-B62E-54E8C3333F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37762" y="634649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33C6A8-CFC8-4A81-8B6A-57C9CA198C35}" type="datetimeFigureOut">
              <a:rPr lang="ko-KR" altLang="en-US" smtClean="0"/>
              <a:t>2019-09-11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4EFBB8-FC5E-471C-9B97-1158CD0720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6EC6D6-D47E-4238-9C84-9DD5D5DF69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05125" y="6346489"/>
            <a:ext cx="4655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1E4FE7-BA8F-47D9-8473-A947E88DD25D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A931573-AE8D-4FEF-88CF-AE392D739B55}"/>
              </a:ext>
            </a:extLst>
          </p:cNvPr>
          <p:cNvSpPr/>
          <p:nvPr userDrawn="1"/>
        </p:nvSpPr>
        <p:spPr>
          <a:xfrm>
            <a:off x="0" y="978740"/>
            <a:ext cx="11882628" cy="86536"/>
          </a:xfrm>
          <a:prstGeom prst="rect">
            <a:avLst/>
          </a:prstGeom>
          <a:gradFill>
            <a:gsLst>
              <a:gs pos="42000">
                <a:srgbClr val="003300"/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1BF4719-E9BF-42D9-8CEB-05603A57395D}"/>
              </a:ext>
            </a:extLst>
          </p:cNvPr>
          <p:cNvSpPr/>
          <p:nvPr userDrawn="1"/>
        </p:nvSpPr>
        <p:spPr>
          <a:xfrm>
            <a:off x="11647858" y="6433026"/>
            <a:ext cx="45719" cy="42497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2E585705-0DF4-449C-848A-FE1F7BD3BA6B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hqprint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0868" y="457070"/>
            <a:ext cx="1121760" cy="517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355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6" r:id="rId2"/>
    <p:sldLayoutId id="2147483667" r:id="rId3"/>
    <p:sldLayoutId id="2147483664" r:id="rId4"/>
    <p:sldLayoutId id="2147483665" r:id="rId5"/>
    <p:sldLayoutId id="2147483669" r:id="rId6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800" b="1" kern="1200">
          <a:solidFill>
            <a:schemeClr val="tx1">
              <a:lumMod val="75000"/>
              <a:lumOff val="25000"/>
            </a:schemeClr>
          </a:solidFill>
          <a:latin typeface="+mj-ea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200000"/>
        </a:lnSpc>
        <a:spcBef>
          <a:spcPts val="1000"/>
        </a:spcBef>
        <a:buClr>
          <a:schemeClr val="accent6">
            <a:lumMod val="50000"/>
          </a:schemeClr>
        </a:buClr>
        <a:buSzPct val="110000"/>
        <a:buFontTx/>
        <a:buBlip>
          <a:blip r:embed="rId9"/>
        </a:buBlip>
        <a:defRPr sz="2800" b="1" kern="1200">
          <a:solidFill>
            <a:schemeClr val="tx1"/>
          </a:solidFill>
          <a:latin typeface="+mn-ea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30000"/>
        </a:lnSpc>
        <a:spcBef>
          <a:spcPts val="500"/>
        </a:spcBef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ea"/>
          <a:ea typeface="+mn-ea"/>
          <a:cs typeface="+mn-cs"/>
        </a:defRPr>
      </a:lvl2pPr>
      <a:lvl3pPr marL="1371600" indent="-457200" algn="l" defTabSz="914400" rtl="0" eaLnBrk="1" latinLnBrk="1" hangingPunct="1">
        <a:lnSpc>
          <a:spcPct val="120000"/>
        </a:lnSpc>
        <a:spcBef>
          <a:spcPts val="500"/>
        </a:spcBef>
        <a:buClr>
          <a:schemeClr val="tx1">
            <a:lumMod val="75000"/>
            <a:lumOff val="25000"/>
          </a:schemeClr>
        </a:buClr>
        <a:buSzPct val="90000"/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ea"/>
          <a:ea typeface="+mn-ea"/>
          <a:cs typeface="+mn-cs"/>
        </a:defRPr>
      </a:lvl3pPr>
      <a:lvl4pPr marL="1657350" indent="-28575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65000"/>
            <a:lumOff val="35000"/>
          </a:schemeClr>
        </a:buClr>
        <a:buFont typeface="Calibri" panose="020F0502020204030204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ea"/>
          <a:ea typeface="+mn-ea"/>
          <a:cs typeface="+mn-cs"/>
        </a:defRPr>
      </a:lvl4pPr>
      <a:lvl5pPr marL="1828800" indent="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1200" kern="1200">
          <a:solidFill>
            <a:schemeClr val="tx1">
              <a:lumMod val="50000"/>
              <a:lumOff val="50000"/>
            </a:schemeClr>
          </a:solidFill>
          <a:latin typeface="+mn-ea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1B5587-ABF0-4387-9988-4790514AB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8742" y="1681164"/>
            <a:ext cx="9667065" cy="925332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Introduction to Servlets and </a:t>
            </a:r>
            <a:r>
              <a:rPr lang="en-US" altLang="ko-KR" dirty="0" smtClean="0"/>
              <a:t>JSP</a:t>
            </a:r>
            <a:br>
              <a:rPr lang="en-US" altLang="ko-KR" dirty="0" smtClean="0"/>
            </a:br>
            <a:r>
              <a:rPr lang="en-US" altLang="ko-KR" sz="2200" dirty="0" smtClean="0"/>
              <a:t>LD0230 </a:t>
            </a:r>
            <a:r>
              <a:rPr lang="ko-KR" altLang="en-US" sz="2200" dirty="0"/>
              <a:t>웹정보시스템 </a:t>
            </a:r>
            <a:r>
              <a:rPr lang="ko-KR" altLang="en-US" sz="2200" dirty="0" smtClean="0"/>
              <a:t>프로젝트</a:t>
            </a:r>
            <a:endParaRPr lang="ko-KR" altLang="en-US" sz="220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96C3571-7E1F-4B24-808E-8F956CE902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11813" y="4162022"/>
            <a:ext cx="2199391" cy="157332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sz="1600" b="1" dirty="0"/>
              <a:t>성신여자대학교</a:t>
            </a:r>
            <a:endParaRPr lang="en-US" altLang="ko-KR" sz="1600" b="1" dirty="0"/>
          </a:p>
          <a:p>
            <a:pPr>
              <a:lnSpc>
                <a:spcPct val="100000"/>
              </a:lnSpc>
            </a:pPr>
            <a:r>
              <a:rPr lang="ko-KR" altLang="en-US" sz="1600" b="1" dirty="0" smtClean="0"/>
              <a:t>정보시스템공학과</a:t>
            </a:r>
            <a:endParaRPr lang="en-US" altLang="ko-KR" sz="1600" b="1" dirty="0" smtClean="0"/>
          </a:p>
          <a:p>
            <a:pPr>
              <a:lnSpc>
                <a:spcPct val="100000"/>
              </a:lnSpc>
            </a:pPr>
            <a:r>
              <a:rPr lang="ko-KR" altLang="en-US" sz="1600" b="1" dirty="0" smtClean="0"/>
              <a:t>홍 기 형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990684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HTTP GET request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Web Information Systems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862" y="1331574"/>
            <a:ext cx="8877300" cy="470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590081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HTTP POST request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Web Information Systems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512" y="1052737"/>
            <a:ext cx="8896350" cy="496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3503712" y="5550698"/>
            <a:ext cx="2376264" cy="5869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104113" y="5813648"/>
            <a:ext cx="2575967" cy="6480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079776" y="5786202"/>
            <a:ext cx="2376264" cy="5869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21749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HTTP response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Web Information Systems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3089" y="1195389"/>
            <a:ext cx="8505825" cy="446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4439816" y="5013176"/>
            <a:ext cx="2664296" cy="7920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439816" y="4624793"/>
            <a:ext cx="2664296" cy="7920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69846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Anatomy of a URL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75520" y="908720"/>
            <a:ext cx="2664296" cy="4248472"/>
          </a:xfrm>
        </p:spPr>
        <p:txBody>
          <a:bodyPr>
            <a:normAutofit fontScale="85000" lnSpcReduction="20000"/>
          </a:bodyPr>
          <a:lstStyle/>
          <a:p>
            <a:r>
              <a:rPr lang="en-US" altLang="ko-KR" dirty="0" smtClean="0"/>
              <a:t>Uniform Resource Locator</a:t>
            </a:r>
          </a:p>
          <a:p>
            <a:pPr lvl="1"/>
            <a:r>
              <a:rPr lang="en-US" altLang="ko-KR" b="0" dirty="0"/>
              <a:t>Every resource on the web has its own unique address, in the URL format.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Web Information Systems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8913" y="836712"/>
            <a:ext cx="6001553" cy="58048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011193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TCP port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75520" y="908720"/>
            <a:ext cx="5472608" cy="5616624"/>
          </a:xfrm>
        </p:spPr>
        <p:txBody>
          <a:bodyPr>
            <a:normAutofit fontScale="85000" lnSpcReduction="20000"/>
          </a:bodyPr>
          <a:lstStyle/>
          <a:p>
            <a:r>
              <a:rPr lang="en-US" altLang="ko-KR" dirty="0" smtClean="0"/>
              <a:t>a 16-bit number</a:t>
            </a:r>
          </a:p>
          <a:p>
            <a:r>
              <a:rPr lang="en-US" altLang="ko-KR" dirty="0" smtClean="0"/>
              <a:t>identifies a specific SW on the server</a:t>
            </a:r>
          </a:p>
          <a:p>
            <a:r>
              <a:rPr lang="en-US" altLang="ko-KR" dirty="0" smtClean="0"/>
              <a:t>0 to 1023 are reserved for well-known services</a:t>
            </a:r>
          </a:p>
          <a:p>
            <a:pPr lvl="1"/>
            <a:r>
              <a:rPr lang="en-US" altLang="ko-KR" b="0" dirty="0"/>
              <a:t>If you’re writing services (server programs) to run on a company network, you should check with the sys-admins to find out which ports are already taken. 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Web Information Systems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8128" y="1628801"/>
            <a:ext cx="3257550" cy="406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89064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Directory structure for a static web site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Apache Web server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Web Information Systems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4924" y="1484784"/>
            <a:ext cx="6078746" cy="5159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096001" y="908720"/>
            <a:ext cx="412805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A : </a:t>
            </a:r>
            <a:r>
              <a:rPr lang="en-US" altLang="ko-KR" sz="1200" dirty="0">
                <a:solidFill>
                  <a:schemeClr val="accent1"/>
                </a:solidFill>
              </a:rPr>
              <a:t>http://</a:t>
            </a:r>
            <a:r>
              <a:rPr lang="en-US" altLang="ko-KR" sz="1200" dirty="0">
                <a:solidFill>
                  <a:schemeClr val="accent1"/>
                </a:solidFill>
              </a:rPr>
              <a:t>www.wickedlysmart.com</a:t>
            </a:r>
          </a:p>
          <a:p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en-US" altLang="ko-KR" sz="1200" dirty="0">
                <a:solidFill>
                  <a:srgbClr val="FF0000"/>
                </a:solidFill>
              </a:rPr>
              <a:t>B : </a:t>
            </a:r>
            <a:r>
              <a:rPr lang="en-US" altLang="ko-KR" sz="1200" dirty="0">
                <a:solidFill>
                  <a:srgbClr val="FF0000"/>
                </a:solidFill>
              </a:rPr>
              <a:t>http://</a:t>
            </a:r>
            <a:r>
              <a:rPr lang="en-US" altLang="ko-KR" sz="1200" dirty="0">
                <a:solidFill>
                  <a:srgbClr val="FF0000"/>
                </a:solidFill>
              </a:rPr>
              <a:t>www.wickedlysmart.com/skiingAdvice</a:t>
            </a:r>
          </a:p>
          <a:p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en-US" altLang="ko-KR" sz="1200" dirty="0">
                <a:solidFill>
                  <a:srgbClr val="FF0000"/>
                </a:solidFill>
              </a:rPr>
              <a:t>C: </a:t>
            </a:r>
            <a:r>
              <a:rPr lang="en-US" altLang="ko-KR" sz="1200" dirty="0">
                <a:solidFill>
                  <a:srgbClr val="FF0000"/>
                </a:solidFill>
              </a:rPr>
              <a:t>http://</a:t>
            </a:r>
            <a:r>
              <a:rPr lang="en-US" altLang="ko-KR" sz="1200" dirty="0">
                <a:solidFill>
                  <a:srgbClr val="FF0000"/>
                </a:solidFill>
              </a:rPr>
              <a:t>www.wickedlysmart.com/beerAdvice</a:t>
            </a:r>
          </a:p>
          <a:p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en-US" altLang="ko-KR" sz="1200" dirty="0">
                <a:solidFill>
                  <a:srgbClr val="FF0000"/>
                </a:solidFill>
              </a:rPr>
              <a:t>D: </a:t>
            </a:r>
            <a:r>
              <a:rPr lang="en-US" altLang="ko-KR" sz="1200" dirty="0">
                <a:solidFill>
                  <a:srgbClr val="FF0000"/>
                </a:solidFill>
              </a:rPr>
              <a:t>http://</a:t>
            </a:r>
            <a:r>
              <a:rPr lang="en-US" altLang="ko-KR" sz="1200" dirty="0">
                <a:solidFill>
                  <a:srgbClr val="FF0000"/>
                </a:solidFill>
              </a:rPr>
              <a:t>www.wickedlysmart.com/beerAdvice/selectBeer.html</a:t>
            </a:r>
          </a:p>
          <a:p>
            <a:endParaRPr lang="ko-KR" altLang="en-US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6034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Web Server and Dynamic contents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Web server alone can not do</a:t>
            </a:r>
          </a:p>
          <a:p>
            <a:pPr lvl="1"/>
            <a:r>
              <a:rPr lang="en-US" altLang="ko-KR" dirty="0" smtClean="0"/>
              <a:t>Dynamic content (just-in-time page)</a:t>
            </a:r>
          </a:p>
          <a:p>
            <a:pPr lvl="1"/>
            <a:r>
              <a:rPr lang="en-US" altLang="ko-KR" dirty="0" smtClean="0"/>
              <a:t>Saving data on the server</a:t>
            </a:r>
          </a:p>
          <a:p>
            <a:r>
              <a:rPr lang="en-US" altLang="ko-KR" dirty="0" smtClean="0"/>
              <a:t>Helper applications generate dynamic contents (or save data from the client to a file or DB in the server)</a:t>
            </a:r>
          </a:p>
          <a:p>
            <a:pPr lvl="1"/>
            <a:r>
              <a:rPr lang="en-US" altLang="ko-KR" dirty="0" smtClean="0"/>
              <a:t>CGI</a:t>
            </a:r>
          </a:p>
          <a:p>
            <a:pPr lvl="1"/>
            <a:r>
              <a:rPr lang="en-US" altLang="ko-KR" dirty="0" smtClean="0"/>
              <a:t>Servlet</a:t>
            </a:r>
          </a:p>
          <a:p>
            <a:pPr lvl="1"/>
            <a:r>
              <a:rPr lang="en-US" altLang="ko-KR" dirty="0" smtClean="0"/>
              <a:t>HTML </a:t>
            </a:r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Web Information Systems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905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How to work a CGI Program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Web Information Systems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9815" y="1134718"/>
            <a:ext cx="4900017" cy="55768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32650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Servlets managed by </a:t>
            </a:r>
            <a:r>
              <a:rPr lang="en-US" altLang="ko-KR" dirty="0" smtClean="0"/>
              <a:t>Tomcat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Directory Structure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Web Information Systems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561" y="1916833"/>
            <a:ext cx="2543175" cy="446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231905" y="2132856"/>
            <a:ext cx="2606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Tomcat installed directory</a:t>
            </a:r>
            <a:endParaRPr lang="ko-KR" altLang="en-US" dirty="0"/>
          </a:p>
        </p:txBody>
      </p:sp>
      <p:cxnSp>
        <p:nvCxnSpPr>
          <p:cNvPr id="9" name="직선 화살표 연결선 8"/>
          <p:cNvCxnSpPr>
            <a:endCxn id="7" idx="1"/>
          </p:cNvCxnSpPr>
          <p:nvPr/>
        </p:nvCxnSpPr>
        <p:spPr>
          <a:xfrm>
            <a:off x="3143672" y="2317522"/>
            <a:ext cx="20882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모서리가 둥근 직사각형 9"/>
          <p:cNvSpPr/>
          <p:nvPr/>
        </p:nvSpPr>
        <p:spPr>
          <a:xfrm>
            <a:off x="1847528" y="3573017"/>
            <a:ext cx="3024336" cy="2811041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8670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2264" y="908721"/>
            <a:ext cx="2020838" cy="21288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How to build a servlet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75520" y="908721"/>
            <a:ext cx="8678198" cy="1901299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ko-KR" dirty="0" smtClean="0"/>
              <a:t>Build a directory tree for development</a:t>
            </a:r>
          </a:p>
          <a:p>
            <a:pPr marL="914400" lvl="1" indent="-514350"/>
            <a:r>
              <a:rPr lang="en-US" altLang="ko-KR" dirty="0" smtClean="0"/>
              <a:t>depend on IDE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 smtClean="0"/>
              <a:t>Write a servlet, named Ch1Servlet.java</a:t>
            </a:r>
          </a:p>
          <a:p>
            <a:pPr marL="514350" indent="-514350">
              <a:buFont typeface="+mj-lt"/>
              <a:buAutoNum type="arabicPeriod"/>
            </a:pP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endParaRPr lang="en-US" altLang="ko-KR" dirty="0" smtClean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Web Information Systems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135560" y="2810019"/>
            <a:ext cx="7696338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altLang="ko-KR" sz="1200" dirty="0" err="1">
                <a:latin typeface="Courier New" pitchFamily="49" charset="0"/>
                <a:cs typeface="Courier New" pitchFamily="49" charset="0"/>
              </a:rPr>
              <a:t>javax.servlet</a:t>
            </a:r>
            <a:r>
              <a:rPr lang="en-US" altLang="ko-KR" sz="1200" dirty="0">
                <a:latin typeface="Courier New" pitchFamily="49" charset="0"/>
                <a:cs typeface="Courier New" pitchFamily="49" charset="0"/>
              </a:rPr>
              <a:t>.*;</a:t>
            </a:r>
          </a:p>
          <a:p>
            <a:r>
              <a:rPr lang="en-US" altLang="ko-KR" sz="1200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altLang="ko-KR" sz="1200" dirty="0" err="1">
                <a:latin typeface="Courier New" pitchFamily="49" charset="0"/>
                <a:cs typeface="Courier New" pitchFamily="49" charset="0"/>
              </a:rPr>
              <a:t>javax.servlet.http</a:t>
            </a:r>
            <a:r>
              <a:rPr lang="en-US" altLang="ko-KR" sz="1200" dirty="0">
                <a:latin typeface="Courier New" pitchFamily="49" charset="0"/>
                <a:cs typeface="Courier New" pitchFamily="49" charset="0"/>
              </a:rPr>
              <a:t>.*;</a:t>
            </a:r>
          </a:p>
          <a:p>
            <a:r>
              <a:rPr lang="en-US" altLang="ko-KR" sz="1200" dirty="0">
                <a:latin typeface="Courier New" pitchFamily="49" charset="0"/>
                <a:cs typeface="Courier New" pitchFamily="49" charset="0"/>
              </a:rPr>
              <a:t>import java.io</a:t>
            </a:r>
            <a:r>
              <a:rPr lang="en-US" altLang="ko-KR" sz="1200" dirty="0">
                <a:latin typeface="Courier New" pitchFamily="49" charset="0"/>
                <a:cs typeface="Courier New" pitchFamily="49" charset="0"/>
              </a:rPr>
              <a:t>.*;</a:t>
            </a:r>
          </a:p>
          <a:p>
            <a:endParaRPr lang="en-US" altLang="ko-KR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ko-KR" sz="1200" dirty="0">
                <a:latin typeface="Courier New" pitchFamily="49" charset="0"/>
                <a:cs typeface="Courier New" pitchFamily="49" charset="0"/>
              </a:rPr>
              <a:t>public class Ch1Servlet extends </a:t>
            </a:r>
            <a:r>
              <a:rPr lang="en-US" altLang="ko-KR" sz="1200" dirty="0" err="1">
                <a:latin typeface="Courier New" pitchFamily="49" charset="0"/>
                <a:cs typeface="Courier New" pitchFamily="49" charset="0"/>
              </a:rPr>
              <a:t>HttpServlet</a:t>
            </a:r>
            <a:r>
              <a:rPr lang="en-US" altLang="ko-KR" sz="1200" dirty="0">
                <a:latin typeface="Courier New" pitchFamily="49" charset="0"/>
                <a:cs typeface="Courier New" pitchFamily="49" charset="0"/>
              </a:rPr>
              <a:t> { </a:t>
            </a:r>
            <a:endParaRPr lang="en-US" altLang="ko-KR" sz="1200" dirty="0">
              <a:latin typeface="Courier New" pitchFamily="49" charset="0"/>
              <a:cs typeface="Courier New" pitchFamily="49" charset="0"/>
            </a:endParaRPr>
          </a:p>
          <a:p>
            <a:endParaRPr lang="en-US" altLang="ko-KR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ko-KR" sz="1200" dirty="0">
                <a:latin typeface="Courier New" pitchFamily="49" charset="0"/>
                <a:cs typeface="Courier New" pitchFamily="49" charset="0"/>
              </a:rPr>
              <a:t>	public </a:t>
            </a:r>
            <a:r>
              <a:rPr lang="en-US" altLang="ko-KR" sz="1200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altLang="ko-KR" sz="1200" dirty="0" err="1">
                <a:latin typeface="Courier New" pitchFamily="49" charset="0"/>
                <a:cs typeface="Courier New" pitchFamily="49" charset="0"/>
              </a:rPr>
              <a:t>doGet</a:t>
            </a:r>
            <a:r>
              <a:rPr lang="en-US" altLang="ko-KR" sz="12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sz="1200" dirty="0" err="1">
                <a:latin typeface="Courier New" pitchFamily="49" charset="0"/>
                <a:cs typeface="Courier New" pitchFamily="49" charset="0"/>
              </a:rPr>
              <a:t>HttpServletRequest</a:t>
            </a:r>
            <a:r>
              <a:rPr lang="en-US" altLang="ko-KR" sz="1200" dirty="0">
                <a:latin typeface="Courier New" pitchFamily="49" charset="0"/>
                <a:cs typeface="Courier New" pitchFamily="49" charset="0"/>
              </a:rPr>
              <a:t> request, </a:t>
            </a:r>
          </a:p>
          <a:p>
            <a:r>
              <a:rPr lang="en-US" altLang="ko-KR" sz="1200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altLang="ko-KR" sz="1200" dirty="0" err="1">
                <a:latin typeface="Courier New" pitchFamily="49" charset="0"/>
                <a:cs typeface="Courier New" pitchFamily="49" charset="0"/>
              </a:rPr>
              <a:t>HttpServletResponse</a:t>
            </a:r>
            <a:r>
              <a:rPr lang="en-US" altLang="ko-KR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200" dirty="0">
                <a:latin typeface="Courier New" pitchFamily="49" charset="0"/>
                <a:cs typeface="Courier New" pitchFamily="49" charset="0"/>
              </a:rPr>
              <a:t>response) </a:t>
            </a:r>
          </a:p>
          <a:p>
            <a:r>
              <a:rPr lang="en-US" altLang="ko-KR" sz="1200" dirty="0">
                <a:latin typeface="Courier New" pitchFamily="49" charset="0"/>
                <a:cs typeface="Courier New" pitchFamily="49" charset="0"/>
              </a:rPr>
              <a:t>			throws </a:t>
            </a:r>
            <a:r>
              <a:rPr lang="en-US" altLang="ko-KR" sz="1200" dirty="0" err="1">
                <a:latin typeface="Courier New" pitchFamily="49" charset="0"/>
                <a:cs typeface="Courier New" pitchFamily="49" charset="0"/>
              </a:rPr>
              <a:t>IOException</a:t>
            </a:r>
            <a:r>
              <a:rPr lang="en-US" altLang="ko-KR" sz="1200" dirty="0">
                <a:latin typeface="Courier New" pitchFamily="49" charset="0"/>
                <a:cs typeface="Courier New" pitchFamily="49" charset="0"/>
              </a:rPr>
              <a:t> { </a:t>
            </a:r>
            <a:endParaRPr lang="en-US" altLang="ko-KR" sz="1200" dirty="0">
              <a:latin typeface="Courier New" pitchFamily="49" charset="0"/>
              <a:cs typeface="Courier New" pitchFamily="49" charset="0"/>
            </a:endParaRPr>
          </a:p>
          <a:p>
            <a:endParaRPr lang="en-US" altLang="ko-KR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ko-KR" sz="12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ko-KR" sz="1200" dirty="0" err="1">
                <a:latin typeface="Courier New" pitchFamily="49" charset="0"/>
                <a:cs typeface="Courier New" pitchFamily="49" charset="0"/>
              </a:rPr>
              <a:t>PrintWriter</a:t>
            </a:r>
            <a:r>
              <a:rPr lang="en-US" altLang="ko-KR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200" dirty="0">
                <a:latin typeface="Courier New" pitchFamily="49" charset="0"/>
                <a:cs typeface="Courier New" pitchFamily="49" charset="0"/>
              </a:rPr>
              <a:t>out = </a:t>
            </a:r>
            <a:r>
              <a:rPr lang="en-US" altLang="ko-KR" sz="1200" dirty="0" err="1">
                <a:latin typeface="Courier New" pitchFamily="49" charset="0"/>
                <a:cs typeface="Courier New" pitchFamily="49" charset="0"/>
              </a:rPr>
              <a:t>response.getWriter</a:t>
            </a:r>
            <a:r>
              <a:rPr lang="en-US" altLang="ko-KR" sz="1200" dirty="0">
                <a:latin typeface="Courier New" pitchFamily="49" charset="0"/>
                <a:cs typeface="Courier New" pitchFamily="49" charset="0"/>
              </a:rPr>
              <a:t>(); </a:t>
            </a:r>
          </a:p>
          <a:p>
            <a:r>
              <a:rPr lang="en-US" altLang="ko-KR" sz="12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ko-KR" sz="1200" dirty="0" err="1">
                <a:latin typeface="Courier New" pitchFamily="49" charset="0"/>
                <a:cs typeface="Courier New" pitchFamily="49" charset="0"/>
              </a:rPr>
              <a:t>java.util.Date</a:t>
            </a:r>
            <a:r>
              <a:rPr lang="en-US" altLang="ko-KR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200" dirty="0">
                <a:latin typeface="Courier New" pitchFamily="49" charset="0"/>
                <a:cs typeface="Courier New" pitchFamily="49" charset="0"/>
              </a:rPr>
              <a:t>today = new </a:t>
            </a:r>
            <a:r>
              <a:rPr lang="en-US" altLang="ko-KR" sz="1200" dirty="0" err="1">
                <a:latin typeface="Courier New" pitchFamily="49" charset="0"/>
                <a:cs typeface="Courier New" pitchFamily="49" charset="0"/>
              </a:rPr>
              <a:t>java.util.Date</a:t>
            </a:r>
            <a:r>
              <a:rPr lang="en-US" altLang="ko-KR" sz="1200" dirty="0">
                <a:latin typeface="Courier New" pitchFamily="49" charset="0"/>
                <a:cs typeface="Courier New" pitchFamily="49" charset="0"/>
              </a:rPr>
              <a:t>(); </a:t>
            </a:r>
          </a:p>
          <a:p>
            <a:r>
              <a:rPr lang="en-US" altLang="ko-KR" sz="12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ko-KR" sz="1200" dirty="0" err="1">
                <a:latin typeface="Courier New" pitchFamily="49" charset="0"/>
                <a:cs typeface="Courier New" pitchFamily="49" charset="0"/>
              </a:rPr>
              <a:t>out.println</a:t>
            </a:r>
            <a:r>
              <a:rPr lang="en-US" altLang="ko-KR" sz="1200" dirty="0">
                <a:latin typeface="Courier New" pitchFamily="49" charset="0"/>
                <a:cs typeface="Courier New" pitchFamily="49" charset="0"/>
              </a:rPr>
              <a:t>(“&lt;html&gt; “ + </a:t>
            </a:r>
          </a:p>
          <a:p>
            <a:r>
              <a:rPr lang="en-US" altLang="ko-KR" sz="1200" dirty="0">
                <a:latin typeface="Courier New" pitchFamily="49" charset="0"/>
                <a:cs typeface="Courier New" pitchFamily="49" charset="0"/>
              </a:rPr>
              <a:t>			  “&lt;</a:t>
            </a:r>
            <a:r>
              <a:rPr lang="en-US" altLang="ko-KR" sz="1200" dirty="0">
                <a:latin typeface="Courier New" pitchFamily="49" charset="0"/>
                <a:cs typeface="Courier New" pitchFamily="49" charset="0"/>
              </a:rPr>
              <a:t>body&gt;” + </a:t>
            </a:r>
          </a:p>
          <a:p>
            <a:r>
              <a:rPr lang="pt-BR" altLang="ko-KR" sz="1200" dirty="0">
                <a:latin typeface="Courier New" pitchFamily="49" charset="0"/>
                <a:cs typeface="Courier New" pitchFamily="49" charset="0"/>
              </a:rPr>
              <a:t>			  “&lt;</a:t>
            </a:r>
            <a:r>
              <a:rPr lang="pt-BR" altLang="ko-KR" sz="1200" dirty="0">
                <a:latin typeface="Courier New" pitchFamily="49" charset="0"/>
                <a:cs typeface="Courier New" pitchFamily="49" charset="0"/>
              </a:rPr>
              <a:t>h1 align=center&gt;HF\’s Chapter1 Servlet&lt;/h1&gt;” + </a:t>
            </a:r>
          </a:p>
          <a:p>
            <a:r>
              <a:rPr lang="en-US" altLang="ko-KR" sz="1200" dirty="0">
                <a:latin typeface="Courier New" pitchFamily="49" charset="0"/>
                <a:cs typeface="Courier New" pitchFamily="49" charset="0"/>
              </a:rPr>
              <a:t>			  + </a:t>
            </a:r>
            <a:r>
              <a:rPr lang="en-US" altLang="ko-KR" sz="1200" dirty="0">
                <a:latin typeface="Courier New" pitchFamily="49" charset="0"/>
                <a:cs typeface="Courier New" pitchFamily="49" charset="0"/>
              </a:rPr>
              <a:t>“&lt;</a:t>
            </a:r>
            <a:r>
              <a:rPr lang="en-US" altLang="ko-KR" sz="1200" dirty="0" err="1">
                <a:latin typeface="Courier New" pitchFamily="49" charset="0"/>
                <a:cs typeface="Courier New" pitchFamily="49" charset="0"/>
              </a:rPr>
              <a:t>br</a:t>
            </a:r>
            <a:r>
              <a:rPr lang="en-US" altLang="ko-KR" sz="1200" dirty="0">
                <a:latin typeface="Courier New" pitchFamily="49" charset="0"/>
                <a:cs typeface="Courier New" pitchFamily="49" charset="0"/>
              </a:rPr>
              <a:t>&gt;” + today + “&lt;/body&gt;” + “&lt;/html&gt;”); </a:t>
            </a:r>
            <a:endParaRPr lang="en-US" altLang="ko-KR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ko-KR" sz="1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ko-KR" sz="12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altLang="ko-KR" sz="1200" dirty="0">
                <a:latin typeface="Courier New" pitchFamily="49" charset="0"/>
                <a:cs typeface="Courier New" pitchFamily="49" charset="0"/>
              </a:rPr>
              <a:t>}</a:t>
            </a:r>
            <a:endParaRPr lang="ko-KR" altLang="en-US" sz="12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0901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Objectives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How web clients (browsers) and web servers communicate with one another.</a:t>
            </a:r>
          </a:p>
          <a:p>
            <a:r>
              <a:rPr lang="en-US" altLang="ko-KR" dirty="0" smtClean="0"/>
              <a:t>HTTP Methods</a:t>
            </a:r>
          </a:p>
          <a:p>
            <a:pPr lvl="1"/>
            <a:r>
              <a:rPr lang="en-US" altLang="ko-KR" dirty="0" smtClean="0"/>
              <a:t>GET, POST, HEAD and so on</a:t>
            </a:r>
          </a:p>
          <a:p>
            <a:pPr lvl="1"/>
            <a:r>
              <a:rPr lang="en-US" altLang="ko-KR" dirty="0" smtClean="0"/>
              <a:t>benefits and functionality</a:t>
            </a:r>
          </a:p>
          <a:p>
            <a:pPr lvl="1"/>
            <a:r>
              <a:rPr lang="en-US" altLang="ko-KR" dirty="0" smtClean="0"/>
              <a:t>when and how to trig the HTTP methods</a:t>
            </a:r>
          </a:p>
          <a:p>
            <a:pPr lvl="1"/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Web Information Systems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8463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75520" y="908720"/>
            <a:ext cx="8678198" cy="1080120"/>
          </a:xfrm>
        </p:spPr>
        <p:txBody>
          <a:bodyPr>
            <a:normAutofit fontScale="85000" lnSpcReduction="10000"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US" altLang="ko-KR" dirty="0"/>
              <a:t>Create a DD (deployment descriptor, named web.xml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Web Information Systems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991544" y="1700808"/>
            <a:ext cx="6971780" cy="37548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Courier New" pitchFamily="49" charset="0"/>
                <a:cs typeface="Courier New" pitchFamily="49" charset="0"/>
              </a:rPr>
              <a:t>&lt;?xml version=”1.0” encoding=”ISO-8851-1” ?&gt;</a:t>
            </a:r>
          </a:p>
          <a:p>
            <a:r>
              <a:rPr lang="en-US" altLang="ko-KR" sz="1400" dirty="0">
                <a:latin typeface="Courier New" pitchFamily="49" charset="0"/>
                <a:cs typeface="Courier New" pitchFamily="49" charset="0"/>
              </a:rPr>
              <a:t>&lt;web-app </a:t>
            </a:r>
            <a:r>
              <a:rPr lang="en-US" altLang="ko-KR" sz="1400" dirty="0" err="1">
                <a:latin typeface="Courier New" pitchFamily="49" charset="0"/>
                <a:cs typeface="Courier New" pitchFamily="49" charset="0"/>
              </a:rPr>
              <a:t>xmlns</a:t>
            </a:r>
            <a:r>
              <a:rPr lang="en-US" altLang="ko-KR" sz="1400" dirty="0">
                <a:latin typeface="Courier New" pitchFamily="49" charset="0"/>
                <a:cs typeface="Courier New" pitchFamily="49" charset="0"/>
              </a:rPr>
              <a:t>=”http://java.sun.com/xml/ns/j2ee” </a:t>
            </a:r>
          </a:p>
          <a:p>
            <a:r>
              <a:rPr lang="en-US" altLang="ko-KR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ko-KR" sz="1400" dirty="0" err="1">
                <a:latin typeface="Courier New" pitchFamily="49" charset="0"/>
                <a:cs typeface="Courier New" pitchFamily="49" charset="0"/>
              </a:rPr>
              <a:t>xmlns:xsi</a:t>
            </a:r>
            <a:r>
              <a:rPr lang="en-US" altLang="ko-KR" sz="1400" dirty="0">
                <a:latin typeface="Courier New" pitchFamily="49" charset="0"/>
                <a:cs typeface="Courier New" pitchFamily="49" charset="0"/>
              </a:rPr>
              <a:t>=”http://www.w3.org/2001/</a:t>
            </a:r>
            <a:r>
              <a:rPr lang="en-US" altLang="ko-KR" sz="1400" dirty="0" err="1">
                <a:latin typeface="Courier New" pitchFamily="49" charset="0"/>
                <a:cs typeface="Courier New" pitchFamily="49" charset="0"/>
              </a:rPr>
              <a:t>XMLSchema</a:t>
            </a:r>
            <a:r>
              <a:rPr lang="en-US" altLang="ko-KR" sz="1400" dirty="0">
                <a:latin typeface="Courier New" pitchFamily="49" charset="0"/>
                <a:cs typeface="Courier New" pitchFamily="49" charset="0"/>
              </a:rPr>
              <a:t>-instance” </a:t>
            </a:r>
          </a:p>
          <a:p>
            <a:r>
              <a:rPr lang="en-US" altLang="ko-KR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ko-KR" sz="1400" dirty="0" err="1">
                <a:latin typeface="Courier New" pitchFamily="49" charset="0"/>
                <a:cs typeface="Courier New" pitchFamily="49" charset="0"/>
              </a:rPr>
              <a:t>xsi:schemaLocation</a:t>
            </a:r>
            <a:r>
              <a:rPr lang="en-US" altLang="ko-KR" sz="1400" dirty="0">
                <a:latin typeface="Courier New" pitchFamily="49" charset="0"/>
                <a:cs typeface="Courier New" pitchFamily="49" charset="0"/>
              </a:rPr>
              <a:t>=”http://java.sun.com/xml/ns/j2ee </a:t>
            </a:r>
            <a:endParaRPr lang="en-US" altLang="ko-KR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ko-KR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400" dirty="0">
                <a:latin typeface="Courier New" pitchFamily="49" charset="0"/>
                <a:cs typeface="Courier New" pitchFamily="49" charset="0"/>
              </a:rPr>
              <a:t>   http</a:t>
            </a:r>
            <a:r>
              <a:rPr lang="en-US" altLang="ko-KR" sz="1400" dirty="0">
                <a:latin typeface="Courier New" pitchFamily="49" charset="0"/>
                <a:cs typeface="Courier New" pitchFamily="49" charset="0"/>
              </a:rPr>
              <a:t>://java.sun.com/xml/ns/j2ee/web-app_2_4.xsd” </a:t>
            </a:r>
          </a:p>
          <a:p>
            <a:r>
              <a:rPr lang="en-US" altLang="ko-KR" sz="1400" dirty="0">
                <a:latin typeface="Courier New" pitchFamily="49" charset="0"/>
                <a:cs typeface="Courier New" pitchFamily="49" charset="0"/>
              </a:rPr>
              <a:t>    version</a:t>
            </a:r>
            <a:r>
              <a:rPr lang="en-US" altLang="ko-KR" sz="1400" dirty="0">
                <a:latin typeface="Courier New" pitchFamily="49" charset="0"/>
                <a:cs typeface="Courier New" pitchFamily="49" charset="0"/>
              </a:rPr>
              <a:t>=”2.4”&gt; </a:t>
            </a:r>
            <a:endParaRPr lang="en-US" altLang="ko-KR" sz="1400" dirty="0">
              <a:latin typeface="Courier New" pitchFamily="49" charset="0"/>
              <a:cs typeface="Courier New" pitchFamily="49" charset="0"/>
            </a:endParaRPr>
          </a:p>
          <a:p>
            <a:endParaRPr lang="en-US" altLang="ko-KR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ko-KR" sz="1400" dirty="0">
                <a:latin typeface="Courier New" pitchFamily="49" charset="0"/>
                <a:cs typeface="Courier New" pitchFamily="49" charset="0"/>
              </a:rPr>
              <a:t>	&lt;</a:t>
            </a:r>
            <a:r>
              <a:rPr lang="en-US" altLang="ko-KR" sz="1400" dirty="0">
                <a:latin typeface="Courier New" pitchFamily="49" charset="0"/>
                <a:cs typeface="Courier New" pitchFamily="49" charset="0"/>
              </a:rPr>
              <a:t>servlet&gt; </a:t>
            </a:r>
          </a:p>
          <a:p>
            <a:r>
              <a:rPr lang="en-US" altLang="ko-KR" sz="1400" dirty="0">
                <a:latin typeface="Courier New" pitchFamily="49" charset="0"/>
                <a:cs typeface="Courier New" pitchFamily="49" charset="0"/>
              </a:rPr>
              <a:t>		&lt;</a:t>
            </a:r>
            <a:r>
              <a:rPr lang="en-US" altLang="ko-KR" sz="1400" dirty="0">
                <a:latin typeface="Courier New" pitchFamily="49" charset="0"/>
                <a:cs typeface="Courier New" pitchFamily="49" charset="0"/>
              </a:rPr>
              <a:t>servlet-name&gt;</a:t>
            </a: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Chapter1 Servlet</a:t>
            </a:r>
            <a:r>
              <a:rPr lang="en-US" altLang="ko-KR" sz="1400" dirty="0">
                <a:latin typeface="Courier New" pitchFamily="49" charset="0"/>
                <a:cs typeface="Courier New" pitchFamily="49" charset="0"/>
              </a:rPr>
              <a:t>&lt;/servlet-name&gt; </a:t>
            </a:r>
          </a:p>
          <a:p>
            <a:r>
              <a:rPr lang="en-US" altLang="ko-KR" sz="1400" dirty="0">
                <a:latin typeface="Courier New" pitchFamily="49" charset="0"/>
                <a:cs typeface="Courier New" pitchFamily="49" charset="0"/>
              </a:rPr>
              <a:t>		&lt;</a:t>
            </a:r>
            <a:r>
              <a:rPr lang="en-US" altLang="ko-KR" sz="1400" dirty="0">
                <a:latin typeface="Courier New" pitchFamily="49" charset="0"/>
                <a:cs typeface="Courier New" pitchFamily="49" charset="0"/>
              </a:rPr>
              <a:t>servlet-class&gt;</a:t>
            </a: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Ch1Servlet</a:t>
            </a:r>
            <a:r>
              <a:rPr lang="en-US" altLang="ko-KR" sz="1400" dirty="0">
                <a:latin typeface="Courier New" pitchFamily="49" charset="0"/>
                <a:cs typeface="Courier New" pitchFamily="49" charset="0"/>
              </a:rPr>
              <a:t>&lt;/servlet-class&gt; </a:t>
            </a:r>
          </a:p>
          <a:p>
            <a:r>
              <a:rPr lang="en-US" altLang="ko-KR" sz="1400" dirty="0">
                <a:latin typeface="Courier New" pitchFamily="49" charset="0"/>
                <a:cs typeface="Courier New" pitchFamily="49" charset="0"/>
              </a:rPr>
              <a:t>	&lt;/</a:t>
            </a:r>
            <a:r>
              <a:rPr lang="en-US" altLang="ko-KR" sz="1400" dirty="0">
                <a:latin typeface="Courier New" pitchFamily="49" charset="0"/>
                <a:cs typeface="Courier New" pitchFamily="49" charset="0"/>
              </a:rPr>
              <a:t>servlet&gt; </a:t>
            </a:r>
            <a:endParaRPr lang="en-US" altLang="ko-KR" sz="1400" dirty="0">
              <a:latin typeface="Courier New" pitchFamily="49" charset="0"/>
              <a:cs typeface="Courier New" pitchFamily="49" charset="0"/>
            </a:endParaRPr>
          </a:p>
          <a:p>
            <a:endParaRPr lang="en-US" altLang="ko-KR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ko-KR" sz="1400" dirty="0">
                <a:latin typeface="Courier New" pitchFamily="49" charset="0"/>
                <a:cs typeface="Courier New" pitchFamily="49" charset="0"/>
              </a:rPr>
              <a:t>	&lt;</a:t>
            </a:r>
            <a:r>
              <a:rPr lang="en-US" altLang="ko-KR" sz="1400" dirty="0">
                <a:latin typeface="Courier New" pitchFamily="49" charset="0"/>
                <a:cs typeface="Courier New" pitchFamily="49" charset="0"/>
              </a:rPr>
              <a:t>servlet-mapping&gt; </a:t>
            </a:r>
          </a:p>
          <a:p>
            <a:r>
              <a:rPr lang="en-US" altLang="ko-KR" sz="1400" dirty="0">
                <a:latin typeface="Courier New" pitchFamily="49" charset="0"/>
                <a:cs typeface="Courier New" pitchFamily="49" charset="0"/>
              </a:rPr>
              <a:t>		&lt;</a:t>
            </a:r>
            <a:r>
              <a:rPr lang="en-US" altLang="ko-KR" sz="1400" dirty="0">
                <a:latin typeface="Courier New" pitchFamily="49" charset="0"/>
                <a:cs typeface="Courier New" pitchFamily="49" charset="0"/>
              </a:rPr>
              <a:t>servlet-name&gt;</a:t>
            </a: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Chapter1 Servlet</a:t>
            </a:r>
            <a:r>
              <a:rPr lang="en-US" altLang="ko-KR" sz="1400" dirty="0">
                <a:latin typeface="Courier New" pitchFamily="49" charset="0"/>
                <a:cs typeface="Courier New" pitchFamily="49" charset="0"/>
              </a:rPr>
              <a:t>&lt;/servlet-name&gt; </a:t>
            </a:r>
          </a:p>
          <a:p>
            <a:r>
              <a:rPr lang="en-US" altLang="ko-KR" sz="1400" dirty="0">
                <a:latin typeface="Courier New" pitchFamily="49" charset="0"/>
                <a:cs typeface="Courier New" pitchFamily="49" charset="0"/>
              </a:rPr>
              <a:t>		&lt;</a:t>
            </a:r>
            <a:r>
              <a:rPr lang="en-US" altLang="ko-KR" sz="1400" dirty="0" err="1">
                <a:latin typeface="Courier New" pitchFamily="49" charset="0"/>
                <a:cs typeface="Courier New" pitchFamily="49" charset="0"/>
              </a:rPr>
              <a:t>url</a:t>
            </a:r>
            <a:r>
              <a:rPr lang="en-US" altLang="ko-KR" sz="1400" dirty="0">
                <a:latin typeface="Courier New" pitchFamily="49" charset="0"/>
                <a:cs typeface="Courier New" pitchFamily="49" charset="0"/>
              </a:rPr>
              <a:t>-pattern&gt;</a:t>
            </a: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/Serv1</a:t>
            </a:r>
            <a:r>
              <a:rPr lang="en-US" altLang="ko-KR" sz="1400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altLang="ko-KR" sz="1400" dirty="0" err="1">
                <a:latin typeface="Courier New" pitchFamily="49" charset="0"/>
                <a:cs typeface="Courier New" pitchFamily="49" charset="0"/>
              </a:rPr>
              <a:t>url</a:t>
            </a:r>
            <a:r>
              <a:rPr lang="en-US" altLang="ko-KR" sz="1400" dirty="0">
                <a:latin typeface="Courier New" pitchFamily="49" charset="0"/>
                <a:cs typeface="Courier New" pitchFamily="49" charset="0"/>
              </a:rPr>
              <a:t>-pattern&gt; </a:t>
            </a:r>
          </a:p>
          <a:p>
            <a:r>
              <a:rPr lang="en-US" altLang="ko-KR" sz="1400" dirty="0">
                <a:latin typeface="Courier New" pitchFamily="49" charset="0"/>
                <a:cs typeface="Courier New" pitchFamily="49" charset="0"/>
              </a:rPr>
              <a:t>	&lt;/</a:t>
            </a:r>
            <a:r>
              <a:rPr lang="en-US" altLang="ko-KR" sz="1400" dirty="0">
                <a:latin typeface="Courier New" pitchFamily="49" charset="0"/>
                <a:cs typeface="Courier New" pitchFamily="49" charset="0"/>
              </a:rPr>
              <a:t>servlet-mapping&gt; </a:t>
            </a:r>
            <a:endParaRPr lang="en-US" altLang="ko-KR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ko-KR" sz="1400" dirty="0">
                <a:latin typeface="Courier New" pitchFamily="49" charset="0"/>
                <a:cs typeface="Courier New" pitchFamily="49" charset="0"/>
              </a:rPr>
              <a:t>&lt;/web-app&gt;</a:t>
            </a:r>
            <a:endParaRPr lang="ko-KR" altLang="en-US" sz="1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2545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0217" y="1772817"/>
            <a:ext cx="2543175" cy="446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75520" y="908720"/>
            <a:ext cx="6552728" cy="4032448"/>
          </a:xfrm>
        </p:spPr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en-US" altLang="ko-KR" dirty="0" smtClean="0"/>
              <a:t>Build </a:t>
            </a:r>
            <a:r>
              <a:rPr lang="en-US" altLang="ko-KR" dirty="0"/>
              <a:t>the directory tree under the tomcat web application directory (Tomcat/</a:t>
            </a:r>
            <a:r>
              <a:rPr lang="en-US" altLang="ko-KR" dirty="0" err="1"/>
              <a:t>webapps</a:t>
            </a:r>
            <a:r>
              <a:rPr lang="en-US" altLang="ko-KR" dirty="0"/>
              <a:t>/)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US" altLang="ko-KR" dirty="0"/>
              <a:t>compile the servlet code (Ch1Servlet.class)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US" altLang="ko-KR" dirty="0"/>
              <a:t>Copy the class file in WEB-INF/classes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US" altLang="ko-KR" dirty="0"/>
              <a:t>Copy the DD (web.xml) to WEB-INF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US" altLang="ko-KR" dirty="0"/>
              <a:t>restart Tomcat </a:t>
            </a:r>
            <a:r>
              <a:rPr lang="en-US" altLang="ko-KR" dirty="0" smtClean="0"/>
              <a:t>server</a:t>
            </a:r>
            <a:endParaRPr lang="ko-KR" altLang="en-US" dirty="0">
              <a:solidFill>
                <a:srgbClr val="FF0000"/>
              </a:solidFill>
            </a:endParaRPr>
          </a:p>
          <a:p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Web Information Systems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077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JSP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75520" y="908720"/>
            <a:ext cx="8678198" cy="1800200"/>
          </a:xfrm>
        </p:spPr>
        <p:txBody>
          <a:bodyPr>
            <a:normAutofit fontScale="47500" lnSpcReduction="20000"/>
          </a:bodyPr>
          <a:lstStyle/>
          <a:p>
            <a:r>
              <a:rPr lang="en-US" altLang="ko-KR" dirty="0" smtClean="0"/>
              <a:t>HTML page with Java</a:t>
            </a:r>
          </a:p>
          <a:p>
            <a:r>
              <a:rPr lang="en-US" altLang="ko-KR" dirty="0"/>
              <a:t>Putting HTML inside a </a:t>
            </a:r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println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altLang="ko-KR" dirty="0"/>
              <a:t>statement is ugly and error-prone, but JSPs solve that problem by letting you put Java into an HTML page rather than putting HTML into Java code.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Web Information Systems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287689" y="3140969"/>
            <a:ext cx="647805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Courier New" pitchFamily="49" charset="0"/>
                <a:cs typeface="Courier New" pitchFamily="49" charset="0"/>
              </a:rPr>
              <a:t>out.println</a:t>
            </a:r>
            <a:r>
              <a:rPr lang="en-US" altLang="ko-KR" sz="1400" dirty="0">
                <a:latin typeface="Courier New" pitchFamily="49" charset="0"/>
                <a:cs typeface="Courier New" pitchFamily="49" charset="0"/>
              </a:rPr>
              <a:t>(“&lt;html&gt; “ + </a:t>
            </a:r>
          </a:p>
          <a:p>
            <a:r>
              <a:rPr lang="en-US" altLang="ko-KR" sz="1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ko-KR" sz="1400" dirty="0">
                <a:latin typeface="Courier New" pitchFamily="49" charset="0"/>
                <a:cs typeface="Courier New" pitchFamily="49" charset="0"/>
              </a:rPr>
              <a:t> “&lt;</a:t>
            </a:r>
            <a:r>
              <a:rPr lang="en-US" altLang="ko-KR" sz="1400" dirty="0">
                <a:latin typeface="Courier New" pitchFamily="49" charset="0"/>
                <a:cs typeface="Courier New" pitchFamily="49" charset="0"/>
              </a:rPr>
              <a:t>body&gt;” + </a:t>
            </a:r>
          </a:p>
          <a:p>
            <a:r>
              <a:rPr lang="pt-BR" altLang="ko-KR" sz="1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altLang="ko-KR" sz="1400" dirty="0">
                <a:latin typeface="Courier New" pitchFamily="49" charset="0"/>
                <a:cs typeface="Courier New" pitchFamily="49" charset="0"/>
              </a:rPr>
              <a:t> “&lt;</a:t>
            </a:r>
            <a:r>
              <a:rPr lang="pt-BR" altLang="ko-KR" sz="1400" dirty="0">
                <a:latin typeface="Courier New" pitchFamily="49" charset="0"/>
                <a:cs typeface="Courier New" pitchFamily="49" charset="0"/>
              </a:rPr>
              <a:t>h1 align=center&gt;HF\’s Chapter1 Servlet&lt;/h1&gt;” + </a:t>
            </a:r>
          </a:p>
          <a:p>
            <a:r>
              <a:rPr lang="en-US" altLang="ko-KR" sz="1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ko-KR" sz="1400" dirty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altLang="ko-KR" sz="1400" dirty="0">
                <a:latin typeface="Courier New" pitchFamily="49" charset="0"/>
                <a:cs typeface="Courier New" pitchFamily="49" charset="0"/>
              </a:rPr>
              <a:t>“&lt;</a:t>
            </a:r>
            <a:r>
              <a:rPr lang="en-US" altLang="ko-KR" sz="1400" dirty="0" err="1">
                <a:latin typeface="Courier New" pitchFamily="49" charset="0"/>
                <a:cs typeface="Courier New" pitchFamily="49" charset="0"/>
              </a:rPr>
              <a:t>br</a:t>
            </a:r>
            <a:r>
              <a:rPr lang="en-US" altLang="ko-KR" sz="1400" dirty="0">
                <a:latin typeface="Courier New" pitchFamily="49" charset="0"/>
                <a:cs typeface="Courier New" pitchFamily="49" charset="0"/>
              </a:rPr>
              <a:t>&gt;” + today + “&lt;/body&gt;” + “&lt;/html&gt;”); 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126" y="4653137"/>
            <a:ext cx="2809875" cy="166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56695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World-Wide Web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75520" y="908720"/>
            <a:ext cx="8678198" cy="1800200"/>
          </a:xfrm>
        </p:spPr>
        <p:txBody>
          <a:bodyPr>
            <a:normAutofit fontScale="62500" lnSpcReduction="20000"/>
          </a:bodyPr>
          <a:lstStyle/>
          <a:p>
            <a:r>
              <a:rPr lang="en-US" altLang="ko-KR" dirty="0" smtClean="0"/>
              <a:t>Web : gazillions of clients and servers connected through wires and wireless networks.</a:t>
            </a:r>
          </a:p>
          <a:p>
            <a:r>
              <a:rPr lang="en-US" altLang="ko-KR" dirty="0" smtClean="0"/>
              <a:t>Goal : </a:t>
            </a:r>
            <a:r>
              <a:rPr lang="en-US" altLang="ko-KR" dirty="0" smtClean="0">
                <a:solidFill>
                  <a:srgbClr val="FF0000"/>
                </a:solidFill>
              </a:rPr>
              <a:t>To build web applications that clients in the earth can access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Web Information Systems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7689" y="2636912"/>
            <a:ext cx="3923755" cy="3565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0920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Web Server and Client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 smtClean="0"/>
              <a:t>Web Client</a:t>
            </a:r>
          </a:p>
          <a:p>
            <a:pPr lvl="1"/>
            <a:r>
              <a:rPr lang="en-US" altLang="ko-KR" dirty="0" smtClean="0"/>
              <a:t>Human user</a:t>
            </a:r>
          </a:p>
          <a:p>
            <a:pPr lvl="1"/>
            <a:r>
              <a:rPr lang="en-US" altLang="ko-KR" dirty="0" smtClean="0"/>
              <a:t>browser SW</a:t>
            </a:r>
          </a:p>
          <a:p>
            <a:pPr lvl="2"/>
            <a:r>
              <a:rPr lang="en-US" altLang="ko-KR" dirty="0" smtClean="0"/>
              <a:t>send user’s request to the server</a:t>
            </a:r>
          </a:p>
          <a:p>
            <a:pPr lvl="2"/>
            <a:r>
              <a:rPr lang="en-US" altLang="ko-KR" dirty="0" smtClean="0"/>
              <a:t>receive the server’s response</a:t>
            </a:r>
          </a:p>
          <a:p>
            <a:pPr lvl="2"/>
            <a:r>
              <a:rPr lang="en-US" altLang="ko-KR" dirty="0" smtClean="0"/>
              <a:t>interpret the response (HTML code) and rendering it for the user</a:t>
            </a:r>
          </a:p>
          <a:p>
            <a:r>
              <a:rPr lang="en-US" altLang="ko-KR" dirty="0" smtClean="0"/>
              <a:t>Web Server</a:t>
            </a:r>
          </a:p>
          <a:p>
            <a:pPr lvl="1"/>
            <a:r>
              <a:rPr lang="en-US" altLang="ko-KR" dirty="0" smtClean="0"/>
              <a:t>HW and the server SW</a:t>
            </a:r>
          </a:p>
          <a:p>
            <a:pPr lvl="2"/>
            <a:r>
              <a:rPr lang="en-US" altLang="ko-KR" dirty="0" smtClean="0"/>
              <a:t>receive the client’s request</a:t>
            </a:r>
          </a:p>
          <a:p>
            <a:pPr lvl="2"/>
            <a:r>
              <a:rPr lang="en-US" altLang="ko-KR" dirty="0" smtClean="0"/>
              <a:t>finds the resource (HTML pages, pictures, sound files, PDF files, etc.)</a:t>
            </a:r>
          </a:p>
          <a:p>
            <a:pPr lvl="2"/>
            <a:r>
              <a:rPr lang="en-US" altLang="ko-KR" dirty="0" smtClean="0"/>
              <a:t>return something to the client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Web Information Systems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984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How to communicate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Web Information Systems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3188" y="913975"/>
            <a:ext cx="8810625" cy="569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7674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HTTP protocol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err="1" smtClean="0"/>
              <a:t>HyperText</a:t>
            </a:r>
            <a:r>
              <a:rPr lang="en-US" altLang="ko-KR" dirty="0" smtClean="0"/>
              <a:t> Transfer Protocol</a:t>
            </a:r>
          </a:p>
          <a:p>
            <a:pPr lvl="1"/>
            <a:r>
              <a:rPr lang="en-US" altLang="ko-KR" dirty="0" smtClean="0"/>
              <a:t>running on TCP/IP</a:t>
            </a:r>
          </a:p>
          <a:p>
            <a:pPr lvl="1"/>
            <a:r>
              <a:rPr lang="en-US" altLang="ko-KR" dirty="0" smtClean="0"/>
              <a:t>HTTP Request</a:t>
            </a:r>
          </a:p>
          <a:p>
            <a:pPr lvl="2"/>
            <a:r>
              <a:rPr lang="en-US" altLang="ko-KR" dirty="0" smtClean="0"/>
              <a:t>HTTP Method (action to be performed) : GET, POST</a:t>
            </a:r>
          </a:p>
          <a:p>
            <a:pPr lvl="2"/>
            <a:r>
              <a:rPr lang="en-US" altLang="ko-KR" dirty="0" smtClean="0"/>
              <a:t>the page to access (URL)</a:t>
            </a:r>
          </a:p>
          <a:p>
            <a:pPr lvl="2"/>
            <a:r>
              <a:rPr lang="en-US" altLang="ko-KR" dirty="0" smtClean="0"/>
              <a:t>Form parameters</a:t>
            </a:r>
          </a:p>
          <a:p>
            <a:pPr lvl="1"/>
            <a:r>
              <a:rPr lang="en-US" altLang="ko-KR" dirty="0" smtClean="0"/>
              <a:t>HTTP Response</a:t>
            </a:r>
          </a:p>
          <a:p>
            <a:pPr lvl="2"/>
            <a:r>
              <a:rPr lang="en-US" altLang="ko-KR" dirty="0" smtClean="0"/>
              <a:t>status code (success or fail)</a:t>
            </a:r>
          </a:p>
          <a:p>
            <a:pPr lvl="2"/>
            <a:r>
              <a:rPr lang="en-US" altLang="ko-KR" dirty="0" smtClean="0"/>
              <a:t>Content-type (text, picture, HTML, etc.)</a:t>
            </a:r>
          </a:p>
          <a:p>
            <a:pPr lvl="2"/>
            <a:r>
              <a:rPr lang="en-US" altLang="ko-KR" dirty="0" smtClean="0"/>
              <a:t>content (the actual HTML page, image, etc.)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Web Information Systems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오른쪽 중괄호 5"/>
          <p:cNvSpPr/>
          <p:nvPr/>
        </p:nvSpPr>
        <p:spPr>
          <a:xfrm>
            <a:off x="7752184" y="4941168"/>
            <a:ext cx="216024" cy="648072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040217" y="5080538"/>
            <a:ext cx="84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header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7896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HTTP response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75520" y="908720"/>
            <a:ext cx="3888432" cy="540060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header</a:t>
            </a:r>
          </a:p>
          <a:p>
            <a:pPr lvl="1"/>
            <a:r>
              <a:rPr lang="en-US" altLang="ko-KR" dirty="0" smtClean="0"/>
              <a:t>to help process the body (HTML page, image, etc.)</a:t>
            </a:r>
          </a:p>
          <a:p>
            <a:r>
              <a:rPr lang="en-US" altLang="ko-KR" dirty="0" smtClean="0"/>
              <a:t>body</a:t>
            </a:r>
          </a:p>
          <a:p>
            <a:pPr lvl="1"/>
            <a:r>
              <a:rPr lang="en-US" altLang="ko-KR" dirty="0" smtClean="0"/>
              <a:t>the content to be processed by the client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Web Information Systems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7929" y="1484784"/>
            <a:ext cx="4784213" cy="46660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15530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HTTP Requests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Method</a:t>
            </a:r>
          </a:p>
          <a:p>
            <a:pPr lvl="1"/>
            <a:r>
              <a:rPr lang="en-US" altLang="ko-KR" dirty="0" smtClean="0"/>
              <a:t>GET</a:t>
            </a:r>
          </a:p>
          <a:p>
            <a:pPr lvl="2"/>
            <a:r>
              <a:rPr lang="en-US" altLang="ko-KR" dirty="0" smtClean="0"/>
              <a:t>ask the server to get a resource and send it back</a:t>
            </a:r>
          </a:p>
          <a:p>
            <a:pPr lvl="2"/>
            <a:r>
              <a:rPr lang="en-US" altLang="ko-KR" dirty="0" smtClean="0"/>
              <a:t>simple request with small amount of data</a:t>
            </a:r>
          </a:p>
          <a:p>
            <a:pPr lvl="1"/>
            <a:r>
              <a:rPr lang="en-US" altLang="ko-KR" dirty="0" smtClean="0"/>
              <a:t>POST</a:t>
            </a:r>
          </a:p>
          <a:p>
            <a:pPr lvl="2"/>
            <a:r>
              <a:rPr lang="en-US" altLang="ko-KR" dirty="0" smtClean="0"/>
              <a:t>request something (like GET) and send form data to the server</a:t>
            </a:r>
          </a:p>
          <a:p>
            <a:pPr lvl="1"/>
            <a:r>
              <a:rPr lang="en-US" altLang="ko-KR" dirty="0" smtClean="0"/>
              <a:t>HEAD, TRACE, PUT, DELETE, OPTIONS, CONNECT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Web Information Systems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6501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Reason to use POST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ko-KR" b="0" dirty="0" smtClean="0"/>
              <a:t>The </a:t>
            </a:r>
            <a:r>
              <a:rPr lang="en-US" altLang="ko-KR" b="0" dirty="0"/>
              <a:t>total amount of characters in a GET is really limited (depending on the server). </a:t>
            </a:r>
            <a:endParaRPr lang="en-US" altLang="ko-KR" b="0" dirty="0" smtClean="0"/>
          </a:p>
          <a:p>
            <a:pPr lvl="1"/>
            <a:r>
              <a:rPr lang="en-US" altLang="ko-KR" b="0" dirty="0" smtClean="0"/>
              <a:t>If </a:t>
            </a:r>
            <a:r>
              <a:rPr lang="en-US" altLang="ko-KR" b="0" dirty="0"/>
              <a:t>the user types, say, a long passage into a “search” input box, the GET might not work.</a:t>
            </a:r>
          </a:p>
          <a:p>
            <a:r>
              <a:rPr lang="en-US" altLang="ko-KR" b="0" dirty="0"/>
              <a:t>The data you send with the GET is appended to the URL up in the browser bar, so whatever you send is exposed. </a:t>
            </a:r>
            <a:endParaRPr lang="en-US" altLang="ko-KR" b="0" dirty="0" smtClean="0"/>
          </a:p>
          <a:p>
            <a:pPr lvl="1"/>
            <a:r>
              <a:rPr lang="en-US" altLang="ko-KR" b="0" dirty="0" smtClean="0"/>
              <a:t>Better </a:t>
            </a:r>
            <a:r>
              <a:rPr lang="en-US" altLang="ko-KR" b="0" dirty="0"/>
              <a:t>not put a password or some other sensitive data as part of a GET!</a:t>
            </a:r>
          </a:p>
          <a:p>
            <a:r>
              <a:rPr lang="en-US" altLang="ko-KR" b="0" dirty="0" smtClean="0"/>
              <a:t>the </a:t>
            </a:r>
            <a:r>
              <a:rPr lang="en-US" altLang="ko-KR" b="0" dirty="0"/>
              <a:t>user can’t bookmark a form submission if you use POST instead of GET. </a:t>
            </a:r>
            <a:endParaRPr lang="en-US" altLang="ko-KR" b="0" dirty="0" smtClean="0"/>
          </a:p>
          <a:p>
            <a:pPr lvl="1"/>
            <a:r>
              <a:rPr lang="en-US" altLang="ko-KR" b="0" dirty="0" smtClean="0"/>
              <a:t>Depending </a:t>
            </a:r>
            <a:r>
              <a:rPr lang="en-US" altLang="ko-KR" b="0" dirty="0"/>
              <a:t>on your app, you may or may not want users to be able to bookmark the resulting request from a form submission</a:t>
            </a:r>
            <a:r>
              <a:rPr lang="en-US" altLang="ko-KR" b="0" dirty="0" smtClean="0"/>
              <a:t>.</a:t>
            </a:r>
            <a:endParaRPr lang="en-US" altLang="ko-KR" b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Web Information Systems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18338"/>
      </p:ext>
    </p:extLst>
  </p:cSld>
  <p:clrMapOvr>
    <a:masterClrMapping/>
  </p:clrMapOvr>
</p:sld>
</file>

<file path=ppt/theme/theme1.xml><?xml version="1.0" encoding="utf-8"?>
<a:theme xmlns:a="http://schemas.openxmlformats.org/drawingml/2006/main" name="마스터 레이아웃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맑은 고딕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1240</TotalTime>
  <Words>831</Words>
  <Application>Microsoft Office PowerPoint</Application>
  <PresentationFormat>와이드스크린</PresentationFormat>
  <Paragraphs>185</Paragraphs>
  <Slides>22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8" baseType="lpstr">
      <vt:lpstr>맑은 고딕</vt:lpstr>
      <vt:lpstr>Arial</vt:lpstr>
      <vt:lpstr>Calibri</vt:lpstr>
      <vt:lpstr>Courier New</vt:lpstr>
      <vt:lpstr>Wingdings</vt:lpstr>
      <vt:lpstr>마스터 레이아웃</vt:lpstr>
      <vt:lpstr>Introduction to Servlets and JSP LD0230 웹정보시스템 프로젝트</vt:lpstr>
      <vt:lpstr>Objectives</vt:lpstr>
      <vt:lpstr>World-Wide Web</vt:lpstr>
      <vt:lpstr>Web Server and Client</vt:lpstr>
      <vt:lpstr>How to communicate</vt:lpstr>
      <vt:lpstr>HTTP protocol</vt:lpstr>
      <vt:lpstr>HTTP response</vt:lpstr>
      <vt:lpstr>HTTP Requests</vt:lpstr>
      <vt:lpstr>Reason to use POST </vt:lpstr>
      <vt:lpstr>HTTP GET request</vt:lpstr>
      <vt:lpstr>HTTP POST request</vt:lpstr>
      <vt:lpstr>HTTP response</vt:lpstr>
      <vt:lpstr>Anatomy of a URL</vt:lpstr>
      <vt:lpstr>TCP port</vt:lpstr>
      <vt:lpstr>Directory structure for a static web site</vt:lpstr>
      <vt:lpstr>Web Server and Dynamic contents</vt:lpstr>
      <vt:lpstr>How to work a CGI Program</vt:lpstr>
      <vt:lpstr>Servlets managed by Tomcat</vt:lpstr>
      <vt:lpstr>How to build a servlet</vt:lpstr>
      <vt:lpstr>PowerPoint 프레젠테이션</vt:lpstr>
      <vt:lpstr>PowerPoint 프레젠테이션</vt:lpstr>
      <vt:lpstr>JSP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Prof. Ki-Hyung Hong</dc:creator>
  <cp:lastModifiedBy>Prof.Hong</cp:lastModifiedBy>
  <cp:revision>35</cp:revision>
  <dcterms:created xsi:type="dcterms:W3CDTF">2019-03-26T17:59:18Z</dcterms:created>
  <dcterms:modified xsi:type="dcterms:W3CDTF">2019-09-11T02:28:55Z</dcterms:modified>
</cp:coreProperties>
</file>