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322"/>
    <a:srgbClr val="003300"/>
    <a:srgbClr val="F7ECD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226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8" d="100"/>
          <a:sy n="128" d="100"/>
        </p:scale>
        <p:origin x="4676" y="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1CC0F-4CE6-4A2A-906B-A5A93A77AAB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E4156-2F69-4CFB-9652-BB023F543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4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E4156-2F69-4CFB-9652-BB023F543C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1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18444332-77AA-464F-9226-27524E166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8742" y="1298485"/>
            <a:ext cx="8543799" cy="925332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제목을 입력하세요</a:t>
            </a:r>
          </a:p>
        </p:txBody>
      </p: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5B70B421-8780-4C4C-AB1B-8BD9CD2A63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6829" y="4073401"/>
            <a:ext cx="1329751" cy="157332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ct val="120000"/>
              </a:lnSpc>
              <a:buClr>
                <a:srgbClr val="223322"/>
              </a:buClr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이름입력 </a:t>
            </a:r>
            <a:r>
              <a:rPr lang="en-US" altLang="ko-KR" dirty="0"/>
              <a:t>1</a:t>
            </a:r>
          </a:p>
          <a:p>
            <a:pPr lvl="0"/>
            <a:r>
              <a:rPr lang="ko-KR" altLang="en-US" dirty="0"/>
              <a:t>이름입력 </a:t>
            </a:r>
            <a:r>
              <a:rPr lang="en-US" altLang="ko-KR" dirty="0"/>
              <a:t>2</a:t>
            </a:r>
          </a:p>
          <a:p>
            <a:pPr lvl="0"/>
            <a:r>
              <a:rPr lang="ko-KR" altLang="en-US" dirty="0"/>
              <a:t>이름입력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0D41BA-7160-4979-AE89-50E681E27403}"/>
              </a:ext>
            </a:extLst>
          </p:cNvPr>
          <p:cNvSpPr/>
          <p:nvPr userDrawn="1"/>
        </p:nvSpPr>
        <p:spPr>
          <a:xfrm>
            <a:off x="0" y="6258116"/>
            <a:ext cx="12192000" cy="599884"/>
          </a:xfrm>
          <a:prstGeom prst="rect">
            <a:avLst/>
          </a:prstGeom>
          <a:solidFill>
            <a:srgbClr val="223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60E6840C-58D1-4C11-BCDE-C0B21E816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5679" y="3806429"/>
            <a:ext cx="4529274" cy="2566489"/>
          </a:xfrm>
          <a:prstGeom prst="rect">
            <a:avLst/>
          </a:prstGeo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F96EF3B5-9507-4B31-9B13-8FCE6314BF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8863" y="2130365"/>
            <a:ext cx="8543925" cy="599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부제목을 입력하세요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3D96FB5-22DB-42C9-9576-12374A78B4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7" y="182480"/>
            <a:ext cx="1825956" cy="5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44F9-199C-438E-A134-84E2DDD6C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3340" y="787396"/>
            <a:ext cx="3637520" cy="867038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300"/>
                </a:solidFill>
              </a:defRPr>
            </a:lvl1pPr>
          </a:lstStyle>
          <a:p>
            <a:r>
              <a:rPr lang="ko-KR" altLang="en-US" dirty="0"/>
              <a:t>목 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3D1A6C-7A38-4DB9-AFAF-6E318A585B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b="5810"/>
          <a:stretch/>
        </p:blipFill>
        <p:spPr>
          <a:xfrm rot="5400000">
            <a:off x="-892990" y="2469284"/>
            <a:ext cx="3830288" cy="204430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ADE9E1C-E7CA-49FC-86D3-170DB29E1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3340" y="2093873"/>
            <a:ext cx="7931150" cy="4081466"/>
          </a:xfrm>
          <a:prstGeom prst="rect">
            <a:avLst/>
          </a:prstGeom>
        </p:spPr>
        <p:txBody>
          <a:bodyPr anchor="ctr"/>
          <a:lstStyle>
            <a:lvl1pPr marL="571500" indent="-57150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+mj-lt"/>
              <a:buAutoNum type="arabicPeriod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buFont typeface="+mj-lt"/>
              <a:buAutoNum type="arabicParenR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95BB1F-0E55-45E8-9924-C4B526438E15}"/>
              </a:ext>
            </a:extLst>
          </p:cNvPr>
          <p:cNvSpPr/>
          <p:nvPr userDrawn="1"/>
        </p:nvSpPr>
        <p:spPr>
          <a:xfrm>
            <a:off x="2946625" y="1989137"/>
            <a:ext cx="132930" cy="4310957"/>
          </a:xfrm>
          <a:prstGeom prst="rect">
            <a:avLst/>
          </a:prstGeom>
          <a:solidFill>
            <a:srgbClr val="223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FAC22D-6C1D-4C74-864C-026B59589052}"/>
              </a:ext>
            </a:extLst>
          </p:cNvPr>
          <p:cNvSpPr/>
          <p:nvPr userDrawn="1"/>
        </p:nvSpPr>
        <p:spPr>
          <a:xfrm>
            <a:off x="2946625" y="787397"/>
            <a:ext cx="132930" cy="867038"/>
          </a:xfrm>
          <a:prstGeom prst="rect">
            <a:avLst/>
          </a:prstGeom>
          <a:solidFill>
            <a:srgbClr val="223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6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98A6B-4F4A-4C35-82EC-715C373D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CB8884-2449-422A-8CE3-B072880D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D719-3379-4B86-9AB0-2E080926E0B8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639BB6-1CC6-404A-A3AE-BE217751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AD5CC8-6727-45AE-90C4-1F53B8B7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FE7-BA8F-47D9-8473-A947E88DD25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A82E955-FC68-401C-A496-BF260856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359" y="1204430"/>
            <a:ext cx="10089282" cy="4938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20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30000"/>
              </a:lnSpc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3241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C72FD-65F8-4F1D-92D1-37971994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6E801-F374-468F-9E99-7D5304C7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282" y="1644356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61688-B77D-444E-BB98-7780332E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6120" y="1644356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68BBD-831B-4241-8CF8-50EC7B4C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C6A8-CFC8-4A81-8B6A-57C9CA198C3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A674D-4E3F-4837-ABA0-3F5D5D4F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137B2-2AC5-4C0A-8454-05F59B6E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FE7-BA8F-47D9-8473-A947E88DD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6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C48B1-A047-42DF-B1D9-3B7C0D1E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168" y="1415302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90E23-3116-4901-9A31-01E6FAAF9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6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FA3B7E-F61E-4182-BA87-5683313AD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3047" y="1415302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A0760A-47BF-4C9B-88B2-634C5C1C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3047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AB877F-2D63-41D1-8A9A-572E37A7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C6A8-CFC8-4A81-8B6A-57C9CA198C3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B3841-81F2-4C64-99D5-50313B37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6AAB3-8C76-4A86-B2C2-DA0ECCB9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4FE7-BA8F-47D9-8473-A947E88DD2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36CCEBF-1A65-4BD5-8D45-E1D27095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19" y="154970"/>
            <a:ext cx="9547860" cy="8670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8677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ko-KR" altLang="en-US" smtClean="0"/>
            </a:lvl1pPr>
          </a:lstStyle>
          <a:p>
            <a:fld id="{4BEDD84E-25D4-4983-8AA1-2863C96F08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1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922832-DBC7-4A80-9F50-CF22B55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19" y="154970"/>
            <a:ext cx="9547860" cy="867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51B1C-CB9F-42A7-9850-C9B35E54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274" y="1151813"/>
            <a:ext cx="10113452" cy="496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E5155-8DBA-4270-B62E-54E8C3333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7762" y="6346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C6A8-CFC8-4A81-8B6A-57C9CA198C3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EFBB8-FC5E-471C-9B97-1158CD072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EC6D6-D47E-4238-9C84-9DD5D5DF6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5125" y="6346489"/>
            <a:ext cx="465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4FE7-BA8F-47D9-8473-A947E88DD25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931573-AE8D-4FEF-88CF-AE392D739B55}"/>
              </a:ext>
            </a:extLst>
          </p:cNvPr>
          <p:cNvSpPr/>
          <p:nvPr userDrawn="1"/>
        </p:nvSpPr>
        <p:spPr>
          <a:xfrm>
            <a:off x="0" y="978740"/>
            <a:ext cx="11882628" cy="86536"/>
          </a:xfrm>
          <a:prstGeom prst="rect">
            <a:avLst/>
          </a:prstGeom>
          <a:gradFill>
            <a:gsLst>
              <a:gs pos="42000">
                <a:srgbClr val="003300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BF4719-E9BF-42D9-8CEB-05603A57395D}"/>
              </a:ext>
            </a:extLst>
          </p:cNvPr>
          <p:cNvSpPr/>
          <p:nvPr userDrawn="1"/>
        </p:nvSpPr>
        <p:spPr>
          <a:xfrm>
            <a:off x="11647858" y="6433026"/>
            <a:ext cx="45719" cy="4249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585705-0DF4-449C-848A-FE1F7BD3BA6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68" y="457070"/>
            <a:ext cx="1121760" cy="5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5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64" r:id="rId4"/>
    <p:sldLayoutId id="2147483665" r:id="rId5"/>
    <p:sldLayoutId id="2147483669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800" b="1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200000"/>
        </a:lnSpc>
        <a:spcBef>
          <a:spcPts val="1000"/>
        </a:spcBef>
        <a:buClr>
          <a:schemeClr val="accent6">
            <a:lumMod val="50000"/>
          </a:schemeClr>
        </a:buClr>
        <a:buSzPct val="110000"/>
        <a:buFontTx/>
        <a:buBlip>
          <a:blip r:embed="rId9"/>
        </a:buBlip>
        <a:defRPr sz="28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371600" indent="-457200" algn="l" defTabSz="914400" rtl="0" eaLnBrk="1" latinLnBrk="1" hangingPunct="1">
        <a:lnSpc>
          <a:spcPct val="120000"/>
        </a:lnSpc>
        <a:spcBef>
          <a:spcPts val="500"/>
        </a:spcBef>
        <a:buClr>
          <a:schemeClr val="tx1">
            <a:lumMod val="75000"/>
            <a:lumOff val="25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65000"/>
            <a:lumOff val="35000"/>
          </a:schemeClr>
        </a:buClr>
        <a:buFont typeface="Calibri" panose="020F0502020204030204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>
              <a:lumMod val="50000"/>
              <a:lumOff val="50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B5587-ABF0-4387-9988-4790514A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42" y="1681164"/>
            <a:ext cx="9667065" cy="92533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Mini MVC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200" dirty="0" smtClean="0"/>
              <a:t>LD0230 </a:t>
            </a:r>
            <a:r>
              <a:rPr lang="ko-KR" altLang="en-US" sz="2200" dirty="0"/>
              <a:t>웹정보시스템 </a:t>
            </a:r>
            <a:r>
              <a:rPr lang="ko-KR" altLang="en-US" sz="2200" dirty="0" smtClean="0"/>
              <a:t>프로젝트</a:t>
            </a:r>
            <a:endParaRPr lang="ko-KR" altLang="en-US" sz="2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C3571-7E1F-4B24-808E-8F956CE90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1813" y="4162022"/>
            <a:ext cx="2199391" cy="15733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b="1" dirty="0"/>
              <a:t>성신여자대학교</a:t>
            </a:r>
            <a:endParaRPr lang="en-US" altLang="ko-KR" sz="1600" b="1" dirty="0"/>
          </a:p>
          <a:p>
            <a:pPr>
              <a:lnSpc>
                <a:spcPct val="100000"/>
              </a:lnSpc>
            </a:pPr>
            <a:r>
              <a:rPr lang="ko-KR" altLang="en-US" sz="1600" b="1" dirty="0" smtClean="0"/>
              <a:t>정보시스템공학과</a:t>
            </a:r>
            <a:endParaRPr lang="en-US" altLang="ko-KR" sz="1600" b="1" dirty="0" smtClean="0"/>
          </a:p>
          <a:p>
            <a:pPr>
              <a:lnSpc>
                <a:spcPct val="100000"/>
              </a:lnSpc>
            </a:pPr>
            <a:r>
              <a:rPr lang="ko-KR" altLang="en-US" sz="1600" b="1" dirty="0" smtClean="0"/>
              <a:t>홍 기 형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906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Steps for building the 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ko-KR" altLang="en-US" b="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Build and test the HTML </a:t>
            </a:r>
            <a:r>
              <a:rPr lang="en-US" altLang="ko-KR" b="0" dirty="0"/>
              <a:t>form that the user will first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Build </a:t>
            </a:r>
            <a:r>
              <a:rPr lang="en-US" altLang="ko-KR" dirty="0"/>
              <a:t>and test version 1 of the controller servlet </a:t>
            </a:r>
            <a:r>
              <a:rPr lang="en-US" altLang="ko-KR" b="0" dirty="0"/>
              <a:t>with the HTML form. This version is invoked via the HTML form and prints the parameter it receives.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Build </a:t>
            </a:r>
            <a:r>
              <a:rPr lang="en-US" altLang="ko-KR" dirty="0"/>
              <a:t>a test class </a:t>
            </a:r>
            <a:r>
              <a:rPr lang="en-US" altLang="ko-KR" b="0" dirty="0"/>
              <a:t>for the expert / model class, then build and test the expert / model class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Upgrade </a:t>
            </a:r>
            <a:r>
              <a:rPr lang="en-US" altLang="ko-KR" dirty="0"/>
              <a:t>the servlet to version 2. </a:t>
            </a:r>
            <a:r>
              <a:rPr lang="en-US" altLang="ko-KR" b="0" dirty="0"/>
              <a:t>This version adds the capability of calling the model class to get beer advice.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i="1" dirty="0"/>
              <a:t>Build the JSP, upgrade the servlet to version 3 </a:t>
            </a:r>
            <a:r>
              <a:rPr lang="en-US" altLang="ko-KR" b="0" dirty="0"/>
              <a:t>(which adds the capability of dispatching to the JSP), and test the whole app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8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Build and test the HTML </a:t>
            </a:r>
            <a:r>
              <a:rPr lang="en-US" altLang="ko-KR" b="0" dirty="0"/>
              <a:t>form that the user will first request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91544" y="908720"/>
            <a:ext cx="8280920" cy="52879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&lt;html&gt;&lt;body&gt;</a:t>
            </a:r>
          </a:p>
          <a:p>
            <a:pPr marL="0" indent="0">
              <a:buNone/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&lt;h1 align=”center”&gt;Beer Selection Page&lt;/h1&gt;</a:t>
            </a:r>
          </a:p>
          <a:p>
            <a:pPr marL="0" indent="0">
              <a:buNone/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&lt;form method=”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POST” </a:t>
            </a: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”SelectBeer.do”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Select beer characteristics&lt;p&gt; </a:t>
            </a:r>
          </a:p>
          <a:p>
            <a:pPr marL="0" indent="0">
              <a:buNone/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Color: </a:t>
            </a:r>
          </a:p>
          <a:p>
            <a:pPr marL="0" indent="0">
              <a:buNone/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&lt;select name=”color” size=”1”&gt; </a:t>
            </a:r>
          </a:p>
          <a:p>
            <a:pPr marL="0" indent="0">
              <a:buNone/>
            </a:pP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option value=”light”&gt; light &lt;/option&gt; </a:t>
            </a:r>
          </a:p>
          <a:p>
            <a:pPr marL="0" indent="0">
              <a:buNone/>
            </a:pP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option value=”amber”&gt; amber &lt;/option&gt; </a:t>
            </a:r>
          </a:p>
          <a:p>
            <a:pPr marL="0" indent="0">
              <a:buNone/>
            </a:pP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option value=”brown”&gt; brown &lt;/option&gt; </a:t>
            </a:r>
          </a:p>
          <a:p>
            <a:pPr marL="0" indent="0">
              <a:buNone/>
            </a:pPr>
            <a:r>
              <a:rPr lang="en-US" altLang="ko-KR" b="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option value=”dark”&gt; dark &lt;/option&gt; </a:t>
            </a:r>
          </a:p>
          <a:p>
            <a:pPr marL="0" indent="0">
              <a:buNone/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&lt;/select&gt; </a:t>
            </a:r>
          </a:p>
          <a:p>
            <a:pPr marL="0" indent="0">
              <a:buNone/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&lt;center&gt; </a:t>
            </a:r>
          </a:p>
          <a:p>
            <a:pPr marL="0" indent="0">
              <a:buNone/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&lt;input type=”SUBMIT”&gt; </a:t>
            </a:r>
          </a:p>
          <a:p>
            <a:pPr marL="0" indent="0">
              <a:buNone/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&lt;/center&gt;</a:t>
            </a:r>
          </a:p>
          <a:p>
            <a:pPr marL="0" indent="0">
              <a:buNone/>
            </a:pP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&lt;/form&gt;&lt;/body&gt;&lt;/html&gt;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402383" y="4579620"/>
            <a:ext cx="4038600" cy="1617043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Eclipse </a:t>
            </a:r>
          </a:p>
          <a:p>
            <a:pPr lvl="1"/>
            <a:r>
              <a:rPr lang="en-US" altLang="ko-KR" dirty="0" smtClean="0"/>
              <a:t>create a new dynamic web project with web module version 2.4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71549" y="6011996"/>
            <a:ext cx="112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67439" y="1196752"/>
            <a:ext cx="147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POST Method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76120" y="2132856"/>
            <a:ext cx="260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URL pattern of the servlet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5402580" y="1844040"/>
            <a:ext cx="1722120" cy="488564"/>
          </a:xfrm>
          <a:custGeom>
            <a:avLst/>
            <a:gdLst>
              <a:gd name="connsiteX0" fmla="*/ 0 w 1722120"/>
              <a:gd name="connsiteY0" fmla="*/ 0 h 488564"/>
              <a:gd name="connsiteX1" fmla="*/ 807720 w 1722120"/>
              <a:gd name="connsiteY1" fmla="*/ 411480 h 488564"/>
              <a:gd name="connsiteX2" fmla="*/ 1722120 w 1722120"/>
              <a:gd name="connsiteY2" fmla="*/ 487680 h 48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120" h="488564">
                <a:moveTo>
                  <a:pt x="0" y="0"/>
                </a:moveTo>
                <a:cubicBezTo>
                  <a:pt x="260350" y="165100"/>
                  <a:pt x="520700" y="330200"/>
                  <a:pt x="807720" y="411480"/>
                </a:cubicBezTo>
                <a:cubicBezTo>
                  <a:pt x="1094740" y="492760"/>
                  <a:pt x="1408430" y="490220"/>
                  <a:pt x="1722120" y="48768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619500" y="1380348"/>
            <a:ext cx="4739640" cy="219852"/>
          </a:xfrm>
          <a:custGeom>
            <a:avLst/>
            <a:gdLst>
              <a:gd name="connsiteX0" fmla="*/ 0 w 4739640"/>
              <a:gd name="connsiteY0" fmla="*/ 219852 h 219852"/>
              <a:gd name="connsiteX1" fmla="*/ 2560320 w 4739640"/>
              <a:gd name="connsiteY1" fmla="*/ 21732 h 219852"/>
              <a:gd name="connsiteX2" fmla="*/ 4739640 w 4739640"/>
              <a:gd name="connsiteY2" fmla="*/ 14112 h 219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9640" h="219852">
                <a:moveTo>
                  <a:pt x="0" y="219852"/>
                </a:moveTo>
                <a:cubicBezTo>
                  <a:pt x="885190" y="137937"/>
                  <a:pt x="1770380" y="56022"/>
                  <a:pt x="2560320" y="21732"/>
                </a:cubicBezTo>
                <a:cubicBezTo>
                  <a:pt x="3350260" y="-12558"/>
                  <a:pt x="4044950" y="777"/>
                  <a:pt x="4739640" y="1411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>
            <a:off x="5735960" y="2636912"/>
            <a:ext cx="144016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89321" y="3208330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pull-down menu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93" y="3577662"/>
            <a:ext cx="2628900" cy="290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96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Deploying the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Version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775520" y="908720"/>
            <a:ext cx="8678198" cy="1800200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Create the HTML in your development environment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(form.html in 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 at Eclipse)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Copy the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file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into the deployment environment 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Create the DD in your development environment </a:t>
            </a:r>
            <a:r>
              <a:rPr lang="en-US" altLang="ko-KR" dirty="0" smtClean="0"/>
              <a:t>(automatically generate in Eclipse)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07568" y="2636912"/>
            <a:ext cx="77027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&lt;web-app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=”http://java.sun.com/xml/ns/j2ee”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=”http://www.w3.org/2001/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XMLSchema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-instance”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=”http://java.sun.com/xml/ns/j2ee/web-app_2_4.xsd”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=”2.4”&gt;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servlet&gt;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servlet-name&gt;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Ch3 Beer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&lt;/servlet-name&gt;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servlet-class&gt;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com.example.web.BeerSelect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&lt;/servlet-class&gt;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servlet&gt;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servlet-mapping&gt;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servlet-name&gt;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Ch3 Beer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&lt;/servlet-name&gt;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-pattern&gt;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/SelectBeer.do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-pattern&gt;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servlet-mapping&gt;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web-app&gt; 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0217" y="4941168"/>
            <a:ext cx="2419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actual servlet class path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create the servlet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6903720" y="4396740"/>
            <a:ext cx="1432560" cy="601980"/>
          </a:xfrm>
          <a:custGeom>
            <a:avLst/>
            <a:gdLst>
              <a:gd name="connsiteX0" fmla="*/ 0 w 1432560"/>
              <a:gd name="connsiteY0" fmla="*/ 0 h 601980"/>
              <a:gd name="connsiteX1" fmla="*/ 1082040 w 1432560"/>
              <a:gd name="connsiteY1" fmla="*/ 274320 h 601980"/>
              <a:gd name="connsiteX2" fmla="*/ 1432560 w 1432560"/>
              <a:gd name="connsiteY2" fmla="*/ 601980 h 60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2560" h="601980">
                <a:moveTo>
                  <a:pt x="0" y="0"/>
                </a:moveTo>
                <a:cubicBezTo>
                  <a:pt x="421640" y="86995"/>
                  <a:pt x="843280" y="173990"/>
                  <a:pt x="1082040" y="274320"/>
                </a:cubicBezTo>
                <a:cubicBezTo>
                  <a:pt x="1320800" y="374650"/>
                  <a:pt x="1376680" y="488315"/>
                  <a:pt x="1432560" y="60198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Copy the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DD file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into the deployment environment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(under WEB-INF/)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Start Tomcat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  <a:p>
            <a:pPr marL="914400" lvl="1" indent="-514350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‘form.html’ run on the server at Eclipse</a:t>
            </a:r>
          </a:p>
          <a:p>
            <a:pPr marL="400050" lvl="1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  ** don’t forget to restart Tomcat after deploying some new applications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9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version servlet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1104" y="980728"/>
            <a:ext cx="6843540" cy="5559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com.example.web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javax.servlet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.*;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javax.servlet.http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.*;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java.io.*;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BeerSelect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doPost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request,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response)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                 throws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response.setContentType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(“text/html”);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();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(“Beer Selection Advice&lt;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&gt;”);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    String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(“color”);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(“&lt;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&gt;Got beer color “ + c);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2" y="112474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BeerSelect.class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50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908720"/>
            <a:ext cx="4248472" cy="30500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Separate Model from the servlet</a:t>
            </a:r>
          </a:p>
          <a:p>
            <a:pPr lvl="1"/>
            <a:r>
              <a:rPr lang="en-US" altLang="ko-KR" dirty="0" smtClean="0"/>
              <a:t>Model : plain Java class “BeerExpert.java”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196753"/>
            <a:ext cx="4480714" cy="5236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com.example.model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BeerExpert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getBrands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(String color)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List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brands = new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color.equals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(“amber”))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brands.add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(“Jack Amber”);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brands.add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(“Red Moose”);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}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brands.add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(“Jail Pale Ale”);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brands.add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(“Gout Stout”);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}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return(brands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} 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573016"/>
            <a:ext cx="1873714" cy="29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8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Version Servlet (</a:t>
            </a:r>
            <a:r>
              <a:rPr lang="en-US" altLang="ko-KR" dirty="0" err="1" smtClean="0"/>
              <a:t>BeerSelect.class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5521" y="836712"/>
            <a:ext cx="566212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com.example.web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; </a:t>
            </a:r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com.example.model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.*;</a:t>
            </a:r>
            <a:endParaRPr lang="en-US" altLang="ko-KR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javax.servlet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javax.servlet.http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BeerSelect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doPost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request,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response)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        throws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(“color”); </a:t>
            </a:r>
          </a:p>
          <a:p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BeerExpert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 = new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BeerExpert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endParaRPr lang="en-US" altLang="ko-KR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List 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be.getBrands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(c); </a:t>
            </a:r>
            <a:endParaRPr lang="en-US" altLang="ko-KR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response.setContentType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(“text/html”);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(“Beer Selection Advice&lt;</a:t>
            </a:r>
            <a:r>
              <a:rPr lang="en-US" altLang="ko-KR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&gt;”); </a:t>
            </a:r>
          </a:p>
          <a:p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 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 =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result.iterator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endParaRPr lang="en-US" altLang="ko-KR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while(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{ </a:t>
            </a:r>
            <a:endParaRPr lang="en-US" altLang="ko-KR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(“&lt;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&gt;try: “ +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 </a:t>
            </a:r>
            <a:endParaRPr lang="en-US" altLang="ko-KR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83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MVC Model</a:t>
            </a:r>
          </a:p>
          <a:p>
            <a:pPr lvl="1"/>
            <a:r>
              <a:rPr lang="en-US" altLang="ko-KR" dirty="0" smtClean="0"/>
              <a:t>Model : </a:t>
            </a:r>
            <a:r>
              <a:rPr lang="en-US" altLang="ko-KR" dirty="0" err="1" smtClean="0"/>
              <a:t>BeerExpert.class</a:t>
            </a:r>
            <a:r>
              <a:rPr lang="en-US" altLang="ko-KR" dirty="0" smtClean="0"/>
              <a:t> (plain Java)</a:t>
            </a:r>
          </a:p>
          <a:p>
            <a:pPr lvl="2"/>
            <a:r>
              <a:rPr lang="en-US" altLang="ko-KR" dirty="0" smtClean="0"/>
              <a:t>same as the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version</a:t>
            </a:r>
          </a:p>
          <a:p>
            <a:pPr lvl="1"/>
            <a:r>
              <a:rPr lang="en-US" altLang="ko-KR" dirty="0" smtClean="0"/>
              <a:t>View : </a:t>
            </a:r>
            <a:r>
              <a:rPr lang="en-US" altLang="ko-KR" dirty="0" err="1" smtClean="0"/>
              <a:t>result.jsp</a:t>
            </a:r>
            <a:r>
              <a:rPr lang="en-US" altLang="ko-KR" dirty="0" smtClean="0"/>
              <a:t> (JSP)</a:t>
            </a:r>
          </a:p>
          <a:p>
            <a:pPr lvl="2"/>
            <a:r>
              <a:rPr lang="en-US" altLang="ko-KR" dirty="0" smtClean="0"/>
              <a:t>create under </a:t>
            </a:r>
            <a:r>
              <a:rPr lang="en-US" altLang="ko-KR" dirty="0" err="1" smtClean="0"/>
              <a:t>WebContent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Controller : </a:t>
            </a:r>
            <a:r>
              <a:rPr lang="en-US" altLang="ko-KR" dirty="0" err="1" smtClean="0"/>
              <a:t>BeerSelect.class</a:t>
            </a:r>
            <a:r>
              <a:rPr lang="en-US" altLang="ko-KR" dirty="0" smtClean="0"/>
              <a:t> (servlet)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 for 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version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970856"/>
            <a:ext cx="9195146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com.example.web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; 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com.example.model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.*; 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javax.servlet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.*; 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javax.servlet.http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.*; 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java.io.*; 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.*; 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BeerSelect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{ 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doPost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request, 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response) 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            throws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{ 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String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(“color”); </a:t>
            </a: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BeerExpert</a:t>
            </a:r>
            <a:r>
              <a:rPr lang="en-US" altLang="ko-K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 = new </a:t>
            </a:r>
            <a:r>
              <a:rPr lang="en-US" altLang="ko-KR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BeerExpert</a:t>
            </a:r>
            <a:r>
              <a:rPr lang="en-US" altLang="ko-K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</a:t>
            </a:r>
            <a:endParaRPr lang="en-US" altLang="ko-KR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List </a:t>
            </a:r>
            <a:r>
              <a:rPr lang="en-US" altLang="ko-K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altLang="ko-KR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be.getBrands</a:t>
            </a:r>
            <a:r>
              <a:rPr lang="en-US" altLang="ko-K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(c); </a:t>
            </a:r>
            <a:endParaRPr lang="en-US" altLang="ko-KR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request.setAttribute</a:t>
            </a:r>
            <a:r>
              <a:rPr lang="en-US" altLang="ko-K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(“styles”, result); </a:t>
            </a:r>
            <a:endParaRPr lang="en-US" altLang="ko-KR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RequestDispatcher</a:t>
            </a:r>
            <a:r>
              <a:rPr lang="en-US" altLang="ko-K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view =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request.getRequestDispatcher</a:t>
            </a:r>
            <a:r>
              <a:rPr lang="en-US" altLang="ko-K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result.jsp</a:t>
            </a:r>
            <a:r>
              <a:rPr lang="en-US" altLang="ko-K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view.forward</a:t>
            </a:r>
            <a:r>
              <a:rPr lang="en-US" altLang="ko-K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(request, response); </a:t>
            </a:r>
            <a:endParaRPr lang="en-US" altLang="ko-KR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4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 for 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verion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result.jsp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7528" y="1124744"/>
            <a:ext cx="776687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&lt;%@ page import=”</a:t>
            </a:r>
            <a:r>
              <a:rPr lang="en-US" altLang="ko-K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.*” %&gt;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&lt;body&gt; 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h1 align=”center”&gt;Beer Recommendations JSP&lt;/h1&gt; 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p&gt; 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&lt;% 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styles = (List)</a:t>
            </a:r>
            <a:r>
              <a:rPr lang="en-US" altLang="ko-K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request.getAttribute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(“styles”); </a:t>
            </a:r>
            <a:endParaRPr lang="en-US" altLang="ko-K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Iterator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 = </a:t>
            </a:r>
            <a:r>
              <a:rPr lang="en-US" altLang="ko-K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styles.iterator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endParaRPr lang="en-US" altLang="ko-K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altLang="ko-K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{ </a:t>
            </a:r>
            <a:endParaRPr lang="en-US" altLang="ko-K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(“&lt;</a:t>
            </a:r>
            <a:r>
              <a:rPr lang="en-US" altLang="ko-K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&gt;try: “ + </a:t>
            </a:r>
            <a:r>
              <a:rPr lang="en-US" altLang="ko-K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 </a:t>
            </a:r>
            <a:endParaRPr lang="en-US" altLang="ko-K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%&gt; </a:t>
            </a:r>
          </a:p>
          <a:p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body&gt; 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html&gt; 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9325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Build a simple web app based on MVC model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6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Build a web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 steps</a:t>
            </a:r>
          </a:p>
          <a:p>
            <a:pPr lvl="1"/>
            <a:r>
              <a:rPr lang="en-US" altLang="ko-KR" dirty="0" smtClean="0"/>
              <a:t>Review the user’s view and high-level architecture</a:t>
            </a:r>
          </a:p>
          <a:p>
            <a:pPr lvl="1"/>
            <a:r>
              <a:rPr lang="en-US" altLang="ko-KR" dirty="0" smtClean="0"/>
              <a:t>Create the development environment (IDE like eclipse)</a:t>
            </a:r>
          </a:p>
          <a:p>
            <a:pPr lvl="1"/>
            <a:r>
              <a:rPr lang="en-US" altLang="ko-KR" dirty="0" smtClean="0"/>
              <a:t>Create the deployment environment</a:t>
            </a:r>
          </a:p>
          <a:p>
            <a:pPr lvl="1"/>
            <a:r>
              <a:rPr lang="en-US" altLang="ko-KR" dirty="0" smtClean="0"/>
              <a:t>Perform iterative development and testing</a:t>
            </a:r>
          </a:p>
          <a:p>
            <a:pPr lvl="2"/>
            <a:r>
              <a:rPr lang="en-US" altLang="ko-KR" dirty="0" smtClean="0"/>
              <a:t>Design </a:t>
            </a:r>
            <a:r>
              <a:rPr lang="en-US" altLang="ko-KR" dirty="0" smtClean="0">
                <a:sym typeface="Wingdings" pitchFamily="2" charset="2"/>
              </a:rPr>
              <a:t> Coding  Testing  (re)Design  Coding  …</a:t>
            </a: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marL="914400" lvl="2" indent="0">
              <a:buNone/>
            </a:pPr>
            <a:r>
              <a:rPr lang="en-US" altLang="ko-KR" dirty="0">
                <a:sym typeface="Wingdings" pitchFamily="2" charset="2"/>
              </a:rPr>
              <a:t>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Beer Advisor User’s 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908720"/>
            <a:ext cx="3888432" cy="561662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starting to browse ‘form.html’</a:t>
            </a:r>
          </a:p>
          <a:p>
            <a:r>
              <a:rPr lang="en-US" altLang="ko-KR" dirty="0" smtClean="0"/>
              <a:t>select the color value</a:t>
            </a:r>
          </a:p>
          <a:p>
            <a:r>
              <a:rPr lang="en-US" altLang="ko-KR" dirty="0" smtClean="0"/>
              <a:t>then submit it to the servlet</a:t>
            </a:r>
          </a:p>
          <a:p>
            <a:r>
              <a:rPr lang="en-US" altLang="ko-KR" dirty="0" smtClean="0"/>
              <a:t>the server returns the result (recommendation of beer)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64" y="1124744"/>
            <a:ext cx="3469992" cy="243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68" y="3717033"/>
            <a:ext cx="3672408" cy="2732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57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Handling 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908720"/>
            <a:ext cx="8678198" cy="1728192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b="0" dirty="0" smtClean="0"/>
              <a:t>The </a:t>
            </a:r>
            <a:r>
              <a:rPr lang="en-US" altLang="ko-KR" b="0" dirty="0"/>
              <a:t>client makes a request for the </a:t>
            </a:r>
            <a:r>
              <a:rPr lang="en-US" altLang="ko-KR" b="0" i="1" dirty="0"/>
              <a:t>form.html </a:t>
            </a:r>
            <a:r>
              <a:rPr lang="en-US" altLang="ko-KR" b="0" dirty="0"/>
              <a:t>page. </a:t>
            </a:r>
            <a:endParaRPr lang="en-US" altLang="ko-KR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b="0" dirty="0" smtClean="0"/>
              <a:t>The </a:t>
            </a:r>
            <a:r>
              <a:rPr lang="en-US" altLang="ko-KR" b="0" dirty="0"/>
              <a:t>Container retrieves the </a:t>
            </a:r>
            <a:r>
              <a:rPr lang="en-US" altLang="ko-KR" b="0" i="1" dirty="0"/>
              <a:t>form.html </a:t>
            </a:r>
            <a:r>
              <a:rPr lang="en-US" altLang="ko-KR" b="0" dirty="0"/>
              <a:t>page. </a:t>
            </a:r>
            <a:endParaRPr lang="en-US" altLang="ko-KR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b="0" dirty="0" smtClean="0"/>
              <a:t>The </a:t>
            </a:r>
            <a:r>
              <a:rPr lang="en-US" altLang="ko-KR" b="0" dirty="0"/>
              <a:t>Container returns the page to the browser, where the user answers the questions on the form and... </a:t>
            </a:r>
            <a:endParaRPr lang="en-US" altLang="ko-KR" b="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996953"/>
            <a:ext cx="60007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59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Handling 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1504" y="908720"/>
            <a:ext cx="3888432" cy="5544616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ko-KR" b="0" dirty="0" smtClean="0"/>
              <a:t>The </a:t>
            </a:r>
            <a:r>
              <a:rPr lang="en-US" altLang="ko-KR" b="0" dirty="0"/>
              <a:t>brow </a:t>
            </a:r>
            <a:r>
              <a:rPr lang="en-US" altLang="ko-KR" b="0" dirty="0" smtClean="0"/>
              <a:t>send the request data to </a:t>
            </a:r>
            <a:r>
              <a:rPr lang="en-US" altLang="ko-KR" b="0" dirty="0"/>
              <a:t>the </a:t>
            </a:r>
            <a:r>
              <a:rPr lang="en-US" altLang="ko-KR" b="0" dirty="0" smtClean="0"/>
              <a:t>container.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b="0" dirty="0" smtClean="0"/>
              <a:t>The Container </a:t>
            </a:r>
            <a:r>
              <a:rPr lang="en-US" altLang="ko-KR" b="0" dirty="0" err="1" smtClean="0"/>
              <a:t>findd</a:t>
            </a:r>
            <a:r>
              <a:rPr lang="en-US" altLang="ko-KR" b="0" dirty="0" smtClean="0"/>
              <a:t> the </a:t>
            </a:r>
            <a:r>
              <a:rPr lang="en-US" altLang="ko-KR" b="0" dirty="0"/>
              <a:t>correct servlet </a:t>
            </a:r>
            <a:r>
              <a:rPr lang="en-US" altLang="ko-KR" b="0" dirty="0" smtClean="0"/>
              <a:t>based </a:t>
            </a:r>
            <a:r>
              <a:rPr lang="en-US" altLang="ko-KR" b="0" dirty="0"/>
              <a:t>on the </a:t>
            </a:r>
            <a:r>
              <a:rPr lang="en-US" altLang="ko-KR" b="0" dirty="0" smtClean="0"/>
              <a:t>URL</a:t>
            </a:r>
            <a:r>
              <a:rPr lang="en-US" altLang="ko-KR" b="0" dirty="0"/>
              <a:t>, </a:t>
            </a:r>
            <a:r>
              <a:rPr lang="en-US" altLang="ko-KR" b="0" dirty="0" smtClean="0"/>
              <a:t>and </a:t>
            </a:r>
            <a:r>
              <a:rPr lang="en-US" altLang="ko-KR" b="0" dirty="0"/>
              <a:t>passes </a:t>
            </a:r>
            <a:r>
              <a:rPr lang="en-US" altLang="ko-KR" b="0" dirty="0" smtClean="0"/>
              <a:t>the request </a:t>
            </a:r>
            <a:r>
              <a:rPr lang="en-US" altLang="ko-KR" b="0" dirty="0"/>
              <a:t>to </a:t>
            </a:r>
            <a:r>
              <a:rPr lang="en-US" altLang="ko-KR" b="0" dirty="0" smtClean="0"/>
              <a:t>the servlet.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b="0" dirty="0" smtClean="0"/>
              <a:t>The </a:t>
            </a:r>
            <a:r>
              <a:rPr lang="en-US" altLang="ko-KR" b="0" dirty="0" err="1" smtClean="0"/>
              <a:t>servle</a:t>
            </a:r>
            <a:r>
              <a:rPr lang="en-US" altLang="ko-KR" b="0" dirty="0" smtClean="0"/>
              <a:t> </a:t>
            </a:r>
            <a:r>
              <a:rPr lang="en-US" altLang="ko-KR" b="0" dirty="0"/>
              <a:t>calls </a:t>
            </a:r>
            <a:r>
              <a:rPr lang="en-US" altLang="ko-KR" b="0" dirty="0" smtClean="0"/>
              <a:t>the </a:t>
            </a:r>
            <a:r>
              <a:rPr lang="en-US" altLang="ko-KR" b="0" dirty="0" err="1" smtClean="0"/>
              <a:t>BeerExpert</a:t>
            </a:r>
            <a:r>
              <a:rPr lang="en-US" altLang="ko-KR" b="0" dirty="0" smtClean="0"/>
              <a:t> for help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b="0" dirty="0" smtClean="0"/>
              <a:t>The expert class </a:t>
            </a:r>
            <a:r>
              <a:rPr lang="en-US" altLang="ko-KR" b="0" dirty="0"/>
              <a:t>returns an </a:t>
            </a:r>
            <a:r>
              <a:rPr lang="en-US" altLang="ko-KR" b="0" dirty="0" smtClean="0"/>
              <a:t>answer </a:t>
            </a:r>
            <a:r>
              <a:rPr lang="en-US" altLang="ko-KR" b="0" dirty="0"/>
              <a:t>, </a:t>
            </a:r>
            <a:r>
              <a:rPr lang="en-US" altLang="ko-KR" b="0" dirty="0" smtClean="0"/>
              <a:t>which </a:t>
            </a:r>
            <a:r>
              <a:rPr lang="en-US" altLang="ko-KR" b="0" dirty="0"/>
              <a:t>the </a:t>
            </a:r>
            <a:r>
              <a:rPr lang="en-US" altLang="ko-KR" b="0" dirty="0" smtClean="0"/>
              <a:t>servlet adds </a:t>
            </a:r>
            <a:r>
              <a:rPr lang="en-US" altLang="ko-KR" b="0" dirty="0"/>
              <a:t>to </a:t>
            </a:r>
            <a:r>
              <a:rPr lang="en-US" altLang="ko-KR" b="0" dirty="0" smtClean="0"/>
              <a:t>the </a:t>
            </a:r>
            <a:r>
              <a:rPr lang="en-US" altLang="ko-KR" b="0" dirty="0"/>
              <a:t>request </a:t>
            </a:r>
            <a:r>
              <a:rPr lang="en-US" altLang="ko-KR" b="0" dirty="0" smtClean="0"/>
              <a:t>object.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b="0" dirty="0" smtClean="0"/>
              <a:t>The servlet forwards </a:t>
            </a:r>
            <a:r>
              <a:rPr lang="en-US" altLang="ko-KR" b="0" dirty="0"/>
              <a:t>the </a:t>
            </a:r>
            <a:r>
              <a:rPr lang="en-US" altLang="ko-KR" b="0" dirty="0" smtClean="0"/>
              <a:t>request to the JSP.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b="0" dirty="0" smtClean="0"/>
              <a:t>The </a:t>
            </a:r>
            <a:r>
              <a:rPr lang="en-US" altLang="ko-KR" b="0" dirty="0"/>
              <a:t>JSP </a:t>
            </a:r>
            <a:r>
              <a:rPr lang="en-US" altLang="ko-KR" b="0" dirty="0" smtClean="0"/>
              <a:t>gets the answer from the request object.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b="0" dirty="0" smtClean="0"/>
              <a:t>Thee </a:t>
            </a:r>
            <a:r>
              <a:rPr lang="en-US" altLang="ko-KR" b="0" dirty="0"/>
              <a:t>JSP </a:t>
            </a:r>
            <a:r>
              <a:rPr lang="en-US" altLang="ko-KR" b="0" dirty="0" smtClean="0"/>
              <a:t>generates </a:t>
            </a:r>
            <a:r>
              <a:rPr lang="en-US" altLang="ko-KR" b="0" dirty="0"/>
              <a:t>a page </a:t>
            </a:r>
            <a:r>
              <a:rPr lang="en-US" altLang="ko-KR" b="0" dirty="0" smtClean="0"/>
              <a:t>for </a:t>
            </a:r>
            <a:r>
              <a:rPr lang="en-US" altLang="ko-KR" b="0" dirty="0"/>
              <a:t>the </a:t>
            </a:r>
            <a:r>
              <a:rPr lang="en-US" altLang="ko-KR" b="0" dirty="0" smtClean="0"/>
              <a:t>Container.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b="0" dirty="0" smtClean="0"/>
              <a:t>The container returns the </a:t>
            </a:r>
            <a:r>
              <a:rPr lang="en-US" altLang="ko-KR" b="0" dirty="0"/>
              <a:t>page to </a:t>
            </a:r>
            <a:r>
              <a:rPr lang="en-US" altLang="ko-KR" b="0" dirty="0" smtClean="0"/>
              <a:t>the user.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9" y="3212976"/>
            <a:ext cx="5033227" cy="325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02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844184"/>
            <a:ext cx="6120680" cy="574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66750" y="6165304"/>
            <a:ext cx="11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** Eclipse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0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Deployment 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775520" y="836712"/>
            <a:ext cx="6886922" cy="4581738"/>
            <a:chOff x="251520" y="836712"/>
            <a:chExt cx="6886922" cy="458173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980728"/>
              <a:ext cx="6670898" cy="4437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51520" y="836712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44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Deployment Environment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Web Information Systems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14475"/>
            <a:ext cx="73152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043893"/>
      </p:ext>
    </p:extLst>
  </p:cSld>
  <p:clrMapOvr>
    <a:masterClrMapping/>
  </p:clrMapOvr>
</p:sld>
</file>

<file path=ppt/theme/theme1.xml><?xml version="1.0" encoding="utf-8"?>
<a:theme xmlns:a="http://schemas.openxmlformats.org/drawingml/2006/main" name="마스터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1189</Words>
  <Application>Microsoft Office PowerPoint</Application>
  <PresentationFormat>와이드스크린</PresentationFormat>
  <Paragraphs>243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Courier New</vt:lpstr>
      <vt:lpstr>Wingdings</vt:lpstr>
      <vt:lpstr>마스터 레이아웃</vt:lpstr>
      <vt:lpstr>Mini MVC LD0230 웹정보시스템 프로젝트</vt:lpstr>
      <vt:lpstr>Objectives</vt:lpstr>
      <vt:lpstr>Build a web application</vt:lpstr>
      <vt:lpstr>Beer Advisor User’s View</vt:lpstr>
      <vt:lpstr>Handling sequence</vt:lpstr>
      <vt:lpstr>Handling sequence</vt:lpstr>
      <vt:lpstr>Development Environment</vt:lpstr>
      <vt:lpstr>Deployment Environment</vt:lpstr>
      <vt:lpstr>Deployment Environment</vt:lpstr>
      <vt:lpstr>Steps for building the app</vt:lpstr>
      <vt:lpstr>Build and test the HTML form that the user will first request.</vt:lpstr>
      <vt:lpstr>Deploying the 1st Version</vt:lpstr>
      <vt:lpstr>PowerPoint 프레젠테이션</vt:lpstr>
      <vt:lpstr>1st version servlet</vt:lpstr>
      <vt:lpstr>2nd Version</vt:lpstr>
      <vt:lpstr>2nd Version Servlet (BeerSelect.class)</vt:lpstr>
      <vt:lpstr>3rd Version</vt:lpstr>
      <vt:lpstr>Controller for 3rd version </vt:lpstr>
      <vt:lpstr>View for 3rd verion (result.jsp)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Prof. Ki-Hyung Hong</dc:creator>
  <cp:lastModifiedBy>Prof.Hong</cp:lastModifiedBy>
  <cp:revision>37</cp:revision>
  <dcterms:created xsi:type="dcterms:W3CDTF">2019-03-26T17:59:18Z</dcterms:created>
  <dcterms:modified xsi:type="dcterms:W3CDTF">2019-09-20T09:25:15Z</dcterms:modified>
</cp:coreProperties>
</file>