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22"/>
    <a:srgbClr val="003300"/>
    <a:srgbClr val="F7ECD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showGuides="1">
      <p:cViewPr varScale="1">
        <p:scale>
          <a:sx n="111" d="100"/>
          <a:sy n="111" d="100"/>
        </p:scale>
        <p:origin x="476" y="68"/>
      </p:cViewPr>
      <p:guideLst>
        <p:guide orient="horz" pos="2160"/>
        <p:guide pos="3840"/>
      </p:guideLst>
    </p:cSldViewPr>
  </p:slideViewPr>
  <p:notesTextViewPr>
    <p:cViewPr>
      <p:scale>
        <a:sx n="1" d="1"/>
        <a:sy n="1" d="1"/>
      </p:scale>
      <p:origin x="0" y="0"/>
    </p:cViewPr>
  </p:notesTextViewPr>
  <p:notesViewPr>
    <p:cSldViewPr snapToGrid="0" showGuides="1">
      <p:cViewPr varScale="1">
        <p:scale>
          <a:sx n="128" d="100"/>
          <a:sy n="128" d="100"/>
        </p:scale>
        <p:origin x="4676" y="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1CC0F-4CE6-4A2A-906B-A5A93A77AABD}" type="datetimeFigureOut">
              <a:rPr lang="ko-KR" altLang="en-US" smtClean="0"/>
              <a:t>2019-10-04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E4156-2F69-4CFB-9652-BB023F543CB5}" type="slidenum">
              <a:rPr lang="ko-KR" altLang="en-US" smtClean="0"/>
              <a:t>‹#›</a:t>
            </a:fld>
            <a:endParaRPr lang="ko-KR" altLang="en-US"/>
          </a:p>
        </p:txBody>
      </p:sp>
    </p:spTree>
    <p:extLst>
      <p:ext uri="{BB962C8B-B14F-4D97-AF65-F5344CB8AC3E}">
        <p14:creationId xmlns:p14="http://schemas.microsoft.com/office/powerpoint/2010/main" val="17049479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086E4156-2F69-4CFB-9652-BB023F543CB5}" type="slidenum">
              <a:rPr lang="ko-KR" altLang="en-US" smtClean="0"/>
              <a:t>1</a:t>
            </a:fld>
            <a:endParaRPr lang="ko-KR" altLang="en-US"/>
          </a:p>
        </p:txBody>
      </p:sp>
    </p:spTree>
    <p:extLst>
      <p:ext uri="{BB962C8B-B14F-4D97-AF65-F5344CB8AC3E}">
        <p14:creationId xmlns:p14="http://schemas.microsoft.com/office/powerpoint/2010/main" val="293221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8" name="제목 17">
            <a:extLst>
              <a:ext uri="{FF2B5EF4-FFF2-40B4-BE49-F238E27FC236}">
                <a16:creationId xmlns:a16="http://schemas.microsoft.com/office/drawing/2014/main" id="{18444332-77AA-464F-9226-27524E166641}"/>
              </a:ext>
            </a:extLst>
          </p:cNvPr>
          <p:cNvSpPr>
            <a:spLocks noGrp="1"/>
          </p:cNvSpPr>
          <p:nvPr>
            <p:ph type="title" hasCustomPrompt="1"/>
          </p:nvPr>
        </p:nvSpPr>
        <p:spPr>
          <a:xfrm>
            <a:off x="1058742" y="1298485"/>
            <a:ext cx="8543799" cy="925332"/>
          </a:xfrm>
        </p:spPr>
        <p:txBody>
          <a:bodyPr>
            <a:normAutofit/>
          </a:bodyPr>
          <a:lstStyle>
            <a:lvl1pPr algn="l">
              <a:defRPr sz="4800">
                <a:solidFill>
                  <a:schemeClr val="tx1"/>
                </a:solidFill>
              </a:defRPr>
            </a:lvl1pPr>
          </a:lstStyle>
          <a:p>
            <a:r>
              <a:rPr lang="ko-KR" altLang="en-US" dirty="0"/>
              <a:t>마스터 제목을 입력하세요</a:t>
            </a:r>
          </a:p>
        </p:txBody>
      </p:sp>
      <p:sp>
        <p:nvSpPr>
          <p:cNvPr id="59" name="텍스트 개체 틀 58">
            <a:extLst>
              <a:ext uri="{FF2B5EF4-FFF2-40B4-BE49-F238E27FC236}">
                <a16:creationId xmlns:a16="http://schemas.microsoft.com/office/drawing/2014/main" id="{5B70B421-8780-4C4C-AB1B-8BD9CD2A636A}"/>
              </a:ext>
            </a:extLst>
          </p:cNvPr>
          <p:cNvSpPr>
            <a:spLocks noGrp="1"/>
          </p:cNvSpPr>
          <p:nvPr>
            <p:ph type="body" sz="quarter" idx="10" hasCustomPrompt="1"/>
          </p:nvPr>
        </p:nvSpPr>
        <p:spPr>
          <a:xfrm>
            <a:off x="1356829" y="4073401"/>
            <a:ext cx="1329751" cy="1573328"/>
          </a:xfrm>
          <a:prstGeom prst="rect">
            <a:avLst/>
          </a:prstGeom>
          <a:noFill/>
        </p:spPr>
        <p:txBody>
          <a:bodyPr anchor="ctr">
            <a:noAutofit/>
          </a:bodyPr>
          <a:lstStyle>
            <a:lvl1pPr marL="0" indent="0" algn="l">
              <a:lnSpc>
                <a:spcPct val="120000"/>
              </a:lnSpc>
              <a:buClr>
                <a:srgbClr val="223322"/>
              </a:buClr>
              <a:buFont typeface="Arial" panose="020B0604020202020204" pitchFamily="34" charset="0"/>
              <a:buNone/>
              <a:defRPr sz="1400" b="0">
                <a:solidFill>
                  <a:schemeClr val="tx1">
                    <a:lumMod val="75000"/>
                    <a:lumOff val="25000"/>
                  </a:schemeClr>
                </a:solidFill>
              </a:defRPr>
            </a:lvl1pPr>
            <a:lvl2pPr>
              <a:defRPr sz="1000"/>
            </a:lvl2pPr>
            <a:lvl3pPr>
              <a:defRPr sz="1000"/>
            </a:lvl3pPr>
            <a:lvl4pPr>
              <a:defRPr sz="1000"/>
            </a:lvl4pPr>
            <a:lvl5pPr>
              <a:defRPr sz="1000"/>
            </a:lvl5pPr>
          </a:lstStyle>
          <a:p>
            <a:pPr lvl="0"/>
            <a:r>
              <a:rPr lang="ko-KR" altLang="en-US" dirty="0"/>
              <a:t>이름입력 </a:t>
            </a:r>
            <a:r>
              <a:rPr lang="en-US" altLang="ko-KR" dirty="0"/>
              <a:t>1</a:t>
            </a:r>
          </a:p>
          <a:p>
            <a:pPr lvl="0"/>
            <a:r>
              <a:rPr lang="ko-KR" altLang="en-US" dirty="0"/>
              <a:t>이름입력 </a:t>
            </a:r>
            <a:r>
              <a:rPr lang="en-US" altLang="ko-KR" dirty="0"/>
              <a:t>2</a:t>
            </a:r>
          </a:p>
          <a:p>
            <a:pPr lvl="0"/>
            <a:r>
              <a:rPr lang="ko-KR" altLang="en-US" dirty="0"/>
              <a:t>이름입력 </a:t>
            </a:r>
            <a:r>
              <a:rPr lang="en-US" altLang="ko-KR" dirty="0"/>
              <a:t>3</a:t>
            </a:r>
            <a:endParaRPr lang="ko-KR" altLang="en-US" dirty="0"/>
          </a:p>
        </p:txBody>
      </p:sp>
      <p:sp>
        <p:nvSpPr>
          <p:cNvPr id="63" name="직사각형 62">
            <a:extLst>
              <a:ext uri="{FF2B5EF4-FFF2-40B4-BE49-F238E27FC236}">
                <a16:creationId xmlns:a16="http://schemas.microsoft.com/office/drawing/2014/main" id="{5C0D41BA-7160-4979-AE89-50E681E27403}"/>
              </a:ext>
            </a:extLst>
          </p:cNvPr>
          <p:cNvSpPr/>
          <p:nvPr userDrawn="1"/>
        </p:nvSpPr>
        <p:spPr>
          <a:xfrm>
            <a:off x="0" y="6258116"/>
            <a:ext cx="12192000" cy="599884"/>
          </a:xfrm>
          <a:prstGeom prst="rect">
            <a:avLst/>
          </a:prstGeom>
          <a:solidFill>
            <a:srgbClr val="223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6" name="그림 65">
            <a:extLst>
              <a:ext uri="{FF2B5EF4-FFF2-40B4-BE49-F238E27FC236}">
                <a16:creationId xmlns:a16="http://schemas.microsoft.com/office/drawing/2014/main" id="{60E6840C-58D1-4C11-BCDE-C0B21E816346}"/>
              </a:ext>
            </a:extLst>
          </p:cNvPr>
          <p:cNvPicPr>
            <a:picLocks noChangeAspect="1"/>
          </p:cNvPicPr>
          <p:nvPr userDrawn="1"/>
        </p:nvPicPr>
        <p:blipFill>
          <a:blip r:embed="rId2"/>
          <a:stretch>
            <a:fillRect/>
          </a:stretch>
        </p:blipFill>
        <p:spPr>
          <a:xfrm>
            <a:off x="7305679" y="3806429"/>
            <a:ext cx="4529274" cy="2566489"/>
          </a:xfrm>
          <a:prstGeom prst="rect">
            <a:avLst/>
          </a:prstGeom>
        </p:spPr>
      </p:pic>
      <p:sp>
        <p:nvSpPr>
          <p:cNvPr id="71" name="텍스트 개체 틀 70">
            <a:extLst>
              <a:ext uri="{FF2B5EF4-FFF2-40B4-BE49-F238E27FC236}">
                <a16:creationId xmlns:a16="http://schemas.microsoft.com/office/drawing/2014/main" id="{F96EF3B5-9507-4B31-9B13-8FCE6314BF19}"/>
              </a:ext>
            </a:extLst>
          </p:cNvPr>
          <p:cNvSpPr>
            <a:spLocks noGrp="1"/>
          </p:cNvSpPr>
          <p:nvPr>
            <p:ph type="body" sz="quarter" idx="11" hasCustomPrompt="1"/>
          </p:nvPr>
        </p:nvSpPr>
        <p:spPr>
          <a:xfrm>
            <a:off x="1058863" y="2130365"/>
            <a:ext cx="8543925" cy="599884"/>
          </a:xfrm>
          <a:prstGeom prst="rect">
            <a:avLst/>
          </a:prstGeom>
        </p:spPr>
        <p:txBody>
          <a:bodyPr>
            <a:noAutofit/>
          </a:bodyPr>
          <a:lstStyle>
            <a:lvl1pPr marL="0" indent="0">
              <a:buFontTx/>
              <a:buNone/>
              <a:defRPr sz="1800">
                <a:solidFill>
                  <a:schemeClr val="tx1">
                    <a:lumMod val="50000"/>
                    <a:lumOff val="50000"/>
                  </a:schemeClr>
                </a:solidFill>
              </a:defRPr>
            </a:lvl1pPr>
          </a:lstStyle>
          <a:p>
            <a:pPr lvl="0"/>
            <a:r>
              <a:rPr lang="ko-KR" altLang="en-US" dirty="0"/>
              <a:t>부제목을 입력하세요</a:t>
            </a:r>
          </a:p>
        </p:txBody>
      </p:sp>
      <p:pic>
        <p:nvPicPr>
          <p:cNvPr id="76" name="그림 75">
            <a:extLst>
              <a:ext uri="{FF2B5EF4-FFF2-40B4-BE49-F238E27FC236}">
                <a16:creationId xmlns:a16="http://schemas.microsoft.com/office/drawing/2014/main" id="{53D96FB5-22DB-42C9-9576-12374A78B47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53297" y="182480"/>
            <a:ext cx="1825956" cy="530620"/>
          </a:xfrm>
          <a:prstGeom prst="rect">
            <a:avLst/>
          </a:prstGeom>
        </p:spPr>
      </p:pic>
    </p:spTree>
    <p:extLst>
      <p:ext uri="{BB962C8B-B14F-4D97-AF65-F5344CB8AC3E}">
        <p14:creationId xmlns:p14="http://schemas.microsoft.com/office/powerpoint/2010/main" val="217340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목차">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A44F9-199C-438E-A134-84E2DDD6CA49}"/>
              </a:ext>
            </a:extLst>
          </p:cNvPr>
          <p:cNvSpPr>
            <a:spLocks noGrp="1"/>
          </p:cNvSpPr>
          <p:nvPr>
            <p:ph type="title" hasCustomPrompt="1"/>
          </p:nvPr>
        </p:nvSpPr>
        <p:spPr>
          <a:xfrm>
            <a:off x="3343340" y="787396"/>
            <a:ext cx="3637520" cy="867038"/>
          </a:xfrm>
        </p:spPr>
        <p:txBody>
          <a:bodyPr>
            <a:normAutofit/>
          </a:bodyPr>
          <a:lstStyle>
            <a:lvl1pPr algn="l">
              <a:defRPr sz="3600">
                <a:solidFill>
                  <a:srgbClr val="003300"/>
                </a:solidFill>
              </a:defRPr>
            </a:lvl1pPr>
          </a:lstStyle>
          <a:p>
            <a:r>
              <a:rPr lang="ko-KR" altLang="en-US" dirty="0"/>
              <a:t>목 차</a:t>
            </a:r>
          </a:p>
        </p:txBody>
      </p:sp>
      <p:pic>
        <p:nvPicPr>
          <p:cNvPr id="7" name="그림 6">
            <a:extLst>
              <a:ext uri="{FF2B5EF4-FFF2-40B4-BE49-F238E27FC236}">
                <a16:creationId xmlns:a16="http://schemas.microsoft.com/office/drawing/2014/main" id="{6B3D1A6C-7A38-4DB9-AFAF-6E318A585B8E}"/>
              </a:ext>
            </a:extLst>
          </p:cNvPr>
          <p:cNvPicPr>
            <a:picLocks noChangeAspect="1"/>
          </p:cNvPicPr>
          <p:nvPr userDrawn="1"/>
        </p:nvPicPr>
        <p:blipFill rotWithShape="1">
          <a:blip r:embed="rId2">
            <a:alphaModFix amt="70000"/>
          </a:blip>
          <a:srcRect b="5810"/>
          <a:stretch/>
        </p:blipFill>
        <p:spPr>
          <a:xfrm rot="5400000">
            <a:off x="-892990" y="2469284"/>
            <a:ext cx="3830288" cy="2044308"/>
          </a:xfrm>
          <a:prstGeom prst="rect">
            <a:avLst/>
          </a:prstGeom>
        </p:spPr>
      </p:pic>
      <p:sp>
        <p:nvSpPr>
          <p:cNvPr id="9" name="텍스트 개체 틀 8">
            <a:extLst>
              <a:ext uri="{FF2B5EF4-FFF2-40B4-BE49-F238E27FC236}">
                <a16:creationId xmlns:a16="http://schemas.microsoft.com/office/drawing/2014/main" id="{1ADE9E1C-E7CA-49FC-86D3-170DB29E1105}"/>
              </a:ext>
            </a:extLst>
          </p:cNvPr>
          <p:cNvSpPr>
            <a:spLocks noGrp="1"/>
          </p:cNvSpPr>
          <p:nvPr>
            <p:ph type="body" sz="quarter" idx="10"/>
          </p:nvPr>
        </p:nvSpPr>
        <p:spPr>
          <a:xfrm>
            <a:off x="3343340" y="2093873"/>
            <a:ext cx="7931150" cy="4081466"/>
          </a:xfrm>
          <a:prstGeom prst="rect">
            <a:avLst/>
          </a:prstGeom>
        </p:spPr>
        <p:txBody>
          <a:bodyPr anchor="ctr"/>
          <a:lstStyle>
            <a:lvl1pPr marL="571500" indent="-571500">
              <a:buClr>
                <a:schemeClr val="tx1">
                  <a:lumMod val="75000"/>
                  <a:lumOff val="25000"/>
                </a:schemeClr>
              </a:buClr>
              <a:buSzPct val="100000"/>
              <a:buFont typeface="+mj-lt"/>
              <a:buAutoNum type="arabicPeriod"/>
              <a:defRPr sz="2200">
                <a:solidFill>
                  <a:schemeClr val="tx1">
                    <a:lumMod val="85000"/>
                    <a:lumOff val="15000"/>
                  </a:schemeClr>
                </a:solidFill>
              </a:defRPr>
            </a:lvl1pPr>
            <a:lvl2pPr marL="800100" indent="-342900">
              <a:buFont typeface="+mj-lt"/>
              <a:buAutoNum type="arabicParenR"/>
              <a:defRPr sz="1800">
                <a:solidFill>
                  <a:schemeClr val="tx1">
                    <a:lumMod val="65000"/>
                    <a:lumOff val="35000"/>
                  </a:schemeClr>
                </a:solidFill>
              </a:defRPr>
            </a:lvl2pPr>
            <a:lvl3pPr>
              <a:buClr>
                <a:schemeClr val="tx1">
                  <a:lumMod val="50000"/>
                  <a:lumOff val="50000"/>
                </a:schemeClr>
              </a:buClr>
              <a:buFont typeface="+mj-ea"/>
              <a:buAutoNum type="circleNumDbPlain"/>
              <a:defRPr sz="1400">
                <a:solidFill>
                  <a:schemeClr val="tx1">
                    <a:lumMod val="50000"/>
                    <a:lumOff val="50000"/>
                  </a:schemeClr>
                </a:solidFill>
              </a:defRPr>
            </a:lvl3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p:txBody>
      </p:sp>
      <p:sp>
        <p:nvSpPr>
          <p:cNvPr id="10" name="직사각형 9">
            <a:extLst>
              <a:ext uri="{FF2B5EF4-FFF2-40B4-BE49-F238E27FC236}">
                <a16:creationId xmlns:a16="http://schemas.microsoft.com/office/drawing/2014/main" id="{AB95BB1F-0E55-45E8-9924-C4B526438E15}"/>
              </a:ext>
            </a:extLst>
          </p:cNvPr>
          <p:cNvSpPr/>
          <p:nvPr userDrawn="1"/>
        </p:nvSpPr>
        <p:spPr>
          <a:xfrm>
            <a:off x="2946625" y="1989137"/>
            <a:ext cx="132930" cy="4310957"/>
          </a:xfrm>
          <a:prstGeom prst="rect">
            <a:avLst/>
          </a:prstGeom>
          <a:solidFill>
            <a:srgbClr val="223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7FAC22D-6C1D-4C74-864C-026B59589052}"/>
              </a:ext>
            </a:extLst>
          </p:cNvPr>
          <p:cNvSpPr/>
          <p:nvPr userDrawn="1"/>
        </p:nvSpPr>
        <p:spPr>
          <a:xfrm>
            <a:off x="2946625" y="787397"/>
            <a:ext cx="132930" cy="867038"/>
          </a:xfrm>
          <a:prstGeom prst="rect">
            <a:avLst/>
          </a:prstGeom>
          <a:solidFill>
            <a:srgbClr val="223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546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1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B98A6B-4F4A-4C35-82EC-715C373DE1E8}"/>
              </a:ext>
            </a:extLst>
          </p:cNvPr>
          <p:cNvSpPr>
            <a:spLocks noGrp="1"/>
          </p:cNvSpPr>
          <p:nvPr>
            <p:ph type="title"/>
          </p:nvPr>
        </p:nvSpPr>
        <p:spPr/>
        <p:txBody>
          <a:bodyPr/>
          <a:lstStyle/>
          <a:p>
            <a:r>
              <a:rPr lang="ko-KR" altLang="en-US" dirty="0"/>
              <a:t>마스터 제목 스타일 편집</a:t>
            </a:r>
          </a:p>
        </p:txBody>
      </p:sp>
      <p:sp>
        <p:nvSpPr>
          <p:cNvPr id="3" name="날짜 개체 틀 2">
            <a:extLst>
              <a:ext uri="{FF2B5EF4-FFF2-40B4-BE49-F238E27FC236}">
                <a16:creationId xmlns:a16="http://schemas.microsoft.com/office/drawing/2014/main" id="{90CB8884-2449-422A-8CE3-B072880D2BF2}"/>
              </a:ext>
            </a:extLst>
          </p:cNvPr>
          <p:cNvSpPr>
            <a:spLocks noGrp="1"/>
          </p:cNvSpPr>
          <p:nvPr>
            <p:ph type="dt" sz="half" idx="10"/>
          </p:nvPr>
        </p:nvSpPr>
        <p:spPr/>
        <p:txBody>
          <a:bodyPr/>
          <a:lstStyle/>
          <a:p>
            <a:fld id="{6120D719-3379-4B86-9AB0-2E080926E0B8}" type="datetime1">
              <a:rPr lang="ko-KR" altLang="en-US" smtClean="0"/>
              <a:t>2019-10-04</a:t>
            </a:fld>
            <a:endParaRPr lang="ko-KR" altLang="en-US"/>
          </a:p>
        </p:txBody>
      </p:sp>
      <p:sp>
        <p:nvSpPr>
          <p:cNvPr id="4" name="바닥글 개체 틀 3">
            <a:extLst>
              <a:ext uri="{FF2B5EF4-FFF2-40B4-BE49-F238E27FC236}">
                <a16:creationId xmlns:a16="http://schemas.microsoft.com/office/drawing/2014/main" id="{5A639BB6-1CC6-404A-A3AE-BE2177511AB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4AD5CC8-6727-45AE-90C4-1F53B8B72D42}"/>
              </a:ext>
            </a:extLst>
          </p:cNvPr>
          <p:cNvSpPr>
            <a:spLocks noGrp="1"/>
          </p:cNvSpPr>
          <p:nvPr>
            <p:ph type="sldNum" sz="quarter" idx="12"/>
          </p:nvPr>
        </p:nvSpPr>
        <p:spPr/>
        <p:txBody>
          <a:bodyPr/>
          <a:lstStyle/>
          <a:p>
            <a:fld id="{941E4FE7-BA8F-47D9-8473-A947E88DD25D}" type="slidenum">
              <a:rPr lang="ko-KR" altLang="en-US" smtClean="0"/>
              <a:t>‹#›</a:t>
            </a:fld>
            <a:endParaRPr lang="ko-KR" altLang="en-US" dirty="0"/>
          </a:p>
        </p:txBody>
      </p:sp>
      <p:sp>
        <p:nvSpPr>
          <p:cNvPr id="6" name="텍스트 개체 틀 2">
            <a:extLst>
              <a:ext uri="{FF2B5EF4-FFF2-40B4-BE49-F238E27FC236}">
                <a16:creationId xmlns:a16="http://schemas.microsoft.com/office/drawing/2014/main" id="{4A82E955-FC68-401C-A496-BF26085687C1}"/>
              </a:ext>
            </a:extLst>
          </p:cNvPr>
          <p:cNvSpPr>
            <a:spLocks noGrp="1"/>
          </p:cNvSpPr>
          <p:nvPr>
            <p:ph idx="1"/>
          </p:nvPr>
        </p:nvSpPr>
        <p:spPr>
          <a:xfrm>
            <a:off x="1051359" y="1204430"/>
            <a:ext cx="10089282" cy="4938566"/>
          </a:xfrm>
          <a:prstGeom prst="rect">
            <a:avLst/>
          </a:prstGeom>
        </p:spPr>
        <p:txBody>
          <a:bodyPr vert="horz" lIns="91440" tIns="45720" rIns="91440" bIns="45720" rtlCol="0">
            <a:normAutofit/>
          </a:bodyPr>
          <a:lstStyle>
            <a:lvl1pPr>
              <a:lnSpc>
                <a:spcPct val="200000"/>
              </a:lnSpc>
              <a:defRPr/>
            </a:lvl1pPr>
            <a:lvl2pPr>
              <a:lnSpc>
                <a:spcPct val="150000"/>
              </a:lnSpc>
              <a:defRPr/>
            </a:lvl2pPr>
            <a:lvl3pPr>
              <a:lnSpc>
                <a:spcPct val="130000"/>
              </a:lnSpc>
              <a:defRPr/>
            </a:lvl3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Tree>
    <p:extLst>
      <p:ext uri="{BB962C8B-B14F-4D97-AF65-F5344CB8AC3E}">
        <p14:creationId xmlns:p14="http://schemas.microsoft.com/office/powerpoint/2010/main" val="53241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3C72FD-65F8-4F1D-92D1-3797199412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DD6E801-F374-468F-9E99-7D5304C7A19A}"/>
              </a:ext>
            </a:extLst>
          </p:cNvPr>
          <p:cNvSpPr>
            <a:spLocks noGrp="1"/>
          </p:cNvSpPr>
          <p:nvPr>
            <p:ph sz="half" idx="1"/>
          </p:nvPr>
        </p:nvSpPr>
        <p:spPr>
          <a:xfrm>
            <a:off x="564282" y="1644356"/>
            <a:ext cx="5181600" cy="435133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8661688-B77D-444E-BB98-7780332EE0F9}"/>
              </a:ext>
            </a:extLst>
          </p:cNvPr>
          <p:cNvSpPr>
            <a:spLocks noGrp="1"/>
          </p:cNvSpPr>
          <p:nvPr>
            <p:ph sz="half" idx="2"/>
          </p:nvPr>
        </p:nvSpPr>
        <p:spPr>
          <a:xfrm>
            <a:off x="6446120" y="1644356"/>
            <a:ext cx="5181600" cy="435133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5468BBD-831B-4241-8CF8-50EC7B4C5882}"/>
              </a:ext>
            </a:extLst>
          </p:cNvPr>
          <p:cNvSpPr>
            <a:spLocks noGrp="1"/>
          </p:cNvSpPr>
          <p:nvPr>
            <p:ph type="dt" sz="half" idx="10"/>
          </p:nvPr>
        </p:nvSpPr>
        <p:spPr/>
        <p:txBody>
          <a:bodyPr/>
          <a:lstStyle/>
          <a:p>
            <a:fld id="{C833C6A8-CFC8-4A81-8B6A-57C9CA198C35}" type="datetimeFigureOut">
              <a:rPr lang="ko-KR" altLang="en-US" smtClean="0"/>
              <a:t>2019-10-04</a:t>
            </a:fld>
            <a:endParaRPr lang="ko-KR" altLang="en-US"/>
          </a:p>
        </p:txBody>
      </p:sp>
      <p:sp>
        <p:nvSpPr>
          <p:cNvPr id="6" name="바닥글 개체 틀 5">
            <a:extLst>
              <a:ext uri="{FF2B5EF4-FFF2-40B4-BE49-F238E27FC236}">
                <a16:creationId xmlns:a16="http://schemas.microsoft.com/office/drawing/2014/main" id="{9DFA674D-4E3F-4837-ABA0-3F5D5D4FA4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D0137B2-2AC5-4C0A-8454-05F59B6ECA8F}"/>
              </a:ext>
            </a:extLst>
          </p:cNvPr>
          <p:cNvSpPr>
            <a:spLocks noGrp="1"/>
          </p:cNvSpPr>
          <p:nvPr>
            <p:ph type="sldNum" sz="quarter" idx="12"/>
          </p:nvPr>
        </p:nvSpPr>
        <p:spPr/>
        <p:txBody>
          <a:bodyPr/>
          <a:lstStyle/>
          <a:p>
            <a:fld id="{941E4FE7-BA8F-47D9-8473-A947E88DD25D}" type="slidenum">
              <a:rPr lang="ko-KR" altLang="en-US" smtClean="0"/>
              <a:t>‹#›</a:t>
            </a:fld>
            <a:endParaRPr lang="ko-KR" altLang="en-US"/>
          </a:p>
        </p:txBody>
      </p:sp>
    </p:spTree>
    <p:extLst>
      <p:ext uri="{BB962C8B-B14F-4D97-AF65-F5344CB8AC3E}">
        <p14:creationId xmlns:p14="http://schemas.microsoft.com/office/powerpoint/2010/main" val="168856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D4C48B1-A047-42DF-B1D9-3B7C0D1E645A}"/>
              </a:ext>
            </a:extLst>
          </p:cNvPr>
          <p:cNvSpPr>
            <a:spLocks noGrp="1"/>
          </p:cNvSpPr>
          <p:nvPr>
            <p:ph type="body" idx="1"/>
          </p:nvPr>
        </p:nvSpPr>
        <p:spPr>
          <a:xfrm>
            <a:off x="751168" y="1415302"/>
            <a:ext cx="5157787" cy="82391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a:t>
            </a:r>
          </a:p>
        </p:txBody>
      </p:sp>
      <p:sp>
        <p:nvSpPr>
          <p:cNvPr id="4" name="내용 개체 틀 3">
            <a:extLst>
              <a:ext uri="{FF2B5EF4-FFF2-40B4-BE49-F238E27FC236}">
                <a16:creationId xmlns:a16="http://schemas.microsoft.com/office/drawing/2014/main" id="{7C890E23-3116-4901-9A31-01E6FAAF9B98}"/>
              </a:ext>
            </a:extLst>
          </p:cNvPr>
          <p:cNvSpPr>
            <a:spLocks noGrp="1"/>
          </p:cNvSpPr>
          <p:nvPr>
            <p:ph sz="half" idx="2"/>
          </p:nvPr>
        </p:nvSpPr>
        <p:spPr>
          <a:xfrm>
            <a:off x="751168" y="2505075"/>
            <a:ext cx="5157787" cy="368458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AFA3B7E-F61E-4182-BA87-5683313AD1AA}"/>
              </a:ext>
            </a:extLst>
          </p:cNvPr>
          <p:cNvSpPr>
            <a:spLocks noGrp="1"/>
          </p:cNvSpPr>
          <p:nvPr>
            <p:ph type="body" sz="quarter" idx="3"/>
          </p:nvPr>
        </p:nvSpPr>
        <p:spPr>
          <a:xfrm>
            <a:off x="6283047" y="1415302"/>
            <a:ext cx="5183188" cy="82391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a:t>
            </a:r>
          </a:p>
        </p:txBody>
      </p:sp>
      <p:sp>
        <p:nvSpPr>
          <p:cNvPr id="6" name="내용 개체 틀 5">
            <a:extLst>
              <a:ext uri="{FF2B5EF4-FFF2-40B4-BE49-F238E27FC236}">
                <a16:creationId xmlns:a16="http://schemas.microsoft.com/office/drawing/2014/main" id="{E4A0760A-47BF-4C9B-88B2-634C5C1C24D0}"/>
              </a:ext>
            </a:extLst>
          </p:cNvPr>
          <p:cNvSpPr>
            <a:spLocks noGrp="1"/>
          </p:cNvSpPr>
          <p:nvPr>
            <p:ph sz="quarter" idx="4"/>
          </p:nvPr>
        </p:nvSpPr>
        <p:spPr>
          <a:xfrm>
            <a:off x="6283047" y="2505075"/>
            <a:ext cx="5183188" cy="368458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AAB877F-2D63-41D1-8A9A-572E37A7517B}"/>
              </a:ext>
            </a:extLst>
          </p:cNvPr>
          <p:cNvSpPr>
            <a:spLocks noGrp="1"/>
          </p:cNvSpPr>
          <p:nvPr>
            <p:ph type="dt" sz="half" idx="10"/>
          </p:nvPr>
        </p:nvSpPr>
        <p:spPr/>
        <p:txBody>
          <a:bodyPr/>
          <a:lstStyle/>
          <a:p>
            <a:fld id="{C833C6A8-CFC8-4A81-8B6A-57C9CA198C35}" type="datetimeFigureOut">
              <a:rPr lang="ko-KR" altLang="en-US" smtClean="0"/>
              <a:t>2019-10-04</a:t>
            </a:fld>
            <a:endParaRPr lang="ko-KR" altLang="en-US"/>
          </a:p>
        </p:txBody>
      </p:sp>
      <p:sp>
        <p:nvSpPr>
          <p:cNvPr id="8" name="바닥글 개체 틀 7">
            <a:extLst>
              <a:ext uri="{FF2B5EF4-FFF2-40B4-BE49-F238E27FC236}">
                <a16:creationId xmlns:a16="http://schemas.microsoft.com/office/drawing/2014/main" id="{30CB3841-81F2-4C64-99D5-50313B3756C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8A6AAB3-8C76-4A86-B2C2-DA0ECCB9C233}"/>
              </a:ext>
            </a:extLst>
          </p:cNvPr>
          <p:cNvSpPr>
            <a:spLocks noGrp="1"/>
          </p:cNvSpPr>
          <p:nvPr>
            <p:ph type="sldNum" sz="quarter" idx="12"/>
          </p:nvPr>
        </p:nvSpPr>
        <p:spPr/>
        <p:txBody>
          <a:bodyPr/>
          <a:lstStyle/>
          <a:p>
            <a:fld id="{941E4FE7-BA8F-47D9-8473-A947E88DD25D}" type="slidenum">
              <a:rPr lang="ko-KR" altLang="en-US" smtClean="0"/>
              <a:t>‹#›</a:t>
            </a:fld>
            <a:endParaRPr lang="ko-KR" altLang="en-US"/>
          </a:p>
        </p:txBody>
      </p:sp>
      <p:sp>
        <p:nvSpPr>
          <p:cNvPr id="10" name="제목 1">
            <a:extLst>
              <a:ext uri="{FF2B5EF4-FFF2-40B4-BE49-F238E27FC236}">
                <a16:creationId xmlns:a16="http://schemas.microsoft.com/office/drawing/2014/main" id="{436CCEBF-1A65-4BD5-8D45-E1D2709573EF}"/>
              </a:ext>
            </a:extLst>
          </p:cNvPr>
          <p:cNvSpPr>
            <a:spLocks noGrp="1"/>
          </p:cNvSpPr>
          <p:nvPr>
            <p:ph type="title"/>
          </p:nvPr>
        </p:nvSpPr>
        <p:spPr>
          <a:xfrm>
            <a:off x="668619" y="154970"/>
            <a:ext cx="9547860" cy="867038"/>
          </a:xfrm>
        </p:spPr>
        <p:txBody>
          <a:bodyPr/>
          <a:lstStyle/>
          <a:p>
            <a:r>
              <a:rPr lang="ko-KR" altLang="en-US"/>
              <a:t>마스터 제목 스타일 편집</a:t>
            </a:r>
          </a:p>
        </p:txBody>
      </p:sp>
    </p:spTree>
    <p:extLst>
      <p:ext uri="{BB962C8B-B14F-4D97-AF65-F5344CB8AC3E}">
        <p14:creationId xmlns:p14="http://schemas.microsoft.com/office/powerpoint/2010/main" val="98677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lvl1pPr>
              <a:defRPr lang="ko-KR" altLang="en-US" smtClean="0"/>
            </a:lvl1pPr>
          </a:lstStyle>
          <a:p>
            <a:fld id="{4BEDD84E-25D4-4983-8AA1-2863C96F08D9}" type="slidenum">
              <a:rPr lang="en-US" smtClean="0"/>
              <a:pPr/>
              <a:t>‹#›</a:t>
            </a:fld>
            <a:endParaRPr lang="en-US" dirty="0"/>
          </a:p>
        </p:txBody>
      </p:sp>
    </p:spTree>
    <p:extLst>
      <p:ext uri="{BB962C8B-B14F-4D97-AF65-F5344CB8AC3E}">
        <p14:creationId xmlns:p14="http://schemas.microsoft.com/office/powerpoint/2010/main" val="409791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376696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2922832-DBC7-4A80-9F50-CF22B550F1FD}"/>
              </a:ext>
            </a:extLst>
          </p:cNvPr>
          <p:cNvSpPr>
            <a:spLocks noGrp="1"/>
          </p:cNvSpPr>
          <p:nvPr>
            <p:ph type="title"/>
          </p:nvPr>
        </p:nvSpPr>
        <p:spPr>
          <a:xfrm>
            <a:off x="668619" y="154970"/>
            <a:ext cx="9547860" cy="86703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77251B1C-CB9F-42A7-9850-C9B35E545187}"/>
              </a:ext>
            </a:extLst>
          </p:cNvPr>
          <p:cNvSpPr>
            <a:spLocks noGrp="1"/>
          </p:cNvSpPr>
          <p:nvPr>
            <p:ph type="body" idx="1"/>
          </p:nvPr>
        </p:nvSpPr>
        <p:spPr>
          <a:xfrm>
            <a:off x="1039274" y="1151813"/>
            <a:ext cx="10113452" cy="4962985"/>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A3EE5155-8DBA-4270-B62E-54E8C3333F78}"/>
              </a:ext>
            </a:extLst>
          </p:cNvPr>
          <p:cNvSpPr>
            <a:spLocks noGrp="1"/>
          </p:cNvSpPr>
          <p:nvPr>
            <p:ph type="dt" sz="half" idx="2"/>
          </p:nvPr>
        </p:nvSpPr>
        <p:spPr>
          <a:xfrm>
            <a:off x="337762" y="634649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3C6A8-CFC8-4A81-8B6A-57C9CA198C35}" type="datetimeFigureOut">
              <a:rPr lang="ko-KR" altLang="en-US" smtClean="0"/>
              <a:t>2019-10-04</a:t>
            </a:fld>
            <a:endParaRPr lang="ko-KR" altLang="en-US"/>
          </a:p>
        </p:txBody>
      </p:sp>
      <p:sp>
        <p:nvSpPr>
          <p:cNvPr id="5" name="바닥글 개체 틀 4">
            <a:extLst>
              <a:ext uri="{FF2B5EF4-FFF2-40B4-BE49-F238E27FC236}">
                <a16:creationId xmlns:a16="http://schemas.microsoft.com/office/drawing/2014/main" id="{E24EFBB8-FC5E-471C-9B97-1158CD072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C6EC6D6-D47E-4238-9C84-9DD5D5DF69B2}"/>
              </a:ext>
            </a:extLst>
          </p:cNvPr>
          <p:cNvSpPr>
            <a:spLocks noGrp="1"/>
          </p:cNvSpPr>
          <p:nvPr>
            <p:ph type="sldNum" sz="quarter" idx="4"/>
          </p:nvPr>
        </p:nvSpPr>
        <p:spPr>
          <a:xfrm>
            <a:off x="11205125" y="6346489"/>
            <a:ext cx="4655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E4FE7-BA8F-47D9-8473-A947E88DD25D}" type="slidenum">
              <a:rPr lang="ko-KR" altLang="en-US" smtClean="0"/>
              <a:t>‹#›</a:t>
            </a:fld>
            <a:endParaRPr lang="ko-KR" altLang="en-US" dirty="0"/>
          </a:p>
        </p:txBody>
      </p:sp>
      <p:sp>
        <p:nvSpPr>
          <p:cNvPr id="7" name="직사각형 6">
            <a:extLst>
              <a:ext uri="{FF2B5EF4-FFF2-40B4-BE49-F238E27FC236}">
                <a16:creationId xmlns:a16="http://schemas.microsoft.com/office/drawing/2014/main" id="{2A931573-AE8D-4FEF-88CF-AE392D739B55}"/>
              </a:ext>
            </a:extLst>
          </p:cNvPr>
          <p:cNvSpPr/>
          <p:nvPr userDrawn="1"/>
        </p:nvSpPr>
        <p:spPr>
          <a:xfrm>
            <a:off x="0" y="978740"/>
            <a:ext cx="11882628" cy="86536"/>
          </a:xfrm>
          <a:prstGeom prst="rect">
            <a:avLst/>
          </a:prstGeom>
          <a:gradFill>
            <a:gsLst>
              <a:gs pos="42000">
                <a:srgbClr val="003300"/>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1BF4719-E9BF-42D9-8CEB-05603A57395D}"/>
              </a:ext>
            </a:extLst>
          </p:cNvPr>
          <p:cNvSpPr/>
          <p:nvPr userDrawn="1"/>
        </p:nvSpPr>
        <p:spPr>
          <a:xfrm>
            <a:off x="11647858" y="6433026"/>
            <a:ext cx="45719" cy="42497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7">
            <a:extLst>
              <a:ext uri="{FF2B5EF4-FFF2-40B4-BE49-F238E27FC236}">
                <a16:creationId xmlns:a16="http://schemas.microsoft.com/office/drawing/2014/main" id="{2E585705-0DF4-449C-848A-FE1F7BD3BA6B}"/>
              </a:ext>
            </a:extLst>
          </p:cNvPr>
          <p:cNvPicPr>
            <a:picLocks noChangeAspect="1"/>
          </p:cNvPicPr>
          <p:nvPr userDrawn="1"/>
        </p:nvPicPr>
        <p:blipFill>
          <a:blip r:embed="rId9" cstate="hqprint">
            <a:alphaModFix amt="70000"/>
            <a:extLst>
              <a:ext uri="{28A0092B-C50C-407E-A947-70E740481C1C}">
                <a14:useLocalDpi xmlns:a14="http://schemas.microsoft.com/office/drawing/2010/main" val="0"/>
              </a:ext>
            </a:extLst>
          </a:blip>
          <a:stretch>
            <a:fillRect/>
          </a:stretch>
        </p:blipFill>
        <p:spPr>
          <a:xfrm>
            <a:off x="10760868" y="457070"/>
            <a:ext cx="1121760" cy="517642"/>
          </a:xfrm>
          <a:prstGeom prst="rect">
            <a:avLst/>
          </a:prstGeom>
        </p:spPr>
      </p:pic>
    </p:spTree>
    <p:extLst>
      <p:ext uri="{BB962C8B-B14F-4D97-AF65-F5344CB8AC3E}">
        <p14:creationId xmlns:p14="http://schemas.microsoft.com/office/powerpoint/2010/main" val="179135553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4" r:id="rId4"/>
    <p:sldLayoutId id="2147483665" r:id="rId5"/>
    <p:sldLayoutId id="2147483669" r:id="rId6"/>
    <p:sldLayoutId id="2147483671" r:id="rId7"/>
  </p:sldLayoutIdLst>
  <p:hf hdr="0" ftr="0" dt="0"/>
  <p:txStyles>
    <p:titleStyle>
      <a:lvl1pPr algn="l" defTabSz="914400" rtl="0" eaLnBrk="1" latinLnBrk="1" hangingPunct="1">
        <a:lnSpc>
          <a:spcPct val="90000"/>
        </a:lnSpc>
        <a:spcBef>
          <a:spcPct val="0"/>
        </a:spcBef>
        <a:buNone/>
        <a:defRPr sz="3800" b="1" kern="1200">
          <a:solidFill>
            <a:schemeClr val="tx1">
              <a:lumMod val="75000"/>
              <a:lumOff val="25000"/>
            </a:schemeClr>
          </a:solidFill>
          <a:latin typeface="+mj-ea"/>
          <a:ea typeface="+mj-ea"/>
          <a:cs typeface="+mj-cs"/>
        </a:defRPr>
      </a:lvl1pPr>
    </p:titleStyle>
    <p:bodyStyle>
      <a:lvl1pPr marL="228600" indent="-228600" algn="l" defTabSz="914400" rtl="0" eaLnBrk="1" latinLnBrk="1" hangingPunct="1">
        <a:lnSpc>
          <a:spcPct val="200000"/>
        </a:lnSpc>
        <a:spcBef>
          <a:spcPts val="1000"/>
        </a:spcBef>
        <a:buClr>
          <a:schemeClr val="accent6">
            <a:lumMod val="50000"/>
          </a:schemeClr>
        </a:buClr>
        <a:buSzPct val="110000"/>
        <a:buFontTx/>
        <a:buBlip>
          <a:blip r:embed="rId10"/>
        </a:buBlip>
        <a:defRPr sz="2800" b="1" kern="1200">
          <a:solidFill>
            <a:schemeClr val="tx1"/>
          </a:solidFill>
          <a:latin typeface="+mn-ea"/>
          <a:ea typeface="+mn-ea"/>
          <a:cs typeface="+mn-cs"/>
        </a:defRPr>
      </a:lvl1pPr>
      <a:lvl2pPr marL="685800" indent="-228600" algn="l" defTabSz="914400" rtl="0" eaLnBrk="1" latinLnBrk="1" hangingPunct="1">
        <a:lnSpc>
          <a:spcPct val="130000"/>
        </a:lnSpc>
        <a:spcBef>
          <a:spcPts val="500"/>
        </a:spcBef>
        <a:buFont typeface="Wingdings" panose="05000000000000000000" pitchFamily="2" charset="2"/>
        <a:buChar char="§"/>
        <a:defRPr sz="2400" kern="1200">
          <a:solidFill>
            <a:schemeClr val="tx1"/>
          </a:solidFill>
          <a:latin typeface="+mn-ea"/>
          <a:ea typeface="+mn-ea"/>
          <a:cs typeface="+mn-cs"/>
        </a:defRPr>
      </a:lvl2pPr>
      <a:lvl3pPr marL="1371600" indent="-457200" algn="l" defTabSz="914400" rtl="0" eaLnBrk="1" latinLnBrk="1" hangingPunct="1">
        <a:lnSpc>
          <a:spcPct val="120000"/>
        </a:lnSpc>
        <a:spcBef>
          <a:spcPts val="500"/>
        </a:spcBef>
        <a:buClr>
          <a:schemeClr val="tx1">
            <a:lumMod val="75000"/>
            <a:lumOff val="25000"/>
          </a:schemeClr>
        </a:buClr>
        <a:buSzPct val="90000"/>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57350" indent="-285750" algn="l" defTabSz="914400" rtl="0" eaLnBrk="1" latinLnBrk="1" hangingPunct="1">
        <a:lnSpc>
          <a:spcPct val="100000"/>
        </a:lnSpc>
        <a:spcBef>
          <a:spcPts val="500"/>
        </a:spcBef>
        <a:buClr>
          <a:schemeClr val="tx1">
            <a:lumMod val="65000"/>
            <a:lumOff val="35000"/>
          </a:schemeClr>
        </a:buClr>
        <a:buFont typeface="Calibri" panose="020F0502020204030204" pitchFamily="34" charset="0"/>
        <a:buChar char="◦"/>
        <a:defRPr sz="1600" kern="1200">
          <a:solidFill>
            <a:schemeClr val="tx1">
              <a:lumMod val="75000"/>
              <a:lumOff val="25000"/>
            </a:schemeClr>
          </a:solidFill>
          <a:latin typeface="+mn-ea"/>
          <a:ea typeface="+mn-ea"/>
          <a:cs typeface="+mn-cs"/>
        </a:defRPr>
      </a:lvl4pPr>
      <a:lvl5pPr marL="1828800" indent="0" algn="l" defTabSz="914400" rtl="0" eaLnBrk="1" latinLnBrk="1" hangingPunct="1">
        <a:lnSpc>
          <a:spcPct val="100000"/>
        </a:lnSpc>
        <a:spcBef>
          <a:spcPts val="500"/>
        </a:spcBef>
        <a:buFont typeface="Arial" panose="020B0604020202020204" pitchFamily="34" charset="0"/>
        <a:buNone/>
        <a:defRPr sz="1200" kern="1200">
          <a:solidFill>
            <a:schemeClr val="tx1">
              <a:lumMod val="50000"/>
              <a:lumOff val="50000"/>
            </a:schemeClr>
          </a:solidFill>
          <a:latin typeface="+mn-ea"/>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1B5587-ABF0-4387-9988-4790514AB753}"/>
              </a:ext>
            </a:extLst>
          </p:cNvPr>
          <p:cNvSpPr>
            <a:spLocks noGrp="1"/>
          </p:cNvSpPr>
          <p:nvPr>
            <p:ph type="title"/>
          </p:nvPr>
        </p:nvSpPr>
        <p:spPr>
          <a:xfrm>
            <a:off x="1058742" y="1681164"/>
            <a:ext cx="9667065" cy="925332"/>
          </a:xfrm>
        </p:spPr>
        <p:txBody>
          <a:bodyPr>
            <a:normAutofit fontScale="90000"/>
          </a:bodyPr>
          <a:lstStyle/>
          <a:p>
            <a:r>
              <a:rPr lang="en-US" altLang="ko-KR" dirty="0"/>
              <a:t>Being a Web App</a:t>
            </a:r>
            <a:r>
              <a:rPr lang="en-US" altLang="ko-KR" dirty="0" smtClean="0"/>
              <a:t/>
            </a:r>
            <a:br>
              <a:rPr lang="en-US" altLang="ko-KR" dirty="0" smtClean="0"/>
            </a:br>
            <a:r>
              <a:rPr lang="en-US" altLang="ko-KR" sz="2200" dirty="0" smtClean="0"/>
              <a:t>LD0230 </a:t>
            </a:r>
            <a:r>
              <a:rPr lang="ko-KR" altLang="en-US" sz="2200" dirty="0"/>
              <a:t>웹정보시스템 </a:t>
            </a:r>
            <a:r>
              <a:rPr lang="ko-KR" altLang="en-US" sz="2200" dirty="0" smtClean="0"/>
              <a:t>프로젝트</a:t>
            </a:r>
            <a:endParaRPr lang="ko-KR" altLang="en-US" sz="2200" dirty="0"/>
          </a:p>
        </p:txBody>
      </p:sp>
      <p:sp>
        <p:nvSpPr>
          <p:cNvPr id="3" name="텍스트 개체 틀 2">
            <a:extLst>
              <a:ext uri="{FF2B5EF4-FFF2-40B4-BE49-F238E27FC236}">
                <a16:creationId xmlns:a16="http://schemas.microsoft.com/office/drawing/2014/main" id="{496C3571-7E1F-4B24-808E-8F956CE90293}"/>
              </a:ext>
            </a:extLst>
          </p:cNvPr>
          <p:cNvSpPr>
            <a:spLocks noGrp="1"/>
          </p:cNvSpPr>
          <p:nvPr>
            <p:ph type="body" sz="quarter" idx="10"/>
          </p:nvPr>
        </p:nvSpPr>
        <p:spPr>
          <a:xfrm>
            <a:off x="1211813" y="4162022"/>
            <a:ext cx="2199391" cy="1573328"/>
          </a:xfrm>
        </p:spPr>
        <p:txBody>
          <a:bodyPr/>
          <a:lstStyle/>
          <a:p>
            <a:pPr>
              <a:lnSpc>
                <a:spcPct val="100000"/>
              </a:lnSpc>
            </a:pPr>
            <a:r>
              <a:rPr lang="ko-KR" altLang="en-US" sz="1600" b="1" dirty="0"/>
              <a:t>성신여자대학교</a:t>
            </a:r>
            <a:endParaRPr lang="en-US" altLang="ko-KR" sz="1600" b="1" dirty="0"/>
          </a:p>
          <a:p>
            <a:pPr>
              <a:lnSpc>
                <a:spcPct val="100000"/>
              </a:lnSpc>
            </a:pPr>
            <a:r>
              <a:rPr lang="ko-KR" altLang="en-US" sz="1600" b="1" dirty="0" smtClean="0"/>
              <a:t>정보시스템공학과</a:t>
            </a:r>
            <a:endParaRPr lang="en-US" altLang="ko-KR" sz="1600" b="1" dirty="0" smtClean="0"/>
          </a:p>
          <a:p>
            <a:pPr>
              <a:lnSpc>
                <a:spcPct val="100000"/>
              </a:lnSpc>
            </a:pPr>
            <a:r>
              <a:rPr lang="ko-KR" altLang="en-US" sz="1600" b="1" dirty="0" smtClean="0"/>
              <a:t>홍 기 형</a:t>
            </a:r>
            <a:endParaRPr lang="ko-KR" altLang="en-US" sz="1600" b="1" dirty="0"/>
          </a:p>
        </p:txBody>
      </p:sp>
    </p:spTree>
    <p:extLst>
      <p:ext uri="{BB962C8B-B14F-4D97-AF65-F5344CB8AC3E}">
        <p14:creationId xmlns:p14="http://schemas.microsoft.com/office/powerpoint/2010/main" val="29906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Example application using </a:t>
            </a:r>
            <a:r>
              <a:rPr lang="en-US" altLang="ko-KR" sz="2400" dirty="0" err="1"/>
              <a:t>ContextListener</a:t>
            </a:r>
            <a:endParaRPr lang="ko-KR" altLang="en-US" sz="2400" dirty="0"/>
          </a:p>
        </p:txBody>
      </p:sp>
      <p:sp>
        <p:nvSpPr>
          <p:cNvPr id="3" name="내용 개체 틀 2"/>
          <p:cNvSpPr>
            <a:spLocks noGrp="1"/>
          </p:cNvSpPr>
          <p:nvPr>
            <p:ph idx="1"/>
          </p:nvPr>
        </p:nvSpPr>
        <p:spPr/>
        <p:txBody>
          <a:bodyPr>
            <a:normAutofit fontScale="92500" lnSpcReduction="10000"/>
          </a:bodyPr>
          <a:lstStyle/>
          <a:p>
            <a:r>
              <a:rPr lang="en-US" altLang="ko-KR" dirty="0" smtClean="0"/>
              <a:t>Our </a:t>
            </a:r>
            <a:r>
              <a:rPr lang="en-US" altLang="ko-KR" dirty="0"/>
              <a:t>Dog example:</a:t>
            </a:r>
            <a:endParaRPr lang="en-US" altLang="ko-KR" b="0" dirty="0"/>
          </a:p>
          <a:p>
            <a:pPr lvl="1"/>
            <a:r>
              <a:rPr lang="en-US" altLang="ko-KR" b="0" dirty="0"/>
              <a:t>The listener object asks the </a:t>
            </a:r>
            <a:r>
              <a:rPr lang="en-US" altLang="ko-KR" b="0" dirty="0" err="1"/>
              <a:t>ServletContextEvent</a:t>
            </a:r>
            <a:r>
              <a:rPr lang="en-US" altLang="ko-KR" b="0" dirty="0"/>
              <a:t> object for a reference to the app’s </a:t>
            </a:r>
            <a:r>
              <a:rPr lang="en-US" altLang="ko-KR" b="0" dirty="0" err="1"/>
              <a:t>ServletContext</a:t>
            </a:r>
            <a:r>
              <a:rPr lang="en-US" altLang="ko-KR" b="0" dirty="0"/>
              <a:t>.</a:t>
            </a:r>
          </a:p>
          <a:p>
            <a:pPr lvl="1"/>
            <a:r>
              <a:rPr lang="en-US" altLang="ko-KR" b="0" dirty="0" smtClean="0"/>
              <a:t>The </a:t>
            </a:r>
            <a:r>
              <a:rPr lang="en-US" altLang="ko-KR" b="0" dirty="0"/>
              <a:t>listener uses the reference to the </a:t>
            </a:r>
            <a:r>
              <a:rPr lang="en-US" altLang="ko-KR" b="0" dirty="0" err="1"/>
              <a:t>ServletContext</a:t>
            </a:r>
            <a:r>
              <a:rPr lang="en-US" altLang="ko-KR" b="0" dirty="0"/>
              <a:t> to get the context </a:t>
            </a:r>
            <a:r>
              <a:rPr lang="en-US" altLang="ko-KR" b="0" dirty="0" err="1"/>
              <a:t>init</a:t>
            </a:r>
            <a:r>
              <a:rPr lang="en-US" altLang="ko-KR" b="0" dirty="0"/>
              <a:t> parameter for “breed”, which is a String representing a dog breed.</a:t>
            </a:r>
          </a:p>
          <a:p>
            <a:pPr lvl="1"/>
            <a:r>
              <a:rPr lang="en-US" altLang="ko-KR" b="0" dirty="0" smtClean="0"/>
              <a:t>The </a:t>
            </a:r>
            <a:r>
              <a:rPr lang="en-US" altLang="ko-KR" b="0" dirty="0"/>
              <a:t>listener uses that dog breed String to construct a Dog object.</a:t>
            </a:r>
          </a:p>
          <a:p>
            <a:pPr lvl="1"/>
            <a:r>
              <a:rPr lang="en-US" altLang="ko-KR" b="0" dirty="0" smtClean="0"/>
              <a:t>The </a:t>
            </a:r>
            <a:r>
              <a:rPr lang="en-US" altLang="ko-KR" b="0" dirty="0"/>
              <a:t>listener uses the reference to the </a:t>
            </a:r>
            <a:r>
              <a:rPr lang="en-US" altLang="ko-KR" b="0" dirty="0" err="1"/>
              <a:t>ServletContext</a:t>
            </a:r>
            <a:r>
              <a:rPr lang="en-US" altLang="ko-KR" b="0" dirty="0"/>
              <a:t> to </a:t>
            </a:r>
            <a:r>
              <a:rPr lang="en-US" altLang="ko-KR" b="0" i="1" dirty="0"/>
              <a:t>set </a:t>
            </a:r>
            <a:r>
              <a:rPr lang="en-US" altLang="ko-KR" b="0" dirty="0"/>
              <a:t>the Dog attribute in the </a:t>
            </a:r>
            <a:r>
              <a:rPr lang="en-US" altLang="ko-KR" b="0" dirty="0" err="1"/>
              <a:t>ServletContext</a:t>
            </a:r>
            <a:r>
              <a:rPr lang="en-US" altLang="ko-KR" b="0" dirty="0"/>
              <a:t>.</a:t>
            </a:r>
          </a:p>
          <a:p>
            <a:pPr lvl="1"/>
            <a:r>
              <a:rPr lang="en-US" altLang="ko-KR" b="0" dirty="0" smtClean="0"/>
              <a:t>The </a:t>
            </a:r>
            <a:r>
              <a:rPr lang="en-US" altLang="ko-KR" b="0" dirty="0"/>
              <a:t>tester servlet in this web app </a:t>
            </a:r>
            <a:r>
              <a:rPr lang="en-US" altLang="ko-KR" b="0" i="1" dirty="0"/>
              <a:t>gets </a:t>
            </a:r>
            <a:r>
              <a:rPr lang="en-US" altLang="ko-KR" b="0" dirty="0"/>
              <a:t>the Dog object from the </a:t>
            </a:r>
            <a:r>
              <a:rPr lang="en-US" altLang="ko-KR" b="0" dirty="0" err="1"/>
              <a:t>ServletContext</a:t>
            </a:r>
            <a:r>
              <a:rPr lang="en-US" altLang="ko-KR" b="0" dirty="0"/>
              <a:t>, and calls the Dog’s </a:t>
            </a:r>
            <a:r>
              <a:rPr lang="en-US" altLang="ko-KR" b="0" dirty="0" err="1"/>
              <a:t>getBreed</a:t>
            </a:r>
            <a:r>
              <a:rPr lang="en-US" altLang="ko-KR" b="0" dirty="0"/>
              <a:t>() method.</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10</a:t>
            </a:fld>
            <a:endParaRPr lang="en-US" dirty="0"/>
          </a:p>
        </p:txBody>
      </p:sp>
    </p:spTree>
    <p:extLst>
      <p:ext uri="{BB962C8B-B14F-4D97-AF65-F5344CB8AC3E}">
        <p14:creationId xmlns:p14="http://schemas.microsoft.com/office/powerpoint/2010/main" val="68907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Listener class</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11</a:t>
            </a:fld>
            <a:endParaRPr lang="en-US" dirty="0"/>
          </a:p>
        </p:txBody>
      </p:sp>
      <p:sp>
        <p:nvSpPr>
          <p:cNvPr id="6" name="TextBox 5"/>
          <p:cNvSpPr txBox="1"/>
          <p:nvPr/>
        </p:nvSpPr>
        <p:spPr>
          <a:xfrm>
            <a:off x="1847528" y="960983"/>
            <a:ext cx="6298968" cy="5693866"/>
          </a:xfrm>
          <a:prstGeom prst="rect">
            <a:avLst/>
          </a:prstGeom>
          <a:noFill/>
          <a:ln>
            <a:solidFill>
              <a:schemeClr val="accent1">
                <a:shade val="50000"/>
                <a:alpha val="99000"/>
              </a:schemeClr>
            </a:solidFill>
          </a:ln>
        </p:spPr>
        <p:txBody>
          <a:bodyPr wrap="none" rtlCol="0">
            <a:spAutoFit/>
          </a:bodyPr>
          <a:lstStyle/>
          <a:p>
            <a:r>
              <a:rPr lang="en-US" altLang="ko-KR" sz="1400" dirty="0"/>
              <a:t>package </a:t>
            </a:r>
            <a:r>
              <a:rPr lang="en-US" altLang="ko-KR" sz="1400" dirty="0" err="1"/>
              <a:t>com.example</a:t>
            </a:r>
            <a:r>
              <a:rPr lang="en-US" altLang="ko-KR" sz="1400" dirty="0"/>
              <a:t>; </a:t>
            </a:r>
            <a:endParaRPr lang="en-US" altLang="ko-KR" sz="1400" dirty="0"/>
          </a:p>
          <a:p>
            <a:endParaRPr lang="en-US" altLang="ko-KR" sz="1400" dirty="0"/>
          </a:p>
          <a:p>
            <a:r>
              <a:rPr lang="en-US" altLang="ko-KR" sz="1400" dirty="0"/>
              <a:t>import </a:t>
            </a:r>
            <a:r>
              <a:rPr lang="en-US" altLang="ko-KR" sz="1400" dirty="0" err="1"/>
              <a:t>javax.servlet</a:t>
            </a:r>
            <a:r>
              <a:rPr lang="en-US" altLang="ko-KR" sz="1400" dirty="0"/>
              <a:t>.*; </a:t>
            </a:r>
            <a:endParaRPr lang="en-US" altLang="ko-KR" sz="1400" dirty="0"/>
          </a:p>
          <a:p>
            <a:endParaRPr lang="en-US" altLang="ko-KR" sz="1400" dirty="0"/>
          </a:p>
          <a:p>
            <a:r>
              <a:rPr lang="en-US" altLang="ko-KR" sz="1400" dirty="0"/>
              <a:t>public </a:t>
            </a:r>
            <a:r>
              <a:rPr lang="en-US" altLang="ko-KR" sz="1400" dirty="0"/>
              <a:t>class </a:t>
            </a:r>
            <a:r>
              <a:rPr lang="en-US" altLang="ko-KR" sz="1400" dirty="0" err="1"/>
              <a:t>MyServletContextListener</a:t>
            </a:r>
            <a:r>
              <a:rPr lang="en-US" altLang="ko-KR" sz="1400" dirty="0"/>
              <a:t> implements </a:t>
            </a:r>
            <a:r>
              <a:rPr lang="en-US" altLang="ko-KR" sz="1400" b="1" dirty="0" err="1"/>
              <a:t>ServletContextListener</a:t>
            </a:r>
            <a:r>
              <a:rPr lang="en-US" altLang="ko-KR" sz="1400" b="1" dirty="0"/>
              <a:t> </a:t>
            </a:r>
            <a:r>
              <a:rPr lang="en-US" altLang="ko-KR" sz="1400" dirty="0"/>
              <a:t>{ </a:t>
            </a:r>
            <a:endParaRPr lang="en-US" altLang="ko-KR" sz="1400" dirty="0"/>
          </a:p>
          <a:p>
            <a:endParaRPr lang="en-US" altLang="ko-KR" sz="1400" dirty="0"/>
          </a:p>
          <a:p>
            <a:r>
              <a:rPr lang="en-US" altLang="ko-KR" sz="1400" dirty="0"/>
              <a:t>    public </a:t>
            </a:r>
            <a:r>
              <a:rPr lang="en-US" altLang="ko-KR" sz="1400" dirty="0"/>
              <a:t>void </a:t>
            </a:r>
            <a:r>
              <a:rPr lang="en-US" altLang="ko-KR" sz="1400" b="1" dirty="0" err="1"/>
              <a:t>contextInitialized</a:t>
            </a:r>
            <a:r>
              <a:rPr lang="en-US" altLang="ko-KR" sz="1400" dirty="0"/>
              <a:t>(</a:t>
            </a:r>
            <a:r>
              <a:rPr lang="en-US" altLang="ko-KR" sz="1400" dirty="0" err="1"/>
              <a:t>ServletContextEvent</a:t>
            </a:r>
            <a:r>
              <a:rPr lang="en-US" altLang="ko-KR" sz="1400" dirty="0"/>
              <a:t> event) { </a:t>
            </a:r>
            <a:endParaRPr lang="en-US" altLang="ko-KR" sz="1400" dirty="0"/>
          </a:p>
          <a:p>
            <a:endParaRPr lang="en-US" altLang="ko-KR" sz="1400" dirty="0"/>
          </a:p>
          <a:p>
            <a:r>
              <a:rPr lang="en-US" altLang="ko-KR" sz="1400" dirty="0"/>
              <a:t>	</a:t>
            </a:r>
            <a:r>
              <a:rPr lang="en-US" altLang="ko-KR" sz="1400" dirty="0" err="1"/>
              <a:t>ServletContext</a:t>
            </a:r>
            <a:r>
              <a:rPr lang="en-US" altLang="ko-KR" sz="1400" dirty="0"/>
              <a:t> </a:t>
            </a:r>
            <a:r>
              <a:rPr lang="en-US" altLang="ko-KR" sz="1400" dirty="0" err="1"/>
              <a:t>sc</a:t>
            </a:r>
            <a:r>
              <a:rPr lang="en-US" altLang="ko-KR" sz="1400" dirty="0"/>
              <a:t> = </a:t>
            </a:r>
            <a:r>
              <a:rPr lang="en-US" altLang="ko-KR" sz="1400" dirty="0" err="1"/>
              <a:t>event.getServletContext</a:t>
            </a:r>
            <a:r>
              <a:rPr lang="en-US" altLang="ko-KR" sz="1400" dirty="0"/>
              <a:t>(); </a:t>
            </a:r>
            <a:endParaRPr lang="en-US" altLang="ko-KR" sz="1400" dirty="0"/>
          </a:p>
          <a:p>
            <a:endParaRPr lang="en-US" altLang="ko-KR" sz="1400" dirty="0"/>
          </a:p>
          <a:p>
            <a:r>
              <a:rPr lang="en-US" altLang="ko-KR" sz="1400" dirty="0"/>
              <a:t>	String </a:t>
            </a:r>
            <a:r>
              <a:rPr lang="en-US" altLang="ko-KR" sz="1400" dirty="0" err="1"/>
              <a:t>dogBreed</a:t>
            </a:r>
            <a:r>
              <a:rPr lang="en-US" altLang="ko-KR" sz="1400" dirty="0"/>
              <a:t> = </a:t>
            </a:r>
            <a:r>
              <a:rPr lang="en-US" altLang="ko-KR" sz="1400" dirty="0" err="1"/>
              <a:t>sc.getInitParameter</a:t>
            </a:r>
            <a:r>
              <a:rPr lang="en-US" altLang="ko-KR" sz="1400" dirty="0"/>
              <a:t>(“breed”); </a:t>
            </a:r>
            <a:endParaRPr lang="en-US" altLang="ko-KR" sz="1400" dirty="0"/>
          </a:p>
          <a:p>
            <a:endParaRPr lang="en-US" altLang="ko-KR" sz="1400" dirty="0"/>
          </a:p>
          <a:p>
            <a:r>
              <a:rPr lang="en-US" altLang="ko-KR" sz="1400" dirty="0"/>
              <a:t>	Dog </a:t>
            </a:r>
            <a:r>
              <a:rPr lang="en-US" altLang="ko-KR" sz="1400" dirty="0"/>
              <a:t>d = new Dog(</a:t>
            </a:r>
            <a:r>
              <a:rPr lang="en-US" altLang="ko-KR" sz="1400" dirty="0" err="1"/>
              <a:t>dogBreed</a:t>
            </a:r>
            <a:r>
              <a:rPr lang="en-US" altLang="ko-KR" sz="1400" dirty="0"/>
              <a:t>); </a:t>
            </a:r>
            <a:endParaRPr lang="en-US" altLang="ko-KR" sz="1400" dirty="0"/>
          </a:p>
          <a:p>
            <a:endParaRPr lang="en-US" altLang="ko-KR" sz="1400" dirty="0"/>
          </a:p>
          <a:p>
            <a:r>
              <a:rPr lang="en-US" altLang="ko-KR" sz="1400" dirty="0"/>
              <a:t>	</a:t>
            </a:r>
            <a:r>
              <a:rPr lang="en-US" altLang="ko-KR" sz="1400" b="1" dirty="0" err="1">
                <a:solidFill>
                  <a:srgbClr val="FF0000"/>
                </a:solidFill>
              </a:rPr>
              <a:t>sc.setAttribute</a:t>
            </a:r>
            <a:r>
              <a:rPr lang="en-US" altLang="ko-KR" sz="1400" b="1" dirty="0">
                <a:solidFill>
                  <a:srgbClr val="FF0000"/>
                </a:solidFill>
              </a:rPr>
              <a:t>(“dog”, d); </a:t>
            </a:r>
            <a:r>
              <a:rPr lang="en-US" altLang="ko-KR" sz="1400" b="1" dirty="0">
                <a:solidFill>
                  <a:srgbClr val="FF0000"/>
                </a:solidFill>
              </a:rPr>
              <a:t> // attributes can have an object as its value </a:t>
            </a:r>
          </a:p>
          <a:p>
            <a:r>
              <a:rPr lang="en-US" altLang="ko-KR" sz="1400" b="1" dirty="0">
                <a:solidFill>
                  <a:srgbClr val="FF0000"/>
                </a:solidFill>
              </a:rPr>
              <a:t>	</a:t>
            </a:r>
            <a:r>
              <a:rPr lang="en-US" altLang="ko-KR" sz="1400" b="1" dirty="0">
                <a:solidFill>
                  <a:srgbClr val="FF0000"/>
                </a:solidFill>
              </a:rPr>
              <a:t>	                     // (parameters allow only Strings)</a:t>
            </a:r>
          </a:p>
          <a:p>
            <a:endParaRPr lang="en-US" altLang="ko-KR" sz="1400" dirty="0"/>
          </a:p>
          <a:p>
            <a:r>
              <a:rPr lang="en-US" altLang="ko-KR" sz="1400" dirty="0"/>
              <a:t>    } </a:t>
            </a:r>
          </a:p>
          <a:p>
            <a:endParaRPr lang="en-US" altLang="ko-KR" sz="1400" dirty="0"/>
          </a:p>
          <a:p>
            <a:r>
              <a:rPr lang="en-US" altLang="ko-KR" sz="1400" dirty="0"/>
              <a:t>    public </a:t>
            </a:r>
            <a:r>
              <a:rPr lang="en-US" altLang="ko-KR" sz="1400" dirty="0"/>
              <a:t>void </a:t>
            </a:r>
            <a:r>
              <a:rPr lang="en-US" altLang="ko-KR" sz="1400" b="1" dirty="0" err="1"/>
              <a:t>contextDestroyed</a:t>
            </a:r>
            <a:r>
              <a:rPr lang="en-US" altLang="ko-KR" sz="1400" dirty="0"/>
              <a:t>(</a:t>
            </a:r>
            <a:r>
              <a:rPr lang="en-US" altLang="ko-KR" sz="1400" dirty="0" err="1"/>
              <a:t>ServletContextEvent</a:t>
            </a:r>
            <a:r>
              <a:rPr lang="en-US" altLang="ko-KR" sz="1400" dirty="0"/>
              <a:t> event) { </a:t>
            </a:r>
            <a:endParaRPr lang="en-US" altLang="ko-KR" sz="1400" dirty="0"/>
          </a:p>
          <a:p>
            <a:endParaRPr lang="en-US" altLang="ko-KR" sz="1400" dirty="0"/>
          </a:p>
          <a:p>
            <a:r>
              <a:rPr lang="en-US" altLang="ko-KR" sz="1400" dirty="0"/>
              <a:t>	// </a:t>
            </a:r>
            <a:r>
              <a:rPr lang="en-US" altLang="ko-KR" sz="1400" dirty="0"/>
              <a:t>nothing to do </a:t>
            </a:r>
            <a:r>
              <a:rPr lang="en-US" altLang="ko-KR" sz="1400" dirty="0"/>
              <a:t>here</a:t>
            </a:r>
          </a:p>
          <a:p>
            <a:endParaRPr lang="en-US" altLang="ko-KR" sz="1400" dirty="0">
              <a:latin typeface="Courier New" pitchFamily="49" charset="0"/>
              <a:ea typeface="Cambria Math" pitchFamily="18" charset="0"/>
              <a:cs typeface="Courier New" pitchFamily="49" charset="0"/>
            </a:endParaRPr>
          </a:p>
          <a:p>
            <a:r>
              <a:rPr lang="en-US" altLang="ko-KR" sz="1400" dirty="0">
                <a:latin typeface="Courier New" pitchFamily="49" charset="0"/>
                <a:ea typeface="Cambria Math" pitchFamily="18" charset="0"/>
                <a:cs typeface="Courier New" pitchFamily="49" charset="0"/>
              </a:rPr>
              <a:t>  }</a:t>
            </a:r>
          </a:p>
          <a:p>
            <a:endParaRPr lang="en-US" altLang="ko-KR" sz="1400" dirty="0">
              <a:latin typeface="Courier New" pitchFamily="49" charset="0"/>
              <a:ea typeface="Cambria Math" pitchFamily="18" charset="0"/>
              <a:cs typeface="Courier New" pitchFamily="49" charset="0"/>
            </a:endParaRPr>
          </a:p>
          <a:p>
            <a:r>
              <a:rPr lang="en-US" altLang="ko-KR" sz="1400" dirty="0">
                <a:latin typeface="Courier New" pitchFamily="49" charset="0"/>
                <a:ea typeface="Cambria Math" pitchFamily="18" charset="0"/>
                <a:cs typeface="Courier New" pitchFamily="49" charset="0"/>
              </a:rPr>
              <a: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221050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Create Listener class in Eclipse</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12</a:t>
            </a:fld>
            <a:endParaRPr lang="ko-KR"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912" y="1268760"/>
            <a:ext cx="501015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11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Create Dog class (database connection object)</a:t>
            </a:r>
            <a:endParaRPr lang="ko-KR" altLang="en-US" sz="2400"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13</a:t>
            </a:fld>
            <a:endParaRPr lang="ko-KR" altLang="en-US"/>
          </a:p>
        </p:txBody>
      </p:sp>
      <p:sp>
        <p:nvSpPr>
          <p:cNvPr id="5" name="TextBox 4"/>
          <p:cNvSpPr txBox="1"/>
          <p:nvPr/>
        </p:nvSpPr>
        <p:spPr>
          <a:xfrm>
            <a:off x="2135560" y="1268761"/>
            <a:ext cx="5184576" cy="4185761"/>
          </a:xfrm>
          <a:prstGeom prst="rect">
            <a:avLst/>
          </a:prstGeom>
          <a:noFill/>
          <a:ln>
            <a:solidFill>
              <a:schemeClr val="accent1">
                <a:shade val="50000"/>
                <a:alpha val="99000"/>
              </a:schemeClr>
            </a:solidFill>
          </a:ln>
        </p:spPr>
        <p:txBody>
          <a:bodyPr wrap="square" rtlCol="0">
            <a:spAutoFit/>
          </a:bodyPr>
          <a:lstStyle/>
          <a:p>
            <a:r>
              <a:rPr lang="en-US" altLang="ko-KR" sz="1400" dirty="0"/>
              <a:t>package </a:t>
            </a:r>
            <a:r>
              <a:rPr lang="en-US" altLang="ko-KR" sz="1400" dirty="0" err="1"/>
              <a:t>com.example</a:t>
            </a:r>
            <a:r>
              <a:rPr lang="en-US" altLang="ko-KR" sz="1400" dirty="0"/>
              <a:t>; </a:t>
            </a:r>
            <a:endParaRPr lang="en-US" altLang="ko-KR" sz="1400" dirty="0"/>
          </a:p>
          <a:p>
            <a:endParaRPr lang="en-US" altLang="ko-KR" sz="1400" dirty="0"/>
          </a:p>
          <a:p>
            <a:r>
              <a:rPr lang="en-US" altLang="ko-KR" sz="1400" dirty="0"/>
              <a:t>public </a:t>
            </a:r>
            <a:r>
              <a:rPr lang="en-US" altLang="ko-KR" sz="1400" dirty="0"/>
              <a:t>class Dog { </a:t>
            </a:r>
            <a:endParaRPr lang="en-US" altLang="ko-KR" sz="1400" dirty="0"/>
          </a:p>
          <a:p>
            <a:endParaRPr lang="en-US" altLang="ko-KR" sz="1400" dirty="0"/>
          </a:p>
          <a:p>
            <a:r>
              <a:rPr lang="en-US" altLang="ko-KR" sz="1400" dirty="0"/>
              <a:t>    private </a:t>
            </a:r>
            <a:r>
              <a:rPr lang="en-US" altLang="ko-KR" sz="1400" dirty="0"/>
              <a:t>String breed; </a:t>
            </a:r>
            <a:endParaRPr lang="en-US" altLang="ko-KR" sz="1400" dirty="0"/>
          </a:p>
          <a:p>
            <a:endParaRPr lang="en-US" altLang="ko-KR" sz="1400" dirty="0"/>
          </a:p>
          <a:p>
            <a:r>
              <a:rPr lang="en-US" altLang="ko-KR" sz="1400" dirty="0"/>
              <a:t>    public </a:t>
            </a:r>
            <a:r>
              <a:rPr lang="en-US" altLang="ko-KR" sz="1400" dirty="0"/>
              <a:t>Dog(String breed) { </a:t>
            </a:r>
            <a:endParaRPr lang="en-US" altLang="ko-KR" sz="1400" dirty="0"/>
          </a:p>
          <a:p>
            <a:endParaRPr lang="en-US" altLang="ko-KR" sz="1400" dirty="0"/>
          </a:p>
          <a:p>
            <a:r>
              <a:rPr lang="en-US" altLang="ko-KR" sz="1400" dirty="0"/>
              <a:t>	</a:t>
            </a:r>
            <a:r>
              <a:rPr lang="en-US" altLang="ko-KR" sz="1400" dirty="0" err="1"/>
              <a:t>this.breed</a:t>
            </a:r>
            <a:r>
              <a:rPr lang="en-US" altLang="ko-KR" sz="1400" dirty="0"/>
              <a:t> </a:t>
            </a:r>
            <a:r>
              <a:rPr lang="en-US" altLang="ko-KR" sz="1400" dirty="0"/>
              <a:t>= breed; </a:t>
            </a:r>
            <a:endParaRPr lang="en-US" altLang="ko-KR" sz="1400" dirty="0"/>
          </a:p>
          <a:p>
            <a:endParaRPr lang="en-US" altLang="ko-KR" sz="1400" dirty="0"/>
          </a:p>
          <a:p>
            <a:r>
              <a:rPr lang="en-US" altLang="ko-KR" sz="1400" dirty="0"/>
              <a:t>    } </a:t>
            </a:r>
          </a:p>
          <a:p>
            <a:endParaRPr lang="en-US" altLang="ko-KR" sz="1400" dirty="0"/>
          </a:p>
          <a:p>
            <a:r>
              <a:rPr lang="en-US" altLang="ko-KR" sz="1400" dirty="0"/>
              <a:t>    public </a:t>
            </a:r>
            <a:r>
              <a:rPr lang="en-US" altLang="ko-KR" sz="1400" dirty="0"/>
              <a:t>String </a:t>
            </a:r>
            <a:r>
              <a:rPr lang="en-US" altLang="ko-KR" sz="1400" dirty="0" err="1"/>
              <a:t>getBreed</a:t>
            </a:r>
            <a:r>
              <a:rPr lang="en-US" altLang="ko-KR" sz="1400" dirty="0"/>
              <a:t>() { </a:t>
            </a:r>
            <a:endParaRPr lang="en-US" altLang="ko-KR" sz="1400" dirty="0"/>
          </a:p>
          <a:p>
            <a:endParaRPr lang="en-US" altLang="ko-KR" sz="1400" dirty="0"/>
          </a:p>
          <a:p>
            <a:r>
              <a:rPr lang="en-US" altLang="ko-KR" sz="1400" dirty="0"/>
              <a:t>	return </a:t>
            </a:r>
            <a:r>
              <a:rPr lang="en-US" altLang="ko-KR" sz="1400" dirty="0"/>
              <a:t>breed; </a:t>
            </a:r>
            <a:endParaRPr lang="en-US" altLang="ko-KR" sz="1400" dirty="0"/>
          </a:p>
          <a:p>
            <a:endParaRPr lang="en-US" altLang="ko-KR" sz="1400" dirty="0"/>
          </a:p>
          <a:p>
            <a:r>
              <a:rPr lang="en-US" altLang="ko-KR" sz="1400" dirty="0"/>
              <a:t>    } </a:t>
            </a:r>
          </a:p>
          <a:p>
            <a:endParaRPr lang="en-US" altLang="ko-KR" sz="1400" dirty="0"/>
          </a:p>
          <a:p>
            <a:r>
              <a:rPr lang="en-US" altLang="ko-KR" sz="1400" dirty="0"/>
              <a: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55742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Writing the servlet class</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14</a:t>
            </a:fld>
            <a:endParaRPr lang="ko-KR" altLang="en-US"/>
          </a:p>
        </p:txBody>
      </p:sp>
      <p:sp>
        <p:nvSpPr>
          <p:cNvPr id="5" name="TextBox 4"/>
          <p:cNvSpPr txBox="1"/>
          <p:nvPr/>
        </p:nvSpPr>
        <p:spPr>
          <a:xfrm>
            <a:off x="2063552" y="908720"/>
            <a:ext cx="6169766" cy="5693866"/>
          </a:xfrm>
          <a:prstGeom prst="rect">
            <a:avLst/>
          </a:prstGeom>
          <a:noFill/>
          <a:ln>
            <a:solidFill>
              <a:schemeClr val="accent1">
                <a:shade val="50000"/>
                <a:alpha val="99000"/>
              </a:schemeClr>
            </a:solidFill>
          </a:ln>
        </p:spPr>
        <p:txBody>
          <a:bodyPr wrap="none" rtlCol="0">
            <a:spAutoFit/>
          </a:bodyPr>
          <a:lstStyle/>
          <a:p>
            <a:r>
              <a:rPr lang="en-US" altLang="ko-KR" sz="1400" dirty="0"/>
              <a:t>package </a:t>
            </a:r>
            <a:r>
              <a:rPr lang="en-US" altLang="ko-KR" sz="1400" dirty="0" err="1"/>
              <a:t>com.example</a:t>
            </a:r>
            <a:r>
              <a:rPr lang="en-US" altLang="ko-KR" sz="1400" dirty="0"/>
              <a:t>; </a:t>
            </a:r>
            <a:endParaRPr lang="en-US" altLang="ko-KR" sz="1400" dirty="0"/>
          </a:p>
          <a:p>
            <a:endParaRPr lang="en-US" altLang="ko-KR" sz="1400" dirty="0"/>
          </a:p>
          <a:p>
            <a:r>
              <a:rPr lang="en-US" altLang="ko-KR" sz="1400" dirty="0"/>
              <a:t>import </a:t>
            </a:r>
            <a:r>
              <a:rPr lang="en-US" altLang="ko-KR" sz="1400" dirty="0" err="1"/>
              <a:t>javax.servlet</a:t>
            </a:r>
            <a:r>
              <a:rPr lang="en-US" altLang="ko-KR" sz="1400" dirty="0"/>
              <a:t>.*; </a:t>
            </a:r>
          </a:p>
          <a:p>
            <a:r>
              <a:rPr lang="en-US" altLang="ko-KR" sz="1400" dirty="0"/>
              <a:t>import </a:t>
            </a:r>
            <a:r>
              <a:rPr lang="en-US" altLang="ko-KR" sz="1400" dirty="0" err="1"/>
              <a:t>javax.servlet.http</a:t>
            </a:r>
            <a:r>
              <a:rPr lang="en-US" altLang="ko-KR" sz="1400" dirty="0"/>
              <a:t>.*; </a:t>
            </a:r>
          </a:p>
          <a:p>
            <a:r>
              <a:rPr lang="en-US" altLang="ko-KR" sz="1400" dirty="0"/>
              <a:t>import </a:t>
            </a:r>
            <a:r>
              <a:rPr lang="en-US" altLang="ko-KR" sz="1400" dirty="0"/>
              <a:t>java.io.*; </a:t>
            </a:r>
            <a:endParaRPr lang="en-US" altLang="ko-KR" sz="1400" dirty="0"/>
          </a:p>
          <a:p>
            <a:endParaRPr lang="en-US" altLang="ko-KR" sz="1400" dirty="0"/>
          </a:p>
          <a:p>
            <a:r>
              <a:rPr lang="en-US" altLang="ko-KR" sz="1400" dirty="0"/>
              <a:t>public </a:t>
            </a:r>
            <a:r>
              <a:rPr lang="en-US" altLang="ko-KR" sz="1400" dirty="0"/>
              <a:t>class </a:t>
            </a:r>
            <a:r>
              <a:rPr lang="en-US" altLang="ko-KR" sz="1400" dirty="0" err="1"/>
              <a:t>ListenerTester</a:t>
            </a:r>
            <a:r>
              <a:rPr lang="en-US" altLang="ko-KR" sz="1400" dirty="0"/>
              <a:t> extends </a:t>
            </a:r>
            <a:r>
              <a:rPr lang="en-US" altLang="ko-KR" sz="1400" dirty="0" err="1"/>
              <a:t>HttpServlet</a:t>
            </a:r>
            <a:r>
              <a:rPr lang="en-US" altLang="ko-KR" sz="1400" dirty="0"/>
              <a:t> { </a:t>
            </a:r>
            <a:endParaRPr lang="en-US" altLang="ko-KR" sz="1400" dirty="0"/>
          </a:p>
          <a:p>
            <a:endParaRPr lang="en-US" altLang="ko-KR" sz="1400" dirty="0"/>
          </a:p>
          <a:p>
            <a:r>
              <a:rPr lang="en-US" altLang="ko-KR" sz="1400" dirty="0"/>
              <a:t>    public </a:t>
            </a:r>
            <a:r>
              <a:rPr lang="en-US" altLang="ko-KR" sz="1400" dirty="0"/>
              <a:t>void </a:t>
            </a:r>
            <a:r>
              <a:rPr lang="en-US" altLang="ko-KR" sz="1400" dirty="0" err="1"/>
              <a:t>doGet</a:t>
            </a:r>
            <a:r>
              <a:rPr lang="en-US" altLang="ko-KR" sz="1400" dirty="0"/>
              <a:t> (</a:t>
            </a:r>
            <a:r>
              <a:rPr lang="en-US" altLang="ko-KR" sz="1400" dirty="0" err="1"/>
              <a:t>HttpServletRequest</a:t>
            </a:r>
            <a:r>
              <a:rPr lang="en-US" altLang="ko-KR" sz="1400" dirty="0"/>
              <a:t> request, </a:t>
            </a:r>
            <a:r>
              <a:rPr lang="en-US" altLang="ko-KR" sz="1400" dirty="0" err="1"/>
              <a:t>HttpServletResponse</a:t>
            </a:r>
            <a:r>
              <a:rPr lang="en-US" altLang="ko-KR" sz="1400" dirty="0"/>
              <a:t> response) </a:t>
            </a:r>
            <a:endParaRPr lang="en-US" altLang="ko-KR" sz="1400" dirty="0"/>
          </a:p>
          <a:p>
            <a:r>
              <a:rPr lang="en-US" altLang="ko-KR" sz="1400" dirty="0"/>
              <a:t>	</a:t>
            </a:r>
            <a:r>
              <a:rPr lang="en-US" altLang="ko-KR" sz="1400" dirty="0"/>
              <a:t>	throws </a:t>
            </a:r>
            <a:r>
              <a:rPr lang="en-US" altLang="ko-KR" sz="1400" dirty="0" err="1"/>
              <a:t>IOException</a:t>
            </a:r>
            <a:r>
              <a:rPr lang="en-US" altLang="ko-KR" sz="1400" dirty="0"/>
              <a:t>, </a:t>
            </a:r>
            <a:r>
              <a:rPr lang="en-US" altLang="ko-KR" sz="1400" dirty="0" err="1"/>
              <a:t>ServletException</a:t>
            </a:r>
            <a:r>
              <a:rPr lang="en-US" altLang="ko-KR" sz="1400" dirty="0"/>
              <a:t> { </a:t>
            </a:r>
            <a:endParaRPr lang="en-US" altLang="ko-KR" sz="1400" dirty="0"/>
          </a:p>
          <a:p>
            <a:endParaRPr lang="en-US" altLang="ko-KR" sz="1400" dirty="0"/>
          </a:p>
          <a:p>
            <a:r>
              <a:rPr lang="en-US" altLang="ko-KR" sz="1400" dirty="0"/>
              <a:t>	</a:t>
            </a:r>
            <a:r>
              <a:rPr lang="en-US" altLang="ko-KR" sz="1400" dirty="0" err="1"/>
              <a:t>response.setContentType</a:t>
            </a:r>
            <a:r>
              <a:rPr lang="en-US" altLang="ko-KR" sz="1400" dirty="0"/>
              <a:t>(“text/html”); </a:t>
            </a:r>
            <a:endParaRPr lang="en-US" altLang="ko-KR" sz="1400" dirty="0"/>
          </a:p>
          <a:p>
            <a:endParaRPr lang="en-US" altLang="ko-KR" sz="1400" dirty="0"/>
          </a:p>
          <a:p>
            <a:r>
              <a:rPr lang="en-US" altLang="ko-KR" sz="1400" dirty="0"/>
              <a:t>	</a:t>
            </a:r>
            <a:r>
              <a:rPr lang="en-US" altLang="ko-KR" sz="1400" dirty="0" err="1"/>
              <a:t>PrintWriter</a:t>
            </a:r>
            <a:r>
              <a:rPr lang="en-US" altLang="ko-KR" sz="1400" dirty="0"/>
              <a:t> </a:t>
            </a:r>
            <a:r>
              <a:rPr lang="en-US" altLang="ko-KR" sz="1400" dirty="0"/>
              <a:t>out = </a:t>
            </a:r>
            <a:r>
              <a:rPr lang="en-US" altLang="ko-KR" sz="1400" dirty="0" err="1"/>
              <a:t>response.getWriter</a:t>
            </a:r>
            <a:r>
              <a:rPr lang="en-US" altLang="ko-KR" sz="1400" dirty="0"/>
              <a:t>(); </a:t>
            </a:r>
            <a:endParaRPr lang="en-US" altLang="ko-KR" sz="1400" dirty="0"/>
          </a:p>
          <a:p>
            <a:endParaRPr lang="en-US" altLang="ko-KR" sz="1400" dirty="0"/>
          </a:p>
          <a:p>
            <a:r>
              <a:rPr lang="en-US" altLang="ko-KR" sz="1400" dirty="0"/>
              <a:t>	</a:t>
            </a:r>
            <a:r>
              <a:rPr lang="en-US" altLang="ko-KR" sz="1400" dirty="0" err="1"/>
              <a:t>out.println</a:t>
            </a:r>
            <a:r>
              <a:rPr lang="en-US" altLang="ko-KR" sz="1400" dirty="0"/>
              <a:t>(“test context attributes set by listener&lt;</a:t>
            </a:r>
            <a:r>
              <a:rPr lang="en-US" altLang="ko-KR" sz="1400" dirty="0" err="1"/>
              <a:t>br</a:t>
            </a:r>
            <a:r>
              <a:rPr lang="en-US" altLang="ko-KR" sz="1400" dirty="0"/>
              <a:t>&gt;”); </a:t>
            </a:r>
            <a:endParaRPr lang="en-US" altLang="ko-KR" sz="1400" dirty="0"/>
          </a:p>
          <a:p>
            <a:endParaRPr lang="en-US" altLang="ko-KR" sz="1400" dirty="0"/>
          </a:p>
          <a:p>
            <a:r>
              <a:rPr lang="en-US" altLang="ko-KR" sz="1400" dirty="0"/>
              <a:t>	</a:t>
            </a:r>
            <a:r>
              <a:rPr lang="en-US" altLang="ko-KR" sz="1400" dirty="0" err="1"/>
              <a:t>out.println</a:t>
            </a:r>
            <a:r>
              <a:rPr lang="en-US" altLang="ko-KR" sz="1400" dirty="0"/>
              <a:t>(“&lt;</a:t>
            </a:r>
            <a:r>
              <a:rPr lang="en-US" altLang="ko-KR" sz="1400" dirty="0" err="1"/>
              <a:t>br</a:t>
            </a:r>
            <a:r>
              <a:rPr lang="en-US" altLang="ko-KR" sz="1400" dirty="0"/>
              <a:t>&gt;”); </a:t>
            </a:r>
            <a:endParaRPr lang="en-US" altLang="ko-KR" sz="1400" dirty="0"/>
          </a:p>
          <a:p>
            <a:endParaRPr lang="en-US" altLang="ko-KR" sz="1400" b="1" dirty="0"/>
          </a:p>
          <a:p>
            <a:r>
              <a:rPr lang="en-US" altLang="ko-KR" sz="1400" b="1" dirty="0"/>
              <a:t>	Dog </a:t>
            </a:r>
            <a:r>
              <a:rPr lang="en-US" altLang="ko-KR" sz="1400" b="1" dirty="0" err="1"/>
              <a:t>dog</a:t>
            </a:r>
            <a:r>
              <a:rPr lang="en-US" altLang="ko-KR" sz="1400" b="1" dirty="0"/>
              <a:t> = (Dog) </a:t>
            </a:r>
            <a:r>
              <a:rPr lang="en-US" altLang="ko-KR" sz="1400" b="1" dirty="0" err="1"/>
              <a:t>getServletContext</a:t>
            </a:r>
            <a:r>
              <a:rPr lang="en-US" altLang="ko-KR" sz="1400" b="1" dirty="0"/>
              <a:t>().</a:t>
            </a:r>
            <a:r>
              <a:rPr lang="en-US" altLang="ko-KR" sz="1400" b="1" dirty="0" err="1">
                <a:solidFill>
                  <a:srgbClr val="FF0000"/>
                </a:solidFill>
              </a:rPr>
              <a:t>getAttribute</a:t>
            </a:r>
            <a:r>
              <a:rPr lang="en-US" altLang="ko-KR" sz="1400" b="1" dirty="0">
                <a:solidFill>
                  <a:srgbClr val="FF0000"/>
                </a:solidFill>
              </a:rPr>
              <a:t>(“dog”); </a:t>
            </a:r>
            <a:endParaRPr lang="en-US" altLang="ko-KR" sz="1400" b="1" dirty="0">
              <a:solidFill>
                <a:srgbClr val="FF0000"/>
              </a:solidFill>
            </a:endParaRPr>
          </a:p>
          <a:p>
            <a:endParaRPr lang="en-US" altLang="ko-KR" sz="1400" b="1" dirty="0">
              <a:latin typeface="Courier New" pitchFamily="49" charset="0"/>
              <a:ea typeface="Cambria Math" pitchFamily="18" charset="0"/>
              <a:cs typeface="Courier New" pitchFamily="49" charset="0"/>
            </a:endParaRPr>
          </a:p>
          <a:p>
            <a:r>
              <a:rPr lang="nl-NL" altLang="ko-KR" sz="1400" dirty="0"/>
              <a:t>	out.println</a:t>
            </a:r>
            <a:r>
              <a:rPr lang="nl-NL" altLang="ko-KR" sz="1400" dirty="0"/>
              <a:t>(“Dog’s breed is: “ + </a:t>
            </a:r>
            <a:r>
              <a:rPr lang="nl-NL" altLang="ko-KR" sz="1400" b="1" dirty="0"/>
              <a:t>dog.getBreed()</a:t>
            </a:r>
            <a:r>
              <a:rPr lang="nl-NL" altLang="ko-KR" sz="1400" dirty="0"/>
              <a:t>); </a:t>
            </a:r>
            <a:endParaRPr lang="nl-NL" altLang="ko-KR" sz="1400" dirty="0"/>
          </a:p>
          <a:p>
            <a:endParaRPr lang="nl-NL" altLang="ko-KR" sz="1400" dirty="0"/>
          </a:p>
          <a:p>
            <a:r>
              <a:rPr lang="nl-NL" altLang="ko-KR" sz="1400" dirty="0"/>
              <a:t>    }</a:t>
            </a:r>
          </a:p>
          <a:p>
            <a:endParaRPr lang="nl-NL" altLang="ko-KR" sz="1400" dirty="0"/>
          </a:p>
          <a:p>
            <a:r>
              <a:rPr lang="nl-NL" altLang="ko-KR" sz="1400" dirty="0"/>
              <a:t>} </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426078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DD (web.xml)</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15</a:t>
            </a:fld>
            <a:endParaRPr lang="en-US" dirty="0"/>
          </a:p>
        </p:txBody>
      </p:sp>
      <p:sp>
        <p:nvSpPr>
          <p:cNvPr id="6" name="TextBox 5"/>
          <p:cNvSpPr txBox="1"/>
          <p:nvPr/>
        </p:nvSpPr>
        <p:spPr>
          <a:xfrm>
            <a:off x="2063553" y="1114872"/>
            <a:ext cx="7327199" cy="5262979"/>
          </a:xfrm>
          <a:prstGeom prst="rect">
            <a:avLst/>
          </a:prstGeom>
          <a:noFill/>
          <a:ln>
            <a:solidFill>
              <a:schemeClr val="accent1">
                <a:shade val="50000"/>
                <a:alpha val="99000"/>
              </a:schemeClr>
            </a:solidFill>
          </a:ln>
        </p:spPr>
        <p:txBody>
          <a:bodyPr wrap="none" rtlCol="0">
            <a:spAutoFit/>
          </a:bodyPr>
          <a:lstStyle/>
          <a:p>
            <a:r>
              <a:rPr lang="en-US" altLang="ko-KR" sz="1400" dirty="0"/>
              <a:t>&lt;web-app </a:t>
            </a:r>
            <a:r>
              <a:rPr lang="en-US" altLang="ko-KR" sz="1400" dirty="0" err="1"/>
              <a:t>xmlns</a:t>
            </a:r>
            <a:r>
              <a:rPr lang="en-US" altLang="ko-KR" sz="1400" dirty="0"/>
              <a:t>=”http://java.sun.com/xml/ns/j2ee” </a:t>
            </a:r>
            <a:endParaRPr lang="en-US" altLang="ko-KR" sz="1400" dirty="0"/>
          </a:p>
          <a:p>
            <a:r>
              <a:rPr lang="en-US" altLang="ko-KR" sz="1400" dirty="0"/>
              <a:t> </a:t>
            </a:r>
            <a:r>
              <a:rPr lang="en-US" altLang="ko-KR" sz="1400" dirty="0"/>
              <a:t>             </a:t>
            </a:r>
            <a:r>
              <a:rPr lang="en-US" altLang="ko-KR" sz="1400" dirty="0" err="1"/>
              <a:t>xmlns:xsi</a:t>
            </a:r>
            <a:r>
              <a:rPr lang="en-US" altLang="ko-KR" sz="1400" dirty="0"/>
              <a:t>=”http://www.w3.org/2001/</a:t>
            </a:r>
            <a:r>
              <a:rPr lang="en-US" altLang="ko-KR" sz="1400" dirty="0" err="1"/>
              <a:t>XMLSchema</a:t>
            </a:r>
            <a:r>
              <a:rPr lang="en-US" altLang="ko-KR" sz="1400" dirty="0"/>
              <a:t>-instance” </a:t>
            </a:r>
            <a:endParaRPr lang="en-US" altLang="ko-KR" sz="1400" dirty="0"/>
          </a:p>
          <a:p>
            <a:r>
              <a:rPr lang="en-US" altLang="ko-KR" sz="1400" dirty="0"/>
              <a:t> </a:t>
            </a:r>
            <a:r>
              <a:rPr lang="en-US" altLang="ko-KR" sz="1400" dirty="0"/>
              <a:t>             </a:t>
            </a:r>
            <a:r>
              <a:rPr lang="en-US" altLang="ko-KR" sz="1400" dirty="0" err="1"/>
              <a:t>xsi:schemaLocation</a:t>
            </a:r>
            <a:r>
              <a:rPr lang="en-US" altLang="ko-KR" sz="1400" dirty="0"/>
              <a:t>=”http://java.sun.com/xml/ns/j2ee/web-app_2_4.xsd” version=”2.4”&gt; </a:t>
            </a:r>
            <a:endParaRPr lang="en-US" altLang="ko-KR" sz="1400" dirty="0"/>
          </a:p>
          <a:p>
            <a:endParaRPr lang="en-US" altLang="ko-KR" sz="1400" dirty="0"/>
          </a:p>
          <a:p>
            <a:r>
              <a:rPr lang="en-US" altLang="ko-KR" sz="1400" dirty="0"/>
              <a:t>    &lt;</a:t>
            </a:r>
            <a:r>
              <a:rPr lang="en-US" altLang="ko-KR" sz="1400" dirty="0"/>
              <a:t>servlet&gt; </a:t>
            </a:r>
            <a:endParaRPr lang="en-US" altLang="ko-KR" sz="1400" dirty="0"/>
          </a:p>
          <a:p>
            <a:r>
              <a:rPr lang="en-US" altLang="ko-KR" sz="1400" dirty="0"/>
              <a:t>	</a:t>
            </a:r>
            <a:r>
              <a:rPr lang="en-US" altLang="ko-KR" sz="1400" dirty="0"/>
              <a:t>&lt;</a:t>
            </a:r>
            <a:r>
              <a:rPr lang="en-US" altLang="ko-KR" sz="1400" dirty="0"/>
              <a:t>servlet-name&gt;</a:t>
            </a:r>
            <a:r>
              <a:rPr lang="en-US" altLang="ko-KR" sz="1400" dirty="0" err="1"/>
              <a:t>ListenerTester</a:t>
            </a:r>
            <a:r>
              <a:rPr lang="en-US" altLang="ko-KR" sz="1400" dirty="0"/>
              <a:t>&lt;/servlet-name&gt; </a:t>
            </a:r>
            <a:endParaRPr lang="en-US" altLang="ko-KR" sz="1400" dirty="0"/>
          </a:p>
          <a:p>
            <a:r>
              <a:rPr lang="en-US" altLang="ko-KR" sz="1400" dirty="0"/>
              <a:t>	</a:t>
            </a:r>
            <a:r>
              <a:rPr lang="en-US" altLang="ko-KR" sz="1400" dirty="0"/>
              <a:t>&lt;</a:t>
            </a:r>
            <a:r>
              <a:rPr lang="en-US" altLang="ko-KR" sz="1400" dirty="0"/>
              <a:t>servlet-class&gt;</a:t>
            </a:r>
            <a:r>
              <a:rPr lang="en-US" altLang="ko-KR" sz="1400" dirty="0" err="1"/>
              <a:t>com.example.ListenerTester</a:t>
            </a:r>
            <a:r>
              <a:rPr lang="en-US" altLang="ko-KR" sz="1400" dirty="0"/>
              <a:t>&lt;/servlet-class&gt; </a:t>
            </a:r>
            <a:endParaRPr lang="en-US" altLang="ko-KR" sz="1400" dirty="0"/>
          </a:p>
          <a:p>
            <a:r>
              <a:rPr lang="en-US" altLang="ko-KR" sz="1400" dirty="0"/>
              <a:t> </a:t>
            </a:r>
            <a:r>
              <a:rPr lang="en-US" altLang="ko-KR" sz="1400" dirty="0"/>
              <a:t>   &lt;/</a:t>
            </a:r>
            <a:r>
              <a:rPr lang="en-US" altLang="ko-KR" sz="1400" dirty="0"/>
              <a:t>servlet&gt; </a:t>
            </a:r>
            <a:endParaRPr lang="en-US" altLang="ko-KR" sz="1400" dirty="0"/>
          </a:p>
          <a:p>
            <a:endParaRPr lang="en-US" altLang="ko-KR" sz="1400" dirty="0"/>
          </a:p>
          <a:p>
            <a:r>
              <a:rPr lang="en-US" altLang="ko-KR" sz="1400" dirty="0"/>
              <a:t>    &lt;</a:t>
            </a:r>
            <a:r>
              <a:rPr lang="en-US" altLang="ko-KR" sz="1400" dirty="0"/>
              <a:t>servlet-mapping&gt; </a:t>
            </a:r>
            <a:endParaRPr lang="en-US" altLang="ko-KR" sz="1400" dirty="0"/>
          </a:p>
          <a:p>
            <a:r>
              <a:rPr lang="en-US" altLang="ko-KR" sz="1400" dirty="0"/>
              <a:t>	</a:t>
            </a:r>
            <a:r>
              <a:rPr lang="en-US" altLang="ko-KR" sz="1400" dirty="0"/>
              <a:t>&lt;</a:t>
            </a:r>
            <a:r>
              <a:rPr lang="en-US" altLang="ko-KR" sz="1400" dirty="0"/>
              <a:t>servlet-name&gt;</a:t>
            </a:r>
            <a:r>
              <a:rPr lang="en-US" altLang="ko-KR" sz="1400" dirty="0" err="1"/>
              <a:t>ListenerTester</a:t>
            </a:r>
            <a:r>
              <a:rPr lang="en-US" altLang="ko-KR" sz="1400" dirty="0"/>
              <a:t>&lt;/servlet-name&gt; </a:t>
            </a:r>
            <a:endParaRPr lang="en-US" altLang="ko-KR" sz="1400" dirty="0"/>
          </a:p>
          <a:p>
            <a:r>
              <a:rPr lang="en-US" altLang="ko-KR" sz="1400" dirty="0"/>
              <a:t>	</a:t>
            </a:r>
            <a:r>
              <a:rPr lang="en-US" altLang="ko-KR" sz="1400" dirty="0"/>
              <a:t>&lt;</a:t>
            </a:r>
            <a:r>
              <a:rPr lang="en-US" altLang="ko-KR" sz="1400" dirty="0" err="1"/>
              <a:t>url</a:t>
            </a:r>
            <a:r>
              <a:rPr lang="en-US" altLang="ko-KR" sz="1400" dirty="0"/>
              <a:t>-pattern&gt;/ListenTest.do&lt;/</a:t>
            </a:r>
            <a:r>
              <a:rPr lang="en-US" altLang="ko-KR" sz="1400" dirty="0" err="1"/>
              <a:t>url</a:t>
            </a:r>
            <a:r>
              <a:rPr lang="en-US" altLang="ko-KR" sz="1400" dirty="0"/>
              <a:t>-pattern&gt; </a:t>
            </a:r>
            <a:endParaRPr lang="en-US" altLang="ko-KR" sz="1400" dirty="0"/>
          </a:p>
          <a:p>
            <a:r>
              <a:rPr lang="en-US" altLang="ko-KR" sz="1400" dirty="0"/>
              <a:t> </a:t>
            </a:r>
            <a:r>
              <a:rPr lang="en-US" altLang="ko-KR" sz="1400" dirty="0"/>
              <a:t>   &lt;/</a:t>
            </a:r>
            <a:r>
              <a:rPr lang="en-US" altLang="ko-KR" sz="1400" dirty="0"/>
              <a:t>servlet-mapping&gt; </a:t>
            </a:r>
            <a:endParaRPr lang="en-US" altLang="ko-KR" sz="1400" dirty="0"/>
          </a:p>
          <a:p>
            <a:endParaRPr lang="en-US" altLang="ko-KR" sz="1400" b="1" dirty="0"/>
          </a:p>
          <a:p>
            <a:r>
              <a:rPr lang="en-US" altLang="ko-KR" sz="1400" b="1" dirty="0"/>
              <a:t>    &lt;</a:t>
            </a:r>
            <a:r>
              <a:rPr lang="en-US" altLang="ko-KR" sz="1400" b="1" dirty="0"/>
              <a:t>context-</a:t>
            </a:r>
            <a:r>
              <a:rPr lang="en-US" altLang="ko-KR" sz="1400" b="1" dirty="0" err="1"/>
              <a:t>param</a:t>
            </a:r>
            <a:r>
              <a:rPr lang="en-US" altLang="ko-KR" sz="1400" b="1" dirty="0"/>
              <a:t>&gt; </a:t>
            </a:r>
            <a:endParaRPr lang="en-US" altLang="ko-KR" sz="1400" b="1" dirty="0"/>
          </a:p>
          <a:p>
            <a:r>
              <a:rPr lang="en-US" altLang="ko-KR" sz="1400" b="1" dirty="0"/>
              <a:t>	</a:t>
            </a:r>
            <a:r>
              <a:rPr lang="en-US" altLang="ko-KR" sz="1400" b="1" dirty="0"/>
              <a:t>&lt;</a:t>
            </a:r>
            <a:r>
              <a:rPr lang="en-US" altLang="ko-KR" sz="1400" b="1" dirty="0" err="1"/>
              <a:t>param</a:t>
            </a:r>
            <a:r>
              <a:rPr lang="en-US" altLang="ko-KR" sz="1400" b="1" dirty="0"/>
              <a:t>-name&gt;breed&lt;/</a:t>
            </a:r>
            <a:r>
              <a:rPr lang="en-US" altLang="ko-KR" sz="1400" b="1" dirty="0" err="1"/>
              <a:t>param</a:t>
            </a:r>
            <a:r>
              <a:rPr lang="en-US" altLang="ko-KR" sz="1400" b="1" dirty="0"/>
              <a:t>-name&gt; </a:t>
            </a:r>
            <a:endParaRPr lang="en-US" altLang="ko-KR" sz="1400" b="1" dirty="0"/>
          </a:p>
          <a:p>
            <a:r>
              <a:rPr lang="en-US" altLang="ko-KR" sz="1400" b="1" dirty="0"/>
              <a:t>	</a:t>
            </a:r>
            <a:r>
              <a:rPr lang="en-US" altLang="ko-KR" sz="1400" b="1" dirty="0"/>
              <a:t>&lt;</a:t>
            </a:r>
            <a:r>
              <a:rPr lang="en-US" altLang="ko-KR" sz="1400" b="1" dirty="0" err="1"/>
              <a:t>param</a:t>
            </a:r>
            <a:r>
              <a:rPr lang="en-US" altLang="ko-KR" sz="1400" b="1" dirty="0"/>
              <a:t>-value&gt;Great Dane&lt;/</a:t>
            </a:r>
            <a:r>
              <a:rPr lang="en-US" altLang="ko-KR" sz="1400" b="1" dirty="0" err="1"/>
              <a:t>param</a:t>
            </a:r>
            <a:r>
              <a:rPr lang="en-US" altLang="ko-KR" sz="1400" b="1" dirty="0"/>
              <a:t>-value&gt; </a:t>
            </a:r>
            <a:endParaRPr lang="en-US" altLang="ko-KR" sz="1400" b="1" dirty="0"/>
          </a:p>
          <a:p>
            <a:r>
              <a:rPr lang="en-US" altLang="ko-KR" sz="1400" b="1" dirty="0"/>
              <a:t> </a:t>
            </a:r>
            <a:r>
              <a:rPr lang="en-US" altLang="ko-KR" sz="1400" b="1" dirty="0"/>
              <a:t>   &lt;/</a:t>
            </a:r>
            <a:r>
              <a:rPr lang="en-US" altLang="ko-KR" sz="1400" b="1" dirty="0"/>
              <a:t>context-</a:t>
            </a:r>
            <a:r>
              <a:rPr lang="en-US" altLang="ko-KR" sz="1400" b="1" dirty="0" err="1"/>
              <a:t>param</a:t>
            </a:r>
            <a:r>
              <a:rPr lang="en-US" altLang="ko-KR" sz="1400" b="1" dirty="0"/>
              <a:t>&gt; </a:t>
            </a:r>
            <a:endParaRPr lang="en-US" altLang="ko-KR" sz="1400" b="1" dirty="0"/>
          </a:p>
          <a:p>
            <a:endParaRPr lang="en-US" altLang="ko-KR" sz="1400" b="1" dirty="0"/>
          </a:p>
          <a:p>
            <a:r>
              <a:rPr lang="en-US" altLang="ko-KR" sz="1400" b="1" dirty="0"/>
              <a:t>    &lt;</a:t>
            </a:r>
            <a:r>
              <a:rPr lang="en-US" altLang="ko-KR" sz="1400" b="1" dirty="0"/>
              <a:t>listener&gt; </a:t>
            </a:r>
            <a:endParaRPr lang="en-US" altLang="ko-KR" sz="1400" b="1" dirty="0"/>
          </a:p>
          <a:p>
            <a:r>
              <a:rPr lang="en-US" altLang="ko-KR" sz="1400" b="1" dirty="0"/>
              <a:t>	</a:t>
            </a:r>
            <a:r>
              <a:rPr lang="en-US" altLang="ko-KR" sz="1400" b="1" dirty="0"/>
              <a:t>&lt;</a:t>
            </a:r>
            <a:r>
              <a:rPr lang="en-US" altLang="ko-KR" sz="1400" b="1" dirty="0"/>
              <a:t>listener-class&gt; </a:t>
            </a:r>
            <a:r>
              <a:rPr lang="en-US" altLang="ko-KR" sz="1400" b="1" dirty="0" err="1"/>
              <a:t>com.example.MyServletContextListener</a:t>
            </a:r>
            <a:r>
              <a:rPr lang="en-US" altLang="ko-KR" sz="1400" b="1" dirty="0"/>
              <a:t> &lt;/listener-class&gt; </a:t>
            </a:r>
            <a:endParaRPr lang="en-US" altLang="ko-KR" sz="1400" b="1" dirty="0"/>
          </a:p>
          <a:p>
            <a:r>
              <a:rPr lang="en-US" altLang="ko-KR" sz="1400" b="1" dirty="0"/>
              <a:t> </a:t>
            </a:r>
            <a:r>
              <a:rPr lang="en-US" altLang="ko-KR" sz="1400" b="1" dirty="0"/>
              <a:t>   &lt;/</a:t>
            </a:r>
            <a:r>
              <a:rPr lang="en-US" altLang="ko-KR" sz="1400" b="1" dirty="0"/>
              <a:t>listener&gt; </a:t>
            </a:r>
            <a:endParaRPr lang="en-US" altLang="ko-KR" sz="1400" b="1" dirty="0"/>
          </a:p>
          <a:p>
            <a:endParaRPr lang="en-US" altLang="ko-KR" sz="1400" b="1" dirty="0">
              <a:latin typeface="Courier New" pitchFamily="49" charset="0"/>
              <a:ea typeface="Cambria Math" pitchFamily="18" charset="0"/>
              <a:cs typeface="Courier New" pitchFamily="49" charset="0"/>
            </a:endParaRPr>
          </a:p>
          <a:p>
            <a:r>
              <a:rPr lang="en-US" altLang="ko-KR" sz="1400" dirty="0"/>
              <a:t>&lt;/web-app&gt;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358499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Create a HTML file</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16</a:t>
            </a:fld>
            <a:endParaRPr lang="en-US" dirty="0"/>
          </a:p>
        </p:txBody>
      </p:sp>
      <p:sp>
        <p:nvSpPr>
          <p:cNvPr id="6" name="TextBox 5"/>
          <p:cNvSpPr txBox="1"/>
          <p:nvPr/>
        </p:nvSpPr>
        <p:spPr>
          <a:xfrm>
            <a:off x="1703513" y="1340768"/>
            <a:ext cx="7892673" cy="3970318"/>
          </a:xfrm>
          <a:prstGeom prst="rect">
            <a:avLst/>
          </a:prstGeom>
          <a:noFill/>
          <a:ln>
            <a:solidFill>
              <a:schemeClr val="accent1">
                <a:shade val="50000"/>
                <a:alpha val="99000"/>
              </a:schemeClr>
            </a:solidFill>
          </a:ln>
        </p:spPr>
        <p:txBody>
          <a:bodyPr wrap="none" rtlCol="0">
            <a:spAutoFit/>
          </a:bodyPr>
          <a:lstStyle/>
          <a:p>
            <a:pPr>
              <a:lnSpc>
                <a:spcPct val="150000"/>
              </a:lnSpc>
            </a:pPr>
            <a:r>
              <a:rPr lang="en-US" altLang="ko-KR" sz="1400" dirty="0"/>
              <a:t>&lt;!DOCTYPE html PUBLIC "-//W3C//DTD HTML 4.01 Strict//EN" "http://www.w3.org/TR/html4/strict.dtd"&gt;</a:t>
            </a:r>
          </a:p>
          <a:p>
            <a:pPr>
              <a:lnSpc>
                <a:spcPct val="150000"/>
              </a:lnSpc>
            </a:pPr>
            <a:r>
              <a:rPr lang="en-US" altLang="ko-KR" sz="1400" dirty="0"/>
              <a:t>&lt;html&gt;</a:t>
            </a:r>
          </a:p>
          <a:p>
            <a:pPr>
              <a:lnSpc>
                <a:spcPct val="150000"/>
              </a:lnSpc>
            </a:pPr>
            <a:r>
              <a:rPr lang="en-US" altLang="ko-KR" sz="1400" dirty="0"/>
              <a:t>&lt;head&gt;</a:t>
            </a:r>
          </a:p>
          <a:p>
            <a:pPr>
              <a:lnSpc>
                <a:spcPct val="150000"/>
              </a:lnSpc>
            </a:pPr>
            <a:r>
              <a:rPr lang="fr-FR" altLang="ko-KR" sz="1400" dirty="0"/>
              <a:t>&lt;meta http-equiv=</a:t>
            </a:r>
            <a:r>
              <a:rPr lang="fr-FR" altLang="ko-KR" sz="1400" i="1" dirty="0"/>
              <a:t>"Content-Type" content="text/html; charset=EUC-KR"&gt;</a:t>
            </a:r>
          </a:p>
          <a:p>
            <a:pPr>
              <a:lnSpc>
                <a:spcPct val="150000"/>
              </a:lnSpc>
            </a:pPr>
            <a:r>
              <a:rPr lang="en-US" altLang="ko-KR" sz="1400" dirty="0"/>
              <a:t>&lt;title&gt;Insert title here&lt;/title&gt;</a:t>
            </a:r>
          </a:p>
          <a:p>
            <a:pPr>
              <a:lnSpc>
                <a:spcPct val="150000"/>
              </a:lnSpc>
            </a:pPr>
            <a:r>
              <a:rPr lang="en-US" altLang="ko-KR" sz="1400" dirty="0"/>
              <a:t>&lt;/head&gt;</a:t>
            </a:r>
          </a:p>
          <a:p>
            <a:pPr>
              <a:lnSpc>
                <a:spcPct val="150000"/>
              </a:lnSpc>
            </a:pPr>
            <a:r>
              <a:rPr lang="en-US" altLang="ko-KR" sz="1400" dirty="0"/>
              <a:t>&lt;body&gt;</a:t>
            </a:r>
          </a:p>
          <a:p>
            <a:pPr>
              <a:lnSpc>
                <a:spcPct val="150000"/>
              </a:lnSpc>
            </a:pPr>
            <a:r>
              <a:rPr lang="en-US" altLang="ko-KR" sz="1400" dirty="0"/>
              <a:t>	&lt;</a:t>
            </a:r>
            <a:r>
              <a:rPr lang="en-US" altLang="ko-KR" sz="1400" dirty="0"/>
              <a:t>form action=</a:t>
            </a:r>
            <a:r>
              <a:rPr lang="en-US" altLang="ko-KR" sz="1400" i="1" dirty="0"/>
              <a:t>"ListenTest.do"&gt;</a:t>
            </a:r>
          </a:p>
          <a:p>
            <a:pPr>
              <a:lnSpc>
                <a:spcPct val="150000"/>
              </a:lnSpc>
            </a:pPr>
            <a:r>
              <a:rPr lang="en-US" altLang="ko-KR" sz="1400" dirty="0"/>
              <a:t>		&lt;</a:t>
            </a:r>
            <a:r>
              <a:rPr lang="en-US" altLang="ko-KR" sz="1400" dirty="0"/>
              <a:t>input type=</a:t>
            </a:r>
            <a:r>
              <a:rPr lang="en-US" altLang="ko-KR" sz="1400" i="1" dirty="0"/>
              <a:t>"submit"&gt;</a:t>
            </a:r>
          </a:p>
          <a:p>
            <a:pPr>
              <a:lnSpc>
                <a:spcPct val="150000"/>
              </a:lnSpc>
            </a:pPr>
            <a:r>
              <a:rPr lang="en-US" altLang="ko-KR" sz="1400" dirty="0"/>
              <a:t>	&lt;/</a:t>
            </a:r>
            <a:r>
              <a:rPr lang="en-US" altLang="ko-KR" sz="1400" dirty="0"/>
              <a:t>form&gt;</a:t>
            </a:r>
          </a:p>
          <a:p>
            <a:pPr>
              <a:lnSpc>
                <a:spcPct val="150000"/>
              </a:lnSpc>
            </a:pPr>
            <a:r>
              <a:rPr lang="en-US" altLang="ko-KR" sz="1400" dirty="0"/>
              <a:t>&lt;/body&gt;</a:t>
            </a:r>
          </a:p>
          <a:p>
            <a:pPr>
              <a:lnSpc>
                <a:spcPct val="150000"/>
              </a:lnSpc>
            </a:pPr>
            <a:r>
              <a:rPr lang="en-US" altLang="ko-KR" sz="1400" dirty="0"/>
              <a:t>&lt;/html&gt;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137063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000" b="0" dirty="0"/>
              <a:t>from start (app initialization) to finish (servlet runs) </a:t>
            </a:r>
            <a:endParaRPr lang="ko-KR" altLang="en-US" sz="2000"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17</a:t>
            </a:fld>
            <a:endParaRPr lang="ko-KR"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338264"/>
            <a:ext cx="75247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19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18</a:t>
            </a:fld>
            <a:endParaRPr lang="ko-KR"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851" y="908721"/>
            <a:ext cx="75247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7" y="4437112"/>
            <a:ext cx="74390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35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19</a:t>
            </a:fld>
            <a:endParaRPr lang="ko-KR"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52" y="836713"/>
            <a:ext cx="751522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02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Objectives</a:t>
            </a:r>
            <a:endParaRPr lang="ko-KR" altLang="en-US" dirty="0"/>
          </a:p>
        </p:txBody>
      </p:sp>
      <p:sp>
        <p:nvSpPr>
          <p:cNvPr id="3" name="내용 개체 틀 2"/>
          <p:cNvSpPr>
            <a:spLocks noGrp="1"/>
          </p:cNvSpPr>
          <p:nvPr>
            <p:ph idx="1"/>
          </p:nvPr>
        </p:nvSpPr>
        <p:spPr/>
        <p:txBody>
          <a:bodyPr/>
          <a:lstStyle/>
          <a:p>
            <a:r>
              <a:rPr lang="en-US" altLang="ko-KR" dirty="0" smtClean="0"/>
              <a:t>Application Context</a:t>
            </a:r>
          </a:p>
          <a:p>
            <a:r>
              <a:rPr lang="en-US" altLang="ko-KR" dirty="0" smtClean="0"/>
              <a:t>Servlet </a:t>
            </a:r>
            <a:r>
              <a:rPr lang="en-US" altLang="ko-KR" dirty="0" err="1" smtClean="0"/>
              <a:t>Config</a:t>
            </a:r>
            <a:endParaRPr lang="en-US" altLang="ko-KR" dirty="0" smtClean="0"/>
          </a:p>
          <a:p>
            <a:r>
              <a:rPr lang="en-US" altLang="ko-KR" dirty="0" smtClean="0"/>
              <a:t>Listener</a:t>
            </a:r>
          </a:p>
          <a:p>
            <a:r>
              <a:rPr lang="en-US" altLang="ko-KR" dirty="0" smtClean="0"/>
              <a:t>Attribute vs. parameter</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2</a:t>
            </a:fld>
            <a:endParaRPr lang="en-US" dirty="0"/>
          </a:p>
        </p:txBody>
      </p:sp>
    </p:spTree>
    <p:extLst>
      <p:ext uri="{BB962C8B-B14F-4D97-AF65-F5344CB8AC3E}">
        <p14:creationId xmlns:p14="http://schemas.microsoft.com/office/powerpoint/2010/main" val="40518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8 Listeners</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20</a:t>
            </a:fld>
            <a:endParaRPr lang="ko-KR" altLang="en-US"/>
          </a:p>
        </p:txBody>
      </p:sp>
      <p:graphicFrame>
        <p:nvGraphicFramePr>
          <p:cNvPr id="5" name="표 4"/>
          <p:cNvGraphicFramePr>
            <a:graphicFrameLocks noGrp="1"/>
          </p:cNvGraphicFramePr>
          <p:nvPr>
            <p:extLst/>
          </p:nvPr>
        </p:nvGraphicFramePr>
        <p:xfrm>
          <a:off x="1775521" y="937533"/>
          <a:ext cx="8712969" cy="436372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3576398">
                  <a:extLst>
                    <a:ext uri="{9D8B030D-6E8A-4147-A177-3AD203B41FA5}">
                      <a16:colId xmlns:a16="http://schemas.microsoft.com/office/drawing/2014/main" val="20001"/>
                    </a:ext>
                  </a:extLst>
                </a:gridCol>
                <a:gridCol w="2904323">
                  <a:extLst>
                    <a:ext uri="{9D8B030D-6E8A-4147-A177-3AD203B41FA5}">
                      <a16:colId xmlns:a16="http://schemas.microsoft.com/office/drawing/2014/main" val="20002"/>
                    </a:ext>
                  </a:extLst>
                </a:gridCol>
              </a:tblGrid>
              <a:tr h="370840">
                <a:tc>
                  <a:txBody>
                    <a:bodyPr/>
                    <a:lstStyle/>
                    <a:p>
                      <a:r>
                        <a:rPr lang="en-US" altLang="ko-KR" sz="1800" b="1" i="0" u="none" strike="noStrike" kern="1200" baseline="0" dirty="0" smtClean="0">
                          <a:solidFill>
                            <a:schemeClr val="lt1"/>
                          </a:solidFill>
                          <a:latin typeface="+mn-lt"/>
                          <a:ea typeface="+mn-ea"/>
                          <a:cs typeface="+mn-cs"/>
                        </a:rPr>
                        <a:t>Event type</a:t>
                      </a:r>
                      <a:endParaRPr lang="en-US" altLang="ko-KR"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i="0" u="none" strike="noStrike" kern="1200" baseline="0" dirty="0" smtClean="0">
                          <a:solidFill>
                            <a:schemeClr val="lt1"/>
                          </a:solidFill>
                          <a:latin typeface="+mn-lt"/>
                          <a:ea typeface="+mn-ea"/>
                          <a:cs typeface="+mn-cs"/>
                        </a:rPr>
                        <a:t>Listener interface</a:t>
                      </a:r>
                      <a:endParaRPr lang="en-US" altLang="ko-KR"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i="0" u="none" strike="noStrike" kern="1200" baseline="0" dirty="0" smtClean="0">
                          <a:solidFill>
                            <a:schemeClr val="lt1"/>
                          </a:solidFill>
                          <a:latin typeface="+mn-lt"/>
                          <a:ea typeface="+mn-ea"/>
                          <a:cs typeface="+mn-cs"/>
                        </a:rPr>
                        <a:t>Scenario</a:t>
                      </a:r>
                      <a:endParaRPr lang="ko-KR" altLang="en-US" dirty="0" smtClean="0"/>
                    </a:p>
                  </a:txBody>
                  <a:tcPr/>
                </a:tc>
                <a:extLst>
                  <a:ext uri="{0D108BD9-81ED-4DB2-BD59-A6C34878D82A}">
                    <a16:rowId xmlns:a16="http://schemas.microsoft.com/office/drawing/2014/main" val="10000"/>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ServletContextEvent</a:t>
                      </a:r>
                      <a:endParaRPr lang="ko-KR" altLang="en-US" sz="14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a:t>
                      </a:r>
                      <a:r>
                        <a:rPr lang="en-US" altLang="ko-KR" sz="1200" b="1" i="0" u="none" strike="noStrike" kern="1200" baseline="0" dirty="0" err="1" smtClean="0">
                          <a:solidFill>
                            <a:schemeClr val="dk1"/>
                          </a:solidFill>
                          <a:latin typeface="+mn-lt"/>
                          <a:ea typeface="+mn-ea"/>
                          <a:cs typeface="+mn-cs"/>
                        </a:rPr>
                        <a:t>ServletContextListener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contextInitialized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contextDestroyed</a:t>
                      </a:r>
                      <a:endParaRPr lang="ko-KR" altLang="en-US" sz="1200" dirty="0"/>
                    </a:p>
                  </a:txBody>
                  <a:tcPr/>
                </a:tc>
                <a:tc>
                  <a:txBody>
                    <a:bodyPr/>
                    <a:lstStyle/>
                    <a:p>
                      <a:pPr latinLnBrk="1"/>
                      <a:r>
                        <a:rPr lang="en-US" altLang="ko-KR" sz="1400" b="0" i="0" u="none" strike="noStrike" kern="1200" baseline="0" dirty="0" smtClean="0">
                          <a:solidFill>
                            <a:schemeClr val="dk1"/>
                          </a:solidFill>
                          <a:latin typeface="+mn-lt"/>
                          <a:ea typeface="+mn-ea"/>
                          <a:cs typeface="+mn-cs"/>
                        </a:rPr>
                        <a:t>You want to know if a context has been created or destroyed.</a:t>
                      </a:r>
                      <a:endParaRPr lang="ko-KR" altLang="en-US" sz="1400" dirty="0"/>
                    </a:p>
                  </a:txBody>
                  <a:tcPr/>
                </a:tc>
                <a:extLst>
                  <a:ext uri="{0D108BD9-81ED-4DB2-BD59-A6C34878D82A}">
                    <a16:rowId xmlns:a16="http://schemas.microsoft.com/office/drawing/2014/main" val="10001"/>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HttpSessionEvent</a:t>
                      </a:r>
                      <a:endParaRPr lang="ko-KR" altLang="en-US" sz="14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javax.servlet.http.</a:t>
                      </a:r>
                      <a:r>
                        <a:rPr lang="en-US" altLang="ko-KR" sz="1200" b="1" i="0" u="none" strike="noStrike" kern="1200" baseline="0" dirty="0" err="1" smtClean="0">
                          <a:solidFill>
                            <a:schemeClr val="dk1"/>
                          </a:solidFill>
                          <a:latin typeface="+mn-lt"/>
                          <a:ea typeface="+mn-ea"/>
                          <a:cs typeface="+mn-cs"/>
                        </a:rPr>
                        <a:t>HttpSessionActivationListener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sessionDidActivate</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sessionWillPassivate</a:t>
                      </a:r>
                      <a:endParaRPr lang="ko-KR" altLang="en-US" sz="1200" dirty="0"/>
                    </a:p>
                  </a:txBody>
                  <a:tcPr/>
                </a:tc>
                <a:tc>
                  <a:txBody>
                    <a:bodyPr/>
                    <a:lstStyle/>
                    <a:p>
                      <a:pPr latinLnBrk="1"/>
                      <a:r>
                        <a:rPr lang="en-US" altLang="ko-KR" sz="1400" b="0" i="0" u="none" strike="noStrike" kern="1200" baseline="0" dirty="0" smtClean="0">
                          <a:solidFill>
                            <a:schemeClr val="dk1"/>
                          </a:solidFill>
                          <a:latin typeface="+mn-lt"/>
                          <a:ea typeface="+mn-ea"/>
                          <a:cs typeface="+mn-cs"/>
                        </a:rPr>
                        <a:t>You have an attribute class, and you want objects of this type to be notified when the session to which they’re bound is migrating to and from another JVM.</a:t>
                      </a:r>
                      <a:endParaRPr lang="ko-KR" altLang="en-US" sz="1400" dirty="0"/>
                    </a:p>
                  </a:txBody>
                  <a:tcPr/>
                </a:tc>
                <a:extLst>
                  <a:ext uri="{0D108BD9-81ED-4DB2-BD59-A6C34878D82A}">
                    <a16:rowId xmlns:a16="http://schemas.microsoft.com/office/drawing/2014/main" val="10002"/>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HttpSessionBindingEvent</a:t>
                      </a:r>
                      <a:endParaRPr lang="ko-KR" altLang="en-US" sz="14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javax.servlet.http.</a:t>
                      </a:r>
                      <a:r>
                        <a:rPr lang="en-US" altLang="ko-KR" sz="1200" b="1" i="0" u="none" strike="noStrike" kern="1200" baseline="0" dirty="0" err="1" smtClean="0">
                          <a:solidFill>
                            <a:schemeClr val="dk1"/>
                          </a:solidFill>
                          <a:latin typeface="+mn-lt"/>
                          <a:ea typeface="+mn-ea"/>
                          <a:cs typeface="+mn-cs"/>
                        </a:rPr>
                        <a:t>HttpSessionBindingListener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valueBound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valueUnbound</a:t>
                      </a:r>
                      <a:endParaRPr lang="ko-KR" altLang="en-US" sz="1200" dirty="0"/>
                    </a:p>
                  </a:txBody>
                  <a:tcPr/>
                </a:tc>
                <a:tc>
                  <a:txBody>
                    <a:bodyPr/>
                    <a:lstStyle/>
                    <a:p>
                      <a:pPr latinLnBrk="1"/>
                      <a:r>
                        <a:rPr lang="en-US" altLang="ko-KR" sz="1400" b="0" i="0" u="none" strike="noStrike" kern="1200" baseline="0" dirty="0" smtClean="0">
                          <a:solidFill>
                            <a:schemeClr val="dk1"/>
                          </a:solidFill>
                          <a:latin typeface="+mn-lt"/>
                          <a:ea typeface="+mn-ea"/>
                          <a:cs typeface="+mn-cs"/>
                        </a:rPr>
                        <a:t>You have an attribute class (a class for an object that will be stored as an attribute) and you want objects of this type to be notified when they are bound to or removed from a session.</a:t>
                      </a:r>
                      <a:endParaRPr lang="ko-KR" altLang="en-US" sz="1400" dirty="0"/>
                    </a:p>
                  </a:txBody>
                  <a:tcPr/>
                </a:tc>
                <a:extLst>
                  <a:ext uri="{0D108BD9-81ED-4DB2-BD59-A6C34878D82A}">
                    <a16:rowId xmlns:a16="http://schemas.microsoft.com/office/drawing/2014/main" val="10003"/>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HttpSessionBindingEvent</a:t>
                      </a:r>
                      <a:endParaRPr lang="ko-KR" altLang="en-US" sz="14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javax.servlet.http.</a:t>
                      </a:r>
                      <a:r>
                        <a:rPr lang="en-US" altLang="ko-KR" sz="1200" b="1" i="0" u="none" strike="noStrike" kern="1200" baseline="0" dirty="0" err="1" smtClean="0">
                          <a:solidFill>
                            <a:schemeClr val="dk1"/>
                          </a:solidFill>
                          <a:latin typeface="+mn-lt"/>
                          <a:ea typeface="+mn-ea"/>
                          <a:cs typeface="+mn-cs"/>
                        </a:rPr>
                        <a:t>HttpSessionAttributeListener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attributeAdded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attributeRemoved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attributeReplaced</a:t>
                      </a:r>
                      <a:endParaRPr lang="ko-KR" altLang="en-US" sz="1200" dirty="0"/>
                    </a:p>
                  </a:txBody>
                  <a:tcPr/>
                </a:tc>
                <a:tc>
                  <a:txBody>
                    <a:bodyPr/>
                    <a:lstStyle/>
                    <a:p>
                      <a:pPr latinLnBrk="1"/>
                      <a:r>
                        <a:rPr lang="en-US" altLang="ko-KR" sz="1400" b="0" i="0" u="none" strike="noStrike" kern="1200" baseline="0" dirty="0" smtClean="0">
                          <a:solidFill>
                            <a:schemeClr val="dk1"/>
                          </a:solidFill>
                          <a:latin typeface="+mn-lt"/>
                          <a:ea typeface="+mn-ea"/>
                          <a:cs typeface="+mn-cs"/>
                        </a:rPr>
                        <a:t>You want to know when a session attribute has been added, removed, or replaced.</a:t>
                      </a:r>
                      <a:endParaRPr lang="ko-KR" alt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706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8 Listeners</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21</a:t>
            </a:fld>
            <a:endParaRPr lang="ko-KR" altLang="en-US"/>
          </a:p>
        </p:txBody>
      </p:sp>
      <p:graphicFrame>
        <p:nvGraphicFramePr>
          <p:cNvPr id="6" name="표 5"/>
          <p:cNvGraphicFramePr>
            <a:graphicFrameLocks noGrp="1"/>
          </p:cNvGraphicFramePr>
          <p:nvPr>
            <p:extLst/>
          </p:nvPr>
        </p:nvGraphicFramePr>
        <p:xfrm>
          <a:off x="1775521" y="937533"/>
          <a:ext cx="8712969" cy="415036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3576398">
                  <a:extLst>
                    <a:ext uri="{9D8B030D-6E8A-4147-A177-3AD203B41FA5}">
                      <a16:colId xmlns:a16="http://schemas.microsoft.com/office/drawing/2014/main" val="20001"/>
                    </a:ext>
                  </a:extLst>
                </a:gridCol>
                <a:gridCol w="2904323">
                  <a:extLst>
                    <a:ext uri="{9D8B030D-6E8A-4147-A177-3AD203B41FA5}">
                      <a16:colId xmlns:a16="http://schemas.microsoft.com/office/drawing/2014/main" val="20002"/>
                    </a:ext>
                  </a:extLst>
                </a:gridCol>
              </a:tblGrid>
              <a:tr h="370840">
                <a:tc>
                  <a:txBody>
                    <a:bodyPr/>
                    <a:lstStyle/>
                    <a:p>
                      <a:r>
                        <a:rPr lang="en-US" altLang="ko-KR" sz="1800" b="1" i="0" u="none" strike="noStrike" kern="1200" baseline="0" dirty="0" smtClean="0">
                          <a:solidFill>
                            <a:schemeClr val="lt1"/>
                          </a:solidFill>
                          <a:latin typeface="+mn-lt"/>
                          <a:ea typeface="+mn-ea"/>
                          <a:cs typeface="+mn-cs"/>
                        </a:rPr>
                        <a:t>Event type</a:t>
                      </a:r>
                      <a:endParaRPr lang="en-US" altLang="ko-KR"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i="0" u="none" strike="noStrike" kern="1200" baseline="0" dirty="0" smtClean="0">
                          <a:solidFill>
                            <a:schemeClr val="lt1"/>
                          </a:solidFill>
                          <a:latin typeface="+mn-lt"/>
                          <a:ea typeface="+mn-ea"/>
                          <a:cs typeface="+mn-cs"/>
                        </a:rPr>
                        <a:t>Listener interface</a:t>
                      </a:r>
                      <a:endParaRPr lang="en-US" altLang="ko-KR"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i="0" u="none" strike="noStrike" kern="1200" baseline="0" dirty="0" smtClean="0">
                          <a:solidFill>
                            <a:schemeClr val="lt1"/>
                          </a:solidFill>
                          <a:latin typeface="+mn-lt"/>
                          <a:ea typeface="+mn-ea"/>
                          <a:cs typeface="+mn-cs"/>
                        </a:rPr>
                        <a:t>Scenario</a:t>
                      </a:r>
                      <a:endParaRPr lang="ko-KR" altLang="en-US" dirty="0" smtClean="0"/>
                    </a:p>
                  </a:txBody>
                  <a:tcPr/>
                </a:tc>
                <a:extLst>
                  <a:ext uri="{0D108BD9-81ED-4DB2-BD59-A6C34878D82A}">
                    <a16:rowId xmlns:a16="http://schemas.microsoft.com/office/drawing/2014/main" val="10000"/>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ServletContextAttributeEvent</a:t>
                      </a:r>
                      <a:endParaRPr lang="ko-KR" altLang="en-US" sz="11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a:t>
                      </a:r>
                      <a:r>
                        <a:rPr lang="en-US" altLang="ko-KR" sz="1200" b="1" i="0" u="none" strike="noStrike" kern="1200" baseline="0" dirty="0" err="1" smtClean="0">
                          <a:solidFill>
                            <a:schemeClr val="dk1"/>
                          </a:solidFill>
                          <a:latin typeface="+mn-lt"/>
                          <a:ea typeface="+mn-ea"/>
                          <a:cs typeface="+mn-cs"/>
                        </a:rPr>
                        <a:t>ServletContextAttributeListener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attributeAdded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attributeRemoved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attributeReplaced</a:t>
                      </a:r>
                      <a:endParaRPr lang="ko-KR" altLang="en-US" sz="1000" dirty="0"/>
                    </a:p>
                  </a:txBody>
                  <a:tcPr/>
                </a:tc>
                <a:tc>
                  <a:txBody>
                    <a:bodyPr/>
                    <a:lstStyle/>
                    <a:p>
                      <a:pPr latinLnBrk="1"/>
                      <a:r>
                        <a:rPr lang="en-US" altLang="ko-KR" sz="1600" b="0" i="0" u="none" strike="noStrike" kern="1200" baseline="0" dirty="0" smtClean="0">
                          <a:solidFill>
                            <a:schemeClr val="dk1"/>
                          </a:solidFill>
                          <a:latin typeface="+mn-lt"/>
                          <a:ea typeface="+mn-ea"/>
                          <a:cs typeface="+mn-cs"/>
                        </a:rPr>
                        <a:t>You want to know if an attribute in a web app context has been added, removed, or replaced.</a:t>
                      </a:r>
                      <a:endParaRPr lang="ko-KR" altLang="en-US" sz="1200" dirty="0"/>
                    </a:p>
                  </a:txBody>
                  <a:tcPr/>
                </a:tc>
                <a:extLst>
                  <a:ext uri="{0D108BD9-81ED-4DB2-BD59-A6C34878D82A}">
                    <a16:rowId xmlns:a16="http://schemas.microsoft.com/office/drawing/2014/main" val="10001"/>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ServletRequestEvent</a:t>
                      </a:r>
                      <a:endParaRPr lang="ko-KR" altLang="en-US" sz="11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a:t>
                      </a:r>
                      <a:r>
                        <a:rPr lang="en-US" altLang="ko-KR" sz="1200" b="1" i="0" u="none" strike="noStrike" kern="1200" baseline="0" dirty="0" err="1" smtClean="0">
                          <a:solidFill>
                            <a:schemeClr val="dk1"/>
                          </a:solidFill>
                          <a:latin typeface="+mn-lt"/>
                          <a:ea typeface="+mn-ea"/>
                          <a:cs typeface="+mn-cs"/>
                        </a:rPr>
                        <a:t>ServletRequestListener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requestInitialized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requestDestroyed</a:t>
                      </a:r>
                      <a:endParaRPr lang="ko-KR" altLang="en-US" sz="1000" dirty="0"/>
                    </a:p>
                  </a:txBody>
                  <a:tcPr/>
                </a:tc>
                <a:tc>
                  <a:txBody>
                    <a:bodyPr/>
                    <a:lstStyle/>
                    <a:p>
                      <a:pPr latinLnBrk="1"/>
                      <a:r>
                        <a:rPr lang="en-US" altLang="ko-KR" sz="1600" b="0" i="0" u="none" strike="noStrike" kern="1200" baseline="0" dirty="0" smtClean="0">
                          <a:solidFill>
                            <a:schemeClr val="dk1"/>
                          </a:solidFill>
                          <a:latin typeface="+mn-lt"/>
                          <a:ea typeface="+mn-ea"/>
                          <a:cs typeface="+mn-cs"/>
                        </a:rPr>
                        <a:t>You want to know each time a request comes in, so that you can log it.</a:t>
                      </a:r>
                      <a:endParaRPr lang="ko-KR" altLang="en-US" sz="1200" dirty="0"/>
                    </a:p>
                  </a:txBody>
                  <a:tcPr/>
                </a:tc>
                <a:extLst>
                  <a:ext uri="{0D108BD9-81ED-4DB2-BD59-A6C34878D82A}">
                    <a16:rowId xmlns:a16="http://schemas.microsoft.com/office/drawing/2014/main" val="10002"/>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ServletRequestAttributeEvent</a:t>
                      </a:r>
                      <a:endParaRPr lang="ko-KR" altLang="en-US" sz="11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a:t>
                      </a:r>
                      <a:r>
                        <a:rPr lang="en-US" altLang="ko-KR" sz="1200" b="1" i="0" u="none" strike="noStrike" kern="1200" baseline="0" dirty="0" err="1" smtClean="0">
                          <a:solidFill>
                            <a:schemeClr val="dk1"/>
                          </a:solidFill>
                          <a:latin typeface="+mn-lt"/>
                          <a:ea typeface="+mn-ea"/>
                          <a:cs typeface="+mn-cs"/>
                        </a:rPr>
                        <a:t>ServletRequestAttributeListener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attributeAdded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attributeRemoved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attributeReplaced</a:t>
                      </a:r>
                      <a:endParaRPr lang="ko-KR" altLang="en-US" sz="1000" dirty="0"/>
                    </a:p>
                  </a:txBody>
                  <a:tcPr/>
                </a:tc>
                <a:tc>
                  <a:txBody>
                    <a:bodyPr/>
                    <a:lstStyle/>
                    <a:p>
                      <a:pPr latinLnBrk="1"/>
                      <a:r>
                        <a:rPr lang="en-US" altLang="ko-KR" sz="1600" b="0" i="0" u="none" strike="noStrike" kern="1200" baseline="0" dirty="0" smtClean="0">
                          <a:solidFill>
                            <a:schemeClr val="dk1"/>
                          </a:solidFill>
                          <a:latin typeface="+mn-lt"/>
                          <a:ea typeface="+mn-ea"/>
                          <a:cs typeface="+mn-cs"/>
                        </a:rPr>
                        <a:t>You want to know when a request attribute has been added, removed, or replaced.</a:t>
                      </a:r>
                      <a:endParaRPr lang="ko-KR" altLang="en-US" sz="1200" dirty="0"/>
                    </a:p>
                  </a:txBody>
                  <a:tcPr/>
                </a:tc>
                <a:extLst>
                  <a:ext uri="{0D108BD9-81ED-4DB2-BD59-A6C34878D82A}">
                    <a16:rowId xmlns:a16="http://schemas.microsoft.com/office/drawing/2014/main" val="10003"/>
                  </a:ext>
                </a:extLst>
              </a:tr>
              <a:tr h="370840">
                <a:tc>
                  <a:txBody>
                    <a:bodyPr/>
                    <a:lstStyle/>
                    <a:p>
                      <a:pPr latinLnBrk="1"/>
                      <a:r>
                        <a:rPr lang="en-US" altLang="ko-KR" sz="1400" b="0" i="0" u="none" strike="noStrike" kern="1200" baseline="0" dirty="0" err="1" smtClean="0">
                          <a:solidFill>
                            <a:schemeClr val="dk1"/>
                          </a:solidFill>
                          <a:latin typeface="+mn-lt"/>
                          <a:ea typeface="+mn-ea"/>
                          <a:cs typeface="+mn-cs"/>
                        </a:rPr>
                        <a:t>HttpSessionEvent</a:t>
                      </a:r>
                      <a:endParaRPr lang="ko-KR" altLang="en-US" sz="1100" dirty="0"/>
                    </a:p>
                  </a:txBody>
                  <a:tcPr/>
                </a:tc>
                <a:tc>
                  <a:txBody>
                    <a:bodyPr/>
                    <a:lstStyle/>
                    <a:p>
                      <a:r>
                        <a:rPr lang="en-US" altLang="ko-KR" sz="1200" b="0" i="0" u="none" strike="noStrike" kern="1200" baseline="0" dirty="0" err="1" smtClean="0">
                          <a:solidFill>
                            <a:schemeClr val="dk1"/>
                          </a:solidFill>
                          <a:latin typeface="+mn-lt"/>
                          <a:ea typeface="+mn-ea"/>
                          <a:cs typeface="+mn-cs"/>
                        </a:rPr>
                        <a:t>javax.servlet.http.</a:t>
                      </a:r>
                      <a:r>
                        <a:rPr lang="en-US" altLang="ko-KR" sz="1200" b="1" i="0" u="none" strike="noStrike" kern="1200" baseline="0" dirty="0" err="1" smtClean="0">
                          <a:solidFill>
                            <a:schemeClr val="dk1"/>
                          </a:solidFill>
                          <a:latin typeface="+mn-lt"/>
                          <a:ea typeface="+mn-ea"/>
                          <a:cs typeface="+mn-cs"/>
                        </a:rPr>
                        <a:t>HttpSessionListener</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sessionCreated</a:t>
                      </a:r>
                      <a:endParaRPr lang="en-US" altLang="ko-KR" sz="1200" b="0" i="0" u="none" strike="noStrike" kern="1200" baseline="0" dirty="0" smtClean="0">
                        <a:solidFill>
                          <a:schemeClr val="dk1"/>
                        </a:solidFill>
                        <a:latin typeface="+mn-lt"/>
                        <a:ea typeface="+mn-ea"/>
                        <a:cs typeface="+mn-cs"/>
                      </a:endParaRPr>
                    </a:p>
                    <a:p>
                      <a:r>
                        <a:rPr lang="en-US" altLang="ko-KR" sz="1200" b="0" i="1" u="none" strike="noStrike" kern="1200" baseline="0" dirty="0" err="1" smtClean="0">
                          <a:solidFill>
                            <a:schemeClr val="dk1"/>
                          </a:solidFill>
                          <a:latin typeface="+mn-lt"/>
                          <a:ea typeface="+mn-ea"/>
                          <a:cs typeface="+mn-cs"/>
                        </a:rPr>
                        <a:t>sessionDestroyed</a:t>
                      </a:r>
                      <a:endParaRPr lang="ko-KR" altLang="en-US" sz="1000" dirty="0"/>
                    </a:p>
                  </a:txBody>
                  <a:tcPr/>
                </a:tc>
                <a:tc>
                  <a:txBody>
                    <a:bodyPr/>
                    <a:lstStyle/>
                    <a:p>
                      <a:pPr latinLnBrk="1"/>
                      <a:r>
                        <a:rPr lang="en-US" altLang="ko-KR" sz="1600" b="0" i="0" u="none" strike="noStrike" kern="1200" baseline="0" dirty="0" smtClean="0">
                          <a:solidFill>
                            <a:schemeClr val="dk1"/>
                          </a:solidFill>
                          <a:latin typeface="+mn-lt"/>
                          <a:ea typeface="+mn-ea"/>
                          <a:cs typeface="+mn-cs"/>
                        </a:rPr>
                        <a:t>You want to know how many concurrent users there are. In other words, you want to track the active sessions. </a:t>
                      </a:r>
                      <a:endParaRPr lang="ko-KR" alt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95940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Attributes and Parameters</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22</a:t>
            </a:fld>
            <a:endParaRPr lang="ko-KR" altLang="en-US"/>
          </a:p>
        </p:txBody>
      </p:sp>
      <p:graphicFrame>
        <p:nvGraphicFramePr>
          <p:cNvPr id="5" name="표 4"/>
          <p:cNvGraphicFramePr>
            <a:graphicFrameLocks noGrp="1"/>
          </p:cNvGraphicFramePr>
          <p:nvPr>
            <p:extLst/>
          </p:nvPr>
        </p:nvGraphicFramePr>
        <p:xfrm>
          <a:off x="1991544" y="1268760"/>
          <a:ext cx="8280920" cy="456872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r>
                        <a:rPr lang="en-US" altLang="ko-KR" sz="1800" b="1" i="0" u="none" strike="noStrike" kern="1200" baseline="0" dirty="0" smtClean="0">
                          <a:solidFill>
                            <a:schemeClr val="lt1"/>
                          </a:solidFill>
                          <a:latin typeface="+mn-lt"/>
                          <a:ea typeface="+mn-ea"/>
                          <a:cs typeface="+mn-cs"/>
                        </a:rPr>
                        <a:t>Attributes</a:t>
                      </a:r>
                      <a:endParaRPr lang="en-US" altLang="ko-KR" sz="1800" b="0" i="0" u="none" strike="noStrike" kern="1200" baseline="0" dirty="0" smtClean="0">
                        <a:solidFill>
                          <a:schemeClr val="lt1"/>
                        </a:solidFill>
                        <a:latin typeface="+mn-lt"/>
                        <a:ea typeface="+mn-ea"/>
                        <a:cs typeface="+mn-cs"/>
                      </a:endParaRPr>
                    </a:p>
                  </a:txBody>
                  <a:tcPr/>
                </a:tc>
                <a:tc>
                  <a:txBody>
                    <a:bodyPr/>
                    <a:lstStyle/>
                    <a:p>
                      <a:pPr latinLnBrk="1"/>
                      <a:r>
                        <a:rPr lang="en-US" altLang="ko-KR" sz="1800" b="1" i="0" u="none" strike="noStrike" kern="1200" baseline="0" dirty="0" smtClean="0">
                          <a:solidFill>
                            <a:schemeClr val="lt1"/>
                          </a:solidFill>
                          <a:latin typeface="+mn-lt"/>
                          <a:ea typeface="+mn-ea"/>
                          <a:cs typeface="+mn-cs"/>
                        </a:rPr>
                        <a:t>Parameters</a:t>
                      </a:r>
                      <a:endParaRPr lang="ko-KR" altLang="en-US" dirty="0"/>
                    </a:p>
                  </a:txBody>
                  <a:tcPr/>
                </a:tc>
                <a:extLst>
                  <a:ext uri="{0D108BD9-81ED-4DB2-BD59-A6C34878D82A}">
                    <a16:rowId xmlns:a16="http://schemas.microsoft.com/office/drawing/2014/main" val="10000"/>
                  </a:ext>
                </a:extLst>
              </a:tr>
              <a:tr h="1285344">
                <a:tc>
                  <a:txBody>
                    <a:bodyPr/>
                    <a:lstStyle/>
                    <a:p>
                      <a:pPr latinLnBrk="1"/>
                      <a:r>
                        <a:rPr lang="en-US" altLang="ko-KR" sz="1800" b="1" i="0" u="none" strike="noStrike" kern="1200" baseline="0" dirty="0" smtClean="0">
                          <a:solidFill>
                            <a:schemeClr val="bg1"/>
                          </a:solidFill>
                          <a:latin typeface="+mn-lt"/>
                          <a:ea typeface="+mn-ea"/>
                          <a:cs typeface="+mn-cs"/>
                        </a:rPr>
                        <a:t>Types</a:t>
                      </a:r>
                      <a:endParaRPr lang="ko-KR" altLang="en-US" dirty="0">
                        <a:solidFill>
                          <a:schemeClr val="bg1"/>
                        </a:solidFill>
                      </a:endParaRPr>
                    </a:p>
                  </a:txBody>
                  <a:tcPr>
                    <a:solidFill>
                      <a:schemeClr val="accent1"/>
                    </a:solidFill>
                  </a:tcPr>
                </a:tc>
                <a:tc>
                  <a:txBody>
                    <a:bodyPr/>
                    <a:lstStyle/>
                    <a:p>
                      <a:r>
                        <a:rPr lang="en-US" altLang="ko-KR" sz="1600" b="1" i="0" u="none" strike="noStrike" kern="1200" baseline="0" dirty="0" smtClean="0">
                          <a:solidFill>
                            <a:schemeClr val="dk1"/>
                          </a:solidFill>
                          <a:latin typeface="+mn-lt"/>
                          <a:ea typeface="+mn-ea"/>
                          <a:cs typeface="+mn-cs"/>
                        </a:rPr>
                        <a:t>Application/context</a:t>
                      </a:r>
                      <a:endParaRPr lang="en-US" altLang="ko-KR" sz="1600" b="0" i="0" u="none" strike="noStrike" kern="1200" baseline="0" dirty="0" smtClean="0">
                        <a:solidFill>
                          <a:schemeClr val="dk1"/>
                        </a:solidFill>
                        <a:latin typeface="+mn-lt"/>
                        <a:ea typeface="+mn-ea"/>
                        <a:cs typeface="+mn-cs"/>
                      </a:endParaRPr>
                    </a:p>
                    <a:p>
                      <a:r>
                        <a:rPr lang="en-US" altLang="ko-KR" sz="1600" b="1" i="0" u="none" strike="noStrike" kern="1200" baseline="0" dirty="0" smtClean="0">
                          <a:solidFill>
                            <a:schemeClr val="dk1"/>
                          </a:solidFill>
                          <a:latin typeface="+mn-lt"/>
                          <a:ea typeface="+mn-ea"/>
                          <a:cs typeface="+mn-cs"/>
                        </a:rPr>
                        <a:t>Request</a:t>
                      </a:r>
                      <a:endParaRPr lang="en-US" altLang="ko-KR" sz="1600" b="0" i="0" u="none" strike="noStrike" kern="1200" baseline="0" dirty="0" smtClean="0">
                        <a:solidFill>
                          <a:schemeClr val="dk1"/>
                        </a:solidFill>
                        <a:latin typeface="+mn-lt"/>
                        <a:ea typeface="+mn-ea"/>
                        <a:cs typeface="+mn-cs"/>
                      </a:endParaRPr>
                    </a:p>
                    <a:p>
                      <a:r>
                        <a:rPr lang="en-US" altLang="ko-KR" sz="1600" b="1" i="0" u="none" strike="noStrike" kern="1200" baseline="0" dirty="0" smtClean="0">
                          <a:solidFill>
                            <a:schemeClr val="dk1"/>
                          </a:solidFill>
                          <a:latin typeface="+mn-lt"/>
                          <a:ea typeface="+mn-ea"/>
                          <a:cs typeface="+mn-cs"/>
                        </a:rPr>
                        <a:t>Session</a:t>
                      </a:r>
                      <a:endParaRPr lang="ko-KR" altLang="en-US" sz="1600" dirty="0"/>
                    </a:p>
                  </a:txBody>
                  <a:tcPr/>
                </a:tc>
                <a:tc>
                  <a:txBody>
                    <a:bodyPr/>
                    <a:lstStyle/>
                    <a:p>
                      <a:r>
                        <a:rPr lang="en-US" altLang="ko-KR" sz="1600" b="1" i="0" u="none" strike="noStrike" kern="1200" baseline="0" dirty="0" smtClean="0">
                          <a:solidFill>
                            <a:schemeClr val="dk1"/>
                          </a:solidFill>
                          <a:latin typeface="+mn-lt"/>
                          <a:ea typeface="+mn-ea"/>
                          <a:cs typeface="+mn-cs"/>
                        </a:rPr>
                        <a:t>Application/context </a:t>
                      </a:r>
                      <a:r>
                        <a:rPr lang="en-US" altLang="ko-KR" sz="1600" b="1" i="0" u="none" strike="noStrike" kern="1200" baseline="0" dirty="0" err="1" smtClean="0">
                          <a:solidFill>
                            <a:schemeClr val="dk1"/>
                          </a:solidFill>
                          <a:latin typeface="+mn-lt"/>
                          <a:ea typeface="+mn-ea"/>
                          <a:cs typeface="+mn-cs"/>
                        </a:rPr>
                        <a:t>init</a:t>
                      </a:r>
                      <a:r>
                        <a:rPr lang="en-US" altLang="ko-KR" sz="1600" b="1" i="0" u="none" strike="noStrike" kern="1200" baseline="0" dirty="0" smtClean="0">
                          <a:solidFill>
                            <a:schemeClr val="dk1"/>
                          </a:solidFill>
                          <a:latin typeface="+mn-lt"/>
                          <a:ea typeface="+mn-ea"/>
                          <a:cs typeface="+mn-cs"/>
                        </a:rPr>
                        <a:t> parameters</a:t>
                      </a:r>
                      <a:endParaRPr lang="en-US" altLang="ko-KR" sz="1600" b="0" i="0" u="none" strike="noStrike" kern="1200" baseline="0" dirty="0" smtClean="0">
                        <a:solidFill>
                          <a:schemeClr val="dk1"/>
                        </a:solidFill>
                        <a:latin typeface="+mn-lt"/>
                        <a:ea typeface="+mn-ea"/>
                        <a:cs typeface="+mn-cs"/>
                      </a:endParaRPr>
                    </a:p>
                    <a:p>
                      <a:r>
                        <a:rPr lang="en-US" altLang="ko-KR" sz="1600" b="1" i="0" u="none" strike="noStrike" kern="1200" baseline="0" dirty="0" smtClean="0">
                          <a:solidFill>
                            <a:schemeClr val="dk1"/>
                          </a:solidFill>
                          <a:latin typeface="+mn-lt"/>
                          <a:ea typeface="+mn-ea"/>
                          <a:cs typeface="+mn-cs"/>
                        </a:rPr>
                        <a:t>Request parameters</a:t>
                      </a:r>
                      <a:endParaRPr lang="en-US" altLang="ko-KR" sz="1600" b="0" i="0" u="none" strike="noStrike" kern="1200" baseline="0" dirty="0" smtClean="0">
                        <a:solidFill>
                          <a:schemeClr val="dk1"/>
                        </a:solidFill>
                        <a:latin typeface="+mn-lt"/>
                        <a:ea typeface="+mn-ea"/>
                        <a:cs typeface="+mn-cs"/>
                      </a:endParaRPr>
                    </a:p>
                    <a:p>
                      <a:r>
                        <a:rPr lang="en-US" altLang="ko-KR" sz="1600" b="1" i="0" u="none" strike="noStrike" kern="1200" baseline="0" dirty="0" smtClean="0">
                          <a:solidFill>
                            <a:schemeClr val="dk1"/>
                          </a:solidFill>
                          <a:latin typeface="+mn-lt"/>
                          <a:ea typeface="+mn-ea"/>
                          <a:cs typeface="+mn-cs"/>
                        </a:rPr>
                        <a:t>Servlet </a:t>
                      </a:r>
                      <a:r>
                        <a:rPr lang="en-US" altLang="ko-KR" sz="1600" b="1" i="0" u="none" strike="noStrike" kern="1200" baseline="0" dirty="0" err="1" smtClean="0">
                          <a:solidFill>
                            <a:schemeClr val="dk1"/>
                          </a:solidFill>
                          <a:latin typeface="+mn-lt"/>
                          <a:ea typeface="+mn-ea"/>
                          <a:cs typeface="+mn-cs"/>
                        </a:rPr>
                        <a:t>init</a:t>
                      </a:r>
                      <a:r>
                        <a:rPr lang="en-US" altLang="ko-KR" sz="1600" b="1" i="0" u="none" strike="noStrike" kern="1200" baseline="0" dirty="0" smtClean="0">
                          <a:solidFill>
                            <a:schemeClr val="dk1"/>
                          </a:solidFill>
                          <a:latin typeface="+mn-lt"/>
                          <a:ea typeface="+mn-ea"/>
                          <a:cs typeface="+mn-cs"/>
                        </a:rPr>
                        <a:t> parameters</a:t>
                      </a:r>
                      <a:endParaRPr lang="ko-KR" altLang="en-US" sz="1600" dirty="0"/>
                    </a:p>
                  </a:txBody>
                  <a:tcPr/>
                </a:tc>
                <a:extLst>
                  <a:ext uri="{0D108BD9-81ED-4DB2-BD59-A6C34878D82A}">
                    <a16:rowId xmlns:a16="http://schemas.microsoft.com/office/drawing/2014/main" val="10001"/>
                  </a:ext>
                </a:extLst>
              </a:tr>
              <a:tr h="1080120">
                <a:tc>
                  <a:txBody>
                    <a:bodyPr/>
                    <a:lstStyle/>
                    <a:p>
                      <a:pPr latinLnBrk="1"/>
                      <a:r>
                        <a:rPr lang="en-US" altLang="ko-KR" sz="1800" b="1" i="0" u="none" strike="noStrike" kern="1200" baseline="0" dirty="0" smtClean="0">
                          <a:solidFill>
                            <a:schemeClr val="bg1"/>
                          </a:solidFill>
                          <a:latin typeface="+mn-lt"/>
                          <a:ea typeface="+mn-ea"/>
                          <a:cs typeface="+mn-cs"/>
                        </a:rPr>
                        <a:t>Method to set</a:t>
                      </a:r>
                      <a:endParaRPr lang="ko-KR" altLang="en-US" dirty="0">
                        <a:solidFill>
                          <a:schemeClr val="bg1"/>
                        </a:solidFill>
                      </a:endParaRPr>
                    </a:p>
                  </a:txBody>
                  <a:tcPr>
                    <a:solidFill>
                      <a:schemeClr val="accent1"/>
                    </a:solidFill>
                  </a:tcPr>
                </a:tc>
                <a:tc>
                  <a:txBody>
                    <a:bodyPr/>
                    <a:lstStyle/>
                    <a:p>
                      <a:pPr latinLnBrk="1"/>
                      <a:r>
                        <a:rPr lang="en-US" altLang="ko-KR" sz="1600" b="1" i="0" u="none" strike="noStrike" kern="1200" baseline="0" dirty="0" err="1" smtClean="0">
                          <a:solidFill>
                            <a:schemeClr val="dk1"/>
                          </a:solidFill>
                          <a:latin typeface="+mn-lt"/>
                          <a:ea typeface="+mn-ea"/>
                          <a:cs typeface="+mn-cs"/>
                        </a:rPr>
                        <a:t>setAttribute</a:t>
                      </a:r>
                      <a:r>
                        <a:rPr lang="en-US" altLang="ko-KR" sz="1600" b="1" i="0" u="none" strike="noStrike" kern="1200" baseline="0" dirty="0" smtClean="0">
                          <a:solidFill>
                            <a:schemeClr val="dk1"/>
                          </a:solidFill>
                          <a:latin typeface="+mn-lt"/>
                          <a:ea typeface="+mn-ea"/>
                          <a:cs typeface="+mn-cs"/>
                        </a:rPr>
                        <a:t>(String name, Object value)</a:t>
                      </a:r>
                      <a:endParaRPr lang="ko-KR" altLang="en-US" sz="1600" dirty="0"/>
                    </a:p>
                  </a:txBody>
                  <a:tcPr/>
                </a:tc>
                <a:tc>
                  <a:txBody>
                    <a:bodyPr/>
                    <a:lstStyle/>
                    <a:p>
                      <a:pPr latinLnBrk="1"/>
                      <a:r>
                        <a:rPr lang="en-US" altLang="ko-KR" sz="1600" b="1" i="0" u="none" strike="noStrike" kern="1200" baseline="0" dirty="0" smtClean="0">
                          <a:solidFill>
                            <a:schemeClr val="dk1"/>
                          </a:solidFill>
                          <a:latin typeface="+mn-lt"/>
                          <a:ea typeface="+mn-ea"/>
                          <a:cs typeface="+mn-cs"/>
                        </a:rPr>
                        <a:t>You CANNOT </a:t>
                      </a:r>
                      <a:r>
                        <a:rPr lang="en-US" altLang="ko-KR" sz="1600" b="1" i="1" u="none" strike="noStrike" kern="1200" baseline="0" dirty="0" smtClean="0">
                          <a:solidFill>
                            <a:schemeClr val="dk1"/>
                          </a:solidFill>
                          <a:latin typeface="+mn-lt"/>
                          <a:ea typeface="+mn-ea"/>
                          <a:cs typeface="+mn-cs"/>
                        </a:rPr>
                        <a:t>set </a:t>
                      </a:r>
                      <a:r>
                        <a:rPr lang="en-US" altLang="ko-KR" sz="1600" b="1" i="0" u="none" strike="noStrike" kern="1200" baseline="0" dirty="0" smtClean="0">
                          <a:solidFill>
                            <a:schemeClr val="dk1"/>
                          </a:solidFill>
                          <a:latin typeface="+mn-lt"/>
                          <a:ea typeface="+mn-ea"/>
                          <a:cs typeface="+mn-cs"/>
                        </a:rPr>
                        <a:t>Application and Servlet </a:t>
                      </a:r>
                      <a:r>
                        <a:rPr lang="en-US" altLang="ko-KR" sz="1600" b="1" i="0" u="none" strike="noStrike" kern="1200" baseline="0" dirty="0" err="1" smtClean="0">
                          <a:solidFill>
                            <a:schemeClr val="dk1"/>
                          </a:solidFill>
                          <a:latin typeface="+mn-lt"/>
                          <a:ea typeface="+mn-ea"/>
                          <a:cs typeface="+mn-cs"/>
                        </a:rPr>
                        <a:t>init</a:t>
                      </a:r>
                      <a:r>
                        <a:rPr lang="en-US" altLang="ko-KR" sz="1600" b="1" i="0" u="none" strike="noStrike" kern="1200" baseline="0" dirty="0" smtClean="0">
                          <a:solidFill>
                            <a:schemeClr val="dk1"/>
                          </a:solidFill>
                          <a:latin typeface="+mn-lt"/>
                          <a:ea typeface="+mn-ea"/>
                          <a:cs typeface="+mn-cs"/>
                        </a:rPr>
                        <a:t> parameters—they’re set in the DD, remember? </a:t>
                      </a:r>
                      <a:endParaRPr lang="ko-KR" altLang="en-US" sz="1600" dirty="0"/>
                    </a:p>
                  </a:txBody>
                  <a:tcPr/>
                </a:tc>
                <a:extLst>
                  <a:ext uri="{0D108BD9-81ED-4DB2-BD59-A6C34878D82A}">
                    <a16:rowId xmlns:a16="http://schemas.microsoft.com/office/drawing/2014/main" val="10002"/>
                  </a:ext>
                </a:extLst>
              </a:tr>
              <a:tr h="824304">
                <a:tc>
                  <a:txBody>
                    <a:bodyPr/>
                    <a:lstStyle/>
                    <a:p>
                      <a:pPr latinLnBrk="1"/>
                      <a:r>
                        <a:rPr lang="en-US" altLang="ko-KR" sz="1800" b="1" i="0" u="none" strike="noStrike" kern="1200" baseline="0" dirty="0" smtClean="0">
                          <a:solidFill>
                            <a:schemeClr val="bg1"/>
                          </a:solidFill>
                          <a:latin typeface="+mn-lt"/>
                          <a:ea typeface="+mn-ea"/>
                          <a:cs typeface="+mn-cs"/>
                        </a:rPr>
                        <a:t>Return type</a:t>
                      </a:r>
                      <a:endParaRPr lang="ko-KR" altLang="en-US" dirty="0">
                        <a:solidFill>
                          <a:schemeClr val="bg1"/>
                        </a:solidFill>
                      </a:endParaRPr>
                    </a:p>
                  </a:txBody>
                  <a:tcPr>
                    <a:solidFill>
                      <a:schemeClr val="accent1"/>
                    </a:solidFill>
                  </a:tcPr>
                </a:tc>
                <a:tc>
                  <a:txBody>
                    <a:bodyPr/>
                    <a:lstStyle/>
                    <a:p>
                      <a:pPr latinLnBrk="1"/>
                      <a:r>
                        <a:rPr lang="en-US" altLang="ko-KR" sz="1600" b="1" i="0" u="none" strike="noStrike" kern="1200" baseline="0" dirty="0" smtClean="0">
                          <a:solidFill>
                            <a:schemeClr val="dk1"/>
                          </a:solidFill>
                          <a:latin typeface="+mn-lt"/>
                          <a:ea typeface="+mn-ea"/>
                          <a:cs typeface="+mn-cs"/>
                        </a:rPr>
                        <a:t>Object</a:t>
                      </a:r>
                      <a:endParaRPr lang="ko-KR" altLang="en-US" sz="1600" dirty="0"/>
                    </a:p>
                  </a:txBody>
                  <a:tcPr/>
                </a:tc>
                <a:tc>
                  <a:txBody>
                    <a:bodyPr/>
                    <a:lstStyle/>
                    <a:p>
                      <a:pPr latinLnBrk="1"/>
                      <a:r>
                        <a:rPr lang="en-US" altLang="ko-KR" sz="1600" b="1" i="0" u="none" strike="noStrike" kern="1200" baseline="0" dirty="0" smtClean="0">
                          <a:solidFill>
                            <a:schemeClr val="dk1"/>
                          </a:solidFill>
                          <a:latin typeface="+mn-lt"/>
                          <a:ea typeface="+mn-ea"/>
                          <a:cs typeface="+mn-cs"/>
                        </a:rPr>
                        <a:t>String</a:t>
                      </a:r>
                      <a:endParaRPr lang="ko-KR" altLang="en-US" sz="1600" dirty="0"/>
                    </a:p>
                  </a:txBody>
                  <a:tcPr/>
                </a:tc>
                <a:extLst>
                  <a:ext uri="{0D108BD9-81ED-4DB2-BD59-A6C34878D82A}">
                    <a16:rowId xmlns:a16="http://schemas.microsoft.com/office/drawing/2014/main" val="10003"/>
                  </a:ext>
                </a:extLst>
              </a:tr>
              <a:tr h="1008112">
                <a:tc>
                  <a:txBody>
                    <a:bodyPr/>
                    <a:lstStyle/>
                    <a:p>
                      <a:pPr latinLnBrk="1"/>
                      <a:r>
                        <a:rPr lang="en-US" altLang="ko-KR" sz="1800" b="1" i="0" u="none" strike="noStrike" kern="1200" baseline="0" dirty="0" smtClean="0">
                          <a:solidFill>
                            <a:schemeClr val="bg1"/>
                          </a:solidFill>
                          <a:latin typeface="+mn-lt"/>
                          <a:ea typeface="+mn-ea"/>
                          <a:cs typeface="+mn-cs"/>
                        </a:rPr>
                        <a:t>Method to get</a:t>
                      </a:r>
                      <a:endParaRPr lang="ko-KR" altLang="en-US" dirty="0">
                        <a:solidFill>
                          <a:schemeClr val="bg1"/>
                        </a:solidFill>
                      </a:endParaRPr>
                    </a:p>
                  </a:txBody>
                  <a:tcPr>
                    <a:solidFill>
                      <a:schemeClr val="accent1"/>
                    </a:solidFill>
                  </a:tcPr>
                </a:tc>
                <a:tc>
                  <a:txBody>
                    <a:bodyPr/>
                    <a:lstStyle/>
                    <a:p>
                      <a:pPr latinLnBrk="1"/>
                      <a:r>
                        <a:rPr lang="en-US" altLang="ko-KR" sz="1600" b="1" i="0" u="none" strike="noStrike" kern="1200" baseline="0" dirty="0" err="1" smtClean="0">
                          <a:solidFill>
                            <a:schemeClr val="dk1"/>
                          </a:solidFill>
                          <a:latin typeface="+mn-lt"/>
                          <a:ea typeface="+mn-ea"/>
                          <a:cs typeface="+mn-cs"/>
                        </a:rPr>
                        <a:t>getAttribute</a:t>
                      </a:r>
                      <a:r>
                        <a:rPr lang="en-US" altLang="ko-KR" sz="1600" b="1" i="0" u="none" strike="noStrike" kern="1200" baseline="0" dirty="0" smtClean="0">
                          <a:solidFill>
                            <a:schemeClr val="dk1"/>
                          </a:solidFill>
                          <a:latin typeface="+mn-lt"/>
                          <a:ea typeface="+mn-ea"/>
                          <a:cs typeface="+mn-cs"/>
                        </a:rPr>
                        <a:t>(String name)</a:t>
                      </a:r>
                      <a:endParaRPr lang="ko-KR" altLang="en-US" sz="1600" dirty="0"/>
                    </a:p>
                  </a:txBody>
                  <a:tcPr/>
                </a:tc>
                <a:tc>
                  <a:txBody>
                    <a:bodyPr/>
                    <a:lstStyle/>
                    <a:p>
                      <a:pPr latinLnBrk="1"/>
                      <a:r>
                        <a:rPr lang="en-US" altLang="ko-KR" sz="1600" b="1" i="0" u="none" strike="noStrike" kern="1200" baseline="0" dirty="0" err="1" smtClean="0">
                          <a:solidFill>
                            <a:schemeClr val="dk1"/>
                          </a:solidFill>
                          <a:latin typeface="+mn-lt"/>
                          <a:ea typeface="+mn-ea"/>
                          <a:cs typeface="+mn-cs"/>
                        </a:rPr>
                        <a:t>getInitParameter</a:t>
                      </a:r>
                      <a:r>
                        <a:rPr lang="en-US" altLang="ko-KR" sz="1600" b="1" i="0" u="none" strike="noStrike" kern="1200" baseline="0" dirty="0" smtClean="0">
                          <a:solidFill>
                            <a:schemeClr val="dk1"/>
                          </a:solidFill>
                          <a:latin typeface="+mn-lt"/>
                          <a:ea typeface="+mn-ea"/>
                          <a:cs typeface="+mn-cs"/>
                        </a:rPr>
                        <a:t>(String name)</a:t>
                      </a:r>
                      <a:endParaRPr lang="ko-KR" alt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2493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026" y="980729"/>
            <a:ext cx="4840400" cy="543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lstStyle/>
          <a:p>
            <a:r>
              <a:rPr lang="en-US" altLang="ko-KR" dirty="0" smtClean="0"/>
              <a:t>Scopes for attributes</a:t>
            </a:r>
            <a:endParaRPr lang="ko-KR" altLang="en-US" dirty="0"/>
          </a:p>
        </p:txBody>
      </p:sp>
      <p:sp>
        <p:nvSpPr>
          <p:cNvPr id="5" name="내용 개체 틀 4"/>
          <p:cNvSpPr>
            <a:spLocks noGrp="1"/>
          </p:cNvSpPr>
          <p:nvPr>
            <p:ph sz="half" idx="1"/>
          </p:nvPr>
        </p:nvSpPr>
        <p:spPr>
          <a:xfrm>
            <a:off x="1703512" y="1196753"/>
            <a:ext cx="4038600" cy="4911741"/>
          </a:xfrm>
        </p:spPr>
        <p:txBody>
          <a:bodyPr>
            <a:normAutofit fontScale="77500" lnSpcReduction="20000"/>
          </a:bodyPr>
          <a:lstStyle/>
          <a:p>
            <a:r>
              <a:rPr lang="en-US" altLang="ko-KR" dirty="0" smtClean="0"/>
              <a:t>Context Attributes</a:t>
            </a:r>
          </a:p>
          <a:p>
            <a:pPr lvl="1"/>
            <a:r>
              <a:rPr lang="en-US" altLang="ko-KR" dirty="0" smtClean="0"/>
              <a:t>Everyone in the app has access.</a:t>
            </a:r>
          </a:p>
          <a:p>
            <a:r>
              <a:rPr lang="en-US" altLang="ko-KR" dirty="0" smtClean="0"/>
              <a:t>Session Attributes</a:t>
            </a:r>
          </a:p>
          <a:p>
            <a:pPr lvl="1"/>
            <a:r>
              <a:rPr lang="en-US" altLang="ko-KR" dirty="0" smtClean="0"/>
              <a:t>Accessible to only those with access to a specific </a:t>
            </a:r>
            <a:r>
              <a:rPr lang="en-US" altLang="ko-KR" dirty="0" err="1" smtClean="0"/>
              <a:t>HTTPSession</a:t>
            </a:r>
            <a:endParaRPr lang="en-US" altLang="ko-KR" dirty="0" smtClean="0"/>
          </a:p>
          <a:p>
            <a:r>
              <a:rPr lang="en-US" altLang="ko-KR" dirty="0" smtClean="0"/>
              <a:t>REQUEST Attributes</a:t>
            </a:r>
          </a:p>
          <a:p>
            <a:pPr lvl="1"/>
            <a:r>
              <a:rPr lang="en-US" altLang="ko-KR" dirty="0"/>
              <a:t>Accessible to only those with access to a </a:t>
            </a:r>
            <a:r>
              <a:rPr lang="en-US" altLang="ko-KR" dirty="0" smtClean="0"/>
              <a:t>specific </a:t>
            </a:r>
            <a:r>
              <a:rPr lang="en-US" altLang="ko-KR" dirty="0" err="1" smtClean="0"/>
              <a:t>ServletRequest</a:t>
            </a:r>
            <a:r>
              <a:rPr lang="en-US" altLang="ko-KR" dirty="0" smtClean="0"/>
              <a:t> </a:t>
            </a:r>
            <a:endParaRPr lang="ko-KR" altLang="en-US" dirty="0"/>
          </a:p>
        </p:txBody>
      </p:sp>
      <p:sp>
        <p:nvSpPr>
          <p:cNvPr id="3" name="날짜 개체 틀 2"/>
          <p:cNvSpPr>
            <a:spLocks noGrp="1"/>
          </p:cNvSpPr>
          <p:nvPr>
            <p:ph type="dt" sz="half" idx="10"/>
          </p:nvPr>
        </p:nvSpPr>
        <p:spPr/>
        <p:txBody>
          <a:bodyPr/>
          <a:lstStyle/>
          <a:p>
            <a:r>
              <a:rPr lang="en-US" altLang="ko-KR" smtClean="0"/>
              <a:t>Web Information Systems</a:t>
            </a:r>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23</a:t>
            </a:fld>
            <a:endParaRPr lang="ko-KR" altLang="en-US"/>
          </a:p>
        </p:txBody>
      </p:sp>
    </p:spTree>
    <p:extLst>
      <p:ext uri="{BB962C8B-B14F-4D97-AF65-F5344CB8AC3E}">
        <p14:creationId xmlns:p14="http://schemas.microsoft.com/office/powerpoint/2010/main" val="22209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Attribute API</a:t>
            </a:r>
            <a:endParaRPr lang="ko-KR" altLang="en-US" dirty="0"/>
          </a:p>
        </p:txBody>
      </p:sp>
      <p:sp>
        <p:nvSpPr>
          <p:cNvPr id="3" name="내용 개체 틀 2"/>
          <p:cNvSpPr>
            <a:spLocks noGrp="1"/>
          </p:cNvSpPr>
          <p:nvPr>
            <p:ph sz="half" idx="1"/>
          </p:nvPr>
        </p:nvSpPr>
        <p:spPr>
          <a:xfrm>
            <a:off x="1847528" y="1052737"/>
            <a:ext cx="8579296" cy="1494497"/>
          </a:xfrm>
        </p:spPr>
        <p:txBody>
          <a:bodyPr>
            <a:normAutofit fontScale="40000" lnSpcReduction="20000"/>
          </a:bodyPr>
          <a:lstStyle/>
          <a:p>
            <a:pPr marL="0" indent="0">
              <a:buNone/>
            </a:pPr>
            <a:r>
              <a:rPr lang="en-US" altLang="ko-KR" sz="2000" dirty="0">
                <a:latin typeface="Courier New" pitchFamily="49" charset="0"/>
                <a:cs typeface="Courier New" pitchFamily="49" charset="0"/>
              </a:rPr>
              <a:t>Object </a:t>
            </a:r>
            <a:r>
              <a:rPr lang="en-US" altLang="ko-KR" sz="2000" dirty="0" err="1">
                <a:latin typeface="Courier New" pitchFamily="49" charset="0"/>
                <a:cs typeface="Courier New" pitchFamily="49" charset="0"/>
              </a:rPr>
              <a:t>getAttribute</a:t>
            </a:r>
            <a:r>
              <a:rPr lang="en-US" altLang="ko-KR" sz="2000" dirty="0">
                <a:latin typeface="Courier New" pitchFamily="49" charset="0"/>
                <a:cs typeface="Courier New" pitchFamily="49" charset="0"/>
              </a:rPr>
              <a:t>(String name) </a:t>
            </a:r>
            <a:endParaRPr lang="en-US" altLang="ko-KR" sz="2000" dirty="0">
              <a:latin typeface="Courier New" pitchFamily="49" charset="0"/>
              <a:cs typeface="Courier New" pitchFamily="49" charset="0"/>
            </a:endParaRPr>
          </a:p>
          <a:p>
            <a:pPr marL="0" indent="0">
              <a:buNone/>
            </a:pPr>
            <a:r>
              <a:rPr lang="en-US" altLang="ko-KR" sz="2000" dirty="0">
                <a:latin typeface="Courier New" pitchFamily="49" charset="0"/>
                <a:cs typeface="Courier New" pitchFamily="49" charset="0"/>
              </a:rPr>
              <a:t>void </a:t>
            </a:r>
            <a:r>
              <a:rPr lang="en-US" altLang="ko-KR" sz="2000" dirty="0" err="1">
                <a:latin typeface="Courier New" pitchFamily="49" charset="0"/>
                <a:cs typeface="Courier New" pitchFamily="49" charset="0"/>
              </a:rPr>
              <a:t>setAttribute</a:t>
            </a:r>
            <a:r>
              <a:rPr lang="en-US" altLang="ko-KR" sz="2000" dirty="0">
                <a:latin typeface="Courier New" pitchFamily="49" charset="0"/>
                <a:cs typeface="Courier New" pitchFamily="49" charset="0"/>
              </a:rPr>
              <a:t>(String name, Object value) </a:t>
            </a:r>
            <a:endParaRPr lang="en-US" altLang="ko-KR" sz="2000" dirty="0">
              <a:latin typeface="Courier New" pitchFamily="49" charset="0"/>
              <a:cs typeface="Courier New" pitchFamily="49" charset="0"/>
            </a:endParaRPr>
          </a:p>
          <a:p>
            <a:pPr marL="0" indent="0">
              <a:buNone/>
            </a:pPr>
            <a:r>
              <a:rPr lang="en-US" altLang="ko-KR" sz="2000" dirty="0">
                <a:latin typeface="Courier New" pitchFamily="49" charset="0"/>
                <a:cs typeface="Courier New" pitchFamily="49" charset="0"/>
              </a:rPr>
              <a:t>void </a:t>
            </a:r>
            <a:r>
              <a:rPr lang="en-US" altLang="ko-KR" sz="2000" dirty="0" err="1">
                <a:latin typeface="Courier New" pitchFamily="49" charset="0"/>
                <a:cs typeface="Courier New" pitchFamily="49" charset="0"/>
              </a:rPr>
              <a:t>removeAttribute</a:t>
            </a:r>
            <a:r>
              <a:rPr lang="en-US" altLang="ko-KR" sz="2000" dirty="0">
                <a:latin typeface="Courier New" pitchFamily="49" charset="0"/>
                <a:cs typeface="Courier New" pitchFamily="49" charset="0"/>
              </a:rPr>
              <a:t>(String name) </a:t>
            </a:r>
            <a:endParaRPr lang="en-US" altLang="ko-KR" sz="2000" dirty="0">
              <a:latin typeface="Courier New" pitchFamily="49" charset="0"/>
              <a:cs typeface="Courier New" pitchFamily="49" charset="0"/>
            </a:endParaRPr>
          </a:p>
          <a:p>
            <a:pPr marL="0" indent="0">
              <a:buNone/>
            </a:pPr>
            <a:r>
              <a:rPr lang="en-US" altLang="ko-KR" sz="2000" dirty="0">
                <a:latin typeface="Courier New" pitchFamily="49" charset="0"/>
                <a:cs typeface="Courier New" pitchFamily="49" charset="0"/>
              </a:rPr>
              <a:t>Enumeration </a:t>
            </a:r>
            <a:r>
              <a:rPr lang="en-US" altLang="ko-KR" sz="2000" dirty="0" err="1">
                <a:latin typeface="Courier New" pitchFamily="49" charset="0"/>
                <a:cs typeface="Courier New" pitchFamily="49" charset="0"/>
              </a:rPr>
              <a:t>getAttributeNames</a:t>
            </a:r>
            <a:r>
              <a:rPr lang="en-US" altLang="ko-KR" sz="2000" dirty="0">
                <a:latin typeface="Courier New" pitchFamily="49" charset="0"/>
                <a:cs typeface="Courier New" pitchFamily="49" charset="0"/>
              </a:rPr>
              <a:t>()</a:t>
            </a:r>
            <a:endParaRPr lang="ko-KR" altLang="en-US" sz="2000" dirty="0">
              <a:latin typeface="Courier New" pitchFamily="49" charset="0"/>
              <a:cs typeface="Courier New" pitchFamily="49" charset="0"/>
            </a:endParaRPr>
          </a:p>
        </p:txBody>
      </p:sp>
      <p:sp>
        <p:nvSpPr>
          <p:cNvPr id="5" name="날짜 개체 틀 4"/>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24</a:t>
            </a:fld>
            <a:endParaRPr lang="ko-KR"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2708920"/>
            <a:ext cx="5688632" cy="380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68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Thread Safe</a:t>
            </a:r>
            <a:endParaRPr lang="ko-KR" altLang="en-US" dirty="0"/>
          </a:p>
        </p:txBody>
      </p:sp>
      <p:sp>
        <p:nvSpPr>
          <p:cNvPr id="5" name="날짜 개체 틀 4"/>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25</a:t>
            </a:fld>
            <a:endParaRPr lang="ko-KR" altLang="en-US"/>
          </a:p>
        </p:txBody>
      </p:sp>
      <p:sp>
        <p:nvSpPr>
          <p:cNvPr id="7" name="TextBox 6"/>
          <p:cNvSpPr txBox="1"/>
          <p:nvPr/>
        </p:nvSpPr>
        <p:spPr>
          <a:xfrm>
            <a:off x="1525944" y="1221541"/>
            <a:ext cx="4039632" cy="2462213"/>
          </a:xfrm>
          <a:prstGeom prst="rect">
            <a:avLst/>
          </a:prstGeom>
          <a:noFill/>
          <a:ln>
            <a:solidFill>
              <a:schemeClr val="accent1">
                <a:shade val="50000"/>
                <a:alpha val="99000"/>
              </a:schemeClr>
            </a:solidFill>
          </a:ln>
        </p:spPr>
        <p:txBody>
          <a:bodyPr wrap="none" rtlCol="0">
            <a:spAutoFit/>
          </a:bodyPr>
          <a:lstStyle/>
          <a:p>
            <a:r>
              <a:rPr lang="en-US" altLang="ko-KR" sz="1400" dirty="0" err="1"/>
              <a:t>getServletContext</a:t>
            </a:r>
            <a:r>
              <a:rPr lang="en-US" altLang="ko-KR" sz="1400" dirty="0"/>
              <a:t>().</a:t>
            </a:r>
            <a:r>
              <a:rPr lang="en-US" altLang="ko-KR" sz="1400" dirty="0" err="1"/>
              <a:t>setAttribute</a:t>
            </a:r>
            <a:r>
              <a:rPr lang="en-US" altLang="ko-KR" sz="1400" dirty="0"/>
              <a:t>(“foo”, “22”); </a:t>
            </a:r>
            <a:endParaRPr lang="en-US" altLang="ko-KR" sz="1400" dirty="0"/>
          </a:p>
          <a:p>
            <a:endParaRPr lang="en-US" altLang="ko-KR" sz="1400" dirty="0"/>
          </a:p>
          <a:p>
            <a:endParaRPr lang="en-US" altLang="ko-KR" sz="1400" dirty="0"/>
          </a:p>
          <a:p>
            <a:r>
              <a:rPr lang="en-US" altLang="ko-KR" sz="1400" dirty="0" err="1"/>
              <a:t>getServletContext</a:t>
            </a:r>
            <a:r>
              <a:rPr lang="en-US" altLang="ko-KR" sz="1400" dirty="0"/>
              <a:t>().</a:t>
            </a:r>
            <a:r>
              <a:rPr lang="en-US" altLang="ko-KR" sz="1400" dirty="0" err="1"/>
              <a:t>setAttribute</a:t>
            </a:r>
            <a:r>
              <a:rPr lang="en-US" altLang="ko-KR" sz="1400" dirty="0"/>
              <a:t>(“bar”, “42”); </a:t>
            </a:r>
            <a:endParaRPr lang="en-US" altLang="ko-KR" sz="1400" dirty="0"/>
          </a:p>
          <a:p>
            <a:endParaRPr lang="en-US" altLang="ko-KR" sz="1400" dirty="0"/>
          </a:p>
          <a:p>
            <a:endParaRPr lang="en-US" altLang="ko-KR" sz="1400" dirty="0"/>
          </a:p>
          <a:p>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(“foo</a:t>
            </a:r>
            <a:r>
              <a:rPr lang="en-US" altLang="ko-KR" sz="1400" dirty="0"/>
              <a:t>”));</a:t>
            </a:r>
          </a:p>
          <a:p>
            <a:r>
              <a:rPr lang="en-US" altLang="ko-KR" sz="1400" dirty="0"/>
              <a:t> </a:t>
            </a:r>
          </a:p>
          <a:p>
            <a:endParaRPr lang="en-US" altLang="ko-KR" sz="1400" dirty="0"/>
          </a:p>
          <a:p>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(“bar”)); </a:t>
            </a:r>
            <a:endParaRPr lang="en-US" altLang="ko-KR" sz="1400" dirty="0"/>
          </a:p>
          <a:p>
            <a:endParaRPr lang="ko-KR" altLang="en-US" sz="1400" dirty="0">
              <a:latin typeface="Courier New" pitchFamily="49" charset="0"/>
              <a:ea typeface="Cambria Math" pitchFamily="18" charset="0"/>
              <a:cs typeface="Courier New" pitchFamily="49" charset="0"/>
            </a:endParaRPr>
          </a:p>
        </p:txBody>
      </p:sp>
      <p:sp>
        <p:nvSpPr>
          <p:cNvPr id="8" name="TextBox 7"/>
          <p:cNvSpPr txBox="1"/>
          <p:nvPr/>
        </p:nvSpPr>
        <p:spPr>
          <a:xfrm>
            <a:off x="5872006" y="1437565"/>
            <a:ext cx="4039632" cy="2462213"/>
          </a:xfrm>
          <a:prstGeom prst="rect">
            <a:avLst/>
          </a:prstGeom>
          <a:noFill/>
          <a:ln>
            <a:solidFill>
              <a:schemeClr val="accent1">
                <a:shade val="50000"/>
                <a:alpha val="99000"/>
              </a:schemeClr>
            </a:solidFill>
          </a:ln>
        </p:spPr>
        <p:txBody>
          <a:bodyPr wrap="none" rtlCol="0">
            <a:spAutoFit/>
          </a:bodyPr>
          <a:lstStyle/>
          <a:p>
            <a:r>
              <a:rPr lang="en-US" altLang="ko-KR" sz="1400" dirty="0" err="1"/>
              <a:t>getServletContext</a:t>
            </a:r>
            <a:r>
              <a:rPr lang="en-US" altLang="ko-KR" sz="1400" dirty="0"/>
              <a:t>().</a:t>
            </a:r>
            <a:r>
              <a:rPr lang="en-US" altLang="ko-KR" sz="1400" dirty="0" err="1"/>
              <a:t>setAttribute</a:t>
            </a:r>
            <a:r>
              <a:rPr lang="en-US" altLang="ko-KR" sz="1400" dirty="0"/>
              <a:t>(“foo”, “22”); </a:t>
            </a:r>
            <a:endParaRPr lang="en-US" altLang="ko-KR" sz="1400" dirty="0"/>
          </a:p>
          <a:p>
            <a:endParaRPr lang="en-US" altLang="ko-KR" sz="1400" dirty="0"/>
          </a:p>
          <a:p>
            <a:endParaRPr lang="en-US" altLang="ko-KR" sz="1400" dirty="0"/>
          </a:p>
          <a:p>
            <a:r>
              <a:rPr lang="en-US" altLang="ko-KR" sz="1400" dirty="0" err="1"/>
              <a:t>getServletContext</a:t>
            </a:r>
            <a:r>
              <a:rPr lang="en-US" altLang="ko-KR" sz="1400" dirty="0"/>
              <a:t>().</a:t>
            </a:r>
            <a:r>
              <a:rPr lang="en-US" altLang="ko-KR" sz="1400" dirty="0" err="1"/>
              <a:t>setAttribute</a:t>
            </a:r>
            <a:r>
              <a:rPr lang="en-US" altLang="ko-KR" sz="1400" dirty="0"/>
              <a:t>(“bar”, </a:t>
            </a:r>
            <a:r>
              <a:rPr lang="en-US" altLang="ko-KR" sz="1400" dirty="0"/>
              <a:t>“16”); </a:t>
            </a:r>
          </a:p>
          <a:p>
            <a:endParaRPr lang="en-US" altLang="ko-KR" sz="1400" dirty="0"/>
          </a:p>
          <a:p>
            <a:endParaRPr lang="en-US" altLang="ko-KR" sz="1400" dirty="0"/>
          </a:p>
          <a:p>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(“foo</a:t>
            </a:r>
            <a:r>
              <a:rPr lang="en-US" altLang="ko-KR" sz="1400" dirty="0"/>
              <a:t>”));</a:t>
            </a:r>
          </a:p>
          <a:p>
            <a:r>
              <a:rPr lang="en-US" altLang="ko-KR" sz="1400" dirty="0"/>
              <a:t> </a:t>
            </a:r>
          </a:p>
          <a:p>
            <a:endParaRPr lang="en-US" altLang="ko-KR" sz="1400" dirty="0"/>
          </a:p>
          <a:p>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(“bar”)); </a:t>
            </a:r>
            <a:endParaRPr lang="en-US" altLang="ko-KR" sz="1400" dirty="0"/>
          </a:p>
          <a:p>
            <a:endParaRPr lang="ko-KR" altLang="en-US" sz="1400" dirty="0">
              <a:latin typeface="Courier New" pitchFamily="49" charset="0"/>
              <a:ea typeface="Cambria Math" pitchFamily="18" charset="0"/>
              <a:cs typeface="Courier New" pitchFamily="49" charset="0"/>
            </a:endParaRPr>
          </a:p>
        </p:txBody>
      </p:sp>
      <p:sp>
        <p:nvSpPr>
          <p:cNvPr id="9" name="TextBox 8"/>
          <p:cNvSpPr txBox="1"/>
          <p:nvPr/>
        </p:nvSpPr>
        <p:spPr>
          <a:xfrm>
            <a:off x="1525945" y="908721"/>
            <a:ext cx="4158511" cy="307777"/>
          </a:xfrm>
          <a:prstGeom prst="rect">
            <a:avLst/>
          </a:prstGeom>
          <a:noFill/>
          <a:ln>
            <a:solidFill>
              <a:schemeClr val="accent1">
                <a:shade val="50000"/>
                <a:alpha val="99000"/>
              </a:schemeClr>
            </a:solidFill>
          </a:ln>
        </p:spPr>
        <p:txBody>
          <a:bodyPr wrap="none" rtlCol="0">
            <a:spAutoFit/>
          </a:bodyPr>
          <a:lstStyle/>
          <a:p>
            <a:r>
              <a:rPr lang="en-US" altLang="ko-KR" sz="1400" dirty="0">
                <a:latin typeface="Courier New" pitchFamily="49" charset="0"/>
                <a:ea typeface="Cambria Math" pitchFamily="18" charset="0"/>
                <a:cs typeface="Courier New" pitchFamily="49" charset="0"/>
              </a:rPr>
              <a:t>Thread #1 for the servlet A in an app</a:t>
            </a:r>
            <a:endParaRPr lang="ko-KR" altLang="en-US" sz="1400" dirty="0">
              <a:latin typeface="Courier New" pitchFamily="49" charset="0"/>
              <a:ea typeface="Cambria Math" pitchFamily="18" charset="0"/>
              <a:cs typeface="Courier New" pitchFamily="49" charset="0"/>
            </a:endParaRPr>
          </a:p>
        </p:txBody>
      </p:sp>
      <p:sp>
        <p:nvSpPr>
          <p:cNvPr id="10" name="TextBox 9"/>
          <p:cNvSpPr txBox="1"/>
          <p:nvPr/>
        </p:nvSpPr>
        <p:spPr>
          <a:xfrm>
            <a:off x="5872006" y="913764"/>
            <a:ext cx="4802918" cy="307777"/>
          </a:xfrm>
          <a:prstGeom prst="rect">
            <a:avLst/>
          </a:prstGeom>
          <a:noFill/>
          <a:ln>
            <a:solidFill>
              <a:schemeClr val="accent1">
                <a:shade val="50000"/>
                <a:alpha val="99000"/>
              </a:schemeClr>
            </a:solidFill>
          </a:ln>
        </p:spPr>
        <p:txBody>
          <a:bodyPr wrap="none" rtlCol="0">
            <a:spAutoFit/>
          </a:bodyPr>
          <a:lstStyle/>
          <a:p>
            <a:r>
              <a:rPr lang="en-US" altLang="ko-KR" sz="1400" dirty="0">
                <a:latin typeface="Courier New" pitchFamily="49" charset="0"/>
                <a:ea typeface="Cambria Math" pitchFamily="18" charset="0"/>
                <a:cs typeface="Courier New" pitchFamily="49" charset="0"/>
              </a:rPr>
              <a:t>Thread #2 for the servlet B in the same app</a:t>
            </a:r>
            <a:endParaRPr lang="ko-KR" altLang="en-US" sz="1400" dirty="0">
              <a:latin typeface="Courier New" pitchFamily="49" charset="0"/>
              <a:ea typeface="Cambria Math" pitchFamily="18" charset="0"/>
              <a:cs typeface="Courier New" pitchFamily="49" charset="0"/>
            </a:endParaRPr>
          </a:p>
        </p:txBody>
      </p:sp>
      <p:sp>
        <p:nvSpPr>
          <p:cNvPr id="11" name="아래쪽 화살표 10"/>
          <p:cNvSpPr/>
          <p:nvPr/>
        </p:nvSpPr>
        <p:spPr>
          <a:xfrm>
            <a:off x="5684456" y="913764"/>
            <a:ext cx="267529" cy="2991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5564871" y="3841304"/>
            <a:ext cx="614271" cy="307777"/>
          </a:xfrm>
          <a:prstGeom prst="rect">
            <a:avLst/>
          </a:prstGeom>
          <a:noFill/>
          <a:ln>
            <a:noFill/>
          </a:ln>
        </p:spPr>
        <p:txBody>
          <a:bodyPr wrap="none" rtlCol="0">
            <a:spAutoFit/>
          </a:bodyPr>
          <a:lstStyle/>
          <a:p>
            <a:r>
              <a:rPr lang="en-US" altLang="ko-KR" sz="1400" dirty="0">
                <a:latin typeface="Courier New" pitchFamily="49" charset="0"/>
                <a:ea typeface="Cambria Math" pitchFamily="18" charset="0"/>
                <a:cs typeface="Courier New" pitchFamily="49" charset="0"/>
              </a:rPr>
              <a:t>time</a:t>
            </a:r>
            <a:endParaRPr lang="ko-KR" altLang="en-US" sz="1400" dirty="0">
              <a:latin typeface="Courier New" pitchFamily="49" charset="0"/>
              <a:ea typeface="Cambria Math" pitchFamily="18" charset="0"/>
              <a:cs typeface="Courier New" pitchFamily="49" charset="0"/>
            </a:endParaRPr>
          </a:p>
        </p:txBody>
      </p:sp>
      <p:sp>
        <p:nvSpPr>
          <p:cNvPr id="13" name="TextBox 12"/>
          <p:cNvSpPr txBox="1"/>
          <p:nvPr/>
        </p:nvSpPr>
        <p:spPr>
          <a:xfrm>
            <a:off x="1748264" y="4725145"/>
            <a:ext cx="3657027" cy="307777"/>
          </a:xfrm>
          <a:prstGeom prst="rect">
            <a:avLst/>
          </a:prstGeom>
          <a:noFill/>
          <a:ln>
            <a:noFill/>
          </a:ln>
        </p:spPr>
        <p:txBody>
          <a:bodyPr wrap="none" rtlCol="0">
            <a:spAutoFit/>
          </a:bodyPr>
          <a:lstStyle/>
          <a:p>
            <a:r>
              <a:rPr lang="en-US" altLang="ko-KR" sz="1400" dirty="0">
                <a:solidFill>
                  <a:srgbClr val="FF0000"/>
                </a:solidFill>
                <a:ea typeface="Cambria Math" pitchFamily="18" charset="0"/>
                <a:cs typeface="Courier New" pitchFamily="49" charset="0"/>
              </a:rPr>
              <a:t>What is the “bar” value returned by Thread #1?</a:t>
            </a:r>
            <a:endParaRPr lang="ko-KR" altLang="en-US" sz="1400" dirty="0">
              <a:solidFill>
                <a:srgbClr val="FF0000"/>
              </a:solidFill>
              <a:ea typeface="Cambria Math" pitchFamily="18" charset="0"/>
              <a:cs typeface="Courier New" pitchFamily="49" charset="0"/>
            </a:endParaRPr>
          </a:p>
        </p:txBody>
      </p:sp>
    </p:spTree>
    <p:extLst>
      <p:ext uri="{BB962C8B-B14F-4D97-AF65-F5344CB8AC3E}">
        <p14:creationId xmlns:p14="http://schemas.microsoft.com/office/powerpoint/2010/main" val="385987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Thread Safe Attributes/</a:t>
            </a:r>
            <a:r>
              <a:rPr lang="en-US" altLang="ko-KR" dirty="0" err="1" smtClean="0"/>
              <a:t>Varibles</a:t>
            </a:r>
            <a:endParaRPr lang="ko-KR" altLang="en-US" dirty="0"/>
          </a:p>
        </p:txBody>
      </p:sp>
      <p:sp>
        <p:nvSpPr>
          <p:cNvPr id="3" name="내용 개체 틀 2"/>
          <p:cNvSpPr>
            <a:spLocks noGrp="1"/>
          </p:cNvSpPr>
          <p:nvPr>
            <p:ph sz="half" idx="1"/>
          </p:nvPr>
        </p:nvSpPr>
        <p:spPr/>
        <p:txBody>
          <a:bodyPr>
            <a:normAutofit/>
          </a:bodyPr>
          <a:lstStyle/>
          <a:p>
            <a:r>
              <a:rPr lang="en-US" altLang="ko-KR" dirty="0"/>
              <a:t>Thread Unsafe</a:t>
            </a:r>
          </a:p>
          <a:p>
            <a:pPr lvl="1"/>
            <a:r>
              <a:rPr lang="en-US" altLang="ko-KR" b="0" dirty="0" smtClean="0"/>
              <a:t>Context-scoped </a:t>
            </a:r>
            <a:r>
              <a:rPr lang="en-US" altLang="ko-KR" b="0" dirty="0"/>
              <a:t>attributes </a:t>
            </a:r>
          </a:p>
          <a:p>
            <a:pPr lvl="1"/>
            <a:r>
              <a:rPr lang="en-US" altLang="ko-KR" b="0" dirty="0" smtClean="0"/>
              <a:t>Session-scoped </a:t>
            </a:r>
            <a:r>
              <a:rPr lang="en-US" altLang="ko-KR" b="0" dirty="0"/>
              <a:t>attributes </a:t>
            </a:r>
            <a:endParaRPr lang="en-US" altLang="ko-KR" b="0" dirty="0" smtClean="0"/>
          </a:p>
          <a:p>
            <a:pPr lvl="1"/>
            <a:r>
              <a:rPr lang="en-US" altLang="ko-KR" b="0" dirty="0" smtClean="0"/>
              <a:t>Instance </a:t>
            </a:r>
            <a:r>
              <a:rPr lang="en-US" altLang="ko-KR" b="0" dirty="0"/>
              <a:t>variables in the </a:t>
            </a:r>
            <a:r>
              <a:rPr lang="en-US" altLang="ko-KR" b="0" dirty="0" smtClean="0"/>
              <a:t>servlet</a:t>
            </a:r>
          </a:p>
          <a:p>
            <a:pPr lvl="1"/>
            <a:r>
              <a:rPr lang="en-US" altLang="ko-KR" b="0" dirty="0" smtClean="0"/>
              <a:t>Static </a:t>
            </a:r>
            <a:r>
              <a:rPr lang="en-US" altLang="ko-KR" b="0" dirty="0"/>
              <a:t>variables in the servlet </a:t>
            </a:r>
            <a:endParaRPr lang="ko-KR" altLang="en-US" dirty="0"/>
          </a:p>
        </p:txBody>
      </p:sp>
      <p:sp>
        <p:nvSpPr>
          <p:cNvPr id="4" name="내용 개체 틀 3"/>
          <p:cNvSpPr>
            <a:spLocks noGrp="1"/>
          </p:cNvSpPr>
          <p:nvPr>
            <p:ph sz="half" idx="2"/>
          </p:nvPr>
        </p:nvSpPr>
        <p:spPr/>
        <p:txBody>
          <a:bodyPr>
            <a:normAutofit/>
          </a:bodyPr>
          <a:lstStyle/>
          <a:p>
            <a:r>
              <a:rPr lang="en-US" altLang="ko-KR" dirty="0" smtClean="0"/>
              <a:t>Thread Safe</a:t>
            </a:r>
          </a:p>
          <a:p>
            <a:pPr lvl="1"/>
            <a:r>
              <a:rPr lang="en-US" altLang="ko-KR" b="0" dirty="0"/>
              <a:t>Request-scoped </a:t>
            </a:r>
            <a:r>
              <a:rPr lang="en-US" altLang="ko-KR" b="0" dirty="0" smtClean="0"/>
              <a:t>attributes</a:t>
            </a:r>
          </a:p>
          <a:p>
            <a:pPr lvl="1"/>
            <a:r>
              <a:rPr lang="en-US" altLang="ko-KR" b="0" dirty="0"/>
              <a:t>Local variables in service methods </a:t>
            </a:r>
          </a:p>
          <a:p>
            <a:pPr lvl="1"/>
            <a:endParaRPr lang="ko-KR" altLang="en-US" sz="2800" dirty="0">
              <a:solidFill>
                <a:schemeClr val="tx1">
                  <a:lumMod val="95000"/>
                  <a:lumOff val="5000"/>
                </a:schemeClr>
              </a:solidFill>
            </a:endParaRPr>
          </a:p>
        </p:txBody>
      </p:sp>
      <p:sp>
        <p:nvSpPr>
          <p:cNvPr id="5" name="날짜 개체 틀 4"/>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26</a:t>
            </a:fld>
            <a:endParaRPr lang="ko-KR" altLang="en-US"/>
          </a:p>
        </p:txBody>
      </p:sp>
    </p:spTree>
    <p:extLst>
      <p:ext uri="{BB962C8B-B14F-4D97-AF65-F5344CB8AC3E}">
        <p14:creationId xmlns:p14="http://schemas.microsoft.com/office/powerpoint/2010/main" val="581563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to lock the context attributes</a:t>
            </a:r>
            <a:endParaRPr lang="ko-KR" altLang="en-US" dirty="0"/>
          </a:p>
        </p:txBody>
      </p:sp>
      <p:sp>
        <p:nvSpPr>
          <p:cNvPr id="5" name="날짜 개체 틀 4"/>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27</a:t>
            </a:fld>
            <a:endParaRPr lang="ko-KR" altLang="en-US"/>
          </a:p>
        </p:txBody>
      </p:sp>
      <p:sp>
        <p:nvSpPr>
          <p:cNvPr id="7" name="TextBox 6"/>
          <p:cNvSpPr txBox="1"/>
          <p:nvPr/>
        </p:nvSpPr>
        <p:spPr>
          <a:xfrm>
            <a:off x="2340330" y="787107"/>
            <a:ext cx="7488832" cy="5693866"/>
          </a:xfrm>
          <a:prstGeom prst="rect">
            <a:avLst/>
          </a:prstGeom>
          <a:noFill/>
          <a:ln>
            <a:solidFill>
              <a:schemeClr val="accent1">
                <a:shade val="50000"/>
                <a:alpha val="99000"/>
              </a:schemeClr>
            </a:solidFill>
          </a:ln>
        </p:spPr>
        <p:txBody>
          <a:bodyPr wrap="square" rtlCol="0">
            <a:spAutoFit/>
          </a:bodyPr>
          <a:lstStyle/>
          <a:p>
            <a:pPr>
              <a:lnSpc>
                <a:spcPct val="200000"/>
              </a:lnSpc>
            </a:pPr>
            <a:r>
              <a:rPr lang="en-US" altLang="ko-KR" sz="1400" dirty="0"/>
              <a:t>public void </a:t>
            </a:r>
            <a:r>
              <a:rPr lang="en-US" altLang="ko-KR" sz="1400" dirty="0" err="1"/>
              <a:t>doGet</a:t>
            </a:r>
            <a:r>
              <a:rPr lang="en-US" altLang="ko-KR" sz="1400" dirty="0"/>
              <a:t>(</a:t>
            </a:r>
            <a:r>
              <a:rPr lang="en-US" altLang="ko-KR" sz="1400" dirty="0" err="1"/>
              <a:t>HttpServletRequest</a:t>
            </a:r>
            <a:r>
              <a:rPr lang="en-US" altLang="ko-KR" sz="1400" dirty="0"/>
              <a:t> request, </a:t>
            </a:r>
            <a:r>
              <a:rPr lang="en-US" altLang="ko-KR" sz="1400" dirty="0" err="1"/>
              <a:t>HttpServletResponse</a:t>
            </a:r>
            <a:r>
              <a:rPr lang="en-US" altLang="ko-KR" sz="1400" dirty="0"/>
              <a:t> response) </a:t>
            </a:r>
            <a:endParaRPr lang="en-US" altLang="ko-KR" sz="1400" dirty="0"/>
          </a:p>
          <a:p>
            <a:pPr>
              <a:lnSpc>
                <a:spcPct val="200000"/>
              </a:lnSpc>
            </a:pPr>
            <a:r>
              <a:rPr lang="en-US" altLang="ko-KR" sz="1400" dirty="0"/>
              <a:t>	</a:t>
            </a:r>
            <a:r>
              <a:rPr lang="en-US" altLang="ko-KR" sz="1400" dirty="0"/>
              <a:t>	throws </a:t>
            </a:r>
            <a:r>
              <a:rPr lang="en-US" altLang="ko-KR" sz="1400" dirty="0" err="1"/>
              <a:t>IOException</a:t>
            </a:r>
            <a:r>
              <a:rPr lang="en-US" altLang="ko-KR" sz="1400" dirty="0"/>
              <a:t>, </a:t>
            </a:r>
            <a:r>
              <a:rPr lang="en-US" altLang="ko-KR" sz="1400" dirty="0" err="1"/>
              <a:t>ServletException</a:t>
            </a:r>
            <a:r>
              <a:rPr lang="en-US" altLang="ko-KR" sz="1400" dirty="0"/>
              <a:t> { </a:t>
            </a:r>
          </a:p>
          <a:p>
            <a:pPr>
              <a:lnSpc>
                <a:spcPct val="200000"/>
              </a:lnSpc>
            </a:pPr>
            <a:r>
              <a:rPr lang="en-US" altLang="ko-KR" sz="1400" dirty="0"/>
              <a:t>	</a:t>
            </a:r>
            <a:r>
              <a:rPr lang="en-US" altLang="ko-KR" sz="1400" dirty="0" err="1"/>
              <a:t>response.setContentType</a:t>
            </a:r>
            <a:r>
              <a:rPr lang="en-US" altLang="ko-KR" sz="1400" dirty="0"/>
              <a:t>(“text/html”); </a:t>
            </a:r>
            <a:endParaRPr lang="en-US" altLang="ko-KR" sz="1400" dirty="0"/>
          </a:p>
          <a:p>
            <a:pPr>
              <a:lnSpc>
                <a:spcPct val="200000"/>
              </a:lnSpc>
            </a:pPr>
            <a:r>
              <a:rPr lang="en-US" altLang="ko-KR" sz="1400" dirty="0"/>
              <a:t>	</a:t>
            </a:r>
            <a:r>
              <a:rPr lang="en-US" altLang="ko-KR" sz="1400" dirty="0" err="1"/>
              <a:t>PrintWriter</a:t>
            </a:r>
            <a:r>
              <a:rPr lang="en-US" altLang="ko-KR" sz="1400" dirty="0"/>
              <a:t> </a:t>
            </a:r>
            <a:r>
              <a:rPr lang="en-US" altLang="ko-KR" sz="1400" dirty="0"/>
              <a:t>out = </a:t>
            </a:r>
            <a:r>
              <a:rPr lang="en-US" altLang="ko-KR" sz="1400" dirty="0" err="1"/>
              <a:t>response.getWriter</a:t>
            </a:r>
            <a:r>
              <a:rPr lang="en-US" altLang="ko-KR" sz="1400" dirty="0"/>
              <a:t>(); </a:t>
            </a:r>
            <a:endParaRPr lang="en-US" altLang="ko-KR" sz="1400" dirty="0"/>
          </a:p>
          <a:p>
            <a:pPr>
              <a:lnSpc>
                <a:spcPct val="200000"/>
              </a:lnSpc>
            </a:pPr>
            <a:r>
              <a:rPr lang="en-US" altLang="ko-KR" sz="1400" dirty="0"/>
              <a:t>	</a:t>
            </a:r>
            <a:r>
              <a:rPr lang="en-US" altLang="ko-KR" sz="1400" dirty="0" err="1"/>
              <a:t>out.println</a:t>
            </a:r>
            <a:r>
              <a:rPr lang="en-US" altLang="ko-KR" sz="1400" dirty="0"/>
              <a:t>(“test context attributes&lt;</a:t>
            </a:r>
            <a:r>
              <a:rPr lang="en-US" altLang="ko-KR" sz="1400" dirty="0" err="1"/>
              <a:t>br</a:t>
            </a:r>
            <a:r>
              <a:rPr lang="en-US" altLang="ko-KR" sz="1400" dirty="0"/>
              <a:t>&gt;”); </a:t>
            </a:r>
            <a:endParaRPr lang="en-US" altLang="ko-KR" sz="1400" dirty="0"/>
          </a:p>
          <a:p>
            <a:pPr>
              <a:lnSpc>
                <a:spcPct val="200000"/>
              </a:lnSpc>
            </a:pPr>
            <a:endParaRPr lang="en-US" altLang="ko-KR" sz="1400" dirty="0"/>
          </a:p>
          <a:p>
            <a:pPr>
              <a:lnSpc>
                <a:spcPct val="200000"/>
              </a:lnSpc>
            </a:pPr>
            <a:r>
              <a:rPr lang="en-US" altLang="ko-KR" sz="1400" b="1" dirty="0"/>
              <a:t>	</a:t>
            </a:r>
            <a:r>
              <a:rPr lang="en-US" altLang="ko-KR" sz="1400" b="1" dirty="0">
                <a:solidFill>
                  <a:srgbClr val="FF0000"/>
                </a:solidFill>
              </a:rPr>
              <a:t>synchronized( </a:t>
            </a:r>
            <a:r>
              <a:rPr lang="en-US" altLang="ko-KR" sz="1400" b="1" dirty="0" err="1"/>
              <a:t>getServletContext</a:t>
            </a:r>
            <a:r>
              <a:rPr lang="en-US" altLang="ko-KR" sz="1400" b="1" dirty="0"/>
              <a:t>() </a:t>
            </a:r>
            <a:r>
              <a:rPr lang="en-US" altLang="ko-KR" sz="1400" b="1" dirty="0">
                <a:solidFill>
                  <a:srgbClr val="FF0000"/>
                </a:solidFill>
              </a:rPr>
              <a:t>) </a:t>
            </a:r>
            <a:r>
              <a:rPr lang="en-US" altLang="ko-KR" sz="1400" b="1" dirty="0">
                <a:solidFill>
                  <a:srgbClr val="FF0000"/>
                </a:solidFill>
              </a:rPr>
              <a:t>{ </a:t>
            </a:r>
            <a:endParaRPr lang="en-US" altLang="ko-KR" sz="1400" b="1" dirty="0">
              <a:solidFill>
                <a:srgbClr val="FF0000"/>
              </a:solidFill>
            </a:endParaRPr>
          </a:p>
          <a:p>
            <a:pPr>
              <a:lnSpc>
                <a:spcPct val="200000"/>
              </a:lnSpc>
            </a:pPr>
            <a:r>
              <a:rPr lang="en-US" altLang="ko-KR" sz="1400" b="1" dirty="0"/>
              <a:t>	</a:t>
            </a:r>
            <a:r>
              <a:rPr lang="en-US" altLang="ko-KR" sz="1400" b="1" dirty="0"/>
              <a:t>	</a:t>
            </a:r>
            <a:r>
              <a:rPr lang="en-US" altLang="ko-KR" sz="1400" dirty="0" err="1"/>
              <a:t>getServletContext</a:t>
            </a:r>
            <a:r>
              <a:rPr lang="en-US" altLang="ko-KR" sz="1400" dirty="0"/>
              <a:t>().</a:t>
            </a:r>
            <a:r>
              <a:rPr lang="en-US" altLang="ko-KR" sz="1400" dirty="0" err="1"/>
              <a:t>setAttribute</a:t>
            </a:r>
            <a:r>
              <a:rPr lang="en-US" altLang="ko-KR" sz="1400" dirty="0"/>
              <a:t>(“foo”, “22”); </a:t>
            </a:r>
            <a:endParaRPr lang="en-US" altLang="ko-KR" sz="1400" dirty="0"/>
          </a:p>
          <a:p>
            <a:pPr>
              <a:lnSpc>
                <a:spcPct val="200000"/>
              </a:lnSpc>
            </a:pPr>
            <a:r>
              <a:rPr lang="en-US" altLang="ko-KR" sz="1400" dirty="0"/>
              <a:t>	</a:t>
            </a:r>
            <a:r>
              <a:rPr lang="en-US" altLang="ko-KR" sz="1400" dirty="0"/>
              <a:t>	</a:t>
            </a:r>
            <a:r>
              <a:rPr lang="en-US" altLang="ko-KR" sz="1400" dirty="0" err="1"/>
              <a:t>getServletContext</a:t>
            </a:r>
            <a:r>
              <a:rPr lang="en-US" altLang="ko-KR" sz="1400" dirty="0"/>
              <a:t>().</a:t>
            </a:r>
            <a:r>
              <a:rPr lang="en-US" altLang="ko-KR" sz="1400" dirty="0" err="1"/>
              <a:t>setAttribute</a:t>
            </a:r>
            <a:r>
              <a:rPr lang="en-US" altLang="ko-KR" sz="1400" dirty="0"/>
              <a:t>(“bar”, “42”); </a:t>
            </a:r>
            <a:endParaRPr lang="en-US" altLang="ko-KR" sz="1400" dirty="0"/>
          </a:p>
          <a:p>
            <a:pPr>
              <a:lnSpc>
                <a:spcPct val="200000"/>
              </a:lnSpc>
            </a:pPr>
            <a:r>
              <a:rPr lang="en-US" altLang="ko-KR" sz="1400" dirty="0"/>
              <a:t>	</a:t>
            </a:r>
            <a:r>
              <a:rPr lang="en-US" altLang="ko-KR" sz="1400" dirty="0"/>
              <a:t>	</a:t>
            </a:r>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(“foo”)); </a:t>
            </a:r>
            <a:endParaRPr lang="en-US" altLang="ko-KR" sz="1400" dirty="0"/>
          </a:p>
          <a:p>
            <a:pPr>
              <a:lnSpc>
                <a:spcPct val="200000"/>
              </a:lnSpc>
            </a:pPr>
            <a:r>
              <a:rPr lang="en-US" altLang="ko-KR" sz="1400" dirty="0"/>
              <a:t>		</a:t>
            </a:r>
            <a:r>
              <a:rPr lang="en-US" altLang="ko-KR" sz="1400" dirty="0" err="1"/>
              <a:t>out.println</a:t>
            </a:r>
            <a:r>
              <a:rPr lang="en-US" altLang="ko-KR" sz="1400" dirty="0"/>
              <a:t>(</a:t>
            </a:r>
            <a:r>
              <a:rPr lang="en-US" altLang="ko-KR" sz="1400" dirty="0" err="1"/>
              <a:t>getServletContext</a:t>
            </a:r>
            <a:r>
              <a:rPr lang="en-US" altLang="ko-KR" sz="1400" dirty="0"/>
              <a:t>().</a:t>
            </a:r>
            <a:r>
              <a:rPr lang="en-US" altLang="ko-KR" sz="1400" dirty="0" err="1"/>
              <a:t>getAttribute</a:t>
            </a:r>
            <a:r>
              <a:rPr lang="en-US" altLang="ko-KR" sz="1400" dirty="0"/>
              <a:t>(“bar”)); </a:t>
            </a:r>
            <a:endParaRPr lang="en-US" altLang="ko-KR" sz="1400" dirty="0"/>
          </a:p>
          <a:p>
            <a:pPr>
              <a:lnSpc>
                <a:spcPct val="200000"/>
              </a:lnSpc>
            </a:pPr>
            <a:r>
              <a:rPr lang="en-US" altLang="ko-KR" sz="1400" dirty="0">
                <a:latin typeface="Courier New" pitchFamily="49" charset="0"/>
                <a:ea typeface="Cambria Math" pitchFamily="18" charset="0"/>
                <a:cs typeface="Courier New" pitchFamily="49" charset="0"/>
              </a:rPr>
              <a:t>	</a:t>
            </a:r>
            <a:r>
              <a:rPr lang="en-US" altLang="ko-KR" sz="1400" b="1" dirty="0">
                <a:solidFill>
                  <a:srgbClr val="FF0000"/>
                </a:solidFill>
                <a:latin typeface="Courier New" pitchFamily="49" charset="0"/>
                <a:ea typeface="Cambria Math" pitchFamily="18" charset="0"/>
                <a:cs typeface="Courier New" pitchFamily="49" charset="0"/>
              </a:rPr>
              <a:t>}</a:t>
            </a:r>
          </a:p>
          <a:p>
            <a:pPr>
              <a:lnSpc>
                <a:spcPct val="200000"/>
              </a:lnSpc>
            </a:pPr>
            <a:r>
              <a:rPr lang="en-US" altLang="ko-KR" sz="1400" dirty="0">
                <a:latin typeface="Courier New" pitchFamily="49" charset="0"/>
                <a:ea typeface="Cambria Math" pitchFamily="18" charset="0"/>
                <a:cs typeface="Courier New" pitchFamily="49" charset="0"/>
              </a:rPr>
              <a: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305713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What’s wrong with the code below?</a:t>
            </a:r>
            <a:endParaRPr lang="ko-KR" altLang="en-US" dirty="0"/>
          </a:p>
        </p:txBody>
      </p:sp>
      <p:sp>
        <p:nvSpPr>
          <p:cNvPr id="4" name="내용 개체 틀 3"/>
          <p:cNvSpPr>
            <a:spLocks noGrp="1"/>
          </p:cNvSpPr>
          <p:nvPr>
            <p:ph sz="half" idx="2"/>
          </p:nvPr>
        </p:nvSpPr>
        <p:spPr>
          <a:xfrm>
            <a:off x="6762496" y="3933057"/>
            <a:ext cx="4038600" cy="1473027"/>
          </a:xfrm>
        </p:spPr>
        <p:txBody>
          <a:bodyPr>
            <a:normAutofit/>
          </a:bodyPr>
          <a:lstStyle/>
          <a:p>
            <a:r>
              <a:rPr lang="en-US" altLang="ko-KR" sz="1600" dirty="0"/>
              <a:t>can’t forward the request if you’ve already committed a response! </a:t>
            </a:r>
            <a:endParaRPr lang="ko-KR" altLang="en-US" sz="1600" dirty="0"/>
          </a:p>
        </p:txBody>
      </p:sp>
      <p:sp>
        <p:nvSpPr>
          <p:cNvPr id="5" name="날짜 개체 틀 4"/>
          <p:cNvSpPr>
            <a:spLocks noGrp="1"/>
          </p:cNvSpPr>
          <p:nvPr>
            <p:ph type="dt" sz="half" idx="10"/>
          </p:nvPr>
        </p:nvSpPr>
        <p:spPr/>
        <p:txBody>
          <a:bodyPr/>
          <a:lstStyle/>
          <a:p>
            <a:r>
              <a:rPr lang="en-US" altLang="ko-KR" smtClean="0"/>
              <a:t>Web Information Systems</a:t>
            </a:r>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28</a:t>
            </a:fld>
            <a:endParaRPr lang="ko-KR" altLang="en-US"/>
          </a:p>
        </p:txBody>
      </p:sp>
      <p:sp>
        <p:nvSpPr>
          <p:cNvPr id="8" name="TextBox 7"/>
          <p:cNvSpPr txBox="1"/>
          <p:nvPr/>
        </p:nvSpPr>
        <p:spPr>
          <a:xfrm>
            <a:off x="1703513" y="980729"/>
            <a:ext cx="6744475" cy="5262979"/>
          </a:xfrm>
          <a:prstGeom prst="rect">
            <a:avLst/>
          </a:prstGeom>
          <a:noFill/>
          <a:ln>
            <a:solidFill>
              <a:schemeClr val="accent1">
                <a:shade val="50000"/>
                <a:alpha val="99000"/>
              </a:schemeClr>
            </a:solidFill>
          </a:ln>
        </p:spPr>
        <p:txBody>
          <a:bodyPr wrap="none" rtlCol="0">
            <a:spAutoFit/>
          </a:bodyPr>
          <a:lstStyle/>
          <a:p>
            <a:pPr>
              <a:lnSpc>
                <a:spcPct val="150000"/>
              </a:lnSpc>
            </a:pPr>
            <a:r>
              <a:rPr lang="en-US" altLang="ko-KR" sz="1400" dirty="0"/>
              <a:t>public void </a:t>
            </a:r>
            <a:r>
              <a:rPr lang="en-US" altLang="ko-KR" sz="1400" dirty="0" err="1"/>
              <a:t>doGet</a:t>
            </a:r>
            <a:r>
              <a:rPr lang="en-US" altLang="ko-KR" sz="1400" dirty="0"/>
              <a:t>(</a:t>
            </a:r>
            <a:r>
              <a:rPr lang="en-US" altLang="ko-KR" sz="1400" dirty="0" err="1"/>
              <a:t>HttpServletRequest</a:t>
            </a:r>
            <a:r>
              <a:rPr lang="en-US" altLang="ko-KR" sz="1400" dirty="0"/>
              <a:t> request, </a:t>
            </a:r>
            <a:r>
              <a:rPr lang="en-US" altLang="ko-KR" sz="1400" dirty="0" err="1"/>
              <a:t>HttpServletResponse</a:t>
            </a:r>
            <a:r>
              <a:rPr lang="en-US" altLang="ko-KR" sz="1400" dirty="0"/>
              <a:t> response) </a:t>
            </a:r>
            <a:endParaRPr lang="en-US" altLang="ko-KR" sz="1400" dirty="0"/>
          </a:p>
          <a:p>
            <a:pPr>
              <a:lnSpc>
                <a:spcPct val="150000"/>
              </a:lnSpc>
            </a:pPr>
            <a:r>
              <a:rPr lang="en-US" altLang="ko-KR" sz="1400" dirty="0"/>
              <a:t>	</a:t>
            </a:r>
            <a:r>
              <a:rPr lang="en-US" altLang="ko-KR" sz="1400" dirty="0"/>
              <a:t>			throws </a:t>
            </a:r>
            <a:r>
              <a:rPr lang="en-US" altLang="ko-KR" sz="1400" dirty="0" err="1"/>
              <a:t>IOException</a:t>
            </a:r>
            <a:r>
              <a:rPr lang="en-US" altLang="ko-KR" sz="1400" dirty="0"/>
              <a:t>, </a:t>
            </a:r>
            <a:r>
              <a:rPr lang="en-US" altLang="ko-KR" sz="1400" dirty="0" err="1"/>
              <a:t>ServletException</a:t>
            </a:r>
            <a:r>
              <a:rPr lang="en-US" altLang="ko-KR" sz="1400" dirty="0"/>
              <a:t> { </a:t>
            </a:r>
            <a:endParaRPr lang="en-US" altLang="ko-KR" sz="1400" dirty="0"/>
          </a:p>
          <a:p>
            <a:pPr>
              <a:lnSpc>
                <a:spcPct val="150000"/>
              </a:lnSpc>
            </a:pPr>
            <a:r>
              <a:rPr lang="en-US" altLang="ko-KR" sz="1400" dirty="0"/>
              <a:t>	</a:t>
            </a:r>
            <a:r>
              <a:rPr lang="en-US" altLang="ko-KR" sz="1400" dirty="0" err="1"/>
              <a:t>response.setContentType</a:t>
            </a:r>
            <a:r>
              <a:rPr lang="en-US" altLang="ko-KR" sz="1400" dirty="0"/>
              <a:t>(“application/jar”); </a:t>
            </a:r>
            <a:endParaRPr lang="en-US" altLang="ko-KR" sz="1400" dirty="0"/>
          </a:p>
          <a:p>
            <a:pPr>
              <a:lnSpc>
                <a:spcPct val="150000"/>
              </a:lnSpc>
            </a:pPr>
            <a:r>
              <a:rPr lang="en-US" altLang="ko-KR" sz="1400" dirty="0"/>
              <a:t>	</a:t>
            </a:r>
            <a:r>
              <a:rPr lang="en-US" altLang="ko-KR" sz="1400" dirty="0" err="1"/>
              <a:t>ServletContext</a:t>
            </a:r>
            <a:r>
              <a:rPr lang="en-US" altLang="ko-KR" sz="1400" dirty="0"/>
              <a:t> </a:t>
            </a:r>
            <a:r>
              <a:rPr lang="en-US" altLang="ko-KR" sz="1400" dirty="0" err="1"/>
              <a:t>ctx</a:t>
            </a:r>
            <a:r>
              <a:rPr lang="en-US" altLang="ko-KR" sz="1400" dirty="0"/>
              <a:t> = </a:t>
            </a:r>
            <a:r>
              <a:rPr lang="en-US" altLang="ko-KR" sz="1400" dirty="0" err="1"/>
              <a:t>getServletContext</a:t>
            </a:r>
            <a:r>
              <a:rPr lang="en-US" altLang="ko-KR" sz="1400" dirty="0"/>
              <a:t>(); </a:t>
            </a:r>
            <a:endParaRPr lang="en-US" altLang="ko-KR" sz="1400" dirty="0"/>
          </a:p>
          <a:p>
            <a:pPr>
              <a:lnSpc>
                <a:spcPct val="150000"/>
              </a:lnSpc>
            </a:pPr>
            <a:r>
              <a:rPr lang="en-US" altLang="ko-KR" sz="1400" dirty="0"/>
              <a:t>	</a:t>
            </a:r>
            <a:r>
              <a:rPr lang="en-US" altLang="ko-KR" sz="1400" dirty="0" err="1"/>
              <a:t>InputStream</a:t>
            </a:r>
            <a:r>
              <a:rPr lang="en-US" altLang="ko-KR" sz="1400" dirty="0"/>
              <a:t> </a:t>
            </a:r>
            <a:r>
              <a:rPr lang="en-US" altLang="ko-KR" sz="1400" dirty="0"/>
              <a:t>is = </a:t>
            </a:r>
            <a:r>
              <a:rPr lang="en-US" altLang="ko-KR" sz="1400" dirty="0" err="1"/>
              <a:t>ctx.getResourceAsStream</a:t>
            </a:r>
            <a:r>
              <a:rPr lang="en-US" altLang="ko-KR" sz="1400" dirty="0"/>
              <a:t>(“bookCode.jar”); </a:t>
            </a:r>
            <a:endParaRPr lang="en-US" altLang="ko-KR" sz="1400" dirty="0"/>
          </a:p>
          <a:p>
            <a:pPr>
              <a:lnSpc>
                <a:spcPct val="150000"/>
              </a:lnSpc>
            </a:pPr>
            <a:r>
              <a:rPr lang="en-US" altLang="ko-KR" sz="1400" dirty="0"/>
              <a:t>	</a:t>
            </a:r>
            <a:r>
              <a:rPr lang="en-US" altLang="ko-KR" sz="1400" dirty="0" err="1"/>
              <a:t>int</a:t>
            </a:r>
            <a:r>
              <a:rPr lang="en-US" altLang="ko-KR" sz="1400" dirty="0"/>
              <a:t> </a:t>
            </a:r>
            <a:r>
              <a:rPr lang="en-US" altLang="ko-KR" sz="1400" dirty="0"/>
              <a:t>read = 0; </a:t>
            </a:r>
            <a:endParaRPr lang="en-US" altLang="ko-KR" sz="1400" dirty="0"/>
          </a:p>
          <a:p>
            <a:pPr>
              <a:lnSpc>
                <a:spcPct val="150000"/>
              </a:lnSpc>
            </a:pPr>
            <a:r>
              <a:rPr lang="en-US" altLang="ko-KR" sz="1400" dirty="0"/>
              <a:t>	</a:t>
            </a:r>
            <a:r>
              <a:rPr lang="en-US" altLang="ko-KR" sz="1400" dirty="0"/>
              <a:t>byte</a:t>
            </a:r>
            <a:r>
              <a:rPr lang="en-US" altLang="ko-KR" sz="1400" dirty="0"/>
              <a:t>[] bytes = new byte[1024]; </a:t>
            </a:r>
            <a:endParaRPr lang="en-US" altLang="ko-KR" sz="1400" dirty="0"/>
          </a:p>
          <a:p>
            <a:pPr>
              <a:lnSpc>
                <a:spcPct val="150000"/>
              </a:lnSpc>
            </a:pPr>
            <a:r>
              <a:rPr lang="en-US" altLang="ko-KR" sz="1400" dirty="0"/>
              <a:t>	</a:t>
            </a:r>
            <a:r>
              <a:rPr lang="en-US" altLang="ko-KR" sz="1400" dirty="0" err="1">
                <a:solidFill>
                  <a:srgbClr val="FF0000"/>
                </a:solidFill>
              </a:rPr>
              <a:t>OutputStream</a:t>
            </a:r>
            <a:r>
              <a:rPr lang="en-US" altLang="ko-KR" sz="1400" dirty="0">
                <a:solidFill>
                  <a:srgbClr val="FF0000"/>
                </a:solidFill>
              </a:rPr>
              <a:t> </a:t>
            </a:r>
            <a:r>
              <a:rPr lang="en-US" altLang="ko-KR" sz="1400" dirty="0" err="1">
                <a:solidFill>
                  <a:srgbClr val="FF0000"/>
                </a:solidFill>
              </a:rPr>
              <a:t>os</a:t>
            </a:r>
            <a:r>
              <a:rPr lang="en-US" altLang="ko-KR" sz="1400" dirty="0">
                <a:solidFill>
                  <a:srgbClr val="FF0000"/>
                </a:solidFill>
              </a:rPr>
              <a:t> = </a:t>
            </a:r>
            <a:r>
              <a:rPr lang="en-US" altLang="ko-KR" sz="1400" dirty="0" err="1">
                <a:solidFill>
                  <a:srgbClr val="FF0000"/>
                </a:solidFill>
              </a:rPr>
              <a:t>response.getOutputStream</a:t>
            </a:r>
            <a:r>
              <a:rPr lang="en-US" altLang="ko-KR" sz="1400" dirty="0">
                <a:solidFill>
                  <a:srgbClr val="FF0000"/>
                </a:solidFill>
              </a:rPr>
              <a:t>(); </a:t>
            </a:r>
            <a:endParaRPr lang="en-US" altLang="ko-KR" sz="1400" dirty="0">
              <a:solidFill>
                <a:srgbClr val="FF0000"/>
              </a:solidFill>
            </a:endParaRPr>
          </a:p>
          <a:p>
            <a:pPr>
              <a:lnSpc>
                <a:spcPct val="150000"/>
              </a:lnSpc>
            </a:pPr>
            <a:r>
              <a:rPr lang="en-US" altLang="ko-KR" sz="1400" dirty="0"/>
              <a:t>	</a:t>
            </a:r>
            <a:r>
              <a:rPr lang="en-US" altLang="ko-KR" sz="1400" dirty="0"/>
              <a:t>while </a:t>
            </a:r>
            <a:r>
              <a:rPr lang="en-US" altLang="ko-KR" sz="1400" dirty="0"/>
              <a:t>((read = </a:t>
            </a:r>
            <a:r>
              <a:rPr lang="en-US" altLang="ko-KR" sz="1400" dirty="0" err="1"/>
              <a:t>is.read</a:t>
            </a:r>
            <a:r>
              <a:rPr lang="en-US" altLang="ko-KR" sz="1400" dirty="0"/>
              <a:t>(bytes)) != -1) { </a:t>
            </a:r>
            <a:endParaRPr lang="en-US" altLang="ko-KR" sz="1400" dirty="0"/>
          </a:p>
          <a:p>
            <a:pPr>
              <a:lnSpc>
                <a:spcPct val="150000"/>
              </a:lnSpc>
            </a:pPr>
            <a:r>
              <a:rPr lang="en-US" altLang="ko-KR" sz="1400" dirty="0"/>
              <a:t>	</a:t>
            </a:r>
            <a:r>
              <a:rPr lang="en-US" altLang="ko-KR" sz="1400" dirty="0"/>
              <a:t>	</a:t>
            </a:r>
            <a:r>
              <a:rPr lang="en-US" altLang="ko-KR" sz="1400" dirty="0" err="1">
                <a:solidFill>
                  <a:srgbClr val="FF0000"/>
                </a:solidFill>
              </a:rPr>
              <a:t>os.write</a:t>
            </a:r>
            <a:r>
              <a:rPr lang="en-US" altLang="ko-KR" sz="1400" dirty="0">
                <a:solidFill>
                  <a:srgbClr val="FF0000"/>
                </a:solidFill>
              </a:rPr>
              <a:t>(bytes</a:t>
            </a:r>
            <a:r>
              <a:rPr lang="en-US" altLang="ko-KR" sz="1400" dirty="0">
                <a:solidFill>
                  <a:srgbClr val="FF0000"/>
                </a:solidFill>
              </a:rPr>
              <a:t>, 0, read); </a:t>
            </a:r>
            <a:endParaRPr lang="en-US" altLang="ko-KR" sz="1400" dirty="0">
              <a:solidFill>
                <a:srgbClr val="FF0000"/>
              </a:solidFill>
            </a:endParaRPr>
          </a:p>
          <a:p>
            <a:pPr>
              <a:lnSpc>
                <a:spcPct val="150000"/>
              </a:lnSpc>
            </a:pPr>
            <a:r>
              <a:rPr lang="en-US" altLang="ko-KR" sz="1400" dirty="0"/>
              <a:t>	</a:t>
            </a:r>
            <a:r>
              <a:rPr lang="en-US" altLang="ko-KR" sz="1400" dirty="0"/>
              <a:t>} </a:t>
            </a:r>
          </a:p>
          <a:p>
            <a:pPr>
              <a:lnSpc>
                <a:spcPct val="150000"/>
              </a:lnSpc>
            </a:pPr>
            <a:r>
              <a:rPr lang="en-US" altLang="ko-KR" sz="1400" dirty="0"/>
              <a:t>	</a:t>
            </a:r>
            <a:r>
              <a:rPr lang="en-US" altLang="ko-KR" sz="1400" dirty="0" err="1">
                <a:solidFill>
                  <a:srgbClr val="FF0000"/>
                </a:solidFill>
              </a:rPr>
              <a:t>os.flush</a:t>
            </a:r>
            <a:r>
              <a:rPr lang="en-US" altLang="ko-KR" sz="1400" dirty="0">
                <a:solidFill>
                  <a:srgbClr val="FF0000"/>
                </a:solidFill>
              </a:rPr>
              <a:t>(); </a:t>
            </a:r>
            <a:endParaRPr lang="en-US" altLang="ko-KR" sz="1400" dirty="0">
              <a:solidFill>
                <a:srgbClr val="FF0000"/>
              </a:solidFill>
            </a:endParaRPr>
          </a:p>
          <a:p>
            <a:pPr>
              <a:lnSpc>
                <a:spcPct val="150000"/>
              </a:lnSpc>
            </a:pPr>
            <a:r>
              <a:rPr lang="en-US" altLang="ko-KR" sz="1400" dirty="0"/>
              <a:t>	</a:t>
            </a:r>
            <a:r>
              <a:rPr lang="en-US" altLang="ko-KR" sz="1400" dirty="0" err="1"/>
              <a:t>RequestDispatcher</a:t>
            </a:r>
            <a:r>
              <a:rPr lang="en-US" altLang="ko-KR" sz="1400" dirty="0"/>
              <a:t> </a:t>
            </a:r>
            <a:r>
              <a:rPr lang="en-US" altLang="ko-KR" sz="1400" dirty="0"/>
              <a:t>view = </a:t>
            </a:r>
            <a:r>
              <a:rPr lang="en-US" altLang="ko-KR" sz="1400" dirty="0" err="1"/>
              <a:t>request.getRequestDispatcher</a:t>
            </a:r>
            <a:r>
              <a:rPr lang="en-US" altLang="ko-KR" sz="1400" dirty="0"/>
              <a:t>(“</a:t>
            </a:r>
            <a:r>
              <a:rPr lang="en-US" altLang="ko-KR" sz="1400" dirty="0" err="1"/>
              <a:t>result.jsp</a:t>
            </a:r>
            <a:r>
              <a:rPr lang="en-US" altLang="ko-KR" sz="1400" dirty="0"/>
              <a:t>”); </a:t>
            </a:r>
            <a:endParaRPr lang="en-US" altLang="ko-KR" sz="1400" dirty="0"/>
          </a:p>
          <a:p>
            <a:pPr>
              <a:lnSpc>
                <a:spcPct val="150000"/>
              </a:lnSpc>
            </a:pPr>
            <a:r>
              <a:rPr lang="en-US" altLang="ko-KR" sz="1400" dirty="0"/>
              <a:t>	</a:t>
            </a:r>
            <a:r>
              <a:rPr lang="en-US" altLang="ko-KR" sz="1400" dirty="0" err="1"/>
              <a:t>view.forward</a:t>
            </a:r>
            <a:r>
              <a:rPr lang="en-US" altLang="ko-KR" sz="1400" dirty="0"/>
              <a:t>(request</a:t>
            </a:r>
            <a:r>
              <a:rPr lang="en-US" altLang="ko-KR" sz="1400" dirty="0"/>
              <a:t>, response); </a:t>
            </a:r>
            <a:endParaRPr lang="en-US" altLang="ko-KR" sz="1400" dirty="0"/>
          </a:p>
          <a:p>
            <a:pPr>
              <a:lnSpc>
                <a:spcPct val="150000"/>
              </a:lnSpc>
            </a:pPr>
            <a:r>
              <a:rPr lang="en-US" altLang="ko-KR" sz="1400" dirty="0"/>
              <a:t>	</a:t>
            </a:r>
            <a:r>
              <a:rPr lang="en-US" altLang="ko-KR" sz="1400" dirty="0" err="1">
                <a:solidFill>
                  <a:srgbClr val="FF0000"/>
                </a:solidFill>
              </a:rPr>
              <a:t>os.close</a:t>
            </a:r>
            <a:r>
              <a:rPr lang="en-US" altLang="ko-KR" sz="1400" dirty="0">
                <a:solidFill>
                  <a:srgbClr val="FF0000"/>
                </a:solidFill>
              </a:rPr>
              <a:t>(); </a:t>
            </a:r>
            <a:endParaRPr lang="en-US" altLang="ko-KR" sz="1400" dirty="0">
              <a:solidFill>
                <a:srgbClr val="FF0000"/>
              </a:solidFill>
            </a:endParaRPr>
          </a:p>
          <a:p>
            <a:pPr>
              <a:lnSpc>
                <a:spcPct val="150000"/>
              </a:lnSpc>
            </a:pPr>
            <a:r>
              <a:rPr lang="en-US" altLang="ko-KR" sz="1400" dirty="0"/>
              <a:t>} </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65546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Servlet </a:t>
            </a:r>
            <a:r>
              <a:rPr lang="en-US" altLang="ko-KR" dirty="0" err="1" smtClean="0"/>
              <a:t>Config</a:t>
            </a:r>
            <a:r>
              <a:rPr lang="en-US" altLang="ko-KR" dirty="0" smtClean="0"/>
              <a:t> and Servlet Context</a:t>
            </a:r>
            <a:endParaRPr lang="ko-KR" altLang="en-US" dirty="0"/>
          </a:p>
        </p:txBody>
      </p:sp>
      <p:sp>
        <p:nvSpPr>
          <p:cNvPr id="3" name="내용 개체 틀 2"/>
          <p:cNvSpPr>
            <a:spLocks noGrp="1"/>
          </p:cNvSpPr>
          <p:nvPr>
            <p:ph sz="half" idx="1"/>
          </p:nvPr>
        </p:nvSpPr>
        <p:spPr>
          <a:xfrm>
            <a:off x="1981200" y="1214423"/>
            <a:ext cx="4038600" cy="2214578"/>
          </a:xfrm>
        </p:spPr>
        <p:txBody>
          <a:bodyPr>
            <a:normAutofit fontScale="62500" lnSpcReduction="20000"/>
          </a:bodyPr>
          <a:lstStyle/>
          <a:p>
            <a:r>
              <a:rPr lang="en-US" altLang="ko-KR" dirty="0" err="1" smtClean="0"/>
              <a:t>ServletConfig</a:t>
            </a:r>
            <a:endParaRPr lang="en-US" altLang="ko-KR" dirty="0" smtClean="0"/>
          </a:p>
          <a:p>
            <a:pPr lvl="1"/>
            <a:r>
              <a:rPr lang="en-US" altLang="ko-KR" dirty="0" smtClean="0"/>
              <a:t>for each servlet</a:t>
            </a:r>
          </a:p>
          <a:p>
            <a:pPr lvl="1"/>
            <a:r>
              <a:rPr lang="en-US" altLang="ko-KR" dirty="0" smtClean="0"/>
              <a:t>Within a specific &lt;servlet&gt; element</a:t>
            </a:r>
          </a:p>
        </p:txBody>
      </p:sp>
      <p:sp>
        <p:nvSpPr>
          <p:cNvPr id="6" name="내용 개체 틀 5"/>
          <p:cNvSpPr>
            <a:spLocks noGrp="1"/>
          </p:cNvSpPr>
          <p:nvPr>
            <p:ph sz="half" idx="2"/>
          </p:nvPr>
        </p:nvSpPr>
        <p:spPr>
          <a:xfrm>
            <a:off x="6172200" y="1214424"/>
            <a:ext cx="4038600" cy="2070561"/>
          </a:xfrm>
        </p:spPr>
        <p:txBody>
          <a:bodyPr>
            <a:normAutofit fontScale="62500" lnSpcReduction="20000"/>
          </a:bodyPr>
          <a:lstStyle/>
          <a:p>
            <a:r>
              <a:rPr lang="en-US" altLang="ko-KR" dirty="0" err="1"/>
              <a:t>ServletContext</a:t>
            </a:r>
            <a:endParaRPr lang="en-US" altLang="ko-KR" dirty="0"/>
          </a:p>
          <a:p>
            <a:pPr lvl="1"/>
            <a:r>
              <a:rPr lang="en-US" altLang="ko-KR" dirty="0"/>
              <a:t>for an entire web </a:t>
            </a:r>
            <a:r>
              <a:rPr lang="en-US" altLang="ko-KR" dirty="0" smtClean="0"/>
              <a:t>application (for any servlets and JSPs in the web app.)</a:t>
            </a:r>
          </a:p>
          <a:p>
            <a:pPr lvl="1"/>
            <a:r>
              <a:rPr lang="en-US" altLang="ko-KR" dirty="0" smtClean="0"/>
              <a:t>Within the &lt;web-app&gt;, but not in a specific &lt;servlet&gt;</a:t>
            </a:r>
            <a:endParaRPr lang="ko-KR" altLang="en-US" dirty="0"/>
          </a:p>
          <a:p>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3</a:t>
            </a:fld>
            <a:endParaRPr lang="en-US" dirty="0"/>
          </a:p>
        </p:txBody>
      </p:sp>
      <p:sp>
        <p:nvSpPr>
          <p:cNvPr id="7" name="TextBox 6"/>
          <p:cNvSpPr txBox="1"/>
          <p:nvPr/>
        </p:nvSpPr>
        <p:spPr>
          <a:xfrm>
            <a:off x="6528048" y="3284984"/>
            <a:ext cx="3384376" cy="1815882"/>
          </a:xfrm>
          <a:prstGeom prst="rect">
            <a:avLst/>
          </a:prstGeom>
          <a:noFill/>
          <a:ln>
            <a:solidFill>
              <a:schemeClr val="accent1">
                <a:shade val="50000"/>
                <a:alpha val="99000"/>
              </a:schemeClr>
            </a:solidFill>
          </a:ln>
        </p:spPr>
        <p:txBody>
          <a:bodyPr wrap="square" rtlCol="0">
            <a:spAutoFit/>
          </a:bodyPr>
          <a:lstStyle/>
          <a:p>
            <a:r>
              <a:rPr lang="en-US" altLang="ko-KR" sz="1400" dirty="0"/>
              <a:t>&lt;</a:t>
            </a:r>
            <a:r>
              <a:rPr lang="en-US" altLang="ko-KR" sz="1400" b="1" dirty="0"/>
              <a:t>web-app ...</a:t>
            </a:r>
            <a:r>
              <a:rPr lang="en-US" altLang="ko-KR" sz="1400" dirty="0"/>
              <a:t>&gt; </a:t>
            </a:r>
          </a:p>
          <a:p>
            <a:r>
              <a:rPr lang="en-US" altLang="ko-KR" sz="1400" dirty="0"/>
              <a:t>  &lt;</a:t>
            </a:r>
            <a:r>
              <a:rPr lang="en-US" altLang="ko-KR" sz="1400" b="1" dirty="0"/>
              <a:t>context</a:t>
            </a:r>
            <a:r>
              <a:rPr lang="en-US" altLang="ko-KR" sz="1400" dirty="0"/>
              <a:t>-</a:t>
            </a:r>
            <a:r>
              <a:rPr lang="en-US" altLang="ko-KR" sz="1400" dirty="0" err="1"/>
              <a:t>param</a:t>
            </a:r>
            <a:r>
              <a:rPr lang="en-US" altLang="ko-KR" sz="1400" dirty="0"/>
              <a:t>&gt; </a:t>
            </a:r>
          </a:p>
          <a:p>
            <a:r>
              <a:rPr lang="en-US" altLang="ko-KR" sz="1400" dirty="0"/>
              <a:t>    &lt;</a:t>
            </a:r>
            <a:r>
              <a:rPr lang="en-US" altLang="ko-KR" sz="1400" dirty="0" err="1"/>
              <a:t>param</a:t>
            </a:r>
            <a:r>
              <a:rPr lang="en-US" altLang="ko-KR" sz="1400" dirty="0"/>
              <a:t>-name&gt;foo&lt;/</a:t>
            </a:r>
            <a:r>
              <a:rPr lang="en-US" altLang="ko-KR" sz="1400" dirty="0" err="1"/>
              <a:t>param</a:t>
            </a:r>
            <a:r>
              <a:rPr lang="en-US" altLang="ko-KR" sz="1400" dirty="0"/>
              <a:t>-name&gt; </a:t>
            </a:r>
          </a:p>
          <a:p>
            <a:r>
              <a:rPr lang="en-US" altLang="ko-KR" sz="1400" dirty="0"/>
              <a:t>    &lt;</a:t>
            </a:r>
            <a:r>
              <a:rPr lang="en-US" altLang="ko-KR" sz="1400" dirty="0" err="1"/>
              <a:t>param</a:t>
            </a:r>
            <a:r>
              <a:rPr lang="en-US" altLang="ko-KR" sz="1400" dirty="0"/>
              <a:t>-value&gt;bar&lt;/</a:t>
            </a:r>
            <a:r>
              <a:rPr lang="en-US" altLang="ko-KR" sz="1400" dirty="0" err="1"/>
              <a:t>param</a:t>
            </a:r>
            <a:r>
              <a:rPr lang="en-US" altLang="ko-KR" sz="1400" dirty="0"/>
              <a:t>-value&gt; </a:t>
            </a:r>
          </a:p>
          <a:p>
            <a:r>
              <a:rPr lang="en-US" altLang="ko-KR" sz="1400" dirty="0"/>
              <a:t>  &lt;/</a:t>
            </a:r>
            <a:r>
              <a:rPr lang="en-US" altLang="ko-KR" sz="1400" b="1" dirty="0"/>
              <a:t>context</a:t>
            </a:r>
            <a:r>
              <a:rPr lang="en-US" altLang="ko-KR" sz="1400" dirty="0"/>
              <a:t>-</a:t>
            </a:r>
            <a:r>
              <a:rPr lang="en-US" altLang="ko-KR" sz="1400" dirty="0" err="1"/>
              <a:t>param</a:t>
            </a:r>
            <a:r>
              <a:rPr lang="en-US" altLang="ko-KR" sz="1400" dirty="0"/>
              <a:t>&gt; </a:t>
            </a:r>
          </a:p>
          <a:p>
            <a:r>
              <a:rPr lang="en-US" altLang="ko-KR" sz="1400" dirty="0"/>
              <a:t>  &lt;!-- </a:t>
            </a:r>
            <a:r>
              <a:rPr lang="en-US" altLang="ko-KR" sz="1400" dirty="0"/>
              <a:t>other stuff including </a:t>
            </a:r>
          </a:p>
          <a:p>
            <a:r>
              <a:rPr lang="en-US" altLang="ko-KR" sz="1400" dirty="0"/>
              <a:t>    servlet </a:t>
            </a:r>
            <a:r>
              <a:rPr lang="en-US" altLang="ko-KR" sz="1400" dirty="0"/>
              <a:t>declarations --&gt;</a:t>
            </a:r>
          </a:p>
          <a:p>
            <a:r>
              <a:rPr lang="en-US" altLang="ko-KR" sz="1400" dirty="0"/>
              <a:t>&lt;/</a:t>
            </a:r>
            <a:r>
              <a:rPr lang="en-US" altLang="ko-KR" sz="1400" b="1" dirty="0"/>
              <a:t>web-app</a:t>
            </a:r>
            <a:r>
              <a:rPr lang="en-US" altLang="ko-KR" sz="1400" dirty="0"/>
              <a:t>&gt;</a:t>
            </a:r>
            <a:endParaRPr lang="ko-KR" altLang="en-US" sz="1400" dirty="0">
              <a:latin typeface="Courier New" pitchFamily="49" charset="0"/>
              <a:ea typeface="Cambria Math" pitchFamily="18" charset="0"/>
              <a:cs typeface="Courier New" pitchFamily="49" charset="0"/>
            </a:endParaRPr>
          </a:p>
        </p:txBody>
      </p:sp>
      <p:sp>
        <p:nvSpPr>
          <p:cNvPr id="8" name="TextBox 7"/>
          <p:cNvSpPr txBox="1"/>
          <p:nvPr/>
        </p:nvSpPr>
        <p:spPr>
          <a:xfrm>
            <a:off x="2279577" y="2564904"/>
            <a:ext cx="2927533" cy="2893100"/>
          </a:xfrm>
          <a:prstGeom prst="rect">
            <a:avLst/>
          </a:prstGeom>
          <a:noFill/>
          <a:ln>
            <a:solidFill>
              <a:schemeClr val="accent1">
                <a:shade val="50000"/>
                <a:alpha val="99000"/>
              </a:schemeClr>
            </a:solidFill>
          </a:ln>
        </p:spPr>
        <p:txBody>
          <a:bodyPr wrap="none" rtlCol="0">
            <a:spAutoFit/>
          </a:bodyPr>
          <a:lstStyle/>
          <a:p>
            <a:r>
              <a:rPr lang="en-US" altLang="ko-KR" sz="1400" dirty="0"/>
              <a:t>&lt;</a:t>
            </a:r>
            <a:r>
              <a:rPr lang="en-US" altLang="ko-KR" sz="1400" b="1" dirty="0"/>
              <a:t>servlet</a:t>
            </a:r>
            <a:r>
              <a:rPr lang="en-US" altLang="ko-KR" sz="1400" dirty="0"/>
              <a:t>&gt; </a:t>
            </a:r>
            <a:endParaRPr lang="en-US" altLang="ko-KR" sz="1400" dirty="0"/>
          </a:p>
          <a:p>
            <a:r>
              <a:rPr lang="en-US" altLang="ko-KR" sz="1400" dirty="0"/>
              <a:t>  &lt;</a:t>
            </a:r>
            <a:r>
              <a:rPr lang="en-US" altLang="ko-KR" sz="1400" dirty="0"/>
              <a:t>servlet-name&gt; </a:t>
            </a:r>
          </a:p>
          <a:p>
            <a:r>
              <a:rPr lang="en-US" altLang="ko-KR" sz="1400" dirty="0"/>
              <a:t>    </a:t>
            </a:r>
            <a:r>
              <a:rPr lang="en-US" altLang="ko-KR" sz="1400" dirty="0" err="1"/>
              <a:t>BeerParamTests</a:t>
            </a:r>
            <a:r>
              <a:rPr lang="en-US" altLang="ko-KR" sz="1400" dirty="0"/>
              <a:t> </a:t>
            </a:r>
            <a:endParaRPr lang="en-US" altLang="ko-KR" sz="1400" dirty="0"/>
          </a:p>
          <a:p>
            <a:r>
              <a:rPr lang="en-US" altLang="ko-KR" sz="1400" dirty="0"/>
              <a:t> </a:t>
            </a:r>
            <a:r>
              <a:rPr lang="en-US" altLang="ko-KR" sz="1400" dirty="0"/>
              <a:t> &lt;/</a:t>
            </a:r>
            <a:r>
              <a:rPr lang="en-US" altLang="ko-KR" sz="1400" dirty="0"/>
              <a:t>servlet-name&gt; </a:t>
            </a:r>
          </a:p>
          <a:p>
            <a:r>
              <a:rPr lang="en-US" altLang="ko-KR" sz="1400" dirty="0"/>
              <a:t> </a:t>
            </a:r>
            <a:r>
              <a:rPr lang="en-US" altLang="ko-KR" sz="1400" dirty="0"/>
              <a:t> &lt;</a:t>
            </a:r>
            <a:r>
              <a:rPr lang="en-US" altLang="ko-KR" sz="1400" dirty="0"/>
              <a:t>servlet-class&gt; </a:t>
            </a:r>
          </a:p>
          <a:p>
            <a:r>
              <a:rPr lang="en-US" altLang="ko-KR" sz="1400" dirty="0"/>
              <a:t> </a:t>
            </a:r>
            <a:r>
              <a:rPr lang="en-US" altLang="ko-KR" sz="1400" dirty="0"/>
              <a:t>   </a:t>
            </a:r>
            <a:r>
              <a:rPr lang="en-US" altLang="ko-KR" sz="1400" dirty="0" err="1"/>
              <a:t>TestInitParams</a:t>
            </a:r>
            <a:r>
              <a:rPr lang="en-US" altLang="ko-KR" sz="1400" dirty="0"/>
              <a:t> </a:t>
            </a:r>
            <a:endParaRPr lang="en-US" altLang="ko-KR" sz="1400" dirty="0"/>
          </a:p>
          <a:p>
            <a:r>
              <a:rPr lang="en-US" altLang="ko-KR" sz="1400" dirty="0"/>
              <a:t> </a:t>
            </a:r>
            <a:r>
              <a:rPr lang="en-US" altLang="ko-KR" sz="1400" dirty="0"/>
              <a:t> &lt;/</a:t>
            </a:r>
            <a:r>
              <a:rPr lang="en-US" altLang="ko-KR" sz="1400" dirty="0"/>
              <a:t>servlet-class&gt; </a:t>
            </a:r>
          </a:p>
          <a:p>
            <a:r>
              <a:rPr lang="en-US" altLang="ko-KR" sz="1400" dirty="0"/>
              <a:t> </a:t>
            </a:r>
            <a:r>
              <a:rPr lang="en-US" altLang="ko-KR" sz="1400" dirty="0"/>
              <a:t> &lt;</a:t>
            </a:r>
            <a:r>
              <a:rPr lang="en-US" altLang="ko-KR" sz="1400" b="1" dirty="0" err="1"/>
              <a:t>init</a:t>
            </a:r>
            <a:r>
              <a:rPr lang="en-US" altLang="ko-KR" sz="1400" dirty="0" err="1"/>
              <a:t>-param</a:t>
            </a:r>
            <a:r>
              <a:rPr lang="en-US" altLang="ko-KR" sz="1400" dirty="0"/>
              <a:t>&gt; </a:t>
            </a:r>
          </a:p>
          <a:p>
            <a:r>
              <a:rPr lang="en-US" altLang="ko-KR" sz="1400" dirty="0"/>
              <a:t>    &lt;</a:t>
            </a:r>
            <a:r>
              <a:rPr lang="en-US" altLang="ko-KR" sz="1400" dirty="0" err="1"/>
              <a:t>param</a:t>
            </a:r>
            <a:r>
              <a:rPr lang="en-US" altLang="ko-KR" sz="1400" dirty="0"/>
              <a:t>-name&gt;foo&lt;/</a:t>
            </a:r>
            <a:r>
              <a:rPr lang="en-US" altLang="ko-KR" sz="1400" dirty="0" err="1"/>
              <a:t>param</a:t>
            </a:r>
            <a:r>
              <a:rPr lang="en-US" altLang="ko-KR" sz="1400" dirty="0"/>
              <a:t>-name&gt; </a:t>
            </a:r>
          </a:p>
          <a:p>
            <a:r>
              <a:rPr lang="en-US" altLang="ko-KR" sz="1400" dirty="0"/>
              <a:t>    &lt;</a:t>
            </a:r>
            <a:r>
              <a:rPr lang="en-US" altLang="ko-KR" sz="1400" dirty="0" err="1"/>
              <a:t>param</a:t>
            </a:r>
            <a:r>
              <a:rPr lang="en-US" altLang="ko-KR" sz="1400" dirty="0"/>
              <a:t>-value&gt;bar&lt;/</a:t>
            </a:r>
            <a:r>
              <a:rPr lang="en-US" altLang="ko-KR" sz="1400" dirty="0" err="1"/>
              <a:t>param</a:t>
            </a:r>
            <a:r>
              <a:rPr lang="en-US" altLang="ko-KR" sz="1400" dirty="0"/>
              <a:t>-value&gt; </a:t>
            </a:r>
          </a:p>
          <a:p>
            <a:r>
              <a:rPr lang="en-US" altLang="ko-KR" sz="1400" dirty="0"/>
              <a:t>  &lt;/</a:t>
            </a:r>
            <a:r>
              <a:rPr lang="en-US" altLang="ko-KR" sz="1400" b="1" dirty="0" err="1"/>
              <a:t>init</a:t>
            </a:r>
            <a:r>
              <a:rPr lang="en-US" altLang="ko-KR" sz="1400" dirty="0" err="1"/>
              <a:t>-param</a:t>
            </a:r>
            <a:r>
              <a:rPr lang="en-US" altLang="ko-KR" sz="1400" dirty="0"/>
              <a:t>&gt; </a:t>
            </a:r>
          </a:p>
          <a:p>
            <a:r>
              <a:rPr lang="en-US" altLang="ko-KR" sz="1400" dirty="0"/>
              <a:t>  &lt;!-- </a:t>
            </a:r>
            <a:r>
              <a:rPr lang="en-US" altLang="ko-KR" sz="1400" dirty="0"/>
              <a:t>other stuff --&gt;</a:t>
            </a:r>
          </a:p>
          <a:p>
            <a:r>
              <a:rPr lang="en-US" altLang="ko-KR" sz="1400" dirty="0"/>
              <a:t>&lt;/</a:t>
            </a:r>
            <a:r>
              <a:rPr lang="en-US" altLang="ko-KR" sz="1400" b="1" dirty="0"/>
              <a:t>servlet</a:t>
            </a:r>
            <a:r>
              <a:rPr lang="en-US" altLang="ko-KR" sz="1400" dirty="0"/>
              <a:t>&gt;</a:t>
            </a:r>
            <a:endParaRPr lang="ko-KR" altLang="en-US" sz="1400" dirty="0">
              <a:latin typeface="Courier New" pitchFamily="49" charset="0"/>
              <a:ea typeface="Cambria Math" pitchFamily="18" charset="0"/>
              <a:cs typeface="Courier New" pitchFamily="49" charset="0"/>
            </a:endParaRPr>
          </a:p>
        </p:txBody>
      </p:sp>
      <p:sp>
        <p:nvSpPr>
          <p:cNvPr id="9" name="TextBox 8"/>
          <p:cNvSpPr txBox="1"/>
          <p:nvPr/>
        </p:nvSpPr>
        <p:spPr>
          <a:xfrm>
            <a:off x="2182145" y="5733257"/>
            <a:ext cx="3341236" cy="307777"/>
          </a:xfrm>
          <a:prstGeom prst="rect">
            <a:avLst/>
          </a:prstGeom>
          <a:noFill/>
          <a:ln>
            <a:solidFill>
              <a:schemeClr val="accent1">
                <a:shade val="50000"/>
                <a:alpha val="99000"/>
              </a:schemeClr>
            </a:solidFill>
          </a:ln>
        </p:spPr>
        <p:txBody>
          <a:bodyPr wrap="none" rtlCol="0">
            <a:spAutoFit/>
          </a:bodyPr>
          <a:lstStyle/>
          <a:p>
            <a:r>
              <a:rPr lang="en-US" altLang="ko-KR" sz="1400" dirty="0" err="1"/>
              <a:t>getServlet</a:t>
            </a:r>
            <a:r>
              <a:rPr lang="en-US" altLang="ko-KR" sz="1400" b="1" dirty="0" err="1"/>
              <a:t>Config</a:t>
            </a:r>
            <a:r>
              <a:rPr lang="en-US" altLang="ko-KR" sz="1400" dirty="0"/>
              <a:t>().</a:t>
            </a:r>
            <a:r>
              <a:rPr lang="en-US" altLang="ko-KR" sz="1400" dirty="0" err="1"/>
              <a:t>getInitParameter</a:t>
            </a:r>
            <a:r>
              <a:rPr lang="en-US" altLang="ko-KR" sz="1400" dirty="0"/>
              <a:t>(“foo”);</a:t>
            </a:r>
            <a:endParaRPr lang="ko-KR" altLang="en-US" sz="1400" dirty="0">
              <a:latin typeface="Courier New" pitchFamily="49" charset="0"/>
              <a:ea typeface="Cambria Math" pitchFamily="18" charset="0"/>
              <a:cs typeface="Courier New" pitchFamily="49" charset="0"/>
            </a:endParaRPr>
          </a:p>
        </p:txBody>
      </p:sp>
      <p:sp>
        <p:nvSpPr>
          <p:cNvPr id="10" name="TextBox 9"/>
          <p:cNvSpPr txBox="1"/>
          <p:nvPr/>
        </p:nvSpPr>
        <p:spPr>
          <a:xfrm>
            <a:off x="6535672" y="5733257"/>
            <a:ext cx="3446136" cy="307777"/>
          </a:xfrm>
          <a:prstGeom prst="rect">
            <a:avLst/>
          </a:prstGeom>
          <a:noFill/>
          <a:ln>
            <a:solidFill>
              <a:schemeClr val="accent1">
                <a:shade val="50000"/>
                <a:alpha val="99000"/>
              </a:schemeClr>
            </a:solidFill>
          </a:ln>
        </p:spPr>
        <p:txBody>
          <a:bodyPr wrap="none" rtlCol="0">
            <a:spAutoFit/>
          </a:bodyPr>
          <a:lstStyle/>
          <a:p>
            <a:r>
              <a:rPr lang="en-US" altLang="ko-KR" sz="1400" dirty="0" err="1"/>
              <a:t>getServlet</a:t>
            </a:r>
            <a:r>
              <a:rPr lang="en-US" altLang="ko-KR" sz="1400" b="1" dirty="0" err="1"/>
              <a:t>Context</a:t>
            </a:r>
            <a:r>
              <a:rPr lang="en-US" altLang="ko-KR" sz="1400" dirty="0"/>
              <a:t>().</a:t>
            </a:r>
            <a:r>
              <a:rPr lang="en-US" altLang="ko-KR" sz="1400" dirty="0" err="1"/>
              <a:t>getInitParameter</a:t>
            </a:r>
            <a:r>
              <a:rPr lang="en-US" altLang="ko-KR" sz="1400" dirty="0"/>
              <a:t>(“foo”);</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226179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4</a:t>
            </a:fld>
            <a:endParaRPr lang="en-US" dirty="0"/>
          </a:p>
        </p:txBody>
      </p:sp>
      <p:grpSp>
        <p:nvGrpSpPr>
          <p:cNvPr id="7" name="그룹 6"/>
          <p:cNvGrpSpPr/>
          <p:nvPr/>
        </p:nvGrpSpPr>
        <p:grpSpPr>
          <a:xfrm>
            <a:off x="2200275" y="1340769"/>
            <a:ext cx="7791450" cy="3964657"/>
            <a:chOff x="676275" y="1340768"/>
            <a:chExt cx="7791450" cy="396465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552575"/>
              <a:ext cx="77914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직사각형 5"/>
            <p:cNvSpPr/>
            <p:nvPr/>
          </p:nvSpPr>
          <p:spPr>
            <a:xfrm>
              <a:off x="5940152" y="1340768"/>
              <a:ext cx="2527573" cy="2664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71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Web application initialization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b="0" dirty="0" smtClean="0"/>
              <a:t>Container </a:t>
            </a:r>
            <a:r>
              <a:rPr lang="en-US" altLang="ko-KR" b="0" dirty="0"/>
              <a:t>reads the DD and creates a name/value String pair for each &lt;context-</a:t>
            </a:r>
            <a:r>
              <a:rPr lang="en-US" altLang="ko-KR" b="0" dirty="0" err="1"/>
              <a:t>param</a:t>
            </a:r>
            <a:r>
              <a:rPr lang="en-US" altLang="ko-KR" b="0" dirty="0"/>
              <a:t>&gt;. </a:t>
            </a:r>
            <a:endParaRPr lang="en-US" altLang="ko-KR" b="0" dirty="0" smtClean="0"/>
          </a:p>
          <a:p>
            <a:r>
              <a:rPr lang="en-US" altLang="ko-KR" b="0" dirty="0" smtClean="0"/>
              <a:t>Container </a:t>
            </a:r>
            <a:r>
              <a:rPr lang="en-US" altLang="ko-KR" b="0" dirty="0"/>
              <a:t>creates a new instance of </a:t>
            </a:r>
            <a:r>
              <a:rPr lang="en-US" altLang="ko-KR" b="0" dirty="0" err="1"/>
              <a:t>ServletContext</a:t>
            </a:r>
            <a:r>
              <a:rPr lang="en-US" altLang="ko-KR" b="0" dirty="0"/>
              <a:t>. </a:t>
            </a:r>
            <a:endParaRPr lang="en-US" altLang="ko-KR" b="0" dirty="0" smtClean="0"/>
          </a:p>
          <a:p>
            <a:r>
              <a:rPr lang="en-US" altLang="ko-KR" b="0" dirty="0" smtClean="0"/>
              <a:t>Container </a:t>
            </a:r>
            <a:r>
              <a:rPr lang="en-US" altLang="ko-KR" b="0" dirty="0"/>
              <a:t>gives the </a:t>
            </a:r>
            <a:r>
              <a:rPr lang="en-US" altLang="ko-KR" b="0" dirty="0" err="1"/>
              <a:t>ServletContext</a:t>
            </a:r>
            <a:r>
              <a:rPr lang="en-US" altLang="ko-KR" b="0" dirty="0"/>
              <a:t> a reference to each name/value pair of the context </a:t>
            </a:r>
            <a:r>
              <a:rPr lang="en-US" altLang="ko-KR" b="0" dirty="0" err="1"/>
              <a:t>init</a:t>
            </a:r>
            <a:r>
              <a:rPr lang="en-US" altLang="ko-KR" b="0" dirty="0"/>
              <a:t> parameters. </a:t>
            </a:r>
            <a:endParaRPr lang="en-US" altLang="ko-KR" b="0" dirty="0" smtClean="0"/>
          </a:p>
          <a:p>
            <a:r>
              <a:rPr lang="en-US" altLang="ko-KR" b="0" dirty="0" smtClean="0"/>
              <a:t>Every </a:t>
            </a:r>
            <a:r>
              <a:rPr lang="en-US" altLang="ko-KR" b="0" dirty="0"/>
              <a:t>servlet and JSP deployed as part of a single web app has access to that same </a:t>
            </a:r>
            <a:r>
              <a:rPr lang="en-US" altLang="ko-KR" b="0" dirty="0" err="1"/>
              <a:t>ServletContext</a:t>
            </a:r>
            <a:r>
              <a:rPr lang="en-US" altLang="ko-KR" b="0" dirty="0"/>
              <a:t>. </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5</a:t>
            </a:fld>
            <a:endParaRPr lang="en-US" dirty="0"/>
          </a:p>
        </p:txBody>
      </p:sp>
    </p:spTree>
    <p:extLst>
      <p:ext uri="{BB962C8B-B14F-4D97-AF65-F5344CB8AC3E}">
        <p14:creationId xmlns:p14="http://schemas.microsoft.com/office/powerpoint/2010/main" val="294770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 problem in parameters</a:t>
            </a:r>
            <a:endParaRPr lang="ko-KR" altLang="en-US" dirty="0"/>
          </a:p>
        </p:txBody>
      </p:sp>
      <p:sp>
        <p:nvSpPr>
          <p:cNvPr id="3" name="내용 개체 틀 2"/>
          <p:cNvSpPr>
            <a:spLocks noGrp="1"/>
          </p:cNvSpPr>
          <p:nvPr>
            <p:ph idx="1"/>
          </p:nvPr>
        </p:nvSpPr>
        <p:spPr/>
        <p:txBody>
          <a:bodyPr/>
          <a:lstStyle/>
          <a:p>
            <a:r>
              <a:rPr lang="en-US" altLang="ko-KR" b="0" dirty="0" smtClean="0"/>
              <a:t>(Context) Parameters </a:t>
            </a:r>
            <a:r>
              <a:rPr lang="en-US" altLang="ko-KR" b="0" dirty="0"/>
              <a:t>can’t be anything except Strings. </a:t>
            </a:r>
            <a:endParaRPr lang="en-US" altLang="ko-KR" b="0" dirty="0" smtClean="0"/>
          </a:p>
          <a:p>
            <a:pPr lvl="1"/>
            <a:r>
              <a:rPr lang="en-US" altLang="ko-KR" b="0" dirty="0" smtClean="0"/>
              <a:t>If you want to share a Database Connection (Object) in all servlets of the web application, how to do it?</a:t>
            </a:r>
          </a:p>
          <a:p>
            <a:pPr lvl="2"/>
            <a:r>
              <a:rPr lang="en-US" altLang="ko-KR" b="0" dirty="0" smtClean="0"/>
              <a:t>initialize host name, database name, user name and </a:t>
            </a:r>
            <a:r>
              <a:rPr lang="en-US" altLang="ko-KR" b="0" dirty="0" err="1" smtClean="0"/>
              <a:t>passwd</a:t>
            </a:r>
            <a:r>
              <a:rPr lang="en-US" altLang="ko-KR" b="0" dirty="0" smtClean="0"/>
              <a:t> as the context parameters (as Strings)</a:t>
            </a:r>
          </a:p>
          <a:p>
            <a:pPr lvl="2"/>
            <a:r>
              <a:rPr lang="en-US" altLang="ko-KR" b="0" dirty="0" smtClean="0"/>
              <a:t>when the application context initializes, read the context parameters and do something for database connection, then make the DB connection object sharable in the application</a:t>
            </a:r>
          </a:p>
          <a:p>
            <a:pPr lvl="3"/>
            <a:r>
              <a:rPr lang="en-US" altLang="ko-KR" b="0" dirty="0" smtClean="0"/>
              <a:t>Who did do these actions? </a:t>
            </a:r>
            <a:r>
              <a:rPr lang="en-US" altLang="ko-KR" b="0" dirty="0" smtClean="0">
                <a:sym typeface="Wingdings" pitchFamily="2" charset="2"/>
              </a:rPr>
              <a:t> Listener !!</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6</a:t>
            </a:fld>
            <a:endParaRPr lang="en-US" dirty="0"/>
          </a:p>
        </p:txBody>
      </p:sp>
    </p:spTree>
    <p:extLst>
      <p:ext uri="{BB962C8B-B14F-4D97-AF65-F5344CB8AC3E}">
        <p14:creationId xmlns:p14="http://schemas.microsoft.com/office/powerpoint/2010/main" val="7949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84333">
            <a:off x="7343263" y="4550771"/>
            <a:ext cx="25622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lstStyle/>
          <a:p>
            <a:r>
              <a:rPr lang="en-US" altLang="ko-KR" dirty="0" err="1" smtClean="0"/>
              <a:t>ServletContextListener</a:t>
            </a:r>
            <a:endParaRPr lang="ko-KR" altLang="en-US" dirty="0"/>
          </a:p>
        </p:txBody>
      </p:sp>
      <p:sp>
        <p:nvSpPr>
          <p:cNvPr id="3" name="내용 개체 틀 2"/>
          <p:cNvSpPr>
            <a:spLocks noGrp="1"/>
          </p:cNvSpPr>
          <p:nvPr>
            <p:ph idx="1"/>
          </p:nvPr>
        </p:nvSpPr>
        <p:spPr>
          <a:xfrm>
            <a:off x="1775520" y="908721"/>
            <a:ext cx="8678198" cy="4608512"/>
          </a:xfrm>
        </p:spPr>
        <p:txBody>
          <a:bodyPr>
            <a:normAutofit fontScale="77500" lnSpcReduction="20000"/>
          </a:bodyPr>
          <a:lstStyle/>
          <a:p>
            <a:r>
              <a:rPr lang="en-US" altLang="ko-KR" b="0" dirty="0"/>
              <a:t>a separate class, not a servlet or JSP, that can listen for the two key events in a </a:t>
            </a:r>
            <a:r>
              <a:rPr lang="en-US" altLang="ko-KR" b="0" dirty="0" err="1"/>
              <a:t>ServletContext’s</a:t>
            </a:r>
            <a:r>
              <a:rPr lang="en-US" altLang="ko-KR" b="0" dirty="0"/>
              <a:t> life— initialization (creation) and </a:t>
            </a:r>
            <a:r>
              <a:rPr lang="en-US" altLang="ko-KR" b="0" dirty="0" smtClean="0"/>
              <a:t>destruction</a:t>
            </a:r>
          </a:p>
          <a:p>
            <a:pPr lvl="1"/>
            <a:r>
              <a:rPr lang="en-US" altLang="ko-KR" b="0" dirty="0"/>
              <a:t>Get </a:t>
            </a:r>
            <a:r>
              <a:rPr lang="en-US" altLang="ko-KR" b="0" dirty="0" smtClean="0"/>
              <a:t>notified </a:t>
            </a:r>
            <a:r>
              <a:rPr lang="en-US" altLang="ko-KR" b="0" dirty="0"/>
              <a:t>when the context is initialized (app is being deployed). </a:t>
            </a:r>
            <a:endParaRPr lang="en-US" altLang="ko-KR" b="0" dirty="0" smtClean="0"/>
          </a:p>
          <a:p>
            <a:pPr lvl="2"/>
            <a:r>
              <a:rPr lang="en-US" altLang="ko-KR" b="0" dirty="0" smtClean="0"/>
              <a:t>Get </a:t>
            </a:r>
            <a:r>
              <a:rPr lang="en-US" altLang="ko-KR" b="0" dirty="0"/>
              <a:t>the context </a:t>
            </a:r>
            <a:r>
              <a:rPr lang="en-US" altLang="ko-KR" b="0" dirty="0" err="1"/>
              <a:t>init</a:t>
            </a:r>
            <a:r>
              <a:rPr lang="en-US" altLang="ko-KR" b="0" dirty="0"/>
              <a:t> parameters from the </a:t>
            </a:r>
            <a:r>
              <a:rPr lang="en-US" altLang="ko-KR" b="0" dirty="0" err="1"/>
              <a:t>ServletContext</a:t>
            </a:r>
            <a:r>
              <a:rPr lang="en-US" altLang="ko-KR" b="0" dirty="0"/>
              <a:t>. </a:t>
            </a:r>
            <a:endParaRPr lang="en-US" altLang="ko-KR" b="0" dirty="0" smtClean="0"/>
          </a:p>
          <a:p>
            <a:pPr lvl="2"/>
            <a:r>
              <a:rPr lang="en-US" altLang="ko-KR" b="0" dirty="0" smtClean="0"/>
              <a:t>Use </a:t>
            </a:r>
            <a:r>
              <a:rPr lang="en-US" altLang="ko-KR" b="0" dirty="0"/>
              <a:t>the </a:t>
            </a:r>
            <a:r>
              <a:rPr lang="en-US" altLang="ko-KR" b="0" dirty="0" err="1"/>
              <a:t>init</a:t>
            </a:r>
            <a:r>
              <a:rPr lang="en-US" altLang="ko-KR" b="0" dirty="0"/>
              <a:t> parameter lookup name to make a database connection. </a:t>
            </a:r>
            <a:endParaRPr lang="en-US" altLang="ko-KR" b="0" dirty="0" smtClean="0"/>
          </a:p>
          <a:p>
            <a:pPr lvl="2"/>
            <a:r>
              <a:rPr lang="en-US" altLang="ko-KR" b="0" dirty="0" smtClean="0"/>
              <a:t>Store </a:t>
            </a:r>
            <a:r>
              <a:rPr lang="en-US" altLang="ko-KR" b="0" dirty="0"/>
              <a:t>the database connection as an attribute, so that all parts of the web app can access it. </a:t>
            </a:r>
            <a:endParaRPr lang="en-US" altLang="ko-KR" b="0" dirty="0" smtClean="0"/>
          </a:p>
          <a:p>
            <a:pPr lvl="1"/>
            <a:r>
              <a:rPr lang="en-US" altLang="ko-KR" b="0" dirty="0" smtClean="0"/>
              <a:t>Get notified </a:t>
            </a:r>
            <a:r>
              <a:rPr lang="en-US" altLang="ko-KR" b="0" dirty="0"/>
              <a:t>when the context is destroyed (the app is </a:t>
            </a:r>
            <a:r>
              <a:rPr lang="en-US" altLang="ko-KR" b="0" dirty="0" err="1"/>
              <a:t>undeployed</a:t>
            </a:r>
            <a:r>
              <a:rPr lang="en-US" altLang="ko-KR" b="0" dirty="0"/>
              <a:t> or goes down). </a:t>
            </a:r>
            <a:endParaRPr lang="en-US" altLang="ko-KR" b="0" dirty="0" smtClean="0"/>
          </a:p>
          <a:p>
            <a:pPr lvl="2"/>
            <a:r>
              <a:rPr lang="en-US" altLang="ko-KR" b="0" dirty="0" smtClean="0"/>
              <a:t>Close </a:t>
            </a:r>
            <a:r>
              <a:rPr lang="en-US" altLang="ko-KR" b="0" dirty="0"/>
              <a:t>the database connection. </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7</a:t>
            </a:fld>
            <a:endParaRPr lang="en-US" dirty="0"/>
          </a:p>
        </p:txBody>
      </p:sp>
    </p:spTree>
    <p:extLst>
      <p:ext uri="{BB962C8B-B14F-4D97-AF65-F5344CB8AC3E}">
        <p14:creationId xmlns:p14="http://schemas.microsoft.com/office/powerpoint/2010/main" val="406702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 </a:t>
            </a:r>
            <a:r>
              <a:rPr lang="en-US" altLang="ko-KR" dirty="0" err="1" smtClean="0"/>
              <a:t>ServletContextListener</a:t>
            </a:r>
            <a:r>
              <a:rPr lang="en-US" altLang="ko-KR" dirty="0" smtClean="0"/>
              <a:t> class</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8</a:t>
            </a:fld>
            <a:endParaRPr lang="en-US" dirty="0"/>
          </a:p>
        </p:txBody>
      </p:sp>
      <p:sp>
        <p:nvSpPr>
          <p:cNvPr id="6" name="TextBox 5"/>
          <p:cNvSpPr txBox="1"/>
          <p:nvPr/>
        </p:nvSpPr>
        <p:spPr>
          <a:xfrm>
            <a:off x="2711625" y="1556792"/>
            <a:ext cx="5719579" cy="3970318"/>
          </a:xfrm>
          <a:prstGeom prst="rect">
            <a:avLst/>
          </a:prstGeom>
          <a:noFill/>
          <a:ln>
            <a:solidFill>
              <a:schemeClr val="accent1">
                <a:shade val="50000"/>
                <a:alpha val="99000"/>
              </a:schemeClr>
            </a:solidFill>
          </a:ln>
        </p:spPr>
        <p:txBody>
          <a:bodyPr wrap="none" rtlCol="0">
            <a:spAutoFit/>
          </a:bodyPr>
          <a:lstStyle/>
          <a:p>
            <a:r>
              <a:rPr lang="en-US" altLang="ko-KR" sz="1400" dirty="0"/>
              <a:t>import </a:t>
            </a:r>
            <a:r>
              <a:rPr lang="en-US" altLang="ko-KR" sz="1400" dirty="0" err="1"/>
              <a:t>javax.servlet</a:t>
            </a:r>
            <a:r>
              <a:rPr lang="en-US" altLang="ko-KR" sz="1400" dirty="0"/>
              <a:t>.*; </a:t>
            </a:r>
            <a:endParaRPr lang="en-US" altLang="ko-KR" sz="1400" dirty="0"/>
          </a:p>
          <a:p>
            <a:endParaRPr lang="en-US" altLang="ko-KR" sz="1400" dirty="0"/>
          </a:p>
          <a:p>
            <a:r>
              <a:rPr lang="en-US" altLang="ko-KR" sz="1400" dirty="0"/>
              <a:t>public </a:t>
            </a:r>
            <a:r>
              <a:rPr lang="en-US" altLang="ko-KR" sz="1400" dirty="0"/>
              <a:t>class </a:t>
            </a:r>
            <a:r>
              <a:rPr lang="en-US" altLang="ko-KR" sz="1400" dirty="0" err="1"/>
              <a:t>MyServletContextListener</a:t>
            </a:r>
            <a:r>
              <a:rPr lang="en-US" altLang="ko-KR" sz="1400" dirty="0"/>
              <a:t> implements </a:t>
            </a:r>
            <a:r>
              <a:rPr lang="en-US" altLang="ko-KR" sz="1400" b="1" dirty="0" err="1"/>
              <a:t>ServletContextListener</a:t>
            </a:r>
            <a:r>
              <a:rPr lang="en-US" altLang="ko-KR" sz="1400" b="1" dirty="0"/>
              <a:t> </a:t>
            </a:r>
            <a:r>
              <a:rPr lang="en-US" altLang="ko-KR" sz="1400" dirty="0"/>
              <a:t>{ </a:t>
            </a:r>
            <a:endParaRPr lang="en-US" altLang="ko-KR" sz="1400" dirty="0"/>
          </a:p>
          <a:p>
            <a:r>
              <a:rPr lang="en-US" altLang="ko-KR" sz="1400" dirty="0"/>
              <a:t> </a:t>
            </a:r>
            <a:r>
              <a:rPr lang="en-US" altLang="ko-KR" sz="1400" dirty="0"/>
              <a:t> </a:t>
            </a:r>
          </a:p>
          <a:p>
            <a:r>
              <a:rPr lang="en-US" altLang="ko-KR" sz="1400" dirty="0"/>
              <a:t> </a:t>
            </a:r>
            <a:r>
              <a:rPr lang="en-US" altLang="ko-KR" sz="1400" dirty="0"/>
              <a:t>   public </a:t>
            </a:r>
            <a:r>
              <a:rPr lang="en-US" altLang="ko-KR" sz="1400" dirty="0"/>
              <a:t>void </a:t>
            </a:r>
            <a:r>
              <a:rPr lang="en-US" altLang="ko-KR" sz="1400" b="1" dirty="0" err="1"/>
              <a:t>contextInitialized</a:t>
            </a:r>
            <a:r>
              <a:rPr lang="en-US" altLang="ko-KR" sz="1400" dirty="0"/>
              <a:t>(</a:t>
            </a:r>
            <a:r>
              <a:rPr lang="en-US" altLang="ko-KR" sz="1400" dirty="0" err="1"/>
              <a:t>ServletContextEvent</a:t>
            </a:r>
            <a:r>
              <a:rPr lang="en-US" altLang="ko-KR" sz="1400" dirty="0"/>
              <a:t> event) { </a:t>
            </a:r>
            <a:endParaRPr lang="en-US" altLang="ko-KR" sz="1400" dirty="0"/>
          </a:p>
          <a:p>
            <a:endParaRPr lang="en-US" altLang="ko-KR" sz="1400" dirty="0"/>
          </a:p>
          <a:p>
            <a:r>
              <a:rPr lang="en-US" altLang="ko-KR" sz="1400" dirty="0"/>
              <a:t> </a:t>
            </a:r>
            <a:r>
              <a:rPr lang="en-US" altLang="ko-KR" sz="1400" dirty="0"/>
              <a:t>        //</a:t>
            </a:r>
            <a:r>
              <a:rPr lang="en-US" altLang="ko-KR" sz="1400" dirty="0"/>
              <a:t>code to initialize the database connection </a:t>
            </a:r>
            <a:endParaRPr lang="en-US" altLang="ko-KR" sz="1400" dirty="0"/>
          </a:p>
          <a:p>
            <a:r>
              <a:rPr lang="en-US" altLang="ko-KR" sz="1400" dirty="0"/>
              <a:t> </a:t>
            </a:r>
            <a:r>
              <a:rPr lang="en-US" altLang="ko-KR" sz="1400" dirty="0"/>
              <a:t>        //</a:t>
            </a:r>
            <a:r>
              <a:rPr lang="en-US" altLang="ko-KR" sz="1400" dirty="0"/>
              <a:t>and store it as a context attribute </a:t>
            </a:r>
            <a:endParaRPr lang="en-US" altLang="ko-KR" sz="1400" dirty="0"/>
          </a:p>
          <a:p>
            <a:endParaRPr lang="en-US" altLang="ko-KR" sz="1400" dirty="0"/>
          </a:p>
          <a:p>
            <a:r>
              <a:rPr lang="en-US" altLang="ko-KR" sz="1400" dirty="0"/>
              <a:t>    } </a:t>
            </a:r>
          </a:p>
          <a:p>
            <a:endParaRPr lang="en-US" altLang="ko-KR" sz="1400" dirty="0"/>
          </a:p>
          <a:p>
            <a:r>
              <a:rPr lang="en-US" altLang="ko-KR" sz="1400" dirty="0"/>
              <a:t>    public </a:t>
            </a:r>
            <a:r>
              <a:rPr lang="en-US" altLang="ko-KR" sz="1400" dirty="0"/>
              <a:t>void </a:t>
            </a:r>
            <a:r>
              <a:rPr lang="en-US" altLang="ko-KR" sz="1400" b="1" dirty="0" err="1"/>
              <a:t>contextDestroyed</a:t>
            </a:r>
            <a:r>
              <a:rPr lang="en-US" altLang="ko-KR" sz="1400" dirty="0"/>
              <a:t>(</a:t>
            </a:r>
            <a:r>
              <a:rPr lang="en-US" altLang="ko-KR" sz="1400" dirty="0" err="1"/>
              <a:t>ServletContextEvent</a:t>
            </a:r>
            <a:r>
              <a:rPr lang="en-US" altLang="ko-KR" sz="1400" dirty="0"/>
              <a:t> event) { </a:t>
            </a:r>
            <a:endParaRPr lang="en-US" altLang="ko-KR" sz="1400" dirty="0"/>
          </a:p>
          <a:p>
            <a:endParaRPr lang="en-US" altLang="ko-KR" sz="1400" dirty="0"/>
          </a:p>
          <a:p>
            <a:r>
              <a:rPr lang="en-US" altLang="ko-KR" sz="1400" dirty="0"/>
              <a:t>        //</a:t>
            </a:r>
            <a:r>
              <a:rPr lang="en-US" altLang="ko-KR" sz="1400" dirty="0"/>
              <a:t>code to close the database connection </a:t>
            </a:r>
            <a:endParaRPr lang="en-US" altLang="ko-KR" sz="1400" dirty="0"/>
          </a:p>
          <a:p>
            <a:endParaRPr lang="en-US" altLang="ko-KR" sz="1400" dirty="0">
              <a:latin typeface="Courier New" pitchFamily="49" charset="0"/>
              <a:ea typeface="Cambria Math" pitchFamily="18" charset="0"/>
              <a:cs typeface="Courier New" pitchFamily="49" charset="0"/>
            </a:endParaRPr>
          </a:p>
          <a:p>
            <a:r>
              <a:rPr lang="en-US" altLang="ko-KR" sz="1400" dirty="0">
                <a:latin typeface="Courier New" pitchFamily="49" charset="0"/>
                <a:ea typeface="Cambria Math" pitchFamily="18" charset="0"/>
                <a:cs typeface="Courier New" pitchFamily="49" charset="0"/>
              </a:rPr>
              <a:t>  }</a:t>
            </a:r>
          </a:p>
          <a:p>
            <a:endParaRPr lang="en-US" altLang="ko-KR" sz="1400" dirty="0">
              <a:latin typeface="Courier New" pitchFamily="49" charset="0"/>
              <a:ea typeface="Cambria Math" pitchFamily="18" charset="0"/>
              <a:cs typeface="Courier New" pitchFamily="49" charset="0"/>
            </a:endParaRPr>
          </a:p>
          <a:p>
            <a:r>
              <a:rPr lang="en-US" altLang="ko-KR" sz="1400" dirty="0">
                <a:latin typeface="Courier New" pitchFamily="49" charset="0"/>
                <a:ea typeface="Cambria Math" pitchFamily="18" charset="0"/>
                <a:cs typeface="Courier New" pitchFamily="49" charset="0"/>
              </a:rPr>
              <a:t>}</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313630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3198817"/>
            <a:ext cx="13525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제목 1"/>
          <p:cNvSpPr>
            <a:spLocks noGrp="1"/>
          </p:cNvSpPr>
          <p:nvPr>
            <p:ph type="title"/>
          </p:nvPr>
        </p:nvSpPr>
        <p:spPr/>
        <p:txBody>
          <a:bodyPr/>
          <a:lstStyle/>
          <a:p>
            <a:r>
              <a:rPr lang="en-US" altLang="ko-KR" dirty="0" smtClean="0"/>
              <a:t>Making and using a context listener</a:t>
            </a:r>
            <a:endParaRPr lang="ko-KR" altLang="en-US" dirty="0"/>
          </a:p>
        </p:txBody>
      </p:sp>
      <p:sp>
        <p:nvSpPr>
          <p:cNvPr id="3" name="내용 개체 틀 2"/>
          <p:cNvSpPr>
            <a:spLocks noGrp="1"/>
          </p:cNvSpPr>
          <p:nvPr>
            <p:ph idx="1"/>
          </p:nvPr>
        </p:nvSpPr>
        <p:spPr/>
        <p:txBody>
          <a:bodyPr>
            <a:normAutofit fontScale="32500" lnSpcReduction="20000"/>
          </a:bodyPr>
          <a:lstStyle/>
          <a:p>
            <a:pPr marL="514350" indent="-514350">
              <a:buFont typeface="+mj-lt"/>
              <a:buAutoNum type="arabicPeriod"/>
            </a:pPr>
            <a:r>
              <a:rPr lang="en-US" altLang="ko-KR" dirty="0"/>
              <a:t>Create a listener class </a:t>
            </a:r>
            <a:endParaRPr lang="en-US" altLang="ko-KR" dirty="0" smtClean="0"/>
          </a:p>
          <a:p>
            <a:pPr marL="514350" indent="-514350">
              <a:buFont typeface="+mj-lt"/>
              <a:buAutoNum type="arabicPeriod"/>
            </a:pPr>
            <a:endParaRPr lang="en-US" altLang="ko-KR" dirty="0"/>
          </a:p>
          <a:p>
            <a:pPr marL="514350" indent="-514350">
              <a:buFont typeface="+mj-lt"/>
              <a:buAutoNum type="arabicPeriod"/>
            </a:pPr>
            <a:endParaRPr lang="en-US" altLang="ko-KR" dirty="0" smtClean="0"/>
          </a:p>
          <a:p>
            <a:pPr marL="514350" indent="-514350">
              <a:buFont typeface="+mj-lt"/>
              <a:buAutoNum type="arabicPeriod"/>
            </a:pPr>
            <a:endParaRPr lang="en-US" altLang="ko-KR" dirty="0"/>
          </a:p>
          <a:p>
            <a:pPr marL="514350" indent="-514350">
              <a:buFont typeface="+mj-lt"/>
              <a:buAutoNum type="arabicPeriod"/>
            </a:pPr>
            <a:endParaRPr lang="en-US" altLang="ko-KR" dirty="0" smtClean="0"/>
          </a:p>
          <a:p>
            <a:pPr marL="514350" indent="-514350">
              <a:buFont typeface="+mj-lt"/>
              <a:buAutoNum type="arabicPeriod"/>
            </a:pPr>
            <a:r>
              <a:rPr lang="en-US" altLang="ko-KR" dirty="0"/>
              <a:t>Put the class in WEB-INF/classes </a:t>
            </a:r>
            <a:endParaRPr lang="en-US" altLang="ko-KR" dirty="0" smtClean="0"/>
          </a:p>
          <a:p>
            <a:pPr marL="514350" indent="-514350">
              <a:buFont typeface="+mj-lt"/>
              <a:buAutoNum type="arabicPeriod"/>
            </a:pPr>
            <a:endParaRPr lang="en-US" altLang="ko-KR" dirty="0" smtClean="0"/>
          </a:p>
          <a:p>
            <a:pPr marL="514350" indent="-514350">
              <a:buFont typeface="+mj-lt"/>
              <a:buAutoNum type="arabicPeriod"/>
            </a:pPr>
            <a:endParaRPr lang="en-US" altLang="ko-KR" dirty="0"/>
          </a:p>
          <a:p>
            <a:pPr marL="514350" indent="-514350">
              <a:buFont typeface="+mj-lt"/>
              <a:buAutoNum type="arabicPeriod"/>
            </a:pPr>
            <a:endParaRPr lang="en-US" altLang="ko-KR" dirty="0" smtClean="0"/>
          </a:p>
          <a:p>
            <a:pPr marL="514350" indent="-514350">
              <a:buFont typeface="+mj-lt"/>
              <a:buAutoNum type="arabicPeriod"/>
            </a:pPr>
            <a:r>
              <a:rPr lang="en-US" altLang="ko-KR" dirty="0"/>
              <a:t>Put a &lt;listener&gt; element in the web.xml Deployment Descriptor </a:t>
            </a:r>
            <a:endParaRPr lang="en-US" altLang="ko-KR" dirty="0" smtClean="0"/>
          </a:p>
          <a:p>
            <a:pPr marL="514350" indent="-514350">
              <a:buFont typeface="+mj-lt"/>
              <a:buAutoNum type="arabicPeriod"/>
            </a:pPr>
            <a:endParaRPr lang="en-US" altLang="ko-KR" dirty="0"/>
          </a:p>
          <a:p>
            <a:pPr marL="514350" indent="-514350">
              <a:buFont typeface="+mj-lt"/>
              <a:buAutoNum type="arabicPeriod"/>
            </a:pPr>
            <a:endParaRPr lang="en-US" altLang="ko-KR" dirty="0" smtClean="0"/>
          </a:p>
          <a:p>
            <a:pPr marL="0" indent="0">
              <a:buNone/>
            </a:pPr>
            <a:r>
              <a:rPr lang="en-US" altLang="ko-KR" dirty="0"/>
              <a:t> </a:t>
            </a:r>
            <a:endParaRPr lang="ko-KR" altLang="en-US" dirty="0"/>
          </a:p>
        </p:txBody>
      </p:sp>
      <p:sp>
        <p:nvSpPr>
          <p:cNvPr id="4" name="날짜 개체 틀 3"/>
          <p:cNvSpPr>
            <a:spLocks noGrp="1"/>
          </p:cNvSpPr>
          <p:nvPr>
            <p:ph type="dt" sz="half" idx="10"/>
          </p:nvPr>
        </p:nvSpPr>
        <p:spPr/>
        <p:txBody>
          <a:bodyPr/>
          <a:lstStyle/>
          <a:p>
            <a:r>
              <a:rPr lang="en-US" altLang="ko-KR" smtClean="0"/>
              <a:t>Web Information Systems</a:t>
            </a:r>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en-US" smtClean="0"/>
              <a:pPr/>
              <a:t>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5" y="908720"/>
            <a:ext cx="2309093" cy="2283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312025" y="5229201"/>
            <a:ext cx="3459217" cy="1169551"/>
          </a:xfrm>
          <a:prstGeom prst="rect">
            <a:avLst/>
          </a:prstGeom>
          <a:noFill/>
          <a:ln>
            <a:solidFill>
              <a:schemeClr val="accent1">
                <a:shade val="50000"/>
                <a:alpha val="99000"/>
              </a:schemeClr>
            </a:solidFill>
          </a:ln>
        </p:spPr>
        <p:txBody>
          <a:bodyPr wrap="none" rtlCol="0">
            <a:spAutoFit/>
          </a:bodyPr>
          <a:lstStyle/>
          <a:p>
            <a:r>
              <a:rPr lang="en-US" altLang="ko-KR" sz="1400" dirty="0"/>
              <a:t>&lt;listener&gt; </a:t>
            </a:r>
            <a:endParaRPr lang="en-US" altLang="ko-KR" sz="1400" dirty="0"/>
          </a:p>
          <a:p>
            <a:r>
              <a:rPr lang="en-US" altLang="ko-KR" sz="1400" dirty="0"/>
              <a:t> </a:t>
            </a:r>
            <a:r>
              <a:rPr lang="en-US" altLang="ko-KR" sz="1400" dirty="0"/>
              <a:t>   &lt;</a:t>
            </a:r>
            <a:r>
              <a:rPr lang="en-US" altLang="ko-KR" sz="1400" dirty="0"/>
              <a:t>listener-class&gt; </a:t>
            </a:r>
            <a:endParaRPr lang="en-US" altLang="ko-KR" sz="1400" dirty="0"/>
          </a:p>
          <a:p>
            <a:r>
              <a:rPr lang="en-US" altLang="ko-KR" sz="1400" dirty="0"/>
              <a:t> </a:t>
            </a:r>
            <a:r>
              <a:rPr lang="en-US" altLang="ko-KR" sz="1400" dirty="0"/>
              <a:t>       </a:t>
            </a:r>
            <a:r>
              <a:rPr lang="en-US" altLang="ko-KR" sz="1400" dirty="0" err="1"/>
              <a:t>com.example.MyServletContextListener</a:t>
            </a:r>
            <a:r>
              <a:rPr lang="en-US" altLang="ko-KR" sz="1400" dirty="0"/>
              <a:t> </a:t>
            </a:r>
          </a:p>
          <a:p>
            <a:r>
              <a:rPr lang="en-US" altLang="ko-KR" sz="1400" dirty="0"/>
              <a:t> </a:t>
            </a:r>
            <a:r>
              <a:rPr lang="en-US" altLang="ko-KR" sz="1400" dirty="0"/>
              <a:t>   &lt;/</a:t>
            </a:r>
            <a:r>
              <a:rPr lang="en-US" altLang="ko-KR" sz="1400" dirty="0"/>
              <a:t>listener-class&gt; </a:t>
            </a:r>
            <a:endParaRPr lang="en-US" altLang="ko-KR" sz="1400" dirty="0"/>
          </a:p>
          <a:p>
            <a:r>
              <a:rPr lang="en-US" altLang="ko-KR" sz="1400" dirty="0"/>
              <a:t>&lt;/</a:t>
            </a:r>
            <a:r>
              <a:rPr lang="en-US" altLang="ko-KR" sz="1400" dirty="0"/>
              <a:t>listener&gt; </a:t>
            </a:r>
            <a:endParaRPr lang="ko-KR" altLang="en-US" sz="1400" dirty="0">
              <a:latin typeface="Courier New" pitchFamily="49" charset="0"/>
              <a:ea typeface="Cambria Math" pitchFamily="18" charset="0"/>
              <a:cs typeface="Courier New" pitchFamily="49" charset="0"/>
            </a:endParaRPr>
          </a:p>
        </p:txBody>
      </p:sp>
    </p:spTree>
    <p:extLst>
      <p:ext uri="{BB962C8B-B14F-4D97-AF65-F5344CB8AC3E}">
        <p14:creationId xmlns:p14="http://schemas.microsoft.com/office/powerpoint/2010/main" val="3232685156"/>
      </p:ext>
    </p:extLst>
  </p:cSld>
  <p:clrMapOvr>
    <a:masterClrMapping/>
  </p:clrMapOvr>
</p:sld>
</file>

<file path=ppt/theme/theme1.xml><?xml version="1.0" encoding="utf-8"?>
<a:theme xmlns:a="http://schemas.openxmlformats.org/drawingml/2006/main" name="마스터 레이아웃">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1249</TotalTime>
  <Words>1426</Words>
  <Application>Microsoft Office PowerPoint</Application>
  <PresentationFormat>와이드스크린</PresentationFormat>
  <Paragraphs>421</Paragraphs>
  <Slides>28</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28</vt:i4>
      </vt:variant>
    </vt:vector>
  </HeadingPairs>
  <TitlesOfParts>
    <vt:vector size="35" baseType="lpstr">
      <vt:lpstr>맑은 고딕</vt:lpstr>
      <vt:lpstr>Arial</vt:lpstr>
      <vt:lpstr>Calibri</vt:lpstr>
      <vt:lpstr>Cambria Math</vt:lpstr>
      <vt:lpstr>Courier New</vt:lpstr>
      <vt:lpstr>Wingdings</vt:lpstr>
      <vt:lpstr>마스터 레이아웃</vt:lpstr>
      <vt:lpstr>Being a Web App LD0230 웹정보시스템 프로젝트</vt:lpstr>
      <vt:lpstr>Objectives</vt:lpstr>
      <vt:lpstr>Servlet Config and Servlet Context</vt:lpstr>
      <vt:lpstr>  </vt:lpstr>
      <vt:lpstr>Web application initialization</vt:lpstr>
      <vt:lpstr>A problem in parameters</vt:lpstr>
      <vt:lpstr>ServletContextListener</vt:lpstr>
      <vt:lpstr>A ServletContextListener class</vt:lpstr>
      <vt:lpstr>Making and using a context listener</vt:lpstr>
      <vt:lpstr>Example application using ContextListener</vt:lpstr>
      <vt:lpstr>Listener class</vt:lpstr>
      <vt:lpstr>Create Listener class in Eclipse</vt:lpstr>
      <vt:lpstr>Create Dog class (database connection object)</vt:lpstr>
      <vt:lpstr>Writing the servlet class</vt:lpstr>
      <vt:lpstr>DD (web.xml)</vt:lpstr>
      <vt:lpstr>Create a HTML file</vt:lpstr>
      <vt:lpstr>from start (app initialization) to finish (servlet runs) </vt:lpstr>
      <vt:lpstr>PowerPoint 프레젠테이션</vt:lpstr>
      <vt:lpstr>PowerPoint 프레젠테이션</vt:lpstr>
      <vt:lpstr>8 Listeners</vt:lpstr>
      <vt:lpstr>8 Listeners</vt:lpstr>
      <vt:lpstr>Attributes and Parameters</vt:lpstr>
      <vt:lpstr>Scopes for attributes</vt:lpstr>
      <vt:lpstr>Attribute API</vt:lpstr>
      <vt:lpstr>Thread Safe</vt:lpstr>
      <vt:lpstr>Thread Safe Attributes/Varibles</vt:lpstr>
      <vt:lpstr>How to lock the context attributes</vt:lpstr>
      <vt:lpstr>What’s wrong with the code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Prof. Ki-Hyung Hong</dc:creator>
  <cp:lastModifiedBy>Prof.Hong</cp:lastModifiedBy>
  <cp:revision>39</cp:revision>
  <dcterms:created xsi:type="dcterms:W3CDTF">2019-03-26T17:59:18Z</dcterms:created>
  <dcterms:modified xsi:type="dcterms:W3CDTF">2019-10-04T11:35:24Z</dcterms:modified>
</cp:coreProperties>
</file>