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747775"/>
          </p15:clr>
        </p15:guide>
        <p15:guide id="2" pos="76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47" autoAdjust="0"/>
  </p:normalViewPr>
  <p:slideViewPr>
    <p:cSldViewPr snapToGrid="0">
      <p:cViewPr varScale="1">
        <p:scale>
          <a:sx n="62" d="100"/>
          <a:sy n="62" d="100"/>
        </p:scale>
        <p:origin x="384" y="91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df0bd0bb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21fdf0bd0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fdf0bd0bb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1fdf0bd0b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9c485359_5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209c485359_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bg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copy">
  <p:cSld name="Title &amp; Subtitle cop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2272637" y="4671905"/>
            <a:ext cx="20476357" cy="701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457200" lvl="0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1pPr>
            <a:lvl2pPr marL="914400" lvl="1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2pPr>
            <a:lvl3pPr marL="137160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4pPr>
            <a:lvl5pPr marL="2286000" lvl="4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5pPr>
            <a:lvl6pPr marL="2743200" lvl="5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6pPr>
            <a:lvl7pPr marL="3200400" lvl="6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7pPr>
            <a:lvl8pPr marL="3657600" lvl="7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8pPr>
            <a:lvl9pPr marL="4114800" lvl="8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2546602" y="12065117"/>
            <a:ext cx="895293" cy="4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22546602" y="12065117"/>
            <a:ext cx="895293" cy="4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cap="none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5"/>
          <p:cNvSpPr>
            <a:spLocks noGrp="1"/>
          </p:cNvSpPr>
          <p:nvPr>
            <p:ph type="pic" idx="2"/>
          </p:nvPr>
        </p:nvSpPr>
        <p:spPr>
          <a:xfrm>
            <a:off x="2930104" y="1940087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5"/>
          <p:cNvSpPr>
            <a:spLocks noGrp="1"/>
          </p:cNvSpPr>
          <p:nvPr>
            <p:ph type="pic" idx="3"/>
          </p:nvPr>
        </p:nvSpPr>
        <p:spPr>
          <a:xfrm>
            <a:off x="7691826" y="1940086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5"/>
          <p:cNvSpPr>
            <a:spLocks noGrp="1"/>
          </p:cNvSpPr>
          <p:nvPr>
            <p:ph type="pic" idx="4"/>
          </p:nvPr>
        </p:nvSpPr>
        <p:spPr>
          <a:xfrm>
            <a:off x="12453548" y="1940087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5"/>
          <p:cNvSpPr>
            <a:spLocks noGrp="1"/>
          </p:cNvSpPr>
          <p:nvPr>
            <p:ph type="pic" idx="5"/>
          </p:nvPr>
        </p:nvSpPr>
        <p:spPr>
          <a:xfrm>
            <a:off x="17215270" y="1940086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5"/>
          <p:cNvSpPr>
            <a:spLocks noGrp="1"/>
          </p:cNvSpPr>
          <p:nvPr>
            <p:ph type="pic" idx="6"/>
          </p:nvPr>
        </p:nvSpPr>
        <p:spPr>
          <a:xfrm>
            <a:off x="2930104" y="6701809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"/>
          <p:cNvSpPr>
            <a:spLocks noGrp="1"/>
          </p:cNvSpPr>
          <p:nvPr>
            <p:ph type="pic" idx="7"/>
          </p:nvPr>
        </p:nvSpPr>
        <p:spPr>
          <a:xfrm>
            <a:off x="7691826" y="6701808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5"/>
          <p:cNvSpPr>
            <a:spLocks noGrp="1"/>
          </p:cNvSpPr>
          <p:nvPr>
            <p:ph type="pic" idx="8"/>
          </p:nvPr>
        </p:nvSpPr>
        <p:spPr>
          <a:xfrm>
            <a:off x="12453548" y="6701809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5"/>
          <p:cNvSpPr>
            <a:spLocks noGrp="1"/>
          </p:cNvSpPr>
          <p:nvPr>
            <p:ph type="pic" idx="9"/>
          </p:nvPr>
        </p:nvSpPr>
        <p:spPr>
          <a:xfrm>
            <a:off x="17215270" y="6701808"/>
            <a:ext cx="4459287" cy="44608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copy 1">
  <p:cSld name="Title &amp; Subtitle copy 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10000"/>
              <a:buFont typeface="Montserrat SemiBold"/>
              <a:buNone/>
              <a:defRPr b="1">
                <a:solidFill>
                  <a:srgbClr val="F4F5F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2167984" y="4630044"/>
            <a:ext cx="20476358" cy="701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457200" lvl="0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1pPr>
            <a:lvl2pPr marL="914400" lvl="1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2pPr>
            <a:lvl3pPr marL="137160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4pPr>
            <a:lvl5pPr marL="2286000" lvl="4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5pPr>
            <a:lvl6pPr marL="2743200" lvl="5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6pPr>
            <a:lvl7pPr marL="3200400" lvl="6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7pPr>
            <a:lvl8pPr marL="3657600" lvl="7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8pPr>
            <a:lvl9pPr marL="4114800" lvl="8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22531339" y="12052418"/>
            <a:ext cx="925820" cy="4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000"/>
              <a:buFont typeface="Poppins"/>
              <a:buNone/>
              <a:defRPr>
                <a:solidFill>
                  <a:srgbClr val="34393D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000"/>
              <a:buFont typeface="Poppins"/>
              <a:buNone/>
              <a:defRPr>
                <a:solidFill>
                  <a:srgbClr val="34393D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000"/>
              <a:buFont typeface="Poppins"/>
              <a:buNone/>
              <a:defRPr>
                <a:solidFill>
                  <a:srgbClr val="34393D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000"/>
              <a:buFont typeface="Poppins"/>
              <a:buNone/>
              <a:defRPr>
                <a:solidFill>
                  <a:srgbClr val="34393D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000"/>
              <a:buFont typeface="Poppins"/>
              <a:buNone/>
              <a:defRPr>
                <a:solidFill>
                  <a:srgbClr val="34393D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000"/>
              <a:buFont typeface="Poppins"/>
              <a:buNone/>
              <a:defRPr>
                <a:solidFill>
                  <a:srgbClr val="34393D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000"/>
              <a:buFont typeface="Poppins"/>
              <a:buNone/>
              <a:defRPr>
                <a:solidFill>
                  <a:srgbClr val="34393D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000"/>
              <a:buFont typeface="Poppins"/>
              <a:buNone/>
              <a:defRPr>
                <a:solidFill>
                  <a:srgbClr val="34393D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000"/>
              <a:buFont typeface="Poppins"/>
              <a:buNone/>
              <a:defRPr>
                <a:solidFill>
                  <a:srgbClr val="34393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000" b="0" i="0" u="none" strike="noStrike" cap="none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_blank">
  <p:cSld name="Photo_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2930104" y="1940087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7"/>
          <p:cNvSpPr>
            <a:spLocks noGrp="1"/>
          </p:cNvSpPr>
          <p:nvPr>
            <p:ph type="pic" idx="3"/>
          </p:nvPr>
        </p:nvSpPr>
        <p:spPr>
          <a:xfrm>
            <a:off x="7691826" y="1940086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7"/>
          <p:cNvSpPr>
            <a:spLocks noGrp="1"/>
          </p:cNvSpPr>
          <p:nvPr>
            <p:ph type="pic" idx="4"/>
          </p:nvPr>
        </p:nvSpPr>
        <p:spPr>
          <a:xfrm>
            <a:off x="12453548" y="1940087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7"/>
          <p:cNvSpPr>
            <a:spLocks noGrp="1"/>
          </p:cNvSpPr>
          <p:nvPr>
            <p:ph type="pic" idx="5"/>
          </p:nvPr>
        </p:nvSpPr>
        <p:spPr>
          <a:xfrm>
            <a:off x="17215270" y="1940086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7"/>
          <p:cNvSpPr>
            <a:spLocks noGrp="1"/>
          </p:cNvSpPr>
          <p:nvPr>
            <p:ph type="pic" idx="6"/>
          </p:nvPr>
        </p:nvSpPr>
        <p:spPr>
          <a:xfrm>
            <a:off x="2930104" y="6701809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7"/>
          <p:cNvSpPr>
            <a:spLocks noGrp="1"/>
          </p:cNvSpPr>
          <p:nvPr>
            <p:ph type="pic" idx="7"/>
          </p:nvPr>
        </p:nvSpPr>
        <p:spPr>
          <a:xfrm>
            <a:off x="7691826" y="6701808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"/>
          <p:cNvSpPr>
            <a:spLocks noGrp="1"/>
          </p:cNvSpPr>
          <p:nvPr>
            <p:ph type="pic" idx="8"/>
          </p:nvPr>
        </p:nvSpPr>
        <p:spPr>
          <a:xfrm>
            <a:off x="12453548" y="6701809"/>
            <a:ext cx="4459287" cy="446087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7"/>
          <p:cNvSpPr>
            <a:spLocks noGrp="1"/>
          </p:cNvSpPr>
          <p:nvPr>
            <p:ph type="pic" idx="9"/>
          </p:nvPr>
        </p:nvSpPr>
        <p:spPr>
          <a:xfrm>
            <a:off x="17215270" y="6701808"/>
            <a:ext cx="4459287" cy="44608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0000"/>
            <a:lumOff val="4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0000"/>
              <a:buFont typeface="Poppins"/>
              <a:buNone/>
              <a:defRPr sz="10000" b="1" i="0" u="none" strike="noStrike" cap="none">
                <a:solidFill>
                  <a:srgbClr val="34393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0000"/>
              <a:buFont typeface="Poppins"/>
              <a:buNone/>
              <a:defRPr sz="10000" b="1" i="0" u="none" strike="noStrike" cap="none">
                <a:solidFill>
                  <a:srgbClr val="34393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0000"/>
              <a:buFont typeface="Poppins"/>
              <a:buNone/>
              <a:defRPr sz="10000" b="1" i="0" u="none" strike="noStrike" cap="none">
                <a:solidFill>
                  <a:srgbClr val="34393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0000"/>
              <a:buFont typeface="Poppins"/>
              <a:buNone/>
              <a:defRPr sz="10000" b="1" i="0" u="none" strike="noStrike" cap="none">
                <a:solidFill>
                  <a:srgbClr val="34393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0000"/>
              <a:buFont typeface="Poppins"/>
              <a:buNone/>
              <a:defRPr sz="10000" b="1" i="0" u="none" strike="noStrike" cap="none">
                <a:solidFill>
                  <a:srgbClr val="34393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0000"/>
              <a:buFont typeface="Poppins"/>
              <a:buNone/>
              <a:defRPr sz="10000" b="1" i="0" u="none" strike="noStrike" cap="none">
                <a:solidFill>
                  <a:srgbClr val="34393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0000"/>
              <a:buFont typeface="Poppins"/>
              <a:buNone/>
              <a:defRPr sz="10000" b="1" i="0" u="none" strike="noStrike" cap="none">
                <a:solidFill>
                  <a:srgbClr val="34393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0000"/>
              <a:buFont typeface="Poppins"/>
              <a:buNone/>
              <a:defRPr sz="10000" b="1" i="0" u="none" strike="noStrike" cap="none">
                <a:solidFill>
                  <a:srgbClr val="34393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10000"/>
              <a:buFont typeface="Poppins"/>
              <a:buNone/>
              <a:defRPr sz="10000" b="1" i="0" u="none" strike="noStrike" cap="none">
                <a:solidFill>
                  <a:srgbClr val="34393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72637" y="4671905"/>
            <a:ext cx="20476357" cy="701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2495705" y="11739191"/>
            <a:ext cx="997087" cy="997088"/>
          </a:xfrm>
          <a:prstGeom prst="ellipse">
            <a:avLst/>
          </a:prstGeom>
          <a:solidFill>
            <a:srgbClr val="51A7DD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2546602" y="12046456"/>
            <a:ext cx="895293" cy="4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None/>
              <a:defRPr sz="20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6;p8">
            <a:extLst>
              <a:ext uri="{FF2B5EF4-FFF2-40B4-BE49-F238E27FC236}">
                <a16:creationId xmlns:a16="http://schemas.microsoft.com/office/drawing/2014/main" id="{15DB3812-191A-4D10-AF84-2E2C43F37A3A}"/>
              </a:ext>
            </a:extLst>
          </p:cNvPr>
          <p:cNvSpPr txBox="1"/>
          <p:nvPr/>
        </p:nvSpPr>
        <p:spPr>
          <a:xfrm>
            <a:off x="16183451" y="2986724"/>
            <a:ext cx="2822531" cy="140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7200"/>
              <a:buFont typeface="Poppins Medium"/>
              <a:buNone/>
            </a:pPr>
            <a:r>
              <a:rPr lang="en-US" sz="7200" dirty="0">
                <a:solidFill>
                  <a:srgbClr val="F4F5F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2023</a:t>
            </a:r>
            <a:endParaRPr dirty="0"/>
          </a:p>
        </p:txBody>
      </p:sp>
      <p:sp>
        <p:nvSpPr>
          <p:cNvPr id="46" name="Google Shape;46;p8"/>
          <p:cNvSpPr txBox="1"/>
          <p:nvPr/>
        </p:nvSpPr>
        <p:spPr>
          <a:xfrm>
            <a:off x="973071" y="1641903"/>
            <a:ext cx="2141849" cy="129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7200"/>
              <a:buFont typeface="Poppins Medium"/>
              <a:buNone/>
            </a:pPr>
            <a:r>
              <a:rPr lang="en-US" sz="7200" b="0" i="0" u="none" strike="noStrike" cap="none" dirty="0">
                <a:solidFill>
                  <a:srgbClr val="F4F5F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sz="7200" dirty="0">
                <a:solidFill>
                  <a:srgbClr val="F4F5F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</a:t>
            </a:r>
            <a:endParaRPr dirty="0"/>
          </a:p>
        </p:txBody>
      </p:sp>
      <p:sp>
        <p:nvSpPr>
          <p:cNvPr id="17" name="Google Shape;46;p8">
            <a:extLst>
              <a:ext uri="{FF2B5EF4-FFF2-40B4-BE49-F238E27FC236}">
                <a16:creationId xmlns:a16="http://schemas.microsoft.com/office/drawing/2014/main" id="{2738BC98-73DE-4082-8452-C06B9EF2EC91}"/>
              </a:ext>
            </a:extLst>
          </p:cNvPr>
          <p:cNvSpPr txBox="1"/>
          <p:nvPr/>
        </p:nvSpPr>
        <p:spPr>
          <a:xfrm>
            <a:off x="5329011" y="10436061"/>
            <a:ext cx="2717943" cy="1433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7200"/>
              <a:buFont typeface="Poppins Medium"/>
              <a:buNone/>
            </a:pPr>
            <a:r>
              <a:rPr lang="en-US" sz="7200" dirty="0">
                <a:solidFill>
                  <a:srgbClr val="F4F5F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</a:t>
            </a:r>
            <a:endParaRPr dirty="0"/>
          </a:p>
        </p:txBody>
      </p:sp>
      <p:sp>
        <p:nvSpPr>
          <p:cNvPr id="18" name="Google Shape;46;p8">
            <a:extLst>
              <a:ext uri="{FF2B5EF4-FFF2-40B4-BE49-F238E27FC236}">
                <a16:creationId xmlns:a16="http://schemas.microsoft.com/office/drawing/2014/main" id="{592E7E1A-80ED-4934-8F97-B71F3DDDBE92}"/>
              </a:ext>
            </a:extLst>
          </p:cNvPr>
          <p:cNvSpPr txBox="1"/>
          <p:nvPr/>
        </p:nvSpPr>
        <p:spPr>
          <a:xfrm>
            <a:off x="12337469" y="9529668"/>
            <a:ext cx="3845982" cy="11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7200"/>
              <a:buFont typeface="Poppins Medium"/>
              <a:buNone/>
            </a:pPr>
            <a:r>
              <a:rPr lang="en-US" sz="7200" dirty="0">
                <a:solidFill>
                  <a:srgbClr val="F4F5F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Science</a:t>
            </a:r>
            <a:endParaRPr sz="7200" dirty="0">
              <a:solidFill>
                <a:srgbClr val="F4F5F7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7200"/>
              <a:buFont typeface="Poppins Medium"/>
              <a:buNone/>
            </a:pPr>
            <a:endParaRPr dirty="0"/>
          </a:p>
        </p:txBody>
      </p:sp>
      <p:sp>
        <p:nvSpPr>
          <p:cNvPr id="43" name="Google Shape;43;p8"/>
          <p:cNvSpPr/>
          <p:nvPr/>
        </p:nvSpPr>
        <p:spPr>
          <a:xfrm>
            <a:off x="-5579838" y="-4985754"/>
            <a:ext cx="12787200" cy="12787200"/>
          </a:xfrm>
          <a:prstGeom prst="ellipse">
            <a:avLst/>
          </a:prstGeom>
          <a:noFill/>
          <a:ln w="25400" cap="flat" cmpd="sng">
            <a:solidFill>
              <a:srgbClr val="41484E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0045481" y="-10611732"/>
            <a:ext cx="20141400" cy="20141400"/>
          </a:xfrm>
          <a:prstGeom prst="ellipse">
            <a:avLst/>
          </a:prstGeom>
          <a:noFill/>
          <a:ln w="25400" cap="flat" cmpd="sng">
            <a:solidFill>
              <a:srgbClr val="41484E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-2922391" y="-2328307"/>
            <a:ext cx="7777171" cy="7777171"/>
          </a:xfrm>
          <a:prstGeom prst="ellipse">
            <a:avLst/>
          </a:prstGeom>
          <a:solidFill>
            <a:srgbClr val="2A2E33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3114920" y="2957363"/>
            <a:ext cx="1605154" cy="1605464"/>
          </a:xfrm>
          <a:custGeom>
            <a:avLst/>
            <a:gdLst/>
            <a:ahLst/>
            <a:cxnLst/>
            <a:rect l="l" t="t" r="r" b="b"/>
            <a:pathLst>
              <a:path w="20944" h="21590" extrusionOk="0">
                <a:moveTo>
                  <a:pt x="10472" y="0"/>
                </a:moveTo>
                <a:cubicBezTo>
                  <a:pt x="7791" y="0"/>
                  <a:pt x="5109" y="1053"/>
                  <a:pt x="3064" y="3161"/>
                </a:cubicBezTo>
                <a:cubicBezTo>
                  <a:pt x="1973" y="4286"/>
                  <a:pt x="1176" y="5599"/>
                  <a:pt x="667" y="6997"/>
                </a:cubicBezTo>
                <a:cubicBezTo>
                  <a:pt x="2525" y="6142"/>
                  <a:pt x="4457" y="5461"/>
                  <a:pt x="6443" y="4973"/>
                </a:cubicBezTo>
                <a:cubicBezTo>
                  <a:pt x="8794" y="4396"/>
                  <a:pt x="11197" y="4088"/>
                  <a:pt x="13609" y="4054"/>
                </a:cubicBezTo>
                <a:cubicBezTo>
                  <a:pt x="14413" y="4043"/>
                  <a:pt x="15218" y="4062"/>
                  <a:pt x="16023" y="4112"/>
                </a:cubicBezTo>
                <a:cubicBezTo>
                  <a:pt x="12828" y="4686"/>
                  <a:pt x="9713" y="5657"/>
                  <a:pt x="6745" y="7003"/>
                </a:cubicBezTo>
                <a:cubicBezTo>
                  <a:pt x="4378" y="8077"/>
                  <a:pt x="2121" y="9387"/>
                  <a:pt x="0" y="10908"/>
                </a:cubicBezTo>
                <a:cubicBezTo>
                  <a:pt x="15" y="12385"/>
                  <a:pt x="322" y="13857"/>
                  <a:pt x="921" y="15229"/>
                </a:cubicBezTo>
                <a:cubicBezTo>
                  <a:pt x="3547" y="12630"/>
                  <a:pt x="6492" y="10394"/>
                  <a:pt x="9689" y="8586"/>
                </a:cubicBezTo>
                <a:cubicBezTo>
                  <a:pt x="12671" y="6898"/>
                  <a:pt x="15842" y="5605"/>
                  <a:pt x="19126" y="4717"/>
                </a:cubicBezTo>
                <a:cubicBezTo>
                  <a:pt x="18764" y="4170"/>
                  <a:pt x="18349" y="3647"/>
                  <a:pt x="17878" y="3161"/>
                </a:cubicBezTo>
                <a:cubicBezTo>
                  <a:pt x="15833" y="1053"/>
                  <a:pt x="13152" y="0"/>
                  <a:pt x="10472" y="0"/>
                </a:cubicBezTo>
                <a:close/>
                <a:moveTo>
                  <a:pt x="19527" y="5367"/>
                </a:moveTo>
                <a:cubicBezTo>
                  <a:pt x="16501" y="6332"/>
                  <a:pt x="13596" y="7674"/>
                  <a:pt x="10883" y="9377"/>
                </a:cubicBezTo>
                <a:cubicBezTo>
                  <a:pt x="7545" y="11473"/>
                  <a:pt x="4546" y="14085"/>
                  <a:pt x="1974" y="17108"/>
                </a:cubicBezTo>
                <a:cubicBezTo>
                  <a:pt x="2298" y="17570"/>
                  <a:pt x="2660" y="18013"/>
                  <a:pt x="3064" y="18429"/>
                </a:cubicBezTo>
                <a:cubicBezTo>
                  <a:pt x="4180" y="19579"/>
                  <a:pt x="5486" y="20414"/>
                  <a:pt x="6877" y="20936"/>
                </a:cubicBezTo>
                <a:cubicBezTo>
                  <a:pt x="8598" y="17970"/>
                  <a:pt x="10653" y="15222"/>
                  <a:pt x="13003" y="12752"/>
                </a:cubicBezTo>
                <a:cubicBezTo>
                  <a:pt x="15171" y="10472"/>
                  <a:pt x="17576" y="8446"/>
                  <a:pt x="20169" y="6707"/>
                </a:cubicBezTo>
                <a:cubicBezTo>
                  <a:pt x="19988" y="6248"/>
                  <a:pt x="19773" y="5801"/>
                  <a:pt x="19527" y="5367"/>
                </a:cubicBezTo>
                <a:close/>
                <a:moveTo>
                  <a:pt x="20448" y="7509"/>
                </a:moveTo>
                <a:cubicBezTo>
                  <a:pt x="18374" y="9361"/>
                  <a:pt x="16496" y="11437"/>
                  <a:pt x="14855" y="13706"/>
                </a:cubicBezTo>
                <a:cubicBezTo>
                  <a:pt x="13087" y="16149"/>
                  <a:pt x="11607" y="18796"/>
                  <a:pt x="10435" y="21590"/>
                </a:cubicBezTo>
                <a:cubicBezTo>
                  <a:pt x="13128" y="21600"/>
                  <a:pt x="15823" y="20547"/>
                  <a:pt x="17878" y="18429"/>
                </a:cubicBezTo>
                <a:cubicBezTo>
                  <a:pt x="20745" y="15474"/>
                  <a:pt x="21600" y="11234"/>
                  <a:pt x="20448" y="7509"/>
                </a:cubicBezTo>
                <a:close/>
              </a:path>
            </a:pathLst>
          </a:custGeom>
          <a:solidFill>
            <a:srgbClr val="52A8DD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9448481" y="7298675"/>
            <a:ext cx="9623958" cy="9623957"/>
          </a:xfrm>
          <a:prstGeom prst="ellipse">
            <a:avLst/>
          </a:prstGeom>
          <a:solidFill>
            <a:srgbClr val="2A2E33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14090826" y="-5575786"/>
            <a:ext cx="12812666" cy="12812665"/>
          </a:xfrm>
          <a:prstGeom prst="ellipse">
            <a:avLst/>
          </a:prstGeom>
          <a:solidFill>
            <a:srgbClr val="51A7DD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956576" y="9805879"/>
            <a:ext cx="2833505" cy="2833505"/>
          </a:xfrm>
          <a:prstGeom prst="ellipse">
            <a:avLst/>
          </a:pr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20919213" y="8334321"/>
            <a:ext cx="1802665" cy="180266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9937896" y="1392586"/>
            <a:ext cx="953918" cy="953918"/>
          </a:xfrm>
          <a:prstGeom prst="ellipse">
            <a:avLst/>
          </a:prstGeom>
          <a:solidFill>
            <a:srgbClr val="51A7DD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886547" y="6355740"/>
            <a:ext cx="11509800" cy="11509800"/>
          </a:xfrm>
          <a:prstGeom prst="ellipse">
            <a:avLst/>
          </a:prstGeom>
          <a:noFill/>
          <a:ln w="25400" cap="flat" cmpd="sng">
            <a:solidFill>
              <a:srgbClr val="41484E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20919213" y="11580468"/>
            <a:ext cx="311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Больше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тёмных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слайдов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не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будет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так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что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берегите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там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глаза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от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яркости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46;p8">
            <a:extLst>
              <a:ext uri="{FF2B5EF4-FFF2-40B4-BE49-F238E27FC236}">
                <a16:creationId xmlns:a16="http://schemas.microsoft.com/office/drawing/2014/main" id="{599E60E4-A4E4-48AF-8FD6-CDCF06AD9052}"/>
              </a:ext>
            </a:extLst>
          </p:cNvPr>
          <p:cNvSpPr txBox="1"/>
          <p:nvPr/>
        </p:nvSpPr>
        <p:spPr>
          <a:xfrm>
            <a:off x="9992593" y="1274031"/>
            <a:ext cx="1051704" cy="11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7200"/>
              <a:buFont typeface="Poppins Medium"/>
              <a:buNone/>
            </a:pPr>
            <a:r>
              <a:rPr lang="en-US" sz="7200" dirty="0">
                <a:solidFill>
                  <a:srgbClr val="F4F5F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 0.00092 C 0.00762 0.05683 -0.00208 0.19317 0.00592 0.25058 C 0.022 0.29224 0.02923 0.2919 0.04922 0.32222 C 0.08268 0.3412 0.11165 0.34722 0.14486 0.3490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17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4.25926E-6 C 0.00866 0.039 0.00527 0.09143 -0.00833 0.12164 C -0.03984 0.14421 -0.13412 0.16736 -0.17891 0.18622 C -0.2237 0.20509 -0.24232 0.21354 -0.27721 0.23472 C -0.29909 0.23935 -0.37578 0.26909 -0.35202 0.25497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125E-6 -1.2963E-6 C 0.02227 0.01331 0.02468 -0.10116 0.06576 -0.06782 C 0.09043 -0.03773 0.15476 -0.08102 0.11524 -0.12824 C 0.07396 -0.10868 0.01459 -0.1265 0.05658 -0.19641 C 0.07032 -0.28079 -0.04987 -0.20289 -0.02754 -0.21574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6" y="-117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8 -0.00567 C 0.02715 0.00799 -0.11621 0.05417 -0.1638 0.06031 C -0.20866 0.02859 -0.2446 -0.00474 -0.26575 -0.03391 C -0.28678 -0.06319 -0.30462 -0.10567 -0.29043 -0.11493 C -0.26803 -0.1287 -0.23893 -0.15034 -0.21523 -0.1456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09" y="-37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2.59259E-6 C 0.02292 0.01285 0.02435 0.10463 0.02552 0.15012 C 0.02663 0.19491 0.02324 0.23947 0.00677 0.27095 C -0.00964 0.30197 -0.0916 0.35984 -0.07298 0.33554 C -0.07214 0.32211 -0.08197 0.28391 -0.09401 0.26794 C -0.10495 0.24792 -0.12969 0.24225 -0.14095 0.25232 C -0.15716 0.26378 -0.16426 0.28959 -0.16523 0.30799 C -0.16842 0.32118 -0.1418 0.26898 -0.13711 0.27963 C -0.13118 0.27986 -0.11888 0.28843 -0.11888 0.3044 C -0.11764 0.3154 -0.13398 0.31065 -0.13704 0.32246 C -0.1401 0.33426 -0.13613 0.37072 -0.13743 0.3757 " pathEditMode="relative" rAng="0" ptsTypes="AAAAAAA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18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6" grpId="0"/>
      <p:bldP spid="17" grpId="0"/>
      <p:bldP spid="18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-45508" y="-14297"/>
            <a:ext cx="24474900" cy="13744500"/>
          </a:xfrm>
          <a:prstGeom prst="rect">
            <a:avLst/>
          </a:prstGeom>
          <a:solidFill>
            <a:srgbClr val="51A7DD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-2424704" y="-2337098"/>
            <a:ext cx="10430700" cy="10430700"/>
          </a:xfrm>
          <a:prstGeom prst="ellipse">
            <a:avLst/>
          </a:pr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20267110" y="1454538"/>
            <a:ext cx="6172800" cy="6172800"/>
          </a:xfrm>
          <a:prstGeom prst="ellipse">
            <a:avLst/>
          </a:pr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17085576" y="-736396"/>
            <a:ext cx="10554600" cy="10554600"/>
          </a:xfrm>
          <a:prstGeom prst="ellipse">
            <a:avLst/>
          </a:prstGeom>
          <a:noFill/>
          <a:ln w="25400" cap="flat" cmpd="sng">
            <a:solidFill>
              <a:srgbClr val="82CBF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6333168" y="11434589"/>
            <a:ext cx="2860500" cy="2860500"/>
          </a:xfrm>
          <a:prstGeom prst="ellipse">
            <a:avLst/>
          </a:pr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3734547" y="9140768"/>
            <a:ext cx="6686400" cy="6686400"/>
          </a:xfrm>
          <a:prstGeom prst="ellipse">
            <a:avLst/>
          </a:prstGeom>
          <a:noFill/>
          <a:ln w="25400" cap="flat" cmpd="sng">
            <a:solidFill>
              <a:srgbClr val="82CBF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" name="Google Shape;66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11754"/>
          <a:stretch/>
        </p:blipFill>
        <p:spPr>
          <a:xfrm>
            <a:off x="14019700" y="7627350"/>
            <a:ext cx="4684500" cy="468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7" name="Google Shape;67;p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7583" b="25723"/>
          <a:stretch/>
        </p:blipFill>
        <p:spPr>
          <a:xfrm>
            <a:off x="6422250" y="7627350"/>
            <a:ext cx="4684500" cy="468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8" name="Google Shape;68;p9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25813" t="2147" r="25809" b="25315"/>
          <a:stretch/>
        </p:blipFill>
        <p:spPr>
          <a:xfrm>
            <a:off x="9562775" y="1610675"/>
            <a:ext cx="4684500" cy="468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9" name="Google Shape;69;p9"/>
          <p:cNvPicPr preferRelativeResize="0">
            <a:picLocks noGrp="1"/>
          </p:cNvPicPr>
          <p:nvPr>
            <p:ph type="pic" idx="5"/>
          </p:nvPr>
        </p:nvPicPr>
        <p:blipFill rotWithShape="1">
          <a:blip r:embed="rId6">
            <a:alphaModFix/>
          </a:blip>
          <a:srcRect t="12484" b="12484"/>
          <a:stretch/>
        </p:blipFill>
        <p:spPr>
          <a:xfrm>
            <a:off x="3166600" y="315275"/>
            <a:ext cx="4684500" cy="468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70" name="Google Shape;70;p9"/>
          <p:cNvPicPr preferRelativeResize="0">
            <a:picLocks noGrp="1"/>
          </p:cNvPicPr>
          <p:nvPr>
            <p:ph type="pic" idx="6"/>
          </p:nvPr>
        </p:nvPicPr>
        <p:blipFill rotWithShape="1">
          <a:blip r:embed="rId7">
            <a:alphaModFix/>
          </a:blip>
          <a:srcRect l="19" t="-2960" r="19" b="2960"/>
          <a:stretch/>
        </p:blipFill>
        <p:spPr>
          <a:xfrm>
            <a:off x="16425400" y="315275"/>
            <a:ext cx="4684500" cy="468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71" name="Google Shape;71;p9"/>
          <p:cNvSpPr txBox="1"/>
          <p:nvPr/>
        </p:nvSpPr>
        <p:spPr>
          <a:xfrm>
            <a:off x="8006000" y="6222438"/>
            <a:ext cx="89142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ct val="100000"/>
              <a:buFont typeface="Poppins"/>
              <a:buNone/>
            </a:pPr>
            <a:r>
              <a:rPr lang="en-US" sz="10000" b="1" dirty="0" err="1">
                <a:solidFill>
                  <a:srgbClr val="34393D"/>
                </a:solidFill>
                <a:latin typeface="Comfortaa"/>
                <a:ea typeface="Comfortaa"/>
                <a:cs typeface="Comfortaa"/>
                <a:sym typeface="Comfortaa"/>
              </a:rPr>
              <a:t>Наша</a:t>
            </a:r>
            <a:r>
              <a:rPr lang="en-US" sz="10000" b="1" dirty="0">
                <a:solidFill>
                  <a:srgbClr val="34393D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0000" b="1" dirty="0" err="1">
                <a:solidFill>
                  <a:srgbClr val="34393D"/>
                </a:solidFill>
                <a:latin typeface="Comfortaa"/>
                <a:ea typeface="Comfortaa"/>
                <a:cs typeface="Comfortaa"/>
                <a:sym typeface="Comfortaa"/>
              </a:rPr>
              <a:t>команда</a:t>
            </a:r>
            <a:endParaRPr sz="10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6333175" y="11890700"/>
            <a:ext cx="51480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r>
              <a:rPr lang="en-US" sz="2800">
                <a:latin typeface="Comfortaa Medium"/>
                <a:ea typeface="Comfortaa Medium"/>
                <a:cs typeface="Comfortaa Medium"/>
                <a:sym typeface="Comfortaa Medium"/>
              </a:rPr>
              <a:t>Настя</a:t>
            </a: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r>
              <a:rPr lang="en-US" sz="2800">
                <a:latin typeface="Comfortaa Light"/>
                <a:ea typeface="Comfortaa Light"/>
                <a:cs typeface="Comfortaa Light"/>
                <a:sym typeface="Comfortaa Light"/>
              </a:rPr>
              <a:t>Веб-разработчик</a:t>
            </a:r>
            <a:endParaRPr sz="2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8818625" y="6332825"/>
            <a:ext cx="6172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omfortaa Medium"/>
                <a:ea typeface="Comfortaa Medium"/>
                <a:cs typeface="Comfortaa Medium"/>
                <a:sym typeface="Comfortaa Medium"/>
              </a:rPr>
              <a:t>Ира</a:t>
            </a:r>
            <a:br>
              <a:rPr lang="en-US" sz="2800" dirty="0">
                <a:latin typeface="Comfortaa Medium"/>
                <a:ea typeface="Comfortaa Medium"/>
                <a:cs typeface="Comfortaa Medium"/>
                <a:sym typeface="Comfortaa Medium"/>
              </a:rPr>
            </a:br>
            <a:r>
              <a:rPr lang="en-US" sz="2800" dirty="0" err="1">
                <a:latin typeface="Comfortaa Light"/>
                <a:ea typeface="Comfortaa Light"/>
                <a:cs typeface="Comfortaa Light"/>
                <a:sym typeface="Comfortaa Light"/>
              </a:rPr>
              <a:t>Аналитик</a:t>
            </a:r>
            <a:r>
              <a:rPr lang="en-US" sz="2800" dirty="0"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800" dirty="0" err="1">
                <a:latin typeface="Comfortaa Light"/>
                <a:ea typeface="Comfortaa Light"/>
                <a:cs typeface="Comfortaa Light"/>
                <a:sym typeface="Comfortaa Light"/>
              </a:rPr>
              <a:t>на</a:t>
            </a:r>
            <a:r>
              <a:rPr lang="en-US" sz="2800" dirty="0"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800" dirty="0" err="1">
                <a:latin typeface="Comfortaa Light"/>
                <a:ea typeface="Comfortaa Light"/>
                <a:cs typeface="Comfortaa Light"/>
                <a:sym typeface="Comfortaa Light"/>
              </a:rPr>
              <a:t>минималках</a:t>
            </a:r>
            <a:endParaRPr sz="2800" dirty="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17337402" y="4498175"/>
            <a:ext cx="37725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r>
              <a:rPr lang="en-US" sz="2800">
                <a:latin typeface="Comfortaa Medium"/>
                <a:ea typeface="Comfortaa Medium"/>
                <a:cs typeface="Comfortaa Medium"/>
                <a:sym typeface="Comfortaa Medium"/>
              </a:rPr>
              <a:t>Лиля</a:t>
            </a: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r>
              <a:rPr lang="en-US" sz="2800">
                <a:latin typeface="Comfortaa Light"/>
                <a:ea typeface="Comfortaa Light"/>
                <a:cs typeface="Comfortaa Light"/>
                <a:sym typeface="Comfortaa Light"/>
              </a:rPr>
              <a:t>Спец по эмоциям</a:t>
            </a:r>
            <a:endParaRPr sz="2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3166600" y="4498175"/>
            <a:ext cx="4482900" cy="21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r>
              <a:rPr lang="en-US" sz="2800">
                <a:latin typeface="Comfortaa Medium"/>
                <a:ea typeface="Comfortaa Medium"/>
                <a:cs typeface="Comfortaa Medium"/>
                <a:sym typeface="Comfortaa Medium"/>
              </a:rPr>
              <a:t>Катя</a:t>
            </a: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r>
              <a:rPr lang="en-US" sz="2800">
                <a:latin typeface="Comfortaa Light"/>
                <a:ea typeface="Comfortaa Light"/>
                <a:cs typeface="Comfortaa Light"/>
                <a:sym typeface="Comfortaa Light"/>
              </a:rPr>
              <a:t>Аналитик на максималках</a:t>
            </a:r>
            <a:endParaRPr sz="2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14931702" y="11890700"/>
            <a:ext cx="37725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r>
              <a:rPr lang="en-US" sz="2800">
                <a:latin typeface="Comfortaa Medium"/>
                <a:ea typeface="Comfortaa Medium"/>
                <a:cs typeface="Comfortaa Medium"/>
                <a:sym typeface="Comfortaa Medium"/>
              </a:rPr>
              <a:t>Саша</a:t>
            </a:r>
            <a:endParaRPr sz="2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r>
              <a:rPr lang="en-US" sz="2800">
                <a:latin typeface="Comfortaa Light"/>
                <a:ea typeface="Comfortaa Light"/>
                <a:cs typeface="Comfortaa Light"/>
                <a:sym typeface="Comfortaa Light"/>
              </a:rPr>
              <a:t>Инфодобытчик</a:t>
            </a:r>
            <a:endParaRPr sz="2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0"/>
          <p:cNvGrpSpPr/>
          <p:nvPr/>
        </p:nvGrpSpPr>
        <p:grpSpPr>
          <a:xfrm>
            <a:off x="13852193" y="2582835"/>
            <a:ext cx="8021482" cy="9929239"/>
            <a:chOff x="-19050" y="490975"/>
            <a:chExt cx="8021482" cy="9929239"/>
          </a:xfrm>
        </p:grpSpPr>
        <p:sp>
          <p:nvSpPr>
            <p:cNvPr id="83" name="Google Shape;83;p10"/>
            <p:cNvSpPr txBox="1"/>
            <p:nvPr/>
          </p:nvSpPr>
          <p:spPr>
            <a:xfrm>
              <a:off x="-19050" y="490975"/>
              <a:ext cx="7864380" cy="362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4393D"/>
                </a:buClr>
                <a:buSzPts val="9400"/>
                <a:buFont typeface="Poppins"/>
                <a:buNone/>
              </a:pPr>
              <a:r>
                <a:rPr lang="en-US" sz="9400">
                  <a:solidFill>
                    <a:srgbClr val="34393D"/>
                  </a:solidFill>
                  <a:latin typeface="Comfortaa SemiBold"/>
                  <a:ea typeface="Comfortaa SemiBold"/>
                  <a:cs typeface="Comfortaa SemiBold"/>
                  <a:sym typeface="Comfortaa SemiBold"/>
                </a:rPr>
                <a:t>Что было сделано</a:t>
              </a:r>
              <a:endParaRPr>
                <a:latin typeface="Comfortaa SemiBold"/>
                <a:ea typeface="Comfortaa SemiBold"/>
                <a:cs typeface="Comfortaa SemiBold"/>
                <a:sym typeface="Comfortaa SemiBold"/>
              </a:endParaRPr>
            </a:p>
          </p:txBody>
        </p:sp>
        <p:sp>
          <p:nvSpPr>
            <p:cNvPr id="84" name="Google Shape;84;p10"/>
            <p:cNvSpPr txBox="1"/>
            <p:nvPr/>
          </p:nvSpPr>
          <p:spPr>
            <a:xfrm>
              <a:off x="14332" y="4548614"/>
              <a:ext cx="7988100" cy="58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rmAutofit/>
            </a:bodyPr>
            <a:lstStyle/>
            <a:p>
              <a:pPr marL="0" marR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BADB0"/>
                </a:buClr>
                <a:buSzPts val="2000"/>
                <a:buFont typeface="Poppins Medium"/>
                <a:buNone/>
              </a:pPr>
              <a:r>
                <a:rPr lang="en-US" sz="2700">
                  <a:solidFill>
                    <a:srgbClr val="41484E"/>
                  </a:solidFill>
                  <a:latin typeface="Comfortaa Light"/>
                  <a:ea typeface="Comfortaa Light"/>
                  <a:cs typeface="Comfortaa Light"/>
                  <a:sym typeface="Comfortaa Light"/>
                </a:rPr>
                <a:t>На тестировании модели было понято, что изначальная распаковка json-файла была проведена не самым правильным образом. Модель не понимала один нужный по заданию принцип: для одного поста не может быть двух одинаковых оценок для комментариев. То, что в итоге вышло, мы вам отправляем; выводы по вариантом распаковки файла были сделаны</a:t>
              </a:r>
              <a:endParaRPr sz="2700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0" marR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BADB0"/>
                </a:buClr>
                <a:buSzPts val="2000"/>
                <a:buFont typeface="Poppins Medium"/>
                <a:buNone/>
              </a:pPr>
              <a:endParaRPr sz="2700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grpSp>
          <p:nvGrpSpPr>
            <p:cNvPr id="85" name="Google Shape;85;p10"/>
            <p:cNvGrpSpPr/>
            <p:nvPr/>
          </p:nvGrpSpPr>
          <p:grpSpPr>
            <a:xfrm>
              <a:off x="194138" y="3785773"/>
              <a:ext cx="948278" cy="288602"/>
              <a:chOff x="135950" y="-361375"/>
              <a:chExt cx="948277" cy="288600"/>
            </a:xfrm>
          </p:grpSpPr>
          <p:sp>
            <p:nvSpPr>
              <p:cNvPr id="86" name="Google Shape;86;p10"/>
              <p:cNvSpPr/>
              <p:nvPr/>
            </p:nvSpPr>
            <p:spPr>
              <a:xfrm>
                <a:off x="465776" y="-361375"/>
                <a:ext cx="288600" cy="288600"/>
              </a:xfrm>
              <a:prstGeom prst="ellipse">
                <a:avLst/>
              </a:prstGeom>
              <a:solidFill>
                <a:srgbClr val="51A7DD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Helvetica Neue Light"/>
                  <a:buNone/>
                </a:pPr>
                <a:endParaRPr sz="2000" b="0" i="0" u="none" strike="noStrike" cap="none">
                  <a:solidFill>
                    <a:srgbClr val="ABADB0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87" name="Google Shape;87;p10"/>
              <p:cNvSpPr/>
              <p:nvPr/>
            </p:nvSpPr>
            <p:spPr>
              <a:xfrm>
                <a:off x="915327" y="-301506"/>
                <a:ext cx="168900" cy="168900"/>
              </a:xfrm>
              <a:prstGeom prst="ellipse">
                <a:avLst/>
              </a:prstGeom>
              <a:solidFill>
                <a:srgbClr val="51A7DD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Helvetica Neue Light"/>
                  <a:buNone/>
                </a:pPr>
                <a:endParaRPr sz="2000" b="0" i="0" u="none" strike="noStrike" cap="none">
                  <a:solidFill>
                    <a:srgbClr val="ABADB0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88" name="Google Shape;88;p10"/>
              <p:cNvSpPr/>
              <p:nvPr/>
            </p:nvSpPr>
            <p:spPr>
              <a:xfrm>
                <a:off x="135950" y="-301506"/>
                <a:ext cx="168900" cy="168900"/>
              </a:xfrm>
              <a:prstGeom prst="ellipse">
                <a:avLst/>
              </a:prstGeom>
              <a:solidFill>
                <a:srgbClr val="51A7DD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Helvetica Neue Light"/>
                  <a:buNone/>
                </a:pPr>
                <a:endParaRPr sz="2000" b="0" i="0" u="none" strike="noStrike" cap="none">
                  <a:solidFill>
                    <a:srgbClr val="ABADB0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89" name="Google Shape;89;p10"/>
          <p:cNvSpPr/>
          <p:nvPr/>
        </p:nvSpPr>
        <p:spPr>
          <a:xfrm>
            <a:off x="1554552" y="5710166"/>
            <a:ext cx="10792725" cy="2752362"/>
          </a:xfrm>
          <a:prstGeom prst="roundRect">
            <a:avLst>
              <a:gd name="adj" fmla="val 6921"/>
            </a:avLst>
          </a:pr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5807875" y="8991144"/>
            <a:ext cx="5995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600"/>
              <a:buFont typeface="Poppins"/>
              <a:buNone/>
            </a:pPr>
            <a:r>
              <a:rPr lang="en-US" sz="2600">
                <a:solidFill>
                  <a:srgbClr val="34393D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Использовали предобученную модель BERT и GPU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5736200" y="6640476"/>
            <a:ext cx="6133200" cy="15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Medium"/>
              <a:buNone/>
            </a:pPr>
            <a:r>
              <a:rPr lang="en-US" sz="24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Провели исследовательский анализ текста, выявили интересные зависимости встречаемости слов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2363173" y="5634037"/>
            <a:ext cx="2752715" cy="29059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9" y="0"/>
                </a:moveTo>
                <a:lnTo>
                  <a:pt x="21600" y="0"/>
                </a:lnTo>
                <a:lnTo>
                  <a:pt x="21591" y="21600"/>
                </a:lnTo>
                <a:lnTo>
                  <a:pt x="0" y="2160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 w="1397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1554552" y="8616982"/>
            <a:ext cx="2791725" cy="27523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253" y="0"/>
                </a:moveTo>
                <a:lnTo>
                  <a:pt x="19347" y="0"/>
                </a:lnTo>
                <a:cubicBezTo>
                  <a:pt x="19670" y="0"/>
                  <a:pt x="19913" y="0"/>
                  <a:pt x="20120" y="14"/>
                </a:cubicBezTo>
                <a:cubicBezTo>
                  <a:pt x="20326" y="28"/>
                  <a:pt x="20495" y="56"/>
                  <a:pt x="20669" y="112"/>
                </a:cubicBezTo>
                <a:cubicBezTo>
                  <a:pt x="20860" y="182"/>
                  <a:pt x="21030" y="294"/>
                  <a:pt x="21170" y="436"/>
                </a:cubicBezTo>
                <a:cubicBezTo>
                  <a:pt x="21310" y="578"/>
                  <a:pt x="21420" y="751"/>
                  <a:pt x="21490" y="944"/>
                </a:cubicBezTo>
                <a:cubicBezTo>
                  <a:pt x="21545" y="1121"/>
                  <a:pt x="21572" y="1292"/>
                  <a:pt x="21586" y="1503"/>
                </a:cubicBezTo>
                <a:cubicBezTo>
                  <a:pt x="21600" y="1713"/>
                  <a:pt x="21600" y="1963"/>
                  <a:pt x="21600" y="2296"/>
                </a:cubicBezTo>
                <a:lnTo>
                  <a:pt x="21600" y="19315"/>
                </a:lnTo>
                <a:cubicBezTo>
                  <a:pt x="21600" y="19642"/>
                  <a:pt x="21600" y="19889"/>
                  <a:pt x="21586" y="20098"/>
                </a:cubicBezTo>
                <a:cubicBezTo>
                  <a:pt x="21572" y="20308"/>
                  <a:pt x="21545" y="20479"/>
                  <a:pt x="21490" y="20656"/>
                </a:cubicBezTo>
                <a:cubicBezTo>
                  <a:pt x="21420" y="20849"/>
                  <a:pt x="21310" y="21022"/>
                  <a:pt x="21170" y="21164"/>
                </a:cubicBezTo>
                <a:cubicBezTo>
                  <a:pt x="21030" y="21306"/>
                  <a:pt x="20860" y="21418"/>
                  <a:pt x="20669" y="21488"/>
                </a:cubicBezTo>
                <a:cubicBezTo>
                  <a:pt x="20495" y="21544"/>
                  <a:pt x="20326" y="21572"/>
                  <a:pt x="20118" y="21586"/>
                </a:cubicBezTo>
                <a:cubicBezTo>
                  <a:pt x="19911" y="21600"/>
                  <a:pt x="19665" y="21600"/>
                  <a:pt x="19337" y="21600"/>
                </a:cubicBezTo>
                <a:lnTo>
                  <a:pt x="2253" y="21600"/>
                </a:lnTo>
                <a:cubicBezTo>
                  <a:pt x="1930" y="21600"/>
                  <a:pt x="1687" y="21600"/>
                  <a:pt x="1480" y="21586"/>
                </a:cubicBezTo>
                <a:cubicBezTo>
                  <a:pt x="1274" y="21572"/>
                  <a:pt x="1105" y="21544"/>
                  <a:pt x="931" y="21488"/>
                </a:cubicBezTo>
                <a:cubicBezTo>
                  <a:pt x="740" y="21418"/>
                  <a:pt x="570" y="21306"/>
                  <a:pt x="430" y="21164"/>
                </a:cubicBezTo>
                <a:cubicBezTo>
                  <a:pt x="290" y="21022"/>
                  <a:pt x="180" y="20849"/>
                  <a:pt x="110" y="20656"/>
                </a:cubicBezTo>
                <a:cubicBezTo>
                  <a:pt x="55" y="20479"/>
                  <a:pt x="28" y="20308"/>
                  <a:pt x="14" y="20097"/>
                </a:cubicBezTo>
                <a:cubicBezTo>
                  <a:pt x="0" y="19887"/>
                  <a:pt x="0" y="19637"/>
                  <a:pt x="0" y="19304"/>
                </a:cubicBezTo>
                <a:lnTo>
                  <a:pt x="0" y="2285"/>
                </a:lnTo>
                <a:cubicBezTo>
                  <a:pt x="0" y="1958"/>
                  <a:pt x="0" y="1711"/>
                  <a:pt x="14" y="1502"/>
                </a:cubicBezTo>
                <a:cubicBezTo>
                  <a:pt x="28" y="1292"/>
                  <a:pt x="55" y="1121"/>
                  <a:pt x="110" y="944"/>
                </a:cubicBezTo>
                <a:cubicBezTo>
                  <a:pt x="180" y="751"/>
                  <a:pt x="290" y="578"/>
                  <a:pt x="430" y="436"/>
                </a:cubicBezTo>
                <a:cubicBezTo>
                  <a:pt x="570" y="294"/>
                  <a:pt x="740" y="182"/>
                  <a:pt x="931" y="112"/>
                </a:cubicBezTo>
                <a:cubicBezTo>
                  <a:pt x="1105" y="56"/>
                  <a:pt x="1274" y="28"/>
                  <a:pt x="1482" y="14"/>
                </a:cubicBezTo>
                <a:cubicBezTo>
                  <a:pt x="1689" y="0"/>
                  <a:pt x="1935" y="0"/>
                  <a:pt x="2263" y="0"/>
                </a:cubicBezTo>
                <a:lnTo>
                  <a:pt x="2253" y="0"/>
                </a:lnTo>
                <a:close/>
              </a:path>
            </a:pathLst>
          </a:cu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2363173" y="8540853"/>
            <a:ext cx="2752716" cy="29059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9" y="0"/>
                </a:moveTo>
                <a:lnTo>
                  <a:pt x="21600" y="0"/>
                </a:lnTo>
                <a:lnTo>
                  <a:pt x="21591" y="21600"/>
                </a:lnTo>
                <a:lnTo>
                  <a:pt x="0" y="2160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 w="1397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5807864" y="10237083"/>
            <a:ext cx="59952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600"/>
              <a:buFont typeface="Poppins"/>
              <a:buNone/>
            </a:pPr>
            <a:r>
              <a:rPr lang="en-US" sz="2600">
                <a:solidFill>
                  <a:srgbClr val="3439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Как и полагается, не всё пошло по плану, однако работа была проведена в любом случае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2049394" y="8617662"/>
            <a:ext cx="292506" cy="27523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96" y="0"/>
                </a:moveTo>
                <a:cubicBezTo>
                  <a:pt x="3178" y="0"/>
                  <a:pt x="5502" y="0"/>
                  <a:pt x="7471" y="14"/>
                </a:cubicBezTo>
                <a:cubicBezTo>
                  <a:pt x="9440" y="28"/>
                  <a:pt x="11054" y="56"/>
                  <a:pt x="12716" y="112"/>
                </a:cubicBezTo>
                <a:cubicBezTo>
                  <a:pt x="14536" y="182"/>
                  <a:pt x="16162" y="294"/>
                  <a:pt x="17499" y="436"/>
                </a:cubicBezTo>
                <a:cubicBezTo>
                  <a:pt x="18836" y="578"/>
                  <a:pt x="19884" y="751"/>
                  <a:pt x="20546" y="944"/>
                </a:cubicBezTo>
                <a:cubicBezTo>
                  <a:pt x="21073" y="1121"/>
                  <a:pt x="21337" y="1292"/>
                  <a:pt x="21468" y="1503"/>
                </a:cubicBezTo>
                <a:cubicBezTo>
                  <a:pt x="21600" y="1713"/>
                  <a:pt x="21600" y="1963"/>
                  <a:pt x="21600" y="2296"/>
                </a:cubicBezTo>
                <a:lnTo>
                  <a:pt x="21600" y="19315"/>
                </a:lnTo>
                <a:cubicBezTo>
                  <a:pt x="21600" y="19642"/>
                  <a:pt x="21600" y="19889"/>
                  <a:pt x="21468" y="20098"/>
                </a:cubicBezTo>
                <a:cubicBezTo>
                  <a:pt x="21337" y="20308"/>
                  <a:pt x="21073" y="20479"/>
                  <a:pt x="20546" y="20656"/>
                </a:cubicBezTo>
                <a:cubicBezTo>
                  <a:pt x="19884" y="20849"/>
                  <a:pt x="18836" y="21022"/>
                  <a:pt x="17499" y="21164"/>
                </a:cubicBezTo>
                <a:cubicBezTo>
                  <a:pt x="16162" y="21306"/>
                  <a:pt x="14536" y="21418"/>
                  <a:pt x="12716" y="21488"/>
                </a:cubicBezTo>
                <a:cubicBezTo>
                  <a:pt x="11054" y="21544"/>
                  <a:pt x="9440" y="21572"/>
                  <a:pt x="7459" y="21586"/>
                </a:cubicBezTo>
                <a:cubicBezTo>
                  <a:pt x="5478" y="21600"/>
                  <a:pt x="3130" y="21600"/>
                  <a:pt x="0" y="21600"/>
                </a:cubicBezTo>
                <a:lnTo>
                  <a:pt x="96" y="0"/>
                </a:lnTo>
                <a:close/>
              </a:path>
            </a:pathLst>
          </a:cu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1557240" y="2811779"/>
            <a:ext cx="2791725" cy="27523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253" y="0"/>
                </a:moveTo>
                <a:lnTo>
                  <a:pt x="19347" y="0"/>
                </a:lnTo>
                <a:cubicBezTo>
                  <a:pt x="19670" y="0"/>
                  <a:pt x="19913" y="0"/>
                  <a:pt x="20120" y="14"/>
                </a:cubicBezTo>
                <a:cubicBezTo>
                  <a:pt x="20326" y="28"/>
                  <a:pt x="20495" y="56"/>
                  <a:pt x="20669" y="112"/>
                </a:cubicBezTo>
                <a:cubicBezTo>
                  <a:pt x="20860" y="182"/>
                  <a:pt x="21030" y="294"/>
                  <a:pt x="21170" y="436"/>
                </a:cubicBezTo>
                <a:cubicBezTo>
                  <a:pt x="21310" y="578"/>
                  <a:pt x="21420" y="751"/>
                  <a:pt x="21490" y="944"/>
                </a:cubicBezTo>
                <a:cubicBezTo>
                  <a:pt x="21545" y="1121"/>
                  <a:pt x="21572" y="1292"/>
                  <a:pt x="21586" y="1503"/>
                </a:cubicBezTo>
                <a:cubicBezTo>
                  <a:pt x="21600" y="1713"/>
                  <a:pt x="21600" y="1963"/>
                  <a:pt x="21600" y="2296"/>
                </a:cubicBezTo>
                <a:lnTo>
                  <a:pt x="21600" y="19315"/>
                </a:lnTo>
                <a:cubicBezTo>
                  <a:pt x="21600" y="19642"/>
                  <a:pt x="21600" y="19889"/>
                  <a:pt x="21586" y="20098"/>
                </a:cubicBezTo>
                <a:cubicBezTo>
                  <a:pt x="21572" y="20308"/>
                  <a:pt x="21545" y="20479"/>
                  <a:pt x="21490" y="20656"/>
                </a:cubicBezTo>
                <a:cubicBezTo>
                  <a:pt x="21420" y="20849"/>
                  <a:pt x="21310" y="21022"/>
                  <a:pt x="21170" y="21164"/>
                </a:cubicBezTo>
                <a:cubicBezTo>
                  <a:pt x="21030" y="21306"/>
                  <a:pt x="20860" y="21418"/>
                  <a:pt x="20669" y="21488"/>
                </a:cubicBezTo>
                <a:cubicBezTo>
                  <a:pt x="20495" y="21544"/>
                  <a:pt x="20326" y="21572"/>
                  <a:pt x="20118" y="21586"/>
                </a:cubicBezTo>
                <a:cubicBezTo>
                  <a:pt x="19911" y="21600"/>
                  <a:pt x="19665" y="21600"/>
                  <a:pt x="19337" y="21600"/>
                </a:cubicBezTo>
                <a:lnTo>
                  <a:pt x="2253" y="21600"/>
                </a:lnTo>
                <a:cubicBezTo>
                  <a:pt x="1930" y="21600"/>
                  <a:pt x="1687" y="21600"/>
                  <a:pt x="1480" y="21586"/>
                </a:cubicBezTo>
                <a:cubicBezTo>
                  <a:pt x="1274" y="21572"/>
                  <a:pt x="1105" y="21544"/>
                  <a:pt x="931" y="21488"/>
                </a:cubicBezTo>
                <a:cubicBezTo>
                  <a:pt x="740" y="21418"/>
                  <a:pt x="570" y="21306"/>
                  <a:pt x="430" y="21164"/>
                </a:cubicBezTo>
                <a:cubicBezTo>
                  <a:pt x="290" y="21022"/>
                  <a:pt x="180" y="20849"/>
                  <a:pt x="110" y="20656"/>
                </a:cubicBezTo>
                <a:cubicBezTo>
                  <a:pt x="55" y="20479"/>
                  <a:pt x="28" y="20308"/>
                  <a:pt x="14" y="20097"/>
                </a:cubicBezTo>
                <a:cubicBezTo>
                  <a:pt x="0" y="19887"/>
                  <a:pt x="0" y="19637"/>
                  <a:pt x="0" y="19304"/>
                </a:cubicBezTo>
                <a:lnTo>
                  <a:pt x="0" y="2285"/>
                </a:lnTo>
                <a:cubicBezTo>
                  <a:pt x="0" y="1958"/>
                  <a:pt x="0" y="1711"/>
                  <a:pt x="14" y="1502"/>
                </a:cubicBezTo>
                <a:cubicBezTo>
                  <a:pt x="28" y="1292"/>
                  <a:pt x="55" y="1121"/>
                  <a:pt x="110" y="944"/>
                </a:cubicBezTo>
                <a:cubicBezTo>
                  <a:pt x="180" y="751"/>
                  <a:pt x="290" y="578"/>
                  <a:pt x="430" y="436"/>
                </a:cubicBezTo>
                <a:cubicBezTo>
                  <a:pt x="570" y="294"/>
                  <a:pt x="740" y="182"/>
                  <a:pt x="931" y="112"/>
                </a:cubicBezTo>
                <a:cubicBezTo>
                  <a:pt x="1105" y="56"/>
                  <a:pt x="1274" y="28"/>
                  <a:pt x="1482" y="14"/>
                </a:cubicBezTo>
                <a:cubicBezTo>
                  <a:pt x="1689" y="0"/>
                  <a:pt x="1935" y="0"/>
                  <a:pt x="2263" y="0"/>
                </a:cubicBezTo>
                <a:lnTo>
                  <a:pt x="2253" y="0"/>
                </a:lnTo>
                <a:close/>
              </a:path>
            </a:pathLst>
          </a:cu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2365861" y="2735650"/>
            <a:ext cx="2752716" cy="29059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9" y="0"/>
                </a:moveTo>
                <a:lnTo>
                  <a:pt x="21600" y="0"/>
                </a:lnTo>
                <a:lnTo>
                  <a:pt x="21591" y="21600"/>
                </a:lnTo>
                <a:lnTo>
                  <a:pt x="0" y="2160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 w="1397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5710125" y="3538432"/>
            <a:ext cx="5995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600"/>
              <a:buFont typeface="Poppins"/>
              <a:buNone/>
            </a:pPr>
            <a:r>
              <a:rPr lang="en-US" sz="2600">
                <a:solidFill>
                  <a:srgbClr val="34393D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Распарсили Json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5738888" y="4180461"/>
            <a:ext cx="6133164" cy="116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ct val="76923"/>
              <a:buFont typeface="Poppins Medium"/>
              <a:buNone/>
            </a:pPr>
            <a:r>
              <a:rPr lang="en-US" sz="2600">
                <a:solidFill>
                  <a:srgbClr val="41484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Привели данные к виду:</a:t>
            </a:r>
            <a:endParaRPr sz="2600">
              <a:solidFill>
                <a:srgbClr val="41484E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ct val="76923"/>
              <a:buFont typeface="Poppins Medium"/>
              <a:buNone/>
            </a:pPr>
            <a:r>
              <a:rPr lang="en-US" sz="2600">
                <a:solidFill>
                  <a:srgbClr val="41484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600">
                <a:solidFill>
                  <a:srgbClr val="41484E"/>
                </a:solidFill>
                <a:latin typeface="Poppins"/>
                <a:ea typeface="Poppins"/>
                <a:cs typeface="Poppins"/>
                <a:sym typeface="Poppins"/>
              </a:rPr>
              <a:t>post_text+comm_text  |   target</a:t>
            </a:r>
            <a:endParaRPr sz="2600">
              <a:solidFill>
                <a:srgbClr val="41484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ct val="100000"/>
              <a:buFont typeface="Poppins Medium"/>
              <a:buNone/>
            </a:pPr>
            <a:endParaRPr sz="2000">
              <a:solidFill>
                <a:srgbClr val="ABADB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12052083" y="2812459"/>
            <a:ext cx="292506" cy="27523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96" y="0"/>
                </a:moveTo>
                <a:cubicBezTo>
                  <a:pt x="3178" y="0"/>
                  <a:pt x="5502" y="0"/>
                  <a:pt x="7471" y="14"/>
                </a:cubicBezTo>
                <a:cubicBezTo>
                  <a:pt x="9440" y="28"/>
                  <a:pt x="11054" y="56"/>
                  <a:pt x="12716" y="112"/>
                </a:cubicBezTo>
                <a:cubicBezTo>
                  <a:pt x="14536" y="182"/>
                  <a:pt x="16162" y="294"/>
                  <a:pt x="17499" y="436"/>
                </a:cubicBezTo>
                <a:cubicBezTo>
                  <a:pt x="18836" y="578"/>
                  <a:pt x="19884" y="751"/>
                  <a:pt x="20546" y="944"/>
                </a:cubicBezTo>
                <a:cubicBezTo>
                  <a:pt x="21073" y="1121"/>
                  <a:pt x="21337" y="1292"/>
                  <a:pt x="21468" y="1503"/>
                </a:cubicBezTo>
                <a:cubicBezTo>
                  <a:pt x="21600" y="1713"/>
                  <a:pt x="21600" y="1963"/>
                  <a:pt x="21600" y="2296"/>
                </a:cubicBezTo>
                <a:lnTo>
                  <a:pt x="21600" y="19315"/>
                </a:lnTo>
                <a:cubicBezTo>
                  <a:pt x="21600" y="19642"/>
                  <a:pt x="21600" y="19889"/>
                  <a:pt x="21468" y="20098"/>
                </a:cubicBezTo>
                <a:cubicBezTo>
                  <a:pt x="21337" y="20308"/>
                  <a:pt x="21073" y="20479"/>
                  <a:pt x="20546" y="20656"/>
                </a:cubicBezTo>
                <a:cubicBezTo>
                  <a:pt x="19884" y="20849"/>
                  <a:pt x="18836" y="21022"/>
                  <a:pt x="17499" y="21164"/>
                </a:cubicBezTo>
                <a:cubicBezTo>
                  <a:pt x="16162" y="21306"/>
                  <a:pt x="14536" y="21418"/>
                  <a:pt x="12716" y="21488"/>
                </a:cubicBezTo>
                <a:cubicBezTo>
                  <a:pt x="11054" y="21544"/>
                  <a:pt x="9440" y="21572"/>
                  <a:pt x="7459" y="21586"/>
                </a:cubicBezTo>
                <a:cubicBezTo>
                  <a:pt x="5478" y="21600"/>
                  <a:pt x="3130" y="21600"/>
                  <a:pt x="0" y="21600"/>
                </a:cubicBezTo>
                <a:lnTo>
                  <a:pt x="96" y="0"/>
                </a:lnTo>
                <a:close/>
              </a:path>
            </a:pathLst>
          </a:cu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1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41" r="1941"/>
          <a:stretch/>
        </p:blipFill>
        <p:spPr>
          <a:xfrm>
            <a:off x="2422712" y="8617488"/>
            <a:ext cx="2633661" cy="27400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03" name="Google Shape;103;p1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978" r="1969"/>
          <a:stretch/>
        </p:blipFill>
        <p:spPr>
          <a:xfrm>
            <a:off x="2430221" y="5721226"/>
            <a:ext cx="2633699" cy="27398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04" name="Google Shape;104;p1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l="17961" r="17961"/>
          <a:stretch/>
        </p:blipFill>
        <p:spPr>
          <a:xfrm>
            <a:off x="2430219" y="2816518"/>
            <a:ext cx="2633659" cy="27400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5" name="Google Shape;105;p10"/>
          <p:cNvSpPr txBox="1"/>
          <p:nvPr/>
        </p:nvSpPr>
        <p:spPr>
          <a:xfrm>
            <a:off x="5807875" y="5951444"/>
            <a:ext cx="5995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600"/>
              <a:buFont typeface="Poppins"/>
              <a:buNone/>
            </a:pPr>
            <a:r>
              <a:rPr lang="en-US" sz="2600">
                <a:solidFill>
                  <a:srgbClr val="34393D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EDA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>
            <a:off x="0" y="0"/>
            <a:ext cx="9514326" cy="1894200"/>
          </a:xfrm>
          <a:prstGeom prst="rect">
            <a:avLst/>
          </a:pr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277374" y="241065"/>
            <a:ext cx="9514326" cy="119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ct val="100000"/>
              <a:buFont typeface="Poppins"/>
              <a:buNone/>
            </a:pPr>
            <a:r>
              <a:rPr lang="en-US" sz="6400" b="1" dirty="0" err="1">
                <a:solidFill>
                  <a:srgbClr val="34393D"/>
                </a:solidFill>
                <a:latin typeface="Comfortaa"/>
                <a:ea typeface="Comfortaa"/>
                <a:cs typeface="Comfortaa"/>
                <a:sym typeface="Comfortaa"/>
              </a:rPr>
              <a:t>Ковальски</a:t>
            </a:r>
            <a:r>
              <a:rPr lang="en-US" sz="6400" b="1" dirty="0">
                <a:solidFill>
                  <a:srgbClr val="34393D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-US" sz="6400" b="1" dirty="0" err="1">
                <a:solidFill>
                  <a:srgbClr val="34393D"/>
                </a:solidFill>
                <a:latin typeface="Comfortaa"/>
                <a:ea typeface="Comfortaa"/>
                <a:cs typeface="Comfortaa"/>
                <a:sym typeface="Comfortaa"/>
              </a:rPr>
              <a:t>анализ</a:t>
            </a:r>
            <a:endParaRPr sz="6400" b="1" dirty="0">
              <a:solidFill>
                <a:srgbClr val="34393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ct val="100000"/>
              <a:buFont typeface="Poppins"/>
              <a:buNone/>
            </a:pPr>
            <a:endParaRPr sz="6400" b="1" dirty="0">
              <a:solidFill>
                <a:srgbClr val="34393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ct val="100000"/>
              <a:buFont typeface="Poppins"/>
              <a:buNone/>
            </a:pPr>
            <a:endParaRPr sz="6400" b="1" dirty="0">
              <a:solidFill>
                <a:srgbClr val="34393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2" name="Google Shape;1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349" y="3029725"/>
            <a:ext cx="9108024" cy="67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927" y="3029725"/>
            <a:ext cx="9948376" cy="67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1"/>
          <p:cNvSpPr txBox="1"/>
          <p:nvPr/>
        </p:nvSpPr>
        <p:spPr>
          <a:xfrm>
            <a:off x="4079600" y="10962500"/>
            <a:ext cx="14351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ontserrat Light"/>
                <a:ea typeface="Montserrat Light"/>
                <a:cs typeface="Montserrat Light"/>
                <a:sym typeface="Montserrat Light"/>
              </a:rPr>
              <a:t>Из набора данных статистик можно вывести корреляцию о том, что обществом наиболее одобряется колкий комментарий, но без лишних эмоций. </a:t>
            </a: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Пассивная агрессия</a:t>
            </a:r>
            <a:r>
              <a:rPr lang="en-US" sz="3000">
                <a:latin typeface="Montserrat Light"/>
                <a:ea typeface="Montserrat Light"/>
                <a:cs typeface="Montserrat Light"/>
                <a:sym typeface="Montserrat Light"/>
              </a:rPr>
              <a:t> во всей красе -- это мы одобряем</a:t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336" y="6047000"/>
            <a:ext cx="8044870" cy="618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l="19" r="19"/>
          <a:stretch/>
        </p:blipFill>
        <p:spPr>
          <a:xfrm>
            <a:off x="5758675" y="6657287"/>
            <a:ext cx="3551700" cy="355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21" name="Google Shape;121;p12"/>
          <p:cNvPicPr preferRelativeResize="0">
            <a:picLocks noGrp="1"/>
          </p:cNvPicPr>
          <p:nvPr>
            <p:ph type="pic" idx="6"/>
          </p:nvPr>
        </p:nvPicPr>
        <p:blipFill rotWithShape="1">
          <a:blip r:embed="rId5">
            <a:alphaModFix/>
          </a:blip>
          <a:srcRect l="19" r="19"/>
          <a:stretch/>
        </p:blipFill>
        <p:spPr>
          <a:xfrm>
            <a:off x="3327725" y="9285687"/>
            <a:ext cx="1899600" cy="1900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22" name="Google Shape;122;p12"/>
          <p:cNvSpPr txBox="1"/>
          <p:nvPr/>
        </p:nvSpPr>
        <p:spPr>
          <a:xfrm>
            <a:off x="10216663" y="9285688"/>
            <a:ext cx="9018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Сверху справа</a:t>
            </a:r>
            <a:r>
              <a:rPr lang="en-US" sz="3000">
                <a:latin typeface="Montserrat Light"/>
                <a:ea typeface="Montserrat Light"/>
                <a:cs typeface="Montserrat Light"/>
                <a:sym typeface="Montserrat Light"/>
              </a:rPr>
              <a:t> изображены наиболее </a:t>
            </a: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часто встречаемые</a:t>
            </a:r>
            <a:r>
              <a:rPr lang="en-US" sz="3000">
                <a:latin typeface="Montserrat Light"/>
                <a:ea typeface="Montserrat Light"/>
                <a:cs typeface="Montserrat Light"/>
                <a:sym typeface="Montserrat Light"/>
              </a:rPr>
              <a:t> слова (например, прокрастинационное will);</a:t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снизу слева</a:t>
            </a:r>
            <a:r>
              <a:rPr lang="en-US" sz="3000">
                <a:latin typeface="Montserrat Light"/>
                <a:ea typeface="Montserrat Light"/>
                <a:cs typeface="Montserrat Light"/>
                <a:sym typeface="Montserrat Light"/>
              </a:rPr>
              <a:t> -- наоборот. Можно сделать вывод, что люди в большинстве своём неблагодарны</a:t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3" name="Google Shape;123;p12"/>
          <p:cNvPicPr preferRelativeResize="0">
            <a:picLocks noGrp="1"/>
          </p:cNvPicPr>
          <p:nvPr>
            <p:ph type="pic" idx="8"/>
          </p:nvPr>
        </p:nvPicPr>
        <p:blipFill rotWithShape="1">
          <a:blip r:embed="rId6">
            <a:alphaModFix/>
          </a:blip>
          <a:srcRect t="1210" r="1254" b="-1209"/>
          <a:stretch/>
        </p:blipFill>
        <p:spPr>
          <a:xfrm>
            <a:off x="13716000" y="1999350"/>
            <a:ext cx="9018000" cy="52484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26" name="Google Shape;126;p12"/>
          <p:cNvSpPr txBox="1"/>
          <p:nvPr/>
        </p:nvSpPr>
        <p:spPr>
          <a:xfrm>
            <a:off x="4697988" y="1999338"/>
            <a:ext cx="90180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ontserrat Light"/>
                <a:ea typeface="Montserrat Light"/>
                <a:cs typeface="Montserrat Light"/>
                <a:sym typeface="Montserrat Light"/>
              </a:rPr>
              <a:t>Данный график показывает, что чем меньше в комментарии </a:t>
            </a: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отсылок на компании</a:t>
            </a:r>
            <a:r>
              <a:rPr lang="en-US" sz="3000">
                <a:latin typeface="Montserrat Light"/>
                <a:ea typeface="Montserrat Light"/>
                <a:cs typeface="Montserrat Light"/>
                <a:sym typeface="Montserrat Light"/>
              </a:rPr>
              <a:t>, слоганы (возможно также, и фамилии авторитетов), тем больше комментарий признаётся обществом за </a:t>
            </a: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самостоятельный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10;p11">
            <a:extLst>
              <a:ext uri="{FF2B5EF4-FFF2-40B4-BE49-F238E27FC236}">
                <a16:creationId xmlns:a16="http://schemas.microsoft.com/office/drawing/2014/main" id="{B04D63ED-4D14-4315-AF1A-447035B26F01}"/>
              </a:ext>
            </a:extLst>
          </p:cNvPr>
          <p:cNvSpPr/>
          <p:nvPr/>
        </p:nvSpPr>
        <p:spPr>
          <a:xfrm>
            <a:off x="0" y="0"/>
            <a:ext cx="9514326" cy="1894200"/>
          </a:xfrm>
          <a:prstGeom prst="rect">
            <a:avLst/>
          </a:pr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11;p11">
            <a:extLst>
              <a:ext uri="{FF2B5EF4-FFF2-40B4-BE49-F238E27FC236}">
                <a16:creationId xmlns:a16="http://schemas.microsoft.com/office/drawing/2014/main" id="{B2B67FB7-DEE7-4345-967B-31651F405928}"/>
              </a:ext>
            </a:extLst>
          </p:cNvPr>
          <p:cNvSpPr txBox="1"/>
          <p:nvPr/>
        </p:nvSpPr>
        <p:spPr>
          <a:xfrm>
            <a:off x="277374" y="241065"/>
            <a:ext cx="9514326" cy="119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ct val="100000"/>
              <a:buFont typeface="Poppins"/>
              <a:buNone/>
            </a:pPr>
            <a:r>
              <a:rPr lang="en-US" sz="6400" b="1" dirty="0" err="1">
                <a:solidFill>
                  <a:srgbClr val="34393D"/>
                </a:solidFill>
                <a:latin typeface="Comfortaa"/>
                <a:ea typeface="Comfortaa"/>
                <a:cs typeface="Comfortaa"/>
                <a:sym typeface="Comfortaa"/>
              </a:rPr>
              <a:t>Ковальски</a:t>
            </a:r>
            <a:r>
              <a:rPr lang="en-US" sz="6400" b="1" dirty="0">
                <a:solidFill>
                  <a:srgbClr val="34393D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-US" sz="6400" b="1" dirty="0" err="1">
                <a:solidFill>
                  <a:srgbClr val="34393D"/>
                </a:solidFill>
                <a:latin typeface="Comfortaa"/>
                <a:ea typeface="Comfortaa"/>
                <a:cs typeface="Comfortaa"/>
                <a:sym typeface="Comfortaa"/>
              </a:rPr>
              <a:t>анализ</a:t>
            </a:r>
            <a:endParaRPr sz="6400" b="1" dirty="0">
              <a:solidFill>
                <a:srgbClr val="34393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ct val="100000"/>
              <a:buFont typeface="Poppins"/>
              <a:buNone/>
            </a:pPr>
            <a:endParaRPr sz="6400" b="1" dirty="0">
              <a:solidFill>
                <a:srgbClr val="34393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ct val="100000"/>
              <a:buFont typeface="Poppins"/>
              <a:buNone/>
            </a:pPr>
            <a:endParaRPr sz="6400" b="1" dirty="0">
              <a:solidFill>
                <a:srgbClr val="34393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>
            <a:picLocks noGrp="1"/>
          </p:cNvPicPr>
          <p:nvPr>
            <p:ph type="pic" idx="8"/>
          </p:nvPr>
        </p:nvPicPr>
        <p:blipFill rotWithShape="1">
          <a:blip r:embed="rId3">
            <a:alphaModFix/>
          </a:blip>
          <a:srcRect t="-1041" b="-1030"/>
          <a:stretch/>
        </p:blipFill>
        <p:spPr>
          <a:xfrm>
            <a:off x="0" y="6903075"/>
            <a:ext cx="24243200" cy="684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32" name="Google Shape;132;p13"/>
          <p:cNvSpPr/>
          <p:nvPr/>
        </p:nvSpPr>
        <p:spPr>
          <a:xfrm>
            <a:off x="0" y="0"/>
            <a:ext cx="8142288" cy="6871197"/>
          </a:xfrm>
          <a:prstGeom prst="rect">
            <a:avLst/>
          </a:pr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1325450" y="1847665"/>
            <a:ext cx="5948588" cy="448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6400"/>
              <a:buFont typeface="Poppins"/>
              <a:buNone/>
            </a:pPr>
            <a:r>
              <a:rPr lang="en-US" sz="6400" b="1">
                <a:solidFill>
                  <a:srgbClr val="34393D"/>
                </a:solidFill>
                <a:latin typeface="Comfortaa"/>
                <a:ea typeface="Comfortaa"/>
                <a:cs typeface="Comfortaa"/>
                <a:sym typeface="Comfortaa"/>
              </a:rPr>
              <a:t>Возможные варианты развития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19492763" y="413847"/>
            <a:ext cx="1348866" cy="1739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cubicBezTo>
                  <a:pt x="10484" y="0"/>
                  <a:pt x="10227" y="199"/>
                  <a:pt x="10227" y="445"/>
                </a:cubicBezTo>
                <a:lnTo>
                  <a:pt x="10227" y="1348"/>
                </a:lnTo>
                <a:cubicBezTo>
                  <a:pt x="10227" y="1593"/>
                  <a:pt x="10484" y="1792"/>
                  <a:pt x="10800" y="1792"/>
                </a:cubicBezTo>
                <a:cubicBezTo>
                  <a:pt x="11116" y="1792"/>
                  <a:pt x="11373" y="1593"/>
                  <a:pt x="11373" y="1348"/>
                </a:cubicBezTo>
                <a:lnTo>
                  <a:pt x="11373" y="445"/>
                </a:lnTo>
                <a:cubicBezTo>
                  <a:pt x="11373" y="199"/>
                  <a:pt x="11116" y="0"/>
                  <a:pt x="10800" y="0"/>
                </a:cubicBezTo>
                <a:close/>
                <a:moveTo>
                  <a:pt x="3578" y="2316"/>
                </a:moveTo>
                <a:cubicBezTo>
                  <a:pt x="3432" y="2316"/>
                  <a:pt x="3285" y="2359"/>
                  <a:pt x="3173" y="2446"/>
                </a:cubicBezTo>
                <a:cubicBezTo>
                  <a:pt x="2949" y="2620"/>
                  <a:pt x="2949" y="2901"/>
                  <a:pt x="3173" y="3074"/>
                </a:cubicBezTo>
                <a:lnTo>
                  <a:pt x="3997" y="3713"/>
                </a:lnTo>
                <a:cubicBezTo>
                  <a:pt x="4221" y="3886"/>
                  <a:pt x="4584" y="3886"/>
                  <a:pt x="4807" y="3713"/>
                </a:cubicBezTo>
                <a:cubicBezTo>
                  <a:pt x="5031" y="3539"/>
                  <a:pt x="5031" y="3258"/>
                  <a:pt x="4807" y="3085"/>
                </a:cubicBezTo>
                <a:lnTo>
                  <a:pt x="3983" y="2446"/>
                </a:lnTo>
                <a:cubicBezTo>
                  <a:pt x="3872" y="2359"/>
                  <a:pt x="3725" y="2316"/>
                  <a:pt x="3578" y="2316"/>
                </a:cubicBezTo>
                <a:close/>
                <a:moveTo>
                  <a:pt x="18012" y="2330"/>
                </a:moveTo>
                <a:cubicBezTo>
                  <a:pt x="17866" y="2330"/>
                  <a:pt x="17719" y="2374"/>
                  <a:pt x="17607" y="2461"/>
                </a:cubicBezTo>
                <a:lnTo>
                  <a:pt x="16783" y="3099"/>
                </a:lnTo>
                <a:cubicBezTo>
                  <a:pt x="16560" y="3272"/>
                  <a:pt x="16560" y="3553"/>
                  <a:pt x="16783" y="3727"/>
                </a:cubicBezTo>
                <a:cubicBezTo>
                  <a:pt x="17007" y="3900"/>
                  <a:pt x="17371" y="3900"/>
                  <a:pt x="17594" y="3727"/>
                </a:cubicBezTo>
                <a:lnTo>
                  <a:pt x="18417" y="3089"/>
                </a:lnTo>
                <a:cubicBezTo>
                  <a:pt x="18641" y="2915"/>
                  <a:pt x="18641" y="2634"/>
                  <a:pt x="18417" y="2461"/>
                </a:cubicBezTo>
                <a:cubicBezTo>
                  <a:pt x="18305" y="2374"/>
                  <a:pt x="18159" y="2330"/>
                  <a:pt x="18012" y="2330"/>
                </a:cubicBezTo>
                <a:close/>
                <a:moveTo>
                  <a:pt x="10960" y="3449"/>
                </a:moveTo>
                <a:cubicBezTo>
                  <a:pt x="8139" y="3398"/>
                  <a:pt x="5564" y="4753"/>
                  <a:pt x="4506" y="6825"/>
                </a:cubicBezTo>
                <a:cubicBezTo>
                  <a:pt x="4111" y="7598"/>
                  <a:pt x="3963" y="8430"/>
                  <a:pt x="3995" y="9260"/>
                </a:cubicBezTo>
                <a:cubicBezTo>
                  <a:pt x="4029" y="10157"/>
                  <a:pt x="4272" y="11045"/>
                  <a:pt x="4783" y="11850"/>
                </a:cubicBezTo>
                <a:cubicBezTo>
                  <a:pt x="5047" y="12266"/>
                  <a:pt x="5378" y="12651"/>
                  <a:pt x="5700" y="13038"/>
                </a:cubicBezTo>
                <a:cubicBezTo>
                  <a:pt x="6061" y="13471"/>
                  <a:pt x="6416" y="13910"/>
                  <a:pt x="6670" y="14389"/>
                </a:cubicBezTo>
                <a:cubicBezTo>
                  <a:pt x="6994" y="14998"/>
                  <a:pt x="7147" y="15654"/>
                  <a:pt x="7119" y="16312"/>
                </a:cubicBezTo>
                <a:lnTo>
                  <a:pt x="7119" y="19164"/>
                </a:lnTo>
                <a:cubicBezTo>
                  <a:pt x="7106" y="19378"/>
                  <a:pt x="7196" y="19588"/>
                  <a:pt x="7372" y="19753"/>
                </a:cubicBezTo>
                <a:cubicBezTo>
                  <a:pt x="7580" y="19947"/>
                  <a:pt x="7888" y="20062"/>
                  <a:pt x="8215" y="20065"/>
                </a:cubicBezTo>
                <a:lnTo>
                  <a:pt x="8653" y="20065"/>
                </a:lnTo>
                <a:lnTo>
                  <a:pt x="8653" y="20608"/>
                </a:lnTo>
                <a:cubicBezTo>
                  <a:pt x="8661" y="20841"/>
                  <a:pt x="8772" y="21065"/>
                  <a:pt x="8968" y="21242"/>
                </a:cubicBezTo>
                <a:cubicBezTo>
                  <a:pt x="9210" y="21461"/>
                  <a:pt x="9560" y="21592"/>
                  <a:pt x="9932" y="21600"/>
                </a:cubicBezTo>
                <a:lnTo>
                  <a:pt x="11648" y="21600"/>
                </a:lnTo>
                <a:cubicBezTo>
                  <a:pt x="12029" y="21583"/>
                  <a:pt x="12384" y="21446"/>
                  <a:pt x="12633" y="21222"/>
                </a:cubicBezTo>
                <a:cubicBezTo>
                  <a:pt x="12835" y="21041"/>
                  <a:pt x="12953" y="20814"/>
                  <a:pt x="12970" y="20575"/>
                </a:cubicBezTo>
                <a:lnTo>
                  <a:pt x="12970" y="20065"/>
                </a:lnTo>
                <a:lnTo>
                  <a:pt x="13449" y="20065"/>
                </a:lnTo>
                <a:cubicBezTo>
                  <a:pt x="13752" y="20051"/>
                  <a:pt x="14033" y="19939"/>
                  <a:pt x="14225" y="19757"/>
                </a:cubicBezTo>
                <a:cubicBezTo>
                  <a:pt x="14399" y="19592"/>
                  <a:pt x="14486" y="19382"/>
                  <a:pt x="14467" y="19168"/>
                </a:cubicBezTo>
                <a:lnTo>
                  <a:pt x="14467" y="16503"/>
                </a:lnTo>
                <a:cubicBezTo>
                  <a:pt x="14457" y="15822"/>
                  <a:pt x="14609" y="15146"/>
                  <a:pt x="14916" y="14508"/>
                </a:cubicBezTo>
                <a:cubicBezTo>
                  <a:pt x="15066" y="14196"/>
                  <a:pt x="15251" y="13897"/>
                  <a:pt x="15464" y="13608"/>
                </a:cubicBezTo>
                <a:cubicBezTo>
                  <a:pt x="15681" y="13314"/>
                  <a:pt x="15925" y="13032"/>
                  <a:pt x="16151" y="12741"/>
                </a:cubicBezTo>
                <a:cubicBezTo>
                  <a:pt x="16698" y="12035"/>
                  <a:pt x="17131" y="11277"/>
                  <a:pt x="17378" y="10476"/>
                </a:cubicBezTo>
                <a:cubicBezTo>
                  <a:pt x="17623" y="9681"/>
                  <a:pt x="17680" y="8858"/>
                  <a:pt x="17517" y="8051"/>
                </a:cubicBezTo>
                <a:cubicBezTo>
                  <a:pt x="17276" y="6850"/>
                  <a:pt x="16566" y="5776"/>
                  <a:pt x="15513" y="4965"/>
                </a:cubicBezTo>
                <a:cubicBezTo>
                  <a:pt x="14466" y="4157"/>
                  <a:pt x="13080" y="3610"/>
                  <a:pt x="11527" y="3478"/>
                </a:cubicBezTo>
                <a:cubicBezTo>
                  <a:pt x="11337" y="3462"/>
                  <a:pt x="11148" y="3453"/>
                  <a:pt x="10960" y="3449"/>
                </a:cubicBezTo>
                <a:close/>
                <a:moveTo>
                  <a:pt x="10811" y="4331"/>
                </a:moveTo>
                <a:cubicBezTo>
                  <a:pt x="10922" y="4331"/>
                  <a:pt x="11034" y="4334"/>
                  <a:pt x="11145" y="4340"/>
                </a:cubicBezTo>
                <a:cubicBezTo>
                  <a:pt x="12098" y="4389"/>
                  <a:pt x="12997" y="4649"/>
                  <a:pt x="13778" y="5044"/>
                </a:cubicBezTo>
                <a:cubicBezTo>
                  <a:pt x="14549" y="5434"/>
                  <a:pt x="15208" y="5958"/>
                  <a:pt x="15675" y="6592"/>
                </a:cubicBezTo>
                <a:cubicBezTo>
                  <a:pt x="16466" y="7667"/>
                  <a:pt x="16631" y="8905"/>
                  <a:pt x="16348" y="10070"/>
                </a:cubicBezTo>
                <a:cubicBezTo>
                  <a:pt x="16236" y="10531"/>
                  <a:pt x="16053" y="10983"/>
                  <a:pt x="15800" y="11415"/>
                </a:cubicBezTo>
                <a:cubicBezTo>
                  <a:pt x="15550" y="11840"/>
                  <a:pt x="15234" y="12245"/>
                  <a:pt x="14912" y="12654"/>
                </a:cubicBezTo>
                <a:cubicBezTo>
                  <a:pt x="14662" y="12972"/>
                  <a:pt x="14411" y="13292"/>
                  <a:pt x="14195" y="13624"/>
                </a:cubicBezTo>
                <a:cubicBezTo>
                  <a:pt x="13977" y="13958"/>
                  <a:pt x="13793" y="14304"/>
                  <a:pt x="13663" y="14665"/>
                </a:cubicBezTo>
                <a:cubicBezTo>
                  <a:pt x="13552" y="14975"/>
                  <a:pt x="13481" y="15291"/>
                  <a:pt x="13438" y="15610"/>
                </a:cubicBezTo>
                <a:cubicBezTo>
                  <a:pt x="13419" y="15751"/>
                  <a:pt x="13407" y="15893"/>
                  <a:pt x="13399" y="16035"/>
                </a:cubicBezTo>
                <a:lnTo>
                  <a:pt x="12893" y="16035"/>
                </a:lnTo>
                <a:lnTo>
                  <a:pt x="12893" y="11089"/>
                </a:lnTo>
                <a:lnTo>
                  <a:pt x="11301" y="8809"/>
                </a:lnTo>
                <a:cubicBezTo>
                  <a:pt x="11210" y="8639"/>
                  <a:pt x="10990" y="8531"/>
                  <a:pt x="10753" y="8542"/>
                </a:cubicBezTo>
                <a:cubicBezTo>
                  <a:pt x="10539" y="8551"/>
                  <a:pt x="10352" y="8655"/>
                  <a:pt x="10272" y="8809"/>
                </a:cubicBezTo>
                <a:lnTo>
                  <a:pt x="8703" y="11082"/>
                </a:lnTo>
                <a:lnTo>
                  <a:pt x="8703" y="16035"/>
                </a:lnTo>
                <a:lnTo>
                  <a:pt x="8248" y="16035"/>
                </a:lnTo>
                <a:cubicBezTo>
                  <a:pt x="8245" y="15532"/>
                  <a:pt x="8149" y="15032"/>
                  <a:pt x="7962" y="14550"/>
                </a:cubicBezTo>
                <a:cubicBezTo>
                  <a:pt x="7757" y="14024"/>
                  <a:pt x="7449" y="13528"/>
                  <a:pt x="7081" y="13058"/>
                </a:cubicBezTo>
                <a:cubicBezTo>
                  <a:pt x="6859" y="12774"/>
                  <a:pt x="6618" y="12503"/>
                  <a:pt x="6399" y="12226"/>
                </a:cubicBezTo>
                <a:cubicBezTo>
                  <a:pt x="6182" y="11954"/>
                  <a:pt x="5986" y="11677"/>
                  <a:pt x="5818" y="11391"/>
                </a:cubicBezTo>
                <a:cubicBezTo>
                  <a:pt x="5477" y="10810"/>
                  <a:pt x="5254" y="10196"/>
                  <a:pt x="5170" y="9570"/>
                </a:cubicBezTo>
                <a:cubicBezTo>
                  <a:pt x="5085" y="8942"/>
                  <a:pt x="5141" y="8298"/>
                  <a:pt x="5365" y="7682"/>
                </a:cubicBezTo>
                <a:cubicBezTo>
                  <a:pt x="5589" y="7067"/>
                  <a:pt x="5978" y="6484"/>
                  <a:pt x="6527" y="5960"/>
                </a:cubicBezTo>
                <a:cubicBezTo>
                  <a:pt x="7586" y="4950"/>
                  <a:pt x="9150" y="4329"/>
                  <a:pt x="10811" y="4331"/>
                </a:cubicBezTo>
                <a:close/>
                <a:moveTo>
                  <a:pt x="10590" y="5459"/>
                </a:moveTo>
                <a:cubicBezTo>
                  <a:pt x="9519" y="5544"/>
                  <a:pt x="8525" y="5930"/>
                  <a:pt x="7796" y="6543"/>
                </a:cubicBezTo>
                <a:cubicBezTo>
                  <a:pt x="7001" y="7212"/>
                  <a:pt x="6581" y="8098"/>
                  <a:pt x="6629" y="9006"/>
                </a:cubicBezTo>
                <a:cubicBezTo>
                  <a:pt x="6623" y="9228"/>
                  <a:pt x="6836" y="9417"/>
                  <a:pt x="7121" y="9443"/>
                </a:cubicBezTo>
                <a:cubicBezTo>
                  <a:pt x="7459" y="9473"/>
                  <a:pt x="7758" y="9270"/>
                  <a:pt x="7761" y="9006"/>
                </a:cubicBezTo>
                <a:cubicBezTo>
                  <a:pt x="7736" y="8322"/>
                  <a:pt x="8061" y="7658"/>
                  <a:pt x="8667" y="7160"/>
                </a:cubicBezTo>
                <a:cubicBezTo>
                  <a:pt x="9195" y="6726"/>
                  <a:pt x="9902" y="6447"/>
                  <a:pt x="10667" y="6373"/>
                </a:cubicBezTo>
                <a:cubicBezTo>
                  <a:pt x="10958" y="6374"/>
                  <a:pt x="11204" y="6206"/>
                  <a:pt x="11239" y="5982"/>
                </a:cubicBezTo>
                <a:cubicBezTo>
                  <a:pt x="11286" y="5687"/>
                  <a:pt x="10971" y="5434"/>
                  <a:pt x="10590" y="5459"/>
                </a:cubicBezTo>
                <a:close/>
                <a:moveTo>
                  <a:pt x="573" y="7922"/>
                </a:moveTo>
                <a:cubicBezTo>
                  <a:pt x="256" y="7922"/>
                  <a:pt x="0" y="8121"/>
                  <a:pt x="0" y="8366"/>
                </a:cubicBezTo>
                <a:cubicBezTo>
                  <a:pt x="0" y="8611"/>
                  <a:pt x="256" y="8810"/>
                  <a:pt x="573" y="8810"/>
                </a:cubicBezTo>
                <a:lnTo>
                  <a:pt x="1737" y="8810"/>
                </a:lnTo>
                <a:cubicBezTo>
                  <a:pt x="2054" y="8810"/>
                  <a:pt x="2310" y="8611"/>
                  <a:pt x="2310" y="8366"/>
                </a:cubicBezTo>
                <a:cubicBezTo>
                  <a:pt x="2310" y="8121"/>
                  <a:pt x="2054" y="7922"/>
                  <a:pt x="1737" y="7922"/>
                </a:cubicBezTo>
                <a:lnTo>
                  <a:pt x="573" y="7922"/>
                </a:lnTo>
                <a:close/>
                <a:moveTo>
                  <a:pt x="19863" y="7922"/>
                </a:moveTo>
                <a:cubicBezTo>
                  <a:pt x="19546" y="7922"/>
                  <a:pt x="19289" y="8121"/>
                  <a:pt x="19289" y="8366"/>
                </a:cubicBezTo>
                <a:cubicBezTo>
                  <a:pt x="19289" y="8611"/>
                  <a:pt x="19546" y="8810"/>
                  <a:pt x="19863" y="8810"/>
                </a:cubicBezTo>
                <a:lnTo>
                  <a:pt x="21027" y="8810"/>
                </a:lnTo>
                <a:cubicBezTo>
                  <a:pt x="21344" y="8810"/>
                  <a:pt x="21600" y="8611"/>
                  <a:pt x="21600" y="8366"/>
                </a:cubicBezTo>
                <a:cubicBezTo>
                  <a:pt x="21600" y="8121"/>
                  <a:pt x="21344" y="7922"/>
                  <a:pt x="21027" y="7922"/>
                </a:cubicBezTo>
                <a:lnTo>
                  <a:pt x="19863" y="7922"/>
                </a:lnTo>
                <a:close/>
                <a:moveTo>
                  <a:pt x="10815" y="9755"/>
                </a:moveTo>
                <a:lnTo>
                  <a:pt x="11544" y="10766"/>
                </a:lnTo>
                <a:lnTo>
                  <a:pt x="10058" y="10766"/>
                </a:lnTo>
                <a:lnTo>
                  <a:pt x="10815" y="9755"/>
                </a:lnTo>
                <a:close/>
                <a:moveTo>
                  <a:pt x="9722" y="11526"/>
                </a:moveTo>
                <a:lnTo>
                  <a:pt x="11843" y="11526"/>
                </a:lnTo>
                <a:lnTo>
                  <a:pt x="11843" y="16035"/>
                </a:lnTo>
                <a:lnTo>
                  <a:pt x="9722" y="16035"/>
                </a:lnTo>
                <a:lnTo>
                  <a:pt x="9722" y="11526"/>
                </a:lnTo>
                <a:close/>
                <a:moveTo>
                  <a:pt x="17854" y="13391"/>
                </a:moveTo>
                <a:cubicBezTo>
                  <a:pt x="17708" y="13391"/>
                  <a:pt x="17561" y="13434"/>
                  <a:pt x="17449" y="13521"/>
                </a:cubicBezTo>
                <a:cubicBezTo>
                  <a:pt x="17225" y="13694"/>
                  <a:pt x="17225" y="13975"/>
                  <a:pt x="17449" y="14149"/>
                </a:cubicBezTo>
                <a:lnTo>
                  <a:pt x="18273" y="14788"/>
                </a:lnTo>
                <a:cubicBezTo>
                  <a:pt x="18497" y="14961"/>
                  <a:pt x="18859" y="14961"/>
                  <a:pt x="19083" y="14788"/>
                </a:cubicBezTo>
                <a:cubicBezTo>
                  <a:pt x="19307" y="14614"/>
                  <a:pt x="19307" y="14333"/>
                  <a:pt x="19083" y="14159"/>
                </a:cubicBezTo>
                <a:lnTo>
                  <a:pt x="18259" y="13521"/>
                </a:lnTo>
                <a:cubicBezTo>
                  <a:pt x="18147" y="13434"/>
                  <a:pt x="18001" y="13391"/>
                  <a:pt x="17854" y="13391"/>
                </a:cubicBezTo>
                <a:close/>
                <a:moveTo>
                  <a:pt x="3764" y="13405"/>
                </a:moveTo>
                <a:cubicBezTo>
                  <a:pt x="3617" y="13405"/>
                  <a:pt x="3471" y="13448"/>
                  <a:pt x="3359" y="13535"/>
                </a:cubicBezTo>
                <a:lnTo>
                  <a:pt x="2535" y="14173"/>
                </a:lnTo>
                <a:cubicBezTo>
                  <a:pt x="2311" y="14347"/>
                  <a:pt x="2311" y="14628"/>
                  <a:pt x="2535" y="14802"/>
                </a:cubicBezTo>
                <a:cubicBezTo>
                  <a:pt x="2759" y="14975"/>
                  <a:pt x="3121" y="14975"/>
                  <a:pt x="3345" y="14802"/>
                </a:cubicBezTo>
                <a:lnTo>
                  <a:pt x="4169" y="14163"/>
                </a:lnTo>
                <a:cubicBezTo>
                  <a:pt x="4393" y="13989"/>
                  <a:pt x="4393" y="13708"/>
                  <a:pt x="4169" y="13535"/>
                </a:cubicBezTo>
                <a:cubicBezTo>
                  <a:pt x="4057" y="13448"/>
                  <a:pt x="3910" y="13405"/>
                  <a:pt x="3764" y="13405"/>
                </a:cubicBezTo>
                <a:close/>
                <a:moveTo>
                  <a:pt x="8240" y="16910"/>
                </a:moveTo>
                <a:lnTo>
                  <a:pt x="13383" y="16910"/>
                </a:lnTo>
                <a:lnTo>
                  <a:pt x="13322" y="19194"/>
                </a:lnTo>
                <a:lnTo>
                  <a:pt x="8216" y="19184"/>
                </a:lnTo>
                <a:lnTo>
                  <a:pt x="8223" y="18493"/>
                </a:lnTo>
                <a:lnTo>
                  <a:pt x="10806" y="18493"/>
                </a:lnTo>
                <a:cubicBezTo>
                  <a:pt x="11113" y="18481"/>
                  <a:pt x="11351" y="18282"/>
                  <a:pt x="11344" y="18044"/>
                </a:cubicBezTo>
                <a:cubicBezTo>
                  <a:pt x="11336" y="17815"/>
                  <a:pt x="11101" y="17629"/>
                  <a:pt x="10806" y="17618"/>
                </a:cubicBezTo>
                <a:lnTo>
                  <a:pt x="8233" y="17618"/>
                </a:lnTo>
                <a:lnTo>
                  <a:pt x="8240" y="16910"/>
                </a:lnTo>
                <a:close/>
                <a:moveTo>
                  <a:pt x="9792" y="20065"/>
                </a:moveTo>
                <a:lnTo>
                  <a:pt x="11813" y="20065"/>
                </a:lnTo>
                <a:lnTo>
                  <a:pt x="11813" y="20434"/>
                </a:lnTo>
                <a:cubicBezTo>
                  <a:pt x="11811" y="20491"/>
                  <a:pt x="11787" y="20545"/>
                  <a:pt x="11743" y="20590"/>
                </a:cubicBezTo>
                <a:cubicBezTo>
                  <a:pt x="11678" y="20656"/>
                  <a:pt x="11578" y="20696"/>
                  <a:pt x="11472" y="20698"/>
                </a:cubicBezTo>
                <a:lnTo>
                  <a:pt x="10137" y="20698"/>
                </a:lnTo>
                <a:cubicBezTo>
                  <a:pt x="10054" y="20696"/>
                  <a:pt x="9975" y="20672"/>
                  <a:pt x="9913" y="20630"/>
                </a:cubicBezTo>
                <a:cubicBezTo>
                  <a:pt x="9838" y="20579"/>
                  <a:pt x="9795" y="20507"/>
                  <a:pt x="9792" y="20430"/>
                </a:cubicBezTo>
                <a:lnTo>
                  <a:pt x="9792" y="20065"/>
                </a:lnTo>
                <a:close/>
              </a:path>
            </a:pathLst>
          </a:custGeom>
          <a:solidFill>
            <a:srgbClr val="51A7D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10746666" y="2808179"/>
            <a:ext cx="29232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600"/>
              <a:buFont typeface="Poppins"/>
              <a:buNone/>
            </a:pPr>
            <a:r>
              <a:rPr lang="en-US" sz="3600">
                <a:solidFill>
                  <a:srgbClr val="34393D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Парсер</a:t>
            </a:r>
            <a:endParaRPr sz="24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1362623" y="515863"/>
            <a:ext cx="1517955" cy="1535834"/>
          </a:xfrm>
          <a:custGeom>
            <a:avLst/>
            <a:gdLst/>
            <a:ahLst/>
            <a:cxnLst/>
            <a:rect l="l" t="t" r="r" b="b"/>
            <a:pathLst>
              <a:path w="21591" h="21598" extrusionOk="0">
                <a:moveTo>
                  <a:pt x="10837" y="0"/>
                </a:moveTo>
                <a:cubicBezTo>
                  <a:pt x="10587" y="0"/>
                  <a:pt x="10385" y="200"/>
                  <a:pt x="10386" y="447"/>
                </a:cubicBezTo>
                <a:lnTo>
                  <a:pt x="10386" y="2492"/>
                </a:lnTo>
                <a:cubicBezTo>
                  <a:pt x="10386" y="2739"/>
                  <a:pt x="10588" y="2938"/>
                  <a:pt x="10837" y="2938"/>
                </a:cubicBezTo>
                <a:cubicBezTo>
                  <a:pt x="11086" y="2939"/>
                  <a:pt x="11288" y="2739"/>
                  <a:pt x="11288" y="2492"/>
                </a:cubicBezTo>
                <a:lnTo>
                  <a:pt x="11288" y="447"/>
                </a:lnTo>
                <a:cubicBezTo>
                  <a:pt x="11288" y="200"/>
                  <a:pt x="11086" y="0"/>
                  <a:pt x="10837" y="0"/>
                </a:cubicBezTo>
                <a:close/>
                <a:moveTo>
                  <a:pt x="7166" y="1501"/>
                </a:moveTo>
                <a:cubicBezTo>
                  <a:pt x="7050" y="1500"/>
                  <a:pt x="6935" y="1541"/>
                  <a:pt x="6845" y="1627"/>
                </a:cubicBezTo>
                <a:cubicBezTo>
                  <a:pt x="6666" y="1799"/>
                  <a:pt x="6662" y="2082"/>
                  <a:pt x="6836" y="2258"/>
                </a:cubicBezTo>
                <a:lnTo>
                  <a:pt x="8278" y="3725"/>
                </a:lnTo>
                <a:cubicBezTo>
                  <a:pt x="8452" y="3902"/>
                  <a:pt x="8738" y="3905"/>
                  <a:pt x="8916" y="3734"/>
                </a:cubicBezTo>
                <a:cubicBezTo>
                  <a:pt x="9095" y="3562"/>
                  <a:pt x="9099" y="3280"/>
                  <a:pt x="8925" y="3103"/>
                </a:cubicBezTo>
                <a:lnTo>
                  <a:pt x="7483" y="1636"/>
                </a:lnTo>
                <a:cubicBezTo>
                  <a:pt x="7396" y="1548"/>
                  <a:pt x="7281" y="1503"/>
                  <a:pt x="7166" y="1501"/>
                </a:cubicBezTo>
                <a:close/>
                <a:moveTo>
                  <a:pt x="14415" y="1521"/>
                </a:moveTo>
                <a:cubicBezTo>
                  <a:pt x="14300" y="1521"/>
                  <a:pt x="14184" y="1565"/>
                  <a:pt x="14096" y="1652"/>
                </a:cubicBezTo>
                <a:lnTo>
                  <a:pt x="12632" y="3099"/>
                </a:lnTo>
                <a:cubicBezTo>
                  <a:pt x="12456" y="3273"/>
                  <a:pt x="12456" y="3555"/>
                  <a:pt x="12632" y="3729"/>
                </a:cubicBezTo>
                <a:cubicBezTo>
                  <a:pt x="12809" y="3904"/>
                  <a:pt x="13095" y="3903"/>
                  <a:pt x="13271" y="3729"/>
                </a:cubicBezTo>
                <a:lnTo>
                  <a:pt x="14734" y="2282"/>
                </a:lnTo>
                <a:cubicBezTo>
                  <a:pt x="14910" y="2108"/>
                  <a:pt x="14910" y="1826"/>
                  <a:pt x="14734" y="1652"/>
                </a:cubicBezTo>
                <a:cubicBezTo>
                  <a:pt x="14646" y="1565"/>
                  <a:pt x="14531" y="1521"/>
                  <a:pt x="14415" y="1521"/>
                </a:cubicBezTo>
                <a:close/>
                <a:moveTo>
                  <a:pt x="4234" y="5068"/>
                </a:moveTo>
                <a:cubicBezTo>
                  <a:pt x="4167" y="5073"/>
                  <a:pt x="4102" y="5087"/>
                  <a:pt x="4040" y="5113"/>
                </a:cubicBezTo>
                <a:cubicBezTo>
                  <a:pt x="3951" y="5149"/>
                  <a:pt x="3871" y="5206"/>
                  <a:pt x="3808" y="5279"/>
                </a:cubicBezTo>
                <a:lnTo>
                  <a:pt x="149" y="9334"/>
                </a:lnTo>
                <a:cubicBezTo>
                  <a:pt x="61" y="9419"/>
                  <a:pt x="9" y="9533"/>
                  <a:pt x="1" y="9654"/>
                </a:cubicBezTo>
                <a:cubicBezTo>
                  <a:pt x="-7" y="9784"/>
                  <a:pt x="37" y="9911"/>
                  <a:pt x="124" y="10009"/>
                </a:cubicBezTo>
                <a:lnTo>
                  <a:pt x="10382" y="21394"/>
                </a:lnTo>
                <a:cubicBezTo>
                  <a:pt x="10490" y="21525"/>
                  <a:pt x="10653" y="21600"/>
                  <a:pt x="10824" y="21598"/>
                </a:cubicBezTo>
                <a:cubicBezTo>
                  <a:pt x="10989" y="21596"/>
                  <a:pt x="11145" y="21521"/>
                  <a:pt x="11250" y="21394"/>
                </a:cubicBezTo>
                <a:lnTo>
                  <a:pt x="21426" y="10000"/>
                </a:lnTo>
                <a:cubicBezTo>
                  <a:pt x="21533" y="9893"/>
                  <a:pt x="21593" y="9749"/>
                  <a:pt x="21591" y="9598"/>
                </a:cubicBezTo>
                <a:cubicBezTo>
                  <a:pt x="21589" y="9453"/>
                  <a:pt x="21530" y="9315"/>
                  <a:pt x="21426" y="9212"/>
                </a:cubicBezTo>
                <a:lnTo>
                  <a:pt x="17843" y="5259"/>
                </a:lnTo>
                <a:cubicBezTo>
                  <a:pt x="17779" y="5199"/>
                  <a:pt x="17704" y="5152"/>
                  <a:pt x="17622" y="5119"/>
                </a:cubicBezTo>
                <a:cubicBezTo>
                  <a:pt x="17533" y="5083"/>
                  <a:pt x="17438" y="5066"/>
                  <a:pt x="17342" y="5068"/>
                </a:cubicBezTo>
                <a:lnTo>
                  <a:pt x="4234" y="5068"/>
                </a:lnTo>
                <a:close/>
                <a:moveTo>
                  <a:pt x="4874" y="5870"/>
                </a:moveTo>
                <a:lnTo>
                  <a:pt x="9998" y="5881"/>
                </a:lnTo>
                <a:lnTo>
                  <a:pt x="6833" y="8932"/>
                </a:lnTo>
                <a:lnTo>
                  <a:pt x="4874" y="5870"/>
                </a:lnTo>
                <a:close/>
                <a:moveTo>
                  <a:pt x="11748" y="5885"/>
                </a:moveTo>
                <a:lnTo>
                  <a:pt x="16824" y="5895"/>
                </a:lnTo>
                <a:lnTo>
                  <a:pt x="14818" y="8987"/>
                </a:lnTo>
                <a:lnTo>
                  <a:pt x="11748" y="5885"/>
                </a:lnTo>
                <a:close/>
                <a:moveTo>
                  <a:pt x="10879" y="6122"/>
                </a:moveTo>
                <a:lnTo>
                  <a:pt x="13981" y="9257"/>
                </a:lnTo>
                <a:lnTo>
                  <a:pt x="7627" y="9257"/>
                </a:lnTo>
                <a:lnTo>
                  <a:pt x="10879" y="6122"/>
                </a:lnTo>
                <a:close/>
                <a:moveTo>
                  <a:pt x="4143" y="6187"/>
                </a:moveTo>
                <a:lnTo>
                  <a:pt x="6107" y="9257"/>
                </a:lnTo>
                <a:lnTo>
                  <a:pt x="1329" y="9257"/>
                </a:lnTo>
                <a:lnTo>
                  <a:pt x="4143" y="6187"/>
                </a:lnTo>
                <a:close/>
                <a:moveTo>
                  <a:pt x="17569" y="6193"/>
                </a:moveTo>
                <a:lnTo>
                  <a:pt x="20383" y="9257"/>
                </a:lnTo>
                <a:lnTo>
                  <a:pt x="15581" y="9257"/>
                </a:lnTo>
                <a:lnTo>
                  <a:pt x="17569" y="6193"/>
                </a:lnTo>
                <a:close/>
                <a:moveTo>
                  <a:pt x="1322" y="10036"/>
                </a:moveTo>
                <a:lnTo>
                  <a:pt x="6487" y="10036"/>
                </a:lnTo>
                <a:lnTo>
                  <a:pt x="10070" y="19847"/>
                </a:lnTo>
                <a:lnTo>
                  <a:pt x="1322" y="10036"/>
                </a:lnTo>
                <a:close/>
                <a:moveTo>
                  <a:pt x="7326" y="10036"/>
                </a:moveTo>
                <a:lnTo>
                  <a:pt x="20354" y="10036"/>
                </a:lnTo>
                <a:lnTo>
                  <a:pt x="11656" y="19758"/>
                </a:lnTo>
                <a:lnTo>
                  <a:pt x="14116" y="13089"/>
                </a:lnTo>
                <a:cubicBezTo>
                  <a:pt x="14209" y="12878"/>
                  <a:pt x="14100" y="12634"/>
                  <a:pt x="13880" y="12560"/>
                </a:cubicBezTo>
                <a:cubicBezTo>
                  <a:pt x="13667" y="12489"/>
                  <a:pt x="13438" y="12608"/>
                  <a:pt x="13375" y="12822"/>
                </a:cubicBezTo>
                <a:lnTo>
                  <a:pt x="10847" y="19677"/>
                </a:lnTo>
                <a:lnTo>
                  <a:pt x="7326" y="10036"/>
                </a:lnTo>
                <a:close/>
                <a:moveTo>
                  <a:pt x="14328" y="10919"/>
                </a:moveTo>
                <a:cubicBezTo>
                  <a:pt x="14212" y="10919"/>
                  <a:pt x="14097" y="10962"/>
                  <a:pt x="14009" y="11049"/>
                </a:cubicBezTo>
                <a:cubicBezTo>
                  <a:pt x="13832" y="11223"/>
                  <a:pt x="13832" y="11506"/>
                  <a:pt x="14009" y="11680"/>
                </a:cubicBezTo>
                <a:cubicBezTo>
                  <a:pt x="14185" y="11854"/>
                  <a:pt x="14470" y="11854"/>
                  <a:pt x="14646" y="11680"/>
                </a:cubicBezTo>
                <a:cubicBezTo>
                  <a:pt x="14823" y="11506"/>
                  <a:pt x="14823" y="11223"/>
                  <a:pt x="14646" y="11049"/>
                </a:cubicBezTo>
                <a:cubicBezTo>
                  <a:pt x="14558" y="10962"/>
                  <a:pt x="14443" y="10919"/>
                  <a:pt x="14328" y="10919"/>
                </a:cubicBezTo>
                <a:close/>
              </a:path>
            </a:pathLst>
          </a:custGeom>
          <a:solidFill>
            <a:srgbClr val="51A7D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8681775" y="3590963"/>
            <a:ext cx="7406700" cy="30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1700"/>
              <a:buFont typeface="Poppins Medium"/>
              <a:buNone/>
            </a:pPr>
            <a:r>
              <a:rPr lang="en-US" sz="3000">
                <a:solidFill>
                  <a:srgbClr val="3439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Для увеличения разнообразия выборки мы подумали, что можно заняться </a:t>
            </a:r>
            <a:r>
              <a:rPr lang="en-US" sz="3000">
                <a:solidFill>
                  <a:srgbClr val="34393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Collection</a:t>
            </a:r>
            <a:r>
              <a:rPr lang="en-US" sz="3000">
                <a:solidFill>
                  <a:srgbClr val="3439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 Написали парсер для сбора комментариев с постов ВК так, чтобы можно было отправить их в нейронку на дальнейшее обучение</a:t>
            </a:r>
            <a:endParaRPr sz="3000">
              <a:solidFill>
                <a:srgbClr val="FF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17396725" y="2795875"/>
            <a:ext cx="5351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ts val="2600"/>
              <a:buFont typeface="Poppins"/>
              <a:buNone/>
            </a:pPr>
            <a:r>
              <a:rPr lang="en-US" sz="3800">
                <a:solidFill>
                  <a:srgbClr val="34393D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Масштабирование</a:t>
            </a:r>
            <a:endParaRPr sz="2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16274250" y="3498258"/>
            <a:ext cx="7785900" cy="30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000"/>
              <a:buFont typeface="Poppins Medium"/>
              <a:buNone/>
            </a:pPr>
            <a:r>
              <a:rPr lang="en-US" sz="3000">
                <a:solidFill>
                  <a:srgbClr val="3439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Мы дообучали модель, взятую из коробки, подменяя 6 нейронов её итогового классификатора на 5 (т.к у нас всего 5 возможных оценок). Соответственно, это решение можно масштабировать на большее число комментариев.</a:t>
            </a:r>
            <a:endParaRPr sz="3000">
              <a:solidFill>
                <a:srgbClr val="34393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20877150" y="10536250"/>
            <a:ext cx="31830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51C75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чем больше совпадение темы комментария и поста, тем лучше</a:t>
            </a:r>
            <a:endParaRPr sz="2600">
              <a:solidFill>
                <a:srgbClr val="351C75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51C75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скор</a:t>
            </a:r>
            <a:endParaRPr sz="2900">
              <a:solidFill>
                <a:srgbClr val="351C75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/>
          <p:nvPr/>
        </p:nvSpPr>
        <p:spPr>
          <a:xfrm>
            <a:off x="12192185" y="4861"/>
            <a:ext cx="12191700" cy="13706400"/>
          </a:xfrm>
          <a:prstGeom prst="rect">
            <a:avLst/>
          </a:prstGeom>
          <a:solidFill>
            <a:srgbClr val="82CBF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4189495" y="1863260"/>
            <a:ext cx="387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A7DD"/>
              </a:buClr>
              <a:buSzPts val="1800"/>
              <a:buFont typeface="Poppins SemiBold"/>
              <a:buNone/>
            </a:pPr>
            <a:r>
              <a:rPr lang="en-US" sz="1800" b="1">
                <a:solidFill>
                  <a:srgbClr val="51A7DD"/>
                </a:solidFill>
                <a:latin typeface="Comfortaa"/>
                <a:ea typeface="Comfortaa"/>
                <a:cs typeface="Comfortaa"/>
                <a:sym typeface="Comfortaa"/>
              </a:rPr>
              <a:t>Принцип 1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827581" y="2297086"/>
            <a:ext cx="8602800" cy="25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 fontScale="70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ct val="100000"/>
              <a:buFont typeface="Poppins"/>
              <a:buNone/>
            </a:pPr>
            <a:r>
              <a:rPr lang="en-US" sz="10000">
                <a:solidFill>
                  <a:srgbClr val="3439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Лента новостей, рекомендации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2011575" y="5913174"/>
            <a:ext cx="8234700" cy="4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 lnSpcReduction="10000"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400"/>
              <a:buFont typeface="Poppins Medium"/>
              <a:buNone/>
            </a:pPr>
            <a:r>
              <a:rPr lang="en-US" sz="2400">
                <a:solidFill>
                  <a:srgbClr val="41484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Предполагается, что за основу будет браться пустой (или же, наоборот, наполненный подписками) аккаунт, с которого будет считываться новостная лента со включенной сортировкой “сначала интересное”</a:t>
            </a:r>
            <a:endParaRPr sz="2400">
              <a:solidFill>
                <a:srgbClr val="41484E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BADB0"/>
              </a:buClr>
              <a:buSzPts val="2400"/>
              <a:buFont typeface="Poppins Medium"/>
              <a:buNone/>
            </a:pPr>
            <a:endParaRPr sz="2400">
              <a:solidFill>
                <a:srgbClr val="41484E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marR="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84E"/>
              </a:buClr>
              <a:buSzPts val="2400"/>
              <a:buFont typeface="Comfortaa Light"/>
              <a:buChar char="+"/>
            </a:pPr>
            <a:r>
              <a:rPr lang="en-US" sz="2400">
                <a:solidFill>
                  <a:srgbClr val="41484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больше данных для скачивания</a:t>
            </a:r>
            <a:endParaRPr sz="2400">
              <a:solidFill>
                <a:srgbClr val="41484E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marR="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84E"/>
              </a:buClr>
              <a:buSzPts val="2400"/>
              <a:buFont typeface="Comfortaa Light"/>
              <a:buChar char="-"/>
            </a:pPr>
            <a:r>
              <a:rPr lang="en-US" sz="2400">
                <a:solidFill>
                  <a:srgbClr val="41484E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меньший контроль над материалом</a:t>
            </a:r>
            <a:endParaRPr sz="2400">
              <a:solidFill>
                <a:srgbClr val="41484E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5654861" y="5086725"/>
            <a:ext cx="948168" cy="288514"/>
            <a:chOff x="0" y="0"/>
            <a:chExt cx="948168" cy="288514"/>
          </a:xfrm>
        </p:grpSpPr>
        <p:sp>
          <p:nvSpPr>
            <p:cNvPr id="150" name="Google Shape;150;p14"/>
            <p:cNvSpPr/>
            <p:nvPr/>
          </p:nvSpPr>
          <p:spPr>
            <a:xfrm>
              <a:off x="329826" y="0"/>
              <a:ext cx="288515" cy="288514"/>
            </a:xfrm>
            <a:prstGeom prst="ellipse">
              <a:avLst/>
            </a:prstGeom>
            <a:solidFill>
              <a:srgbClr val="51A7DD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Helvetica Neue Light"/>
                <a:buNone/>
              </a:pPr>
              <a:endPara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779377" y="59861"/>
              <a:ext cx="168791" cy="168792"/>
            </a:xfrm>
            <a:prstGeom prst="ellipse">
              <a:avLst/>
            </a:prstGeom>
            <a:solidFill>
              <a:srgbClr val="51A7DD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Helvetica Neue Light"/>
                <a:buNone/>
              </a:pPr>
              <a:endPara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0" y="59861"/>
              <a:ext cx="168791" cy="168792"/>
            </a:xfrm>
            <a:prstGeom prst="ellipse">
              <a:avLst/>
            </a:prstGeom>
            <a:solidFill>
              <a:srgbClr val="51A7DD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Helvetica Neue Light"/>
                <a:buNone/>
              </a:pPr>
              <a:endPara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53" name="Google Shape;153;p14"/>
          <p:cNvSpPr txBox="1"/>
          <p:nvPr/>
        </p:nvSpPr>
        <p:spPr>
          <a:xfrm>
            <a:off x="16348619" y="1863256"/>
            <a:ext cx="387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 SemiBold"/>
              <a:buNone/>
            </a:pPr>
            <a:r>
              <a:rPr lang="en-US" sz="1800" b="1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Принцип</a:t>
            </a:r>
            <a:r>
              <a:rPr lang="en-US" sz="18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2</a:t>
            </a:r>
            <a:endParaRPr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13986617" y="2297081"/>
            <a:ext cx="8602800" cy="25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 fontScale="70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93D"/>
              </a:buClr>
              <a:buSzPct val="100000"/>
              <a:buFont typeface="Poppins"/>
              <a:buNone/>
            </a:pPr>
            <a:r>
              <a:rPr lang="en-US" sz="10000">
                <a:solidFill>
                  <a:srgbClr val="34393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Персональная лента аккаунта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14170650" y="5913174"/>
            <a:ext cx="8234700" cy="4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 lnSpcReduction="10000"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 Medium"/>
              <a:buNone/>
            </a:pP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В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данной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схеме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посты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должны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получаться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исключительно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из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ленты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самого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аккаунта</a:t>
            </a:r>
            <a:endParaRPr sz="2400" dirty="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 Medium"/>
              <a:buNone/>
            </a:pP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Данный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метод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должен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включать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в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себя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возможность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автозаполнения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лентами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репостами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из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различных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источников</a:t>
            </a:r>
            <a:endParaRPr sz="2400" dirty="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 Medium"/>
              <a:buNone/>
            </a:pPr>
            <a:endParaRPr sz="2400" dirty="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marR="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 Light"/>
              <a:buChar char="+"/>
            </a:pP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более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конкретизированная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выборка</a:t>
            </a:r>
            <a:endParaRPr sz="2400" dirty="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marR="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fortaa Light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более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составная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и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сложная</a:t>
            </a:r>
            <a:r>
              <a:rPr lang="en-US" sz="2400" dirty="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реализация</a:t>
            </a:r>
            <a:endParaRPr sz="2400" dirty="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pSp>
        <p:nvGrpSpPr>
          <p:cNvPr id="156" name="Google Shape;156;p14"/>
          <p:cNvGrpSpPr/>
          <p:nvPr/>
        </p:nvGrpSpPr>
        <p:grpSpPr>
          <a:xfrm>
            <a:off x="17814033" y="5086733"/>
            <a:ext cx="948168" cy="288514"/>
            <a:chOff x="0" y="0"/>
            <a:chExt cx="948168" cy="288514"/>
          </a:xfrm>
        </p:grpSpPr>
        <p:sp>
          <p:nvSpPr>
            <p:cNvPr id="157" name="Google Shape;157;p14"/>
            <p:cNvSpPr/>
            <p:nvPr/>
          </p:nvSpPr>
          <p:spPr>
            <a:xfrm>
              <a:off x="329826" y="0"/>
              <a:ext cx="288515" cy="2885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Helvetica Neue Light"/>
                <a:buNone/>
              </a:pPr>
              <a:endPara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779377" y="59861"/>
              <a:ext cx="168791" cy="1687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Helvetica Neue Light"/>
                <a:buNone/>
              </a:pPr>
              <a:endPara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0" y="59861"/>
              <a:ext cx="168791" cy="1687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Helvetica Neue Light"/>
                <a:buNone/>
              </a:pPr>
              <a:endParaRPr sz="2000" b="0" i="0" u="none" strike="noStrike" cap="none">
                <a:solidFill>
                  <a:srgbClr val="ABADB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60" name="Google Shape;160;p14"/>
          <p:cNvSpPr txBox="1"/>
          <p:nvPr/>
        </p:nvSpPr>
        <p:spPr>
          <a:xfrm>
            <a:off x="6978825" y="367425"/>
            <a:ext cx="11105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Comfortaa SemiBold"/>
                <a:ea typeface="Comfortaa SemiBold"/>
                <a:cs typeface="Comfortaa SemiBold"/>
                <a:sym typeface="Comfortaa SemiBold"/>
              </a:rPr>
              <a:t>Выбор</a:t>
            </a:r>
            <a:r>
              <a:rPr lang="en-US" sz="4000" dirty="0"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-US" sz="4000" dirty="0" err="1">
                <a:latin typeface="Comfortaa SemiBold"/>
                <a:ea typeface="Comfortaa SemiBold"/>
                <a:cs typeface="Comfortaa SemiBold"/>
                <a:sym typeface="Comfortaa SemiBold"/>
              </a:rPr>
              <a:t>дополнит</a:t>
            </a:r>
            <a:r>
              <a:rPr lang="en-US" sz="4000" dirty="0" err="1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ельного</a:t>
            </a:r>
            <a:r>
              <a:rPr lang="en-US" sz="4000" dirty="0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источника</a:t>
            </a:r>
            <a:r>
              <a:rPr lang="en-US" sz="4000" dirty="0"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-US" sz="4000" dirty="0" err="1">
                <a:latin typeface="Comfortaa SemiBold"/>
                <a:ea typeface="Comfortaa SemiBold"/>
                <a:cs typeface="Comfortaa SemiBold"/>
                <a:sym typeface="Comfortaa SemiBold"/>
              </a:rPr>
              <a:t>материала</a:t>
            </a:r>
            <a:r>
              <a:rPr lang="en-US" sz="4000" dirty="0"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-US" sz="4000" dirty="0" err="1">
                <a:latin typeface="Comfortaa SemiBold"/>
                <a:ea typeface="Comfortaa SemiBold"/>
                <a:cs typeface="Comfortaa SemiBold"/>
                <a:sym typeface="Comfortaa SemiBold"/>
              </a:rPr>
              <a:t>для</a:t>
            </a:r>
            <a:r>
              <a:rPr lang="en-US" sz="4000" dirty="0"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-US" sz="4000" dirty="0" err="1">
                <a:latin typeface="Comfortaa SemiBold"/>
                <a:ea typeface="Comfortaa SemiBold"/>
                <a:cs typeface="Comfortaa SemiBold"/>
                <a:sym typeface="Comfortaa SemiBold"/>
              </a:rPr>
              <a:t>о</a:t>
            </a:r>
            <a:r>
              <a:rPr lang="en-US" sz="4000" dirty="0" err="1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бучения</a:t>
            </a:r>
            <a:r>
              <a:rPr lang="en-US" sz="4000" dirty="0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нейросети</a:t>
            </a:r>
            <a:endParaRPr sz="4000" dirty="0">
              <a:solidFill>
                <a:srgbClr val="F4F5F7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-8121699" y="6368046"/>
            <a:ext cx="12787200" cy="12787200"/>
          </a:xfrm>
          <a:prstGeom prst="ellipse">
            <a:avLst/>
          </a:prstGeom>
          <a:noFill/>
          <a:ln w="25400" cap="flat" cmpd="sng">
            <a:solidFill>
              <a:srgbClr val="41484E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8216681" y="8412868"/>
            <a:ext cx="20141400" cy="20141400"/>
          </a:xfrm>
          <a:prstGeom prst="ellipse">
            <a:avLst/>
          </a:prstGeom>
          <a:noFill/>
          <a:ln w="25400" cap="flat" cmpd="sng">
            <a:solidFill>
              <a:srgbClr val="41484E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-3227191" y="8873093"/>
            <a:ext cx="7777200" cy="7777200"/>
          </a:xfrm>
          <a:prstGeom prst="ellipse">
            <a:avLst/>
          </a:prstGeom>
          <a:solidFill>
            <a:srgbClr val="2A2E33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13360081" y="-6290325"/>
            <a:ext cx="9624000" cy="9624000"/>
          </a:xfrm>
          <a:prstGeom prst="ellipse">
            <a:avLst/>
          </a:prstGeom>
          <a:solidFill>
            <a:srgbClr val="2A2E33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12530051" y="8648214"/>
            <a:ext cx="12812700" cy="12812700"/>
          </a:xfrm>
          <a:prstGeom prst="ellipse">
            <a:avLst/>
          </a:prstGeom>
          <a:solidFill>
            <a:srgbClr val="51A7DD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13255347" y="-7309460"/>
            <a:ext cx="11509800" cy="11509800"/>
          </a:xfrm>
          <a:prstGeom prst="ellipse">
            <a:avLst/>
          </a:prstGeom>
          <a:noFill/>
          <a:ln w="25400" cap="flat" cmpd="sng">
            <a:solidFill>
              <a:srgbClr val="41484E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ABAD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3044800" y="2297751"/>
            <a:ext cx="17709300" cy="6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6575" bIns="365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7200"/>
              <a:buFont typeface="Poppins Medium"/>
              <a:buNone/>
            </a:pPr>
            <a:r>
              <a:rPr lang="en-US" sz="6000" dirty="0" err="1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По</a:t>
            </a:r>
            <a:r>
              <a:rPr lang="en-US" sz="6000" dirty="0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-US" sz="6000" dirty="0" err="1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мнению</a:t>
            </a:r>
            <a:r>
              <a:rPr lang="en-US" sz="6000" dirty="0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-US" sz="6000" dirty="0">
                <a:solidFill>
                  <a:srgbClr val="F4F5F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cmd.exe</a:t>
            </a:r>
            <a:r>
              <a:rPr lang="en-US" sz="6000" dirty="0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, </a:t>
            </a:r>
            <a:r>
              <a:rPr lang="en-US" sz="6000" dirty="0" err="1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лучший</a:t>
            </a:r>
            <a:r>
              <a:rPr lang="en-US" sz="6000" dirty="0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-US" sz="6000" dirty="0" err="1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комментарий</a:t>
            </a:r>
            <a:r>
              <a:rPr lang="en-US" sz="6000" dirty="0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-US" sz="6000" dirty="0" err="1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должен</a:t>
            </a:r>
            <a:r>
              <a:rPr lang="en-US" sz="6000" dirty="0">
                <a:solidFill>
                  <a:srgbClr val="F4F5F7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:</a:t>
            </a:r>
            <a:endParaRPr sz="4000" dirty="0">
              <a:solidFill>
                <a:srgbClr val="F4F5F7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marL="45720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4000"/>
              <a:buFont typeface="Comfortaa Light"/>
              <a:buChar char="●"/>
            </a:pP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задеть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ru-RU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за живое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но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в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то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же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время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“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как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бы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невзначай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”</a:t>
            </a:r>
            <a:endParaRPr sz="4000" dirty="0">
              <a:solidFill>
                <a:srgbClr val="F4F5F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4000"/>
              <a:buFont typeface="Comfortaa Light"/>
              <a:buChar char="●"/>
            </a:pP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иметь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чёткое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соответствие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с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темой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поста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а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не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приплестись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с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далёких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полей</a:t>
            </a:r>
            <a:endParaRPr sz="4000" dirty="0">
              <a:solidFill>
                <a:srgbClr val="F4F5F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4000"/>
              <a:buFont typeface="Comfortaa"/>
              <a:buChar char="●"/>
            </a:pP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не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ограничиваться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одним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лишь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>
                <a:solidFill>
                  <a:srgbClr val="F4F5F7"/>
                </a:solidFill>
                <a:latin typeface="Comfortaa"/>
                <a:ea typeface="Comfortaa"/>
                <a:cs typeface="Comfortaa"/>
                <a:sym typeface="Comfortaa"/>
              </a:rPr>
              <a:t>“</a:t>
            </a:r>
            <a:r>
              <a:rPr lang="en-US" sz="4000" dirty="0" err="1">
                <a:solidFill>
                  <a:srgbClr val="F4F5F7"/>
                </a:solidFill>
                <a:latin typeface="Montserrat"/>
                <a:ea typeface="Montserrat"/>
                <a:cs typeface="Montserrat"/>
                <a:sym typeface="Montserrat"/>
              </a:rPr>
              <a:t>первый</a:t>
            </a:r>
            <a:r>
              <a:rPr lang="en-US" sz="4000" dirty="0">
                <a:solidFill>
                  <a:srgbClr val="F4F5F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Montserrat"/>
                <a:ea typeface="Montserrat"/>
                <a:cs typeface="Montserrat"/>
                <a:sym typeface="Montserrat"/>
              </a:rPr>
              <a:t>нах</a:t>
            </a:r>
            <a:r>
              <a:rPr lang="en-US" sz="4000" dirty="0">
                <a:solidFill>
                  <a:srgbClr val="F4F5F7"/>
                </a:solidFill>
                <a:latin typeface="Comfortaa"/>
                <a:ea typeface="Comfortaa"/>
                <a:cs typeface="Comfortaa"/>
                <a:sym typeface="Comfortaa"/>
              </a:rPr>
              <a:t>”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а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содержать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мысль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развёрнутую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и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хорошо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оформленную</a:t>
            </a:r>
            <a:endParaRPr sz="4000" dirty="0">
              <a:solidFill>
                <a:srgbClr val="F4F5F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45720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5F7"/>
              </a:buClr>
              <a:buSzPts val="4000"/>
              <a:buFont typeface="Comfortaa Light"/>
              <a:buChar char="●"/>
            </a:pP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по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возможности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не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содержать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в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избытке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наименований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компаний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или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слоганов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дабы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не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привлечь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подозрений</a:t>
            </a:r>
            <a:r>
              <a:rPr lang="en-US" sz="4000" dirty="0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в </a:t>
            </a:r>
            <a:r>
              <a:rPr lang="en-US" sz="4000" dirty="0" err="1">
                <a:solidFill>
                  <a:srgbClr val="F4F5F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рекламе</a:t>
            </a:r>
            <a:endParaRPr sz="4000" dirty="0">
              <a:solidFill>
                <a:srgbClr val="F4F5F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5445000" y="12134525"/>
            <a:ext cx="3961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Light"/>
                <a:ea typeface="Comfortaa Light"/>
                <a:cs typeface="Comfortaa Light"/>
                <a:sym typeface="Comfortaa Light"/>
              </a:rPr>
              <a:t>Если захочется высказать что-нибудь лично в наш адрес, милости просим:</a:t>
            </a:r>
            <a:br>
              <a:rPr lang="en-US">
                <a:latin typeface="Comfortaa Light"/>
                <a:ea typeface="Comfortaa Light"/>
                <a:cs typeface="Comfortaa Light"/>
                <a:sym typeface="Comfortaa Light"/>
              </a:rPr>
            </a:br>
            <a:br>
              <a:rPr lang="en-US">
                <a:latin typeface="Comfortaa Light"/>
                <a:ea typeface="Comfortaa Light"/>
                <a:cs typeface="Comfortaa Light"/>
                <a:sym typeface="Comfortaa Light"/>
              </a:rPr>
            </a:br>
            <a:r>
              <a:rPr lang="en-US">
                <a:latin typeface="Comfortaa Light"/>
                <a:ea typeface="Comfortaa Light"/>
                <a:cs typeface="Comfortaa Light"/>
                <a:sym typeface="Comfortaa Light"/>
              </a:rPr>
              <a:t>https://t.me/+afjYA6CFjdA5ZjQy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B08605"/>
      </a:dk1>
      <a:lt1>
        <a:srgbClr val="ABADB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508</Words>
  <Application>Microsoft Office PowerPoint</Application>
  <PresentationFormat>Произвольный</PresentationFormat>
  <Paragraphs>58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23" baseType="lpstr">
      <vt:lpstr>Arial</vt:lpstr>
      <vt:lpstr>Comfortaa</vt:lpstr>
      <vt:lpstr>Comfortaa Light</vt:lpstr>
      <vt:lpstr>Comfortaa Medium</vt:lpstr>
      <vt:lpstr>Comfortaa SemiBold</vt:lpstr>
      <vt:lpstr>Helvetica Neue</vt:lpstr>
      <vt:lpstr>Helvetica Neue Light</vt:lpstr>
      <vt:lpstr>Montserrat</vt:lpstr>
      <vt:lpstr>Montserrat Light</vt:lpstr>
      <vt:lpstr>Montserrat SemiBold</vt:lpstr>
      <vt:lpstr>Montserrat Thin</vt:lpstr>
      <vt:lpstr>Poppins</vt:lpstr>
      <vt:lpstr>Poppins Medium</vt:lpstr>
      <vt:lpstr>Poppins SemiBold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SoLowHigh .</cp:lastModifiedBy>
  <cp:revision>6</cp:revision>
  <dcterms:modified xsi:type="dcterms:W3CDTF">2023-03-19T23:33:25Z</dcterms:modified>
</cp:coreProperties>
</file>