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DCC"/>
          </a:solidFill>
        </a:fill>
      </a:tcStyle>
    </a:wholeTbl>
    <a:band2H>
      <a:tcTxStyle b="def" i="def"/>
      <a:tcStyle>
        <a:tcBdr/>
        <a:fill>
          <a:solidFill>
            <a:srgbClr val="E9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E7D9"/>
          </a:solidFill>
        </a:fill>
      </a:tcStyle>
    </a:wholeTbl>
    <a:band2H>
      <a:tcTxStyle b="def" i="def"/>
      <a:tcStyle>
        <a:tcBdr/>
        <a:fill>
          <a:solidFill>
            <a:srgbClr val="E9F3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6D0"/>
          </a:solidFill>
        </a:fill>
      </a:tcStyle>
    </a:wholeTbl>
    <a:band2H>
      <a:tcTxStyle b="def" i="def"/>
      <a:tcStyle>
        <a:tcBdr/>
        <a:fill>
          <a:solidFill>
            <a:srgbClr val="F8FA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2"/>
          <p:cNvSpPr/>
          <p:nvPr/>
        </p:nvSpPr>
        <p:spPr>
          <a:xfrm>
            <a:off x="2744012" y="756699"/>
            <a:ext cx="1081626" cy="1124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45719" rIns="45719"/>
          <a:lstStyle/>
          <a:p>
            <a:pPr/>
          </a:p>
        </p:txBody>
      </p:sp>
      <p:sp>
        <p:nvSpPr>
          <p:cNvPr id="13" name="Google Shape;11;p2"/>
          <p:cNvSpPr/>
          <p:nvPr/>
        </p:nvSpPr>
        <p:spPr>
          <a:xfrm rot="10800000">
            <a:off x="5318350" y="3266725"/>
            <a:ext cx="1081626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Текст назви"/>
          <p:cNvSpPr txBox="1"/>
          <p:nvPr>
            <p:ph type="title"/>
          </p:nvPr>
        </p:nvSpPr>
        <p:spPr>
          <a:xfrm>
            <a:off x="3044700" y="1444254"/>
            <a:ext cx="3054600" cy="1537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Текст назви</a:t>
            </a:r>
          </a:p>
        </p:txBody>
      </p:sp>
      <p:sp>
        <p:nvSpPr>
          <p:cNvPr id="15" name="Основний текст, рівень 1…"/>
          <p:cNvSpPr txBox="1"/>
          <p:nvPr>
            <p:ph type="body" sz="quarter" idx="1"/>
          </p:nvPr>
        </p:nvSpPr>
        <p:spPr>
          <a:xfrm>
            <a:off x="3044700" y="3116579"/>
            <a:ext cx="3054600" cy="7014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</a:lstStyle>
          <a:p>
            <a:pPr/>
            <a:r>
              <a:t>Основний текст, рівень 1</a:t>
            </a:r>
          </a:p>
          <a:p>
            <a:pPr lvl="1"/>
            <a:r>
              <a:t>Основний текст, рівень 2</a:t>
            </a:r>
          </a:p>
          <a:p>
            <a:pPr lvl="2"/>
            <a:r>
              <a:t>Основний текст, рівень 3</a:t>
            </a:r>
          </a:p>
          <a:p>
            <a:pPr lvl="3"/>
            <a:r>
              <a:t>Основний текст, рівень 4</a:t>
            </a:r>
          </a:p>
          <a:p>
            <a:pPr lvl="4"/>
            <a:r>
              <a:t>Основний текст, рівень 5</a:t>
            </a:r>
          </a:p>
        </p:txBody>
      </p:sp>
      <p:sp>
        <p:nvSpPr>
          <p:cNvPr id="1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xx%"/>
          <p:cNvSpPr txBox="1"/>
          <p:nvPr>
            <p:ph type="title" hasCustomPrompt="1"/>
          </p:nvPr>
        </p:nvSpPr>
        <p:spPr>
          <a:xfrm>
            <a:off x="311699" y="957125"/>
            <a:ext cx="8520602" cy="2128800"/>
          </a:xfrm>
          <a:prstGeom prst="rect">
            <a:avLst/>
          </a:prstGeom>
        </p:spPr>
        <p:txBody>
          <a:bodyPr anchor="ctr"/>
          <a:lstStyle>
            <a:lvl1pPr algn="ctr">
              <a:defRPr sz="16000">
                <a:solidFill>
                  <a:srgbClr val="CCA677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98" name="Основний текст, рівень 1…"/>
          <p:cNvSpPr txBox="1"/>
          <p:nvPr>
            <p:ph type="body" sz="quarter" idx="1"/>
          </p:nvPr>
        </p:nvSpPr>
        <p:spPr>
          <a:xfrm>
            <a:off x="311699" y="3162000"/>
            <a:ext cx="8520602" cy="10716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Основний текст, рівень 1</a:t>
            </a:r>
          </a:p>
          <a:p>
            <a:pPr lvl="1"/>
            <a:r>
              <a:t>Основний текст, рівень 2</a:t>
            </a:r>
          </a:p>
          <a:p>
            <a:pPr lvl="2"/>
            <a:r>
              <a:t>Основний текст, рівень 3</a:t>
            </a:r>
          </a:p>
          <a:p>
            <a:pPr lvl="3"/>
            <a:r>
              <a:t>Основний текст, рівень 4</a:t>
            </a:r>
          </a:p>
          <a:p>
            <a:pPr lvl="4"/>
            <a:r>
              <a:t>Основний текст, рівень 5</a:t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6;p3"/>
          <p:cNvSpPr/>
          <p:nvPr/>
        </p:nvSpPr>
        <p:spPr>
          <a:xfrm flipH="1">
            <a:off x="7595937" y="460225"/>
            <a:ext cx="1081626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Google Shape;17;p3"/>
          <p:cNvSpPr/>
          <p:nvPr/>
        </p:nvSpPr>
        <p:spPr>
          <a:xfrm flipH="1" rot="10800000">
            <a:off x="466424" y="3558325"/>
            <a:ext cx="1081627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45719" rIns="45719"/>
          <a:lstStyle/>
          <a:p>
            <a:pPr/>
          </a:p>
        </p:txBody>
      </p:sp>
      <p:sp>
        <p:nvSpPr>
          <p:cNvPr id="25" name="Текст назви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Текст назви</a:t>
            </a:r>
          </a:p>
        </p:txBody>
      </p:sp>
      <p:sp>
        <p:nvSpPr>
          <p:cNvPr id="2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Текст назв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назви</a:t>
            </a:r>
          </a:p>
        </p:txBody>
      </p:sp>
      <p:sp>
        <p:nvSpPr>
          <p:cNvPr id="34" name="Основний текст, рівень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Основний текст, рівень 1</a:t>
            </a:r>
          </a:p>
          <a:p>
            <a:pPr lvl="1"/>
            <a:r>
              <a:t>Основний текст, рівень 2</a:t>
            </a:r>
          </a:p>
          <a:p>
            <a:pPr lvl="2"/>
            <a:r>
              <a:t>Основний текст, рівень 3</a:t>
            </a:r>
          </a:p>
          <a:p>
            <a:pPr lvl="3"/>
            <a:r>
              <a:t>Основний текст, рівень 4</a:t>
            </a:r>
          </a:p>
          <a:p>
            <a:pPr lvl="4"/>
            <a:r>
              <a:t>Основний текст, рівень 5</a:t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Текст назв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назви</a:t>
            </a:r>
          </a:p>
        </p:txBody>
      </p:sp>
      <p:sp>
        <p:nvSpPr>
          <p:cNvPr id="43" name="Основний текст, рівень 1…"/>
          <p:cNvSpPr txBox="1"/>
          <p:nvPr>
            <p:ph type="body" sz="half" idx="1"/>
          </p:nvPr>
        </p:nvSpPr>
        <p:spPr>
          <a:xfrm>
            <a:off x="311699" y="1225225"/>
            <a:ext cx="3999902" cy="33540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Основний текст, рівень 1</a:t>
            </a:r>
          </a:p>
          <a:p>
            <a:pPr lvl="1"/>
            <a:r>
              <a:t>Основний текст, рівень 2</a:t>
            </a:r>
          </a:p>
          <a:p>
            <a:pPr lvl="2"/>
            <a:r>
              <a:t>Основний текст, рівень 3</a:t>
            </a:r>
          </a:p>
          <a:p>
            <a:pPr lvl="3"/>
            <a:r>
              <a:t>Основний текст, рівень 4</a:t>
            </a:r>
          </a:p>
          <a:p>
            <a:pPr lvl="4"/>
            <a:r>
              <a:t>Основний текст, рівень 5</a:t>
            </a:r>
          </a:p>
        </p:txBody>
      </p:sp>
      <p:sp>
        <p:nvSpPr>
          <p:cNvPr id="44" name="Google Shape;28;p5"/>
          <p:cNvSpPr txBox="1"/>
          <p:nvPr>
            <p:ph type="body" sz="half" idx="21"/>
          </p:nvPr>
        </p:nvSpPr>
        <p:spPr>
          <a:xfrm>
            <a:off x="4832399" y="1225225"/>
            <a:ext cx="3999902" cy="33540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Текст назв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назви</a:t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Текст назви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Текст назви</a:t>
            </a:r>
          </a:p>
        </p:txBody>
      </p:sp>
      <p:sp>
        <p:nvSpPr>
          <p:cNvPr id="61" name="Основний текст, рівень 1…"/>
          <p:cNvSpPr txBox="1"/>
          <p:nvPr>
            <p:ph type="body" sz="quarter" idx="1"/>
          </p:nvPr>
        </p:nvSpPr>
        <p:spPr>
          <a:xfrm>
            <a:off x="311699" y="1399400"/>
            <a:ext cx="2808001" cy="27849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Основний текст, рівень 1</a:t>
            </a:r>
          </a:p>
          <a:p>
            <a:pPr lvl="1"/>
            <a:r>
              <a:t>Основний текст, рівень 2</a:t>
            </a:r>
          </a:p>
          <a:p>
            <a:pPr lvl="2"/>
            <a:r>
              <a:t>Основний текст, рівень 3</a:t>
            </a:r>
          </a:p>
          <a:p>
            <a:pPr lvl="3"/>
            <a:r>
              <a:t>Основний текст, рівень 4</a:t>
            </a:r>
          </a:p>
          <a:p>
            <a:pPr lvl="4"/>
            <a:r>
              <a:t>Основний текст, рівень 5</a:t>
            </a:r>
          </a:p>
        </p:txBody>
      </p:sp>
      <p:sp>
        <p:nvSpPr>
          <p:cNvPr id="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Текст назви"/>
          <p:cNvSpPr txBox="1"/>
          <p:nvPr>
            <p:ph type="title"/>
          </p:nvPr>
        </p:nvSpPr>
        <p:spPr>
          <a:xfrm>
            <a:off x="490250" y="450149"/>
            <a:ext cx="5878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Текст назви</a:t>
            </a:r>
          </a:p>
        </p:txBody>
      </p:sp>
      <p:sp>
        <p:nvSpPr>
          <p:cNvPr id="7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42;p9"/>
          <p:cNvSpPr/>
          <p:nvPr/>
        </p:nvSpPr>
        <p:spPr>
          <a:xfrm>
            <a:off x="4572000" y="-25"/>
            <a:ext cx="4572000" cy="5143501"/>
          </a:xfrm>
          <a:prstGeom prst="rect">
            <a:avLst/>
          </a:prstGeom>
          <a:solidFill>
            <a:srgbClr val="CCA677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" name="Google Shape;43;p9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9" name="Текст назви"/>
          <p:cNvSpPr txBox="1"/>
          <p:nvPr>
            <p:ph type="title"/>
          </p:nvPr>
        </p:nvSpPr>
        <p:spPr>
          <a:xfrm>
            <a:off x="265500" y="929274"/>
            <a:ext cx="4045200" cy="178620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CCA677"/>
                </a:solidFill>
              </a:defRPr>
            </a:lvl1pPr>
          </a:lstStyle>
          <a:p>
            <a:pPr/>
            <a:r>
              <a:t>Текст назви</a:t>
            </a:r>
          </a:p>
        </p:txBody>
      </p:sp>
      <p:sp>
        <p:nvSpPr>
          <p:cNvPr id="80" name="Основний текст, рівень 1…"/>
          <p:cNvSpPr txBox="1"/>
          <p:nvPr>
            <p:ph type="body" sz="quarter" idx="1"/>
          </p:nvPr>
        </p:nvSpPr>
        <p:spPr>
          <a:xfrm>
            <a:off x="265500" y="2769000"/>
            <a:ext cx="4045200" cy="1574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</a:lstStyle>
          <a:p>
            <a:pPr/>
            <a:r>
              <a:t>Основний текст, рівень 1</a:t>
            </a:r>
          </a:p>
          <a:p>
            <a:pPr lvl="1"/>
            <a:r>
              <a:t>Основний текст, рівень 2</a:t>
            </a:r>
          </a:p>
          <a:p>
            <a:pPr lvl="2"/>
            <a:r>
              <a:t>Основний текст, рівень 3</a:t>
            </a:r>
          </a:p>
          <a:p>
            <a:pPr lvl="3"/>
            <a:r>
              <a:t>Основний текст, рівень 4</a:t>
            </a:r>
          </a:p>
          <a:p>
            <a:pPr lvl="4"/>
            <a:r>
              <a:t>Основний текст, рівень 5</a:t>
            </a:r>
          </a:p>
        </p:txBody>
      </p:sp>
      <p:sp>
        <p:nvSpPr>
          <p:cNvPr id="81" name="Google Shape;4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Основний текст, рівень 1…"/>
          <p:cNvSpPr txBox="1"/>
          <p:nvPr>
            <p:ph type="body" sz="quarter" idx="1"/>
          </p:nvPr>
        </p:nvSpPr>
        <p:spPr>
          <a:xfrm>
            <a:off x="319499" y="4218925"/>
            <a:ext cx="5998802" cy="5988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marL="1141185" indent="-544285">
              <a:lnSpc>
                <a:spcPct val="100000"/>
              </a:lnSpc>
              <a:buClrTx/>
              <a:buSzPts val="2400"/>
              <a:buFontTx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marL="1598385" indent="-544285">
              <a:lnSpc>
                <a:spcPct val="100000"/>
              </a:lnSpc>
              <a:buClrTx/>
              <a:buSzPts val="2400"/>
              <a:buFontTx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marL="2055585" indent="-544285">
              <a:lnSpc>
                <a:spcPct val="100000"/>
              </a:lnSpc>
              <a:buClrTx/>
              <a:buSzPts val="2400"/>
              <a:buFontTx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marL="2512785" indent="-544285">
              <a:lnSpc>
                <a:spcPct val="100000"/>
              </a:lnSpc>
              <a:buClrTx/>
              <a:buSzPts val="2400"/>
              <a:buFontTx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</a:lstStyle>
          <a:p>
            <a:pPr/>
            <a:r>
              <a:t>Основний текст, рівень 1</a:t>
            </a:r>
          </a:p>
          <a:p>
            <a:pPr lvl="1"/>
            <a:r>
              <a:t>Основний текст, рівень 2</a:t>
            </a:r>
          </a:p>
          <a:p>
            <a:pPr lvl="2"/>
            <a:r>
              <a:t>Основний текст, рівень 3</a:t>
            </a:r>
          </a:p>
          <a:p>
            <a:pPr lvl="3"/>
            <a:r>
              <a:t>Основний текст, рівень 4</a:t>
            </a:r>
          </a:p>
          <a:p>
            <a:pPr lvl="4"/>
            <a:r>
              <a:t>Основний текст, рівень 5</a:t>
            </a:r>
          </a:p>
        </p:txBody>
      </p:sp>
      <p:sp>
        <p:nvSpPr>
          <p:cNvPr id="9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;p4"/>
          <p:cNvSpPr/>
          <p:nvPr/>
        </p:nvSpPr>
        <p:spPr>
          <a:xfrm>
            <a:off x="0" y="5045700"/>
            <a:ext cx="9144000" cy="97801"/>
          </a:xfrm>
          <a:prstGeom prst="rect">
            <a:avLst/>
          </a:prstGeom>
          <a:solidFill>
            <a:srgbClr val="CCA677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Текст назви"/>
          <p:cNvSpPr txBox="1"/>
          <p:nvPr>
            <p:ph type="title"/>
          </p:nvPr>
        </p:nvSpPr>
        <p:spPr>
          <a:xfrm>
            <a:off x="311699" y="315924"/>
            <a:ext cx="8520602" cy="83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Текст назви</a:t>
            </a:r>
          </a:p>
        </p:txBody>
      </p:sp>
      <p:sp>
        <p:nvSpPr>
          <p:cNvPr id="4" name="Основний текст, рівень 1…"/>
          <p:cNvSpPr txBox="1"/>
          <p:nvPr>
            <p:ph type="body" idx="1"/>
          </p:nvPr>
        </p:nvSpPr>
        <p:spPr>
          <a:xfrm>
            <a:off x="311699" y="1225225"/>
            <a:ext cx="8520602" cy="33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Основний текст, рівень 1</a:t>
            </a:r>
          </a:p>
          <a:p>
            <a:pPr lvl="1"/>
            <a:r>
              <a:t>Основний текст, рівень 2</a:t>
            </a:r>
          </a:p>
          <a:p>
            <a:pPr lvl="2"/>
            <a:r>
              <a:t>Основний текст, рівень 3</a:t>
            </a:r>
          </a:p>
          <a:p>
            <a:pPr lvl="3"/>
            <a:r>
              <a:t>Основний текст, рівень 4</a:t>
            </a:r>
          </a:p>
          <a:p>
            <a:pPr lvl="4"/>
            <a:r>
              <a:t>Основний текст, рівень 5</a:t>
            </a:r>
          </a:p>
        </p:txBody>
      </p:sp>
      <p:sp>
        <p:nvSpPr>
          <p:cNvPr id="5" name="Номер слайда"/>
          <p:cNvSpPr txBox="1"/>
          <p:nvPr>
            <p:ph type="sldNum" sz="quarter" idx="2"/>
          </p:nvPr>
        </p:nvSpPr>
        <p:spPr>
          <a:xfrm>
            <a:off x="8721467" y="4698741"/>
            <a:ext cx="299691" cy="3225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Open Sans Regular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Open Sans Regular"/>
          <a:ea typeface="Open Sans Regular"/>
          <a:cs typeface="Open Sans Regular"/>
          <a:sym typeface="Open Sans Regular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Open Sans Regular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Open Sans Regular"/>
          <a:ea typeface="Open Sans Regular"/>
          <a:cs typeface="Open Sans Regular"/>
          <a:sym typeface="Open Sans Regular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Open Sans Regular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Open Sans Regular"/>
          <a:ea typeface="Open Sans Regular"/>
          <a:cs typeface="Open Sans Regular"/>
          <a:sym typeface="Open Sans Regular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Open Sans Regular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Open Sans Regular"/>
          <a:ea typeface="Open Sans Regular"/>
          <a:cs typeface="Open Sans Regular"/>
          <a:sym typeface="Open Sans Regular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Open Sans Regular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Open Sans Regular"/>
          <a:ea typeface="Open Sans Regular"/>
          <a:cs typeface="Open Sans Regular"/>
          <a:sym typeface="Open Sans Regular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Open Sans Regular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Open Sans Regular"/>
          <a:ea typeface="Open Sans Regular"/>
          <a:cs typeface="Open Sans Regular"/>
          <a:sym typeface="Open Sans Regular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Open Sans Regular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Open Sans Regular"/>
          <a:ea typeface="Open Sans Regular"/>
          <a:cs typeface="Open Sans Regular"/>
          <a:sym typeface="Open Sans Regular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Open Sans Regular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Open Sans Regular"/>
          <a:ea typeface="Open Sans Regular"/>
          <a:cs typeface="Open Sans Regular"/>
          <a:sym typeface="Open Sans Regular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Open Sans Regular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Open Sans Regular"/>
          <a:ea typeface="Open Sans Regular"/>
          <a:cs typeface="Open Sans Regular"/>
          <a:sym typeface="Open Sans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62;p13"/>
          <p:cNvSpPr txBox="1"/>
          <p:nvPr>
            <p:ph type="ctrTitle"/>
          </p:nvPr>
        </p:nvSpPr>
        <p:spPr>
          <a:xfrm>
            <a:off x="2805450" y="788063"/>
            <a:ext cx="3281101" cy="1047937"/>
          </a:xfrm>
          <a:prstGeom prst="rect">
            <a:avLst/>
          </a:prstGeom>
        </p:spPr>
        <p:txBody>
          <a:bodyPr/>
          <a:lstStyle>
            <a:lvl1pPr algn="l" defTabSz="713231">
              <a:defRPr sz="187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Дослідження методів автоматизації формування текстових корпусів</a:t>
            </a:r>
          </a:p>
        </p:txBody>
      </p:sp>
      <p:sp>
        <p:nvSpPr>
          <p:cNvPr id="116" name="Google Shape;63;p13"/>
          <p:cNvSpPr txBox="1"/>
          <p:nvPr>
            <p:ph type="subTitle" sz="quarter" idx="1"/>
          </p:nvPr>
        </p:nvSpPr>
        <p:spPr>
          <a:xfrm>
            <a:off x="1814844" y="3732298"/>
            <a:ext cx="5087401" cy="662540"/>
          </a:xfrm>
          <a:prstGeom prst="rect">
            <a:avLst/>
          </a:prstGeom>
        </p:spPr>
        <p:txBody>
          <a:bodyPr/>
          <a:lstStyle/>
          <a:p>
            <a:pPr marL="0" indent="0" algn="l">
              <a:lnSpc>
                <a:spcPct val="80000"/>
              </a:lnSpc>
              <a:defRPr sz="1700">
                <a:latin typeface="+mn-lt"/>
                <a:ea typeface="+mn-ea"/>
                <a:cs typeface="+mn-cs"/>
                <a:sym typeface="Helvetica"/>
              </a:defRPr>
            </a:pPr>
            <a:r>
              <a:t>Горєлов Данило Олександрович, ІПЗм-23-3 </a:t>
            </a:r>
          </a:p>
          <a:p>
            <a:pPr marL="0" indent="0" algn="l">
              <a:lnSpc>
                <a:spcPct val="80000"/>
              </a:lnSpc>
              <a:defRPr sz="1700">
                <a:latin typeface="+mn-lt"/>
                <a:ea typeface="+mn-ea"/>
                <a:cs typeface="+mn-cs"/>
                <a:sym typeface="Helvetica"/>
              </a:defRPr>
            </a:pPr>
            <a:r>
              <a:t>Науковий керівник: доц. Олександр Вечур</a:t>
            </a:r>
          </a:p>
        </p:txBody>
      </p:sp>
      <p:pic>
        <p:nvPicPr>
          <p:cNvPr id="117" name="Google Shape;64;p13" descr="Google Shape;6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oogle Shape;65;p13" descr="Google Shape;65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Google Shape;66;p13" descr="Google Shape;66;p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68504" y="170825"/>
            <a:ext cx="1924922" cy="43917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19 червня 2025"/>
          <p:cNvSpPr txBox="1"/>
          <p:nvPr/>
        </p:nvSpPr>
        <p:spPr>
          <a:xfrm>
            <a:off x="3742141" y="4477655"/>
            <a:ext cx="165971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80000"/>
              </a:lnSpc>
              <a:defRPr sz="17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19 червня 2025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85;p16"/>
          <p:cNvSpPr txBox="1"/>
          <p:nvPr>
            <p:ph type="title"/>
          </p:nvPr>
        </p:nvSpPr>
        <p:spPr>
          <a:xfrm>
            <a:off x="311699" y="-186276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Підсумки аналізу джерел</a:t>
            </a:r>
          </a:p>
        </p:txBody>
      </p:sp>
      <p:sp>
        <p:nvSpPr>
          <p:cNvPr id="163" name="Google Shape;86;p16"/>
          <p:cNvSpPr txBox="1"/>
          <p:nvPr>
            <p:ph type="body" idx="1"/>
          </p:nvPr>
        </p:nvSpPr>
        <p:spPr>
          <a:xfrm>
            <a:off x="311699" y="825262"/>
            <a:ext cx="8520602" cy="3354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5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</a:defRPr>
            </a:pPr>
            <a:r>
              <a:t>Проблеми:</a:t>
            </a:r>
          </a:p>
          <a:p>
            <a:pPr marL="180473" indent="-180473">
              <a:spcBef>
                <a:spcPts val="1500"/>
              </a:spcBef>
              <a:buClrTx/>
              <a:buSzPct val="100000"/>
              <a:buFontTx/>
              <a:buChar char="•"/>
              <a:defRPr>
                <a:solidFill>
                  <a:srgbClr val="0D0D0D"/>
                </a:solidFill>
              </a:defRPr>
            </a:pPr>
            <a:r>
              <a:t>Немає гнучкого та масштабованого рішення для формування корпусів</a:t>
            </a:r>
          </a:p>
          <a:p>
            <a:pPr marL="180473" indent="-180473">
              <a:spcBef>
                <a:spcPts val="1500"/>
              </a:spcBef>
              <a:buClrTx/>
              <a:buSzPct val="100000"/>
              <a:buFontTx/>
              <a:buChar char="•"/>
              <a:defRPr>
                <a:solidFill>
                  <a:srgbClr val="0D0D0D"/>
                </a:solidFill>
              </a:defRPr>
            </a:pPr>
            <a:r>
              <a:t>Немає методів нормалізації телефонних номерів, апострофів та лапок в новинних текстів</a:t>
            </a:r>
          </a:p>
          <a:p>
            <a:pPr marL="180473" indent="-180473">
              <a:spcBef>
                <a:spcPts val="1500"/>
              </a:spcBef>
              <a:buClrTx/>
              <a:buSzPct val="100000"/>
              <a:buFontTx/>
              <a:buChar char="•"/>
              <a:defRPr>
                <a:solidFill>
                  <a:srgbClr val="0D0D0D"/>
                </a:solidFill>
              </a:defRPr>
            </a:pPr>
            <a:r>
              <a:t>Токенізація ігнорує семантичну єдність конструкцій</a:t>
            </a:r>
          </a:p>
          <a:p>
            <a:pPr marL="0" indent="0">
              <a:spcBef>
                <a:spcPts val="15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</a:defRPr>
            </a:pPr>
            <a:r>
              <a:t>Зрештою, необхідно розробити вдосконалену систему автоматичного формування текстових корпусів (САФТК)</a:t>
            </a:r>
          </a:p>
        </p:txBody>
      </p:sp>
      <p:pic>
        <p:nvPicPr>
          <p:cNvPr id="164" name="Google Shape;87;p16" descr="Google Shape;87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301908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85;p16"/>
          <p:cNvSpPr txBox="1"/>
          <p:nvPr>
            <p:ph type="title"/>
          </p:nvPr>
        </p:nvSpPr>
        <p:spPr>
          <a:xfrm>
            <a:off x="311699" y="-186276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Опис вимог до програмної системи</a:t>
            </a:r>
          </a:p>
        </p:txBody>
      </p:sp>
      <p:sp>
        <p:nvSpPr>
          <p:cNvPr id="168" name="Google Shape;86;p16"/>
          <p:cNvSpPr txBox="1"/>
          <p:nvPr>
            <p:ph type="body" idx="1"/>
          </p:nvPr>
        </p:nvSpPr>
        <p:spPr>
          <a:xfrm>
            <a:off x="311699" y="704846"/>
            <a:ext cx="8520602" cy="3354001"/>
          </a:xfrm>
          <a:prstGeom prst="rect">
            <a:avLst/>
          </a:prstGeom>
        </p:spPr>
        <p:txBody>
          <a:bodyPr/>
          <a:lstStyle/>
          <a:p>
            <a:pPr marL="166035" indent="-166035" defTabSz="841247">
              <a:spcBef>
                <a:spcPts val="1300"/>
              </a:spcBef>
              <a:buClrTx/>
              <a:buSzPct val="100000"/>
              <a:buFontTx/>
              <a:buChar char="•"/>
              <a:defRPr sz="1656">
                <a:solidFill>
                  <a:srgbClr val="0D0D0D"/>
                </a:solidFill>
              </a:defRPr>
            </a:pPr>
            <a:r>
              <a:t>Необхідно розробити модульну систему, що забезпечуватиме повний цикл обробки тексту. Система повинна відповідати вимогам гнучкості, розширюваності та забезпечувати високу якість текстів</a:t>
            </a:r>
          </a:p>
          <a:p>
            <a:pPr marL="166035" indent="-166035" defTabSz="841247">
              <a:spcBef>
                <a:spcPts val="1300"/>
              </a:spcBef>
              <a:buClrTx/>
              <a:buSzPct val="100000"/>
              <a:buFontTx/>
              <a:buChar char="•"/>
              <a:defRPr sz="1656">
                <a:solidFill>
                  <a:srgbClr val="0D0D0D"/>
                </a:solidFill>
              </a:defRPr>
            </a:pPr>
            <a:r>
              <a:t>Система повинна нормалізовувати телефонні номери, лапки та апострофи згідно з офіційними рекомендаціями</a:t>
            </a:r>
          </a:p>
          <a:p>
            <a:pPr marL="166035" indent="-166035" defTabSz="841247">
              <a:spcBef>
                <a:spcPts val="1300"/>
              </a:spcBef>
              <a:buClrTx/>
              <a:buSzPct val="100000"/>
              <a:buFontTx/>
              <a:buChar char="•"/>
              <a:defRPr sz="1656">
                <a:solidFill>
                  <a:srgbClr val="0D0D0D"/>
                </a:solidFill>
              </a:defRPr>
            </a:pPr>
            <a:r>
              <a:t>Система повинна виконувати семантичну токенізацію зі збереженням цілісності семантичних конструкцій та дотримуватись ДСТУ 3582:2013</a:t>
            </a:r>
          </a:p>
          <a:p>
            <a:pPr marL="166035" indent="-166035" defTabSz="841247">
              <a:spcBef>
                <a:spcPts val="1300"/>
              </a:spcBef>
              <a:buClrTx/>
              <a:buSzPct val="100000"/>
              <a:buFontTx/>
              <a:buChar char="•"/>
              <a:defRPr sz="1656">
                <a:solidFill>
                  <a:srgbClr val="0D0D0D"/>
                </a:solidFill>
              </a:defRPr>
            </a:pPr>
            <a:r>
              <a:t>Інші вимоги, наприклад, підхід до анотації файлів</a:t>
            </a:r>
          </a:p>
        </p:txBody>
      </p:sp>
      <p:pic>
        <p:nvPicPr>
          <p:cNvPr id="169" name="Google Shape;87;p16" descr="Google Shape;87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88712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92;p17"/>
          <p:cNvSpPr txBox="1"/>
          <p:nvPr>
            <p:ph type="title"/>
          </p:nvPr>
        </p:nvSpPr>
        <p:spPr>
          <a:xfrm>
            <a:off x="311699" y="14251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Архітектура програмної системи</a:t>
            </a:r>
          </a:p>
        </p:txBody>
      </p:sp>
      <p:sp>
        <p:nvSpPr>
          <p:cNvPr id="173" name="Google Shape;93;p17"/>
          <p:cNvSpPr txBox="1"/>
          <p:nvPr>
            <p:ph type="body" idx="1"/>
          </p:nvPr>
        </p:nvSpPr>
        <p:spPr>
          <a:xfrm>
            <a:off x="311699" y="894750"/>
            <a:ext cx="8520602" cy="33540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500"/>
              </a:spcBef>
              <a:buSzTx/>
              <a:buNone/>
              <a:defRPr>
                <a:solidFill>
                  <a:srgbClr val="0D0D0D"/>
                </a:solidFill>
              </a:defRPr>
            </a:pPr>
            <a:r>
              <a:t>Модульний підхід. </a:t>
            </a:r>
            <a:r>
              <a:rPr>
                <a:solidFill>
                  <a:srgbClr val="A7A7A7"/>
                </a:solidFill>
              </a:rPr>
              <a:t>Незалежні компоненти з чіткими інтерфейсами</a:t>
            </a:r>
          </a:p>
          <a:p>
            <a:pPr marL="0" indent="0">
              <a:spcBef>
                <a:spcPts val="1500"/>
              </a:spcBef>
              <a:buSzTx/>
              <a:buNone/>
              <a:defRPr>
                <a:solidFill>
                  <a:srgbClr val="0D0D0D"/>
                </a:solidFill>
              </a:defRPr>
            </a:pPr>
            <a:r>
              <a:t>Конвеєрна обробка. </a:t>
            </a:r>
            <a:r>
              <a:rPr>
                <a:solidFill>
                  <a:srgbClr val="A7A7A7"/>
                </a:solidFill>
              </a:rPr>
              <a:t>Джерело → Запис → Парсинг → Нормалізація → Оцінка та виправлення→ Токенізація → Збереження</a:t>
            </a:r>
          </a:p>
          <a:p>
            <a:pPr marL="0" indent="0">
              <a:spcBef>
                <a:spcPts val="1500"/>
              </a:spcBef>
              <a:buSzTx/>
              <a:buNone/>
              <a:defRPr>
                <a:solidFill>
                  <a:srgbClr val="0D0D0D"/>
                </a:solidFill>
              </a:defRPr>
            </a:pPr>
            <a:r>
              <a:t>Гнучкість. </a:t>
            </a:r>
            <a:r>
              <a:rPr>
                <a:solidFill>
                  <a:srgbClr val="A7A7A7"/>
                </a:solidFill>
              </a:rPr>
              <a:t>Легка заміна компонентів без зміни загальної логіки</a:t>
            </a:r>
          </a:p>
          <a:p>
            <a:pPr marL="0" indent="0">
              <a:spcBef>
                <a:spcPts val="1500"/>
              </a:spcBef>
              <a:buSzTx/>
              <a:buNone/>
              <a:defRPr>
                <a:solidFill>
                  <a:srgbClr val="0D0D0D"/>
                </a:solidFill>
              </a:defRPr>
            </a:pPr>
            <a:r>
              <a:t>XML-формат. </a:t>
            </a:r>
            <a:r>
              <a:rPr>
                <a:solidFill>
                  <a:srgbClr val="A7A7A7"/>
                </a:solidFill>
              </a:rPr>
              <a:t>metadata, errors, warnings, document, h, p, ol, ul, li, s, t, q</a:t>
            </a:r>
          </a:p>
        </p:txBody>
      </p:sp>
      <p:pic>
        <p:nvPicPr>
          <p:cNvPr id="174" name="Google Shape;94;p17" descr="Google Shape;94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301908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92;p17"/>
          <p:cNvSpPr txBox="1"/>
          <p:nvPr>
            <p:ph type="title"/>
          </p:nvPr>
        </p:nvSpPr>
        <p:spPr>
          <a:xfrm>
            <a:off x="311699" y="14251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Покращення нормалізації</a:t>
            </a:r>
          </a:p>
        </p:txBody>
      </p:sp>
      <p:sp>
        <p:nvSpPr>
          <p:cNvPr id="178" name="Google Shape;93;p17"/>
          <p:cNvSpPr txBox="1"/>
          <p:nvPr>
            <p:ph type="body" idx="1"/>
          </p:nvPr>
        </p:nvSpPr>
        <p:spPr>
          <a:xfrm>
            <a:off x="311699" y="925525"/>
            <a:ext cx="8520602" cy="3354001"/>
          </a:xfrm>
          <a:prstGeom prst="rect">
            <a:avLst/>
          </a:prstGeom>
        </p:spPr>
        <p:txBody>
          <a:bodyPr/>
          <a:lstStyle/>
          <a:p>
            <a:pPr marL="180473" indent="-180473">
              <a:spcBef>
                <a:spcPts val="1500"/>
              </a:spcBef>
              <a:buClrTx/>
              <a:buSzPct val="100000"/>
              <a:buFontTx/>
              <a:buChar char="•"/>
              <a:defRPr>
                <a:solidFill>
                  <a:srgbClr val="0D0D0D"/>
                </a:solidFill>
              </a:defRPr>
            </a:pPr>
            <a:r>
              <a:t>Нормалізація пробілів. </a:t>
            </a:r>
            <a:r>
              <a:rPr>
                <a:solidFill>
                  <a:srgbClr val="A7A7A7"/>
                </a:solidFill>
              </a:rPr>
              <a:t>а   б → а б</a:t>
            </a:r>
            <a:endParaRPr>
              <a:solidFill>
                <a:srgbClr val="A7A7A7"/>
              </a:solidFill>
            </a:endParaRPr>
          </a:p>
          <a:p>
            <a:pPr marL="180473" indent="-180473">
              <a:spcBef>
                <a:spcPts val="1500"/>
              </a:spcBef>
              <a:buClrTx/>
              <a:buSzPct val="100000"/>
              <a:buFontTx/>
              <a:buChar char="•"/>
              <a:defRPr>
                <a:solidFill>
                  <a:srgbClr val="0D0D0D"/>
                </a:solidFill>
              </a:defRPr>
            </a:pPr>
            <a:r>
              <a:t>Нормалізація апострофів.</a:t>
            </a:r>
            <a:r>
              <a:rPr>
                <a:solidFill>
                  <a:srgbClr val="A7A7A7"/>
                </a:solidFill>
              </a:rPr>
              <a:t> ‘п</a:t>
            </a:r>
            <a:r>
              <a:rPr>
                <a:solidFill>
                  <a:srgbClr val="A7A7A7"/>
                </a:solidFill>
                <a:latin typeface="Open Sans Regular Bold"/>
                <a:ea typeface="Open Sans Regular Bold"/>
                <a:cs typeface="Open Sans Regular Bold"/>
                <a:sym typeface="Open Sans Regular Bold"/>
              </a:rPr>
              <a:t>'</a:t>
            </a:r>
            <a:r>
              <a:rPr>
                <a:solidFill>
                  <a:srgbClr val="A7A7A7"/>
                </a:solidFill>
              </a:rPr>
              <a:t>ятниця’</a:t>
            </a:r>
            <a:r>
              <a:t>  </a:t>
            </a:r>
            <a:r>
              <a:rPr>
                <a:solidFill>
                  <a:srgbClr val="A7A7A7"/>
                </a:solidFill>
              </a:rPr>
              <a:t>→ "пʼятниця"</a:t>
            </a:r>
          </a:p>
          <a:p>
            <a:pPr marL="180473" indent="-180473">
              <a:spcBef>
                <a:spcPts val="1500"/>
              </a:spcBef>
              <a:buClrTx/>
              <a:buSzPct val="100000"/>
              <a:buFontTx/>
              <a:buChar char="•"/>
              <a:defRPr>
                <a:solidFill>
                  <a:srgbClr val="0D0D0D"/>
                </a:solidFill>
              </a:defRPr>
            </a:pPr>
            <a:r>
              <a:t>Нормалізація лапок. </a:t>
            </a:r>
            <a:r>
              <a:rPr>
                <a:solidFill>
                  <a:srgbClr val="A7A7A7"/>
                </a:solidFill>
              </a:rPr>
              <a:t>a "b «c» d" → a «b “c” d»  </a:t>
            </a:r>
          </a:p>
          <a:p>
            <a:pPr marL="180473" indent="-180473">
              <a:spcBef>
                <a:spcPts val="1500"/>
              </a:spcBef>
              <a:buClrTx/>
              <a:buSzPct val="100000"/>
              <a:buFontTx/>
              <a:buChar char="•"/>
              <a:defRPr>
                <a:solidFill>
                  <a:srgbClr val="0D0D0D"/>
                </a:solidFill>
              </a:defRPr>
            </a:pPr>
            <a:r>
              <a:t>Нормалізація номерів. </a:t>
            </a:r>
            <a:r>
              <a:rPr>
                <a:solidFill>
                  <a:srgbClr val="A7A7A7"/>
                </a:solidFill>
              </a:rPr>
              <a:t>+380991234567 → +380 (99) 123-45-67</a:t>
            </a:r>
          </a:p>
        </p:txBody>
      </p:sp>
      <p:pic>
        <p:nvPicPr>
          <p:cNvPr id="179" name="Google Shape;94;p17" descr="Google Shape;94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301908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92;p17"/>
          <p:cNvSpPr txBox="1"/>
          <p:nvPr>
            <p:ph type="title"/>
          </p:nvPr>
        </p:nvSpPr>
        <p:spPr>
          <a:xfrm>
            <a:off x="311699" y="14251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Покращення токенізації</a:t>
            </a:r>
          </a:p>
        </p:txBody>
      </p:sp>
      <p:sp>
        <p:nvSpPr>
          <p:cNvPr id="183" name="Google Shape;93;p17"/>
          <p:cNvSpPr txBox="1"/>
          <p:nvPr>
            <p:ph type="body" idx="1"/>
          </p:nvPr>
        </p:nvSpPr>
        <p:spPr>
          <a:xfrm>
            <a:off x="311699" y="925525"/>
            <a:ext cx="8520602" cy="3354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5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</a:defRPr>
            </a:pPr>
            <a:r>
              <a:t>Сформовано тестові набори. </a:t>
            </a:r>
            <a:r>
              <a:rPr>
                <a:solidFill>
                  <a:srgbClr val="A7A7A7"/>
                </a:solidFill>
              </a:rPr>
              <a:t>будь-який; бозна-що; 2022-му; 18.05.2021; 22:37; $1,461; м/с; м²; км²/місяць; тощо</a:t>
            </a:r>
          </a:p>
          <a:p>
            <a:pPr marL="0" indent="0">
              <a:spcBef>
                <a:spcPts val="15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</a:defRPr>
            </a:pPr>
            <a:r>
              <a:t>Обрано токенізатор для покращення. </a:t>
            </a:r>
            <a:r>
              <a:rPr>
                <a:solidFill>
                  <a:srgbClr val="A7A7A7"/>
                </a:solidFill>
              </a:rPr>
              <a:t>NLTK (69.23%) та SpaCy (53.85%)</a:t>
            </a:r>
          </a:p>
          <a:p>
            <a:pPr marL="0" indent="0">
              <a:spcBef>
                <a:spcPts val="15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</a:defRPr>
            </a:pPr>
            <a:r>
              <a:t>Виконано модифікації. </a:t>
            </a:r>
            <a:r>
              <a:rPr>
                <a:solidFill>
                  <a:srgbClr val="A7A7A7"/>
                </a:solidFill>
              </a:rPr>
              <a:t>Оновлено суфікси, префікси, інфекси, додано ретокенізацію</a:t>
            </a:r>
          </a:p>
        </p:txBody>
      </p:sp>
      <p:pic>
        <p:nvPicPr>
          <p:cNvPr id="184" name="Google Shape;94;p17" descr="Google Shape;94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301908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99;p18"/>
          <p:cNvSpPr txBox="1"/>
          <p:nvPr>
            <p:ph type="title"/>
          </p:nvPr>
        </p:nvSpPr>
        <p:spPr>
          <a:xfrm>
            <a:off x="197804" y="-26261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Методологія експерименту</a:t>
            </a:r>
          </a:p>
        </p:txBody>
      </p:sp>
      <p:sp>
        <p:nvSpPr>
          <p:cNvPr id="188" name="Google Shape;100;p18"/>
          <p:cNvSpPr txBox="1"/>
          <p:nvPr>
            <p:ph type="body" idx="1"/>
          </p:nvPr>
        </p:nvSpPr>
        <p:spPr>
          <a:xfrm>
            <a:off x="197804" y="1009049"/>
            <a:ext cx="8520602" cy="3125402"/>
          </a:xfrm>
          <a:prstGeom prst="rect">
            <a:avLst/>
          </a:prstGeom>
        </p:spPr>
        <p:txBody>
          <a:bodyPr/>
          <a:lstStyle/>
          <a:p>
            <a:pPr marL="180473" indent="-180473">
              <a:spcBef>
                <a:spcPts val="1500"/>
              </a:spcBef>
              <a:buClrTx/>
              <a:buSzPct val="100000"/>
              <a:buFontTx/>
              <a:buChar char="•"/>
              <a:defRPr>
                <a:solidFill>
                  <a:srgbClr val="0D0D0D"/>
                </a:solidFill>
              </a:defRPr>
            </a:pPr>
            <a:r>
              <a:t>Оцінка нормалізації на Uber Text 2.0 News Cleaned</a:t>
            </a:r>
          </a:p>
          <a:p>
            <a:pPr marL="180473" indent="-180473">
              <a:spcBef>
                <a:spcPts val="1500"/>
              </a:spcBef>
              <a:buClrTx/>
              <a:buSzPct val="100000"/>
              <a:buFontTx/>
              <a:buChar char="•"/>
              <a:defRPr>
                <a:solidFill>
                  <a:srgbClr val="0D0D0D"/>
                </a:solidFill>
              </a:defRPr>
            </a:pPr>
            <a:r>
              <a:t>Оцінка токенізації на уривках новин «Суспільне Новини»</a:t>
            </a:r>
          </a:p>
          <a:p>
            <a:pPr marL="180473" indent="-180473">
              <a:spcBef>
                <a:spcPts val="1500"/>
              </a:spcBef>
              <a:buClrTx/>
              <a:buSzPct val="100000"/>
              <a:buFontTx/>
              <a:buChar char="•"/>
              <a:defRPr>
                <a:solidFill>
                  <a:srgbClr val="0D0D0D"/>
                </a:solidFill>
              </a:defRPr>
            </a:pPr>
            <a:r>
              <a:t>Оцінка системи на обробці архіву «Суспільне Новини»</a:t>
            </a:r>
          </a:p>
        </p:txBody>
      </p:sp>
      <p:pic>
        <p:nvPicPr>
          <p:cNvPr id="189" name="Google Shape;101;p18" descr="Google Shape;101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301908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20;p21"/>
          <p:cNvSpPr txBox="1"/>
          <p:nvPr>
            <p:ph type="title"/>
          </p:nvPr>
        </p:nvSpPr>
        <p:spPr>
          <a:xfrm>
            <a:off x="268924" y="-152998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Результати нормалізації </a:t>
            </a:r>
          </a:p>
        </p:txBody>
      </p:sp>
      <p:pic>
        <p:nvPicPr>
          <p:cNvPr id="193" name="Google Shape;122;p21" descr="Google Shape;122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301908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95" name="Таблиця 1"/>
          <p:cNvGraphicFramePr/>
          <p:nvPr/>
        </p:nvGraphicFramePr>
        <p:xfrm>
          <a:off x="369570" y="1282169"/>
          <a:ext cx="6350001" cy="2794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31875"/>
                <a:gridCol w="2554107"/>
                <a:gridCol w="2085845"/>
                <a:gridCol w="2686731"/>
              </a:tblGrid>
              <a:tr h="254000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№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Формат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Кількість збігів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Відсоток від загальної кількості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(0XX) XXX-XX-XX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11827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19.258451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0XX-XXX-XX-XX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6407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10.432814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0XX XXX XX XX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4964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8.083111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4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0XXXXXXXXX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4232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6.891161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+380 (XXX) XX-XX-XX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4047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6.589917</a:t>
                      </a:r>
                    </a:p>
                  </a:txBody>
                  <a:tcPr marL="91440" marR="91440" marT="0" marB="0" anchor="t" anchorCtr="0" horzOverflow="overflow"/>
                </a:tc>
              </a:tr>
            </a:tbl>
          </a:graphicData>
        </a:graphic>
      </p:graphicFrame>
      <p:sp>
        <p:nvSpPr>
          <p:cNvPr id="196" name="Телефоні номери до нормалізації:"/>
          <p:cNvSpPr txBox="1"/>
          <p:nvPr/>
        </p:nvSpPr>
        <p:spPr>
          <a:xfrm>
            <a:off x="332727" y="781479"/>
            <a:ext cx="389278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Open Sans Regular"/>
                <a:ea typeface="Open Sans Regular"/>
                <a:cs typeface="Open Sans Regular"/>
                <a:sym typeface="Open Sans Regular"/>
              </a:defRPr>
            </a:lvl1pPr>
          </a:lstStyle>
          <a:p>
            <a:pPr/>
            <a:r>
              <a:t>Телефоні номери до нормалізації:</a:t>
            </a:r>
          </a:p>
        </p:txBody>
      </p:sp>
      <p:sp>
        <p:nvSpPr>
          <p:cNvPr id="197" name="Телефоні номери після нормалізації:"/>
          <p:cNvSpPr txBox="1"/>
          <p:nvPr/>
        </p:nvSpPr>
        <p:spPr>
          <a:xfrm>
            <a:off x="332727" y="2913589"/>
            <a:ext cx="419025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Open Sans Regular"/>
                <a:ea typeface="Open Sans Regular"/>
                <a:cs typeface="Open Sans Regular"/>
                <a:sym typeface="Open Sans Regular"/>
              </a:defRPr>
            </a:lvl1pPr>
          </a:lstStyle>
          <a:p>
            <a:pPr/>
            <a:r>
              <a:t>Телефоні номери після нормалізації:</a:t>
            </a:r>
          </a:p>
        </p:txBody>
      </p:sp>
      <p:graphicFrame>
        <p:nvGraphicFramePr>
          <p:cNvPr id="198" name="Таблиця 1-1"/>
          <p:cNvGraphicFramePr/>
          <p:nvPr/>
        </p:nvGraphicFramePr>
        <p:xfrm>
          <a:off x="386754" y="3407929"/>
          <a:ext cx="6350001" cy="762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31875"/>
                <a:gridCol w="2562475"/>
                <a:gridCol w="2066178"/>
                <a:gridCol w="2687878"/>
              </a:tblGrid>
              <a:tr h="254000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№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Формат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Кількість збігів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Відсоток від загальної кількості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+380 (XX) XXX-XX-XX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51489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83.84192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+380 (XXX) XX-XX-XX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9923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16.15808</a:t>
                      </a:r>
                    </a:p>
                  </a:txBody>
                  <a:tcPr marL="91440" marR="9144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20;p21"/>
          <p:cNvSpPr txBox="1"/>
          <p:nvPr>
            <p:ph type="title"/>
          </p:nvPr>
        </p:nvSpPr>
        <p:spPr>
          <a:xfrm>
            <a:off x="268924" y="-152998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Результати нормалізації </a:t>
            </a:r>
          </a:p>
        </p:txBody>
      </p:sp>
      <p:pic>
        <p:nvPicPr>
          <p:cNvPr id="201" name="Google Shape;122;p21" descr="Google Shape;122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301908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3" name="Розподіл апострофів до та після нормалізації:"/>
          <p:cNvSpPr txBox="1"/>
          <p:nvPr/>
        </p:nvSpPr>
        <p:spPr>
          <a:xfrm>
            <a:off x="332727" y="781479"/>
            <a:ext cx="5170287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Open Sans Regular"/>
                <a:ea typeface="Open Sans Regular"/>
                <a:cs typeface="Open Sans Regular"/>
                <a:sym typeface="Open Sans Regular"/>
              </a:defRPr>
            </a:lvl1pPr>
          </a:lstStyle>
          <a:p>
            <a:pPr/>
            <a:r>
              <a:t>Розподіл апострофів до та після нормалізації:</a:t>
            </a:r>
          </a:p>
        </p:txBody>
      </p:sp>
      <p:graphicFrame>
        <p:nvGraphicFramePr>
          <p:cNvPr id="204" name="Таблиця 1-2"/>
          <p:cNvGraphicFramePr/>
          <p:nvPr/>
        </p:nvGraphicFramePr>
        <p:xfrm>
          <a:off x="381722" y="1301750"/>
          <a:ext cx="6350001" cy="2540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92476"/>
                <a:gridCol w="1601454"/>
                <a:gridCol w="2053236"/>
                <a:gridCol w="1900977"/>
                <a:gridCol w="1911639"/>
              </a:tblGrid>
              <a:tr h="254000">
                <a:tc rowSpan="2"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Символ</a:t>
                      </a:r>
                    </a:p>
                  </a:txBody>
                  <a:tcPr marL="91440" marR="91440" marT="0" marB="0" anchor="t" anchorCtr="0" horzOverflow="overflow"/>
                </a:tc>
                <a:tc gridSpan="2"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До нормалізації</a:t>
                      </a:r>
                    </a:p>
                  </a:txBody>
                  <a:tcPr marL="91440" marR="91440" marT="0" marB="0" anchor="t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Після нормалізації</a:t>
                      </a:r>
                    </a:p>
                  </a:txBody>
                  <a:tcPr marL="91440" marR="91440" marT="0" marB="0" anchor="t" anchorCtr="0" horzOverflow="overflow"/>
                </a:tc>
                <a:tc hMerge="1">
                  <a:tcPr/>
                </a:tc>
              </a:tr>
              <a:tr h="25400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Кількість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Відсоток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Кількість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Відсоток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U+0027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7465048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60.5074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5519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0.0448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U+2019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4693904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38.0461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1226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0.0100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U+02BC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144521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1.1714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12302968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99.9403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U+0060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20895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0.1694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397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0.0032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U+2018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12824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0.1039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209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0.0017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U+02B9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214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0.0017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U+02BB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10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0.0001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Загалом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12337416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100.0000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12310319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100.0000</a:t>
                      </a:r>
                    </a:p>
                  </a:txBody>
                  <a:tcPr marL="91440" marR="9144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120;p21"/>
          <p:cNvSpPr txBox="1"/>
          <p:nvPr>
            <p:ph type="title"/>
          </p:nvPr>
        </p:nvSpPr>
        <p:spPr>
          <a:xfrm>
            <a:off x="268924" y="-152998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Результати нормалізації </a:t>
            </a:r>
          </a:p>
        </p:txBody>
      </p:sp>
      <p:pic>
        <p:nvPicPr>
          <p:cNvPr id="207" name="Google Shape;122;p21" descr="Google Shape;122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301908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9" name="Розподіл лапок до та після нормалізації:"/>
          <p:cNvSpPr txBox="1"/>
          <p:nvPr/>
        </p:nvSpPr>
        <p:spPr>
          <a:xfrm>
            <a:off x="332727" y="781479"/>
            <a:ext cx="457222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Open Sans Regular"/>
                <a:ea typeface="Open Sans Regular"/>
                <a:cs typeface="Open Sans Regular"/>
                <a:sym typeface="Open Sans Regular"/>
              </a:defRPr>
            </a:lvl1pPr>
          </a:lstStyle>
          <a:p>
            <a:pPr/>
            <a:r>
              <a:t>Розподіл лапок до та після нормалізації:</a:t>
            </a:r>
          </a:p>
        </p:txBody>
      </p:sp>
      <p:graphicFrame>
        <p:nvGraphicFramePr>
          <p:cNvPr id="210" name="Таблиця 1"/>
          <p:cNvGraphicFramePr/>
          <p:nvPr/>
        </p:nvGraphicFramePr>
        <p:xfrm>
          <a:off x="406634" y="1244609"/>
          <a:ext cx="6350001" cy="30480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59703"/>
                <a:gridCol w="1555695"/>
                <a:gridCol w="1649164"/>
                <a:gridCol w="2039189"/>
                <a:gridCol w="2235306"/>
              </a:tblGrid>
              <a:tr h="254000">
                <a:tc rowSpan="2"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Символ</a:t>
                      </a:r>
                    </a:p>
                  </a:txBody>
                  <a:tcPr marL="91440" marR="91440" marT="0" marB="0" anchor="t" anchorCtr="0" horzOverflow="overflow"/>
                </a:tc>
                <a:tc gridSpan="2"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До нормалізації</a:t>
                      </a:r>
                    </a:p>
                  </a:txBody>
                  <a:tcPr marL="91440" marR="91440" marT="0" marB="0" anchor="t" anchorCtr="0" horzOverflow="overflow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Після нормалізації</a:t>
                      </a:r>
                    </a:p>
                  </a:txBody>
                  <a:tcPr marL="91440" marR="91440" marT="0" marB="0" anchor="t" anchorCtr="0" horzOverflow="overflow"/>
                </a:tc>
                <a:tc hMerge="1">
                  <a:tcPr/>
                </a:tc>
              </a:tr>
              <a:tr h="254000">
                <a:tc v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Кількість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Відсоток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Кількість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Відсоток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U+0022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29002764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51.743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7780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0.014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U+00AB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12495485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22.293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26895177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47.961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U+00BB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12333176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22.003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26840011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47.863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U+201D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1065203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1.900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1166659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2.080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U+201C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1046085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1.866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1167062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2.081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U+201E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109199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0.195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0.000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U+201F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16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0.000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0.000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U+275D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4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0.000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0.000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U+275E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4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0.000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0.000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254000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Загалом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56051936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100.000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56076689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100.000</a:t>
                      </a:r>
                    </a:p>
                  </a:txBody>
                  <a:tcPr marL="91440" marR="9144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120;p21"/>
          <p:cNvSpPr txBox="1"/>
          <p:nvPr>
            <p:ph type="title"/>
          </p:nvPr>
        </p:nvSpPr>
        <p:spPr>
          <a:xfrm>
            <a:off x="268924" y="-152998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Результати токенізації </a:t>
            </a:r>
          </a:p>
        </p:txBody>
      </p:sp>
      <p:pic>
        <p:nvPicPr>
          <p:cNvPr id="213" name="Google Shape;122;p21" descr="Google Shape;122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301908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5" name="Google Shape;121;p21"/>
          <p:cNvSpPr txBox="1"/>
          <p:nvPr>
            <p:ph type="body" idx="1"/>
          </p:nvPr>
        </p:nvSpPr>
        <p:spPr>
          <a:xfrm>
            <a:off x="311699" y="841901"/>
            <a:ext cx="8520602" cy="3354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None/>
              <a:defRPr>
                <a:solidFill>
                  <a:srgbClr val="0D0D0D"/>
                </a:solidFill>
              </a:defRPr>
            </a:lvl1pPr>
          </a:lstStyle>
          <a:p>
            <a:pPr/>
            <a:r>
              <a:t>Порівняльний аналіз результатів роботи розробленого токенізатора з еталонною розміткою показав повний збіг усіх 507 токенів, що підтверджує коректність роботи алгоритму та його відповідність встановленим вимогам.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71;p14"/>
          <p:cNvSpPr txBox="1"/>
          <p:nvPr>
            <p:ph type="title"/>
          </p:nvPr>
        </p:nvSpPr>
        <p:spPr>
          <a:xfrm>
            <a:off x="311699" y="0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Огляд предметної області</a:t>
            </a:r>
          </a:p>
        </p:txBody>
      </p:sp>
      <p:sp>
        <p:nvSpPr>
          <p:cNvPr id="123" name="Google Shape;72;p14"/>
          <p:cNvSpPr txBox="1"/>
          <p:nvPr>
            <p:ph type="body" idx="1"/>
          </p:nvPr>
        </p:nvSpPr>
        <p:spPr>
          <a:xfrm>
            <a:off x="311699" y="918400"/>
            <a:ext cx="8520602" cy="3354001"/>
          </a:xfrm>
          <a:prstGeom prst="rect">
            <a:avLst/>
          </a:prstGeom>
        </p:spPr>
        <p:txBody>
          <a:bodyPr/>
          <a:lstStyle/>
          <a:p>
            <a:pPr marL="180473" indent="-180473">
              <a:buClrTx/>
              <a:buSzPct val="100000"/>
              <a:buFontTx/>
              <a:buChar char="•"/>
            </a:pPr>
            <a:r>
              <a:t>Що таке текстовий корпус?</a:t>
            </a:r>
          </a:p>
          <a:p>
            <a:pPr marL="180473" indent="-180473">
              <a:buClrTx/>
              <a:buSzPct val="100000"/>
              <a:buFontTx/>
              <a:buChar char="•"/>
            </a:pPr>
            <a:r>
              <a:t>Які є текстові корпуси?</a:t>
            </a:r>
          </a:p>
          <a:p>
            <a:pPr marL="180473" indent="-180473">
              <a:buClrTx/>
              <a:buSzPct val="100000"/>
              <a:buFontTx/>
              <a:buChar char="•"/>
            </a:pPr>
            <a:r>
              <a:t>Як формується текстовий корпус?</a:t>
            </a:r>
          </a:p>
          <a:p>
            <a:pPr marL="180473" indent="-180473">
              <a:buClrTx/>
              <a:buSzPct val="100000"/>
              <a:buFontTx/>
              <a:buChar char="•"/>
            </a:pPr>
            <a:r>
              <a:t>Які є виклики в текстових даних?</a:t>
            </a:r>
          </a:p>
        </p:txBody>
      </p:sp>
      <p:pic>
        <p:nvPicPr>
          <p:cNvPr id="124" name="Google Shape;73;p14" descr="Google Shape;7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120;p21"/>
          <p:cNvSpPr txBox="1"/>
          <p:nvPr>
            <p:ph type="title"/>
          </p:nvPr>
        </p:nvSpPr>
        <p:spPr>
          <a:xfrm>
            <a:off x="311699" y="-71718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Результати роботи системи </a:t>
            </a:r>
          </a:p>
        </p:txBody>
      </p:sp>
      <p:pic>
        <p:nvPicPr>
          <p:cNvPr id="218" name="Google Shape;122;p21" descr="Google Shape;122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301908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0" name="Google Shape;121;p21"/>
          <p:cNvSpPr txBox="1"/>
          <p:nvPr>
            <p:ph type="body" sz="half" idx="1"/>
          </p:nvPr>
        </p:nvSpPr>
        <p:spPr>
          <a:xfrm>
            <a:off x="311699" y="841901"/>
            <a:ext cx="2843543" cy="3354001"/>
          </a:xfrm>
          <a:prstGeom prst="rect">
            <a:avLst/>
          </a:prstGeom>
        </p:spPr>
        <p:txBody>
          <a:bodyPr/>
          <a:lstStyle/>
          <a:p>
            <a:pPr marL="180473" indent="-180473">
              <a:spcBef>
                <a:spcPts val="1500"/>
              </a:spcBef>
              <a:buClrTx/>
              <a:buSzPct val="100000"/>
              <a:buFontTx/>
              <a:buChar char="•"/>
              <a:defRPr>
                <a:solidFill>
                  <a:srgbClr val="0D0D0D"/>
                </a:solidFill>
              </a:defRPr>
            </a:pPr>
            <a:r>
              <a:t>Корпус з 413 новин за 31 березня 2025 року</a:t>
            </a:r>
          </a:p>
          <a:p>
            <a:pPr marL="180473" indent="-180473">
              <a:spcBef>
                <a:spcPts val="1500"/>
              </a:spcBef>
              <a:buClrTx/>
              <a:buSzPct val="100000"/>
              <a:buFontTx/>
              <a:buChar char="•"/>
              <a:defRPr>
                <a:solidFill>
                  <a:srgbClr val="0D0D0D"/>
                </a:solidFill>
              </a:defRPr>
            </a:pPr>
            <a:r>
              <a:t>Час обробки одного документа триває від 3 до 10 секунд</a:t>
            </a:r>
          </a:p>
        </p:txBody>
      </p:sp>
      <p:pic>
        <p:nvPicPr>
          <p:cNvPr id="221" name="вставлений-фільм.png" descr="вставлений-фільм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74161" y="841901"/>
            <a:ext cx="5521713" cy="3459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127;p22"/>
          <p:cNvSpPr txBox="1"/>
          <p:nvPr>
            <p:ph type="title"/>
          </p:nvPr>
        </p:nvSpPr>
        <p:spPr>
          <a:xfrm>
            <a:off x="268924" y="-143620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Аналіз отриманих результатів </a:t>
            </a:r>
          </a:p>
        </p:txBody>
      </p:sp>
      <p:sp>
        <p:nvSpPr>
          <p:cNvPr id="224" name="Google Shape;128;p22"/>
          <p:cNvSpPr txBox="1"/>
          <p:nvPr>
            <p:ph type="body" idx="1"/>
          </p:nvPr>
        </p:nvSpPr>
        <p:spPr>
          <a:xfrm>
            <a:off x="311699" y="846590"/>
            <a:ext cx="8520602" cy="3354001"/>
          </a:xfrm>
          <a:prstGeom prst="rect">
            <a:avLst/>
          </a:prstGeom>
        </p:spPr>
        <p:txBody>
          <a:bodyPr/>
          <a:lstStyle/>
          <a:p>
            <a:pPr marL="180473" indent="-180473">
              <a:spcBef>
                <a:spcPts val="1500"/>
              </a:spcBef>
              <a:buClrTx/>
              <a:buSzPct val="100000"/>
              <a:buFontTx/>
              <a:buChar char="•"/>
              <a:defRPr>
                <a:solidFill>
                  <a:srgbClr val="0D0D0D"/>
                </a:solidFill>
              </a:defRPr>
            </a:pPr>
            <a:r>
              <a:t>Сформовано високоякісний анотований корпус з 413 новин</a:t>
            </a:r>
          </a:p>
          <a:p>
            <a:pPr marL="180473" indent="-180473">
              <a:spcBef>
                <a:spcPts val="1500"/>
              </a:spcBef>
              <a:buClrTx/>
              <a:buSzPct val="100000"/>
              <a:buFontTx/>
              <a:buChar char="•"/>
              <a:defRPr>
                <a:solidFill>
                  <a:srgbClr val="0D0D0D"/>
                </a:solidFill>
              </a:defRPr>
            </a:pPr>
            <a:r>
              <a:t>Реалізовано гнучку САФТК з модульною архітектурою </a:t>
            </a:r>
          </a:p>
          <a:p>
            <a:pPr marL="180473" indent="-180473">
              <a:spcBef>
                <a:spcPts val="1500"/>
              </a:spcBef>
              <a:buClrTx/>
              <a:buSzPct val="100000"/>
              <a:buFontTx/>
              <a:buChar char="•"/>
              <a:defRPr>
                <a:solidFill>
                  <a:srgbClr val="0D0D0D"/>
                </a:solidFill>
              </a:defRPr>
            </a:pPr>
            <a:r>
              <a:t>Покращено семантичну токенізацію зі збереженням цілісності конструкцій</a:t>
            </a:r>
          </a:p>
          <a:p>
            <a:pPr marL="180473" indent="-180473">
              <a:spcBef>
                <a:spcPts val="1500"/>
              </a:spcBef>
              <a:buClrTx/>
              <a:buSzPct val="100000"/>
              <a:buFontTx/>
              <a:buChar char="•"/>
              <a:defRPr>
                <a:solidFill>
                  <a:srgbClr val="0D0D0D"/>
                </a:solidFill>
              </a:defRPr>
            </a:pPr>
            <a:r>
              <a:t>Стандартизовано непослідовні елементи згідно з офіційними рекомендаціями</a:t>
            </a:r>
          </a:p>
        </p:txBody>
      </p:sp>
      <p:pic>
        <p:nvPicPr>
          <p:cNvPr id="225" name="Google Shape;129;p22" descr="Google Shape;129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301908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134;p23"/>
          <p:cNvSpPr txBox="1"/>
          <p:nvPr>
            <p:ph type="title"/>
          </p:nvPr>
        </p:nvSpPr>
        <p:spPr>
          <a:xfrm>
            <a:off x="268924" y="-186276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Публікація результатів </a:t>
            </a:r>
          </a:p>
        </p:txBody>
      </p:sp>
      <p:pic>
        <p:nvPicPr>
          <p:cNvPr id="229" name="Google Shape;136;p23" descr="Google Shape;136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301908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31" name="Danylo Horielov.pdf" descr="Danylo Horielov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7627" y="749473"/>
            <a:ext cx="2470599" cy="3505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вставлений-фільм.png" descr="вставлений-фільм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40801" y="632582"/>
            <a:ext cx="2470598" cy="36263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141;p24"/>
          <p:cNvSpPr txBox="1"/>
          <p:nvPr>
            <p:ph type="title"/>
          </p:nvPr>
        </p:nvSpPr>
        <p:spPr>
          <a:xfrm>
            <a:off x="311699" y="-35287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Підсумки </a:t>
            </a:r>
          </a:p>
        </p:txBody>
      </p:sp>
      <p:sp>
        <p:nvSpPr>
          <p:cNvPr id="235" name="Google Shape;142;p24"/>
          <p:cNvSpPr txBox="1"/>
          <p:nvPr>
            <p:ph type="body" idx="1"/>
          </p:nvPr>
        </p:nvSpPr>
        <p:spPr>
          <a:xfrm>
            <a:off x="311699" y="901050"/>
            <a:ext cx="8520602" cy="3354001"/>
          </a:xfrm>
          <a:prstGeom prst="rect">
            <a:avLst/>
          </a:prstGeom>
        </p:spPr>
        <p:txBody>
          <a:bodyPr/>
          <a:lstStyle/>
          <a:p>
            <a:pPr marL="0" indent="0" defTabSz="822959">
              <a:buSzTx/>
              <a:buNone/>
              <a:defRPr sz="1619"/>
            </a:pPr>
            <a:r>
              <a:t>Система готова до практичного використання з відкритим кодом та модульною архітектурою для легкої адаптації під різні завдання корпусної лінгвістики.</a:t>
            </a:r>
          </a:p>
          <a:p>
            <a:pPr marL="0" indent="0" defTabSz="822959">
              <a:buSzTx/>
              <a:buNone/>
              <a:defRPr sz="1619"/>
            </a:pPr>
          </a:p>
          <a:p>
            <a:pPr marL="0" indent="0" defTabSz="822959">
              <a:buSzTx/>
              <a:buNone/>
              <a:defRPr sz="1619"/>
            </a:pPr>
            <a:r>
              <a:t>Перспективи розвитку:</a:t>
            </a:r>
          </a:p>
          <a:p>
            <a:pPr marL="162426" indent="-162426" defTabSz="822959">
              <a:buClrTx/>
              <a:buSzPct val="100000"/>
              <a:buFontTx/>
              <a:buChar char="•"/>
              <a:defRPr sz="1619"/>
            </a:pPr>
            <a:r>
              <a:t>Розширення семантичної токенізації</a:t>
            </a:r>
          </a:p>
          <a:p>
            <a:pPr marL="162426" indent="-162426" defTabSz="822959">
              <a:buClrTx/>
              <a:buSzPct val="100000"/>
              <a:buFontTx/>
              <a:buChar char="•"/>
              <a:defRPr sz="1619"/>
            </a:pPr>
            <a:r>
              <a:t>Розширення нормалізації на міжнародні телефонні номери</a:t>
            </a:r>
          </a:p>
          <a:p>
            <a:pPr marL="162426" indent="-162426" defTabSz="822959">
              <a:buClrTx/>
              <a:buSzPct val="100000"/>
              <a:buFontTx/>
              <a:buChar char="•"/>
              <a:defRPr sz="1619"/>
            </a:pPr>
            <a:r>
              <a:t>Оптимізація компоненту пошуку помилок</a:t>
            </a:r>
          </a:p>
          <a:p>
            <a:pPr marL="162426" indent="-162426" defTabSz="822959">
              <a:buClrTx/>
              <a:buSzPct val="100000"/>
              <a:buFontTx/>
              <a:buChar char="•"/>
              <a:defRPr sz="1619"/>
            </a:pPr>
            <a:r>
              <a:t>Інтеграція розумного виправлення помилок</a:t>
            </a:r>
          </a:p>
          <a:p>
            <a:pPr marL="162426" indent="-162426" defTabSz="822959">
              <a:buClrTx/>
              <a:buSzPct val="100000"/>
              <a:buFontTx/>
              <a:buChar char="•"/>
              <a:defRPr sz="1619"/>
            </a:pPr>
            <a:r>
              <a:t>Реалізація механізму відстеження прогресу</a:t>
            </a:r>
          </a:p>
          <a:p>
            <a:pPr marL="162426" indent="-162426" defTabSz="822959">
              <a:buClrTx/>
              <a:buSzPct val="100000"/>
              <a:buFontTx/>
              <a:buChar char="•"/>
              <a:defRPr sz="1619"/>
            </a:pPr>
            <a:r>
              <a:t>Розширення на інші типи джерел</a:t>
            </a:r>
          </a:p>
        </p:txBody>
      </p:sp>
      <p:pic>
        <p:nvPicPr>
          <p:cNvPr id="236" name="Google Shape;143;p24" descr="Google Shape;143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301908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141;p24"/>
          <p:cNvSpPr txBox="1"/>
          <p:nvPr>
            <p:ph type="title"/>
          </p:nvPr>
        </p:nvSpPr>
        <p:spPr>
          <a:xfrm>
            <a:off x="2762303" y="2156099"/>
            <a:ext cx="3619394" cy="831301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Які є запитання?</a:t>
            </a:r>
          </a:p>
        </p:txBody>
      </p:sp>
      <p:pic>
        <p:nvPicPr>
          <p:cNvPr id="240" name="Google Shape;143;p24" descr="Google Shape;143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301908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71;p14"/>
          <p:cNvSpPr txBox="1"/>
          <p:nvPr>
            <p:ph type="title"/>
          </p:nvPr>
        </p:nvSpPr>
        <p:spPr>
          <a:xfrm>
            <a:off x="311699" y="0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Огляд предметної області</a:t>
            </a:r>
          </a:p>
        </p:txBody>
      </p:sp>
      <p:sp>
        <p:nvSpPr>
          <p:cNvPr id="128" name="Google Shape;72;p14"/>
          <p:cNvSpPr txBox="1"/>
          <p:nvPr>
            <p:ph type="body" idx="1"/>
          </p:nvPr>
        </p:nvSpPr>
        <p:spPr>
          <a:xfrm>
            <a:off x="311699" y="918400"/>
            <a:ext cx="8520602" cy="3354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>
                <a:latin typeface="Open Sans Regular Bold"/>
                <a:ea typeface="Open Sans Regular Bold"/>
                <a:cs typeface="Open Sans Regular Bold"/>
                <a:sym typeface="Open Sans Regular Bold"/>
              </a:defRPr>
            </a:pPr>
            <a:r>
              <a:t>Що таке текстовий корпус?</a:t>
            </a:r>
          </a:p>
          <a:p>
            <a:pPr marL="0" indent="0">
              <a:buClrTx/>
              <a:buSzTx/>
              <a:buFontTx/>
              <a:buNone/>
            </a:pPr>
            <a:r>
              <a:t>Текстовий корпус – це структурована збірка текстових даних. Корпуси текстів є основою для розвитку систем обробки природної мови</a:t>
            </a:r>
          </a:p>
          <a:p>
            <a:pPr marL="0" indent="0">
              <a:buClrTx/>
              <a:buSzTx/>
              <a:buFontTx/>
              <a:buNone/>
            </a:pPr>
          </a:p>
          <a:p>
            <a:pPr marL="0" indent="0">
              <a:buClrTx/>
              <a:buSzTx/>
              <a:buFontTx/>
              <a:buNone/>
            </a:pPr>
          </a:p>
          <a:p>
            <a:pPr marL="0" indent="0">
              <a:buClrTx/>
              <a:buSzTx/>
              <a:buFontTx/>
              <a:buNone/>
              <a:defRPr>
                <a:latin typeface="Open Sans Regular Bold"/>
                <a:ea typeface="Open Sans Regular Bold"/>
                <a:cs typeface="Open Sans Regular Bold"/>
                <a:sym typeface="Open Sans Regular Bold"/>
              </a:defRPr>
            </a:pPr>
            <a:r>
              <a:t>Які є текстові корпуси?</a:t>
            </a:r>
          </a:p>
          <a:p>
            <a:pPr marL="0" indent="0">
              <a:buClrTx/>
              <a:buSzTx/>
              <a:buFontTx/>
              <a:buNone/>
            </a:pPr>
            <a:r>
              <a:t>English Corpora, BNC, БрУк, UberText 1.0, UberText 2.0, Mova.info, ГРАК</a:t>
            </a:r>
          </a:p>
        </p:txBody>
      </p:sp>
      <p:pic>
        <p:nvPicPr>
          <p:cNvPr id="129" name="Google Shape;73;p14" descr="Google Shape;7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71;p14"/>
          <p:cNvSpPr txBox="1"/>
          <p:nvPr>
            <p:ph type="title"/>
          </p:nvPr>
        </p:nvSpPr>
        <p:spPr>
          <a:xfrm>
            <a:off x="311699" y="0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Огляд предметної області</a:t>
            </a:r>
          </a:p>
        </p:txBody>
      </p:sp>
      <p:sp>
        <p:nvSpPr>
          <p:cNvPr id="133" name="Google Shape;72;p14"/>
          <p:cNvSpPr txBox="1"/>
          <p:nvPr>
            <p:ph type="body" idx="1"/>
          </p:nvPr>
        </p:nvSpPr>
        <p:spPr>
          <a:xfrm>
            <a:off x="311699" y="918400"/>
            <a:ext cx="8520602" cy="3354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>
                <a:latin typeface="Open Sans Regular Bold"/>
                <a:ea typeface="Open Sans Regular Bold"/>
                <a:cs typeface="Open Sans Regular Bold"/>
                <a:sym typeface="Open Sans Regular Bold"/>
              </a:defRPr>
            </a:pPr>
            <a:r>
              <a:t>Як формується текстовий корпус?</a:t>
            </a:r>
          </a:p>
          <a:p>
            <a:pPr marL="240631" indent="-240631">
              <a:buClrTx/>
              <a:buSzPct val="100000"/>
              <a:buFontTx/>
              <a:buAutoNum type="arabicPeriod" startAt="1"/>
            </a:pPr>
            <a:r>
              <a:t>Обрання джерел. </a:t>
            </a:r>
            <a:r>
              <a:rPr>
                <a:solidFill>
                  <a:srgbClr val="A7A7A7"/>
                </a:solidFill>
              </a:rPr>
              <a:t>Новинні сайти, книги, соціальні мережі</a:t>
            </a:r>
          </a:p>
          <a:p>
            <a:pPr marL="240631" indent="-240631">
              <a:buClrTx/>
              <a:buSzPct val="100000"/>
              <a:buFontTx/>
              <a:buAutoNum type="arabicPeriod" startAt="1"/>
            </a:pPr>
            <a:r>
              <a:t>Вилучення тексту.</a:t>
            </a:r>
            <a:r>
              <a:rPr>
                <a:solidFill>
                  <a:srgbClr val="A7A7A7"/>
                </a:solidFill>
              </a:rPr>
              <a:t> HTML-парсинг, OCR, STT, API</a:t>
            </a:r>
          </a:p>
          <a:p>
            <a:pPr marL="240631" indent="-240631">
              <a:buClrTx/>
              <a:buSzPct val="100000"/>
              <a:buFontTx/>
              <a:buAutoNum type="arabicPeriod" startAt="1"/>
            </a:pPr>
            <a:r>
              <a:t>Нормалізація.</a:t>
            </a:r>
            <a:r>
              <a:rPr>
                <a:solidFill>
                  <a:srgbClr val="A7A7A7"/>
                </a:solidFill>
              </a:rPr>
              <a:t> Уніфікація форматування, символів, конструкцій</a:t>
            </a:r>
            <a:endParaRPr>
              <a:solidFill>
                <a:srgbClr val="A7A7A7"/>
              </a:solidFill>
            </a:endParaRPr>
          </a:p>
          <a:p>
            <a:pPr marL="240631" indent="-240631">
              <a:buClrTx/>
              <a:buSzPct val="100000"/>
              <a:buFontTx/>
              <a:buAutoNum type="arabicPeriod" startAt="1"/>
            </a:pPr>
            <a:r>
              <a:t>Оцінка якості. </a:t>
            </a:r>
            <a:r>
              <a:rPr>
                <a:solidFill>
                  <a:srgbClr val="A7A7A7"/>
                </a:solidFill>
              </a:rPr>
              <a:t>Виявлення та виправлення помилок</a:t>
            </a:r>
          </a:p>
          <a:p>
            <a:pPr marL="240631" indent="-240631">
              <a:buClrTx/>
              <a:buSzPct val="100000"/>
              <a:buFontTx/>
              <a:buAutoNum type="arabicPeriod" startAt="1"/>
            </a:pPr>
            <a:r>
              <a:t>Токенізація. </a:t>
            </a:r>
            <a:r>
              <a:rPr>
                <a:solidFill>
                  <a:srgbClr val="A7A7A7"/>
                </a:solidFill>
              </a:rPr>
              <a:t>Розбиття на аналітичні одиниці</a:t>
            </a:r>
          </a:p>
          <a:p>
            <a:pPr marL="240631" indent="-240631">
              <a:buClrTx/>
              <a:buSzPct val="100000"/>
              <a:buFontTx/>
              <a:buAutoNum type="arabicPeriod" startAt="1"/>
            </a:pPr>
            <a:r>
              <a:t>Розмітка та збереження. </a:t>
            </a:r>
            <a:r>
              <a:rPr>
                <a:solidFill>
                  <a:srgbClr val="A7A7A7"/>
                </a:solidFill>
              </a:rPr>
              <a:t>Структурна анотація</a:t>
            </a:r>
          </a:p>
        </p:txBody>
      </p:sp>
      <p:pic>
        <p:nvPicPr>
          <p:cNvPr id="134" name="Google Shape;73;p14" descr="Google Shape;7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71;p14"/>
          <p:cNvSpPr txBox="1"/>
          <p:nvPr>
            <p:ph type="title"/>
          </p:nvPr>
        </p:nvSpPr>
        <p:spPr>
          <a:xfrm>
            <a:off x="311699" y="0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Огляд предметної області</a:t>
            </a:r>
          </a:p>
        </p:txBody>
      </p:sp>
      <p:sp>
        <p:nvSpPr>
          <p:cNvPr id="138" name="Google Shape;72;p14"/>
          <p:cNvSpPr txBox="1"/>
          <p:nvPr>
            <p:ph type="body" idx="1"/>
          </p:nvPr>
        </p:nvSpPr>
        <p:spPr>
          <a:xfrm>
            <a:off x="311699" y="918400"/>
            <a:ext cx="8520602" cy="3354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>
                <a:latin typeface="Open Sans Regular Bold"/>
                <a:ea typeface="Open Sans Regular Bold"/>
                <a:cs typeface="Open Sans Regular Bold"/>
                <a:sym typeface="Open Sans Regular Bold"/>
              </a:defRPr>
            </a:pPr>
            <a:r>
              <a:t>Які є виклики в текстових даних?</a:t>
            </a:r>
          </a:p>
          <a:p>
            <a:pPr marL="180473" indent="-180473">
              <a:buClrTx/>
              <a:buSzPct val="100000"/>
              <a:buFontTx/>
              <a:buChar char="•"/>
            </a:pPr>
            <a:r>
              <a:t>Форматування. </a:t>
            </a:r>
            <a:r>
              <a:rPr>
                <a:solidFill>
                  <a:srgbClr val="A7A7A7"/>
                </a:solidFill>
              </a:rPr>
              <a:t>Різні типи лапок, апострофів, телефонних номерів</a:t>
            </a:r>
          </a:p>
          <a:p>
            <a:pPr marL="180473" indent="-180473">
              <a:buClrTx/>
              <a:buSzPct val="100000"/>
              <a:buFontTx/>
              <a:buChar char="•"/>
            </a:pPr>
            <a:r>
              <a:t>Мовні особливості. </a:t>
            </a:r>
            <a:r>
              <a:rPr>
                <a:solidFill>
                  <a:srgbClr val="A7A7A7"/>
                </a:solidFill>
              </a:rPr>
              <a:t>Діалекти, суржик, регіональні варіанти</a:t>
            </a:r>
          </a:p>
          <a:p>
            <a:pPr marL="180473" indent="-180473">
              <a:buClrTx/>
              <a:buSzPct val="100000"/>
              <a:buFontTx/>
              <a:buChar char="•"/>
            </a:pPr>
            <a:r>
              <a:t>Помилки написання. </a:t>
            </a:r>
            <a:r>
              <a:rPr>
                <a:solidFill>
                  <a:srgbClr val="A7A7A7"/>
                </a:solidFill>
              </a:rPr>
              <a:t>Граматичні, орфографічні та інші помилки</a:t>
            </a:r>
          </a:p>
          <a:p>
            <a:pPr marL="0" indent="0">
              <a:buClrTx/>
              <a:buSzTx/>
              <a:buFontTx/>
              <a:buNone/>
            </a:pPr>
          </a:p>
          <a:p>
            <a:pPr marL="0" indent="0">
              <a:buClrTx/>
              <a:buSzTx/>
              <a:buFontTx/>
              <a:buNone/>
              <a:defRPr>
                <a:latin typeface="Open Sans Regular Bold"/>
                <a:ea typeface="Open Sans Regular Bold"/>
                <a:cs typeface="Open Sans Regular Bold"/>
                <a:sym typeface="Open Sans Regular Bold"/>
              </a:defRPr>
            </a:pPr>
            <a:r>
              <a:t>Які наслідки?</a:t>
            </a:r>
          </a:p>
          <a:p>
            <a:pPr marL="0" indent="0">
              <a:buClrTx/>
              <a:buSzTx/>
              <a:buFontTx/>
              <a:buNone/>
            </a:pPr>
            <a:r>
              <a:t>Неякісні корпуси текстів, шум для NLP-моделей, збільшення розмірності</a:t>
            </a:r>
          </a:p>
        </p:txBody>
      </p:sp>
      <p:pic>
        <p:nvPicPr>
          <p:cNvPr id="139" name="Google Shape;73;p14" descr="Google Shape;7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71;p14"/>
          <p:cNvSpPr txBox="1"/>
          <p:nvPr>
            <p:ph type="title"/>
          </p:nvPr>
        </p:nvSpPr>
        <p:spPr>
          <a:xfrm>
            <a:off x="311699" y="0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Дослідження</a:t>
            </a:r>
          </a:p>
        </p:txBody>
      </p:sp>
      <p:sp>
        <p:nvSpPr>
          <p:cNvPr id="143" name="Google Shape;72;p14"/>
          <p:cNvSpPr txBox="1"/>
          <p:nvPr>
            <p:ph type="body" idx="1"/>
          </p:nvPr>
        </p:nvSpPr>
        <p:spPr>
          <a:xfrm>
            <a:off x="311699" y="1225225"/>
            <a:ext cx="8520602" cy="3354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Метою роботи є підвищення якості україномовних текстових корпусів та систем їх формування</a:t>
            </a:r>
          </a:p>
          <a:p>
            <a:pPr marL="0" indent="0">
              <a:buSzTx/>
              <a:buNone/>
            </a:pPr>
            <a:r>
              <a:t> </a:t>
            </a:r>
          </a:p>
          <a:p>
            <a:pPr marL="0" indent="0">
              <a:buSzTx/>
              <a:buNone/>
            </a:pPr>
            <a:r>
              <a:t>Для досягнення поставленої мети потрібно:</a:t>
            </a:r>
          </a:p>
          <a:p>
            <a:pPr marL="180473" indent="-180473">
              <a:buClrTx/>
              <a:buSzPct val="100000"/>
              <a:buFontTx/>
              <a:buChar char="•"/>
            </a:pPr>
            <a:r>
              <a:t>Дослідити текстові корпуси</a:t>
            </a:r>
          </a:p>
          <a:p>
            <a:pPr marL="180473" indent="-180473">
              <a:buClrTx/>
              <a:buSzPct val="100000"/>
              <a:buFontTx/>
              <a:buChar char="•"/>
            </a:pPr>
            <a:r>
              <a:t>Дослідити методи та інструменти для формування текстових корпусів</a:t>
            </a:r>
          </a:p>
        </p:txBody>
      </p:sp>
      <p:pic>
        <p:nvPicPr>
          <p:cNvPr id="144" name="Google Shape;73;p14" descr="Google Shape;7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78;p15"/>
          <p:cNvSpPr txBox="1"/>
          <p:nvPr>
            <p:ph type="title"/>
          </p:nvPr>
        </p:nvSpPr>
        <p:spPr>
          <a:xfrm>
            <a:off x="311699" y="-124863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Аналіз підходів до формування корпусів</a:t>
            </a:r>
          </a:p>
        </p:txBody>
      </p:sp>
      <p:sp>
        <p:nvSpPr>
          <p:cNvPr id="148" name="Google Shape;79;p15"/>
          <p:cNvSpPr txBox="1"/>
          <p:nvPr>
            <p:ph type="body" idx="1"/>
          </p:nvPr>
        </p:nvSpPr>
        <p:spPr>
          <a:xfrm>
            <a:off x="311699" y="901050"/>
            <a:ext cx="8520602" cy="3354001"/>
          </a:xfrm>
          <a:prstGeom prst="rect">
            <a:avLst/>
          </a:prstGeom>
        </p:spPr>
        <p:txBody>
          <a:bodyPr/>
          <a:lstStyle/>
          <a:p>
            <a:pPr marL="175059" indent="-175059" defTabSz="886968">
              <a:spcBef>
                <a:spcPts val="1400"/>
              </a:spcBef>
              <a:buClrTx/>
              <a:buSzPct val="100000"/>
              <a:buFontTx/>
              <a:buChar char="•"/>
              <a:defRPr sz="1746">
                <a:solidFill>
                  <a:srgbClr val="0D0D0D"/>
                </a:solidFill>
              </a:defRPr>
            </a:pPr>
            <a:r>
              <a:t>БрУК. </a:t>
            </a:r>
            <a:r>
              <a:rPr>
                <a:solidFill>
                  <a:srgbClr val="A7A7A7"/>
                </a:solidFill>
              </a:rPr>
              <a:t>Висока якість, напівручна обробка, низька масштабованість, мінімальна розмітка</a:t>
            </a:r>
            <a:endParaRPr>
              <a:solidFill>
                <a:srgbClr val="A7A7A7"/>
              </a:solidFill>
            </a:endParaRPr>
          </a:p>
          <a:p>
            <a:pPr marL="175059" indent="-175059" defTabSz="886968">
              <a:spcBef>
                <a:spcPts val="1400"/>
              </a:spcBef>
              <a:buClrTx/>
              <a:buSzPct val="100000"/>
              <a:buFontTx/>
              <a:buChar char="•"/>
              <a:defRPr sz="1746"/>
            </a:pPr>
            <a:r>
              <a:t>Uber Text 1.0. </a:t>
            </a:r>
            <a:r>
              <a:rPr>
                <a:solidFill>
                  <a:srgbClr val="A7A7A7"/>
                </a:solidFill>
              </a:rPr>
              <a:t>Низька якість, код недоступний, немає структури та розмітки</a:t>
            </a:r>
          </a:p>
          <a:p>
            <a:pPr marL="175059" indent="-175059" defTabSz="886968">
              <a:spcBef>
                <a:spcPts val="1400"/>
              </a:spcBef>
              <a:buClrTx/>
              <a:buSzPct val="100000"/>
              <a:buFontTx/>
              <a:buChar char="•"/>
              <a:defRPr sz="1746">
                <a:solidFill>
                  <a:srgbClr val="0D0D0D"/>
                </a:solidFill>
              </a:defRPr>
            </a:pPr>
            <a:r>
              <a:t>UberText 2.0. </a:t>
            </a:r>
            <a:r>
              <a:rPr>
                <a:solidFill>
                  <a:srgbClr val="A7A7A7"/>
                </a:solidFill>
              </a:rPr>
              <a:t>Середня якість, повна автоматизація, проблеми нормалізації та токенізації, код частково недоступний, немає розмітки</a:t>
            </a:r>
            <a:endParaRPr>
              <a:solidFill>
                <a:srgbClr val="A7A7A7"/>
              </a:solidFill>
            </a:endParaRPr>
          </a:p>
          <a:p>
            <a:pPr marL="175059" indent="-175059" defTabSz="886968">
              <a:spcBef>
                <a:spcPts val="1400"/>
              </a:spcBef>
              <a:buClrTx/>
              <a:buSzPct val="100000"/>
              <a:buFontTx/>
              <a:buChar char="•"/>
              <a:defRPr sz="1746">
                <a:solidFill>
                  <a:srgbClr val="0D0D0D"/>
                </a:solidFill>
              </a:defRPr>
            </a:pPr>
            <a:r>
              <a:t>ГРАК.</a:t>
            </a:r>
            <a:r>
              <a:rPr>
                <a:solidFill>
                  <a:srgbClr val="A7A7A7"/>
                </a:solidFill>
              </a:rPr>
              <a:t> Висока якість, напівручна обробка, низька масштабованість, недоступний для завантаження</a:t>
            </a:r>
          </a:p>
        </p:txBody>
      </p:sp>
      <p:pic>
        <p:nvPicPr>
          <p:cNvPr id="149" name="Google Shape;80;p15" descr="Google Shape;80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78;p15"/>
          <p:cNvSpPr txBox="1"/>
          <p:nvPr>
            <p:ph type="title"/>
          </p:nvPr>
        </p:nvSpPr>
        <p:spPr>
          <a:xfrm>
            <a:off x="311699" y="-124863"/>
            <a:ext cx="8520602" cy="831300"/>
          </a:xfrm>
          <a:prstGeom prst="rect">
            <a:avLst/>
          </a:prstGeom>
        </p:spPr>
        <p:txBody>
          <a:bodyPr/>
          <a:lstStyle>
            <a:lvl1pPr defTabSz="905255">
              <a:defRPr sz="3168"/>
            </a:lvl1pPr>
          </a:lstStyle>
          <a:p>
            <a:pPr/>
            <a:r>
              <a:t>Аналіз літературних джерел по нормалізації</a:t>
            </a:r>
          </a:p>
        </p:txBody>
      </p:sp>
      <p:sp>
        <p:nvSpPr>
          <p:cNvPr id="153" name="Google Shape;79;p15"/>
          <p:cNvSpPr txBox="1"/>
          <p:nvPr>
            <p:ph type="body" idx="1"/>
          </p:nvPr>
        </p:nvSpPr>
        <p:spPr>
          <a:xfrm>
            <a:off x="311699" y="901050"/>
            <a:ext cx="8520602" cy="3354001"/>
          </a:xfrm>
          <a:prstGeom prst="rect">
            <a:avLst/>
          </a:prstGeom>
        </p:spPr>
        <p:txBody>
          <a:bodyPr/>
          <a:lstStyle/>
          <a:p>
            <a:pPr marL="162426" indent="-162426" defTabSz="822959">
              <a:spcBef>
                <a:spcPts val="1300"/>
              </a:spcBef>
              <a:buClrTx/>
              <a:buSzPct val="100000"/>
              <a:buFontTx/>
              <a:buChar char="•"/>
              <a:defRPr sz="1619">
                <a:solidFill>
                  <a:srgbClr val="0D0D0D"/>
                </a:solidFill>
              </a:defRPr>
            </a:pPr>
            <a:r>
              <a:t>Aliero та ін. </a:t>
            </a:r>
            <a:r>
              <a:rPr>
                <a:solidFill>
                  <a:srgbClr val="A7A7A7"/>
                </a:solidFill>
              </a:rPr>
              <a:t>Загальний огляд підходів до нормалізації</a:t>
            </a:r>
          </a:p>
          <a:p>
            <a:pPr marL="162426" indent="-162426" defTabSz="822959">
              <a:spcBef>
                <a:spcPts val="1300"/>
              </a:spcBef>
              <a:buClrTx/>
              <a:buSzPct val="100000"/>
              <a:buFontTx/>
              <a:buChar char="•"/>
              <a:defRPr sz="1619">
                <a:solidFill>
                  <a:srgbClr val="0D0D0D"/>
                </a:solidFill>
              </a:defRPr>
            </a:pPr>
            <a:r>
              <a:t>Starko та ін. (ГРАК).</a:t>
            </a:r>
            <a:r>
              <a:rPr>
                <a:solidFill>
                  <a:srgbClr val="A7A7A7"/>
                </a:solidFill>
              </a:rPr>
              <a:t> Використання LanguageTool та ручна обробка</a:t>
            </a:r>
          </a:p>
          <a:p>
            <a:pPr marL="162426" indent="-162426" defTabSz="822959">
              <a:spcBef>
                <a:spcPts val="1300"/>
              </a:spcBef>
              <a:buClrTx/>
              <a:buSzPct val="100000"/>
              <a:buFontTx/>
              <a:buChar char="•"/>
              <a:defRPr sz="1619">
                <a:solidFill>
                  <a:srgbClr val="0D0D0D"/>
                </a:solidFill>
              </a:defRPr>
            </a:pPr>
            <a:r>
              <a:t>Вакуленко. </a:t>
            </a:r>
            <a:r>
              <a:rPr>
                <a:solidFill>
                  <a:srgbClr val="A7A7A7"/>
                </a:solidFill>
              </a:rPr>
              <a:t>Нормалізація для text-to-speech</a:t>
            </a:r>
          </a:p>
          <a:p>
            <a:pPr marL="162426" indent="-162426" defTabSz="822959">
              <a:spcBef>
                <a:spcPts val="1300"/>
              </a:spcBef>
              <a:buClrTx/>
              <a:buSzPct val="100000"/>
              <a:buFontTx/>
              <a:buChar char="•"/>
              <a:defRPr sz="1619">
                <a:solidFill>
                  <a:srgbClr val="0D0D0D"/>
                </a:solidFill>
              </a:defRPr>
            </a:pPr>
            <a:r>
              <a:t>Chaplynskyi (UberText 2.0). </a:t>
            </a:r>
            <a:r>
              <a:rPr>
                <a:solidFill>
                  <a:srgbClr val="A7A7A7"/>
                </a:solidFill>
              </a:rPr>
              <a:t>Використання LT, додаткові вимоги до тексту</a:t>
            </a:r>
          </a:p>
          <a:p>
            <a:pPr marL="162426" indent="-162426" defTabSz="822959">
              <a:spcBef>
                <a:spcPts val="1300"/>
              </a:spcBef>
              <a:buClrTx/>
              <a:buSzPct val="100000"/>
              <a:buFontTx/>
              <a:buChar char="•"/>
              <a:defRPr sz="1619">
                <a:solidFill>
                  <a:srgbClr val="0D0D0D"/>
                </a:solidFill>
              </a:defRPr>
            </a:pPr>
            <a:r>
              <a:t>Cudak та ін. </a:t>
            </a:r>
            <a:r>
              <a:rPr>
                <a:solidFill>
                  <a:srgbClr val="A7A7A7"/>
                </a:solidFill>
              </a:rPr>
              <a:t>Нормалізація телефонних номерів для порівняння POI</a:t>
            </a:r>
          </a:p>
          <a:p>
            <a:pPr marL="162426" indent="-162426" defTabSz="822959">
              <a:spcBef>
                <a:spcPts val="1300"/>
              </a:spcBef>
              <a:buClrTx/>
              <a:buSzPct val="100000"/>
              <a:buFontTx/>
              <a:buChar char="•"/>
              <a:defRPr sz="1619">
                <a:solidFill>
                  <a:srgbClr val="0D0D0D"/>
                </a:solidFill>
              </a:defRPr>
            </a:pPr>
            <a:r>
              <a:t>Van der Goot та Çetinoğlu. </a:t>
            </a:r>
            <a:r>
              <a:rPr>
                <a:solidFill>
                  <a:srgbClr val="A7A7A7"/>
                </a:solidFill>
              </a:rPr>
              <a:t>Проблеми лексичної нормалізації в текстах зі змішаними мовами. </a:t>
            </a:r>
          </a:p>
        </p:txBody>
      </p:sp>
      <p:pic>
        <p:nvPicPr>
          <p:cNvPr id="154" name="Google Shape;80;p15" descr="Google Shape;80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78;p15"/>
          <p:cNvSpPr txBox="1"/>
          <p:nvPr>
            <p:ph type="title"/>
          </p:nvPr>
        </p:nvSpPr>
        <p:spPr>
          <a:xfrm>
            <a:off x="311699" y="-124863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Аналіз інструментів для токенізації</a:t>
            </a:r>
          </a:p>
        </p:txBody>
      </p:sp>
      <p:sp>
        <p:nvSpPr>
          <p:cNvPr id="158" name="Google Shape;79;p15"/>
          <p:cNvSpPr txBox="1"/>
          <p:nvPr>
            <p:ph type="body" idx="1"/>
          </p:nvPr>
        </p:nvSpPr>
        <p:spPr>
          <a:xfrm>
            <a:off x="311699" y="901050"/>
            <a:ext cx="8520602" cy="3354001"/>
          </a:xfrm>
          <a:prstGeom prst="rect">
            <a:avLst/>
          </a:prstGeom>
        </p:spPr>
        <p:txBody>
          <a:bodyPr/>
          <a:lstStyle/>
          <a:p>
            <a:pPr marL="158816" indent="-158816" defTabSz="804672">
              <a:spcBef>
                <a:spcPts val="1300"/>
              </a:spcBef>
              <a:buClrTx/>
              <a:buSzPct val="100000"/>
              <a:buFontTx/>
              <a:buChar char="•"/>
              <a:defRPr sz="1584">
                <a:solidFill>
                  <a:srgbClr val="0D0D0D"/>
                </a:solidFill>
              </a:defRPr>
            </a:pPr>
            <a:r>
              <a:t>SpaCy. </a:t>
            </a:r>
            <a:r>
              <a:rPr>
                <a:solidFill>
                  <a:srgbClr val="A7A7A7"/>
                </a:solidFill>
              </a:rPr>
              <a:t>Використовує правила на основі префіксів, суфіксів та інфіксів</a:t>
            </a:r>
            <a:endParaRPr>
              <a:solidFill>
                <a:srgbClr val="A7A7A7"/>
              </a:solidFill>
            </a:endParaRPr>
          </a:p>
          <a:p>
            <a:pPr marL="158816" indent="-158816" defTabSz="804672">
              <a:spcBef>
                <a:spcPts val="1300"/>
              </a:spcBef>
              <a:buClrTx/>
              <a:buSzPct val="100000"/>
              <a:buFontTx/>
              <a:buChar char="•"/>
              <a:defRPr sz="1584">
                <a:solidFill>
                  <a:srgbClr val="0D0D0D"/>
                </a:solidFill>
              </a:defRPr>
            </a:pPr>
            <a:r>
              <a:rPr>
                <a:solidFill>
                  <a:srgbClr val="000000"/>
                </a:solidFill>
              </a:rPr>
              <a:t>Stanza. </a:t>
            </a:r>
            <a:r>
              <a:rPr>
                <a:solidFill>
                  <a:srgbClr val="A7A7A7"/>
                </a:solidFill>
              </a:rPr>
              <a:t>Базується на навчених нейронних мережах та універсальному токенізаторі </a:t>
            </a:r>
            <a:endParaRPr>
              <a:solidFill>
                <a:srgbClr val="A7A7A7"/>
              </a:solidFill>
            </a:endParaRPr>
          </a:p>
          <a:p>
            <a:pPr marL="158816" indent="-158816" defTabSz="804672">
              <a:spcBef>
                <a:spcPts val="1300"/>
              </a:spcBef>
              <a:buClrTx/>
              <a:buSzPct val="100000"/>
              <a:buFontTx/>
              <a:buChar char="•"/>
              <a:defRPr sz="1584">
                <a:solidFill>
                  <a:srgbClr val="0D0D0D"/>
                </a:solidFill>
              </a:defRPr>
            </a:pPr>
            <a:r>
              <a:rPr>
                <a:solidFill>
                  <a:srgbClr val="000000"/>
                </a:solidFill>
              </a:rPr>
              <a:t>NLTK. </a:t>
            </a:r>
            <a:r>
              <a:rPr>
                <a:solidFill>
                  <a:srgbClr val="A7A7A7"/>
                </a:solidFill>
              </a:rPr>
              <a:t>Пропонує кілька варіантів токенізації, охоплює регулярні вирази та правила</a:t>
            </a:r>
            <a:endParaRPr>
              <a:solidFill>
                <a:srgbClr val="A7A7A7"/>
              </a:solidFill>
            </a:endParaRPr>
          </a:p>
          <a:p>
            <a:pPr marL="158816" indent="-158816" defTabSz="804672">
              <a:spcBef>
                <a:spcPts val="1300"/>
              </a:spcBef>
              <a:buClrTx/>
              <a:buSzPct val="100000"/>
              <a:buFontTx/>
              <a:buChar char="•"/>
              <a:defRPr sz="1584">
                <a:solidFill>
                  <a:srgbClr val="0D0D0D"/>
                </a:solidFill>
              </a:defRPr>
            </a:pPr>
            <a:r>
              <a:rPr>
                <a:solidFill>
                  <a:srgbClr val="000000"/>
                </a:solidFill>
              </a:rPr>
              <a:t>Language Tool. </a:t>
            </a:r>
            <a:r>
              <a:rPr>
                <a:solidFill>
                  <a:srgbClr val="A7A7A7"/>
                </a:solidFill>
              </a:rPr>
              <a:t>Використовує правила та n-грами</a:t>
            </a:r>
            <a:endParaRPr>
              <a:solidFill>
                <a:srgbClr val="A7A7A7"/>
              </a:solidFill>
            </a:endParaRPr>
          </a:p>
          <a:p>
            <a:pPr marL="158816" indent="-158816" defTabSz="804672">
              <a:spcBef>
                <a:spcPts val="1300"/>
              </a:spcBef>
              <a:buClrTx/>
              <a:buSzPct val="100000"/>
              <a:buFontTx/>
              <a:buChar char="•"/>
              <a:defRPr sz="1584">
                <a:solidFill>
                  <a:srgbClr val="0D0D0D"/>
                </a:solidFill>
              </a:defRPr>
            </a:pPr>
            <a:r>
              <a:rPr>
                <a:solidFill>
                  <a:srgbClr val="000000"/>
                </a:solidFill>
              </a:rPr>
              <a:t>Lang-UK.</a:t>
            </a:r>
            <a:r>
              <a:rPr>
                <a:solidFill>
                  <a:srgbClr val="A7A7A7"/>
                </a:solidFill>
              </a:rPr>
              <a:t> Використовує спеціально розроблений для української мови алгоритм, заснований на регулярних виразах </a:t>
            </a:r>
          </a:p>
        </p:txBody>
      </p:sp>
      <p:pic>
        <p:nvPicPr>
          <p:cNvPr id="159" name="Google Shape;80;p15" descr="Google Shape;80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0000FF"/>
      </a:hlink>
      <a:folHlink>
        <a:srgbClr val="FF00FF"/>
      </a:folHlink>
    </a:clrScheme>
    <a:fontScheme name="Lux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ux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0000FF"/>
      </a:hlink>
      <a:folHlink>
        <a:srgbClr val="FF00FF"/>
      </a:folHlink>
    </a:clrScheme>
    <a:fontScheme name="Lux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ux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