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Average"/>
      <p:regular r:id="rId41"/>
    </p:embeddedFont>
    <p:embeddedFont>
      <p:font typeface="Oswald"/>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Oswald-regular.fntdata"/><Relationship Id="rId41" Type="http://schemas.openxmlformats.org/officeDocument/2006/relationships/font" Target="fonts/Average-regular.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Oswald-bold.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21" name="Shape 4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39" name="Shape 4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099" cy="206999"/>
          </a:xfrm>
        </p:grpSpPr>
        <p:sp>
          <p:nvSpPr>
            <p:cNvPr id="11" name="Shape 11"/>
            <p:cNvSpPr/>
            <p:nvPr/>
          </p:nvSpPr>
          <p:spPr>
            <a:xfrm>
              <a:off x="446857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0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599"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199"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199"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199"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4.png"/><Relationship Id="rId4" Type="http://schemas.openxmlformats.org/officeDocument/2006/relationships/image" Target="../media/image01.png"/><Relationship Id="rId5" Type="http://schemas.openxmlformats.org/officeDocument/2006/relationships/image" Target="../media/image0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0.png"/><Relationship Id="rId4" Type="http://schemas.openxmlformats.org/officeDocument/2006/relationships/image" Target="../media/image09.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0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0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0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05.jpg"/><Relationship Id="rId4" Type="http://schemas.openxmlformats.org/officeDocument/2006/relationships/image" Target="../media/image11.jpg"/><Relationship Id="rId5" Type="http://schemas.openxmlformats.org/officeDocument/2006/relationships/image" Target="../media/image0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099"/>
          </a:xfrm>
          <a:prstGeom prst="rect">
            <a:avLst/>
          </a:prstGeom>
        </p:spPr>
        <p:txBody>
          <a:bodyPr anchorCtr="0" anchor="b" bIns="91425" lIns="91425" rIns="91425" tIns="91425">
            <a:noAutofit/>
          </a:bodyPr>
          <a:lstStyle/>
          <a:p>
            <a:pPr lvl="0">
              <a:spcBef>
                <a:spcPts val="0"/>
              </a:spcBef>
              <a:buNone/>
            </a:pPr>
            <a:r>
              <a:rPr lang="en"/>
              <a:t>Proyecto de Grado</a:t>
            </a:r>
          </a:p>
        </p:txBody>
      </p:sp>
      <p:sp>
        <p:nvSpPr>
          <p:cNvPr id="60" name="Shape 60"/>
          <p:cNvSpPr txBox="1"/>
          <p:nvPr>
            <p:ph idx="1" type="subTitle"/>
          </p:nvPr>
        </p:nvSpPr>
        <p:spPr>
          <a:xfrm>
            <a:off x="671250" y="3174875"/>
            <a:ext cx="7801500" cy="1488599"/>
          </a:xfrm>
          <a:prstGeom prst="rect">
            <a:avLst/>
          </a:prstGeom>
        </p:spPr>
        <p:txBody>
          <a:bodyPr anchorCtr="0" anchor="t" bIns="91425" lIns="91425" rIns="91425" tIns="91425">
            <a:noAutofit/>
          </a:bodyPr>
          <a:lstStyle/>
          <a:p>
            <a:pPr lvl="0" rtl="0">
              <a:spcBef>
                <a:spcPts val="0"/>
              </a:spcBef>
              <a:buNone/>
            </a:pPr>
            <a:r>
              <a:rPr b="1" lang="en"/>
              <a:t>Integración de Herramientas para</a:t>
            </a:r>
          </a:p>
          <a:p>
            <a:pPr lvl="0" rtl="0">
              <a:spcBef>
                <a:spcPts val="0"/>
              </a:spcBef>
              <a:buNone/>
            </a:pPr>
            <a:r>
              <a:rPr b="1" lang="en"/>
              <a:t>Procesamiento de Lenguaje Natural</a:t>
            </a:r>
          </a:p>
          <a:p>
            <a:pPr lvl="0" rtl="0">
              <a:spcBef>
                <a:spcPts val="0"/>
              </a:spcBef>
              <a:buNone/>
            </a:pPr>
            <a:r>
              <a:t/>
            </a:r>
            <a:endParaRPr sz="2400"/>
          </a:p>
          <a:p>
            <a:pPr lvl="0" rtl="0">
              <a:spcBef>
                <a:spcPts val="0"/>
              </a:spcBef>
              <a:buNone/>
            </a:pPr>
            <a:r>
              <a:rPr lang="en" sz="1200"/>
              <a:t>Tutores:  </a:t>
            </a:r>
            <a:r>
              <a:rPr lang="en" sz="1800"/>
              <a:t>  </a:t>
            </a:r>
          </a:p>
          <a:p>
            <a:pPr lvl="0" rtl="0">
              <a:spcBef>
                <a:spcPts val="0"/>
              </a:spcBef>
              <a:buNone/>
            </a:pPr>
            <a:r>
              <a:rPr b="1" lang="en" sz="1800"/>
              <a:t>Guillermo Moncecchi</a:t>
            </a:r>
            <a:r>
              <a:rPr lang="en" sz="1800"/>
              <a:t>           </a:t>
            </a:r>
            <a:r>
              <a:rPr b="1" lang="en" sz="1800"/>
              <a:t>Juan José Prada</a:t>
            </a:r>
          </a:p>
        </p:txBody>
      </p:sp>
      <p:sp>
        <p:nvSpPr>
          <p:cNvPr id="61" name="Shape 61"/>
          <p:cNvSpPr/>
          <p:nvPr/>
        </p:nvSpPr>
        <p:spPr>
          <a:xfrm>
            <a:off x="90800" y="98925"/>
            <a:ext cx="8950799" cy="7965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62" name="Shape 62"/>
          <p:cNvPicPr preferRelativeResize="0"/>
          <p:nvPr/>
        </p:nvPicPr>
        <p:blipFill>
          <a:blip r:embed="rId3">
            <a:alphaModFix/>
          </a:blip>
          <a:stretch>
            <a:fillRect/>
          </a:stretch>
        </p:blipFill>
        <p:spPr>
          <a:xfrm>
            <a:off x="8118896" y="105177"/>
            <a:ext cx="811063" cy="796449"/>
          </a:xfrm>
          <a:prstGeom prst="rect">
            <a:avLst/>
          </a:prstGeom>
          <a:noFill/>
          <a:ln>
            <a:noFill/>
          </a:ln>
        </p:spPr>
      </p:pic>
      <p:pic>
        <p:nvPicPr>
          <p:cNvPr id="63" name="Shape 63"/>
          <p:cNvPicPr preferRelativeResize="0"/>
          <p:nvPr/>
        </p:nvPicPr>
        <p:blipFill>
          <a:blip r:embed="rId4">
            <a:alphaModFix/>
          </a:blip>
          <a:stretch>
            <a:fillRect/>
          </a:stretch>
        </p:blipFill>
        <p:spPr>
          <a:xfrm>
            <a:off x="3668425" y="118150"/>
            <a:ext cx="1604750" cy="734699"/>
          </a:xfrm>
          <a:prstGeom prst="rect">
            <a:avLst/>
          </a:prstGeom>
          <a:noFill/>
          <a:ln>
            <a:noFill/>
          </a:ln>
        </p:spPr>
      </p:pic>
      <p:pic>
        <p:nvPicPr>
          <p:cNvPr id="64" name="Shape 64"/>
          <p:cNvPicPr preferRelativeResize="0"/>
          <p:nvPr/>
        </p:nvPicPr>
        <p:blipFill>
          <a:blip r:embed="rId5">
            <a:alphaModFix/>
          </a:blip>
          <a:stretch>
            <a:fillRect/>
          </a:stretch>
        </p:blipFill>
        <p:spPr>
          <a:xfrm>
            <a:off x="231475" y="153374"/>
            <a:ext cx="712737" cy="699474"/>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nvSpPr>
        <p:spPr>
          <a:xfrm>
            <a:off x="658325" y="1138675"/>
            <a:ext cx="447600" cy="460500"/>
          </a:xfrm>
          <a:prstGeom prst="rect">
            <a:avLst/>
          </a:prstGeom>
          <a:solidFill>
            <a:srgbClr val="0000FF"/>
          </a:solid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solidFill>
                  <a:schemeClr val="accent3"/>
                </a:solidFill>
                <a:latin typeface="Average"/>
                <a:ea typeface="Average"/>
                <a:cs typeface="Average"/>
                <a:sym typeface="Average"/>
              </a:rPr>
              <a:t>La </a:t>
            </a:r>
          </a:p>
        </p:txBody>
      </p:sp>
      <p:sp>
        <p:nvSpPr>
          <p:cNvPr id="143" name="Shape 143"/>
          <p:cNvSpPr txBox="1"/>
          <p:nvPr/>
        </p:nvSpPr>
        <p:spPr>
          <a:xfrm>
            <a:off x="1666875" y="1138675"/>
            <a:ext cx="3577199" cy="460500"/>
          </a:xfrm>
          <a:prstGeom prst="rect">
            <a:avLst/>
          </a:prstGeom>
          <a:solidFill>
            <a:srgbClr val="0000FF"/>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800">
                <a:solidFill>
                  <a:schemeClr val="accent3"/>
                </a:solidFill>
                <a:latin typeface="Average"/>
                <a:ea typeface="Average"/>
                <a:cs typeface="Average"/>
                <a:sym typeface="Average"/>
              </a:rPr>
              <a:t>Organización de Naciones Unidas</a:t>
            </a:r>
          </a:p>
        </p:txBody>
      </p:sp>
      <p:sp>
        <p:nvSpPr>
          <p:cNvPr id="144" name="Shape 144"/>
          <p:cNvSpPr txBox="1"/>
          <p:nvPr/>
        </p:nvSpPr>
        <p:spPr>
          <a:xfrm>
            <a:off x="5587725" y="1138675"/>
            <a:ext cx="447600" cy="460500"/>
          </a:xfrm>
          <a:prstGeom prst="rect">
            <a:avLst/>
          </a:prstGeom>
          <a:solidFill>
            <a:srgbClr val="0000FF"/>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800">
                <a:solidFill>
                  <a:schemeClr val="accent3"/>
                </a:solidFill>
                <a:latin typeface="Average"/>
                <a:ea typeface="Average"/>
                <a:cs typeface="Average"/>
                <a:sym typeface="Average"/>
              </a:rPr>
              <a:t>es</a:t>
            </a:r>
          </a:p>
        </p:txBody>
      </p:sp>
      <p:sp>
        <p:nvSpPr>
          <p:cNvPr id="145" name="Shape 145"/>
          <p:cNvSpPr txBox="1"/>
          <p:nvPr/>
        </p:nvSpPr>
        <p:spPr>
          <a:xfrm>
            <a:off x="6340125" y="1138675"/>
            <a:ext cx="1579499" cy="460500"/>
          </a:xfrm>
          <a:prstGeom prst="rect">
            <a:avLst/>
          </a:prstGeom>
          <a:solidFill>
            <a:srgbClr val="0000FF"/>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800">
                <a:solidFill>
                  <a:schemeClr val="accent3"/>
                </a:solidFill>
                <a:latin typeface="Average"/>
                <a:ea typeface="Average"/>
                <a:cs typeface="Average"/>
                <a:sym typeface="Average"/>
              </a:rPr>
              <a:t>internacional</a:t>
            </a:r>
          </a:p>
        </p:txBody>
      </p:sp>
      <p:sp>
        <p:nvSpPr>
          <p:cNvPr id="146" name="Shape 146"/>
          <p:cNvSpPr txBox="1"/>
          <p:nvPr/>
        </p:nvSpPr>
        <p:spPr>
          <a:xfrm>
            <a:off x="8167450" y="1138675"/>
            <a:ext cx="207600" cy="460500"/>
          </a:xfrm>
          <a:prstGeom prst="rect">
            <a:avLst/>
          </a:prstGeom>
          <a:solidFill>
            <a:srgbClr val="0000FF"/>
          </a:solid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solidFill>
                  <a:schemeClr val="accent3"/>
                </a:solidFill>
                <a:latin typeface="Average"/>
                <a:ea typeface="Average"/>
                <a:cs typeface="Average"/>
                <a:sym typeface="Average"/>
              </a:rPr>
              <a:t>.</a:t>
            </a:r>
          </a:p>
        </p:txBody>
      </p:sp>
      <p:sp>
        <p:nvSpPr>
          <p:cNvPr id="147" name="Shape 147"/>
          <p:cNvSpPr/>
          <p:nvPr/>
        </p:nvSpPr>
        <p:spPr>
          <a:xfrm rot="5400000">
            <a:off x="4099125" y="1778949"/>
            <a:ext cx="506099" cy="369599"/>
          </a:xfrm>
          <a:prstGeom prst="strip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a:off x="2669017" y="2403075"/>
            <a:ext cx="3366325" cy="415100"/>
          </a:xfrm>
          <a:prstGeom prst="flowChartPredefined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solidFill>
                  <a:srgbClr val="666666"/>
                </a:solidFill>
                <a:latin typeface="Average"/>
                <a:ea typeface="Average"/>
                <a:cs typeface="Average"/>
                <a:sym typeface="Average"/>
              </a:rPr>
              <a:t>Etiquetado Gramatical</a:t>
            </a:r>
          </a:p>
        </p:txBody>
      </p:sp>
      <p:sp>
        <p:nvSpPr>
          <p:cNvPr id="149" name="Shape 149"/>
          <p:cNvSpPr/>
          <p:nvPr/>
        </p:nvSpPr>
        <p:spPr>
          <a:xfrm rot="5400000">
            <a:off x="4092675" y="3131249"/>
            <a:ext cx="518999" cy="369599"/>
          </a:xfrm>
          <a:prstGeom prst="strip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a:off x="402150" y="3761950"/>
            <a:ext cx="804000" cy="10896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 name="Shape 151"/>
          <p:cNvSpPr txBox="1"/>
          <p:nvPr/>
        </p:nvSpPr>
        <p:spPr>
          <a:xfrm>
            <a:off x="582125" y="3805675"/>
            <a:ext cx="447600" cy="460500"/>
          </a:xfrm>
          <a:prstGeom prst="rect">
            <a:avLst/>
          </a:prstGeom>
          <a:solidFill>
            <a:srgbClr val="274E13"/>
          </a:solid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solidFill>
                  <a:schemeClr val="accent3"/>
                </a:solidFill>
                <a:latin typeface="Average"/>
                <a:ea typeface="Average"/>
                <a:cs typeface="Average"/>
                <a:sym typeface="Average"/>
              </a:rPr>
              <a:t>La </a:t>
            </a:r>
          </a:p>
        </p:txBody>
      </p:sp>
      <p:sp>
        <p:nvSpPr>
          <p:cNvPr id="152" name="Shape 152"/>
          <p:cNvSpPr/>
          <p:nvPr/>
        </p:nvSpPr>
        <p:spPr>
          <a:xfrm>
            <a:off x="1316550" y="3761950"/>
            <a:ext cx="3695399" cy="10896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 name="Shape 153"/>
          <p:cNvSpPr txBox="1"/>
          <p:nvPr/>
        </p:nvSpPr>
        <p:spPr>
          <a:xfrm>
            <a:off x="1362075" y="3805675"/>
            <a:ext cx="3577199" cy="460500"/>
          </a:xfrm>
          <a:prstGeom prst="rect">
            <a:avLst/>
          </a:prstGeom>
          <a:solidFill>
            <a:srgbClr val="274E13"/>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800">
                <a:solidFill>
                  <a:schemeClr val="accent3"/>
                </a:solidFill>
                <a:latin typeface="Average"/>
                <a:ea typeface="Average"/>
                <a:cs typeface="Average"/>
                <a:sym typeface="Average"/>
              </a:rPr>
              <a:t>Organización de Naciones Unidas</a:t>
            </a:r>
          </a:p>
        </p:txBody>
      </p:sp>
      <p:sp>
        <p:nvSpPr>
          <p:cNvPr id="154" name="Shape 154"/>
          <p:cNvSpPr/>
          <p:nvPr/>
        </p:nvSpPr>
        <p:spPr>
          <a:xfrm>
            <a:off x="5126550" y="3761950"/>
            <a:ext cx="897599" cy="10896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 name="Shape 155"/>
          <p:cNvSpPr txBox="1"/>
          <p:nvPr/>
        </p:nvSpPr>
        <p:spPr>
          <a:xfrm>
            <a:off x="5359125" y="3805675"/>
            <a:ext cx="447600" cy="460500"/>
          </a:xfrm>
          <a:prstGeom prst="rect">
            <a:avLst/>
          </a:prstGeom>
          <a:solidFill>
            <a:srgbClr val="274E13"/>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800">
                <a:solidFill>
                  <a:schemeClr val="accent3"/>
                </a:solidFill>
                <a:latin typeface="Average"/>
                <a:ea typeface="Average"/>
                <a:cs typeface="Average"/>
                <a:sym typeface="Average"/>
              </a:rPr>
              <a:t>es</a:t>
            </a:r>
          </a:p>
        </p:txBody>
      </p:sp>
      <p:sp>
        <p:nvSpPr>
          <p:cNvPr id="156" name="Shape 156"/>
          <p:cNvSpPr/>
          <p:nvPr/>
        </p:nvSpPr>
        <p:spPr>
          <a:xfrm>
            <a:off x="6117150" y="3761950"/>
            <a:ext cx="1705799" cy="10896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 name="Shape 157"/>
          <p:cNvSpPr txBox="1"/>
          <p:nvPr/>
        </p:nvSpPr>
        <p:spPr>
          <a:xfrm>
            <a:off x="6187725" y="3805675"/>
            <a:ext cx="1579499" cy="460500"/>
          </a:xfrm>
          <a:prstGeom prst="rect">
            <a:avLst/>
          </a:prstGeom>
          <a:solidFill>
            <a:srgbClr val="274E13"/>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800">
                <a:solidFill>
                  <a:schemeClr val="accent3"/>
                </a:solidFill>
                <a:latin typeface="Average"/>
                <a:ea typeface="Average"/>
                <a:cs typeface="Average"/>
                <a:sym typeface="Average"/>
              </a:rPr>
              <a:t>internacional</a:t>
            </a:r>
          </a:p>
        </p:txBody>
      </p:sp>
      <p:sp>
        <p:nvSpPr>
          <p:cNvPr id="158" name="Shape 158"/>
          <p:cNvSpPr/>
          <p:nvPr/>
        </p:nvSpPr>
        <p:spPr>
          <a:xfrm>
            <a:off x="7945950" y="3761950"/>
            <a:ext cx="948300" cy="10896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9" name="Shape 159"/>
          <p:cNvSpPr txBox="1"/>
          <p:nvPr/>
        </p:nvSpPr>
        <p:spPr>
          <a:xfrm>
            <a:off x="8319850" y="3805675"/>
            <a:ext cx="207600" cy="460500"/>
          </a:xfrm>
          <a:prstGeom prst="rect">
            <a:avLst/>
          </a:prstGeom>
          <a:solidFill>
            <a:srgbClr val="274E13"/>
          </a:solid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solidFill>
                  <a:schemeClr val="accent3"/>
                </a:solidFill>
                <a:latin typeface="Average"/>
                <a:ea typeface="Average"/>
                <a:cs typeface="Average"/>
                <a:sym typeface="Average"/>
              </a:rPr>
              <a:t>.</a:t>
            </a:r>
          </a:p>
        </p:txBody>
      </p:sp>
      <p:sp>
        <p:nvSpPr>
          <p:cNvPr id="160" name="Shape 160"/>
          <p:cNvSpPr txBox="1"/>
          <p:nvPr/>
        </p:nvSpPr>
        <p:spPr>
          <a:xfrm>
            <a:off x="515675" y="4339075"/>
            <a:ext cx="580499" cy="4605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solidFill>
                  <a:srgbClr val="434343"/>
                </a:solidFill>
                <a:latin typeface="Average"/>
                <a:ea typeface="Average"/>
                <a:cs typeface="Average"/>
                <a:sym typeface="Average"/>
              </a:rPr>
              <a:t>Det</a:t>
            </a:r>
          </a:p>
        </p:txBody>
      </p:sp>
      <p:sp>
        <p:nvSpPr>
          <p:cNvPr id="161" name="Shape 161"/>
          <p:cNvSpPr txBox="1"/>
          <p:nvPr/>
        </p:nvSpPr>
        <p:spPr>
          <a:xfrm>
            <a:off x="2297775" y="4339075"/>
            <a:ext cx="1705799" cy="4605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solidFill>
                  <a:srgbClr val="434343"/>
                </a:solidFill>
                <a:latin typeface="Average"/>
                <a:ea typeface="Average"/>
                <a:cs typeface="Average"/>
                <a:sym typeface="Average"/>
              </a:rPr>
              <a:t>Nombre Propio</a:t>
            </a:r>
          </a:p>
        </p:txBody>
      </p:sp>
      <p:sp>
        <p:nvSpPr>
          <p:cNvPr id="162" name="Shape 162"/>
          <p:cNvSpPr txBox="1"/>
          <p:nvPr/>
        </p:nvSpPr>
        <p:spPr>
          <a:xfrm>
            <a:off x="5193675" y="4339075"/>
            <a:ext cx="778499" cy="4605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solidFill>
                  <a:srgbClr val="434343"/>
                </a:solidFill>
                <a:latin typeface="Average"/>
                <a:ea typeface="Average"/>
                <a:cs typeface="Average"/>
                <a:sym typeface="Average"/>
              </a:rPr>
              <a:t>Verbo</a:t>
            </a:r>
          </a:p>
        </p:txBody>
      </p:sp>
      <p:sp>
        <p:nvSpPr>
          <p:cNvPr id="163" name="Shape 163"/>
          <p:cNvSpPr txBox="1"/>
          <p:nvPr/>
        </p:nvSpPr>
        <p:spPr>
          <a:xfrm>
            <a:off x="6468375" y="4339075"/>
            <a:ext cx="1018199" cy="4605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solidFill>
                  <a:srgbClr val="434343"/>
                </a:solidFill>
                <a:latin typeface="Average"/>
                <a:ea typeface="Average"/>
                <a:cs typeface="Average"/>
                <a:sym typeface="Average"/>
              </a:rPr>
              <a:t>Adjetivo</a:t>
            </a:r>
          </a:p>
        </p:txBody>
      </p:sp>
      <p:sp>
        <p:nvSpPr>
          <p:cNvPr id="164" name="Shape 164"/>
          <p:cNvSpPr txBox="1"/>
          <p:nvPr/>
        </p:nvSpPr>
        <p:spPr>
          <a:xfrm>
            <a:off x="8021650" y="4339075"/>
            <a:ext cx="804000" cy="4605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solidFill>
                  <a:srgbClr val="434343"/>
                </a:solidFill>
                <a:latin typeface="Average"/>
                <a:ea typeface="Average"/>
                <a:cs typeface="Average"/>
                <a:sym typeface="Average"/>
              </a:rPr>
              <a:t>Punto</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p:nvPr/>
        </p:nvSpPr>
        <p:spPr>
          <a:xfrm rot="5400000">
            <a:off x="4099125" y="1778949"/>
            <a:ext cx="506099" cy="369599"/>
          </a:xfrm>
          <a:prstGeom prst="strip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a:off x="2669017" y="2403075"/>
            <a:ext cx="3366325" cy="415100"/>
          </a:xfrm>
          <a:prstGeom prst="flowChartPredefined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solidFill>
                  <a:srgbClr val="666666"/>
                </a:solidFill>
                <a:latin typeface="Average"/>
                <a:ea typeface="Average"/>
                <a:cs typeface="Average"/>
                <a:sym typeface="Average"/>
              </a:rPr>
              <a:t>Análisis Sintáctico</a:t>
            </a:r>
          </a:p>
        </p:txBody>
      </p:sp>
      <p:sp>
        <p:nvSpPr>
          <p:cNvPr id="171" name="Shape 171"/>
          <p:cNvSpPr/>
          <p:nvPr/>
        </p:nvSpPr>
        <p:spPr>
          <a:xfrm flipH="1" rot="10800000">
            <a:off x="4256425" y="3056675"/>
            <a:ext cx="948300" cy="1653899"/>
          </a:xfrm>
          <a:prstGeom prst="bentArrow">
            <a:avLst>
              <a:gd fmla="val 21725" name="adj1"/>
              <a:gd fmla="val 25000"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a:off x="402150" y="485350"/>
            <a:ext cx="804000" cy="10896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3" name="Shape 173"/>
          <p:cNvSpPr txBox="1"/>
          <p:nvPr/>
        </p:nvSpPr>
        <p:spPr>
          <a:xfrm>
            <a:off x="582125" y="529075"/>
            <a:ext cx="447600" cy="460500"/>
          </a:xfrm>
          <a:prstGeom prst="rect">
            <a:avLst/>
          </a:prstGeom>
          <a:solidFill>
            <a:srgbClr val="274E13"/>
          </a:solid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solidFill>
                  <a:schemeClr val="accent3"/>
                </a:solidFill>
                <a:latin typeface="Average"/>
                <a:ea typeface="Average"/>
                <a:cs typeface="Average"/>
                <a:sym typeface="Average"/>
              </a:rPr>
              <a:t>La </a:t>
            </a:r>
          </a:p>
        </p:txBody>
      </p:sp>
      <p:sp>
        <p:nvSpPr>
          <p:cNvPr id="174" name="Shape 174"/>
          <p:cNvSpPr/>
          <p:nvPr/>
        </p:nvSpPr>
        <p:spPr>
          <a:xfrm>
            <a:off x="1316550" y="485350"/>
            <a:ext cx="3695399" cy="10896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txBox="1"/>
          <p:nvPr/>
        </p:nvSpPr>
        <p:spPr>
          <a:xfrm>
            <a:off x="1362075" y="529075"/>
            <a:ext cx="3577199" cy="460500"/>
          </a:xfrm>
          <a:prstGeom prst="rect">
            <a:avLst/>
          </a:prstGeom>
          <a:solidFill>
            <a:srgbClr val="274E13"/>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800">
                <a:solidFill>
                  <a:schemeClr val="accent3"/>
                </a:solidFill>
                <a:latin typeface="Average"/>
                <a:ea typeface="Average"/>
                <a:cs typeface="Average"/>
                <a:sym typeface="Average"/>
              </a:rPr>
              <a:t>Organización de Naciones Unidas</a:t>
            </a:r>
          </a:p>
        </p:txBody>
      </p:sp>
      <p:sp>
        <p:nvSpPr>
          <p:cNvPr id="176" name="Shape 176"/>
          <p:cNvSpPr/>
          <p:nvPr/>
        </p:nvSpPr>
        <p:spPr>
          <a:xfrm>
            <a:off x="5126550" y="485350"/>
            <a:ext cx="897599" cy="10896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7" name="Shape 177"/>
          <p:cNvSpPr txBox="1"/>
          <p:nvPr/>
        </p:nvSpPr>
        <p:spPr>
          <a:xfrm>
            <a:off x="5359125" y="529075"/>
            <a:ext cx="447600" cy="460500"/>
          </a:xfrm>
          <a:prstGeom prst="rect">
            <a:avLst/>
          </a:prstGeom>
          <a:solidFill>
            <a:srgbClr val="274E13"/>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800">
                <a:solidFill>
                  <a:schemeClr val="accent3"/>
                </a:solidFill>
                <a:latin typeface="Average"/>
                <a:ea typeface="Average"/>
                <a:cs typeface="Average"/>
                <a:sym typeface="Average"/>
              </a:rPr>
              <a:t>es</a:t>
            </a:r>
          </a:p>
        </p:txBody>
      </p:sp>
      <p:sp>
        <p:nvSpPr>
          <p:cNvPr id="178" name="Shape 178"/>
          <p:cNvSpPr/>
          <p:nvPr/>
        </p:nvSpPr>
        <p:spPr>
          <a:xfrm>
            <a:off x="6117150" y="485350"/>
            <a:ext cx="1705799" cy="10896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9" name="Shape 179"/>
          <p:cNvSpPr txBox="1"/>
          <p:nvPr/>
        </p:nvSpPr>
        <p:spPr>
          <a:xfrm>
            <a:off x="6187725" y="529075"/>
            <a:ext cx="1579499" cy="460500"/>
          </a:xfrm>
          <a:prstGeom prst="rect">
            <a:avLst/>
          </a:prstGeom>
          <a:solidFill>
            <a:srgbClr val="274E13"/>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800">
                <a:solidFill>
                  <a:schemeClr val="accent3"/>
                </a:solidFill>
                <a:latin typeface="Average"/>
                <a:ea typeface="Average"/>
                <a:cs typeface="Average"/>
                <a:sym typeface="Average"/>
              </a:rPr>
              <a:t>internacional</a:t>
            </a:r>
          </a:p>
        </p:txBody>
      </p:sp>
      <p:sp>
        <p:nvSpPr>
          <p:cNvPr id="180" name="Shape 180"/>
          <p:cNvSpPr/>
          <p:nvPr/>
        </p:nvSpPr>
        <p:spPr>
          <a:xfrm>
            <a:off x="7945950" y="485350"/>
            <a:ext cx="948300" cy="10896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1" name="Shape 181"/>
          <p:cNvSpPr txBox="1"/>
          <p:nvPr/>
        </p:nvSpPr>
        <p:spPr>
          <a:xfrm>
            <a:off x="8319850" y="529075"/>
            <a:ext cx="207600" cy="460500"/>
          </a:xfrm>
          <a:prstGeom prst="rect">
            <a:avLst/>
          </a:prstGeom>
          <a:solidFill>
            <a:srgbClr val="274E13"/>
          </a:solid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solidFill>
                  <a:schemeClr val="accent3"/>
                </a:solidFill>
                <a:latin typeface="Average"/>
                <a:ea typeface="Average"/>
                <a:cs typeface="Average"/>
                <a:sym typeface="Average"/>
              </a:rPr>
              <a:t>.</a:t>
            </a:r>
          </a:p>
        </p:txBody>
      </p:sp>
      <p:sp>
        <p:nvSpPr>
          <p:cNvPr id="182" name="Shape 182"/>
          <p:cNvSpPr txBox="1"/>
          <p:nvPr/>
        </p:nvSpPr>
        <p:spPr>
          <a:xfrm>
            <a:off x="515675" y="1062475"/>
            <a:ext cx="580499" cy="4605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solidFill>
                  <a:srgbClr val="434343"/>
                </a:solidFill>
                <a:latin typeface="Average"/>
                <a:ea typeface="Average"/>
                <a:cs typeface="Average"/>
                <a:sym typeface="Average"/>
              </a:rPr>
              <a:t>Det</a:t>
            </a:r>
          </a:p>
        </p:txBody>
      </p:sp>
      <p:sp>
        <p:nvSpPr>
          <p:cNvPr id="183" name="Shape 183"/>
          <p:cNvSpPr txBox="1"/>
          <p:nvPr/>
        </p:nvSpPr>
        <p:spPr>
          <a:xfrm>
            <a:off x="2297775" y="1062475"/>
            <a:ext cx="1705799" cy="4605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solidFill>
                  <a:srgbClr val="434343"/>
                </a:solidFill>
                <a:latin typeface="Average"/>
                <a:ea typeface="Average"/>
                <a:cs typeface="Average"/>
                <a:sym typeface="Average"/>
              </a:rPr>
              <a:t>Nombre Propio</a:t>
            </a:r>
          </a:p>
        </p:txBody>
      </p:sp>
      <p:sp>
        <p:nvSpPr>
          <p:cNvPr id="184" name="Shape 184"/>
          <p:cNvSpPr txBox="1"/>
          <p:nvPr/>
        </p:nvSpPr>
        <p:spPr>
          <a:xfrm>
            <a:off x="5193675" y="1062475"/>
            <a:ext cx="778499" cy="4605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solidFill>
                  <a:srgbClr val="434343"/>
                </a:solidFill>
                <a:latin typeface="Average"/>
                <a:ea typeface="Average"/>
                <a:cs typeface="Average"/>
                <a:sym typeface="Average"/>
              </a:rPr>
              <a:t>Verbo</a:t>
            </a:r>
          </a:p>
        </p:txBody>
      </p:sp>
      <p:sp>
        <p:nvSpPr>
          <p:cNvPr id="185" name="Shape 185"/>
          <p:cNvSpPr txBox="1"/>
          <p:nvPr/>
        </p:nvSpPr>
        <p:spPr>
          <a:xfrm>
            <a:off x="6468375" y="1062475"/>
            <a:ext cx="1018199" cy="4605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solidFill>
                  <a:srgbClr val="434343"/>
                </a:solidFill>
                <a:latin typeface="Average"/>
                <a:ea typeface="Average"/>
                <a:cs typeface="Average"/>
                <a:sym typeface="Average"/>
              </a:rPr>
              <a:t>Adjetivo</a:t>
            </a:r>
          </a:p>
        </p:txBody>
      </p:sp>
      <p:sp>
        <p:nvSpPr>
          <p:cNvPr id="186" name="Shape 186"/>
          <p:cNvSpPr txBox="1"/>
          <p:nvPr/>
        </p:nvSpPr>
        <p:spPr>
          <a:xfrm>
            <a:off x="8021650" y="1062475"/>
            <a:ext cx="804000" cy="4605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solidFill>
                  <a:srgbClr val="434343"/>
                </a:solidFill>
                <a:latin typeface="Average"/>
                <a:ea typeface="Average"/>
                <a:cs typeface="Average"/>
                <a:sym typeface="Average"/>
              </a:rPr>
              <a:t>Punto</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nvSpPr>
        <p:spPr>
          <a:xfrm>
            <a:off x="604625" y="4532400"/>
            <a:ext cx="388800" cy="335700"/>
          </a:xfrm>
          <a:prstGeom prst="rect">
            <a:avLst/>
          </a:prstGeom>
          <a:solidFill>
            <a:srgbClr val="0C343D"/>
          </a:solidFill>
          <a:ln>
            <a:noFill/>
          </a:ln>
        </p:spPr>
        <p:txBody>
          <a:bodyPr anchorCtr="0" anchor="t" bIns="91425" lIns="91425" rIns="91425" tIns="91425">
            <a:noAutofit/>
          </a:bodyPr>
          <a:lstStyle/>
          <a:p>
            <a:pPr lvl="0" rtl="0">
              <a:lnSpc>
                <a:spcPct val="115000"/>
              </a:lnSpc>
              <a:spcBef>
                <a:spcPts val="0"/>
              </a:spcBef>
              <a:spcAft>
                <a:spcPts val="1600"/>
              </a:spcAft>
              <a:buNone/>
            </a:pPr>
            <a:r>
              <a:rPr b="1" lang="en" sz="1000">
                <a:solidFill>
                  <a:schemeClr val="accent3"/>
                </a:solidFill>
                <a:latin typeface="Average"/>
                <a:ea typeface="Average"/>
                <a:cs typeface="Average"/>
                <a:sym typeface="Average"/>
              </a:rPr>
              <a:t>La </a:t>
            </a:r>
          </a:p>
        </p:txBody>
      </p:sp>
      <p:sp>
        <p:nvSpPr>
          <p:cNvPr id="192" name="Shape 192"/>
          <p:cNvSpPr txBox="1"/>
          <p:nvPr/>
        </p:nvSpPr>
        <p:spPr>
          <a:xfrm>
            <a:off x="856600" y="1680900"/>
            <a:ext cx="1317299" cy="297899"/>
          </a:xfrm>
          <a:prstGeom prst="rect">
            <a:avLst/>
          </a:prstGeom>
          <a:solidFill>
            <a:srgbClr val="980000"/>
          </a:solidFill>
          <a:ln>
            <a:noFill/>
          </a:ln>
        </p:spPr>
        <p:txBody>
          <a:bodyPr anchorCtr="0" anchor="t" bIns="91425" lIns="91425" rIns="91425" tIns="91425">
            <a:noAutofit/>
          </a:bodyPr>
          <a:lstStyle/>
          <a:p>
            <a:pPr indent="0" lvl="0" marL="0" marR="0" rtl="0" algn="ctr">
              <a:lnSpc>
                <a:spcPct val="115000"/>
              </a:lnSpc>
              <a:spcBef>
                <a:spcPts val="0"/>
              </a:spcBef>
              <a:spcAft>
                <a:spcPts val="1600"/>
              </a:spcAft>
              <a:buNone/>
            </a:pPr>
            <a:r>
              <a:rPr b="1" lang="en" sz="1000">
                <a:solidFill>
                  <a:schemeClr val="accent3"/>
                </a:solidFill>
                <a:latin typeface="Average"/>
                <a:ea typeface="Average"/>
                <a:cs typeface="Average"/>
                <a:sym typeface="Average"/>
              </a:rPr>
              <a:t>Sintagma nominal</a:t>
            </a:r>
          </a:p>
        </p:txBody>
      </p:sp>
      <p:sp>
        <p:nvSpPr>
          <p:cNvPr id="193" name="Shape 193"/>
          <p:cNvSpPr txBox="1"/>
          <p:nvPr/>
        </p:nvSpPr>
        <p:spPr>
          <a:xfrm>
            <a:off x="4127900" y="900275"/>
            <a:ext cx="588899" cy="297899"/>
          </a:xfrm>
          <a:prstGeom prst="rect">
            <a:avLst/>
          </a:prstGeom>
          <a:solidFill>
            <a:srgbClr val="980000"/>
          </a:solidFill>
          <a:ln>
            <a:noFill/>
          </a:ln>
        </p:spPr>
        <p:txBody>
          <a:bodyPr anchorCtr="0" anchor="t" bIns="91425" lIns="91425" rIns="91425" tIns="91425">
            <a:noAutofit/>
          </a:bodyPr>
          <a:lstStyle/>
          <a:p>
            <a:pPr indent="0" lvl="0" marL="0" marR="0" rtl="0" algn="ctr">
              <a:lnSpc>
                <a:spcPct val="115000"/>
              </a:lnSpc>
              <a:spcBef>
                <a:spcPts val="0"/>
              </a:spcBef>
              <a:spcAft>
                <a:spcPts val="1600"/>
              </a:spcAft>
              <a:buNone/>
            </a:pPr>
            <a:r>
              <a:rPr b="1" lang="en" sz="1000">
                <a:solidFill>
                  <a:schemeClr val="accent3"/>
                </a:solidFill>
                <a:latin typeface="Average"/>
                <a:ea typeface="Average"/>
                <a:cs typeface="Average"/>
                <a:sym typeface="Average"/>
              </a:rPr>
              <a:t>GV</a:t>
            </a:r>
          </a:p>
        </p:txBody>
      </p:sp>
      <p:sp>
        <p:nvSpPr>
          <p:cNvPr id="194" name="Shape 194"/>
          <p:cNvSpPr txBox="1"/>
          <p:nvPr/>
        </p:nvSpPr>
        <p:spPr>
          <a:xfrm>
            <a:off x="8355925" y="4551300"/>
            <a:ext cx="210300" cy="297899"/>
          </a:xfrm>
          <a:prstGeom prst="rect">
            <a:avLst/>
          </a:prstGeom>
          <a:solidFill>
            <a:srgbClr val="0C343D"/>
          </a:solidFill>
          <a:ln>
            <a:noFill/>
          </a:ln>
        </p:spPr>
        <p:txBody>
          <a:bodyPr anchorCtr="0" anchor="t" bIns="91425" lIns="91425" rIns="91425" tIns="91425">
            <a:noAutofit/>
          </a:bodyPr>
          <a:lstStyle/>
          <a:p>
            <a:pPr lvl="0" rtl="0">
              <a:lnSpc>
                <a:spcPct val="115000"/>
              </a:lnSpc>
              <a:spcBef>
                <a:spcPts val="0"/>
              </a:spcBef>
              <a:spcAft>
                <a:spcPts val="1600"/>
              </a:spcAft>
              <a:buNone/>
            </a:pPr>
            <a:r>
              <a:rPr b="1" lang="en" sz="1000">
                <a:solidFill>
                  <a:schemeClr val="accent3"/>
                </a:solidFill>
                <a:latin typeface="Average"/>
                <a:ea typeface="Average"/>
                <a:cs typeface="Average"/>
                <a:sym typeface="Average"/>
              </a:rPr>
              <a:t>.</a:t>
            </a:r>
          </a:p>
        </p:txBody>
      </p:sp>
      <p:sp>
        <p:nvSpPr>
          <p:cNvPr id="195" name="Shape 195"/>
          <p:cNvSpPr txBox="1"/>
          <p:nvPr/>
        </p:nvSpPr>
        <p:spPr>
          <a:xfrm>
            <a:off x="4198550" y="242525"/>
            <a:ext cx="447600" cy="297899"/>
          </a:xfrm>
          <a:prstGeom prst="rect">
            <a:avLst/>
          </a:prstGeom>
          <a:solidFill>
            <a:srgbClr val="980000"/>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000">
                <a:solidFill>
                  <a:schemeClr val="accent3"/>
                </a:solidFill>
                <a:latin typeface="Average"/>
                <a:ea typeface="Average"/>
                <a:cs typeface="Average"/>
                <a:sym typeface="Average"/>
              </a:rPr>
              <a:t>O</a:t>
            </a:r>
          </a:p>
        </p:txBody>
      </p:sp>
      <p:sp>
        <p:nvSpPr>
          <p:cNvPr id="196" name="Shape 196"/>
          <p:cNvSpPr txBox="1"/>
          <p:nvPr/>
        </p:nvSpPr>
        <p:spPr>
          <a:xfrm>
            <a:off x="3979400" y="2442900"/>
            <a:ext cx="885900" cy="297899"/>
          </a:xfrm>
          <a:prstGeom prst="rect">
            <a:avLst/>
          </a:prstGeom>
          <a:solidFill>
            <a:srgbClr val="980000"/>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000">
                <a:solidFill>
                  <a:schemeClr val="accent3"/>
                </a:solidFill>
                <a:latin typeface="Average"/>
                <a:ea typeface="Average"/>
                <a:cs typeface="Average"/>
                <a:sym typeface="Average"/>
              </a:rPr>
              <a:t>Verbo</a:t>
            </a:r>
          </a:p>
        </p:txBody>
      </p:sp>
      <p:sp>
        <p:nvSpPr>
          <p:cNvPr id="197" name="Shape 197"/>
          <p:cNvSpPr txBox="1"/>
          <p:nvPr/>
        </p:nvSpPr>
        <p:spPr>
          <a:xfrm>
            <a:off x="6019775" y="2361600"/>
            <a:ext cx="1317299" cy="460500"/>
          </a:xfrm>
          <a:prstGeom prst="rect">
            <a:avLst/>
          </a:prstGeom>
          <a:solidFill>
            <a:srgbClr val="980000"/>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000">
                <a:solidFill>
                  <a:schemeClr val="accent3"/>
                </a:solidFill>
                <a:latin typeface="Average"/>
                <a:ea typeface="Average"/>
                <a:cs typeface="Average"/>
                <a:sym typeface="Average"/>
              </a:rPr>
              <a:t>Adjetivo masculino singular</a:t>
            </a:r>
          </a:p>
        </p:txBody>
      </p:sp>
      <p:sp>
        <p:nvSpPr>
          <p:cNvPr id="198" name="Shape 198"/>
          <p:cNvSpPr txBox="1"/>
          <p:nvPr/>
        </p:nvSpPr>
        <p:spPr>
          <a:xfrm>
            <a:off x="159725" y="2341500"/>
            <a:ext cx="1278600" cy="460500"/>
          </a:xfrm>
          <a:prstGeom prst="rect">
            <a:avLst/>
          </a:prstGeom>
          <a:solidFill>
            <a:srgbClr val="980000"/>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000">
                <a:solidFill>
                  <a:schemeClr val="accent3"/>
                </a:solidFill>
                <a:latin typeface="Average"/>
                <a:ea typeface="Average"/>
                <a:cs typeface="Average"/>
                <a:sym typeface="Average"/>
              </a:rPr>
              <a:t>Determinante feminino singular</a:t>
            </a:r>
          </a:p>
        </p:txBody>
      </p:sp>
      <p:sp>
        <p:nvSpPr>
          <p:cNvPr id="199" name="Shape 199"/>
          <p:cNvSpPr txBox="1"/>
          <p:nvPr/>
        </p:nvSpPr>
        <p:spPr>
          <a:xfrm>
            <a:off x="1600175" y="2341500"/>
            <a:ext cx="1718699" cy="460500"/>
          </a:xfrm>
          <a:prstGeom prst="rect">
            <a:avLst/>
          </a:prstGeom>
          <a:solidFill>
            <a:srgbClr val="980000"/>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000">
                <a:solidFill>
                  <a:schemeClr val="accent3"/>
                </a:solidFill>
                <a:latin typeface="Average"/>
                <a:ea typeface="Average"/>
                <a:cs typeface="Average"/>
                <a:sym typeface="Average"/>
              </a:rPr>
              <a:t>Grupo nominal femenino singular</a:t>
            </a:r>
          </a:p>
        </p:txBody>
      </p:sp>
      <p:sp>
        <p:nvSpPr>
          <p:cNvPr id="200" name="Shape 200"/>
          <p:cNvSpPr txBox="1"/>
          <p:nvPr/>
        </p:nvSpPr>
        <p:spPr>
          <a:xfrm>
            <a:off x="1600175" y="3103500"/>
            <a:ext cx="1718699" cy="460500"/>
          </a:xfrm>
          <a:prstGeom prst="rect">
            <a:avLst/>
          </a:prstGeom>
          <a:solidFill>
            <a:srgbClr val="980000"/>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000">
                <a:solidFill>
                  <a:schemeClr val="accent3"/>
                </a:solidFill>
                <a:latin typeface="Average"/>
                <a:ea typeface="Average"/>
                <a:cs typeface="Average"/>
                <a:sym typeface="Average"/>
              </a:rPr>
              <a:t>Nombre propio femenino singular</a:t>
            </a:r>
          </a:p>
        </p:txBody>
      </p:sp>
      <p:sp>
        <p:nvSpPr>
          <p:cNvPr id="201" name="Shape 201"/>
          <p:cNvSpPr txBox="1"/>
          <p:nvPr/>
        </p:nvSpPr>
        <p:spPr>
          <a:xfrm>
            <a:off x="1466375" y="4470000"/>
            <a:ext cx="1986300" cy="460500"/>
          </a:xfrm>
          <a:prstGeom prst="rect">
            <a:avLst/>
          </a:prstGeom>
          <a:solidFill>
            <a:srgbClr val="0C343D"/>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000">
                <a:solidFill>
                  <a:schemeClr val="accent3"/>
                </a:solidFill>
                <a:latin typeface="Average"/>
                <a:ea typeface="Average"/>
                <a:cs typeface="Average"/>
                <a:sym typeface="Average"/>
              </a:rPr>
              <a:t>Organización de Naciones Unidas</a:t>
            </a:r>
          </a:p>
        </p:txBody>
      </p:sp>
      <p:sp>
        <p:nvSpPr>
          <p:cNvPr id="202" name="Shape 202"/>
          <p:cNvSpPr txBox="1"/>
          <p:nvPr/>
        </p:nvSpPr>
        <p:spPr>
          <a:xfrm>
            <a:off x="4127900" y="4551300"/>
            <a:ext cx="588899" cy="297899"/>
          </a:xfrm>
          <a:prstGeom prst="rect">
            <a:avLst/>
          </a:prstGeom>
          <a:solidFill>
            <a:srgbClr val="0C343D"/>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000">
                <a:solidFill>
                  <a:schemeClr val="accent3"/>
                </a:solidFill>
                <a:latin typeface="Average"/>
                <a:ea typeface="Average"/>
                <a:cs typeface="Average"/>
                <a:sym typeface="Average"/>
              </a:rPr>
              <a:t>Ser</a:t>
            </a:r>
          </a:p>
        </p:txBody>
      </p:sp>
      <p:sp>
        <p:nvSpPr>
          <p:cNvPr id="203" name="Shape 203"/>
          <p:cNvSpPr txBox="1"/>
          <p:nvPr/>
        </p:nvSpPr>
        <p:spPr>
          <a:xfrm>
            <a:off x="6148025" y="4551300"/>
            <a:ext cx="1060799" cy="297899"/>
          </a:xfrm>
          <a:prstGeom prst="rect">
            <a:avLst/>
          </a:prstGeom>
          <a:solidFill>
            <a:srgbClr val="0C343D"/>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000">
                <a:solidFill>
                  <a:schemeClr val="accent3"/>
                </a:solidFill>
                <a:latin typeface="Average"/>
                <a:ea typeface="Average"/>
                <a:cs typeface="Average"/>
                <a:sym typeface="Average"/>
              </a:rPr>
              <a:t>internacional</a:t>
            </a:r>
          </a:p>
        </p:txBody>
      </p:sp>
      <p:sp>
        <p:nvSpPr>
          <p:cNvPr id="204" name="Shape 204"/>
          <p:cNvSpPr txBox="1"/>
          <p:nvPr/>
        </p:nvSpPr>
        <p:spPr>
          <a:xfrm>
            <a:off x="7994275" y="1833300"/>
            <a:ext cx="933599" cy="297899"/>
          </a:xfrm>
          <a:prstGeom prst="rect">
            <a:avLst/>
          </a:prstGeom>
          <a:solidFill>
            <a:srgbClr val="980000"/>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000">
                <a:solidFill>
                  <a:schemeClr val="accent3"/>
                </a:solidFill>
                <a:latin typeface="Average"/>
                <a:ea typeface="Average"/>
                <a:cs typeface="Average"/>
                <a:sym typeface="Average"/>
              </a:rPr>
              <a:t>Puntuación</a:t>
            </a:r>
          </a:p>
        </p:txBody>
      </p:sp>
      <p:cxnSp>
        <p:nvCxnSpPr>
          <p:cNvPr id="205" name="Shape 205"/>
          <p:cNvCxnSpPr>
            <a:stCxn id="195" idx="2"/>
            <a:endCxn id="193" idx="0"/>
          </p:cNvCxnSpPr>
          <p:nvPr/>
        </p:nvCxnSpPr>
        <p:spPr>
          <a:xfrm>
            <a:off x="4422350" y="540424"/>
            <a:ext cx="0" cy="360000"/>
          </a:xfrm>
          <a:prstGeom prst="straightConnector1">
            <a:avLst/>
          </a:prstGeom>
          <a:noFill/>
          <a:ln cap="flat" cmpd="sng" w="9525">
            <a:solidFill>
              <a:schemeClr val="dk2"/>
            </a:solidFill>
            <a:prstDash val="solid"/>
            <a:round/>
            <a:headEnd len="lg" w="lg" type="none"/>
            <a:tailEnd len="lg" w="lg" type="none"/>
          </a:ln>
        </p:spPr>
      </p:cxnSp>
      <p:cxnSp>
        <p:nvCxnSpPr>
          <p:cNvPr id="206" name="Shape 206"/>
          <p:cNvCxnSpPr>
            <a:stCxn id="193" idx="2"/>
            <a:endCxn id="196" idx="0"/>
          </p:cNvCxnSpPr>
          <p:nvPr/>
        </p:nvCxnSpPr>
        <p:spPr>
          <a:xfrm>
            <a:off x="4422350" y="1198174"/>
            <a:ext cx="0" cy="1244700"/>
          </a:xfrm>
          <a:prstGeom prst="straightConnector1">
            <a:avLst/>
          </a:prstGeom>
          <a:noFill/>
          <a:ln cap="flat" cmpd="sng" w="9525">
            <a:solidFill>
              <a:schemeClr val="dk2"/>
            </a:solidFill>
            <a:prstDash val="solid"/>
            <a:round/>
            <a:headEnd len="lg" w="lg" type="none"/>
            <a:tailEnd len="lg" w="lg" type="none"/>
          </a:ln>
        </p:spPr>
      </p:cxnSp>
      <p:cxnSp>
        <p:nvCxnSpPr>
          <p:cNvPr id="207" name="Shape 207"/>
          <p:cNvCxnSpPr>
            <a:stCxn id="193" idx="2"/>
            <a:endCxn id="192" idx="0"/>
          </p:cNvCxnSpPr>
          <p:nvPr/>
        </p:nvCxnSpPr>
        <p:spPr>
          <a:xfrm flipH="1">
            <a:off x="1515350" y="1198174"/>
            <a:ext cx="2907000" cy="482700"/>
          </a:xfrm>
          <a:prstGeom prst="straightConnector1">
            <a:avLst/>
          </a:prstGeom>
          <a:noFill/>
          <a:ln cap="flat" cmpd="sng" w="9525">
            <a:solidFill>
              <a:schemeClr val="dk2"/>
            </a:solidFill>
            <a:prstDash val="solid"/>
            <a:round/>
            <a:headEnd len="lg" w="lg" type="none"/>
            <a:tailEnd len="lg" w="lg" type="none"/>
          </a:ln>
        </p:spPr>
      </p:cxnSp>
      <p:cxnSp>
        <p:nvCxnSpPr>
          <p:cNvPr id="208" name="Shape 208"/>
          <p:cNvCxnSpPr>
            <a:stCxn id="193" idx="2"/>
            <a:endCxn id="197" idx="0"/>
          </p:cNvCxnSpPr>
          <p:nvPr/>
        </p:nvCxnSpPr>
        <p:spPr>
          <a:xfrm>
            <a:off x="4422350" y="1198174"/>
            <a:ext cx="2256000" cy="1163400"/>
          </a:xfrm>
          <a:prstGeom prst="straightConnector1">
            <a:avLst/>
          </a:prstGeom>
          <a:noFill/>
          <a:ln cap="flat" cmpd="sng" w="9525">
            <a:solidFill>
              <a:schemeClr val="dk2"/>
            </a:solidFill>
            <a:prstDash val="solid"/>
            <a:round/>
            <a:headEnd len="lg" w="lg" type="none"/>
            <a:tailEnd len="lg" w="lg" type="none"/>
          </a:ln>
        </p:spPr>
      </p:cxnSp>
      <p:cxnSp>
        <p:nvCxnSpPr>
          <p:cNvPr id="209" name="Shape 209"/>
          <p:cNvCxnSpPr>
            <a:stCxn id="193" idx="2"/>
            <a:endCxn id="204" idx="0"/>
          </p:cNvCxnSpPr>
          <p:nvPr/>
        </p:nvCxnSpPr>
        <p:spPr>
          <a:xfrm>
            <a:off x="4422350" y="1198174"/>
            <a:ext cx="4038600" cy="635100"/>
          </a:xfrm>
          <a:prstGeom prst="straightConnector1">
            <a:avLst/>
          </a:prstGeom>
          <a:noFill/>
          <a:ln cap="flat" cmpd="sng" w="9525">
            <a:solidFill>
              <a:schemeClr val="dk2"/>
            </a:solidFill>
            <a:prstDash val="solid"/>
            <a:round/>
            <a:headEnd len="lg" w="lg" type="none"/>
            <a:tailEnd len="lg" w="lg" type="none"/>
          </a:ln>
        </p:spPr>
      </p:cxnSp>
      <p:cxnSp>
        <p:nvCxnSpPr>
          <p:cNvPr id="210" name="Shape 210"/>
          <p:cNvCxnSpPr>
            <a:stCxn id="192" idx="2"/>
            <a:endCxn id="198" idx="0"/>
          </p:cNvCxnSpPr>
          <p:nvPr/>
        </p:nvCxnSpPr>
        <p:spPr>
          <a:xfrm flipH="1">
            <a:off x="799149" y="1978799"/>
            <a:ext cx="716100" cy="362700"/>
          </a:xfrm>
          <a:prstGeom prst="straightConnector1">
            <a:avLst/>
          </a:prstGeom>
          <a:noFill/>
          <a:ln cap="flat" cmpd="sng" w="9525">
            <a:solidFill>
              <a:schemeClr val="dk2"/>
            </a:solidFill>
            <a:prstDash val="solid"/>
            <a:round/>
            <a:headEnd len="lg" w="lg" type="none"/>
            <a:tailEnd len="lg" w="lg" type="none"/>
          </a:ln>
        </p:spPr>
      </p:cxnSp>
      <p:cxnSp>
        <p:nvCxnSpPr>
          <p:cNvPr id="211" name="Shape 211"/>
          <p:cNvCxnSpPr>
            <a:stCxn id="192" idx="2"/>
            <a:endCxn id="199" idx="0"/>
          </p:cNvCxnSpPr>
          <p:nvPr/>
        </p:nvCxnSpPr>
        <p:spPr>
          <a:xfrm>
            <a:off x="1515249" y="1978799"/>
            <a:ext cx="944399" cy="362700"/>
          </a:xfrm>
          <a:prstGeom prst="straightConnector1">
            <a:avLst/>
          </a:prstGeom>
          <a:noFill/>
          <a:ln cap="flat" cmpd="sng" w="9525">
            <a:solidFill>
              <a:schemeClr val="dk2"/>
            </a:solidFill>
            <a:prstDash val="solid"/>
            <a:round/>
            <a:headEnd len="lg" w="lg" type="none"/>
            <a:tailEnd len="lg" w="lg" type="none"/>
          </a:ln>
        </p:spPr>
      </p:cxnSp>
      <p:cxnSp>
        <p:nvCxnSpPr>
          <p:cNvPr id="212" name="Shape 212"/>
          <p:cNvCxnSpPr>
            <a:stCxn id="199" idx="2"/>
            <a:endCxn id="200" idx="0"/>
          </p:cNvCxnSpPr>
          <p:nvPr/>
        </p:nvCxnSpPr>
        <p:spPr>
          <a:xfrm>
            <a:off x="2459524" y="2802000"/>
            <a:ext cx="0" cy="301500"/>
          </a:xfrm>
          <a:prstGeom prst="straightConnector1">
            <a:avLst/>
          </a:prstGeom>
          <a:noFill/>
          <a:ln cap="flat" cmpd="sng" w="9525">
            <a:solidFill>
              <a:schemeClr val="dk2"/>
            </a:solidFill>
            <a:prstDash val="solid"/>
            <a:round/>
            <a:headEnd len="lg" w="lg" type="none"/>
            <a:tailEnd len="lg" w="lg" type="none"/>
          </a:ln>
        </p:spPr>
      </p:cxnSp>
      <p:cxnSp>
        <p:nvCxnSpPr>
          <p:cNvPr id="213" name="Shape 213"/>
          <p:cNvCxnSpPr>
            <a:stCxn id="198" idx="2"/>
            <a:endCxn id="191" idx="0"/>
          </p:cNvCxnSpPr>
          <p:nvPr/>
        </p:nvCxnSpPr>
        <p:spPr>
          <a:xfrm>
            <a:off x="799025" y="2802000"/>
            <a:ext cx="0" cy="1730400"/>
          </a:xfrm>
          <a:prstGeom prst="straightConnector1">
            <a:avLst/>
          </a:prstGeom>
          <a:noFill/>
          <a:ln cap="flat" cmpd="sng" w="9525">
            <a:solidFill>
              <a:schemeClr val="dk2"/>
            </a:solidFill>
            <a:prstDash val="solid"/>
            <a:round/>
            <a:headEnd len="lg" w="lg" type="none"/>
            <a:tailEnd len="lg" w="lg" type="none"/>
          </a:ln>
        </p:spPr>
      </p:cxnSp>
      <p:cxnSp>
        <p:nvCxnSpPr>
          <p:cNvPr id="214" name="Shape 214"/>
          <p:cNvCxnSpPr>
            <a:stCxn id="200" idx="2"/>
            <a:endCxn id="201" idx="0"/>
          </p:cNvCxnSpPr>
          <p:nvPr/>
        </p:nvCxnSpPr>
        <p:spPr>
          <a:xfrm>
            <a:off x="2459524" y="3564000"/>
            <a:ext cx="0" cy="906000"/>
          </a:xfrm>
          <a:prstGeom prst="straightConnector1">
            <a:avLst/>
          </a:prstGeom>
          <a:noFill/>
          <a:ln cap="flat" cmpd="sng" w="9525">
            <a:solidFill>
              <a:schemeClr val="dk2"/>
            </a:solidFill>
            <a:prstDash val="solid"/>
            <a:round/>
            <a:headEnd len="lg" w="lg" type="none"/>
            <a:tailEnd len="lg" w="lg" type="none"/>
          </a:ln>
        </p:spPr>
      </p:cxnSp>
      <p:cxnSp>
        <p:nvCxnSpPr>
          <p:cNvPr id="215" name="Shape 215"/>
          <p:cNvCxnSpPr>
            <a:stCxn id="197" idx="2"/>
            <a:endCxn id="203" idx="0"/>
          </p:cNvCxnSpPr>
          <p:nvPr/>
        </p:nvCxnSpPr>
        <p:spPr>
          <a:xfrm>
            <a:off x="6678424" y="2822100"/>
            <a:ext cx="0" cy="1729200"/>
          </a:xfrm>
          <a:prstGeom prst="straightConnector1">
            <a:avLst/>
          </a:prstGeom>
          <a:noFill/>
          <a:ln cap="flat" cmpd="sng" w="9525">
            <a:solidFill>
              <a:schemeClr val="dk2"/>
            </a:solidFill>
            <a:prstDash val="solid"/>
            <a:round/>
            <a:headEnd len="lg" w="lg" type="none"/>
            <a:tailEnd len="lg" w="lg" type="none"/>
          </a:ln>
        </p:spPr>
      </p:cxnSp>
      <p:cxnSp>
        <p:nvCxnSpPr>
          <p:cNvPr id="216" name="Shape 216"/>
          <p:cNvCxnSpPr>
            <a:stCxn id="204" idx="2"/>
            <a:endCxn id="194" idx="0"/>
          </p:cNvCxnSpPr>
          <p:nvPr/>
        </p:nvCxnSpPr>
        <p:spPr>
          <a:xfrm>
            <a:off x="8461074" y="2131199"/>
            <a:ext cx="0" cy="2420099"/>
          </a:xfrm>
          <a:prstGeom prst="straightConnector1">
            <a:avLst/>
          </a:prstGeom>
          <a:noFill/>
          <a:ln cap="flat" cmpd="sng" w="9525">
            <a:solidFill>
              <a:schemeClr val="dk2"/>
            </a:solidFill>
            <a:prstDash val="solid"/>
            <a:round/>
            <a:headEnd len="lg" w="lg" type="none"/>
            <a:tailEnd len="lg" w="lg" type="none"/>
          </a:ln>
        </p:spPr>
      </p:cxnSp>
      <p:cxnSp>
        <p:nvCxnSpPr>
          <p:cNvPr id="217" name="Shape 217"/>
          <p:cNvCxnSpPr>
            <a:stCxn id="196" idx="2"/>
            <a:endCxn id="202" idx="0"/>
          </p:cNvCxnSpPr>
          <p:nvPr/>
        </p:nvCxnSpPr>
        <p:spPr>
          <a:xfrm>
            <a:off x="4422350" y="2740799"/>
            <a:ext cx="0" cy="1810499"/>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Motivación</a:t>
            </a:r>
          </a:p>
        </p:txBody>
      </p:sp>
      <p:sp>
        <p:nvSpPr>
          <p:cNvPr id="223" name="Shape 22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Facilitar el trabajo de los investigadores y de estudiantes de grado del curso de Introducción al PLN mediante el desarrollo de un mecanismo de integración de las diferentes herramientas.</a:t>
            </a:r>
          </a:p>
          <a:p>
            <a:pPr lvl="0" rtl="0">
              <a:spcBef>
                <a:spcPts val="0"/>
              </a:spcBef>
              <a:buNone/>
            </a:pPr>
            <a:r>
              <a:rPr lang="en"/>
              <a:t>Se busca que las herramientas sean compatibles entre sí, pudiendo trabajar en conjunto de forma transparente para el usuario.</a:t>
            </a:r>
          </a:p>
          <a:p>
            <a:pPr lvl="0" rtl="0">
              <a:spcBef>
                <a:spcPts val="0"/>
              </a:spcBef>
              <a:buNone/>
            </a:pPr>
            <a:r>
              <a:rPr lang="en"/>
              <a:t>Hay varios obstáculos a superar para conseguir la integración.</a:t>
            </a:r>
          </a:p>
          <a:p>
            <a:pPr lv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Problema: Entornos de ejecución</a:t>
            </a:r>
          </a:p>
        </p:txBody>
      </p:sp>
      <p:sp>
        <p:nvSpPr>
          <p:cNvPr id="229" name="Shape 22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sz="2200"/>
              <a:t>Las herramientas corren sobre un </a:t>
            </a:r>
            <a:r>
              <a:rPr b="1" lang="en" sz="2200" u="sng"/>
              <a:t>conjunto heterogéneo de entornos de ejecución</a:t>
            </a:r>
            <a:r>
              <a:rPr lang="en" sz="2200"/>
              <a:t> (Java, nativo, Python, etc). Cada uno con sus inherentes complejidades, esto implica que hay que revisar la documentación de cada herramienta para ver cómo se ejecuta, que banderas se requieren desde línea de comandos, etc.</a:t>
            </a:r>
          </a:p>
          <a:p>
            <a:pPr lvl="0">
              <a:spcBef>
                <a:spcPts val="0"/>
              </a:spcBef>
              <a:buNone/>
            </a:pPr>
            <a:r>
              <a:t/>
            </a:r>
            <a:endParaRPr/>
          </a:p>
        </p:txBody>
      </p:sp>
      <p:pic>
        <p:nvPicPr>
          <p:cNvPr id="230" name="Shape 230"/>
          <p:cNvPicPr preferRelativeResize="0"/>
          <p:nvPr/>
        </p:nvPicPr>
        <p:blipFill>
          <a:blip r:embed="rId3">
            <a:alphaModFix/>
          </a:blip>
          <a:stretch>
            <a:fillRect/>
          </a:stretch>
        </p:blipFill>
        <p:spPr>
          <a:xfrm>
            <a:off x="3591875" y="3187950"/>
            <a:ext cx="1647475" cy="1647475"/>
          </a:xfrm>
          <a:prstGeom prst="rect">
            <a:avLst/>
          </a:prstGeom>
          <a:noFill/>
          <a:ln>
            <a:noFill/>
          </a:ln>
        </p:spPr>
      </p:pic>
      <p:pic>
        <p:nvPicPr>
          <p:cNvPr id="231" name="Shape 231"/>
          <p:cNvPicPr preferRelativeResize="0"/>
          <p:nvPr/>
        </p:nvPicPr>
        <p:blipFill>
          <a:blip r:embed="rId4">
            <a:alphaModFix/>
          </a:blip>
          <a:stretch>
            <a:fillRect/>
          </a:stretch>
        </p:blipFill>
        <p:spPr>
          <a:xfrm>
            <a:off x="1138625" y="3100637"/>
            <a:ext cx="1822099" cy="1822099"/>
          </a:xfrm>
          <a:prstGeom prst="rect">
            <a:avLst/>
          </a:prstGeom>
          <a:noFill/>
          <a:ln>
            <a:noFill/>
          </a:ln>
        </p:spPr>
      </p:pic>
      <p:pic>
        <p:nvPicPr>
          <p:cNvPr id="232" name="Shape 232"/>
          <p:cNvPicPr preferRelativeResize="0"/>
          <p:nvPr/>
        </p:nvPicPr>
        <p:blipFill>
          <a:blip r:embed="rId5">
            <a:alphaModFix/>
          </a:blip>
          <a:stretch>
            <a:fillRect/>
          </a:stretch>
        </p:blipFill>
        <p:spPr>
          <a:xfrm>
            <a:off x="5870500" y="3187947"/>
            <a:ext cx="1822100" cy="18221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p:nvPr/>
        </p:nvSpPr>
        <p:spPr>
          <a:xfrm>
            <a:off x="4750425" y="2730650"/>
            <a:ext cx="3392400" cy="1932899"/>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8" name="Shape 23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Problema: Formatos de entrada y salida diferentes</a:t>
            </a:r>
          </a:p>
        </p:txBody>
      </p:sp>
      <p:sp>
        <p:nvSpPr>
          <p:cNvPr id="239" name="Shape 239"/>
          <p:cNvSpPr txBox="1"/>
          <p:nvPr>
            <p:ph idx="1" type="body"/>
          </p:nvPr>
        </p:nvSpPr>
        <p:spPr>
          <a:xfrm>
            <a:off x="311700" y="1152475"/>
            <a:ext cx="8520599" cy="1474200"/>
          </a:xfrm>
          <a:prstGeom prst="rect">
            <a:avLst/>
          </a:prstGeom>
        </p:spPr>
        <p:txBody>
          <a:bodyPr anchorCtr="0" anchor="t" bIns="91425" lIns="91425" rIns="91425" tIns="91425">
            <a:noAutofit/>
          </a:bodyPr>
          <a:lstStyle/>
          <a:p>
            <a:pPr lvl="0" rtl="0">
              <a:spcBef>
                <a:spcPts val="0"/>
              </a:spcBef>
              <a:buNone/>
            </a:pPr>
            <a:r>
              <a:rPr lang="en" sz="2200"/>
              <a:t>Cada herramienta tiene </a:t>
            </a:r>
            <a:r>
              <a:rPr b="1" lang="en" sz="2200"/>
              <a:t>un</a:t>
            </a:r>
            <a:r>
              <a:rPr lang="en" sz="2200"/>
              <a:t> </a:t>
            </a:r>
            <a:r>
              <a:rPr b="1" lang="en" sz="2200"/>
              <a:t>formato de entrada y salida diferente</a:t>
            </a:r>
            <a:r>
              <a:rPr lang="en" sz="2200"/>
              <a:t>, incluso herramientas del mismo tipo.</a:t>
            </a:r>
          </a:p>
          <a:p>
            <a:pPr indent="457200" lvl="0" rtl="0">
              <a:spcBef>
                <a:spcPts val="0"/>
              </a:spcBef>
              <a:buNone/>
            </a:pPr>
            <a:r>
              <a:rPr lang="en"/>
              <a:t>Ejemplo: Salidas en FreeLing (tagger) y TreeTagger</a:t>
            </a:r>
          </a:p>
          <a:p>
            <a:pPr lvl="0">
              <a:spcBef>
                <a:spcPts val="0"/>
              </a:spcBef>
              <a:buNone/>
            </a:pPr>
            <a:r>
              <a:t/>
            </a:r>
            <a:endParaRPr/>
          </a:p>
        </p:txBody>
      </p:sp>
      <p:sp>
        <p:nvSpPr>
          <p:cNvPr id="240" name="Shape 240"/>
          <p:cNvSpPr/>
          <p:nvPr/>
        </p:nvSpPr>
        <p:spPr>
          <a:xfrm>
            <a:off x="864225" y="2730650"/>
            <a:ext cx="3392400" cy="1932899"/>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1" name="Shape 241"/>
          <p:cNvSpPr txBox="1"/>
          <p:nvPr/>
        </p:nvSpPr>
        <p:spPr>
          <a:xfrm>
            <a:off x="4812650" y="2754975"/>
            <a:ext cx="3392400" cy="193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en" sz="1800" u="sng">
                <a:solidFill>
                  <a:srgbClr val="434343"/>
                </a:solidFill>
                <a:latin typeface="Average"/>
                <a:ea typeface="Average"/>
                <a:cs typeface="Average"/>
                <a:sym typeface="Average"/>
              </a:rPr>
              <a:t>TreeTagger</a:t>
            </a:r>
          </a:p>
          <a:p>
            <a:pPr lvl="0" rtl="0">
              <a:spcBef>
                <a:spcPts val="0"/>
              </a:spcBef>
              <a:buNone/>
            </a:pPr>
            <a:r>
              <a:t/>
            </a:r>
            <a:endParaRPr>
              <a:solidFill>
                <a:srgbClr val="434343"/>
              </a:solidFill>
            </a:endParaRPr>
          </a:p>
          <a:p>
            <a:pPr indent="0" lvl="0" marL="0" marR="0" rtl="0" algn="l">
              <a:lnSpc>
                <a:spcPct val="100000"/>
              </a:lnSpc>
              <a:spcBef>
                <a:spcPts val="0"/>
              </a:spcBef>
              <a:spcAft>
                <a:spcPts val="0"/>
              </a:spcAft>
              <a:buNone/>
            </a:pPr>
            <a:r>
              <a:rPr lang="en">
                <a:solidFill>
                  <a:srgbClr val="434343"/>
                </a:solidFill>
                <a:latin typeface="Consolas"/>
                <a:ea typeface="Consolas"/>
                <a:cs typeface="Consolas"/>
                <a:sym typeface="Consolas"/>
              </a:rPr>
              <a:t>Texto	</a:t>
            </a:r>
            <a:r>
              <a:rPr lang="en">
                <a:solidFill>
                  <a:srgbClr val="4A86E8"/>
                </a:solidFill>
                <a:latin typeface="Consolas"/>
                <a:ea typeface="Consolas"/>
                <a:cs typeface="Consolas"/>
                <a:sym typeface="Consolas"/>
              </a:rPr>
              <a:t>NC	</a:t>
            </a:r>
            <a:r>
              <a:rPr lang="en">
                <a:solidFill>
                  <a:srgbClr val="434343"/>
                </a:solidFill>
                <a:latin typeface="Consolas"/>
                <a:ea typeface="Consolas"/>
                <a:cs typeface="Consolas"/>
                <a:sym typeface="Consolas"/>
              </a:rPr>
              <a:t>texto</a:t>
            </a:r>
          </a:p>
          <a:p>
            <a:pPr indent="0" lvl="0" marL="0" marR="0" rtl="0" algn="l">
              <a:lnSpc>
                <a:spcPct val="100000"/>
              </a:lnSpc>
              <a:spcBef>
                <a:spcPts val="0"/>
              </a:spcBef>
              <a:spcAft>
                <a:spcPts val="0"/>
              </a:spcAft>
              <a:buNone/>
            </a:pPr>
            <a:r>
              <a:rPr lang="en">
                <a:solidFill>
                  <a:srgbClr val="434343"/>
                </a:solidFill>
                <a:latin typeface="Consolas"/>
                <a:ea typeface="Consolas"/>
                <a:cs typeface="Consolas"/>
                <a:sym typeface="Consolas"/>
              </a:rPr>
              <a:t>de	</a:t>
            </a:r>
            <a:r>
              <a:rPr lang="en">
                <a:solidFill>
                  <a:srgbClr val="4A86E8"/>
                </a:solidFill>
                <a:latin typeface="Consolas"/>
                <a:ea typeface="Consolas"/>
                <a:cs typeface="Consolas"/>
                <a:sym typeface="Consolas"/>
              </a:rPr>
              <a:t>PREP	</a:t>
            </a:r>
            <a:r>
              <a:rPr lang="en">
                <a:solidFill>
                  <a:srgbClr val="434343"/>
                </a:solidFill>
                <a:latin typeface="Consolas"/>
                <a:ea typeface="Consolas"/>
                <a:cs typeface="Consolas"/>
                <a:sym typeface="Consolas"/>
              </a:rPr>
              <a:t>de</a:t>
            </a:r>
          </a:p>
          <a:p>
            <a:pPr indent="0" lvl="0" marL="0" marR="0" rtl="0" algn="l">
              <a:lnSpc>
                <a:spcPct val="100000"/>
              </a:lnSpc>
              <a:spcBef>
                <a:spcPts val="0"/>
              </a:spcBef>
              <a:spcAft>
                <a:spcPts val="0"/>
              </a:spcAft>
              <a:buNone/>
            </a:pPr>
            <a:r>
              <a:rPr lang="en">
                <a:solidFill>
                  <a:srgbClr val="434343"/>
                </a:solidFill>
                <a:latin typeface="Consolas"/>
                <a:ea typeface="Consolas"/>
                <a:cs typeface="Consolas"/>
                <a:sym typeface="Consolas"/>
              </a:rPr>
              <a:t>prueba	</a:t>
            </a:r>
            <a:r>
              <a:rPr lang="en">
                <a:solidFill>
                  <a:srgbClr val="4A86E8"/>
                </a:solidFill>
                <a:latin typeface="Consolas"/>
                <a:ea typeface="Consolas"/>
                <a:cs typeface="Consolas"/>
                <a:sym typeface="Consolas"/>
              </a:rPr>
              <a:t>NC	</a:t>
            </a:r>
            <a:r>
              <a:rPr lang="en">
                <a:solidFill>
                  <a:srgbClr val="434343"/>
                </a:solidFill>
                <a:latin typeface="Consolas"/>
                <a:ea typeface="Consolas"/>
                <a:cs typeface="Consolas"/>
                <a:sym typeface="Consolas"/>
              </a:rPr>
              <a:t>prueba</a:t>
            </a:r>
          </a:p>
          <a:p>
            <a:pPr lvl="0" rtl="0">
              <a:spcBef>
                <a:spcPts val="0"/>
              </a:spcBef>
              <a:buNone/>
            </a:pPr>
            <a:r>
              <a:t/>
            </a:r>
            <a:endParaRPr>
              <a:solidFill>
                <a:srgbClr val="434343"/>
              </a:solidFill>
            </a:endParaRPr>
          </a:p>
          <a:p>
            <a:pPr lvl="0" rtl="0">
              <a:spcBef>
                <a:spcPts val="0"/>
              </a:spcBef>
              <a:buNone/>
            </a:pPr>
            <a:r>
              <a:t/>
            </a:r>
            <a:endParaRPr/>
          </a:p>
          <a:p>
            <a:pPr lvl="0" rtl="0">
              <a:spcBef>
                <a:spcPts val="0"/>
              </a:spcBef>
              <a:buNone/>
            </a:pPr>
            <a:r>
              <a:t/>
            </a:r>
            <a:endParaRPr/>
          </a:p>
        </p:txBody>
      </p:sp>
      <p:sp>
        <p:nvSpPr>
          <p:cNvPr id="242" name="Shape 242"/>
          <p:cNvSpPr txBox="1"/>
          <p:nvPr/>
        </p:nvSpPr>
        <p:spPr>
          <a:xfrm>
            <a:off x="951725" y="2754975"/>
            <a:ext cx="3392400" cy="1932899"/>
          </a:xfrm>
          <a:prstGeom prst="rect">
            <a:avLst/>
          </a:prstGeom>
          <a:noFill/>
          <a:ln>
            <a:noFill/>
          </a:ln>
        </p:spPr>
        <p:txBody>
          <a:bodyPr anchorCtr="0" anchor="t" bIns="91425" lIns="91425" rIns="91425" tIns="91425">
            <a:noAutofit/>
          </a:bodyPr>
          <a:lstStyle/>
          <a:p>
            <a:pPr lvl="0" rtl="0">
              <a:spcBef>
                <a:spcPts val="0"/>
              </a:spcBef>
              <a:buNone/>
            </a:pPr>
            <a:r>
              <a:rPr lang="en" sz="1800" u="sng">
                <a:solidFill>
                  <a:srgbClr val="434343"/>
                </a:solidFill>
                <a:latin typeface="Average"/>
                <a:ea typeface="Average"/>
                <a:cs typeface="Average"/>
                <a:sym typeface="Average"/>
              </a:rPr>
              <a:t>FreeLing</a:t>
            </a:r>
          </a:p>
          <a:p>
            <a:pPr lvl="0" rtl="0">
              <a:spcBef>
                <a:spcPts val="0"/>
              </a:spcBef>
              <a:buNone/>
            </a:pPr>
            <a:r>
              <a:t/>
            </a:r>
            <a:endParaRPr>
              <a:solidFill>
                <a:srgbClr val="434343"/>
              </a:solidFill>
            </a:endParaRPr>
          </a:p>
          <a:p>
            <a:pPr indent="0" lvl="0" marL="0" marR="0" rtl="0" algn="l">
              <a:lnSpc>
                <a:spcPct val="100000"/>
              </a:lnSpc>
              <a:spcBef>
                <a:spcPts val="0"/>
              </a:spcBef>
              <a:spcAft>
                <a:spcPts val="0"/>
              </a:spcAft>
              <a:buNone/>
            </a:pPr>
            <a:r>
              <a:rPr lang="en">
                <a:solidFill>
                  <a:srgbClr val="434343"/>
                </a:solidFill>
                <a:latin typeface="Consolas"/>
                <a:ea typeface="Consolas"/>
                <a:cs typeface="Consolas"/>
                <a:sym typeface="Consolas"/>
              </a:rPr>
              <a:t>Texto </a:t>
            </a:r>
            <a:r>
              <a:rPr lang="en">
                <a:solidFill>
                  <a:srgbClr val="4A86E8"/>
                </a:solidFill>
                <a:latin typeface="Consolas"/>
                <a:ea typeface="Consolas"/>
                <a:cs typeface="Consolas"/>
                <a:sym typeface="Consolas"/>
              </a:rPr>
              <a:t>﻿texto </a:t>
            </a:r>
            <a:r>
              <a:rPr lang="en">
                <a:solidFill>
                  <a:srgbClr val="434343"/>
                </a:solidFill>
                <a:latin typeface="Consolas"/>
                <a:ea typeface="Consolas"/>
                <a:cs typeface="Consolas"/>
                <a:sym typeface="Consolas"/>
              </a:rPr>
              <a:t>NCMS000 1</a:t>
            </a:r>
          </a:p>
          <a:p>
            <a:pPr indent="0" lvl="0" marL="0" marR="0" rtl="0" algn="l">
              <a:lnSpc>
                <a:spcPct val="100000"/>
              </a:lnSpc>
              <a:spcBef>
                <a:spcPts val="0"/>
              </a:spcBef>
              <a:spcAft>
                <a:spcPts val="0"/>
              </a:spcAft>
              <a:buNone/>
            </a:pPr>
            <a:r>
              <a:rPr lang="en">
                <a:solidFill>
                  <a:srgbClr val="434343"/>
                </a:solidFill>
                <a:latin typeface="Consolas"/>
                <a:ea typeface="Consolas"/>
                <a:cs typeface="Consolas"/>
                <a:sym typeface="Consolas"/>
              </a:rPr>
              <a:t>de </a:t>
            </a:r>
            <a:r>
              <a:rPr lang="en">
                <a:solidFill>
                  <a:srgbClr val="4A86E8"/>
                </a:solidFill>
                <a:latin typeface="Consolas"/>
                <a:ea typeface="Consolas"/>
                <a:cs typeface="Consolas"/>
                <a:sym typeface="Consolas"/>
              </a:rPr>
              <a:t>de </a:t>
            </a:r>
            <a:r>
              <a:rPr lang="en">
                <a:solidFill>
                  <a:srgbClr val="434343"/>
                </a:solidFill>
                <a:latin typeface="Consolas"/>
                <a:ea typeface="Consolas"/>
                <a:cs typeface="Consolas"/>
                <a:sym typeface="Consolas"/>
              </a:rPr>
              <a:t>SPS00 0.999984</a:t>
            </a:r>
          </a:p>
          <a:p>
            <a:pPr indent="0" lvl="0" marL="0" marR="0" rtl="0" algn="l">
              <a:lnSpc>
                <a:spcPct val="100000"/>
              </a:lnSpc>
              <a:spcBef>
                <a:spcPts val="0"/>
              </a:spcBef>
              <a:spcAft>
                <a:spcPts val="0"/>
              </a:spcAft>
              <a:buNone/>
            </a:pPr>
            <a:r>
              <a:rPr lang="en">
                <a:solidFill>
                  <a:srgbClr val="434343"/>
                </a:solidFill>
                <a:latin typeface="Consolas"/>
                <a:ea typeface="Consolas"/>
                <a:cs typeface="Consolas"/>
                <a:sym typeface="Consolas"/>
              </a:rPr>
              <a:t>prueba </a:t>
            </a:r>
            <a:r>
              <a:rPr lang="en">
                <a:solidFill>
                  <a:srgbClr val="4A86E8"/>
                </a:solidFill>
                <a:latin typeface="Consolas"/>
                <a:ea typeface="Consolas"/>
                <a:cs typeface="Consolas"/>
                <a:sym typeface="Consolas"/>
              </a:rPr>
              <a:t>prueba </a:t>
            </a:r>
            <a:r>
              <a:rPr lang="en">
                <a:solidFill>
                  <a:srgbClr val="434343"/>
                </a:solidFill>
                <a:latin typeface="Consolas"/>
                <a:ea typeface="Consolas"/>
                <a:cs typeface="Consolas"/>
                <a:sym typeface="Consolas"/>
              </a:rPr>
              <a:t>NCFS000 0.972603</a:t>
            </a:r>
          </a:p>
          <a:p>
            <a:pPr lvl="0">
              <a:spcBef>
                <a:spcPts val="0"/>
              </a:spcBef>
              <a:buNone/>
            </a:pPr>
            <a:r>
              <a:t/>
            </a:r>
            <a:endParaRPr>
              <a:solidFill>
                <a:srgbClr val="434343"/>
              </a:solidFill>
              <a:latin typeface="Consolas"/>
              <a:ea typeface="Consolas"/>
              <a:cs typeface="Consolas"/>
              <a:sym typeface="Consolas"/>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Problema: Formatos de entrada y salida diferentes</a:t>
            </a:r>
          </a:p>
        </p:txBody>
      </p:sp>
      <p:sp>
        <p:nvSpPr>
          <p:cNvPr id="248" name="Shape 248"/>
          <p:cNvSpPr txBox="1"/>
          <p:nvPr>
            <p:ph idx="1" type="body"/>
          </p:nvPr>
        </p:nvSpPr>
        <p:spPr>
          <a:xfrm>
            <a:off x="311700" y="1152475"/>
            <a:ext cx="8520599" cy="1474200"/>
          </a:xfrm>
          <a:prstGeom prst="rect">
            <a:avLst/>
          </a:prstGeom>
        </p:spPr>
        <p:txBody>
          <a:bodyPr anchorCtr="0" anchor="t" bIns="91425" lIns="91425" rIns="91425" tIns="91425">
            <a:noAutofit/>
          </a:bodyPr>
          <a:lstStyle/>
          <a:p>
            <a:pPr indent="457200" lvl="0" rtl="0">
              <a:spcBef>
                <a:spcPts val="0"/>
              </a:spcBef>
              <a:buNone/>
            </a:pPr>
            <a:r>
              <a:rPr lang="en"/>
              <a:t>Ejemplo: Entradas en MaltParser y FreeLing (parser)</a:t>
            </a:r>
          </a:p>
          <a:p>
            <a:pPr lvl="0" rtl="0">
              <a:spcBef>
                <a:spcPts val="0"/>
              </a:spcBef>
              <a:buNone/>
            </a:pPr>
            <a:r>
              <a:t/>
            </a:r>
            <a:endParaRPr/>
          </a:p>
        </p:txBody>
      </p:sp>
      <p:sp>
        <p:nvSpPr>
          <p:cNvPr id="249" name="Shape 249"/>
          <p:cNvSpPr/>
          <p:nvPr/>
        </p:nvSpPr>
        <p:spPr>
          <a:xfrm>
            <a:off x="974500" y="1715550"/>
            <a:ext cx="6335399" cy="1576199"/>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0" name="Shape 250"/>
          <p:cNvSpPr txBox="1"/>
          <p:nvPr/>
        </p:nvSpPr>
        <p:spPr>
          <a:xfrm>
            <a:off x="1133325" y="1876075"/>
            <a:ext cx="7473900" cy="1376700"/>
          </a:xfrm>
          <a:prstGeom prst="rect">
            <a:avLst/>
          </a:prstGeom>
          <a:noFill/>
          <a:ln>
            <a:noFill/>
          </a:ln>
        </p:spPr>
        <p:txBody>
          <a:bodyPr anchorCtr="0" anchor="t" bIns="91425" lIns="91425" rIns="91425" tIns="91425">
            <a:noAutofit/>
          </a:bodyPr>
          <a:lstStyle/>
          <a:p>
            <a:pPr lvl="0" rtl="0">
              <a:spcBef>
                <a:spcPts val="0"/>
              </a:spcBef>
              <a:buNone/>
            </a:pPr>
            <a:r>
              <a:rPr lang="en" sz="1800" u="sng">
                <a:solidFill>
                  <a:srgbClr val="434343"/>
                </a:solidFill>
                <a:latin typeface="Average"/>
                <a:ea typeface="Average"/>
                <a:cs typeface="Average"/>
                <a:sym typeface="Average"/>
              </a:rPr>
              <a:t>MaltParser</a:t>
            </a:r>
          </a:p>
          <a:p>
            <a:pPr lvl="0" rtl="0">
              <a:spcBef>
                <a:spcPts val="0"/>
              </a:spcBef>
              <a:buNone/>
            </a:pPr>
            <a:r>
              <a:t/>
            </a:r>
            <a:endParaRPr>
              <a:solidFill>
                <a:srgbClr val="434343"/>
              </a:solidFill>
            </a:endParaRPr>
          </a:p>
          <a:p>
            <a:pPr indent="0" lvl="0" marL="0" marR="0" rtl="0" algn="l">
              <a:lnSpc>
                <a:spcPct val="100000"/>
              </a:lnSpc>
              <a:spcBef>
                <a:spcPts val="0"/>
              </a:spcBef>
              <a:spcAft>
                <a:spcPts val="0"/>
              </a:spcAft>
              <a:buNone/>
            </a:pPr>
            <a:r>
              <a:rPr lang="en">
                <a:solidFill>
                  <a:srgbClr val="434343"/>
                </a:solidFill>
                <a:latin typeface="Consolas"/>
                <a:ea typeface="Consolas"/>
                <a:cs typeface="Consolas"/>
                <a:sym typeface="Consolas"/>
              </a:rPr>
              <a:t>1	Texto	_	NCMS000	NCMS000	_	0	a	_	_</a:t>
            </a:r>
          </a:p>
          <a:p>
            <a:pPr indent="0" lvl="0" marL="0" marR="0" rtl="0" algn="l">
              <a:lnSpc>
                <a:spcPct val="100000"/>
              </a:lnSpc>
              <a:spcBef>
                <a:spcPts val="0"/>
              </a:spcBef>
              <a:spcAft>
                <a:spcPts val="0"/>
              </a:spcAft>
              <a:buNone/>
            </a:pPr>
            <a:r>
              <a:rPr lang="en">
                <a:solidFill>
                  <a:srgbClr val="434343"/>
                </a:solidFill>
                <a:latin typeface="Consolas"/>
                <a:ea typeface="Consolas"/>
                <a:cs typeface="Consolas"/>
                <a:sym typeface="Consolas"/>
              </a:rPr>
              <a:t>2	de	_	SPS00	SPS00	_	0	a	_	_</a:t>
            </a:r>
          </a:p>
          <a:p>
            <a:pPr indent="0" lvl="0" marL="0" marR="0" rtl="0" algn="l">
              <a:lnSpc>
                <a:spcPct val="100000"/>
              </a:lnSpc>
              <a:spcBef>
                <a:spcPts val="0"/>
              </a:spcBef>
              <a:spcAft>
                <a:spcPts val="0"/>
              </a:spcAft>
              <a:buNone/>
            </a:pPr>
            <a:r>
              <a:rPr lang="en">
                <a:solidFill>
                  <a:srgbClr val="434343"/>
                </a:solidFill>
                <a:latin typeface="Consolas"/>
                <a:ea typeface="Consolas"/>
                <a:cs typeface="Consolas"/>
                <a:sym typeface="Consolas"/>
              </a:rPr>
              <a:t>3	prueba	_	NCFS000	NCFS000	_	0	a	_	_</a:t>
            </a:r>
          </a:p>
          <a:p>
            <a:pPr lvl="0" rtl="0">
              <a:spcBef>
                <a:spcPts val="0"/>
              </a:spcBef>
              <a:buNone/>
            </a:pPr>
            <a:r>
              <a:t/>
            </a:r>
            <a:endParaRPr>
              <a:solidFill>
                <a:srgbClr val="434343"/>
              </a:solidFill>
              <a:latin typeface="Consolas"/>
              <a:ea typeface="Consolas"/>
              <a:cs typeface="Consolas"/>
              <a:sym typeface="Consolas"/>
            </a:endParaRPr>
          </a:p>
        </p:txBody>
      </p:sp>
      <p:sp>
        <p:nvSpPr>
          <p:cNvPr id="251" name="Shape 251"/>
          <p:cNvSpPr/>
          <p:nvPr/>
        </p:nvSpPr>
        <p:spPr>
          <a:xfrm>
            <a:off x="974500" y="3419775"/>
            <a:ext cx="3643499" cy="1576199"/>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2" name="Shape 252"/>
          <p:cNvSpPr txBox="1"/>
          <p:nvPr/>
        </p:nvSpPr>
        <p:spPr>
          <a:xfrm>
            <a:off x="1133325" y="3580300"/>
            <a:ext cx="7473900" cy="1376700"/>
          </a:xfrm>
          <a:prstGeom prst="rect">
            <a:avLst/>
          </a:prstGeom>
          <a:noFill/>
          <a:ln>
            <a:noFill/>
          </a:ln>
        </p:spPr>
        <p:txBody>
          <a:bodyPr anchorCtr="0" anchor="t" bIns="91425" lIns="91425" rIns="91425" tIns="91425">
            <a:noAutofit/>
          </a:bodyPr>
          <a:lstStyle/>
          <a:p>
            <a:pPr lvl="0" rtl="0">
              <a:spcBef>
                <a:spcPts val="0"/>
              </a:spcBef>
              <a:buNone/>
            </a:pPr>
            <a:r>
              <a:rPr lang="en" sz="1800" u="sng">
                <a:solidFill>
                  <a:srgbClr val="434343"/>
                </a:solidFill>
                <a:latin typeface="Average"/>
                <a:ea typeface="Average"/>
                <a:cs typeface="Average"/>
                <a:sym typeface="Average"/>
              </a:rPr>
              <a:t>FreeLing</a:t>
            </a:r>
          </a:p>
          <a:p>
            <a:pPr lvl="0" rtl="0">
              <a:spcBef>
                <a:spcPts val="0"/>
              </a:spcBef>
              <a:buNone/>
            </a:pPr>
            <a:r>
              <a:t/>
            </a:r>
            <a:endParaRPr>
              <a:solidFill>
                <a:srgbClr val="434343"/>
              </a:solidFill>
            </a:endParaRPr>
          </a:p>
          <a:p>
            <a:pPr indent="0" lvl="0" marL="0" marR="0" rtl="0" algn="l">
              <a:lnSpc>
                <a:spcPct val="100000"/>
              </a:lnSpc>
              <a:spcBef>
                <a:spcPts val="0"/>
              </a:spcBef>
              <a:spcAft>
                <a:spcPts val="0"/>
              </a:spcAft>
              <a:buNone/>
            </a:pPr>
            <a:r>
              <a:rPr lang="en">
                <a:solidFill>
                  <a:srgbClr val="434343"/>
                </a:solidFill>
                <a:latin typeface="Consolas"/>
                <a:ea typeface="Consolas"/>
                <a:cs typeface="Consolas"/>
                <a:sym typeface="Consolas"/>
              </a:rPr>
              <a:t>Texto	texto	NCMS000</a:t>
            </a:r>
          </a:p>
          <a:p>
            <a:pPr indent="0" lvl="0" marL="0" marR="0" rtl="0" algn="l">
              <a:lnSpc>
                <a:spcPct val="100000"/>
              </a:lnSpc>
              <a:spcBef>
                <a:spcPts val="0"/>
              </a:spcBef>
              <a:spcAft>
                <a:spcPts val="0"/>
              </a:spcAft>
              <a:buNone/>
            </a:pPr>
            <a:r>
              <a:rPr lang="en">
                <a:solidFill>
                  <a:srgbClr val="434343"/>
                </a:solidFill>
                <a:latin typeface="Consolas"/>
                <a:ea typeface="Consolas"/>
                <a:cs typeface="Consolas"/>
                <a:sym typeface="Consolas"/>
              </a:rPr>
              <a:t>de	de	SPS00</a:t>
            </a:r>
          </a:p>
          <a:p>
            <a:pPr indent="0" lvl="0" marL="0" marR="0" rtl="0" algn="l">
              <a:lnSpc>
                <a:spcPct val="100000"/>
              </a:lnSpc>
              <a:spcBef>
                <a:spcPts val="0"/>
              </a:spcBef>
              <a:spcAft>
                <a:spcPts val="0"/>
              </a:spcAft>
              <a:buNone/>
            </a:pPr>
            <a:r>
              <a:rPr lang="en">
                <a:solidFill>
                  <a:srgbClr val="434343"/>
                </a:solidFill>
                <a:latin typeface="Consolas"/>
                <a:ea typeface="Consolas"/>
                <a:cs typeface="Consolas"/>
                <a:sym typeface="Consolas"/>
              </a:rPr>
              <a:t>prueba	prueba	NCFS000</a:t>
            </a:r>
          </a:p>
          <a:p>
            <a:pPr lvl="0" rtl="0">
              <a:spcBef>
                <a:spcPts val="0"/>
              </a:spcBef>
              <a:buNone/>
            </a:pPr>
            <a:r>
              <a:t/>
            </a:r>
            <a:endParaRPr>
              <a:solidFill>
                <a:srgbClr val="434343"/>
              </a:solidFill>
              <a:latin typeface="Consolas"/>
              <a:ea typeface="Consolas"/>
              <a:cs typeface="Consolas"/>
              <a:sym typeface="Consolas"/>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Problema: Tagsets</a:t>
            </a:r>
          </a:p>
        </p:txBody>
      </p:sp>
      <p:sp>
        <p:nvSpPr>
          <p:cNvPr id="258" name="Shape 25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sz="2200"/>
              <a:t>Potencialmente cada herramienta puede usar un </a:t>
            </a:r>
            <a:r>
              <a:rPr b="1" lang="en" sz="2200"/>
              <a:t>tagset (conjunto de etiquetas gramaticales) diferente</a:t>
            </a:r>
            <a:r>
              <a:rPr lang="en" sz="2200"/>
              <a:t>.</a:t>
            </a:r>
          </a:p>
          <a:p>
            <a:pPr lvl="0" rtl="0">
              <a:spcBef>
                <a:spcPts val="0"/>
              </a:spcBef>
              <a:buNone/>
            </a:pPr>
            <a:r>
              <a:rPr lang="en" sz="2200"/>
              <a:t>En la diapositiva anterior pudimos ver que FreeLing y TreeTagger utilizan, efectivamente, dos tagsets diferentes.</a:t>
            </a:r>
          </a:p>
          <a:p>
            <a:pPr lvl="0">
              <a:spcBef>
                <a:spcPts val="0"/>
              </a:spcBef>
              <a:buNone/>
            </a:pPr>
            <a:r>
              <a:rPr lang="en" sz="2200"/>
              <a:t>FreeLing utiliza el tagset EAGLES, mientras que TreeTagger utiliza uno propio.</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Problema: Tagsets</a:t>
            </a:r>
          </a:p>
        </p:txBody>
      </p:sp>
      <p:sp>
        <p:nvSpPr>
          <p:cNvPr id="264" name="Shape 264"/>
          <p:cNvSpPr txBox="1"/>
          <p:nvPr>
            <p:ph idx="1" type="body"/>
          </p:nvPr>
        </p:nvSpPr>
        <p:spPr>
          <a:xfrm>
            <a:off x="311700" y="1634375"/>
            <a:ext cx="4069500" cy="2156400"/>
          </a:xfrm>
          <a:prstGeom prst="rect">
            <a:avLst/>
          </a:prstGeom>
          <a:solidFill>
            <a:srgbClr val="1155CC"/>
          </a:solidFill>
        </p:spPr>
        <p:txBody>
          <a:bodyPr anchorCtr="0" anchor="t" bIns="91425" lIns="91425" rIns="91425" tIns="91425">
            <a:noAutofit/>
          </a:bodyPr>
          <a:lstStyle/>
          <a:p>
            <a:pPr lvl="0" rtl="0">
              <a:spcBef>
                <a:spcPts val="0"/>
              </a:spcBef>
              <a:buNone/>
            </a:pPr>
            <a:r>
              <a:rPr b="1" lang="en" sz="1600" u="sng"/>
              <a:t>FreeLing (EAGLES)</a:t>
            </a:r>
          </a:p>
          <a:p>
            <a:pPr lvl="0" rtl="0">
              <a:lnSpc>
                <a:spcPct val="100000"/>
              </a:lnSpc>
              <a:spcBef>
                <a:spcPts val="0"/>
              </a:spcBef>
              <a:spcAft>
                <a:spcPts val="0"/>
              </a:spcAft>
              <a:buNone/>
            </a:pPr>
            <a:r>
              <a:rPr lang="en" sz="1600"/>
              <a:t>El			-		DA0MS0</a:t>
            </a:r>
          </a:p>
          <a:p>
            <a:pPr lvl="0" rtl="0">
              <a:lnSpc>
                <a:spcPct val="100000"/>
              </a:lnSpc>
              <a:spcBef>
                <a:spcPts val="0"/>
              </a:spcBef>
              <a:spcAft>
                <a:spcPts val="0"/>
              </a:spcAft>
              <a:buNone/>
            </a:pPr>
            <a:r>
              <a:rPr lang="en" sz="1600"/>
              <a:t>caballo		-		NCMS000</a:t>
            </a:r>
          </a:p>
          <a:p>
            <a:pPr lvl="0" rtl="0">
              <a:lnSpc>
                <a:spcPct val="100000"/>
              </a:lnSpc>
              <a:spcBef>
                <a:spcPts val="0"/>
              </a:spcBef>
              <a:spcAft>
                <a:spcPts val="0"/>
              </a:spcAft>
              <a:buNone/>
            </a:pPr>
            <a:r>
              <a:rPr lang="en" sz="1600"/>
              <a:t>blanco		-		AQ0MS0</a:t>
            </a:r>
          </a:p>
          <a:p>
            <a:pPr lvl="0" rtl="0">
              <a:lnSpc>
                <a:spcPct val="100000"/>
              </a:lnSpc>
              <a:spcBef>
                <a:spcPts val="0"/>
              </a:spcBef>
              <a:spcAft>
                <a:spcPts val="0"/>
              </a:spcAft>
              <a:buNone/>
            </a:pPr>
            <a:r>
              <a:rPr lang="en" sz="1600"/>
              <a:t>de			-		SPS00</a:t>
            </a:r>
          </a:p>
          <a:p>
            <a:pPr lvl="0" rtl="0">
              <a:lnSpc>
                <a:spcPct val="100000"/>
              </a:lnSpc>
              <a:spcBef>
                <a:spcPts val="0"/>
              </a:spcBef>
              <a:spcAft>
                <a:spcPts val="0"/>
              </a:spcAft>
              <a:buNone/>
            </a:pPr>
            <a:r>
              <a:rPr lang="en" sz="1600"/>
              <a:t>Artigas		-		NP00000</a:t>
            </a:r>
          </a:p>
          <a:p>
            <a:pPr lvl="0">
              <a:lnSpc>
                <a:spcPct val="100000"/>
              </a:lnSpc>
              <a:spcBef>
                <a:spcPts val="0"/>
              </a:spcBef>
              <a:spcAft>
                <a:spcPts val="0"/>
              </a:spcAft>
              <a:buNone/>
            </a:pPr>
            <a:r>
              <a:rPr lang="en" sz="1600"/>
              <a:t>.			-		Fp</a:t>
            </a:r>
          </a:p>
        </p:txBody>
      </p:sp>
      <p:sp>
        <p:nvSpPr>
          <p:cNvPr id="265" name="Shape 265"/>
          <p:cNvSpPr txBox="1"/>
          <p:nvPr>
            <p:ph idx="1" type="body"/>
          </p:nvPr>
        </p:nvSpPr>
        <p:spPr>
          <a:xfrm>
            <a:off x="4655100" y="1634275"/>
            <a:ext cx="4069500" cy="2156400"/>
          </a:xfrm>
          <a:prstGeom prst="rect">
            <a:avLst/>
          </a:prstGeom>
          <a:solidFill>
            <a:srgbClr val="660000"/>
          </a:solidFill>
        </p:spPr>
        <p:txBody>
          <a:bodyPr anchorCtr="0" anchor="t" bIns="91425" lIns="91425" rIns="91425" tIns="91425">
            <a:noAutofit/>
          </a:bodyPr>
          <a:lstStyle/>
          <a:p>
            <a:pPr lvl="0" rtl="0">
              <a:spcBef>
                <a:spcPts val="0"/>
              </a:spcBef>
              <a:buNone/>
            </a:pPr>
            <a:r>
              <a:rPr b="1" lang="en" sz="1600" u="sng"/>
              <a:t>TreeTagger</a:t>
            </a:r>
          </a:p>
          <a:p>
            <a:pPr lvl="0" rtl="0">
              <a:lnSpc>
                <a:spcPct val="100000"/>
              </a:lnSpc>
              <a:spcBef>
                <a:spcPts val="0"/>
              </a:spcBef>
              <a:spcAft>
                <a:spcPts val="0"/>
              </a:spcAft>
              <a:buNone/>
            </a:pPr>
            <a:r>
              <a:rPr lang="en" sz="1600"/>
              <a:t>El			-		ART</a:t>
            </a:r>
          </a:p>
          <a:p>
            <a:pPr lvl="0" rtl="0">
              <a:lnSpc>
                <a:spcPct val="100000"/>
              </a:lnSpc>
              <a:spcBef>
                <a:spcPts val="0"/>
              </a:spcBef>
              <a:spcAft>
                <a:spcPts val="0"/>
              </a:spcAft>
              <a:buNone/>
            </a:pPr>
            <a:r>
              <a:rPr lang="en" sz="1600"/>
              <a:t>caballo		-		NC</a:t>
            </a:r>
          </a:p>
          <a:p>
            <a:pPr lvl="0" rtl="0">
              <a:lnSpc>
                <a:spcPct val="100000"/>
              </a:lnSpc>
              <a:spcBef>
                <a:spcPts val="0"/>
              </a:spcBef>
              <a:spcAft>
                <a:spcPts val="0"/>
              </a:spcAft>
              <a:buNone/>
            </a:pPr>
            <a:r>
              <a:rPr lang="en" sz="1600"/>
              <a:t>blanco		-		ADJ</a:t>
            </a:r>
          </a:p>
          <a:p>
            <a:pPr lvl="0" rtl="0">
              <a:lnSpc>
                <a:spcPct val="100000"/>
              </a:lnSpc>
              <a:spcBef>
                <a:spcPts val="0"/>
              </a:spcBef>
              <a:spcAft>
                <a:spcPts val="0"/>
              </a:spcAft>
              <a:buNone/>
            </a:pPr>
            <a:r>
              <a:rPr lang="en" sz="1600"/>
              <a:t>de			-		PREP</a:t>
            </a:r>
          </a:p>
          <a:p>
            <a:pPr lvl="0" rtl="0">
              <a:lnSpc>
                <a:spcPct val="100000"/>
              </a:lnSpc>
              <a:spcBef>
                <a:spcPts val="0"/>
              </a:spcBef>
              <a:spcAft>
                <a:spcPts val="0"/>
              </a:spcAft>
              <a:buNone/>
            </a:pPr>
            <a:r>
              <a:rPr lang="en" sz="1600"/>
              <a:t>Artigas		-		NC</a:t>
            </a:r>
          </a:p>
          <a:p>
            <a:pPr lvl="0" rtl="0">
              <a:lnSpc>
                <a:spcPct val="100000"/>
              </a:lnSpc>
              <a:spcBef>
                <a:spcPts val="0"/>
              </a:spcBef>
              <a:spcAft>
                <a:spcPts val="0"/>
              </a:spcAft>
              <a:buNone/>
            </a:pPr>
            <a:r>
              <a:rPr lang="en" sz="1600"/>
              <a:t>.			-		FS</a:t>
            </a:r>
          </a:p>
        </p:txBody>
      </p:sp>
      <p:sp>
        <p:nvSpPr>
          <p:cNvPr id="266" name="Shape 266"/>
          <p:cNvSpPr txBox="1"/>
          <p:nvPr>
            <p:ph idx="1" type="body"/>
          </p:nvPr>
        </p:nvSpPr>
        <p:spPr>
          <a:xfrm>
            <a:off x="311700" y="1152475"/>
            <a:ext cx="4069500" cy="543599"/>
          </a:xfrm>
          <a:prstGeom prst="rect">
            <a:avLst/>
          </a:prstGeom>
        </p:spPr>
        <p:txBody>
          <a:bodyPr anchorCtr="0" anchor="t" bIns="91425" lIns="91425" rIns="91425" tIns="91425">
            <a:noAutofit/>
          </a:bodyPr>
          <a:lstStyle/>
          <a:p>
            <a:pPr lvl="0" rtl="0">
              <a:spcBef>
                <a:spcPts val="0"/>
              </a:spcBef>
              <a:buNone/>
            </a:pPr>
            <a:r>
              <a:rPr lang="en"/>
              <a:t>Ejemplo: “El caballo blanco de Artigas.”</a:t>
            </a:r>
          </a:p>
          <a:p>
            <a:pPr lvl="0" rtl="0">
              <a:lnSpc>
                <a:spcPct val="100000"/>
              </a:lnSpc>
              <a:spcBef>
                <a:spcPts val="0"/>
              </a:spcBef>
              <a:spcAft>
                <a:spcPts val="0"/>
              </a:spcAft>
              <a:buNone/>
            </a:pPr>
            <a:r>
              <a:t/>
            </a:r>
            <a:endParaRPr/>
          </a:p>
        </p:txBody>
      </p:sp>
      <p:sp>
        <p:nvSpPr>
          <p:cNvPr id="267" name="Shape 267"/>
          <p:cNvSpPr txBox="1"/>
          <p:nvPr/>
        </p:nvSpPr>
        <p:spPr>
          <a:xfrm>
            <a:off x="311700" y="4031025"/>
            <a:ext cx="8412900" cy="954599"/>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Esta disparidad de tagsets dificulta la combinación de herramientas, ya que sus etiquetas son incompatibles. </a:t>
            </a:r>
          </a:p>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Nótese que las de FreeLing son mucho más descriptivas que las de TreeTagger.</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Solución</a:t>
            </a:r>
          </a:p>
        </p:txBody>
      </p:sp>
      <p:sp>
        <p:nvSpPr>
          <p:cNvPr id="273" name="Shape 27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Se buscó solucionar el desafío de la </a:t>
            </a:r>
            <a:r>
              <a:rPr b="1" lang="en"/>
              <a:t>integración de herramientas</a:t>
            </a:r>
            <a:r>
              <a:rPr lang="en"/>
              <a:t> mediante el diseño y desarrollo de una biblioteca que supere los obstáculos expuestos.</a:t>
            </a:r>
          </a:p>
          <a:p>
            <a:pPr lvl="0" rtl="0">
              <a:spcBef>
                <a:spcPts val="0"/>
              </a:spcBef>
              <a:buNone/>
            </a:pPr>
            <a:r>
              <a:rPr lang="en"/>
              <a:t>La biblioteca está construida sobre Python y está embebida en NLTK, uno de los toolkits de código abierto más utilizados en el ámbito de la investigación en PLN. </a:t>
            </a:r>
          </a:p>
          <a:p>
            <a:pPr lvl="0">
              <a:spcBef>
                <a:spcPts val="0"/>
              </a:spcBef>
              <a:buNone/>
            </a:pPr>
            <a:r>
              <a:rPr lang="en"/>
              <a:t>Se apuntó a resolver la integración en herramientas utilizadas para el español.</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Lenguaje Natural</a:t>
            </a:r>
          </a:p>
        </p:txBody>
      </p:sp>
      <p:sp>
        <p:nvSpPr>
          <p:cNvPr id="70" name="Shape 70"/>
          <p:cNvSpPr txBox="1"/>
          <p:nvPr>
            <p:ph idx="1" type="body"/>
          </p:nvPr>
        </p:nvSpPr>
        <p:spPr>
          <a:xfrm>
            <a:off x="311700" y="1152475"/>
            <a:ext cx="8520599" cy="3896099"/>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Lenguaje desarrollado de forma natural para la comunicación entre los humanos. </a:t>
            </a:r>
          </a:p>
          <a:p>
            <a:pPr lvl="0" rtl="0">
              <a:lnSpc>
                <a:spcPct val="100000"/>
              </a:lnSpc>
              <a:spcBef>
                <a:spcPts val="0"/>
              </a:spcBef>
              <a:spcAft>
                <a:spcPts val="0"/>
              </a:spcAft>
              <a:buNone/>
            </a:pPr>
            <a:r>
              <a:rPr lang="en"/>
              <a:t>Está plagado de ambigüedades y sutilezas.</a:t>
            </a:r>
          </a:p>
          <a:p>
            <a:pPr lvl="0" rtl="0">
              <a:spcBef>
                <a:spcPts val="0"/>
              </a:spcBef>
              <a:buNone/>
            </a:pPr>
            <a:r>
              <a:t/>
            </a:r>
            <a:endParaRPr/>
          </a:p>
          <a:p>
            <a:pPr lvl="0" rtl="0">
              <a:spcBef>
                <a:spcPts val="0"/>
              </a:spcBef>
              <a:spcAft>
                <a:spcPts val="0"/>
              </a:spcAft>
              <a:buNone/>
            </a:pPr>
            <a:r>
              <a:t/>
            </a:r>
            <a:endParaRPr/>
          </a:p>
          <a:p>
            <a:pPr lvl="0">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Natural Language ToolKit (NLTK)</a:t>
            </a:r>
          </a:p>
        </p:txBody>
      </p:sp>
      <p:sp>
        <p:nvSpPr>
          <p:cNvPr id="279" name="Shape 27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Toolkit para Python que contiene múltiples herramientas para el procesamiento del lenguaje natural. </a:t>
            </a:r>
          </a:p>
          <a:p>
            <a:pPr lvl="0" rtl="0">
              <a:spcBef>
                <a:spcPts val="0"/>
              </a:spcBef>
              <a:buNone/>
            </a:pPr>
            <a:r>
              <a:rPr lang="en"/>
              <a:t>Contiene, entre otros, una variedad de taggers, parsers, analizadores de entidades nombradas (Named-Entity Recognition).</a:t>
            </a:r>
          </a:p>
          <a:p>
            <a:pPr lvl="0">
              <a:spcBef>
                <a:spcPts val="0"/>
              </a:spcBef>
              <a:buNone/>
            </a:pPr>
            <a:r>
              <a:rPr lang="en"/>
              <a:t>En particular nos interesan los </a:t>
            </a:r>
            <a:r>
              <a:rPr b="1" lang="en"/>
              <a:t>tokenizadores </a:t>
            </a:r>
            <a:r>
              <a:rPr lang="en"/>
              <a:t>(segmentadores en palabras), </a:t>
            </a:r>
            <a:r>
              <a:rPr b="1" lang="en"/>
              <a:t>etiquetadores gramaticales</a:t>
            </a:r>
            <a:r>
              <a:rPr lang="en"/>
              <a:t> y </a:t>
            </a:r>
            <a:r>
              <a:rPr b="1" lang="en"/>
              <a:t>analizadores sintácticos</a:t>
            </a:r>
            <a:r>
              <a:rPr lang="en"/>
              <a:t> (parsers).</a:t>
            </a:r>
          </a:p>
        </p:txBody>
      </p:sp>
      <p:pic>
        <p:nvPicPr>
          <p:cNvPr id="280" name="Shape 280"/>
          <p:cNvPicPr preferRelativeResize="0"/>
          <p:nvPr/>
        </p:nvPicPr>
        <p:blipFill>
          <a:blip r:embed="rId3">
            <a:alphaModFix/>
          </a:blip>
          <a:stretch>
            <a:fillRect/>
          </a:stretch>
        </p:blipFill>
        <p:spPr>
          <a:xfrm>
            <a:off x="7496525" y="3343625"/>
            <a:ext cx="1647475" cy="1647475"/>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NLTK también contiene algunos wrappers de herramientas externas, como el Lexicalized Stanford Parser o el MaltParser.</a:t>
            </a:r>
          </a:p>
          <a:p>
            <a:pPr lvl="0" rtl="0">
              <a:spcBef>
                <a:spcPts val="0"/>
              </a:spcBef>
              <a:buNone/>
            </a:pPr>
            <a:r>
              <a:rPr lang="en"/>
              <a:t>Los tokenizadores, taggers y parsers se abstraen detrás de pseudo interfaces llamadas TokenizerI, TaggerI y ParserI, respectivamente.</a:t>
            </a:r>
          </a:p>
          <a:p>
            <a:pPr lvl="0">
              <a:spcBef>
                <a:spcPts val="0"/>
              </a:spcBef>
              <a:buNone/>
            </a:pPr>
            <a:r>
              <a:rPr lang="en"/>
              <a:t>Estas interfaces describen familias de herramientas, y su utilización permite resolver algunos de los problemas planteados.</a:t>
            </a:r>
          </a:p>
        </p:txBody>
      </p:sp>
      <p:sp>
        <p:nvSpPr>
          <p:cNvPr id="286" name="Shape 28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Natural Language ToolKit (NLTK)</a:t>
            </a:r>
          </a:p>
        </p:txBody>
      </p:sp>
      <p:pic>
        <p:nvPicPr>
          <p:cNvPr id="287" name="Shape 287"/>
          <p:cNvPicPr preferRelativeResize="0"/>
          <p:nvPr/>
        </p:nvPicPr>
        <p:blipFill>
          <a:blip r:embed="rId3">
            <a:alphaModFix/>
          </a:blip>
          <a:stretch>
            <a:fillRect/>
          </a:stretch>
        </p:blipFill>
        <p:spPr>
          <a:xfrm>
            <a:off x="7496525" y="3343625"/>
            <a:ext cx="1647475" cy="1647475"/>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Extensión de NLTK</a:t>
            </a:r>
          </a:p>
        </p:txBody>
      </p:sp>
      <p:sp>
        <p:nvSpPr>
          <p:cNvPr id="293" name="Shape 29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rPr lang="en"/>
              <a:t>Se </a:t>
            </a:r>
            <a:r>
              <a:rPr b="1" lang="en"/>
              <a:t>extendió NLTK</a:t>
            </a:r>
            <a:r>
              <a:rPr lang="en"/>
              <a:t> para nuestras necesidades, proveyendo al usuario de nuevas construcciones que lo abstraigan tanto como sea posible de las peculiaridades de cada paquete de software y le permitan enfocarse en el análisis del lenguaje en lugar de invertir excesivo tiempo en lidiar con las herramientas.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Extensión de NLTK</a:t>
            </a:r>
          </a:p>
        </p:txBody>
      </p:sp>
      <p:sp>
        <p:nvSpPr>
          <p:cNvPr id="299" name="Shape 29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La extensión de NLTK se logra mediante las interfaces del toolkit. En el proyecto se buscó integrar cuatro nuevas herramientas para el español al toolkit:</a:t>
            </a:r>
          </a:p>
          <a:p>
            <a:pPr indent="-381000" lvl="0" marL="457200" rtl="0">
              <a:spcBef>
                <a:spcPts val="0"/>
              </a:spcBef>
              <a:buSzPct val="100000"/>
              <a:buChar char="-"/>
            </a:pPr>
            <a:r>
              <a:rPr lang="en" sz="2400"/>
              <a:t>FreeLing (Tokenizer, Tagger, Parser)</a:t>
            </a:r>
          </a:p>
          <a:p>
            <a:pPr indent="-381000" lvl="0" marL="457200" rtl="0">
              <a:spcBef>
                <a:spcPts val="0"/>
              </a:spcBef>
              <a:buSzPct val="100000"/>
              <a:buChar char="-"/>
            </a:pPr>
            <a:r>
              <a:rPr lang="en" sz="2400"/>
              <a:t>TreeTagger</a:t>
            </a:r>
          </a:p>
          <a:p>
            <a:pPr indent="-381000" lvl="0" marL="457200" rtl="0">
              <a:spcBef>
                <a:spcPts val="0"/>
              </a:spcBef>
              <a:buSzPct val="100000"/>
              <a:buChar char="-"/>
            </a:pPr>
            <a:r>
              <a:rPr lang="en" sz="2400"/>
              <a:t>Stanford Parser Shift-Reduce</a:t>
            </a:r>
          </a:p>
          <a:p>
            <a:pPr indent="-381000" lvl="0" marL="457200">
              <a:spcBef>
                <a:spcPts val="0"/>
              </a:spcBef>
              <a:buSzPct val="100000"/>
              <a:buChar char="-"/>
            </a:pPr>
            <a:r>
              <a:rPr lang="en" sz="2400"/>
              <a:t>MaltParser</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Objetivo: Unificación de ambientes de ejecución</a:t>
            </a:r>
          </a:p>
        </p:txBody>
      </p:sp>
      <p:sp>
        <p:nvSpPr>
          <p:cNvPr id="305" name="Shape 30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Se utiliza el entorno Python, y en particular la plataforma NLTK para el desarrollo.</a:t>
            </a:r>
          </a:p>
          <a:p>
            <a:pPr indent="-228600" lvl="0" marL="457200" rtl="0">
              <a:spcBef>
                <a:spcPts val="0"/>
              </a:spcBef>
              <a:buChar char="-"/>
            </a:pPr>
            <a:r>
              <a:rPr lang="en"/>
              <a:t>Se integran las herramientas ya mencionadas.</a:t>
            </a:r>
          </a:p>
          <a:p>
            <a:pPr indent="-228600" lvl="0" marL="457200" rtl="0">
              <a:spcBef>
                <a:spcPts val="0"/>
              </a:spcBef>
              <a:buChar char="-"/>
            </a:pPr>
            <a:r>
              <a:rPr lang="en"/>
              <a:t>Se utilizan los contratos de NLTK para mantener compatibilidad con el toolkit.</a:t>
            </a:r>
          </a:p>
          <a:p>
            <a:pPr lvl="0">
              <a:spcBef>
                <a:spcPts val="0"/>
              </a:spcBef>
              <a:buNone/>
            </a:pPr>
            <a:r>
              <a:rPr lang="en"/>
              <a:t>Manteniendo compatibilidad se logra que, además de conformar un estándar conocido, el nuevo desarrollo puede funcionar en conjunto con otros componentes de NLTK.</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Objetivo: Normalización de entradas y salidas</a:t>
            </a:r>
          </a:p>
          <a:p>
            <a:pPr lvl="0">
              <a:spcBef>
                <a:spcPts val="0"/>
              </a:spcBef>
              <a:buNone/>
            </a:pPr>
            <a:r>
              <a:t/>
            </a:r>
            <a:endParaRPr/>
          </a:p>
        </p:txBody>
      </p:sp>
      <p:sp>
        <p:nvSpPr>
          <p:cNvPr id="311" name="Shape 311"/>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sz="2400"/>
              <a:t>Se implementan las interfaces de NLTK:</a:t>
            </a:r>
          </a:p>
          <a:p>
            <a:pPr indent="-381000" lvl="0" marL="457200" rtl="0">
              <a:spcBef>
                <a:spcPts val="0"/>
              </a:spcBef>
              <a:buSzPct val="100000"/>
              <a:buChar char="-"/>
            </a:pPr>
            <a:r>
              <a:rPr lang="en" sz="2400"/>
              <a:t>Todos los </a:t>
            </a:r>
            <a:r>
              <a:rPr b="1" lang="en" sz="2400">
                <a:solidFill>
                  <a:srgbClr val="4A86E8"/>
                </a:solidFill>
              </a:rPr>
              <a:t>Tokenizers </a:t>
            </a:r>
            <a:r>
              <a:rPr lang="en" sz="2400"/>
              <a:t>toman como parámetro un string y devuelven una lista de strings.</a:t>
            </a:r>
          </a:p>
          <a:p>
            <a:pPr indent="-381000" lvl="0" marL="457200" rtl="0">
              <a:spcBef>
                <a:spcPts val="0"/>
              </a:spcBef>
              <a:buSzPct val="100000"/>
              <a:buChar char="-"/>
            </a:pPr>
            <a:r>
              <a:rPr lang="en" sz="2400"/>
              <a:t>Los </a:t>
            </a:r>
            <a:r>
              <a:rPr b="1" lang="en" sz="2400">
                <a:solidFill>
                  <a:srgbClr val="4A86E8"/>
                </a:solidFill>
              </a:rPr>
              <a:t>Taggers </a:t>
            </a:r>
            <a:r>
              <a:rPr lang="en" sz="2400"/>
              <a:t>toman como parámetro una lista de strings, y devuelven una lista de tuplas (token, tag).</a:t>
            </a:r>
          </a:p>
          <a:p>
            <a:pPr indent="-381000" lvl="0" marL="457200" rtl="0">
              <a:spcBef>
                <a:spcPts val="0"/>
              </a:spcBef>
              <a:buSzPct val="100000"/>
              <a:buChar char="-"/>
            </a:pPr>
            <a:r>
              <a:rPr lang="en" sz="2400"/>
              <a:t>Los </a:t>
            </a:r>
            <a:r>
              <a:rPr b="1" lang="en" sz="2400">
                <a:solidFill>
                  <a:srgbClr val="4A86E8"/>
                </a:solidFill>
              </a:rPr>
              <a:t>Parsers </a:t>
            </a:r>
            <a:r>
              <a:rPr lang="en" sz="2400"/>
              <a:t>toman como parametro una lista de tuplas (token, tag) y retornan un nltk.tree.Tree.</a:t>
            </a:r>
          </a:p>
          <a:p>
            <a:pPr lvl="0">
              <a:spcBef>
                <a:spcPts val="0"/>
              </a:spcBef>
              <a:buNone/>
            </a:pPr>
            <a:r>
              <a:t/>
            </a:r>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nltk.tree.Tree</a:t>
            </a:r>
          </a:p>
        </p:txBody>
      </p:sp>
      <p:sp>
        <p:nvSpPr>
          <p:cNvPr id="317" name="Shape 317"/>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sz="2400"/>
              <a:t>Estructura arborescente que permite operar sobre ella de forma muy simple.</a:t>
            </a:r>
          </a:p>
          <a:p>
            <a:pPr lvl="0" rtl="0">
              <a:lnSpc>
                <a:spcPct val="100000"/>
              </a:lnSpc>
              <a:spcBef>
                <a:spcPts val="0"/>
              </a:spcBef>
              <a:spcAft>
                <a:spcPts val="0"/>
              </a:spcAft>
              <a:buNone/>
            </a:pPr>
            <a:r>
              <a:rPr lang="en" sz="2400"/>
              <a:t>Un beneficio es la </a:t>
            </a:r>
          </a:p>
          <a:p>
            <a:pPr lvl="0" rtl="0">
              <a:lnSpc>
                <a:spcPct val="100000"/>
              </a:lnSpc>
              <a:spcBef>
                <a:spcPts val="0"/>
              </a:spcBef>
              <a:spcAft>
                <a:spcPts val="0"/>
              </a:spcAft>
              <a:buNone/>
            </a:pPr>
            <a:r>
              <a:rPr lang="en" sz="2400"/>
              <a:t>posibilidad de llamar a dibujado </a:t>
            </a:r>
          </a:p>
          <a:p>
            <a:pPr lvl="0" rtl="0">
              <a:lnSpc>
                <a:spcPct val="100000"/>
              </a:lnSpc>
              <a:spcBef>
                <a:spcPts val="0"/>
              </a:spcBef>
              <a:spcAft>
                <a:spcPts val="0"/>
              </a:spcAft>
              <a:buNone/>
            </a:pPr>
            <a:r>
              <a:rPr lang="en" sz="2400"/>
              <a:t>en pantalla de forma nativa </a:t>
            </a:r>
          </a:p>
          <a:p>
            <a:pPr lvl="0" rtl="0">
              <a:lnSpc>
                <a:spcPct val="100000"/>
              </a:lnSpc>
              <a:spcBef>
                <a:spcPts val="0"/>
              </a:spcBef>
              <a:spcAft>
                <a:spcPts val="0"/>
              </a:spcAft>
              <a:buNone/>
            </a:pPr>
            <a:r>
              <a:rPr lang="en" sz="2400"/>
              <a:t>mediante nltk.tree.Tree.draw()</a:t>
            </a:r>
          </a:p>
          <a:p>
            <a:pPr lvl="0" rtl="0">
              <a:spcBef>
                <a:spcPts val="0"/>
              </a:spcBef>
              <a:buNone/>
            </a:pPr>
            <a:r>
              <a:t/>
            </a:r>
            <a:endParaRPr/>
          </a:p>
          <a:p>
            <a:pPr lvl="0">
              <a:spcBef>
                <a:spcPts val="0"/>
              </a:spcBef>
              <a:buNone/>
            </a:pPr>
            <a:r>
              <a:t/>
            </a:r>
            <a:endParaRPr/>
          </a:p>
        </p:txBody>
      </p:sp>
      <p:pic>
        <p:nvPicPr>
          <p:cNvPr id="318" name="Shape 318"/>
          <p:cNvPicPr preferRelativeResize="0"/>
          <p:nvPr/>
        </p:nvPicPr>
        <p:blipFill>
          <a:blip r:embed="rId3">
            <a:alphaModFix/>
          </a:blip>
          <a:stretch>
            <a:fillRect/>
          </a:stretch>
        </p:blipFill>
        <p:spPr>
          <a:xfrm>
            <a:off x="4603100" y="2067000"/>
            <a:ext cx="4229199" cy="2603025"/>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Objetivo: Normalización de Tagsets</a:t>
            </a:r>
          </a:p>
        </p:txBody>
      </p:sp>
      <p:sp>
        <p:nvSpPr>
          <p:cNvPr id="324" name="Shape 324"/>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Se decidió usar el tagset de EAGLES para el Español como tagset único, esto es debido a que provee mayor expresividad para cada tag.</a:t>
            </a:r>
          </a:p>
          <a:p>
            <a:pPr lvl="0">
              <a:spcBef>
                <a:spcPts val="0"/>
              </a:spcBef>
              <a:buNone/>
            </a:pPr>
            <a:r>
              <a:rPr lang="en"/>
              <a:t>Una capa de conversión transforma, cuando es necesario, tags de otros tagsets a EAGLES.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Objetivo: Normalización de Tagsets</a:t>
            </a:r>
          </a:p>
        </p:txBody>
      </p:sp>
      <p:sp>
        <p:nvSpPr>
          <p:cNvPr id="330" name="Shape 330"/>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Ejemplo:</a:t>
            </a:r>
          </a:p>
          <a:p>
            <a:pPr lvl="0" rtl="0">
              <a:spcBef>
                <a:spcPts val="0"/>
              </a:spcBef>
              <a:buNone/>
            </a:pPr>
            <a:r>
              <a:rPr lang="en"/>
              <a:t>Se toma la oración “El caballo blanco de Artigas.”, se etiqueta utilizando TreeTagger, el cual utiliza su propio conjunto de etiquetas, por lo que es necesario la traducción desde el tagset de TreeTagger al tagset destino EAGLES.</a:t>
            </a:r>
          </a:p>
          <a:p>
            <a:pPr lvl="0">
              <a:spcBef>
                <a:spcPts val="0"/>
              </a:spcBef>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Objetivo: Normalización de Tagsets</a:t>
            </a:r>
          </a:p>
        </p:txBody>
      </p:sp>
      <p:sp>
        <p:nvSpPr>
          <p:cNvPr id="336" name="Shape 336"/>
          <p:cNvSpPr txBox="1"/>
          <p:nvPr/>
        </p:nvSpPr>
        <p:spPr>
          <a:xfrm>
            <a:off x="415075" y="1830625"/>
            <a:ext cx="447600" cy="435900"/>
          </a:xfrm>
          <a:prstGeom prst="rect">
            <a:avLst/>
          </a:prstGeom>
          <a:solidFill>
            <a:srgbClr val="274E13"/>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El</a:t>
            </a:r>
          </a:p>
        </p:txBody>
      </p:sp>
      <p:sp>
        <p:nvSpPr>
          <p:cNvPr id="337" name="Shape 337"/>
          <p:cNvSpPr txBox="1"/>
          <p:nvPr/>
        </p:nvSpPr>
        <p:spPr>
          <a:xfrm>
            <a:off x="415075" y="2364025"/>
            <a:ext cx="856200" cy="435900"/>
          </a:xfrm>
          <a:prstGeom prst="rect">
            <a:avLst/>
          </a:prstGeom>
          <a:solidFill>
            <a:srgbClr val="274E13"/>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caballo</a:t>
            </a:r>
          </a:p>
        </p:txBody>
      </p:sp>
      <p:sp>
        <p:nvSpPr>
          <p:cNvPr id="338" name="Shape 338"/>
          <p:cNvSpPr txBox="1"/>
          <p:nvPr/>
        </p:nvSpPr>
        <p:spPr>
          <a:xfrm>
            <a:off x="415075" y="2897425"/>
            <a:ext cx="771899" cy="435900"/>
          </a:xfrm>
          <a:prstGeom prst="rect">
            <a:avLst/>
          </a:prstGeom>
          <a:solidFill>
            <a:srgbClr val="274E13"/>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blanco</a:t>
            </a:r>
          </a:p>
        </p:txBody>
      </p:sp>
      <p:sp>
        <p:nvSpPr>
          <p:cNvPr id="339" name="Shape 339"/>
          <p:cNvSpPr txBox="1"/>
          <p:nvPr/>
        </p:nvSpPr>
        <p:spPr>
          <a:xfrm>
            <a:off x="415075" y="3430825"/>
            <a:ext cx="447600" cy="435900"/>
          </a:xfrm>
          <a:prstGeom prst="rect">
            <a:avLst/>
          </a:prstGeom>
          <a:solidFill>
            <a:srgbClr val="274E13"/>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de</a:t>
            </a:r>
          </a:p>
        </p:txBody>
      </p:sp>
      <p:sp>
        <p:nvSpPr>
          <p:cNvPr id="340" name="Shape 340"/>
          <p:cNvSpPr txBox="1"/>
          <p:nvPr/>
        </p:nvSpPr>
        <p:spPr>
          <a:xfrm>
            <a:off x="415075" y="3964225"/>
            <a:ext cx="856200" cy="435900"/>
          </a:xfrm>
          <a:prstGeom prst="rect">
            <a:avLst/>
          </a:prstGeom>
          <a:solidFill>
            <a:srgbClr val="274E13"/>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Artigas</a:t>
            </a:r>
          </a:p>
        </p:txBody>
      </p:sp>
      <p:sp>
        <p:nvSpPr>
          <p:cNvPr id="341" name="Shape 341"/>
          <p:cNvSpPr txBox="1"/>
          <p:nvPr/>
        </p:nvSpPr>
        <p:spPr>
          <a:xfrm>
            <a:off x="415075" y="4497625"/>
            <a:ext cx="291900" cy="435900"/>
          </a:xfrm>
          <a:prstGeom prst="rect">
            <a:avLst/>
          </a:prstGeom>
          <a:solidFill>
            <a:srgbClr val="274E13"/>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a:t>
            </a:r>
          </a:p>
        </p:txBody>
      </p:sp>
      <p:sp>
        <p:nvSpPr>
          <p:cNvPr id="342" name="Shape 342"/>
          <p:cNvSpPr txBox="1"/>
          <p:nvPr/>
        </p:nvSpPr>
        <p:spPr>
          <a:xfrm>
            <a:off x="3463075" y="1830625"/>
            <a:ext cx="655500" cy="435900"/>
          </a:xfrm>
          <a:prstGeom prst="rect">
            <a:avLst/>
          </a:prstGeom>
          <a:solidFill>
            <a:srgbClr val="660000"/>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ART</a:t>
            </a:r>
          </a:p>
        </p:txBody>
      </p:sp>
      <p:sp>
        <p:nvSpPr>
          <p:cNvPr id="343" name="Shape 343"/>
          <p:cNvSpPr txBox="1"/>
          <p:nvPr/>
        </p:nvSpPr>
        <p:spPr>
          <a:xfrm>
            <a:off x="3463075" y="2364025"/>
            <a:ext cx="856200" cy="435900"/>
          </a:xfrm>
          <a:prstGeom prst="rect">
            <a:avLst/>
          </a:prstGeom>
          <a:solidFill>
            <a:srgbClr val="660000"/>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NC</a:t>
            </a:r>
          </a:p>
        </p:txBody>
      </p:sp>
      <p:sp>
        <p:nvSpPr>
          <p:cNvPr id="344" name="Shape 344"/>
          <p:cNvSpPr txBox="1"/>
          <p:nvPr/>
        </p:nvSpPr>
        <p:spPr>
          <a:xfrm>
            <a:off x="3463075" y="2897425"/>
            <a:ext cx="771899" cy="435900"/>
          </a:xfrm>
          <a:prstGeom prst="rect">
            <a:avLst/>
          </a:prstGeom>
          <a:solidFill>
            <a:srgbClr val="660000"/>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ADJ</a:t>
            </a:r>
          </a:p>
        </p:txBody>
      </p:sp>
      <p:sp>
        <p:nvSpPr>
          <p:cNvPr id="345" name="Shape 345"/>
          <p:cNvSpPr txBox="1"/>
          <p:nvPr/>
        </p:nvSpPr>
        <p:spPr>
          <a:xfrm>
            <a:off x="3463075" y="3430825"/>
            <a:ext cx="720299" cy="435900"/>
          </a:xfrm>
          <a:prstGeom prst="rect">
            <a:avLst/>
          </a:prstGeom>
          <a:solidFill>
            <a:srgbClr val="660000"/>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PREP</a:t>
            </a:r>
          </a:p>
        </p:txBody>
      </p:sp>
      <p:sp>
        <p:nvSpPr>
          <p:cNvPr id="346" name="Shape 346"/>
          <p:cNvSpPr txBox="1"/>
          <p:nvPr/>
        </p:nvSpPr>
        <p:spPr>
          <a:xfrm>
            <a:off x="3463075" y="3964225"/>
            <a:ext cx="856200" cy="435900"/>
          </a:xfrm>
          <a:prstGeom prst="rect">
            <a:avLst/>
          </a:prstGeom>
          <a:solidFill>
            <a:srgbClr val="660000"/>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NC</a:t>
            </a:r>
          </a:p>
        </p:txBody>
      </p:sp>
      <p:sp>
        <p:nvSpPr>
          <p:cNvPr id="347" name="Shape 347"/>
          <p:cNvSpPr txBox="1"/>
          <p:nvPr/>
        </p:nvSpPr>
        <p:spPr>
          <a:xfrm>
            <a:off x="3463075" y="4497625"/>
            <a:ext cx="408599" cy="435900"/>
          </a:xfrm>
          <a:prstGeom prst="rect">
            <a:avLst/>
          </a:prstGeom>
          <a:solidFill>
            <a:srgbClr val="660000"/>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FS</a:t>
            </a:r>
          </a:p>
        </p:txBody>
      </p:sp>
      <p:grpSp>
        <p:nvGrpSpPr>
          <p:cNvPr id="348" name="Shape 348"/>
          <p:cNvGrpSpPr/>
          <p:nvPr/>
        </p:nvGrpSpPr>
        <p:grpSpPr>
          <a:xfrm>
            <a:off x="3469600" y="1146400"/>
            <a:ext cx="1202350" cy="531825"/>
            <a:chOff x="3241000" y="1070200"/>
            <a:chExt cx="1202350" cy="531825"/>
          </a:xfrm>
        </p:grpSpPr>
        <p:sp>
          <p:nvSpPr>
            <p:cNvPr id="349" name="Shape 349"/>
            <p:cNvSpPr/>
            <p:nvPr/>
          </p:nvSpPr>
          <p:spPr>
            <a:xfrm>
              <a:off x="3241000" y="1070200"/>
              <a:ext cx="1199925" cy="531825"/>
            </a:xfrm>
            <a:prstGeom prst="flowChartOffpageConnector">
              <a:avLst/>
            </a:prstGeom>
            <a:solidFill>
              <a:srgbClr val="B7B7B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0" name="Shape 350"/>
            <p:cNvSpPr txBox="1"/>
            <p:nvPr/>
          </p:nvSpPr>
          <p:spPr>
            <a:xfrm>
              <a:off x="3260450" y="1073475"/>
              <a:ext cx="1182900" cy="4359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434343"/>
                  </a:solidFill>
                  <a:latin typeface="Average"/>
                  <a:ea typeface="Average"/>
                  <a:cs typeface="Average"/>
                  <a:sym typeface="Average"/>
                </a:rPr>
                <a:t>TreeTagger</a:t>
              </a:r>
            </a:p>
          </p:txBody>
        </p:sp>
      </p:grpSp>
      <p:sp>
        <p:nvSpPr>
          <p:cNvPr id="351" name="Shape 351"/>
          <p:cNvSpPr txBox="1"/>
          <p:nvPr/>
        </p:nvSpPr>
        <p:spPr>
          <a:xfrm>
            <a:off x="6587275" y="1830625"/>
            <a:ext cx="897599" cy="435900"/>
          </a:xfrm>
          <a:prstGeom prst="rect">
            <a:avLst/>
          </a:prstGeom>
          <a:solidFill>
            <a:srgbClr val="1155CC"/>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DA0000</a:t>
            </a:r>
          </a:p>
        </p:txBody>
      </p:sp>
      <p:sp>
        <p:nvSpPr>
          <p:cNvPr id="352" name="Shape 352"/>
          <p:cNvSpPr txBox="1"/>
          <p:nvPr/>
        </p:nvSpPr>
        <p:spPr>
          <a:xfrm>
            <a:off x="6587275" y="2364025"/>
            <a:ext cx="1033799" cy="435900"/>
          </a:xfrm>
          <a:prstGeom prst="rect">
            <a:avLst/>
          </a:prstGeom>
          <a:solidFill>
            <a:srgbClr val="1155CC"/>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NC00000</a:t>
            </a:r>
          </a:p>
        </p:txBody>
      </p:sp>
      <p:sp>
        <p:nvSpPr>
          <p:cNvPr id="353" name="Shape 353"/>
          <p:cNvSpPr txBox="1"/>
          <p:nvPr/>
        </p:nvSpPr>
        <p:spPr>
          <a:xfrm>
            <a:off x="6587275" y="2897425"/>
            <a:ext cx="856200" cy="435900"/>
          </a:xfrm>
          <a:prstGeom prst="rect">
            <a:avLst/>
          </a:prstGeom>
          <a:solidFill>
            <a:srgbClr val="1155CC"/>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A00000</a:t>
            </a:r>
          </a:p>
        </p:txBody>
      </p:sp>
      <p:sp>
        <p:nvSpPr>
          <p:cNvPr id="354" name="Shape 354"/>
          <p:cNvSpPr txBox="1"/>
          <p:nvPr/>
        </p:nvSpPr>
        <p:spPr>
          <a:xfrm>
            <a:off x="6587275" y="3430825"/>
            <a:ext cx="771899" cy="435900"/>
          </a:xfrm>
          <a:prstGeom prst="rect">
            <a:avLst/>
          </a:prstGeom>
          <a:solidFill>
            <a:srgbClr val="1155CC"/>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SP000</a:t>
            </a:r>
          </a:p>
        </p:txBody>
      </p:sp>
      <p:sp>
        <p:nvSpPr>
          <p:cNvPr id="355" name="Shape 355"/>
          <p:cNvSpPr txBox="1"/>
          <p:nvPr/>
        </p:nvSpPr>
        <p:spPr>
          <a:xfrm>
            <a:off x="6587275" y="3964225"/>
            <a:ext cx="1033799" cy="435900"/>
          </a:xfrm>
          <a:prstGeom prst="rect">
            <a:avLst/>
          </a:prstGeom>
          <a:solidFill>
            <a:srgbClr val="1155CC"/>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NC00000</a:t>
            </a:r>
          </a:p>
        </p:txBody>
      </p:sp>
      <p:sp>
        <p:nvSpPr>
          <p:cNvPr id="356" name="Shape 356"/>
          <p:cNvSpPr txBox="1"/>
          <p:nvPr/>
        </p:nvSpPr>
        <p:spPr>
          <a:xfrm>
            <a:off x="6587275" y="4497625"/>
            <a:ext cx="447600" cy="435900"/>
          </a:xfrm>
          <a:prstGeom prst="rect">
            <a:avLst/>
          </a:prstGeom>
          <a:solidFill>
            <a:srgbClr val="1155CC"/>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Fp</a:t>
            </a:r>
          </a:p>
        </p:txBody>
      </p:sp>
      <p:grpSp>
        <p:nvGrpSpPr>
          <p:cNvPr id="357" name="Shape 357"/>
          <p:cNvGrpSpPr/>
          <p:nvPr/>
        </p:nvGrpSpPr>
        <p:grpSpPr>
          <a:xfrm>
            <a:off x="6593800" y="1146400"/>
            <a:ext cx="1202350" cy="531825"/>
            <a:chOff x="3241000" y="1070200"/>
            <a:chExt cx="1202350" cy="531825"/>
          </a:xfrm>
        </p:grpSpPr>
        <p:sp>
          <p:nvSpPr>
            <p:cNvPr id="358" name="Shape 358"/>
            <p:cNvSpPr/>
            <p:nvPr/>
          </p:nvSpPr>
          <p:spPr>
            <a:xfrm>
              <a:off x="3241000" y="1070200"/>
              <a:ext cx="1199925" cy="531825"/>
            </a:xfrm>
            <a:prstGeom prst="flowChartOffpageConnector">
              <a:avLst/>
            </a:prstGeom>
            <a:solidFill>
              <a:srgbClr val="B7B7B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9" name="Shape 359"/>
            <p:cNvSpPr txBox="1"/>
            <p:nvPr/>
          </p:nvSpPr>
          <p:spPr>
            <a:xfrm>
              <a:off x="3260450" y="1073475"/>
              <a:ext cx="1182900" cy="4359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434343"/>
                  </a:solidFill>
                  <a:latin typeface="Average"/>
                  <a:ea typeface="Average"/>
                  <a:cs typeface="Average"/>
                  <a:sym typeface="Average"/>
                </a:rPr>
                <a:t>EAGLES</a:t>
              </a:r>
            </a:p>
          </p:txBody>
        </p:sp>
      </p:grpSp>
      <p:sp>
        <p:nvSpPr>
          <p:cNvPr id="360" name="Shape 360"/>
          <p:cNvSpPr/>
          <p:nvPr/>
        </p:nvSpPr>
        <p:spPr>
          <a:xfrm>
            <a:off x="1762450" y="1871875"/>
            <a:ext cx="972899" cy="3183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latin typeface="Average"/>
                <a:ea typeface="Average"/>
                <a:cs typeface="Average"/>
                <a:sym typeface="Average"/>
              </a:rPr>
              <a:t>E</a:t>
            </a:r>
            <a:r>
              <a:rPr lang="en" sz="1000">
                <a:latin typeface="Average"/>
                <a:ea typeface="Average"/>
                <a:cs typeface="Average"/>
                <a:sym typeface="Average"/>
              </a:rPr>
              <a:t>tiquetado</a:t>
            </a:r>
          </a:p>
        </p:txBody>
      </p:sp>
      <p:sp>
        <p:nvSpPr>
          <p:cNvPr id="361" name="Shape 361"/>
          <p:cNvSpPr/>
          <p:nvPr/>
        </p:nvSpPr>
        <p:spPr>
          <a:xfrm>
            <a:off x="1762450" y="2405275"/>
            <a:ext cx="972899" cy="3183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latin typeface="Average"/>
                <a:ea typeface="Average"/>
                <a:cs typeface="Average"/>
                <a:sym typeface="Average"/>
              </a:rPr>
              <a:t>Etiquetado</a:t>
            </a:r>
          </a:p>
        </p:txBody>
      </p:sp>
      <p:sp>
        <p:nvSpPr>
          <p:cNvPr id="362" name="Shape 362"/>
          <p:cNvSpPr/>
          <p:nvPr/>
        </p:nvSpPr>
        <p:spPr>
          <a:xfrm>
            <a:off x="1762450" y="2938675"/>
            <a:ext cx="972899" cy="3183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latin typeface="Average"/>
                <a:ea typeface="Average"/>
                <a:cs typeface="Average"/>
                <a:sym typeface="Average"/>
              </a:rPr>
              <a:t>Etiquetado</a:t>
            </a:r>
          </a:p>
        </p:txBody>
      </p:sp>
      <p:sp>
        <p:nvSpPr>
          <p:cNvPr id="363" name="Shape 363"/>
          <p:cNvSpPr/>
          <p:nvPr/>
        </p:nvSpPr>
        <p:spPr>
          <a:xfrm>
            <a:off x="1762450" y="3472075"/>
            <a:ext cx="972899" cy="3183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latin typeface="Average"/>
                <a:ea typeface="Average"/>
                <a:cs typeface="Average"/>
                <a:sym typeface="Average"/>
              </a:rPr>
              <a:t>Etiquetado</a:t>
            </a:r>
          </a:p>
        </p:txBody>
      </p:sp>
      <p:sp>
        <p:nvSpPr>
          <p:cNvPr id="364" name="Shape 364"/>
          <p:cNvSpPr/>
          <p:nvPr/>
        </p:nvSpPr>
        <p:spPr>
          <a:xfrm>
            <a:off x="1762450" y="4005475"/>
            <a:ext cx="972899" cy="3183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latin typeface="Average"/>
                <a:ea typeface="Average"/>
                <a:cs typeface="Average"/>
                <a:sym typeface="Average"/>
              </a:rPr>
              <a:t>Etiquetado</a:t>
            </a:r>
          </a:p>
        </p:txBody>
      </p:sp>
      <p:sp>
        <p:nvSpPr>
          <p:cNvPr id="365" name="Shape 365"/>
          <p:cNvSpPr/>
          <p:nvPr/>
        </p:nvSpPr>
        <p:spPr>
          <a:xfrm>
            <a:off x="1762450" y="4538875"/>
            <a:ext cx="972899" cy="3183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latin typeface="Average"/>
                <a:ea typeface="Average"/>
                <a:cs typeface="Average"/>
                <a:sym typeface="Average"/>
              </a:rPr>
              <a:t>Etiquetado</a:t>
            </a:r>
          </a:p>
        </p:txBody>
      </p:sp>
      <p:sp>
        <p:nvSpPr>
          <p:cNvPr id="366" name="Shape 366"/>
          <p:cNvSpPr/>
          <p:nvPr/>
        </p:nvSpPr>
        <p:spPr>
          <a:xfrm>
            <a:off x="5039050" y="1871875"/>
            <a:ext cx="972899" cy="3183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latin typeface="Average"/>
                <a:ea typeface="Average"/>
                <a:cs typeface="Average"/>
                <a:sym typeface="Average"/>
              </a:rPr>
              <a:t>Traducción</a:t>
            </a:r>
          </a:p>
        </p:txBody>
      </p:sp>
      <p:sp>
        <p:nvSpPr>
          <p:cNvPr id="367" name="Shape 367"/>
          <p:cNvSpPr/>
          <p:nvPr/>
        </p:nvSpPr>
        <p:spPr>
          <a:xfrm>
            <a:off x="5039050" y="2405275"/>
            <a:ext cx="972899" cy="3183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latin typeface="Average"/>
                <a:ea typeface="Average"/>
                <a:cs typeface="Average"/>
                <a:sym typeface="Average"/>
              </a:rPr>
              <a:t>Traducción</a:t>
            </a:r>
          </a:p>
        </p:txBody>
      </p:sp>
      <p:sp>
        <p:nvSpPr>
          <p:cNvPr id="368" name="Shape 368"/>
          <p:cNvSpPr/>
          <p:nvPr/>
        </p:nvSpPr>
        <p:spPr>
          <a:xfrm>
            <a:off x="5039050" y="2938675"/>
            <a:ext cx="972899" cy="3183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latin typeface="Average"/>
                <a:ea typeface="Average"/>
                <a:cs typeface="Average"/>
                <a:sym typeface="Average"/>
              </a:rPr>
              <a:t>Traducción</a:t>
            </a:r>
          </a:p>
        </p:txBody>
      </p:sp>
      <p:sp>
        <p:nvSpPr>
          <p:cNvPr id="369" name="Shape 369"/>
          <p:cNvSpPr/>
          <p:nvPr/>
        </p:nvSpPr>
        <p:spPr>
          <a:xfrm>
            <a:off x="5039050" y="3472075"/>
            <a:ext cx="972899" cy="3183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latin typeface="Average"/>
                <a:ea typeface="Average"/>
                <a:cs typeface="Average"/>
                <a:sym typeface="Average"/>
              </a:rPr>
              <a:t>Traducción</a:t>
            </a:r>
          </a:p>
        </p:txBody>
      </p:sp>
      <p:sp>
        <p:nvSpPr>
          <p:cNvPr id="370" name="Shape 370"/>
          <p:cNvSpPr/>
          <p:nvPr/>
        </p:nvSpPr>
        <p:spPr>
          <a:xfrm>
            <a:off x="5039050" y="4005475"/>
            <a:ext cx="972899" cy="3183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latin typeface="Average"/>
                <a:ea typeface="Average"/>
                <a:cs typeface="Average"/>
                <a:sym typeface="Average"/>
              </a:rPr>
              <a:t>Traducción</a:t>
            </a:r>
          </a:p>
        </p:txBody>
      </p:sp>
      <p:sp>
        <p:nvSpPr>
          <p:cNvPr id="371" name="Shape 371"/>
          <p:cNvSpPr/>
          <p:nvPr/>
        </p:nvSpPr>
        <p:spPr>
          <a:xfrm>
            <a:off x="5039050" y="4538875"/>
            <a:ext cx="972899" cy="3183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latin typeface="Average"/>
                <a:ea typeface="Average"/>
                <a:cs typeface="Average"/>
                <a:sym typeface="Average"/>
              </a:rPr>
              <a:t>Traducción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Procesamiento del Lenguaje Natural (PLN)</a:t>
            </a:r>
          </a:p>
        </p:txBody>
      </p:sp>
      <p:sp>
        <p:nvSpPr>
          <p:cNvPr id="76" name="Shape 7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b="1" lang="en"/>
              <a:t>El Procesamiento del Lenguaje Natural</a:t>
            </a:r>
            <a:r>
              <a:rPr lang="en"/>
              <a:t> es una disciplina relacionada con la lingüística y la computación que apunta a crear mecanismos para que las </a:t>
            </a:r>
            <a:r>
              <a:rPr lang="en" u="sng"/>
              <a:t>computadoras sean capaces de entender el lenguaje natural</a:t>
            </a:r>
            <a:r>
              <a:rPr lang="en"/>
              <a:t>, sin necesidad de utilizar un lenguaje formal restrictivo compuesto por comandos.</a:t>
            </a:r>
          </a:p>
          <a:p>
            <a:pPr lvl="0" rtl="0">
              <a:spcBef>
                <a:spcPts val="0"/>
              </a:spcBef>
              <a:buNone/>
            </a:pPr>
            <a:r>
              <a:rPr lang="en"/>
              <a:t>Casi todas las tareas en el procesamiento del lenguaje pueden ser vistas como la resolución de ambigüedades.</a:t>
            </a:r>
          </a:p>
          <a:p>
            <a:pPr lvl="0">
              <a:spcBef>
                <a:spcPts val="0"/>
              </a:spcBef>
              <a:buNone/>
            </a:pPr>
            <a:r>
              <a:t/>
            </a:r>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La normalización tiene un costo</a:t>
            </a:r>
          </a:p>
        </p:txBody>
      </p:sp>
      <p:sp>
        <p:nvSpPr>
          <p:cNvPr id="377" name="Shape 377"/>
          <p:cNvSpPr txBox="1"/>
          <p:nvPr/>
        </p:nvSpPr>
        <p:spPr>
          <a:xfrm>
            <a:off x="415075" y="1830625"/>
            <a:ext cx="447600" cy="435900"/>
          </a:xfrm>
          <a:prstGeom prst="rect">
            <a:avLst/>
          </a:prstGeom>
          <a:solidFill>
            <a:srgbClr val="274E13"/>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El</a:t>
            </a:r>
          </a:p>
        </p:txBody>
      </p:sp>
      <p:sp>
        <p:nvSpPr>
          <p:cNvPr id="378" name="Shape 378"/>
          <p:cNvSpPr txBox="1"/>
          <p:nvPr/>
        </p:nvSpPr>
        <p:spPr>
          <a:xfrm>
            <a:off x="415075" y="2364025"/>
            <a:ext cx="856200" cy="435900"/>
          </a:xfrm>
          <a:prstGeom prst="rect">
            <a:avLst/>
          </a:prstGeom>
          <a:solidFill>
            <a:srgbClr val="274E13"/>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caballo</a:t>
            </a:r>
          </a:p>
        </p:txBody>
      </p:sp>
      <p:sp>
        <p:nvSpPr>
          <p:cNvPr id="379" name="Shape 379"/>
          <p:cNvSpPr txBox="1"/>
          <p:nvPr/>
        </p:nvSpPr>
        <p:spPr>
          <a:xfrm>
            <a:off x="415075" y="2897425"/>
            <a:ext cx="771899" cy="435900"/>
          </a:xfrm>
          <a:prstGeom prst="rect">
            <a:avLst/>
          </a:prstGeom>
          <a:solidFill>
            <a:srgbClr val="274E13"/>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blanco</a:t>
            </a:r>
          </a:p>
        </p:txBody>
      </p:sp>
      <p:sp>
        <p:nvSpPr>
          <p:cNvPr id="380" name="Shape 380"/>
          <p:cNvSpPr txBox="1"/>
          <p:nvPr/>
        </p:nvSpPr>
        <p:spPr>
          <a:xfrm>
            <a:off x="415075" y="3430825"/>
            <a:ext cx="447600" cy="435900"/>
          </a:xfrm>
          <a:prstGeom prst="rect">
            <a:avLst/>
          </a:prstGeom>
          <a:solidFill>
            <a:srgbClr val="274E13"/>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de</a:t>
            </a:r>
          </a:p>
        </p:txBody>
      </p:sp>
      <p:sp>
        <p:nvSpPr>
          <p:cNvPr id="381" name="Shape 381"/>
          <p:cNvSpPr txBox="1"/>
          <p:nvPr/>
        </p:nvSpPr>
        <p:spPr>
          <a:xfrm>
            <a:off x="415075" y="3964225"/>
            <a:ext cx="856200" cy="435900"/>
          </a:xfrm>
          <a:prstGeom prst="rect">
            <a:avLst/>
          </a:prstGeom>
          <a:solidFill>
            <a:srgbClr val="274E13"/>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Artigas</a:t>
            </a:r>
          </a:p>
        </p:txBody>
      </p:sp>
      <p:sp>
        <p:nvSpPr>
          <p:cNvPr id="382" name="Shape 382"/>
          <p:cNvSpPr txBox="1"/>
          <p:nvPr/>
        </p:nvSpPr>
        <p:spPr>
          <a:xfrm>
            <a:off x="415075" y="4497625"/>
            <a:ext cx="291900" cy="435900"/>
          </a:xfrm>
          <a:prstGeom prst="rect">
            <a:avLst/>
          </a:prstGeom>
          <a:solidFill>
            <a:srgbClr val="274E13"/>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a:t>
            </a:r>
          </a:p>
        </p:txBody>
      </p:sp>
      <p:sp>
        <p:nvSpPr>
          <p:cNvPr id="383" name="Shape 383"/>
          <p:cNvSpPr txBox="1"/>
          <p:nvPr/>
        </p:nvSpPr>
        <p:spPr>
          <a:xfrm>
            <a:off x="3691675" y="1830625"/>
            <a:ext cx="897599" cy="435900"/>
          </a:xfrm>
          <a:prstGeom prst="rect">
            <a:avLst/>
          </a:prstGeom>
          <a:solidFill>
            <a:srgbClr val="1155CC"/>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DA0000</a:t>
            </a:r>
          </a:p>
        </p:txBody>
      </p:sp>
      <p:sp>
        <p:nvSpPr>
          <p:cNvPr id="384" name="Shape 384"/>
          <p:cNvSpPr txBox="1"/>
          <p:nvPr/>
        </p:nvSpPr>
        <p:spPr>
          <a:xfrm>
            <a:off x="3691675" y="2364025"/>
            <a:ext cx="1033799" cy="435900"/>
          </a:xfrm>
          <a:prstGeom prst="rect">
            <a:avLst/>
          </a:prstGeom>
          <a:solidFill>
            <a:srgbClr val="1155CC"/>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NC00000</a:t>
            </a:r>
          </a:p>
        </p:txBody>
      </p:sp>
      <p:sp>
        <p:nvSpPr>
          <p:cNvPr id="385" name="Shape 385"/>
          <p:cNvSpPr txBox="1"/>
          <p:nvPr/>
        </p:nvSpPr>
        <p:spPr>
          <a:xfrm>
            <a:off x="3691675" y="2897425"/>
            <a:ext cx="856200" cy="435900"/>
          </a:xfrm>
          <a:prstGeom prst="rect">
            <a:avLst/>
          </a:prstGeom>
          <a:solidFill>
            <a:srgbClr val="1155CC"/>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A00000</a:t>
            </a:r>
          </a:p>
        </p:txBody>
      </p:sp>
      <p:sp>
        <p:nvSpPr>
          <p:cNvPr id="386" name="Shape 386"/>
          <p:cNvSpPr txBox="1"/>
          <p:nvPr/>
        </p:nvSpPr>
        <p:spPr>
          <a:xfrm>
            <a:off x="3691675" y="3430825"/>
            <a:ext cx="771899" cy="435900"/>
          </a:xfrm>
          <a:prstGeom prst="rect">
            <a:avLst/>
          </a:prstGeom>
          <a:solidFill>
            <a:srgbClr val="1155CC"/>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SP000</a:t>
            </a:r>
          </a:p>
        </p:txBody>
      </p:sp>
      <p:sp>
        <p:nvSpPr>
          <p:cNvPr id="387" name="Shape 387"/>
          <p:cNvSpPr txBox="1"/>
          <p:nvPr/>
        </p:nvSpPr>
        <p:spPr>
          <a:xfrm>
            <a:off x="3691675" y="3964225"/>
            <a:ext cx="1033799" cy="435900"/>
          </a:xfrm>
          <a:prstGeom prst="rect">
            <a:avLst/>
          </a:prstGeom>
          <a:solidFill>
            <a:srgbClr val="1155CC"/>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NC00000</a:t>
            </a:r>
          </a:p>
        </p:txBody>
      </p:sp>
      <p:sp>
        <p:nvSpPr>
          <p:cNvPr id="388" name="Shape 388"/>
          <p:cNvSpPr txBox="1"/>
          <p:nvPr/>
        </p:nvSpPr>
        <p:spPr>
          <a:xfrm>
            <a:off x="3691675" y="4497625"/>
            <a:ext cx="447600" cy="435900"/>
          </a:xfrm>
          <a:prstGeom prst="rect">
            <a:avLst/>
          </a:prstGeom>
          <a:solidFill>
            <a:srgbClr val="1155CC"/>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Fp</a:t>
            </a:r>
          </a:p>
        </p:txBody>
      </p:sp>
      <p:grpSp>
        <p:nvGrpSpPr>
          <p:cNvPr id="389" name="Shape 389"/>
          <p:cNvGrpSpPr/>
          <p:nvPr/>
        </p:nvGrpSpPr>
        <p:grpSpPr>
          <a:xfrm>
            <a:off x="3310688" y="1146400"/>
            <a:ext cx="2195250" cy="531825"/>
            <a:chOff x="3241000" y="1070200"/>
            <a:chExt cx="1202350" cy="531825"/>
          </a:xfrm>
        </p:grpSpPr>
        <p:sp>
          <p:nvSpPr>
            <p:cNvPr id="390" name="Shape 390"/>
            <p:cNvSpPr/>
            <p:nvPr/>
          </p:nvSpPr>
          <p:spPr>
            <a:xfrm>
              <a:off x="3241000" y="1070200"/>
              <a:ext cx="1199925" cy="531825"/>
            </a:xfrm>
            <a:prstGeom prst="flowChartOffpageConnector">
              <a:avLst/>
            </a:prstGeom>
            <a:solidFill>
              <a:srgbClr val="B7B7B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1" name="Shape 391"/>
            <p:cNvSpPr txBox="1"/>
            <p:nvPr/>
          </p:nvSpPr>
          <p:spPr>
            <a:xfrm>
              <a:off x="3260450" y="1073475"/>
              <a:ext cx="1182900" cy="435900"/>
            </a:xfrm>
            <a:prstGeom prst="rect">
              <a:avLst/>
            </a:prstGeom>
            <a:noFill/>
            <a:ln>
              <a:noFill/>
            </a:ln>
          </p:spPr>
          <p:txBody>
            <a:bodyPr anchorCtr="0" anchor="t" bIns="91425" lIns="91425" rIns="91425" tIns="91425">
              <a:noAutofit/>
            </a:bodyPr>
            <a:lstStyle/>
            <a:p>
              <a:pPr lvl="0" rtl="0" algn="ctr">
                <a:spcBef>
                  <a:spcPts val="0"/>
                </a:spcBef>
                <a:buNone/>
              </a:pPr>
              <a:r>
                <a:rPr lang="en" sz="1600">
                  <a:solidFill>
                    <a:srgbClr val="434343"/>
                  </a:solidFill>
                  <a:latin typeface="Average"/>
                  <a:ea typeface="Average"/>
                  <a:cs typeface="Average"/>
                  <a:sym typeface="Average"/>
                </a:rPr>
                <a:t>EAGLES (TreeTagger)</a:t>
              </a:r>
            </a:p>
          </p:txBody>
        </p:sp>
      </p:grpSp>
      <p:sp>
        <p:nvSpPr>
          <p:cNvPr id="392" name="Shape 392"/>
          <p:cNvSpPr/>
          <p:nvPr/>
        </p:nvSpPr>
        <p:spPr>
          <a:xfrm>
            <a:off x="1762450" y="1871875"/>
            <a:ext cx="972899" cy="3183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latin typeface="Average"/>
                <a:ea typeface="Average"/>
                <a:cs typeface="Average"/>
                <a:sym typeface="Average"/>
              </a:rPr>
              <a:t>Etiquetado</a:t>
            </a:r>
          </a:p>
        </p:txBody>
      </p:sp>
      <p:sp>
        <p:nvSpPr>
          <p:cNvPr id="393" name="Shape 393"/>
          <p:cNvSpPr/>
          <p:nvPr/>
        </p:nvSpPr>
        <p:spPr>
          <a:xfrm>
            <a:off x="1762450" y="2405275"/>
            <a:ext cx="972899" cy="3183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latin typeface="Average"/>
                <a:ea typeface="Average"/>
                <a:cs typeface="Average"/>
                <a:sym typeface="Average"/>
              </a:rPr>
              <a:t>Etiquetado</a:t>
            </a:r>
          </a:p>
        </p:txBody>
      </p:sp>
      <p:sp>
        <p:nvSpPr>
          <p:cNvPr id="394" name="Shape 394"/>
          <p:cNvSpPr/>
          <p:nvPr/>
        </p:nvSpPr>
        <p:spPr>
          <a:xfrm>
            <a:off x="1762450" y="2938675"/>
            <a:ext cx="972899" cy="3183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latin typeface="Average"/>
                <a:ea typeface="Average"/>
                <a:cs typeface="Average"/>
                <a:sym typeface="Average"/>
              </a:rPr>
              <a:t>Etiquetado</a:t>
            </a:r>
          </a:p>
        </p:txBody>
      </p:sp>
      <p:sp>
        <p:nvSpPr>
          <p:cNvPr id="395" name="Shape 395"/>
          <p:cNvSpPr/>
          <p:nvPr/>
        </p:nvSpPr>
        <p:spPr>
          <a:xfrm>
            <a:off x="1762450" y="3472075"/>
            <a:ext cx="972899" cy="3183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latin typeface="Average"/>
                <a:ea typeface="Average"/>
                <a:cs typeface="Average"/>
                <a:sym typeface="Average"/>
              </a:rPr>
              <a:t>Etiquetado</a:t>
            </a:r>
          </a:p>
        </p:txBody>
      </p:sp>
      <p:sp>
        <p:nvSpPr>
          <p:cNvPr id="396" name="Shape 396"/>
          <p:cNvSpPr/>
          <p:nvPr/>
        </p:nvSpPr>
        <p:spPr>
          <a:xfrm>
            <a:off x="1762450" y="4005475"/>
            <a:ext cx="972899" cy="3183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latin typeface="Average"/>
                <a:ea typeface="Average"/>
                <a:cs typeface="Average"/>
                <a:sym typeface="Average"/>
              </a:rPr>
              <a:t>Etiquetado</a:t>
            </a:r>
          </a:p>
        </p:txBody>
      </p:sp>
      <p:sp>
        <p:nvSpPr>
          <p:cNvPr id="397" name="Shape 397"/>
          <p:cNvSpPr/>
          <p:nvPr/>
        </p:nvSpPr>
        <p:spPr>
          <a:xfrm>
            <a:off x="1762450" y="4538875"/>
            <a:ext cx="972899" cy="3183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latin typeface="Average"/>
                <a:ea typeface="Average"/>
                <a:cs typeface="Average"/>
                <a:sym typeface="Average"/>
              </a:rPr>
              <a:t>Etiquetado</a:t>
            </a:r>
          </a:p>
        </p:txBody>
      </p:sp>
      <p:sp>
        <p:nvSpPr>
          <p:cNvPr id="398" name="Shape 398"/>
          <p:cNvSpPr txBox="1"/>
          <p:nvPr/>
        </p:nvSpPr>
        <p:spPr>
          <a:xfrm>
            <a:off x="6282475" y="1830625"/>
            <a:ext cx="1033799" cy="435900"/>
          </a:xfrm>
          <a:prstGeom prst="rect">
            <a:avLst/>
          </a:prstGeom>
          <a:solidFill>
            <a:srgbClr val="1155CC"/>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DA0MS0</a:t>
            </a:r>
          </a:p>
        </p:txBody>
      </p:sp>
      <p:sp>
        <p:nvSpPr>
          <p:cNvPr id="399" name="Shape 399"/>
          <p:cNvSpPr txBox="1"/>
          <p:nvPr/>
        </p:nvSpPr>
        <p:spPr>
          <a:xfrm>
            <a:off x="6282475" y="2364025"/>
            <a:ext cx="1148400" cy="435900"/>
          </a:xfrm>
          <a:prstGeom prst="rect">
            <a:avLst/>
          </a:prstGeom>
          <a:solidFill>
            <a:srgbClr val="1155CC"/>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NCMS000</a:t>
            </a:r>
          </a:p>
        </p:txBody>
      </p:sp>
      <p:sp>
        <p:nvSpPr>
          <p:cNvPr id="400" name="Shape 400"/>
          <p:cNvSpPr txBox="1"/>
          <p:nvPr/>
        </p:nvSpPr>
        <p:spPr>
          <a:xfrm>
            <a:off x="6282475" y="2897425"/>
            <a:ext cx="1148400" cy="435900"/>
          </a:xfrm>
          <a:prstGeom prst="rect">
            <a:avLst/>
          </a:prstGeom>
          <a:solidFill>
            <a:srgbClr val="1155CC"/>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AQ0MS0</a:t>
            </a:r>
          </a:p>
        </p:txBody>
      </p:sp>
      <p:sp>
        <p:nvSpPr>
          <p:cNvPr id="401" name="Shape 401"/>
          <p:cNvSpPr txBox="1"/>
          <p:nvPr/>
        </p:nvSpPr>
        <p:spPr>
          <a:xfrm>
            <a:off x="6282475" y="3430825"/>
            <a:ext cx="771899" cy="435900"/>
          </a:xfrm>
          <a:prstGeom prst="rect">
            <a:avLst/>
          </a:prstGeom>
          <a:solidFill>
            <a:srgbClr val="1155CC"/>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SPS00</a:t>
            </a:r>
          </a:p>
        </p:txBody>
      </p:sp>
      <p:sp>
        <p:nvSpPr>
          <p:cNvPr id="402" name="Shape 402"/>
          <p:cNvSpPr txBox="1"/>
          <p:nvPr/>
        </p:nvSpPr>
        <p:spPr>
          <a:xfrm>
            <a:off x="6282475" y="3964225"/>
            <a:ext cx="1033799" cy="435900"/>
          </a:xfrm>
          <a:prstGeom prst="rect">
            <a:avLst/>
          </a:prstGeom>
          <a:solidFill>
            <a:srgbClr val="1155CC"/>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NP00000</a:t>
            </a:r>
          </a:p>
        </p:txBody>
      </p:sp>
      <p:sp>
        <p:nvSpPr>
          <p:cNvPr id="403" name="Shape 403"/>
          <p:cNvSpPr txBox="1"/>
          <p:nvPr/>
        </p:nvSpPr>
        <p:spPr>
          <a:xfrm>
            <a:off x="6282475" y="4497625"/>
            <a:ext cx="447600" cy="435900"/>
          </a:xfrm>
          <a:prstGeom prst="rect">
            <a:avLst/>
          </a:prstGeom>
          <a:solidFill>
            <a:srgbClr val="1155CC"/>
          </a:solidFill>
          <a:ln>
            <a:noFill/>
          </a:ln>
        </p:spPr>
        <p:txBody>
          <a:bodyPr anchorCtr="0" anchor="t" bIns="91425" lIns="91425" rIns="91425" tIns="91425">
            <a:noAutofit/>
          </a:bodyPr>
          <a:lstStyle/>
          <a:p>
            <a:pPr lvl="0" rtl="0">
              <a:spcBef>
                <a:spcPts val="0"/>
              </a:spcBef>
              <a:buNone/>
            </a:pPr>
            <a:r>
              <a:rPr lang="en" sz="1600">
                <a:solidFill>
                  <a:schemeClr val="accent3"/>
                </a:solidFill>
                <a:latin typeface="Average"/>
                <a:ea typeface="Average"/>
                <a:cs typeface="Average"/>
                <a:sym typeface="Average"/>
              </a:rPr>
              <a:t>Fp</a:t>
            </a:r>
          </a:p>
        </p:txBody>
      </p:sp>
      <p:grpSp>
        <p:nvGrpSpPr>
          <p:cNvPr id="404" name="Shape 404"/>
          <p:cNvGrpSpPr/>
          <p:nvPr/>
        </p:nvGrpSpPr>
        <p:grpSpPr>
          <a:xfrm>
            <a:off x="5698741" y="1146400"/>
            <a:ext cx="2247312" cy="531825"/>
            <a:chOff x="3241000" y="1070200"/>
            <a:chExt cx="1202350" cy="531825"/>
          </a:xfrm>
        </p:grpSpPr>
        <p:sp>
          <p:nvSpPr>
            <p:cNvPr id="405" name="Shape 405"/>
            <p:cNvSpPr/>
            <p:nvPr/>
          </p:nvSpPr>
          <p:spPr>
            <a:xfrm>
              <a:off x="3241000" y="1070200"/>
              <a:ext cx="1199925" cy="531825"/>
            </a:xfrm>
            <a:prstGeom prst="flowChartOffpageConnector">
              <a:avLst/>
            </a:prstGeom>
            <a:solidFill>
              <a:srgbClr val="B7B7B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6" name="Shape 406"/>
            <p:cNvSpPr txBox="1"/>
            <p:nvPr/>
          </p:nvSpPr>
          <p:spPr>
            <a:xfrm>
              <a:off x="3260450" y="1073475"/>
              <a:ext cx="1182900" cy="435900"/>
            </a:xfrm>
            <a:prstGeom prst="rect">
              <a:avLst/>
            </a:prstGeom>
            <a:noFill/>
            <a:ln>
              <a:noFill/>
            </a:ln>
          </p:spPr>
          <p:txBody>
            <a:bodyPr anchorCtr="0" anchor="t" bIns="91425" lIns="91425" rIns="91425" tIns="91425">
              <a:noAutofit/>
            </a:bodyPr>
            <a:lstStyle/>
            <a:p>
              <a:pPr lvl="0" rtl="0" algn="ctr">
                <a:spcBef>
                  <a:spcPts val="0"/>
                </a:spcBef>
                <a:buNone/>
              </a:pPr>
              <a:r>
                <a:rPr lang="en" sz="1600">
                  <a:solidFill>
                    <a:srgbClr val="434343"/>
                  </a:solidFill>
                  <a:latin typeface="Average"/>
                  <a:ea typeface="Average"/>
                  <a:cs typeface="Average"/>
                  <a:sym typeface="Average"/>
                </a:rPr>
                <a:t>EAGLES (FreeLing)</a:t>
              </a:r>
            </a:p>
          </p:txBody>
        </p:sp>
      </p:gr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Objetivo adicional: Salida extendida para Taggers</a:t>
            </a:r>
          </a:p>
        </p:txBody>
      </p:sp>
      <p:sp>
        <p:nvSpPr>
          <p:cNvPr id="412" name="Shape 41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sz="2400"/>
              <a:t>Se devuelve la salida de los Taggers en un </a:t>
            </a:r>
            <a:r>
              <a:rPr b="1" lang="en" sz="2400"/>
              <a:t>formato extensible</a:t>
            </a:r>
            <a:r>
              <a:rPr lang="en" sz="2400"/>
              <a:t> que permite retornar de una forma estandarizada toda la información provista por el Tagger. </a:t>
            </a:r>
          </a:p>
          <a:p>
            <a:pPr lvl="0" rtl="0">
              <a:spcBef>
                <a:spcPts val="0"/>
              </a:spcBef>
              <a:buNone/>
            </a:pPr>
            <a:r>
              <a:rPr lang="en" sz="2400"/>
              <a:t>Por ejemplo, FreeLing puede devolver la probabilidad de una etiqueta, TreeTagger no.</a:t>
            </a:r>
          </a:p>
          <a:p>
            <a:pPr lvl="0">
              <a:spcBef>
                <a:spcPts val="0"/>
              </a:spcBef>
              <a:buNone/>
            </a:pPr>
            <a:r>
              <a:t/>
            </a:r>
            <a:endParaRPr sz="2400"/>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x="0" y="0"/>
          <a:ext cx="0" cy="0"/>
          <a:chOff x="0" y="0"/>
          <a:chExt cx="0" cy="0"/>
        </a:xfrm>
      </p:grpSpPr>
      <p:sp>
        <p:nvSpPr>
          <p:cNvPr id="417" name="Shape 41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Objetivo adicional: Salida extendida para Taggers</a:t>
            </a:r>
          </a:p>
        </p:txBody>
      </p:sp>
      <p:sp>
        <p:nvSpPr>
          <p:cNvPr id="418" name="Shape 41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a:t>Ejemplo de salida extendida de TreeTagger:</a:t>
            </a:r>
          </a:p>
          <a:p>
            <a:pPr lvl="0" rtl="0">
              <a:lnSpc>
                <a:spcPct val="115000"/>
              </a:lnSpc>
              <a:spcBef>
                <a:spcPts val="0"/>
              </a:spcBef>
              <a:spcAft>
                <a:spcPts val="0"/>
              </a:spcAft>
              <a:buNone/>
            </a:pPr>
            <a:r>
              <a:t/>
            </a:r>
            <a:endParaRPr/>
          </a:p>
          <a:p>
            <a:pPr lvl="0" rtl="0">
              <a:lnSpc>
                <a:spcPct val="115000"/>
              </a:lnSpc>
              <a:spcBef>
                <a:spcPts val="0"/>
              </a:spcBef>
              <a:spcAft>
                <a:spcPts val="0"/>
              </a:spcAft>
              <a:buClr>
                <a:schemeClr val="dk1"/>
              </a:buClr>
              <a:buSzPct val="78571"/>
              <a:buFont typeface="Arial"/>
              <a:buNone/>
            </a:pPr>
            <a:r>
              <a:rPr lang="en" sz="1400"/>
              <a:t>{</a:t>
            </a:r>
            <a:r>
              <a:rPr lang="en" sz="1400">
                <a:solidFill>
                  <a:srgbClr val="FF0000"/>
                </a:solidFill>
              </a:rPr>
              <a:t>'coarse_tag'</a:t>
            </a:r>
            <a:r>
              <a:rPr lang="en" sz="1400"/>
              <a:t>: 'd', </a:t>
            </a:r>
            <a:r>
              <a:rPr lang="en" sz="1400">
                <a:solidFill>
                  <a:srgbClr val="00FFFF"/>
                </a:solidFill>
              </a:rPr>
              <a:t>'lemma'</a:t>
            </a:r>
            <a:r>
              <a:rPr lang="en" sz="1400"/>
              <a:t>: u'el', </a:t>
            </a:r>
            <a:r>
              <a:rPr lang="en" sz="1400">
                <a:solidFill>
                  <a:srgbClr val="FFFF00"/>
                </a:solidFill>
              </a:rPr>
              <a:t>'pos_tag'</a:t>
            </a:r>
            <a:r>
              <a:rPr lang="en" sz="1400"/>
              <a:t>: 'DA0000', </a:t>
            </a:r>
            <a:r>
              <a:rPr lang="en" sz="1400">
                <a:solidFill>
                  <a:srgbClr val="00FF00"/>
                </a:solidFill>
              </a:rPr>
              <a:t>'word'</a:t>
            </a:r>
            <a:r>
              <a:rPr lang="en" sz="1400"/>
              <a:t>: u'El', </a:t>
            </a:r>
          </a:p>
          <a:p>
            <a:pPr indent="387350" lvl="0" marL="0" marR="0" rtl="0" algn="l">
              <a:lnSpc>
                <a:spcPct val="115000"/>
              </a:lnSpc>
              <a:spcBef>
                <a:spcPts val="0"/>
              </a:spcBef>
              <a:spcAft>
                <a:spcPts val="0"/>
              </a:spcAft>
              <a:buClr>
                <a:schemeClr val="dk1"/>
              </a:buClr>
              <a:buSzPct val="78571"/>
              <a:buFont typeface="Arial"/>
              <a:buNone/>
            </a:pPr>
            <a:r>
              <a:rPr lang="en" sz="1400">
                <a:solidFill>
                  <a:srgbClr val="FF00FF"/>
                </a:solidFill>
              </a:rPr>
              <a:t>'features'</a:t>
            </a:r>
            <a:r>
              <a:rPr lang="en" sz="1400"/>
              <a:t>: {</a:t>
            </a:r>
            <a:r>
              <a:rPr lang="en" sz="1400">
                <a:solidFill>
                  <a:srgbClr val="C27BA0"/>
                </a:solidFill>
              </a:rPr>
              <a:t>'original_tag'</a:t>
            </a:r>
            <a:r>
              <a:rPr lang="en" sz="1400"/>
              <a:t>: u'ART', </a:t>
            </a:r>
            <a:r>
              <a:rPr lang="en" sz="1400">
                <a:solidFill>
                  <a:srgbClr val="C27BA0"/>
                </a:solidFill>
              </a:rPr>
              <a:t>'tagger':</a:t>
            </a:r>
            <a:r>
              <a:rPr lang="en" sz="1400"/>
              <a:t> 'TreeTagger'}}</a:t>
            </a:r>
          </a:p>
          <a:p>
            <a:pPr indent="-69850" lvl="0" marL="0" marR="0" rtl="0" algn="l">
              <a:lnSpc>
                <a:spcPct val="115000"/>
              </a:lnSpc>
              <a:spcBef>
                <a:spcPts val="0"/>
              </a:spcBef>
              <a:spcAft>
                <a:spcPts val="0"/>
              </a:spcAft>
              <a:buClr>
                <a:schemeClr val="dk1"/>
              </a:buClr>
              <a:buSzPct val="78571"/>
              <a:buFont typeface="Arial"/>
              <a:buNone/>
            </a:pPr>
            <a:r>
              <a:rPr lang="en" sz="1400"/>
              <a:t>{</a:t>
            </a:r>
            <a:r>
              <a:rPr lang="en" sz="1400">
                <a:solidFill>
                  <a:srgbClr val="FF0000"/>
                </a:solidFill>
              </a:rPr>
              <a:t>'coarse_tag':</a:t>
            </a:r>
            <a:r>
              <a:rPr lang="en" sz="1400"/>
              <a:t> 'n', </a:t>
            </a:r>
            <a:r>
              <a:rPr lang="en" sz="1400">
                <a:solidFill>
                  <a:srgbClr val="00FFFF"/>
                </a:solidFill>
              </a:rPr>
              <a:t>'lemma':</a:t>
            </a:r>
            <a:r>
              <a:rPr lang="en" sz="1400"/>
              <a:t> u'caballo', </a:t>
            </a:r>
            <a:r>
              <a:rPr lang="en" sz="1400">
                <a:solidFill>
                  <a:srgbClr val="FFFF00"/>
                </a:solidFill>
              </a:rPr>
              <a:t>'pos_tag':</a:t>
            </a:r>
            <a:r>
              <a:rPr lang="en" sz="1400"/>
              <a:t> 'NC00000', </a:t>
            </a:r>
            <a:r>
              <a:rPr lang="en" sz="1400">
                <a:solidFill>
                  <a:srgbClr val="00FF00"/>
                </a:solidFill>
              </a:rPr>
              <a:t>'word':</a:t>
            </a:r>
            <a:r>
              <a:rPr lang="en" sz="1400"/>
              <a:t> u'caballo', </a:t>
            </a:r>
          </a:p>
          <a:p>
            <a:pPr indent="387350" lvl="0" marL="0" marR="0" rtl="0" algn="l">
              <a:lnSpc>
                <a:spcPct val="115000"/>
              </a:lnSpc>
              <a:spcBef>
                <a:spcPts val="0"/>
              </a:spcBef>
              <a:spcAft>
                <a:spcPts val="0"/>
              </a:spcAft>
              <a:buClr>
                <a:schemeClr val="dk1"/>
              </a:buClr>
              <a:buSzPct val="78571"/>
              <a:buFont typeface="Arial"/>
              <a:buNone/>
            </a:pPr>
            <a:r>
              <a:rPr lang="en" sz="1400">
                <a:solidFill>
                  <a:srgbClr val="FF00FF"/>
                </a:solidFill>
              </a:rPr>
              <a:t>'features':</a:t>
            </a:r>
            <a:r>
              <a:rPr lang="en" sz="1400"/>
              <a:t> {</a:t>
            </a:r>
            <a:r>
              <a:rPr lang="en" sz="1400">
                <a:solidFill>
                  <a:srgbClr val="C27BA0"/>
                </a:solidFill>
              </a:rPr>
              <a:t>'original_tag':</a:t>
            </a:r>
            <a:r>
              <a:rPr lang="en" sz="1400"/>
              <a:t> u'NC', </a:t>
            </a:r>
            <a:r>
              <a:rPr lang="en" sz="1400">
                <a:solidFill>
                  <a:srgbClr val="C27BA0"/>
                </a:solidFill>
              </a:rPr>
              <a:t>'tagger':</a:t>
            </a:r>
            <a:r>
              <a:rPr lang="en" sz="1400"/>
              <a:t> 'TreeTagger'}}</a:t>
            </a:r>
          </a:p>
          <a:p>
            <a:pPr indent="-69850" lvl="0" marL="0" marR="0" rtl="0" algn="l">
              <a:lnSpc>
                <a:spcPct val="115000"/>
              </a:lnSpc>
              <a:spcBef>
                <a:spcPts val="0"/>
              </a:spcBef>
              <a:spcAft>
                <a:spcPts val="0"/>
              </a:spcAft>
              <a:buClr>
                <a:schemeClr val="dk1"/>
              </a:buClr>
              <a:buSzPct val="78571"/>
              <a:buFont typeface="Arial"/>
              <a:buNone/>
            </a:pPr>
            <a:r>
              <a:rPr lang="en" sz="1400"/>
              <a:t>{</a:t>
            </a:r>
            <a:r>
              <a:rPr lang="en" sz="1400">
                <a:solidFill>
                  <a:srgbClr val="FF0000"/>
                </a:solidFill>
              </a:rPr>
              <a:t>'coarse_tag':</a:t>
            </a:r>
            <a:r>
              <a:rPr lang="en" sz="1400"/>
              <a:t> 'a', </a:t>
            </a:r>
            <a:r>
              <a:rPr lang="en" sz="1400">
                <a:solidFill>
                  <a:srgbClr val="00FFFF"/>
                </a:solidFill>
              </a:rPr>
              <a:t>'lemma':</a:t>
            </a:r>
            <a:r>
              <a:rPr lang="en" sz="1400"/>
              <a:t> u'blanco', </a:t>
            </a:r>
            <a:r>
              <a:rPr lang="en" sz="1400">
                <a:solidFill>
                  <a:srgbClr val="FFFF00"/>
                </a:solidFill>
              </a:rPr>
              <a:t>'pos_tag':</a:t>
            </a:r>
            <a:r>
              <a:rPr lang="en" sz="1400"/>
              <a:t> 'A00000', </a:t>
            </a:r>
            <a:r>
              <a:rPr lang="en" sz="1400">
                <a:solidFill>
                  <a:srgbClr val="00FF00"/>
                </a:solidFill>
              </a:rPr>
              <a:t>'word':</a:t>
            </a:r>
            <a:r>
              <a:rPr lang="en" sz="1400"/>
              <a:t> u'blanco', </a:t>
            </a:r>
          </a:p>
          <a:p>
            <a:pPr indent="387350" lvl="0" marL="0" marR="0" rtl="0" algn="l">
              <a:lnSpc>
                <a:spcPct val="115000"/>
              </a:lnSpc>
              <a:spcBef>
                <a:spcPts val="0"/>
              </a:spcBef>
              <a:spcAft>
                <a:spcPts val="0"/>
              </a:spcAft>
              <a:buClr>
                <a:schemeClr val="dk1"/>
              </a:buClr>
              <a:buSzPct val="78571"/>
              <a:buFont typeface="Arial"/>
              <a:buNone/>
            </a:pPr>
            <a:r>
              <a:rPr lang="en" sz="1400">
                <a:solidFill>
                  <a:srgbClr val="FF00FF"/>
                </a:solidFill>
              </a:rPr>
              <a:t>'features':</a:t>
            </a:r>
            <a:r>
              <a:rPr lang="en" sz="1400"/>
              <a:t> {</a:t>
            </a:r>
            <a:r>
              <a:rPr lang="en" sz="1400">
                <a:solidFill>
                  <a:srgbClr val="C27BA0"/>
                </a:solidFill>
              </a:rPr>
              <a:t>'original_tag':</a:t>
            </a:r>
            <a:r>
              <a:rPr lang="en" sz="1400"/>
              <a:t> u'ADJ', </a:t>
            </a:r>
            <a:r>
              <a:rPr lang="en" sz="1400">
                <a:solidFill>
                  <a:srgbClr val="C27BA0"/>
                </a:solidFill>
              </a:rPr>
              <a:t>'tagger':</a:t>
            </a:r>
            <a:r>
              <a:rPr lang="en" sz="1400"/>
              <a:t> 'TreeTagger'}}</a:t>
            </a:r>
          </a:p>
          <a:p>
            <a:pPr indent="-69850" lvl="0" marL="0" marR="0" rtl="0" algn="l">
              <a:lnSpc>
                <a:spcPct val="115000"/>
              </a:lnSpc>
              <a:spcBef>
                <a:spcPts val="0"/>
              </a:spcBef>
              <a:spcAft>
                <a:spcPts val="0"/>
              </a:spcAft>
              <a:buClr>
                <a:schemeClr val="dk1"/>
              </a:buClr>
              <a:buSzPct val="78571"/>
              <a:buFont typeface="Arial"/>
              <a:buNone/>
            </a:pPr>
            <a:r>
              <a:rPr lang="en" sz="1400"/>
              <a:t>{</a:t>
            </a:r>
            <a:r>
              <a:rPr lang="en" sz="1400">
                <a:solidFill>
                  <a:srgbClr val="FF0000"/>
                </a:solidFill>
              </a:rPr>
              <a:t>'coarse_tag':</a:t>
            </a:r>
            <a:r>
              <a:rPr lang="en" sz="1400"/>
              <a:t> 's', </a:t>
            </a:r>
            <a:r>
              <a:rPr lang="en" sz="1400">
                <a:solidFill>
                  <a:srgbClr val="00FFFF"/>
                </a:solidFill>
              </a:rPr>
              <a:t>'lemma':</a:t>
            </a:r>
            <a:r>
              <a:rPr lang="en" sz="1400"/>
              <a:t> u'de', </a:t>
            </a:r>
            <a:r>
              <a:rPr lang="en" sz="1400">
                <a:solidFill>
                  <a:srgbClr val="FFFF00"/>
                </a:solidFill>
              </a:rPr>
              <a:t>'pos_tag':</a:t>
            </a:r>
            <a:r>
              <a:rPr lang="en" sz="1400"/>
              <a:t> 'SP000', </a:t>
            </a:r>
            <a:r>
              <a:rPr lang="en" sz="1400">
                <a:solidFill>
                  <a:srgbClr val="00FF00"/>
                </a:solidFill>
              </a:rPr>
              <a:t>'word':</a:t>
            </a:r>
            <a:r>
              <a:rPr lang="en" sz="1400"/>
              <a:t> u'de', </a:t>
            </a:r>
          </a:p>
          <a:p>
            <a:pPr indent="387350" lvl="0" marL="0" marR="0" rtl="0" algn="l">
              <a:lnSpc>
                <a:spcPct val="115000"/>
              </a:lnSpc>
              <a:spcBef>
                <a:spcPts val="0"/>
              </a:spcBef>
              <a:spcAft>
                <a:spcPts val="0"/>
              </a:spcAft>
              <a:buClr>
                <a:schemeClr val="dk1"/>
              </a:buClr>
              <a:buSzPct val="78571"/>
              <a:buFont typeface="Arial"/>
              <a:buNone/>
            </a:pPr>
            <a:r>
              <a:rPr lang="en" sz="1400">
                <a:solidFill>
                  <a:srgbClr val="FF00FF"/>
                </a:solidFill>
              </a:rPr>
              <a:t>'features':</a:t>
            </a:r>
            <a:r>
              <a:rPr lang="en" sz="1400"/>
              <a:t> {</a:t>
            </a:r>
            <a:r>
              <a:rPr lang="en" sz="1400">
                <a:solidFill>
                  <a:srgbClr val="C27BA0"/>
                </a:solidFill>
              </a:rPr>
              <a:t>'original_tag':</a:t>
            </a:r>
            <a:r>
              <a:rPr lang="en" sz="1400"/>
              <a:t> u'PREP', </a:t>
            </a:r>
            <a:r>
              <a:rPr lang="en" sz="1400">
                <a:solidFill>
                  <a:srgbClr val="C27BA0"/>
                </a:solidFill>
              </a:rPr>
              <a:t>'tagger':</a:t>
            </a:r>
            <a:r>
              <a:rPr lang="en" sz="1400"/>
              <a:t> 'TreeTagger'}}</a:t>
            </a:r>
          </a:p>
          <a:p>
            <a:pPr indent="-69850" lvl="0" marL="0" marR="0" rtl="0" algn="l">
              <a:lnSpc>
                <a:spcPct val="115000"/>
              </a:lnSpc>
              <a:spcBef>
                <a:spcPts val="0"/>
              </a:spcBef>
              <a:spcAft>
                <a:spcPts val="0"/>
              </a:spcAft>
              <a:buClr>
                <a:schemeClr val="dk1"/>
              </a:buClr>
              <a:buSzPct val="78571"/>
              <a:buFont typeface="Arial"/>
              <a:buNone/>
            </a:pPr>
            <a:r>
              <a:rPr lang="en" sz="1400"/>
              <a:t>{</a:t>
            </a:r>
            <a:r>
              <a:rPr lang="en" sz="1400">
                <a:solidFill>
                  <a:srgbClr val="FF0000"/>
                </a:solidFill>
              </a:rPr>
              <a:t>'coarse_tag':</a:t>
            </a:r>
            <a:r>
              <a:rPr lang="en" sz="1400"/>
              <a:t> 'n', </a:t>
            </a:r>
            <a:r>
              <a:rPr lang="en" sz="1400">
                <a:solidFill>
                  <a:srgbClr val="00FFFF"/>
                </a:solidFill>
              </a:rPr>
              <a:t>'lemma':</a:t>
            </a:r>
            <a:r>
              <a:rPr lang="en" sz="1400"/>
              <a:t> u'Artigas', </a:t>
            </a:r>
            <a:r>
              <a:rPr lang="en" sz="1400">
                <a:solidFill>
                  <a:srgbClr val="FFFF00"/>
                </a:solidFill>
              </a:rPr>
              <a:t>'pos_tag':</a:t>
            </a:r>
            <a:r>
              <a:rPr lang="en" sz="1400"/>
              <a:t> 'NC00000', </a:t>
            </a:r>
            <a:r>
              <a:rPr lang="en" sz="1400">
                <a:solidFill>
                  <a:srgbClr val="00FF00"/>
                </a:solidFill>
              </a:rPr>
              <a:t>'word':</a:t>
            </a:r>
            <a:r>
              <a:rPr lang="en" sz="1400"/>
              <a:t> u'Artigas', </a:t>
            </a:r>
          </a:p>
          <a:p>
            <a:pPr indent="387350" lvl="0" marL="0" marR="0" rtl="0" algn="l">
              <a:lnSpc>
                <a:spcPct val="115000"/>
              </a:lnSpc>
              <a:spcBef>
                <a:spcPts val="0"/>
              </a:spcBef>
              <a:spcAft>
                <a:spcPts val="0"/>
              </a:spcAft>
              <a:buClr>
                <a:schemeClr val="dk1"/>
              </a:buClr>
              <a:buSzPct val="78571"/>
              <a:buFont typeface="Arial"/>
              <a:buNone/>
            </a:pPr>
            <a:r>
              <a:rPr lang="en" sz="1400">
                <a:solidFill>
                  <a:srgbClr val="FF00FF"/>
                </a:solidFill>
              </a:rPr>
              <a:t>'features':</a:t>
            </a:r>
            <a:r>
              <a:rPr lang="en" sz="1400"/>
              <a:t> {</a:t>
            </a:r>
            <a:r>
              <a:rPr lang="en" sz="1400">
                <a:solidFill>
                  <a:srgbClr val="C27BA0"/>
                </a:solidFill>
              </a:rPr>
              <a:t>'original_tag':</a:t>
            </a:r>
            <a:r>
              <a:rPr lang="en" sz="1400"/>
              <a:t> u'NC', </a:t>
            </a:r>
            <a:r>
              <a:rPr lang="en" sz="1400">
                <a:solidFill>
                  <a:srgbClr val="C27BA0"/>
                </a:solidFill>
              </a:rPr>
              <a:t>'tagger':</a:t>
            </a:r>
            <a:r>
              <a:rPr lang="en" sz="1400"/>
              <a:t> 'TreeTagger'}}</a:t>
            </a:r>
          </a:p>
          <a:p>
            <a:pPr lvl="0">
              <a:lnSpc>
                <a:spcPct val="115000"/>
              </a:lnSpc>
              <a:spcBef>
                <a:spcPts val="0"/>
              </a:spcBef>
              <a:spcAft>
                <a:spcPts val="0"/>
              </a:spcAft>
              <a:buNone/>
            </a:pPr>
            <a:r>
              <a:t/>
            </a:r>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Frontend</a:t>
            </a:r>
          </a:p>
        </p:txBody>
      </p:sp>
      <p:sp>
        <p:nvSpPr>
          <p:cNvPr id="424" name="Shape 424"/>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Además de contar con una API para su uso, se desarrollo un frontend para su facil empleo.</a:t>
            </a:r>
          </a:p>
          <a:p>
            <a:pPr lvl="0">
              <a:spcBef>
                <a:spcPts val="0"/>
              </a:spcBef>
              <a:buNone/>
            </a:pPr>
            <a:r>
              <a:t/>
            </a:r>
            <a:endParaRP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8" name="Shape 428"/>
        <p:cNvGrpSpPr/>
        <p:nvPr/>
      </p:nvGrpSpPr>
      <p:grpSpPr>
        <a:xfrm>
          <a:off x="0" y="0"/>
          <a:ext cx="0" cy="0"/>
          <a:chOff x="0" y="0"/>
          <a:chExt cx="0" cy="0"/>
        </a:xfrm>
      </p:grpSpPr>
      <p:sp>
        <p:nvSpPr>
          <p:cNvPr id="429" name="Shape 42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Ejemplo de uso mediante API</a:t>
            </a:r>
          </a:p>
        </p:txBody>
      </p:sp>
      <p:sp>
        <p:nvSpPr>
          <p:cNvPr id="430" name="Shape 430"/>
          <p:cNvSpPr txBox="1"/>
          <p:nvPr>
            <p:ph idx="1" type="body"/>
          </p:nvPr>
        </p:nvSpPr>
        <p:spPr>
          <a:xfrm>
            <a:off x="311700" y="1152475"/>
            <a:ext cx="8520599" cy="3848399"/>
          </a:xfrm>
          <a:prstGeom prst="rect">
            <a:avLst/>
          </a:prstGeom>
        </p:spPr>
        <p:txBody>
          <a:bodyPr anchorCtr="0" anchor="t" bIns="91425" lIns="91425" rIns="91425" tIns="91425">
            <a:noAutofit/>
          </a:bodyPr>
          <a:lstStyle/>
          <a:p>
            <a:pPr lvl="0" rtl="0">
              <a:spcBef>
                <a:spcPts val="0"/>
              </a:spcBef>
              <a:buNone/>
            </a:pPr>
            <a:r>
              <a:rPr lang="en"/>
              <a:t>Tan sencillo como lo es en NLTK</a:t>
            </a:r>
          </a:p>
          <a:p>
            <a:pPr lvl="0" rtl="0">
              <a:spcBef>
                <a:spcPts val="0"/>
              </a:spcBef>
              <a:buClr>
                <a:schemeClr val="dk1"/>
              </a:buClr>
              <a:buSzPct val="78571"/>
              <a:buFont typeface="Arial"/>
              <a:buNone/>
            </a:pPr>
            <a:r>
              <a:rPr lang="en" sz="1400">
                <a:latin typeface="Consolas"/>
                <a:ea typeface="Consolas"/>
                <a:cs typeface="Consolas"/>
                <a:sym typeface="Consolas"/>
              </a:rPr>
              <a:t>freeling = FreeLing()</a:t>
            </a:r>
          </a:p>
          <a:p>
            <a:pPr lvl="0" rtl="0">
              <a:spcBef>
                <a:spcPts val="0"/>
              </a:spcBef>
              <a:buNone/>
            </a:pPr>
            <a:r>
              <a:rPr lang="en" sz="1400">
                <a:latin typeface="Consolas"/>
                <a:ea typeface="Consolas"/>
                <a:cs typeface="Consolas"/>
                <a:sym typeface="Consolas"/>
              </a:rPr>
              <a:t>tagged = freeling.raw_tag(u"En el tramo de Telefónica, un toro descolgado ha creado peligro tras embestir contra un grupo de mozos.")</a:t>
            </a:r>
          </a:p>
          <a:p>
            <a:pPr lvl="0" rtl="0">
              <a:spcBef>
                <a:spcPts val="0"/>
              </a:spcBef>
              <a:buClr>
                <a:schemeClr val="dk1"/>
              </a:buClr>
              <a:buSzPct val="78571"/>
              <a:buFont typeface="Arial"/>
              <a:buNone/>
            </a:pPr>
            <a:r>
              <a:t/>
            </a:r>
            <a:endParaRPr sz="1400">
              <a:latin typeface="Consolas"/>
              <a:ea typeface="Consolas"/>
              <a:cs typeface="Consolas"/>
              <a:sym typeface="Consolas"/>
            </a:endParaRPr>
          </a:p>
          <a:p>
            <a:pPr lvl="0" rtl="0">
              <a:spcBef>
                <a:spcPts val="0"/>
              </a:spcBef>
              <a:buClr>
                <a:schemeClr val="dk1"/>
              </a:buClr>
              <a:buSzPct val="61111"/>
              <a:buFont typeface="Arial"/>
              <a:buNone/>
            </a:pPr>
            <a:r>
              <a:rPr lang="en"/>
              <a:t>Sin la API:</a:t>
            </a:r>
          </a:p>
          <a:p>
            <a:pPr indent="-317500" lvl="0" marL="457200" rtl="0">
              <a:spcBef>
                <a:spcPts val="0"/>
              </a:spcBef>
              <a:buSzPct val="100000"/>
              <a:buFont typeface="Consolas"/>
              <a:buAutoNum type="arabicPeriod"/>
            </a:pPr>
            <a:r>
              <a:rPr lang="en" sz="1400">
                <a:latin typeface="Consolas"/>
                <a:ea typeface="Consolas"/>
                <a:cs typeface="Consolas"/>
                <a:sym typeface="Consolas"/>
              </a:rPr>
              <a:t>Crear archivo de texto que contenga el texto a taggear.</a:t>
            </a:r>
          </a:p>
          <a:p>
            <a:pPr indent="-317500" lvl="0" marL="457200" rtl="0">
              <a:lnSpc>
                <a:spcPct val="100000"/>
              </a:lnSpc>
              <a:spcBef>
                <a:spcPts val="0"/>
              </a:spcBef>
              <a:spcAft>
                <a:spcPts val="0"/>
              </a:spcAft>
              <a:buSzPct val="100000"/>
              <a:buFont typeface="Consolas"/>
              <a:buAutoNum type="arabicPeriod"/>
            </a:pPr>
            <a:r>
              <a:rPr lang="en" sz="1400">
                <a:latin typeface="Consolas"/>
                <a:ea typeface="Consolas"/>
                <a:cs typeface="Consolas"/>
                <a:sym typeface="Consolas"/>
              </a:rPr>
              <a:t>Ejecutar analyzer.exe </a:t>
            </a:r>
            <a:r>
              <a:rPr lang="en" sz="1400">
                <a:solidFill>
                  <a:srgbClr val="00FF00"/>
                </a:solidFill>
                <a:latin typeface="Consolas"/>
                <a:ea typeface="Consolas"/>
                <a:cs typeface="Consolas"/>
                <a:sym typeface="Consolas"/>
              </a:rPr>
              <a:t>-f archivo_de_config.cfg</a:t>
            </a:r>
            <a:r>
              <a:rPr lang="en" sz="1400">
                <a:latin typeface="Consolas"/>
                <a:ea typeface="Consolas"/>
                <a:cs typeface="Consolas"/>
                <a:sym typeface="Consolas"/>
              </a:rPr>
              <a:t> </a:t>
            </a:r>
            <a:r>
              <a:rPr lang="en" sz="1400">
                <a:solidFill>
                  <a:srgbClr val="00FFFF"/>
                </a:solidFill>
                <a:latin typeface="Consolas"/>
                <a:ea typeface="Consolas"/>
                <a:cs typeface="Consolas"/>
                <a:sym typeface="Consolas"/>
              </a:rPr>
              <a:t>--lang es</a:t>
            </a:r>
            <a:r>
              <a:rPr lang="en" sz="1400">
                <a:latin typeface="Consolas"/>
                <a:ea typeface="Consolas"/>
                <a:cs typeface="Consolas"/>
                <a:sym typeface="Consolas"/>
              </a:rPr>
              <a:t> </a:t>
            </a:r>
            <a:r>
              <a:rPr lang="en" sz="1400">
                <a:solidFill>
                  <a:srgbClr val="4A86E8"/>
                </a:solidFill>
                <a:latin typeface="Consolas"/>
                <a:ea typeface="Consolas"/>
                <a:cs typeface="Consolas"/>
                <a:sym typeface="Consolas"/>
              </a:rPr>
              <a:t>--inpf plain </a:t>
            </a:r>
          </a:p>
          <a:p>
            <a:pPr indent="457200" lvl="0" marL="914400" rtl="0">
              <a:lnSpc>
                <a:spcPct val="100000"/>
              </a:lnSpc>
              <a:spcBef>
                <a:spcPts val="0"/>
              </a:spcBef>
              <a:spcAft>
                <a:spcPts val="0"/>
              </a:spcAft>
              <a:buNone/>
            </a:pPr>
            <a:r>
              <a:rPr lang="en" sz="1400">
                <a:solidFill>
                  <a:srgbClr val="FF0000"/>
                </a:solidFill>
                <a:latin typeface="Consolas"/>
                <a:ea typeface="Consolas"/>
                <a:cs typeface="Consolas"/>
                <a:sym typeface="Consolas"/>
              </a:rPr>
              <a:t>--outf tagged</a:t>
            </a:r>
            <a:r>
              <a:rPr lang="en" sz="1400">
                <a:latin typeface="Consolas"/>
                <a:ea typeface="Consolas"/>
                <a:cs typeface="Consolas"/>
                <a:sym typeface="Consolas"/>
              </a:rPr>
              <a:t> </a:t>
            </a:r>
            <a:r>
              <a:rPr lang="en" sz="1400">
                <a:solidFill>
                  <a:srgbClr val="93C47D"/>
                </a:solidFill>
                <a:latin typeface="Consolas"/>
                <a:ea typeface="Consolas"/>
                <a:cs typeface="Consolas"/>
                <a:sym typeface="Consolas"/>
              </a:rPr>
              <a:t>&lt; archivo_de_entrada.txt</a:t>
            </a:r>
            <a:r>
              <a:rPr lang="en" sz="1400">
                <a:latin typeface="Consolas"/>
                <a:ea typeface="Consolas"/>
                <a:cs typeface="Consolas"/>
                <a:sym typeface="Consolas"/>
              </a:rPr>
              <a:t> </a:t>
            </a:r>
            <a:r>
              <a:rPr lang="en" sz="1400">
                <a:solidFill>
                  <a:srgbClr val="FF9900"/>
                </a:solidFill>
                <a:latin typeface="Consolas"/>
                <a:ea typeface="Consolas"/>
                <a:cs typeface="Consolas"/>
                <a:sym typeface="Consolas"/>
              </a:rPr>
              <a:t>&gt; archivo_de_salida.txt</a:t>
            </a:r>
          </a:p>
          <a:p>
            <a:pPr lvl="0">
              <a:spcBef>
                <a:spcPts val="0"/>
              </a:spcBef>
              <a:buNone/>
            </a:pPr>
            <a:r>
              <a:t/>
            </a:r>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Conclusiones</a:t>
            </a:r>
          </a:p>
        </p:txBody>
      </p:sp>
      <p:sp>
        <p:nvSpPr>
          <p:cNvPr id="436" name="Shape 43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Se logró una </a:t>
            </a:r>
            <a:r>
              <a:rPr b="1" lang="en"/>
              <a:t>biblioteca de Python de</a:t>
            </a:r>
            <a:r>
              <a:rPr lang="en"/>
              <a:t> </a:t>
            </a:r>
            <a:r>
              <a:rPr b="1" lang="en"/>
              <a:t>código abierto</a:t>
            </a:r>
            <a:r>
              <a:rPr lang="en"/>
              <a:t> que provee al investigador con wrappers para algunas de las herramientas más utilizadas para trabajar con el idioma español. </a:t>
            </a:r>
          </a:p>
          <a:p>
            <a:pPr lvl="0" rtl="0">
              <a:spcBef>
                <a:spcPts val="0"/>
              </a:spcBef>
              <a:buNone/>
            </a:pPr>
            <a:r>
              <a:rPr lang="en"/>
              <a:t>La biblioteca oculta algunas de las complejidades técnicas al momento de usar las herramientas y uniformiza su comportamiento, facilitando el trabajo al investigador.</a:t>
            </a:r>
          </a:p>
          <a:p>
            <a:pPr lvl="0">
              <a:spcBef>
                <a:spcPts val="0"/>
              </a:spcBef>
              <a:buNone/>
            </a:pPr>
            <a:r>
              <a:rPr lang="en"/>
              <a:t>La biblioteca está hosteada en GitHub y es de fácil extensión, se pretende que sea un punto de partida para futuros desarrollos del grupo de PLN.</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Conclusiones</a:t>
            </a:r>
          </a:p>
        </p:txBody>
      </p:sp>
      <p:sp>
        <p:nvSpPr>
          <p:cNvPr id="442" name="Shape 44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La biblioteca </a:t>
            </a:r>
            <a:r>
              <a:rPr b="1" lang="en"/>
              <a:t>no es un prototipo</a:t>
            </a:r>
            <a:r>
              <a:rPr lang="en"/>
              <a:t>.</a:t>
            </a:r>
          </a:p>
          <a:p>
            <a:pPr lvl="0" rtl="0">
              <a:spcBef>
                <a:spcPts val="0"/>
              </a:spcBef>
              <a:buNone/>
            </a:pPr>
            <a:r>
              <a:rPr lang="en"/>
              <a:t>Utilizada durante 2015 por los estudiantes de grado del curso de Introducción al PLN, con buenos resultados.</a:t>
            </a:r>
          </a:p>
          <a:p>
            <a:pPr lvl="0" rtl="0">
              <a:spcBef>
                <a:spcPts val="0"/>
              </a:spcBef>
              <a:buNone/>
            </a:pPr>
            <a:r>
              <a:rPr lang="en"/>
              <a:t>Como prueba de su apertura a modificaciones, durante el curso los estudiantes solicitaron la compatibilidad con Python 3.x, el cambio fue subido a GitHub en poco tiempo y quedó a disposición.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Ambigüedad en el humor</a:t>
            </a:r>
          </a:p>
        </p:txBody>
      </p:sp>
      <p:sp>
        <p:nvSpPr>
          <p:cNvPr id="82" name="Shape 82"/>
          <p:cNvSpPr txBox="1"/>
          <p:nvPr>
            <p:ph idx="1" type="body"/>
          </p:nvPr>
        </p:nvSpPr>
        <p:spPr>
          <a:xfrm>
            <a:off x="227400" y="1152475"/>
            <a:ext cx="5892600" cy="2628899"/>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buChar char="-"/>
            </a:pPr>
            <a:r>
              <a:rPr lang="en"/>
              <a:t>Mirá Carlitos, mirá cómo brilla el mar, cómo se refleja la luna.</a:t>
            </a:r>
          </a:p>
          <a:p>
            <a:pPr indent="-228600" lvl="0" marL="457200" rtl="0">
              <a:lnSpc>
                <a:spcPct val="100000"/>
              </a:lnSpc>
              <a:spcBef>
                <a:spcPts val="0"/>
              </a:spcBef>
              <a:spcAft>
                <a:spcPts val="0"/>
              </a:spcAft>
              <a:buChar char="-"/>
            </a:pPr>
            <a:r>
              <a:rPr lang="en"/>
              <a:t>Cómo nos sigue la estela.</a:t>
            </a:r>
          </a:p>
          <a:p>
            <a:pPr indent="-228600" lvl="0" marL="457200" rtl="0">
              <a:lnSpc>
                <a:spcPct val="100000"/>
              </a:lnSpc>
              <a:spcBef>
                <a:spcPts val="0"/>
              </a:spcBef>
              <a:spcAft>
                <a:spcPts val="0"/>
              </a:spcAft>
              <a:buChar char="-"/>
            </a:pPr>
            <a:r>
              <a:rPr lang="en"/>
              <a:t>Esa muchacha si que te quiere... Pobre Estela, y pensar que vos la abandonaste como nada.</a:t>
            </a:r>
          </a:p>
          <a:p>
            <a:pPr indent="-228600" lvl="0" marL="457200" rtl="0">
              <a:lnSpc>
                <a:spcPct val="100000"/>
              </a:lnSpc>
              <a:spcBef>
                <a:spcPts val="0"/>
              </a:spcBef>
              <a:spcAft>
                <a:spcPts val="0"/>
              </a:spcAft>
              <a:buChar char="-"/>
            </a:pPr>
            <a:r>
              <a:rPr lang="en"/>
              <a:t>Tenés razón Carlitos ¡cómo nada!</a:t>
            </a:r>
          </a:p>
          <a:p>
            <a:pPr indent="-228600" lvl="0" marL="457200" rtl="0">
              <a:lnSpc>
                <a:spcPct val="100000"/>
              </a:lnSpc>
              <a:spcBef>
                <a:spcPts val="0"/>
              </a:spcBef>
              <a:spcAft>
                <a:spcPts val="0"/>
              </a:spcAft>
              <a:buChar char="-"/>
            </a:pPr>
            <a:r>
              <a:rPr lang="en"/>
              <a:t>Tiene más fuerza que estilo… ahí no hace pie.</a:t>
            </a:r>
          </a:p>
          <a:p>
            <a:pPr lvl="0" rtl="0">
              <a:lnSpc>
                <a:spcPct val="100000"/>
              </a:lnSpc>
              <a:spcBef>
                <a:spcPts val="0"/>
              </a:spcBef>
              <a:spcAft>
                <a:spcPts val="0"/>
              </a:spcAft>
              <a:buNone/>
            </a:pPr>
            <a:r>
              <a:t/>
            </a:r>
            <a:endParaRPr sz="1400"/>
          </a:p>
          <a:p>
            <a:pPr lvl="0" rtl="0">
              <a:lnSpc>
                <a:spcPct val="100000"/>
              </a:lnSpc>
              <a:spcBef>
                <a:spcPts val="0"/>
              </a:spcBef>
              <a:spcAft>
                <a:spcPts val="0"/>
              </a:spcAft>
              <a:buNone/>
            </a:pPr>
            <a:r>
              <a:rPr lang="en" sz="1400"/>
              <a:t>           (Les Luthiers, El Regreso de Carlitos, diálogo abordo de un barco)</a:t>
            </a:r>
          </a:p>
          <a:p>
            <a:pPr lvl="0" rtl="0">
              <a:spcBef>
                <a:spcPts val="0"/>
              </a:spcBef>
              <a:buNone/>
            </a:pPr>
            <a:r>
              <a:t/>
            </a:r>
            <a:endParaRPr/>
          </a:p>
          <a:p>
            <a:pPr lvl="0" rtl="0">
              <a:spcBef>
                <a:spcPts val="0"/>
              </a:spcBef>
              <a:buNone/>
            </a:pPr>
            <a:r>
              <a:t/>
            </a:r>
            <a:endParaRPr/>
          </a:p>
          <a:p>
            <a:pPr lvl="0">
              <a:spcBef>
                <a:spcPts val="0"/>
              </a:spcBef>
              <a:buNone/>
            </a:pPr>
            <a:r>
              <a:t/>
            </a:r>
            <a:endParaRPr/>
          </a:p>
        </p:txBody>
      </p:sp>
      <p:pic>
        <p:nvPicPr>
          <p:cNvPr id="83" name="Shape 83"/>
          <p:cNvPicPr preferRelativeResize="0"/>
          <p:nvPr/>
        </p:nvPicPr>
        <p:blipFill>
          <a:blip r:embed="rId3">
            <a:alphaModFix/>
          </a:blip>
          <a:stretch>
            <a:fillRect/>
          </a:stretch>
        </p:blipFill>
        <p:spPr>
          <a:xfrm>
            <a:off x="6153900" y="1017724"/>
            <a:ext cx="2463300" cy="2192874"/>
          </a:xfrm>
          <a:prstGeom prst="rect">
            <a:avLst/>
          </a:prstGeom>
          <a:noFill/>
          <a:ln>
            <a:noFill/>
          </a:ln>
        </p:spPr>
      </p:pic>
      <p:sp>
        <p:nvSpPr>
          <p:cNvPr id="84" name="Shape 84"/>
          <p:cNvSpPr txBox="1"/>
          <p:nvPr/>
        </p:nvSpPr>
        <p:spPr>
          <a:xfrm>
            <a:off x="350250" y="3930600"/>
            <a:ext cx="8482199" cy="11025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accent3"/>
                </a:solidFill>
                <a:latin typeface="Average"/>
                <a:ea typeface="Average"/>
                <a:cs typeface="Average"/>
                <a:sym typeface="Average"/>
              </a:rPr>
              <a:t>La ambigüedad surge entre las palabras “estela” (sustantivo) y “Estela” (nombre propio femenino), y “nada” (sustantivo, y verbo).</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985887" y="1596500"/>
            <a:ext cx="7172226" cy="3208924"/>
          </a:xfrm>
          <a:prstGeom prst="rect">
            <a:avLst/>
          </a:prstGeom>
          <a:noFill/>
          <a:ln>
            <a:noFill/>
          </a:ln>
        </p:spPr>
      </p:pic>
      <p:sp>
        <p:nvSpPr>
          <p:cNvPr id="90" name="Shape 90"/>
          <p:cNvSpPr txBox="1"/>
          <p:nvPr/>
        </p:nvSpPr>
        <p:spPr>
          <a:xfrm>
            <a:off x="914550" y="239975"/>
            <a:ext cx="7243499" cy="1200000"/>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0"/>
              </a:spcAft>
              <a:buNone/>
            </a:pPr>
            <a:r>
              <a:rPr lang="en" sz="1800">
                <a:solidFill>
                  <a:schemeClr val="accent3"/>
                </a:solidFill>
                <a:latin typeface="Average"/>
                <a:ea typeface="Average"/>
                <a:cs typeface="Average"/>
                <a:sym typeface="Average"/>
              </a:rPr>
              <a:t>- Abre las compuertas, HAL.</a:t>
            </a:r>
          </a:p>
          <a:p>
            <a:pPr indent="0" lvl="0" marL="0" marR="0" rtl="0" algn="l">
              <a:lnSpc>
                <a:spcPct val="115000"/>
              </a:lnSpc>
              <a:spcBef>
                <a:spcPts val="0"/>
              </a:spcBef>
              <a:spcAft>
                <a:spcPts val="0"/>
              </a:spcAft>
              <a:buNone/>
            </a:pPr>
            <a:r>
              <a:rPr lang="en" sz="1800">
                <a:solidFill>
                  <a:schemeClr val="accent3"/>
                </a:solidFill>
                <a:latin typeface="Average"/>
                <a:ea typeface="Average"/>
                <a:cs typeface="Average"/>
                <a:sym typeface="Average"/>
              </a:rPr>
              <a:t>- Lo lamento Dave, pero me temo que no puedo hacer eso.</a:t>
            </a:r>
          </a:p>
          <a:p>
            <a:pPr indent="0" lvl="0" marL="0" marR="0" rtl="0" algn="l">
              <a:lnSpc>
                <a:spcPct val="115000"/>
              </a:lnSpc>
              <a:spcBef>
                <a:spcPts val="0"/>
              </a:spcBef>
              <a:spcAft>
                <a:spcPts val="0"/>
              </a:spcAft>
              <a:buNone/>
            </a:pPr>
            <a:r>
              <a:rPr lang="en" sz="1800">
                <a:solidFill>
                  <a:schemeClr val="accent3"/>
                </a:solidFill>
                <a:latin typeface="Average"/>
                <a:ea typeface="Average"/>
                <a:cs typeface="Average"/>
                <a:sym typeface="Average"/>
              </a:rPr>
              <a:t>- ¿Cuál es el problema?</a:t>
            </a:r>
          </a:p>
          <a:p>
            <a:pPr indent="0" lvl="0" marL="0" marR="0" rtl="0" algn="l">
              <a:lnSpc>
                <a:spcPct val="115000"/>
              </a:lnSpc>
              <a:spcBef>
                <a:spcPts val="0"/>
              </a:spcBef>
              <a:spcAft>
                <a:spcPts val="0"/>
              </a:spcAft>
              <a:buNone/>
            </a:pPr>
            <a:r>
              <a:rPr lang="en" sz="1800">
                <a:solidFill>
                  <a:schemeClr val="accent3"/>
                </a:solidFill>
                <a:latin typeface="Average"/>
                <a:ea typeface="Average"/>
                <a:cs typeface="Average"/>
                <a:sym typeface="Average"/>
              </a:rPr>
              <a:t>- Creo que sabes cual es el problema tan bien cómo yo.</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IBM Watson</a:t>
            </a:r>
          </a:p>
        </p:txBody>
      </p:sp>
      <p:sp>
        <p:nvSpPr>
          <p:cNvPr id="96" name="Shape 96"/>
          <p:cNvSpPr txBox="1"/>
          <p:nvPr>
            <p:ph idx="1" type="body"/>
          </p:nvPr>
        </p:nvSpPr>
        <p:spPr>
          <a:xfrm>
            <a:off x="311700" y="1152475"/>
            <a:ext cx="3679200" cy="3416400"/>
          </a:xfrm>
          <a:prstGeom prst="rect">
            <a:avLst/>
          </a:prstGeom>
        </p:spPr>
        <p:txBody>
          <a:bodyPr anchorCtr="0" anchor="t" bIns="91425" lIns="91425" rIns="91425" tIns="91425">
            <a:noAutofit/>
          </a:bodyPr>
          <a:lstStyle/>
          <a:p>
            <a:pPr lvl="0" rtl="0">
              <a:spcBef>
                <a:spcPts val="0"/>
              </a:spcBef>
              <a:buNone/>
            </a:pPr>
            <a:r>
              <a:rPr lang="en"/>
              <a:t>Sistema avanzado diseñado para responder preguntas en lenguaje natural, originalmente concebido para jugar a “Jeopardy!”.</a:t>
            </a:r>
          </a:p>
          <a:p>
            <a:pPr lvl="0" rtl="0">
              <a:spcBef>
                <a:spcPts val="0"/>
              </a:spcBef>
              <a:buNone/>
            </a:pPr>
            <a:r>
              <a:rPr lang="en"/>
              <a:t>Venció a los anteriores ganadores del show en 2011.</a:t>
            </a:r>
          </a:p>
          <a:p>
            <a:pPr lvl="0">
              <a:spcBef>
                <a:spcPts val="0"/>
              </a:spcBef>
              <a:buNone/>
            </a:pPr>
            <a:r>
              <a:rPr lang="en"/>
              <a:t>Su primer uso comercial fue para tomar decisiones de gestión en tratamientos contra el cáncer en conjunto con las aseguradoras.</a:t>
            </a:r>
          </a:p>
        </p:txBody>
      </p:sp>
      <p:pic>
        <p:nvPicPr>
          <p:cNvPr id="97" name="Shape 97"/>
          <p:cNvPicPr preferRelativeResize="0"/>
          <p:nvPr/>
        </p:nvPicPr>
        <p:blipFill>
          <a:blip r:embed="rId3">
            <a:alphaModFix/>
          </a:blip>
          <a:stretch>
            <a:fillRect/>
          </a:stretch>
        </p:blipFill>
        <p:spPr>
          <a:xfrm>
            <a:off x="3990925" y="1455600"/>
            <a:ext cx="4924224" cy="330997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pic>
        <p:nvPicPr>
          <p:cNvPr id="102" name="Shape 102"/>
          <p:cNvPicPr preferRelativeResize="0"/>
          <p:nvPr/>
        </p:nvPicPr>
        <p:blipFill>
          <a:blip r:embed="rId3">
            <a:alphaModFix/>
          </a:blip>
          <a:stretch>
            <a:fillRect/>
          </a:stretch>
        </p:blipFill>
        <p:spPr>
          <a:xfrm>
            <a:off x="635650" y="285125"/>
            <a:ext cx="4159624" cy="2339099"/>
          </a:xfrm>
          <a:prstGeom prst="rect">
            <a:avLst/>
          </a:prstGeom>
          <a:noFill/>
          <a:ln>
            <a:noFill/>
          </a:ln>
        </p:spPr>
      </p:pic>
      <p:pic>
        <p:nvPicPr>
          <p:cNvPr id="103" name="Shape 103"/>
          <p:cNvPicPr preferRelativeResize="0"/>
          <p:nvPr/>
        </p:nvPicPr>
        <p:blipFill>
          <a:blip r:embed="rId4">
            <a:alphaModFix/>
          </a:blip>
          <a:stretch>
            <a:fillRect/>
          </a:stretch>
        </p:blipFill>
        <p:spPr>
          <a:xfrm>
            <a:off x="4795275" y="1318325"/>
            <a:ext cx="3740476" cy="2110649"/>
          </a:xfrm>
          <a:prstGeom prst="rect">
            <a:avLst/>
          </a:prstGeom>
          <a:noFill/>
          <a:ln>
            <a:noFill/>
          </a:ln>
        </p:spPr>
      </p:pic>
      <p:pic>
        <p:nvPicPr>
          <p:cNvPr id="104" name="Shape 104"/>
          <p:cNvPicPr preferRelativeResize="0"/>
          <p:nvPr/>
        </p:nvPicPr>
        <p:blipFill rotWithShape="1">
          <a:blip r:embed="rId5">
            <a:alphaModFix/>
          </a:blip>
          <a:srcRect b="139" l="0" r="0" t="139"/>
          <a:stretch/>
        </p:blipFill>
        <p:spPr>
          <a:xfrm>
            <a:off x="1394524" y="2624225"/>
            <a:ext cx="3400747" cy="2261501"/>
          </a:xfrm>
          <a:prstGeom prst="rect">
            <a:avLst/>
          </a:prstGeom>
          <a:noFill/>
          <a:ln>
            <a:noFill/>
          </a:ln>
        </p:spPr>
      </p:pic>
      <p:sp>
        <p:nvSpPr>
          <p:cNvPr id="105" name="Shape 105"/>
          <p:cNvSpPr txBox="1"/>
          <p:nvPr/>
        </p:nvSpPr>
        <p:spPr>
          <a:xfrm>
            <a:off x="3976000" y="285125"/>
            <a:ext cx="1011900" cy="252899"/>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Average"/>
                <a:ea typeface="Average"/>
                <a:cs typeface="Average"/>
                <a:sym typeface="Average"/>
              </a:rPr>
              <a:t>Cortana</a:t>
            </a:r>
          </a:p>
          <a:p>
            <a:pPr lvl="0">
              <a:spcBef>
                <a:spcPts val="0"/>
              </a:spcBef>
              <a:buNone/>
            </a:pPr>
            <a:r>
              <a:t/>
            </a:r>
            <a:endParaRPr>
              <a:solidFill>
                <a:srgbClr val="FFFFFF"/>
              </a:solidFill>
              <a:latin typeface="Average"/>
              <a:ea typeface="Average"/>
              <a:cs typeface="Average"/>
              <a:sym typeface="Average"/>
            </a:endParaRPr>
          </a:p>
        </p:txBody>
      </p:sp>
      <p:sp>
        <p:nvSpPr>
          <p:cNvPr id="106" name="Shape 106"/>
          <p:cNvSpPr txBox="1"/>
          <p:nvPr/>
        </p:nvSpPr>
        <p:spPr>
          <a:xfrm>
            <a:off x="7948725" y="2973850"/>
            <a:ext cx="1164299" cy="580499"/>
          </a:xfrm>
          <a:prstGeom prst="rect">
            <a:avLst/>
          </a:prstGeom>
          <a:noFill/>
          <a:ln>
            <a:noFill/>
          </a:ln>
        </p:spPr>
        <p:txBody>
          <a:bodyPr anchorCtr="0" anchor="ctr" bIns="91425" lIns="91425" rIns="91425" tIns="91425">
            <a:noAutofit/>
          </a:bodyPr>
          <a:lstStyle/>
          <a:p>
            <a:pPr lvl="0" rtl="0">
              <a:spcBef>
                <a:spcPts val="0"/>
              </a:spcBef>
              <a:buNone/>
            </a:pPr>
            <a:r>
              <a:rPr lang="en">
                <a:solidFill>
                  <a:srgbClr val="FFFFFF"/>
                </a:solidFill>
                <a:latin typeface="Average"/>
                <a:ea typeface="Average"/>
                <a:cs typeface="Average"/>
                <a:sym typeface="Average"/>
              </a:rPr>
              <a:t>Siri</a:t>
            </a:r>
          </a:p>
        </p:txBody>
      </p:sp>
      <p:sp>
        <p:nvSpPr>
          <p:cNvPr id="107" name="Shape 107"/>
          <p:cNvSpPr txBox="1"/>
          <p:nvPr/>
        </p:nvSpPr>
        <p:spPr>
          <a:xfrm>
            <a:off x="3593275" y="2189975"/>
            <a:ext cx="1537199" cy="1238999"/>
          </a:xfrm>
          <a:prstGeom prst="rect">
            <a:avLst/>
          </a:prstGeom>
          <a:noFill/>
          <a:ln>
            <a:noFill/>
          </a:ln>
        </p:spPr>
        <p:txBody>
          <a:bodyPr anchorCtr="0" anchor="ctr" bIns="91425" lIns="91425" rIns="91425" tIns="91425">
            <a:noAutofit/>
          </a:bodyPr>
          <a:lstStyle/>
          <a:p>
            <a:pPr lvl="0" rtl="0">
              <a:spcBef>
                <a:spcPts val="0"/>
              </a:spcBef>
              <a:buNone/>
            </a:pPr>
            <a:r>
              <a:rPr lang="en">
                <a:latin typeface="Average"/>
                <a:ea typeface="Average"/>
                <a:cs typeface="Average"/>
                <a:sym typeface="Average"/>
              </a:rPr>
              <a:t>Google Now</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rPr lang="en"/>
              <a:t>El PLN puede ser visto como un proceso en cascada, donde se aplican una secuencia de herramientas, con la salida de una alimentando la entrada de la siguiente.</a:t>
            </a:r>
          </a:p>
        </p:txBody>
      </p:sp>
      <p:sp>
        <p:nvSpPr>
          <p:cNvPr id="113" name="Shape 113"/>
          <p:cNvSpPr/>
          <p:nvPr/>
        </p:nvSpPr>
        <p:spPr>
          <a:xfrm>
            <a:off x="7633075" y="4659300"/>
            <a:ext cx="615299" cy="220800"/>
          </a:xfrm>
          <a:prstGeom prst="strip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 name="Shape 11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Procesamiento del Lenguaje Natural (PLN)</a:t>
            </a:r>
          </a:p>
        </p:txBody>
      </p:sp>
      <p:sp>
        <p:nvSpPr>
          <p:cNvPr id="115" name="Shape 115"/>
          <p:cNvSpPr/>
          <p:nvPr/>
        </p:nvSpPr>
        <p:spPr>
          <a:xfrm>
            <a:off x="5464541" y="4534491"/>
            <a:ext cx="2224750" cy="460525"/>
          </a:xfrm>
          <a:prstGeom prst="flowChartPredefined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solidFill>
                  <a:srgbClr val="666666"/>
                </a:solidFill>
                <a:latin typeface="Average"/>
                <a:ea typeface="Average"/>
                <a:cs typeface="Average"/>
                <a:sym typeface="Average"/>
              </a:rPr>
              <a:t>Análisis Sintáctico</a:t>
            </a:r>
          </a:p>
        </p:txBody>
      </p:sp>
      <p:sp>
        <p:nvSpPr>
          <p:cNvPr id="116" name="Shape 116"/>
          <p:cNvSpPr/>
          <p:nvPr/>
        </p:nvSpPr>
        <p:spPr>
          <a:xfrm rot="5400000">
            <a:off x="4674900" y="3395024"/>
            <a:ext cx="354599" cy="530399"/>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rot="5400000">
            <a:off x="2769900" y="2785424"/>
            <a:ext cx="354599" cy="530399"/>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2990475" y="3283475"/>
            <a:ext cx="1707525" cy="460525"/>
          </a:xfrm>
          <a:prstGeom prst="flowChartPredefined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solidFill>
                  <a:srgbClr val="666666"/>
                </a:solidFill>
                <a:latin typeface="Average"/>
                <a:ea typeface="Average"/>
                <a:cs typeface="Average"/>
                <a:sym typeface="Average"/>
              </a:rPr>
              <a:t>Etiquetado Gramatical</a:t>
            </a:r>
          </a:p>
        </p:txBody>
      </p:sp>
      <p:sp>
        <p:nvSpPr>
          <p:cNvPr id="119" name="Shape 119"/>
          <p:cNvSpPr/>
          <p:nvPr/>
        </p:nvSpPr>
        <p:spPr>
          <a:xfrm rot="5400000">
            <a:off x="2160300" y="2175824"/>
            <a:ext cx="354599" cy="530399"/>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a:off x="502700" y="2088525"/>
            <a:ext cx="1624250" cy="460525"/>
          </a:xfrm>
          <a:prstGeom prst="flowChartPredefined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solidFill>
                  <a:srgbClr val="666666"/>
                </a:solidFill>
                <a:latin typeface="Average"/>
                <a:ea typeface="Average"/>
                <a:cs typeface="Average"/>
                <a:sym typeface="Average"/>
              </a:rPr>
              <a:t>Tokenización</a:t>
            </a:r>
          </a:p>
        </p:txBody>
      </p:sp>
      <p:sp>
        <p:nvSpPr>
          <p:cNvPr id="121" name="Shape 121"/>
          <p:cNvSpPr/>
          <p:nvPr/>
        </p:nvSpPr>
        <p:spPr>
          <a:xfrm>
            <a:off x="2270250" y="2670550"/>
            <a:ext cx="508900" cy="460525"/>
          </a:xfrm>
          <a:prstGeom prst="flowChartPredefined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solidFill>
                  <a:srgbClr val="666666"/>
                </a:solidFill>
                <a:latin typeface="Average"/>
                <a:ea typeface="Average"/>
                <a:cs typeface="Average"/>
                <a:sym typeface="Average"/>
              </a:rPr>
              <a:t>...</a:t>
            </a:r>
          </a:p>
        </p:txBody>
      </p:sp>
      <p:sp>
        <p:nvSpPr>
          <p:cNvPr id="122" name="Shape 122"/>
          <p:cNvSpPr/>
          <p:nvPr/>
        </p:nvSpPr>
        <p:spPr>
          <a:xfrm rot="5400000">
            <a:off x="5284500" y="4018001"/>
            <a:ext cx="354599" cy="530399"/>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a:off x="4769375" y="3894304"/>
            <a:ext cx="508900" cy="460525"/>
          </a:xfrm>
          <a:prstGeom prst="flowChartPredefined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solidFill>
                  <a:srgbClr val="666666"/>
                </a:solidFill>
                <a:latin typeface="Average"/>
                <a:ea typeface="Average"/>
                <a:cs typeface="Average"/>
                <a:sym typeface="Average"/>
              </a:rPr>
              <a:t>...</a:t>
            </a:r>
          </a:p>
        </p:txBody>
      </p:sp>
      <p:sp>
        <p:nvSpPr>
          <p:cNvPr id="124" name="Shape 124"/>
          <p:cNvSpPr/>
          <p:nvPr/>
        </p:nvSpPr>
        <p:spPr>
          <a:xfrm>
            <a:off x="8301350" y="4534504"/>
            <a:ext cx="508900" cy="460525"/>
          </a:xfrm>
          <a:prstGeom prst="flowChartPredefined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solidFill>
                  <a:srgbClr val="666666"/>
                </a:solidFill>
                <a:latin typeface="Average"/>
                <a:ea typeface="Average"/>
                <a:cs typeface="Average"/>
                <a:sym typeface="Average"/>
              </a:rPr>
              <a: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idx="1" type="body"/>
          </p:nvPr>
        </p:nvSpPr>
        <p:spPr>
          <a:xfrm>
            <a:off x="1759500" y="1152475"/>
            <a:ext cx="5811899" cy="572699"/>
          </a:xfrm>
          <a:prstGeom prst="rect">
            <a:avLst/>
          </a:prstGeom>
        </p:spPr>
        <p:txBody>
          <a:bodyPr anchorCtr="0" anchor="t" bIns="91425" lIns="91425" rIns="91425" tIns="91425">
            <a:noAutofit/>
          </a:bodyPr>
          <a:lstStyle/>
          <a:p>
            <a:pPr lvl="0" rtl="0">
              <a:spcBef>
                <a:spcPts val="0"/>
              </a:spcBef>
              <a:buNone/>
            </a:pPr>
            <a:r>
              <a:rPr b="1" lang="en"/>
              <a:t>La Organización de Naciones Unidas es internacional.</a:t>
            </a:r>
          </a:p>
          <a:p>
            <a:pPr lvl="0">
              <a:spcBef>
                <a:spcPts val="0"/>
              </a:spcBef>
              <a:buNone/>
            </a:pPr>
            <a:r>
              <a:t/>
            </a:r>
            <a:endParaRPr/>
          </a:p>
        </p:txBody>
      </p:sp>
      <p:sp>
        <p:nvSpPr>
          <p:cNvPr id="130" name="Shape 130"/>
          <p:cNvSpPr txBox="1"/>
          <p:nvPr/>
        </p:nvSpPr>
        <p:spPr>
          <a:xfrm>
            <a:off x="658325" y="3805675"/>
            <a:ext cx="447600" cy="460500"/>
          </a:xfrm>
          <a:prstGeom prst="rect">
            <a:avLst/>
          </a:prstGeom>
          <a:solidFill>
            <a:srgbClr val="0000FF"/>
          </a:solid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solidFill>
                  <a:schemeClr val="accent3"/>
                </a:solidFill>
                <a:latin typeface="Average"/>
                <a:ea typeface="Average"/>
                <a:cs typeface="Average"/>
                <a:sym typeface="Average"/>
              </a:rPr>
              <a:t>La </a:t>
            </a:r>
          </a:p>
        </p:txBody>
      </p:sp>
      <p:sp>
        <p:nvSpPr>
          <p:cNvPr id="131" name="Shape 131"/>
          <p:cNvSpPr txBox="1"/>
          <p:nvPr/>
        </p:nvSpPr>
        <p:spPr>
          <a:xfrm>
            <a:off x="1666875" y="3805675"/>
            <a:ext cx="3577199" cy="460500"/>
          </a:xfrm>
          <a:prstGeom prst="rect">
            <a:avLst/>
          </a:prstGeom>
          <a:solidFill>
            <a:srgbClr val="0000FF"/>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800">
                <a:solidFill>
                  <a:schemeClr val="accent3"/>
                </a:solidFill>
                <a:latin typeface="Average"/>
                <a:ea typeface="Average"/>
                <a:cs typeface="Average"/>
                <a:sym typeface="Average"/>
              </a:rPr>
              <a:t>Organización de Naciones Unidas</a:t>
            </a:r>
          </a:p>
        </p:txBody>
      </p:sp>
      <p:sp>
        <p:nvSpPr>
          <p:cNvPr id="132" name="Shape 132"/>
          <p:cNvSpPr txBox="1"/>
          <p:nvPr/>
        </p:nvSpPr>
        <p:spPr>
          <a:xfrm>
            <a:off x="5587725" y="3805675"/>
            <a:ext cx="447600" cy="460500"/>
          </a:xfrm>
          <a:prstGeom prst="rect">
            <a:avLst/>
          </a:prstGeom>
          <a:solidFill>
            <a:srgbClr val="0000FF"/>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800">
                <a:solidFill>
                  <a:schemeClr val="accent3"/>
                </a:solidFill>
                <a:latin typeface="Average"/>
                <a:ea typeface="Average"/>
                <a:cs typeface="Average"/>
                <a:sym typeface="Average"/>
              </a:rPr>
              <a:t>es</a:t>
            </a:r>
          </a:p>
        </p:txBody>
      </p:sp>
      <p:sp>
        <p:nvSpPr>
          <p:cNvPr id="133" name="Shape 133"/>
          <p:cNvSpPr txBox="1"/>
          <p:nvPr/>
        </p:nvSpPr>
        <p:spPr>
          <a:xfrm>
            <a:off x="6340125" y="3805675"/>
            <a:ext cx="1579499" cy="460500"/>
          </a:xfrm>
          <a:prstGeom prst="rect">
            <a:avLst/>
          </a:prstGeom>
          <a:solidFill>
            <a:srgbClr val="0000FF"/>
          </a:solidFill>
          <a:ln>
            <a:noFill/>
          </a:ln>
        </p:spPr>
        <p:txBody>
          <a:bodyPr anchorCtr="0" anchor="t" bIns="91425" lIns="91425" rIns="91425" tIns="91425">
            <a:noAutofit/>
          </a:bodyPr>
          <a:lstStyle/>
          <a:p>
            <a:pPr lvl="0" rtl="0" algn="ctr">
              <a:lnSpc>
                <a:spcPct val="115000"/>
              </a:lnSpc>
              <a:spcBef>
                <a:spcPts val="0"/>
              </a:spcBef>
              <a:spcAft>
                <a:spcPts val="1600"/>
              </a:spcAft>
              <a:buNone/>
            </a:pPr>
            <a:r>
              <a:rPr b="1" lang="en" sz="1800">
                <a:solidFill>
                  <a:schemeClr val="accent3"/>
                </a:solidFill>
                <a:latin typeface="Average"/>
                <a:ea typeface="Average"/>
                <a:cs typeface="Average"/>
                <a:sym typeface="Average"/>
              </a:rPr>
              <a:t>internacional</a:t>
            </a:r>
          </a:p>
        </p:txBody>
      </p:sp>
      <p:sp>
        <p:nvSpPr>
          <p:cNvPr id="134" name="Shape 134"/>
          <p:cNvSpPr txBox="1"/>
          <p:nvPr/>
        </p:nvSpPr>
        <p:spPr>
          <a:xfrm>
            <a:off x="8167450" y="3805675"/>
            <a:ext cx="207600" cy="460500"/>
          </a:xfrm>
          <a:prstGeom prst="rect">
            <a:avLst/>
          </a:prstGeom>
          <a:solidFill>
            <a:srgbClr val="0000FF"/>
          </a:solid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solidFill>
                  <a:schemeClr val="accent3"/>
                </a:solidFill>
                <a:latin typeface="Average"/>
                <a:ea typeface="Average"/>
                <a:cs typeface="Average"/>
                <a:sym typeface="Average"/>
              </a:rPr>
              <a:t>.</a:t>
            </a:r>
          </a:p>
        </p:txBody>
      </p:sp>
      <p:sp>
        <p:nvSpPr>
          <p:cNvPr id="135" name="Shape 135"/>
          <p:cNvSpPr/>
          <p:nvPr/>
        </p:nvSpPr>
        <p:spPr>
          <a:xfrm rot="5400000">
            <a:off x="4099100" y="1778949"/>
            <a:ext cx="506099" cy="369599"/>
          </a:xfrm>
          <a:prstGeom prst="strip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 name="Shape 136"/>
          <p:cNvSpPr/>
          <p:nvPr/>
        </p:nvSpPr>
        <p:spPr>
          <a:xfrm>
            <a:off x="3132762" y="2403075"/>
            <a:ext cx="2438775" cy="415100"/>
          </a:xfrm>
          <a:prstGeom prst="flowChartPredefined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solidFill>
                  <a:srgbClr val="666666"/>
                </a:solidFill>
                <a:latin typeface="Average"/>
                <a:ea typeface="Average"/>
                <a:cs typeface="Average"/>
                <a:sym typeface="Average"/>
              </a:rPr>
              <a:t>Tokenización</a:t>
            </a:r>
          </a:p>
        </p:txBody>
      </p:sp>
      <p:sp>
        <p:nvSpPr>
          <p:cNvPr id="137" name="Shape 137"/>
          <p:cNvSpPr/>
          <p:nvPr/>
        </p:nvSpPr>
        <p:spPr>
          <a:xfrm rot="5400000">
            <a:off x="4092662" y="3131249"/>
            <a:ext cx="518999" cy="369599"/>
          </a:xfrm>
          <a:prstGeom prst="strip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