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cd1cede20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cd1cede20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cd1cede20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cd1cede20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cd1cede20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cd1cede20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cd1cede20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cd1cede20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cd1cede20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0cd1cede20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cd1cede20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cd1cede20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cd1cede20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cd1cede20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cd1cede20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cd1cede20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d0af271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d0af271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cd1cede20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cd1cede20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cd1cede2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cd1cede2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cd1cede20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cd1cede20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cd1cede20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0cd1cede20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cd1cede2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cd1cede2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0cd1cede2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0cd1cede2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cd1cede2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cd1cede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cd1cede20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0cd1cede20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cd1cede20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0cd1cede20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d0af271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d0af271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cd1cede20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cd1cede20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cd1cede20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cd1cede20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ata.who.int/dashboards/covid19/cases" TargetMode="External"/><Relationship Id="rId4" Type="http://schemas.openxmlformats.org/officeDocument/2006/relationships/hyperlink" Target="https://covid.cdc.gov/covid-data-tracker/#datatracker-home" TargetMode="External"/><Relationship Id="rId5" Type="http://schemas.openxmlformats.org/officeDocument/2006/relationships/hyperlink" Target="https://data.chhs.ca.gov/" TargetMode="External"/><Relationship Id="rId6" Type="http://schemas.openxmlformats.org/officeDocument/2006/relationships/hyperlink" Target="https://ourworldindata.org/covid-vaccina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Vaccine hesitancy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By Michael Campoverde</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2"/>
          <p:cNvPicPr preferRelativeResize="0"/>
          <p:nvPr/>
        </p:nvPicPr>
        <p:blipFill>
          <a:blip r:embed="rId3">
            <a:alphaModFix/>
          </a:blip>
          <a:stretch>
            <a:fillRect/>
          </a:stretch>
        </p:blipFill>
        <p:spPr>
          <a:xfrm>
            <a:off x="203200" y="431800"/>
            <a:ext cx="8629099" cy="431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152400" y="127000"/>
            <a:ext cx="8839201" cy="433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4"/>
          <p:cNvPicPr preferRelativeResize="0"/>
          <p:nvPr/>
        </p:nvPicPr>
        <p:blipFill>
          <a:blip r:embed="rId3">
            <a:alphaModFix/>
          </a:blip>
          <a:stretch>
            <a:fillRect/>
          </a:stretch>
        </p:blipFill>
        <p:spPr>
          <a:xfrm>
            <a:off x="152400" y="152400"/>
            <a:ext cx="8839201" cy="457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5"/>
          <p:cNvPicPr preferRelativeResize="0"/>
          <p:nvPr/>
        </p:nvPicPr>
        <p:blipFill>
          <a:blip r:embed="rId3">
            <a:alphaModFix/>
          </a:blip>
          <a:stretch>
            <a:fillRect/>
          </a:stretch>
        </p:blipFill>
        <p:spPr>
          <a:xfrm>
            <a:off x="152400" y="152400"/>
            <a:ext cx="8839199" cy="4533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Analyzing</a:t>
            </a:r>
            <a:r>
              <a:rPr lang="en" u="sng"/>
              <a:t> the data</a:t>
            </a:r>
            <a:endParaRPr u="sng"/>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376848" lvl="0" marL="457200" rtl="0" algn="l">
              <a:spcBef>
                <a:spcPts val="0"/>
              </a:spcBef>
              <a:spcAft>
                <a:spcPts val="0"/>
              </a:spcAft>
              <a:buClr>
                <a:schemeClr val="dk1"/>
              </a:buClr>
              <a:buSzPct val="100000"/>
              <a:buChar char="-"/>
            </a:pPr>
            <a:r>
              <a:rPr lang="en" sz="9338">
                <a:solidFill>
                  <a:schemeClr val="dk1"/>
                </a:solidFill>
              </a:rPr>
              <a:t>The data starts on </a:t>
            </a:r>
            <a:r>
              <a:rPr lang="en" sz="9338">
                <a:solidFill>
                  <a:srgbClr val="FFFFFF"/>
                </a:solidFill>
              </a:rPr>
              <a:t>2020-01-05 and goes up into 2024-09-21.</a:t>
            </a:r>
            <a:endParaRPr sz="9338">
              <a:solidFill>
                <a:srgbClr val="FFFFFF"/>
              </a:solidFill>
            </a:endParaRPr>
          </a:p>
          <a:p>
            <a:pPr indent="-376848" lvl="0" marL="457200" rtl="0" algn="l">
              <a:spcBef>
                <a:spcPts val="0"/>
              </a:spcBef>
              <a:spcAft>
                <a:spcPts val="0"/>
              </a:spcAft>
              <a:buClr>
                <a:srgbClr val="FFFFFF"/>
              </a:buClr>
              <a:buSzPct val="100000"/>
              <a:buChar char="-"/>
            </a:pPr>
            <a:r>
              <a:rPr lang="en" sz="9338">
                <a:solidFill>
                  <a:srgbClr val="FFFFFF"/>
                </a:solidFill>
              </a:rPr>
              <a:t>Ages 18 - 49 has the most cumulative_total_doses and female has the most cumulative_total_doses as well.</a:t>
            </a:r>
            <a:endParaRPr sz="9338">
              <a:solidFill>
                <a:srgbClr val="FFFFFF"/>
              </a:solidFill>
            </a:endParaRPr>
          </a:p>
          <a:p>
            <a:pPr indent="-376848" lvl="0" marL="457200" rtl="0" algn="l">
              <a:spcBef>
                <a:spcPts val="0"/>
              </a:spcBef>
              <a:spcAft>
                <a:spcPts val="0"/>
              </a:spcAft>
              <a:buClr>
                <a:srgbClr val="FFFFFF"/>
              </a:buClr>
              <a:buSzPct val="100000"/>
              <a:buChar char="-"/>
            </a:pPr>
            <a:r>
              <a:rPr lang="en" sz="9338">
                <a:solidFill>
                  <a:srgbClr val="FFFFFF"/>
                </a:solidFill>
              </a:rPr>
              <a:t>Barely any age nor gender was considered fully vaccinated.</a:t>
            </a:r>
            <a:endParaRPr sz="9338">
              <a:solidFill>
                <a:srgbClr val="FFFFFF"/>
              </a:solidFill>
            </a:endParaRPr>
          </a:p>
          <a:p>
            <a:pPr indent="-376848" lvl="0" marL="457200" rtl="0" algn="l">
              <a:spcBef>
                <a:spcPts val="0"/>
              </a:spcBef>
              <a:spcAft>
                <a:spcPts val="0"/>
              </a:spcAft>
              <a:buClr>
                <a:srgbClr val="FFFFFF"/>
              </a:buClr>
              <a:buSzPct val="100000"/>
              <a:buChar char="-"/>
            </a:pPr>
            <a:r>
              <a:rPr lang="en" sz="9338">
                <a:solidFill>
                  <a:srgbClr val="FFFFFF"/>
                </a:solidFill>
              </a:rPr>
              <a:t>Most people were considered </a:t>
            </a:r>
            <a:r>
              <a:rPr lang="en" sz="9338">
                <a:solidFill>
                  <a:srgbClr val="FFFFFF"/>
                </a:solidFill>
              </a:rPr>
              <a:t>partially</a:t>
            </a:r>
            <a:r>
              <a:rPr lang="en" sz="9338">
                <a:solidFill>
                  <a:srgbClr val="FFFFFF"/>
                </a:solidFill>
              </a:rPr>
              <a:t> vaccinated.</a:t>
            </a:r>
            <a:endParaRPr sz="9338">
              <a:solidFill>
                <a:srgbClr val="FFFFFF"/>
              </a:solidFill>
            </a:endParaRPr>
          </a:p>
          <a:p>
            <a:pPr indent="-376848" lvl="0" marL="457200" rtl="0" algn="l">
              <a:spcBef>
                <a:spcPts val="0"/>
              </a:spcBef>
              <a:spcAft>
                <a:spcPts val="0"/>
              </a:spcAft>
              <a:buClr>
                <a:srgbClr val="FFFFFF"/>
              </a:buClr>
              <a:buSzPct val="100000"/>
              <a:buChar char="-"/>
            </a:pPr>
            <a:r>
              <a:rPr lang="en" sz="9338">
                <a:solidFill>
                  <a:srgbClr val="FFFFFF"/>
                </a:solidFill>
              </a:rPr>
              <a:t>Most kids or teenagers under the age of 17 weren’t vaccinated at all or had at least one dose.</a:t>
            </a:r>
            <a:endParaRPr sz="9338">
              <a:solidFill>
                <a:srgbClr val="FFFFFF"/>
              </a:solidFill>
            </a:endParaRPr>
          </a:p>
          <a:p>
            <a:pPr indent="-376848" lvl="0" marL="457200" rtl="0" algn="l">
              <a:spcBef>
                <a:spcPts val="0"/>
              </a:spcBef>
              <a:spcAft>
                <a:spcPts val="0"/>
              </a:spcAft>
              <a:buClr>
                <a:srgbClr val="FFFFFF"/>
              </a:buClr>
              <a:buSzPct val="100000"/>
              <a:buChar char="-"/>
            </a:pPr>
            <a:r>
              <a:rPr lang="en" sz="9338">
                <a:solidFill>
                  <a:srgbClr val="FFFFFF"/>
                </a:solidFill>
              </a:rPr>
              <a:t>Most adults had consider taking only one dose.</a:t>
            </a:r>
            <a:endParaRPr sz="9338">
              <a:solidFill>
                <a:srgbClr val="FFFFFF"/>
              </a:solidFill>
            </a:endParaRPr>
          </a:p>
          <a:p>
            <a:pPr indent="0" lvl="0" marL="457200" rtl="0" algn="l">
              <a:spcBef>
                <a:spcPts val="1200"/>
              </a:spcBef>
              <a:spcAft>
                <a:spcPts val="0"/>
              </a:spcAft>
              <a:buNone/>
            </a:pPr>
            <a:r>
              <a:t/>
            </a:r>
            <a:endParaRPr>
              <a:solidFill>
                <a:srgbClr val="FFFFFF"/>
              </a:solidFill>
            </a:endParaRPr>
          </a:p>
          <a:p>
            <a:pPr indent="0" lvl="0" marL="0" rtl="0" algn="r">
              <a:spcBef>
                <a:spcPts val="1200"/>
              </a:spcBef>
              <a:spcAft>
                <a:spcPts val="0"/>
              </a:spcAft>
              <a:buNone/>
            </a:pPr>
            <a:r>
              <a:t/>
            </a:r>
            <a:endParaRPr sz="1050">
              <a:solidFill>
                <a:srgbClr val="FFFFFF"/>
              </a:solidFill>
            </a:endParaRPr>
          </a:p>
          <a:p>
            <a:pPr indent="0" lvl="0" marL="0" rtl="0" algn="l">
              <a:spcBef>
                <a:spcPts val="0"/>
              </a:spcBef>
              <a:spcAft>
                <a:spcPts val="1200"/>
              </a:spcAft>
              <a:buNone/>
            </a:pPr>
            <a:r>
              <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Graphing and more Analyzing</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7"/>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8"/>
          <p:cNvPicPr preferRelativeResize="0"/>
          <p:nvPr/>
        </p:nvPicPr>
        <p:blipFill>
          <a:blip r:embed="rId3">
            <a:alphaModFix/>
          </a:blip>
          <a:stretch>
            <a:fillRect/>
          </a:stretch>
        </p:blipFill>
        <p:spPr>
          <a:xfrm>
            <a:off x="152400" y="152400"/>
            <a:ext cx="3600450" cy="596900"/>
          </a:xfrm>
          <a:prstGeom prst="rect">
            <a:avLst/>
          </a:prstGeom>
          <a:noFill/>
          <a:ln>
            <a:noFill/>
          </a:ln>
        </p:spPr>
      </p:pic>
      <p:pic>
        <p:nvPicPr>
          <p:cNvPr id="147" name="Google Shape;147;p28"/>
          <p:cNvPicPr preferRelativeResize="0"/>
          <p:nvPr/>
        </p:nvPicPr>
        <p:blipFill>
          <a:blip r:embed="rId4">
            <a:alphaModFix/>
          </a:blip>
          <a:stretch>
            <a:fillRect/>
          </a:stretch>
        </p:blipFill>
        <p:spPr>
          <a:xfrm>
            <a:off x="3905250" y="152400"/>
            <a:ext cx="4759808" cy="4838700"/>
          </a:xfrm>
          <a:prstGeom prst="rect">
            <a:avLst/>
          </a:prstGeom>
          <a:noFill/>
          <a:ln>
            <a:noFill/>
          </a:ln>
        </p:spPr>
      </p:pic>
      <p:sp>
        <p:nvSpPr>
          <p:cNvPr id="148" name="Google Shape;148;p28"/>
          <p:cNvSpPr txBox="1"/>
          <p:nvPr/>
        </p:nvSpPr>
        <p:spPr>
          <a:xfrm>
            <a:off x="88900" y="850900"/>
            <a:ext cx="36003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6 - Unknown Age group</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5 - Under 5</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4 - 5 - 11</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3 - 12 - 17</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2 - 50 - 64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1 - 65+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0 - 18 - 49</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(2024 - 09 -21)</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9"/>
          <p:cNvPicPr preferRelativeResize="0"/>
          <p:nvPr/>
        </p:nvPicPr>
        <p:blipFill>
          <a:blip r:embed="rId3">
            <a:alphaModFix/>
          </a:blip>
          <a:stretch>
            <a:fillRect/>
          </a:stretch>
        </p:blipFill>
        <p:spPr>
          <a:xfrm>
            <a:off x="1090613" y="814388"/>
            <a:ext cx="6962775" cy="3514725"/>
          </a:xfrm>
          <a:prstGeom prst="rect">
            <a:avLst/>
          </a:prstGeom>
          <a:noFill/>
          <a:ln>
            <a:noFill/>
          </a:ln>
        </p:spPr>
      </p:pic>
      <p:pic>
        <p:nvPicPr>
          <p:cNvPr id="154" name="Google Shape;154;p29"/>
          <p:cNvPicPr preferRelativeResize="0"/>
          <p:nvPr/>
        </p:nvPicPr>
        <p:blipFill>
          <a:blip r:embed="rId4">
            <a:alphaModFix/>
          </a:blip>
          <a:stretch>
            <a:fillRect/>
          </a:stretch>
        </p:blipFill>
        <p:spPr>
          <a:xfrm>
            <a:off x="1090625" y="623900"/>
            <a:ext cx="6962775" cy="190500"/>
          </a:xfrm>
          <a:prstGeom prst="rect">
            <a:avLst/>
          </a:prstGeom>
          <a:noFill/>
          <a:ln>
            <a:noFill/>
          </a:ln>
        </p:spPr>
      </p:pic>
      <p:sp>
        <p:nvSpPr>
          <p:cNvPr id="155" name="Google Shape;155;p29"/>
          <p:cNvSpPr txBox="1"/>
          <p:nvPr/>
        </p:nvSpPr>
        <p:spPr>
          <a:xfrm>
            <a:off x="3657600" y="4432300"/>
            <a:ext cx="495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(2024 - 09 - 21)</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30"/>
          <p:cNvPicPr preferRelativeResize="0"/>
          <p:nvPr/>
        </p:nvPicPr>
        <p:blipFill>
          <a:blip r:embed="rId3">
            <a:alphaModFix/>
          </a:blip>
          <a:stretch>
            <a:fillRect/>
          </a:stretch>
        </p:blipFill>
        <p:spPr>
          <a:xfrm>
            <a:off x="633975" y="62850"/>
            <a:ext cx="7876026" cy="4556076"/>
          </a:xfrm>
          <a:prstGeom prst="rect">
            <a:avLst/>
          </a:prstGeom>
          <a:noFill/>
          <a:ln>
            <a:noFill/>
          </a:ln>
        </p:spPr>
      </p:pic>
      <p:sp>
        <p:nvSpPr>
          <p:cNvPr id="161" name="Google Shape;161;p30"/>
          <p:cNvSpPr txBox="1"/>
          <p:nvPr/>
        </p:nvSpPr>
        <p:spPr>
          <a:xfrm>
            <a:off x="3556975" y="4618925"/>
            <a:ext cx="591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(2024 - 09 - 21)</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 Findings</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700">
                <a:solidFill>
                  <a:schemeClr val="dk1"/>
                </a:solidFill>
              </a:rPr>
              <a:t>My charts describe that age and race may be a factor in the </a:t>
            </a:r>
            <a:r>
              <a:rPr lang="en" sz="2700">
                <a:solidFill>
                  <a:schemeClr val="dk1"/>
                </a:solidFill>
              </a:rPr>
              <a:t>distribution</a:t>
            </a:r>
            <a:r>
              <a:rPr lang="en" sz="2700">
                <a:solidFill>
                  <a:schemeClr val="dk1"/>
                </a:solidFill>
              </a:rPr>
              <a:t> of the vaccine. As White and Asians both commonly have the most total doses. The other races are more on the lower ends. As for the ages it seems as people who are 64+ or 18 - 49 have the most age distribution among themselves.</a:t>
            </a:r>
            <a:endParaRPr sz="2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Covid-19</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311700" y="1152475"/>
            <a:ext cx="3190749" cy="3416399"/>
          </a:xfrm>
          <a:prstGeom prst="rect">
            <a:avLst/>
          </a:prstGeom>
          <a:noFill/>
          <a:ln>
            <a:noFill/>
          </a:ln>
        </p:spPr>
      </p:pic>
      <p:pic>
        <p:nvPicPr>
          <p:cNvPr id="63" name="Google Shape;63;p14"/>
          <p:cNvPicPr preferRelativeResize="0"/>
          <p:nvPr/>
        </p:nvPicPr>
        <p:blipFill>
          <a:blip r:embed="rId4">
            <a:alphaModFix/>
          </a:blip>
          <a:stretch>
            <a:fillRect/>
          </a:stretch>
        </p:blipFill>
        <p:spPr>
          <a:xfrm>
            <a:off x="3502450" y="1152475"/>
            <a:ext cx="3333750" cy="1714500"/>
          </a:xfrm>
          <a:prstGeom prst="rect">
            <a:avLst/>
          </a:prstGeom>
          <a:noFill/>
          <a:ln>
            <a:noFill/>
          </a:ln>
        </p:spPr>
      </p:pic>
      <p:sp>
        <p:nvSpPr>
          <p:cNvPr id="64" name="Google Shape;64;p14"/>
          <p:cNvSpPr txBox="1"/>
          <p:nvPr/>
        </p:nvSpPr>
        <p:spPr>
          <a:xfrm>
            <a:off x="3502450" y="2933700"/>
            <a:ext cx="5397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On March 11, 2019, Covid was a new virus and was realized as a worldwide pandemic causing many scientists to rush to make a vaccination to help secure it more.</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with my findings</a:t>
            </a:r>
            <a:endParaRPr/>
          </a:p>
        </p:txBody>
      </p:sp>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solidFill>
                  <a:schemeClr val="dk1"/>
                </a:solidFill>
              </a:rPr>
              <a:t>Although, I do realize there may be problems with my findings. I had gather information from a certain year and day instead of getting it from a variety of years. With this in mind my graphs and conclusions may be inaccurate because of this.</a:t>
            </a:r>
            <a:endParaRPr sz="24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400">
                <a:solidFill>
                  <a:schemeClr val="dk1"/>
                </a:solidFill>
              </a:rPr>
              <a:t> However, I come to is that there simply isn’t enough information that I worked with in order to come to an conclusion if there were factors when it comes to who gets the vaccine first. I believe other factors such as economic status or political status. With this in mind its very difficult to say exactly with just working with race, age and gender.</a:t>
            </a:r>
            <a:endParaRPr sz="24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sz="3746" u="sng">
                <a:solidFill>
                  <a:schemeClr val="hlink"/>
                </a:solidFill>
                <a:hlinkClick r:id="rId3"/>
              </a:rPr>
              <a:t>https://data.who.int/dashboards/covid19/cases</a:t>
            </a:r>
            <a:endParaRPr sz="3746"/>
          </a:p>
          <a:p>
            <a:pPr indent="0" lvl="0" marL="0" rtl="0" algn="l">
              <a:spcBef>
                <a:spcPts val="1200"/>
              </a:spcBef>
              <a:spcAft>
                <a:spcPts val="0"/>
              </a:spcAft>
              <a:buNone/>
            </a:pPr>
            <a:r>
              <a:rPr lang="en" sz="3746" u="sng">
                <a:solidFill>
                  <a:schemeClr val="hlink"/>
                </a:solidFill>
                <a:hlinkClick r:id="rId4"/>
              </a:rPr>
              <a:t>https://covid.cdc.gov/covid-data-tracker/#datatracker-home</a:t>
            </a:r>
            <a:endParaRPr sz="3746"/>
          </a:p>
          <a:p>
            <a:pPr indent="0" lvl="0" marL="0" rtl="0" algn="l">
              <a:spcBef>
                <a:spcPts val="1200"/>
              </a:spcBef>
              <a:spcAft>
                <a:spcPts val="0"/>
              </a:spcAft>
              <a:buNone/>
            </a:pPr>
            <a:r>
              <a:rPr lang="en" sz="3746" u="sng">
                <a:solidFill>
                  <a:schemeClr val="hlink"/>
                </a:solidFill>
                <a:hlinkClick r:id="rId5"/>
              </a:rPr>
              <a:t>https://data.chhs.ca.gov/</a:t>
            </a:r>
            <a:endParaRPr sz="3746"/>
          </a:p>
          <a:p>
            <a:pPr indent="0" lvl="0" marL="0" rtl="0" algn="l">
              <a:spcBef>
                <a:spcPts val="1200"/>
              </a:spcBef>
              <a:spcAft>
                <a:spcPts val="0"/>
              </a:spcAft>
              <a:buNone/>
            </a:pPr>
            <a:r>
              <a:rPr lang="en" sz="3746" u="sng">
                <a:solidFill>
                  <a:schemeClr val="hlink"/>
                </a:solidFill>
                <a:hlinkClick r:id="rId6"/>
              </a:rPr>
              <a:t>https://ourworldindata.org/covid-vaccinations</a:t>
            </a:r>
            <a:endParaRPr sz="3746"/>
          </a:p>
          <a:p>
            <a:pPr indent="0" lvl="0" marL="0" rtl="0" algn="l">
              <a:spcBef>
                <a:spcPts val="1200"/>
              </a:spcBef>
              <a:spcAft>
                <a:spcPts val="0"/>
              </a:spcAft>
              <a:buNone/>
            </a:pPr>
            <a:r>
              <a:t/>
            </a:r>
            <a:endParaRPr sz="3746"/>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Covid Vaccinations</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marR="76200" rtl="0" algn="l">
              <a:lnSpc>
                <a:spcPct val="140000"/>
              </a:lnSpc>
              <a:spcBef>
                <a:spcPts val="0"/>
              </a:spcBef>
              <a:spcAft>
                <a:spcPts val="0"/>
              </a:spcAft>
              <a:buNone/>
            </a:pPr>
            <a:r>
              <a:rPr lang="en" sz="2600">
                <a:solidFill>
                  <a:schemeClr val="dk1"/>
                </a:solidFill>
                <a:highlight>
                  <a:schemeClr val="lt1"/>
                </a:highlight>
                <a:latin typeface="Roboto"/>
                <a:ea typeface="Roboto"/>
                <a:cs typeface="Roboto"/>
                <a:sym typeface="Roboto"/>
              </a:rPr>
              <a:t>Covid Vaccinations were fully sent out on December 14, 2020. As they were being </a:t>
            </a:r>
            <a:r>
              <a:rPr lang="en" sz="2600">
                <a:solidFill>
                  <a:schemeClr val="dk1"/>
                </a:solidFill>
                <a:highlight>
                  <a:schemeClr val="lt1"/>
                </a:highlight>
                <a:latin typeface="Roboto"/>
                <a:ea typeface="Roboto"/>
                <a:cs typeface="Roboto"/>
                <a:sym typeface="Roboto"/>
              </a:rPr>
              <a:t>distributed</a:t>
            </a:r>
            <a:r>
              <a:rPr lang="en" sz="2600">
                <a:solidFill>
                  <a:schemeClr val="dk1"/>
                </a:solidFill>
                <a:highlight>
                  <a:schemeClr val="lt1"/>
                </a:highlight>
                <a:latin typeface="Roboto"/>
                <a:ea typeface="Roboto"/>
                <a:cs typeface="Roboto"/>
                <a:sym typeface="Roboto"/>
              </a:rPr>
              <a:t> out many claimed that the </a:t>
            </a:r>
            <a:r>
              <a:rPr lang="en" sz="2600">
                <a:solidFill>
                  <a:schemeClr val="dk1"/>
                </a:solidFill>
                <a:highlight>
                  <a:schemeClr val="lt1"/>
                </a:highlight>
                <a:latin typeface="Roboto"/>
                <a:ea typeface="Roboto"/>
                <a:cs typeface="Roboto"/>
                <a:sym typeface="Roboto"/>
              </a:rPr>
              <a:t>distribution</a:t>
            </a:r>
            <a:r>
              <a:rPr lang="en" sz="2600">
                <a:solidFill>
                  <a:schemeClr val="dk1"/>
                </a:solidFill>
                <a:highlight>
                  <a:schemeClr val="lt1"/>
                </a:highlight>
                <a:latin typeface="Roboto"/>
                <a:ea typeface="Roboto"/>
                <a:cs typeface="Roboto"/>
                <a:sym typeface="Roboto"/>
              </a:rPr>
              <a:t> of vaccines were unfair and this was a widely accepted belief. Many believed there were factors that may have impacted if they were to </a:t>
            </a:r>
            <a:r>
              <a:rPr lang="en" sz="2600">
                <a:solidFill>
                  <a:schemeClr val="dk1"/>
                </a:solidFill>
                <a:highlight>
                  <a:schemeClr val="lt1"/>
                </a:highlight>
                <a:latin typeface="Roboto"/>
                <a:ea typeface="Roboto"/>
                <a:cs typeface="Roboto"/>
                <a:sym typeface="Roboto"/>
              </a:rPr>
              <a:t>receive</a:t>
            </a:r>
            <a:r>
              <a:rPr lang="en" sz="2600">
                <a:solidFill>
                  <a:schemeClr val="dk1"/>
                </a:solidFill>
                <a:highlight>
                  <a:schemeClr val="lt1"/>
                </a:highlight>
                <a:latin typeface="Roboto"/>
                <a:ea typeface="Roboto"/>
                <a:cs typeface="Roboto"/>
                <a:sym typeface="Roboto"/>
              </a:rPr>
              <a:t> the vaccine or </a:t>
            </a:r>
            <a:r>
              <a:rPr lang="en" sz="2600">
                <a:solidFill>
                  <a:schemeClr val="dk1"/>
                </a:solidFill>
                <a:highlight>
                  <a:schemeClr val="lt1"/>
                </a:highlight>
                <a:latin typeface="Roboto"/>
                <a:ea typeface="Roboto"/>
                <a:cs typeface="Roboto"/>
                <a:sym typeface="Roboto"/>
              </a:rPr>
              <a:t>not which led to the vaccine getting a negative reputation.</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3550">
                <a:solidFill>
                  <a:schemeClr val="dk1"/>
                </a:solidFill>
              </a:rPr>
              <a:t>Did Age, Race, Or Gender play a role in the vaccine </a:t>
            </a:r>
            <a:r>
              <a:rPr lang="en" sz="3550">
                <a:solidFill>
                  <a:schemeClr val="dk1"/>
                </a:solidFill>
              </a:rPr>
              <a:t>distribution</a:t>
            </a:r>
            <a:r>
              <a:rPr lang="en" sz="3550">
                <a:solidFill>
                  <a:schemeClr val="dk1"/>
                </a:solidFill>
              </a:rPr>
              <a:t> or are there other factors involved that went into the thinking and planning of the vaccine </a:t>
            </a:r>
            <a:r>
              <a:rPr lang="en" sz="3550">
                <a:solidFill>
                  <a:schemeClr val="dk1"/>
                </a:solidFill>
              </a:rPr>
              <a:t>distribution? (We will be using data in the data set from 2024 - 09 -21.)</a:t>
            </a:r>
            <a:endParaRPr sz="355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704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Digitizing</a:t>
            </a:r>
            <a:r>
              <a:rPr lang="en"/>
              <a:t> the dataset</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311700" y="572700"/>
            <a:ext cx="8520600" cy="4504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Columns presented</a:t>
            </a:r>
            <a:endParaRPr/>
          </a:p>
        </p:txBody>
      </p:sp>
      <p:sp>
        <p:nvSpPr>
          <p:cNvPr id="89" name="Google Shape;89;p18"/>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rPr>
              <a:t>‘demographic_category' </a:t>
            </a:r>
            <a:endParaRPr sz="2000">
              <a:solidFill>
                <a:srgbClr val="FFFFFF"/>
              </a:solidFill>
            </a:endParaRPr>
          </a:p>
          <a:p>
            <a:pPr indent="0" lvl="0" marL="0" rtl="0" algn="l">
              <a:spcBef>
                <a:spcPts val="1200"/>
              </a:spcBef>
              <a:spcAft>
                <a:spcPts val="0"/>
              </a:spcAft>
              <a:buNone/>
            </a:pPr>
            <a:r>
              <a:rPr lang="en" sz="2000">
                <a:solidFill>
                  <a:srgbClr val="FFFFFF"/>
                </a:solidFill>
              </a:rPr>
              <a:t>'demographic_value' </a:t>
            </a:r>
            <a:endParaRPr sz="2000">
              <a:solidFill>
                <a:srgbClr val="FFFFFF"/>
              </a:solidFill>
            </a:endParaRPr>
          </a:p>
          <a:p>
            <a:pPr indent="0" lvl="0" marL="0" rtl="0" algn="l">
              <a:spcBef>
                <a:spcPts val="1200"/>
              </a:spcBef>
              <a:spcAft>
                <a:spcPts val="0"/>
              </a:spcAft>
              <a:buNone/>
            </a:pPr>
            <a:r>
              <a:rPr lang="en" sz="2000">
                <a:solidFill>
                  <a:srgbClr val="FFFFFF"/>
                </a:solidFill>
              </a:rPr>
              <a:t>'administered_date'</a:t>
            </a:r>
            <a:endParaRPr sz="2000">
              <a:solidFill>
                <a:srgbClr val="FFFFFF"/>
              </a:solidFill>
            </a:endParaRPr>
          </a:p>
          <a:p>
            <a:pPr indent="0" lvl="0" marL="0" rtl="0" algn="l">
              <a:spcBef>
                <a:spcPts val="1200"/>
              </a:spcBef>
              <a:spcAft>
                <a:spcPts val="0"/>
              </a:spcAft>
              <a:buNone/>
            </a:pPr>
            <a:r>
              <a:rPr lang="en" sz="2000">
                <a:solidFill>
                  <a:srgbClr val="FFFFFF"/>
                </a:solidFill>
              </a:rPr>
              <a:t>'total_doses'/'cumulative_total_doses'/'partially_vaccinated'</a:t>
            </a:r>
            <a:endParaRPr sz="2000">
              <a:solidFill>
                <a:srgbClr val="FFFFFF"/>
              </a:solidFill>
            </a:endParaRPr>
          </a:p>
          <a:p>
            <a:pPr indent="0" lvl="0" marL="0" rtl="0" algn="l">
              <a:spcBef>
                <a:spcPts val="1200"/>
              </a:spcBef>
              <a:spcAft>
                <a:spcPts val="0"/>
              </a:spcAft>
              <a:buNone/>
            </a:pPr>
            <a:r>
              <a:rPr lang="en" sz="2000">
                <a:solidFill>
                  <a:srgbClr val="FFFFFF"/>
                </a:solidFill>
              </a:rPr>
              <a:t>'total_partially_vaccinated'/'fully_vaccinated'</a:t>
            </a:r>
            <a:endParaRPr sz="2000">
              <a:solidFill>
                <a:srgbClr val="FFFFFF"/>
              </a:solidFill>
            </a:endParaRPr>
          </a:p>
          <a:p>
            <a:pPr indent="0" lvl="0" marL="0" rtl="0" algn="l">
              <a:spcBef>
                <a:spcPts val="1200"/>
              </a:spcBef>
              <a:spcAft>
                <a:spcPts val="0"/>
              </a:spcAft>
              <a:buNone/>
            </a:pPr>
            <a:r>
              <a:rPr lang="en" sz="2000">
                <a:solidFill>
                  <a:srgbClr val="FFFFFF"/>
                </a:solidFill>
              </a:rPr>
              <a:t>'cumulative_fully_vaccinated'/'at_least_one_dose'</a:t>
            </a:r>
            <a:endParaRPr sz="2000">
              <a:solidFill>
                <a:srgbClr val="FFFFFF"/>
              </a:solidFill>
            </a:endParaRPr>
          </a:p>
          <a:p>
            <a:pPr indent="0" lvl="0" marL="0" rtl="0" algn="l">
              <a:spcBef>
                <a:spcPts val="1200"/>
              </a:spcBef>
              <a:spcAft>
                <a:spcPts val="0"/>
              </a:spcAft>
              <a:buNone/>
            </a:pPr>
            <a:r>
              <a:rPr lang="en" sz="2000">
                <a:solidFill>
                  <a:srgbClr val="FFFFFF"/>
                </a:solidFill>
              </a:rPr>
              <a:t>'cumulative_at_least_one_dose'/'up_to_date_count'</a:t>
            </a:r>
            <a:endParaRPr sz="2000">
              <a:solidFill>
                <a:srgbClr val="FFFFFF"/>
              </a:solidFill>
            </a:endParaRPr>
          </a:p>
          <a:p>
            <a:pPr indent="0" lvl="0" marL="0" rtl="0" algn="l">
              <a:spcBef>
                <a:spcPts val="1200"/>
              </a:spcBef>
              <a:spcAft>
                <a:spcPts val="1200"/>
              </a:spcAft>
              <a:buNone/>
            </a:pPr>
            <a:r>
              <a:rPr lang="en" sz="2000">
                <a:solidFill>
                  <a:srgbClr val="FFFFFF"/>
                </a:solidFill>
              </a:rPr>
              <a:t>'cumulative_up_to_date_count'</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Columns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300">
                <a:solidFill>
                  <a:schemeClr val="dk1"/>
                </a:solidFill>
              </a:rPr>
              <a:t>Demographic_category - Age Group, Race, Gender</a:t>
            </a:r>
            <a:endParaRPr sz="2300">
              <a:solidFill>
                <a:schemeClr val="dk1"/>
              </a:solidFill>
            </a:endParaRPr>
          </a:p>
          <a:p>
            <a:pPr indent="0" lvl="0" marL="0" rtl="0" algn="l">
              <a:spcBef>
                <a:spcPts val="1200"/>
              </a:spcBef>
              <a:spcAft>
                <a:spcPts val="0"/>
              </a:spcAft>
              <a:buNone/>
            </a:pPr>
            <a:r>
              <a:rPr lang="en" sz="2300">
                <a:solidFill>
                  <a:schemeClr val="dk1"/>
                </a:solidFill>
              </a:rPr>
              <a:t>Demographic_value - 11 - 17, White, Male</a:t>
            </a:r>
            <a:endParaRPr sz="2300">
              <a:solidFill>
                <a:schemeClr val="dk1"/>
              </a:solidFill>
            </a:endParaRPr>
          </a:p>
          <a:p>
            <a:pPr indent="0" lvl="0" marL="0" rtl="0" algn="l">
              <a:spcBef>
                <a:spcPts val="1200"/>
              </a:spcBef>
              <a:spcAft>
                <a:spcPts val="0"/>
              </a:spcAft>
              <a:buNone/>
            </a:pPr>
            <a:r>
              <a:rPr lang="en" sz="2300">
                <a:solidFill>
                  <a:schemeClr val="dk1"/>
                </a:solidFill>
              </a:rPr>
              <a:t>Total_Doses - Male (5432 total doses in 2024 - 09 - 21)</a:t>
            </a:r>
            <a:endParaRPr sz="2300">
              <a:solidFill>
                <a:schemeClr val="dk1"/>
              </a:solidFill>
            </a:endParaRPr>
          </a:p>
          <a:p>
            <a:pPr indent="0" lvl="0" marL="0" rtl="0" algn="l">
              <a:spcBef>
                <a:spcPts val="1200"/>
              </a:spcBef>
              <a:spcAft>
                <a:spcPts val="0"/>
              </a:spcAft>
              <a:buNone/>
            </a:pPr>
            <a:r>
              <a:rPr lang="en" sz="2300">
                <a:solidFill>
                  <a:schemeClr val="dk1"/>
                </a:solidFill>
              </a:rPr>
              <a:t>Administered_date - (I will be using data from 2024 - 09 -21)</a:t>
            </a:r>
            <a:endParaRPr sz="2300">
              <a:solidFill>
                <a:schemeClr val="dk1"/>
              </a:solidFill>
            </a:endParaRPr>
          </a:p>
          <a:p>
            <a:pPr indent="0" lvl="0" marL="0" rtl="0" algn="l">
              <a:spcBef>
                <a:spcPts val="1200"/>
              </a:spcBef>
              <a:spcAft>
                <a:spcPts val="0"/>
              </a:spcAft>
              <a:buNone/>
            </a:pPr>
            <a:r>
              <a:rPr lang="en" sz="2300">
                <a:solidFill>
                  <a:schemeClr val="dk1"/>
                </a:solidFill>
              </a:rPr>
              <a:t>Fully_vaccinated &amp; partially vaccinated - (To compare)</a:t>
            </a:r>
            <a:endParaRPr sz="2300">
              <a:solidFill>
                <a:schemeClr val="dk1"/>
              </a:solidFill>
            </a:endParaRPr>
          </a:p>
          <a:p>
            <a:pPr indent="0" lvl="0" marL="0" rtl="0" algn="l">
              <a:spcBef>
                <a:spcPts val="1200"/>
              </a:spcBef>
              <a:spcAft>
                <a:spcPts val="0"/>
              </a:spcAft>
              <a:buNone/>
            </a:pPr>
            <a:r>
              <a:rPr lang="en" sz="2300">
                <a:solidFill>
                  <a:schemeClr val="dk1"/>
                </a:solidFill>
              </a:rPr>
              <a:t>At_least_one_dose (To compare)</a:t>
            </a:r>
            <a:endParaRPr sz="2300">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Dissection of Data set</a:t>
            </a:r>
            <a:endParaRPr/>
          </a:p>
        </p:txBody>
      </p:sp>
      <p:sp>
        <p:nvSpPr>
          <p:cNvPr id="101" name="Google Shape;101;p20"/>
          <p:cNvSpPr txBox="1"/>
          <p:nvPr>
            <p:ph idx="1" type="body"/>
          </p:nvPr>
        </p:nvSpPr>
        <p:spPr>
          <a:xfrm>
            <a:off x="311700" y="1127075"/>
            <a:ext cx="7493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311700" y="1127074"/>
            <a:ext cx="3381375" cy="3416400"/>
          </a:xfrm>
          <a:prstGeom prst="rect">
            <a:avLst/>
          </a:prstGeom>
          <a:noFill/>
          <a:ln>
            <a:noFill/>
          </a:ln>
        </p:spPr>
      </p:pic>
      <p:pic>
        <p:nvPicPr>
          <p:cNvPr id="103" name="Google Shape;103;p20"/>
          <p:cNvPicPr preferRelativeResize="0"/>
          <p:nvPr/>
        </p:nvPicPr>
        <p:blipFill>
          <a:blip r:embed="rId4">
            <a:alphaModFix/>
          </a:blip>
          <a:stretch>
            <a:fillRect/>
          </a:stretch>
        </p:blipFill>
        <p:spPr>
          <a:xfrm>
            <a:off x="3794675" y="1127074"/>
            <a:ext cx="4010025"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152400" y="508000"/>
            <a:ext cx="8839201" cy="4165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