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1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13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84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84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0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6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2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1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0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89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73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7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7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CD29-1574-4875-8C48-33BA829BB192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56ACA1-3642-44B6-B881-9FA90A7AA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4657" y="556106"/>
            <a:ext cx="2236510" cy="718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概念發想</a:t>
            </a:r>
            <a:endParaRPr lang="zh-TW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30" name="Picture 6" descr="看透煩惱12字讓自己開懷@ 歡迎進入發哥隨意窩:: 隨意窩Xuite日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57" y="1810326"/>
            <a:ext cx="3829731" cy="39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71869" y="1810326"/>
            <a:ext cx="1606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太偏門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?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171869" y="2771387"/>
            <a:ext cx="1606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重複了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?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171869" y="3732448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很難找到資料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?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171869" y="4779425"/>
            <a:ext cx="2427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沒有發展性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92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新聞媒體的下一個十年：在那個沒人說得清的未來，新聞到底長怎樣？ ｜ 黃哲斌／ 反作用力｜ 獨立評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935904"/>
            <a:ext cx="4832062" cy="31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77975" y="704334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4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新聞</a:t>
            </a:r>
            <a:endParaRPr lang="zh-TW" altLang="en-US" sz="4000" b="1" dirty="0"/>
          </a:p>
        </p:txBody>
      </p:sp>
      <p:grpSp>
        <p:nvGrpSpPr>
          <p:cNvPr id="6" name="群組 5"/>
          <p:cNvGrpSpPr/>
          <p:nvPr/>
        </p:nvGrpSpPr>
        <p:grpSpPr>
          <a:xfrm>
            <a:off x="6797964" y="1890379"/>
            <a:ext cx="1811059" cy="893725"/>
            <a:chOff x="6797964" y="1890379"/>
            <a:chExt cx="1811059" cy="893725"/>
          </a:xfrm>
        </p:grpSpPr>
        <p:sp>
          <p:nvSpPr>
            <p:cNvPr id="3" name="矩形 2"/>
            <p:cNvSpPr/>
            <p:nvPr/>
          </p:nvSpPr>
          <p:spPr>
            <a:xfrm>
              <a:off x="7398435" y="1935904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400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靈感</a:t>
              </a:r>
              <a:endParaRPr lang="zh-TW" altLang="en-US" sz="4000" dirty="0"/>
            </a:p>
          </p:txBody>
        </p:sp>
        <p:pic>
          <p:nvPicPr>
            <p:cNvPr id="2052" name="Picture 4" descr="灯泡灵感手绘图片免费下载_PNG素材_编号vr7ikdjp1_图精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964" y="1890379"/>
              <a:ext cx="600471" cy="89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694594" y="3117819"/>
            <a:ext cx="2427390" cy="807210"/>
            <a:chOff x="6694594" y="3117819"/>
            <a:chExt cx="2427390" cy="807210"/>
          </a:xfrm>
        </p:grpSpPr>
        <p:sp>
          <p:nvSpPr>
            <p:cNvPr id="4" name="矩形 3"/>
            <p:cNvSpPr/>
            <p:nvPr/>
          </p:nvSpPr>
          <p:spPr>
            <a:xfrm>
              <a:off x="7398435" y="3127576"/>
              <a:ext cx="17235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400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關鍵字</a:t>
              </a:r>
              <a:endParaRPr lang="zh-TW" altLang="en-US" sz="4000" dirty="0"/>
            </a:p>
          </p:txBody>
        </p:sp>
        <p:pic>
          <p:nvPicPr>
            <p:cNvPr id="2054" name="Picture 6" descr="keyword 意思keyword – Odgr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4594" y="3117819"/>
              <a:ext cx="807210" cy="807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6797964" y="4392194"/>
            <a:ext cx="2836981" cy="707886"/>
            <a:chOff x="6797964" y="4392194"/>
            <a:chExt cx="2836981" cy="707886"/>
          </a:xfrm>
        </p:grpSpPr>
        <p:sp>
          <p:nvSpPr>
            <p:cNvPr id="5" name="矩形 4"/>
            <p:cNvSpPr/>
            <p:nvPr/>
          </p:nvSpPr>
          <p:spPr>
            <a:xfrm>
              <a:off x="7398435" y="439219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400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學習資源</a:t>
              </a:r>
              <a:endParaRPr lang="zh-TW" altLang="en-US" sz="4000" dirty="0"/>
            </a:p>
          </p:txBody>
        </p:sp>
        <p:pic>
          <p:nvPicPr>
            <p:cNvPr id="2056" name="Picture 8" descr="卡通书籍套图-矢量卡通书籍图片素材-卡通书籍书套图免费打包下载-mac天空素材下载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964" y="4608945"/>
              <a:ext cx="601928" cy="33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9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4116" y="66739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zh-TW" sz="4800" dirty="0">
                <a:solidFill>
                  <a:srgbClr val="000000"/>
                </a:solidFill>
                <a:ea typeface="新細明體" panose="02020500000000000000" pitchFamily="18" charset="-120"/>
                <a:cs typeface="Calibri" panose="020F0502020204030204" pitchFamily="34" charset="0"/>
              </a:rPr>
              <a:t>資訊新聞網站</a:t>
            </a:r>
            <a:endParaRPr lang="zh-TW" altLang="en-US" sz="4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876069" y="2163786"/>
            <a:ext cx="2031325" cy="1753777"/>
            <a:chOff x="876069" y="2163786"/>
            <a:chExt cx="2031325" cy="1753777"/>
          </a:xfrm>
        </p:grpSpPr>
        <p:sp>
          <p:nvSpPr>
            <p:cNvPr id="3" name="矩形 2"/>
            <p:cNvSpPr/>
            <p:nvPr/>
          </p:nvSpPr>
          <p:spPr>
            <a:xfrm>
              <a:off x="876069" y="2163786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3600" dirty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資訊安全</a:t>
              </a:r>
              <a:endParaRPr lang="zh-TW" altLang="en-US" sz="3600" dirty="0"/>
            </a:p>
          </p:txBody>
        </p:sp>
        <p:pic>
          <p:nvPicPr>
            <p:cNvPr id="3074" name="Picture 2" descr="Windows Defender 防火牆- 维基百科，自由的百科全书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671" y="2779443"/>
              <a:ext cx="1138119" cy="113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群組 12"/>
          <p:cNvGrpSpPr/>
          <p:nvPr/>
        </p:nvGrpSpPr>
        <p:grpSpPr>
          <a:xfrm>
            <a:off x="3226712" y="3030491"/>
            <a:ext cx="2120428" cy="1348676"/>
            <a:chOff x="2907394" y="3087315"/>
            <a:chExt cx="2120428" cy="1348676"/>
          </a:xfrm>
        </p:grpSpPr>
        <p:sp>
          <p:nvSpPr>
            <p:cNvPr id="4" name="矩形 3"/>
            <p:cNvSpPr/>
            <p:nvPr/>
          </p:nvSpPr>
          <p:spPr>
            <a:xfrm>
              <a:off x="2996497" y="3087315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3600" dirty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社交媒體</a:t>
              </a:r>
              <a:endParaRPr lang="zh-TW" altLang="en-US" sz="3600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7394" y="3830155"/>
              <a:ext cx="2120428" cy="605836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5872918" y="3917563"/>
            <a:ext cx="2031325" cy="1432325"/>
            <a:chOff x="5541924" y="3946081"/>
            <a:chExt cx="2031325" cy="1432325"/>
          </a:xfrm>
        </p:grpSpPr>
        <p:sp>
          <p:nvSpPr>
            <p:cNvPr id="5" name="矩形 4"/>
            <p:cNvSpPr/>
            <p:nvPr/>
          </p:nvSpPr>
          <p:spPr>
            <a:xfrm>
              <a:off x="5541924" y="3946081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600" dirty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遊戲</a:t>
              </a:r>
              <a:r>
                <a:rPr lang="zh-TW" altLang="zh-TW" sz="3600" dirty="0" smtClean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娛樂</a:t>
              </a:r>
              <a:endParaRPr lang="zh-TW" altLang="en-US" sz="3600" dirty="0"/>
            </a:p>
          </p:txBody>
        </p:sp>
        <p:pic>
          <p:nvPicPr>
            <p:cNvPr id="3080" name="Picture 8" descr="虚幻引擎- 维基百科，自由的百科全书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448" y="4592412"/>
              <a:ext cx="720494" cy="78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7833" y="4592412"/>
              <a:ext cx="1018524" cy="765436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8404064" y="4703557"/>
            <a:ext cx="2031325" cy="1639685"/>
            <a:chOff x="8108501" y="4832866"/>
            <a:chExt cx="2031325" cy="1639685"/>
          </a:xfrm>
        </p:grpSpPr>
        <p:sp>
          <p:nvSpPr>
            <p:cNvPr id="6" name="矩形 5"/>
            <p:cNvSpPr/>
            <p:nvPr/>
          </p:nvSpPr>
          <p:spPr>
            <a:xfrm>
              <a:off x="8108501" y="4832866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sz="3600" dirty="0" smtClean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證照</a:t>
              </a:r>
              <a:r>
                <a:rPr lang="zh-TW" altLang="en-US" sz="3600" dirty="0" smtClean="0">
                  <a:solidFill>
                    <a:srgbClr val="000000"/>
                  </a:solidFill>
                  <a:ea typeface="新細明體" panose="02020500000000000000" pitchFamily="18" charset="-120"/>
                  <a:cs typeface="Calibri" panose="020F0502020204030204" pitchFamily="34" charset="0"/>
                </a:rPr>
                <a:t>推薦</a:t>
              </a:r>
              <a:endParaRPr lang="zh-TW" altLang="en-US" sz="3600" dirty="0"/>
            </a:p>
          </p:txBody>
        </p:sp>
        <p:pic>
          <p:nvPicPr>
            <p:cNvPr id="3084" name="Picture 12" descr="證照- 職涯體驗與導航資訊網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32" y="5437960"/>
              <a:ext cx="1276061" cy="1034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文字方塊 16"/>
          <p:cNvSpPr txBox="1"/>
          <p:nvPr/>
        </p:nvSpPr>
        <p:spPr>
          <a:xfrm>
            <a:off x="5975509" y="19751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醫療科技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96621" y="31263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數位貨幣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98661" y="26145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天文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44401" y="21945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晶圓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24530" y="47468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行動裝置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520999" y="58422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人工智慧</a:t>
            </a:r>
            <a:endParaRPr lang="zh-TW" altLang="en-US" sz="3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60075" y="55335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能源科技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30421" y="50575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硬體周邊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442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1342" y="66064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應用工具</a:t>
            </a:r>
            <a:endParaRPr lang="zh-TW" altLang="en-US" sz="4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89274" y="2506585"/>
            <a:ext cx="1654752" cy="2029884"/>
            <a:chOff x="2997088" y="1684118"/>
            <a:chExt cx="1654752" cy="2029884"/>
          </a:xfrm>
        </p:grpSpPr>
        <p:pic>
          <p:nvPicPr>
            <p:cNvPr id="4100" name="Picture 4" descr="Python icon - Free download on Iconfind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088" y="1684118"/>
              <a:ext cx="1654752" cy="165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197590" y="3252337"/>
              <a:ext cx="10743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Python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376657" y="1686362"/>
            <a:ext cx="5137355" cy="4462412"/>
            <a:chOff x="2736875" y="2037343"/>
            <a:chExt cx="5137355" cy="4462412"/>
          </a:xfrm>
        </p:grpSpPr>
        <p:grpSp>
          <p:nvGrpSpPr>
            <p:cNvPr id="8" name="群組 7"/>
            <p:cNvGrpSpPr/>
            <p:nvPr/>
          </p:nvGrpSpPr>
          <p:grpSpPr>
            <a:xfrm>
              <a:off x="2736875" y="4180037"/>
              <a:ext cx="3371277" cy="2242839"/>
              <a:chOff x="2048376" y="3997627"/>
              <a:chExt cx="3371277" cy="224283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376" y="3997627"/>
                <a:ext cx="3371277" cy="17811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矩形 3"/>
              <p:cNvSpPr/>
              <p:nvPr/>
            </p:nvSpPr>
            <p:spPr>
              <a:xfrm>
                <a:off x="2819795" y="5778801"/>
                <a:ext cx="20093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Beautifulsoup</a:t>
                </a:r>
                <a:endParaRPr lang="zh-TW" altLang="en-US" sz="2400" dirty="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079264" y="4162519"/>
              <a:ext cx="1794966" cy="2337236"/>
              <a:chOff x="6197449" y="3950428"/>
              <a:chExt cx="1794966" cy="2337236"/>
            </a:xfrm>
          </p:grpSpPr>
          <p:pic>
            <p:nvPicPr>
              <p:cNvPr id="1026" name="Picture 2" descr="Selenium (software) - Wikiwan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7449" y="3950428"/>
                <a:ext cx="1794966" cy="1875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矩形 4"/>
              <p:cNvSpPr/>
              <p:nvPr/>
            </p:nvSpPr>
            <p:spPr>
              <a:xfrm>
                <a:off x="6420804" y="5825999"/>
                <a:ext cx="1343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Selenium</a:t>
                </a:r>
                <a:endParaRPr lang="zh-TW" altLang="en-US" sz="2400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4466724" y="2037343"/>
              <a:ext cx="1965838" cy="2116417"/>
              <a:chOff x="6109704" y="1684118"/>
              <a:chExt cx="1965838" cy="2116417"/>
            </a:xfrm>
          </p:grpSpPr>
          <p:pic>
            <p:nvPicPr>
              <p:cNvPr id="4098" name="Picture 2" descr="Paul's Resum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9704" y="1684118"/>
                <a:ext cx="1965838" cy="1965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矩形 6"/>
              <p:cNvSpPr/>
              <p:nvPr/>
            </p:nvSpPr>
            <p:spPr>
              <a:xfrm>
                <a:off x="6267712" y="3338870"/>
                <a:ext cx="1724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WebCrawler</a:t>
                </a:r>
                <a:endParaRPr lang="zh-TW" altLang="en-US" sz="2400" dirty="0"/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8143950" y="2669253"/>
            <a:ext cx="2023990" cy="1580307"/>
            <a:chOff x="8171659" y="2775043"/>
            <a:chExt cx="2023990" cy="1580307"/>
          </a:xfrm>
        </p:grpSpPr>
        <p:pic>
          <p:nvPicPr>
            <p:cNvPr id="17" name="Picture 2" descr="Flask项目启动报错cannot import name cached_property from werkzeug | Lem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659" y="2775043"/>
              <a:ext cx="2023990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8779403" y="3893685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Flask</a:t>
              </a:r>
              <a:endParaRPr lang="zh-TW" altLang="en-US" sz="2400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8658853" y="232191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(server)</a:t>
            </a:r>
          </a:p>
        </p:txBody>
      </p:sp>
    </p:spTree>
    <p:extLst>
      <p:ext uri="{BB962C8B-B14F-4D97-AF65-F5344CB8AC3E}">
        <p14:creationId xmlns:p14="http://schemas.microsoft.com/office/powerpoint/2010/main" val="41764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953629" y="2788612"/>
            <a:ext cx="8914647" cy="1569660"/>
            <a:chOff x="935156" y="1033581"/>
            <a:chExt cx="8914647" cy="1569660"/>
          </a:xfrm>
        </p:grpSpPr>
        <p:pic>
          <p:nvPicPr>
            <p:cNvPr id="10" name="Picture 2" descr="Selenium (software) - Wikiwa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156" y="1071641"/>
              <a:ext cx="1429353" cy="149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867111" y="1033581"/>
              <a:ext cx="69826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+mj-lt"/>
                  <a:ea typeface="+mj-ea"/>
                </a:rPr>
                <a:t>Selenium</a:t>
              </a:r>
              <a:r>
                <a:rPr lang="zh-TW" altLang="en-US" sz="2400" dirty="0" smtClean="0">
                  <a:latin typeface="+mj-lt"/>
                  <a:ea typeface="+mj-ea"/>
                </a:rPr>
                <a:t>是</a:t>
              </a:r>
              <a:r>
                <a:rPr lang="en-US" altLang="zh-TW" sz="2400" dirty="0" smtClean="0">
                  <a:latin typeface="+mj-lt"/>
                  <a:ea typeface="+mj-ea"/>
                </a:rPr>
                <a:t>web</a:t>
              </a:r>
              <a:r>
                <a:rPr lang="zh-TW" altLang="en-US" sz="2400" dirty="0" smtClean="0">
                  <a:latin typeface="+mj-lt"/>
                  <a:ea typeface="+mj-ea"/>
                </a:rPr>
                <a:t>應用程式的軟體測試框架，跨平台的自動瀏覽器，其目的是自動測試</a:t>
              </a:r>
              <a:r>
                <a:rPr lang="en-US" altLang="zh-TW" sz="2400" dirty="0" smtClean="0">
                  <a:latin typeface="+mj-lt"/>
                  <a:ea typeface="+mj-ea"/>
                </a:rPr>
                <a:t>WEB</a:t>
              </a:r>
              <a:r>
                <a:rPr lang="zh-TW" altLang="en-US" sz="2400" dirty="0" smtClean="0">
                  <a:latin typeface="+mj-lt"/>
                  <a:ea typeface="+mj-ea"/>
                </a:rPr>
                <a:t>應用程式。</a:t>
              </a:r>
              <a:r>
                <a:rPr lang="en-US" altLang="zh-TW" sz="2400" dirty="0" smtClean="0">
                  <a:latin typeface="+mj-lt"/>
                  <a:ea typeface="+mj-ea"/>
                </a:rPr>
                <a:t/>
              </a:r>
              <a:br>
                <a:rPr lang="en-US" altLang="zh-TW" sz="2400" dirty="0" smtClean="0">
                  <a:latin typeface="+mj-lt"/>
                  <a:ea typeface="+mj-ea"/>
                </a:rPr>
              </a:br>
              <a:r>
                <a:rPr lang="zh-TW" altLang="en-US" sz="2400" b="1" dirty="0" smtClean="0">
                  <a:latin typeface="+mj-lt"/>
                  <a:ea typeface="+mj-ea"/>
                </a:rPr>
                <a:t>不過</a:t>
              </a:r>
              <a:r>
                <a:rPr lang="zh-TW" altLang="en-US" sz="2400" dirty="0" smtClean="0">
                  <a:latin typeface="+mj-lt"/>
                  <a:ea typeface="+mj-ea"/>
                </a:rPr>
                <a:t>，</a:t>
              </a:r>
              <a:r>
                <a:rPr lang="en-US" altLang="zh-TW" sz="2400" b="1" dirty="0" smtClean="0">
                  <a:latin typeface="+mj-lt"/>
                  <a:ea typeface="+mj-ea"/>
                </a:rPr>
                <a:t>Selenium</a:t>
              </a:r>
              <a:r>
                <a:rPr lang="zh-TW" altLang="en-US" sz="2400" b="1" dirty="0" smtClean="0">
                  <a:latin typeface="+mj-lt"/>
                  <a:ea typeface="+mj-ea"/>
                </a:rPr>
                <a:t>還可以擷取</a:t>
              </a:r>
              <a:r>
                <a:rPr lang="zh-TW" altLang="en-US" sz="2400" b="1" u="sng" dirty="0" smtClean="0">
                  <a:latin typeface="+mj-lt"/>
                  <a:ea typeface="+mj-ea"/>
                </a:rPr>
                <a:t>動態網頁</a:t>
              </a:r>
              <a:r>
                <a:rPr lang="zh-TW" altLang="en-US" sz="2400" b="1" dirty="0" smtClean="0">
                  <a:latin typeface="+mj-lt"/>
                  <a:ea typeface="+mj-ea"/>
                </a:rPr>
                <a:t>內容和</a:t>
              </a:r>
              <a:r>
                <a:rPr lang="en-US" altLang="zh-TW" sz="2400" b="1" dirty="0" smtClean="0">
                  <a:latin typeface="+mj-lt"/>
                  <a:ea typeface="+mj-ea"/>
                </a:rPr>
                <a:t>HTML</a:t>
              </a:r>
              <a:r>
                <a:rPr lang="zh-TW" altLang="en-US" sz="2400" b="1" dirty="0" smtClean="0">
                  <a:latin typeface="+mj-lt"/>
                  <a:ea typeface="+mj-ea"/>
                </a:rPr>
                <a:t>表單自動化</a:t>
              </a:r>
              <a:r>
                <a:rPr lang="zh-TW" altLang="en-US" sz="2400" dirty="0" smtClean="0">
                  <a:latin typeface="+mj-lt"/>
                  <a:ea typeface="+mj-ea"/>
                </a:rPr>
                <a:t>。</a:t>
              </a:r>
              <a:r>
                <a:rPr lang="en-US" altLang="zh-TW" sz="2400" dirty="0" smtClean="0">
                  <a:latin typeface="+mj-lt"/>
                  <a:ea typeface="+mj-ea"/>
                </a:rPr>
                <a:t>user-</a:t>
              </a:r>
              <a:r>
                <a:rPr lang="en-US" altLang="zh-TW" sz="2400" dirty="0" err="1" smtClean="0">
                  <a:latin typeface="+mj-lt"/>
                  <a:ea typeface="+mj-ea"/>
                </a:rPr>
                <a:t>fakeagent</a:t>
              </a:r>
              <a:endParaRPr lang="zh-TW" altLang="en-US" sz="2400" dirty="0">
                <a:latin typeface="+mj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2327" y="1042545"/>
            <a:ext cx="8694565" cy="1200329"/>
            <a:chOff x="375215" y="2877580"/>
            <a:chExt cx="8694565" cy="120032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15" y="2967381"/>
              <a:ext cx="1931955" cy="10207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2650507" y="2877580"/>
              <a:ext cx="64192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+mj-lt"/>
                  <a:ea typeface="+mj-ea"/>
                </a:rPr>
                <a:t>Python</a:t>
              </a:r>
              <a:r>
                <a:rPr lang="zh-TW" altLang="en-US" sz="2400" dirty="0" smtClean="0">
                  <a:latin typeface="+mj-lt"/>
                  <a:ea typeface="+mj-ea"/>
                </a:rPr>
                <a:t>可以使用</a:t>
              </a:r>
              <a:r>
                <a:rPr lang="en-US" altLang="zh-TW" sz="2400" dirty="0" err="1" smtClean="0">
                  <a:latin typeface="+mj-lt"/>
                  <a:ea typeface="+mj-ea"/>
                </a:rPr>
                <a:t>BeautifulSoup</a:t>
              </a:r>
              <a:r>
                <a:rPr lang="zh-TW" altLang="en-US" sz="2400" dirty="0" smtClean="0">
                  <a:latin typeface="+mj-lt"/>
                  <a:ea typeface="+mj-ea"/>
                </a:rPr>
                <a:t>模組來剖析</a:t>
              </a:r>
              <a:r>
                <a:rPr lang="en-US" altLang="zh-TW" sz="2400" dirty="0" smtClean="0">
                  <a:latin typeface="+mj-lt"/>
                  <a:ea typeface="+mj-ea"/>
                </a:rPr>
                <a:t>HTML</a:t>
              </a:r>
              <a:r>
                <a:rPr lang="zh-TW" altLang="en-US" sz="2400" dirty="0" smtClean="0">
                  <a:latin typeface="+mj-lt"/>
                  <a:ea typeface="+mj-ea"/>
                </a:rPr>
                <a:t>網頁，然後從剖析的網頁內容來擷取所需的目標資料。</a:t>
              </a:r>
              <a:endParaRPr lang="zh-TW" altLang="en-US" sz="2400" dirty="0">
                <a:latin typeface="+mj-lt"/>
                <a:ea typeface="+mj-ea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02327" y="4787903"/>
            <a:ext cx="8279257" cy="1200329"/>
            <a:chOff x="375215" y="4558399"/>
            <a:chExt cx="8279257" cy="1200329"/>
          </a:xfrm>
        </p:grpSpPr>
        <p:pic>
          <p:nvPicPr>
            <p:cNvPr id="2050" name="Picture 2" descr="Flask项目启动报错cannot import name cached_property from werkzeug | Lem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15" y="4592909"/>
              <a:ext cx="2023990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2558472" y="4558399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2400" dirty="0">
                  <a:solidFill>
                    <a:srgbClr val="171717"/>
                  </a:solidFill>
                  <a:latin typeface="+mj-lt"/>
                </a:rPr>
                <a:t>Flask </a:t>
              </a:r>
              <a:r>
                <a:rPr lang="zh-TW" altLang="en-US" sz="2400" dirty="0">
                  <a:solidFill>
                    <a:srgbClr val="171717"/>
                  </a:solidFill>
                  <a:latin typeface="+mj-lt"/>
                </a:rPr>
                <a:t>是一個可建立 </a:t>
              </a:r>
              <a:r>
                <a:rPr lang="en-US" altLang="zh-TW" sz="2400" dirty="0">
                  <a:solidFill>
                    <a:srgbClr val="171717"/>
                  </a:solidFill>
                  <a:latin typeface="+mj-lt"/>
                </a:rPr>
                <a:t>Web </a:t>
              </a:r>
              <a:r>
                <a:rPr lang="zh-TW" altLang="en-US" sz="2400" dirty="0">
                  <a:solidFill>
                    <a:srgbClr val="171717"/>
                  </a:solidFill>
                  <a:latin typeface="+mj-lt"/>
                </a:rPr>
                <a:t>應用程式的微架構。 這表示 </a:t>
              </a:r>
              <a:r>
                <a:rPr lang="en-US" altLang="zh-TW" sz="2400" dirty="0">
                  <a:solidFill>
                    <a:srgbClr val="171717"/>
                  </a:solidFill>
                  <a:latin typeface="+mj-lt"/>
                </a:rPr>
                <a:t>Flask </a:t>
              </a:r>
              <a:r>
                <a:rPr lang="zh-TW" altLang="en-US" sz="2400" dirty="0">
                  <a:solidFill>
                    <a:srgbClr val="171717"/>
                  </a:solidFill>
                  <a:latin typeface="+mj-lt"/>
                </a:rPr>
                <a:t>會提供工具、程式庫和技術</a:t>
              </a:r>
              <a:r>
                <a:rPr lang="zh-TW" altLang="en-US" sz="2400" dirty="0" smtClean="0">
                  <a:solidFill>
                    <a:srgbClr val="171717"/>
                  </a:solidFill>
                  <a:latin typeface="+mj-lt"/>
                </a:rPr>
                <a:t>，用</a:t>
              </a:r>
              <a:r>
                <a:rPr lang="zh-TW" altLang="en-US" sz="2400" dirty="0">
                  <a:solidFill>
                    <a:srgbClr val="171717"/>
                  </a:solidFill>
                  <a:latin typeface="+mj-lt"/>
                </a:rPr>
                <a:t>以</a:t>
              </a:r>
              <a:r>
                <a:rPr lang="zh-TW" altLang="en-US" sz="2400" dirty="0" smtClean="0">
                  <a:solidFill>
                    <a:srgbClr val="171717"/>
                  </a:solidFill>
                  <a:latin typeface="+mj-lt"/>
                </a:rPr>
                <a:t>建置 </a:t>
              </a:r>
              <a:r>
                <a:rPr lang="en-US" altLang="zh-TW" sz="2400" dirty="0">
                  <a:solidFill>
                    <a:srgbClr val="171717"/>
                  </a:solidFill>
                  <a:latin typeface="+mj-lt"/>
                </a:rPr>
                <a:t>Web </a:t>
              </a:r>
              <a:r>
                <a:rPr lang="zh-TW" altLang="en-US" sz="2400" dirty="0">
                  <a:solidFill>
                    <a:srgbClr val="171717"/>
                  </a:solidFill>
                  <a:latin typeface="+mj-lt"/>
                </a:rPr>
                <a:t>應用程式。</a:t>
              </a:r>
              <a:endParaRPr lang="zh-TW" alt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ul's Res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51" y="1334426"/>
            <a:ext cx="1538316" cy="15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conExperience » I-Collection » Server Cli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56" y="4264028"/>
            <a:ext cx="1645516" cy="16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717265" y="1334426"/>
            <a:ext cx="3012520" cy="1623118"/>
            <a:chOff x="598993" y="2724468"/>
            <a:chExt cx="2789381" cy="126543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664" y="2724468"/>
              <a:ext cx="2484940" cy="860172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598993" y="3677964"/>
              <a:ext cx="278938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/>
                <a:t>用</a:t>
              </a:r>
              <a:r>
                <a:rPr lang="en-US" altLang="zh-TW" sz="2000" b="1" dirty="0" smtClean="0"/>
                <a:t>Flask</a:t>
              </a:r>
              <a:r>
                <a:rPr lang="zh-TW" altLang="en-US" sz="2000" b="1" dirty="0" smtClean="0"/>
                <a:t>建立一個伺服器</a:t>
              </a:r>
              <a:endParaRPr lang="en-US" altLang="zh-TW" sz="2000" dirty="0" smtClean="0"/>
            </a:p>
          </p:txBody>
        </p:sp>
      </p:grpSp>
      <p:cxnSp>
        <p:nvCxnSpPr>
          <p:cNvPr id="7" name="直線單箭頭接點 6"/>
          <p:cNvCxnSpPr/>
          <p:nvPr/>
        </p:nvCxnSpPr>
        <p:spPr>
          <a:xfrm flipV="1">
            <a:off x="3796145" y="1437234"/>
            <a:ext cx="1219200" cy="128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72693" y="9798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呼叫爬蟲</a:t>
            </a:r>
            <a:r>
              <a:rPr lang="zh-TW" altLang="en-US" sz="2000" b="1" dirty="0"/>
              <a:t>程式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742568" y="2246970"/>
            <a:ext cx="1219199" cy="16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7064085" y="2263189"/>
            <a:ext cx="1655042" cy="1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5944" y="5728762"/>
            <a:ext cx="216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在</a:t>
            </a:r>
            <a:r>
              <a:rPr lang="en-US" altLang="zh-TW" b="1" dirty="0"/>
              <a:t>127.0.0.1:5000</a:t>
            </a:r>
            <a:r>
              <a:rPr lang="zh-TW" altLang="en-US" b="1" dirty="0"/>
              <a:t>建立首頁</a:t>
            </a:r>
            <a:endParaRPr lang="en-US" altLang="zh-TW" b="1" dirty="0"/>
          </a:p>
        </p:txBody>
      </p:sp>
      <p:pic>
        <p:nvPicPr>
          <p:cNvPr id="3078" name="Picture 6" descr="Website Icons – Free Vector Download, PNG, SVG,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99" y="4411065"/>
            <a:ext cx="1244510" cy="124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單箭頭接點 37"/>
          <p:cNvCxnSpPr/>
          <p:nvPr/>
        </p:nvCxnSpPr>
        <p:spPr>
          <a:xfrm>
            <a:off x="7170819" y="1437234"/>
            <a:ext cx="1548308" cy="4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81693" y="9798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訪問</a:t>
            </a:r>
            <a:r>
              <a:rPr lang="zh-TW" altLang="en-US" sz="2000" b="1" dirty="0"/>
              <a:t>網站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7083198" y="23573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回傳網頁內容</a:t>
            </a:r>
            <a:endParaRPr lang="zh-TW" altLang="en-US" sz="20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572692" y="23573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網頁標籤內容</a:t>
            </a:r>
            <a:endParaRPr lang="zh-TW" altLang="en-US" sz="20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51956" y="70589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鎖定欲抓取</a:t>
            </a:r>
            <a:endParaRPr lang="en-US" altLang="zh-TW" b="1" dirty="0" smtClean="0"/>
          </a:p>
          <a:p>
            <a:r>
              <a:rPr lang="zh-TW" altLang="en-US" b="1" dirty="0" smtClean="0"/>
              <a:t>的網頁標籤</a:t>
            </a:r>
            <a:endParaRPr lang="zh-TW" altLang="en-US" b="1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459185" y="3327768"/>
            <a:ext cx="1" cy="1083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986" y="950849"/>
            <a:ext cx="941135" cy="972770"/>
          </a:xfrm>
          <a:prstGeom prst="rect">
            <a:avLst/>
          </a:prstGeom>
        </p:spPr>
      </p:pic>
      <p:pic>
        <p:nvPicPr>
          <p:cNvPr id="53" name="Picture 2" descr="Flask项目启动报错cannot import name cached_property from werkzeug | Lem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85" y="618343"/>
            <a:ext cx="1173179" cy="65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單箭頭接點 56"/>
          <p:cNvCxnSpPr/>
          <p:nvPr/>
        </p:nvCxnSpPr>
        <p:spPr>
          <a:xfrm flipV="1">
            <a:off x="3742568" y="4792045"/>
            <a:ext cx="1267017" cy="228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5871398" y="582109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user</a:t>
            </a:r>
            <a:endParaRPr lang="zh-TW" altLang="en-US" sz="2400" b="1" dirty="0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3648364" y="5394036"/>
            <a:ext cx="1345297" cy="9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875112" y="5631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找新</a:t>
            </a:r>
            <a:r>
              <a:rPr lang="zh-TW" altLang="en-US" sz="2000" b="1" dirty="0"/>
              <a:t>聞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490392" y="418661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回傳網頁內容</a:t>
            </a:r>
            <a:endParaRPr lang="zh-TW" altLang="en-US" sz="2000" b="1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0121" y="441371"/>
            <a:ext cx="1266788" cy="1008739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8799" y="1379934"/>
            <a:ext cx="1200150" cy="1200150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36" y="1551425"/>
            <a:ext cx="923905" cy="1423527"/>
          </a:xfrm>
          <a:prstGeom prst="rect">
            <a:avLst/>
          </a:prstGeom>
        </p:spPr>
      </p:pic>
      <p:sp>
        <p:nvSpPr>
          <p:cNvPr id="65" name="文字方塊 64"/>
          <p:cNvSpPr txBox="1"/>
          <p:nvPr/>
        </p:nvSpPr>
        <p:spPr>
          <a:xfrm>
            <a:off x="97592" y="36376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各網站的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搜尋結果</a:t>
            </a:r>
            <a:endParaRPr lang="zh-TW" altLang="en-US" sz="2000" b="1" dirty="0"/>
          </a:p>
        </p:txBody>
      </p:sp>
      <p:cxnSp>
        <p:nvCxnSpPr>
          <p:cNvPr id="72" name="直線單箭頭接點 71"/>
          <p:cNvCxnSpPr/>
          <p:nvPr/>
        </p:nvCxnSpPr>
        <p:spPr>
          <a:xfrm flipH="1" flipV="1">
            <a:off x="2045519" y="3236209"/>
            <a:ext cx="14795" cy="1109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060314" y="373349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“</a:t>
            </a:r>
            <a:r>
              <a:rPr lang="zh-TW" altLang="en-US" sz="2000" b="1" dirty="0" smtClean="0"/>
              <a:t>找新聞</a:t>
            </a:r>
            <a:r>
              <a:rPr lang="en-US" altLang="zh-TW" sz="2000" b="1" dirty="0" smtClean="0"/>
              <a:t>”</a:t>
            </a:r>
            <a:endParaRPr lang="zh-TW" altLang="en-US" sz="2000" b="1" dirty="0"/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397" y="2103584"/>
            <a:ext cx="1006724" cy="1156849"/>
          </a:xfrm>
          <a:prstGeom prst="rect">
            <a:avLst/>
          </a:prstGeom>
        </p:spPr>
      </p:pic>
      <p:cxnSp>
        <p:nvCxnSpPr>
          <p:cNvPr id="79" name="直線接點 78"/>
          <p:cNvCxnSpPr/>
          <p:nvPr/>
        </p:nvCxnSpPr>
        <p:spPr>
          <a:xfrm flipV="1">
            <a:off x="508449" y="3432228"/>
            <a:ext cx="11271747" cy="55126"/>
          </a:xfrm>
          <a:prstGeom prst="line">
            <a:avLst/>
          </a:prstGeom>
          <a:ln w="19050"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971734" y="313662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</a:t>
            </a:r>
            <a:br>
              <a:rPr lang="en-US" altLang="zh-TW" dirty="0" smtClean="0"/>
            </a:br>
            <a:r>
              <a:rPr lang="en-US" altLang="zh-TW" dirty="0" smtClean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5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88000" y="3066472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END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5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195</Words>
  <Application>Microsoft Office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亦揚 陳</dc:creator>
  <cp:lastModifiedBy>亦揚 陳</cp:lastModifiedBy>
  <cp:revision>52</cp:revision>
  <dcterms:created xsi:type="dcterms:W3CDTF">2021-05-12T10:30:36Z</dcterms:created>
  <dcterms:modified xsi:type="dcterms:W3CDTF">2021-07-17T06:01:37Z</dcterms:modified>
</cp:coreProperties>
</file>