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60" r:id="rId2"/>
    <p:sldId id="263" r:id="rId3"/>
    <p:sldId id="265" r:id="rId4"/>
    <p:sldId id="266" r:id="rId5"/>
    <p:sldId id="272" r:id="rId6"/>
    <p:sldId id="278" r:id="rId7"/>
    <p:sldId id="275" r:id="rId8"/>
    <p:sldId id="276" r:id="rId9"/>
    <p:sldId id="269" r:id="rId10"/>
    <p:sldId id="271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val Purohit" initials="" lastIdx="2" clrIdx="0"/>
  <p:cmAuthor id="1" name="aditi suvarna" initials="as" lastIdx="1" clrIdx="1">
    <p:extLst>
      <p:ext uri="{19B8F6BF-5375-455C-9EA6-DF929625EA0E}">
        <p15:presenceInfo xmlns:p15="http://schemas.microsoft.com/office/powerpoint/2012/main" userId="S::aditi.suvarna@ueducation.onmicrosoft.com::2c736b89-1627-4b2b-a950-3d17d6d059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83C"/>
    <a:srgbClr val="FAA726"/>
    <a:srgbClr val="5A5A5A"/>
    <a:srgbClr val="0EC1C1"/>
    <a:srgbClr val="23AE73"/>
    <a:srgbClr val="4890E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368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50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chemeClr val="dk1"/>
                </a:solidFill>
              </a:rPr>
              <a:t>Objective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chemeClr val="dk1"/>
                </a:solidFill>
              </a:rPr>
              <a:t>Objective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0587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chemeClr val="dk1"/>
                </a:solidFill>
              </a:rPr>
              <a:t>Objective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603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chemeClr val="dk1"/>
                </a:solidFill>
              </a:rPr>
              <a:t>Objective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0800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chemeClr val="dk1"/>
                </a:solidFill>
              </a:rPr>
              <a:t>Objective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1971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chemeClr val="dk1"/>
                </a:solidFill>
              </a:rPr>
              <a:t>Objective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6957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chemeClr val="dk1"/>
                </a:solidFill>
              </a:rPr>
              <a:t>Objective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9601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chemeClr val="dk1"/>
                </a:solidFill>
              </a:rPr>
              <a:t>Objective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505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chemeClr val="dk1"/>
                </a:solidFill>
              </a:rPr>
              <a:t>Objective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3672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chemeClr val="dk1"/>
                </a:solidFill>
              </a:rPr>
              <a:t>Objective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6279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0311" y="2612293"/>
            <a:ext cx="8251379" cy="163341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4400" i="0" u="none" strike="noStrike" kern="1200" cap="none" spc="0" normalizeH="0" baseline="0" noProof="0" dirty="0">
                <a:ln>
                  <a:noFill/>
                </a:ln>
                <a:solidFill>
                  <a:srgbClr val="FAA726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Insights from Airbnb Analysis from Pre-COVID Period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42" y="3785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prstClr val="black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APPENDIX - DATA ASSUMPTIONS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EED67A-4238-41A3-95CA-B4568B849666}"/>
              </a:ext>
            </a:extLst>
          </p:cNvPr>
          <p:cNvSpPr/>
          <p:nvPr/>
        </p:nvSpPr>
        <p:spPr>
          <a:xfrm>
            <a:off x="564918" y="2493110"/>
            <a:ext cx="11062164" cy="1871780"/>
          </a:xfrm>
          <a:prstGeom prst="roundRect">
            <a:avLst>
              <a:gd name="adj" fmla="val 10699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We assumed the data prior to the COVID – 19 period was achieving the desired revenue.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We assumed the company does not want to expand yet to new territories in NYC.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The company’s strategies are decided considering the travel will increased in the post COVID period.</a:t>
            </a:r>
          </a:p>
        </p:txBody>
      </p:sp>
    </p:spTree>
    <p:extLst>
      <p:ext uri="{BB962C8B-B14F-4D97-AF65-F5344CB8AC3E}">
        <p14:creationId xmlns:p14="http://schemas.microsoft.com/office/powerpoint/2010/main" val="915105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42" y="3785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prstClr val="black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AGENDA 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EED67A-4238-41A3-95CA-B4568B849666}"/>
              </a:ext>
            </a:extLst>
          </p:cNvPr>
          <p:cNvSpPr/>
          <p:nvPr/>
        </p:nvSpPr>
        <p:spPr>
          <a:xfrm>
            <a:off x="3753948" y="1686441"/>
            <a:ext cx="4684105" cy="3485119"/>
          </a:xfrm>
          <a:prstGeom prst="roundRect">
            <a:avLst>
              <a:gd name="adj" fmla="val 9140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Objective 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Background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Key Findings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Recommendations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Appendix:</a:t>
            </a: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Data sources </a:t>
            </a: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Data methodology</a:t>
            </a: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Data model assumptions</a:t>
            </a:r>
          </a:p>
        </p:txBody>
      </p:sp>
    </p:spTree>
    <p:extLst>
      <p:ext uri="{BB962C8B-B14F-4D97-AF65-F5344CB8AC3E}">
        <p14:creationId xmlns:p14="http://schemas.microsoft.com/office/powerpoint/2010/main" val="78464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42" y="3785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prstClr val="black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OBJECTIVE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EED67A-4238-41A3-95CA-B4568B849666}"/>
              </a:ext>
            </a:extLst>
          </p:cNvPr>
          <p:cNvSpPr/>
          <p:nvPr/>
        </p:nvSpPr>
        <p:spPr>
          <a:xfrm>
            <a:off x="1532001" y="2372140"/>
            <a:ext cx="9127998" cy="1908312"/>
          </a:xfrm>
          <a:prstGeom prst="roundRect">
            <a:avLst>
              <a:gd name="adj" fmla="val 11141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Improve our strategies to revive the business in the post-COVID period.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Understand key insights from Airbnb NYC business in pre-COVID period.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Estimate customer preferences for the post-COVID period travel.</a:t>
            </a:r>
          </a:p>
        </p:txBody>
      </p:sp>
    </p:spTree>
    <p:extLst>
      <p:ext uri="{BB962C8B-B14F-4D97-AF65-F5344CB8AC3E}">
        <p14:creationId xmlns:p14="http://schemas.microsoft.com/office/powerpoint/2010/main" val="408629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42" y="3785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prstClr val="black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BACKGROUND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EED67A-4238-41A3-95CA-B4568B849666}"/>
              </a:ext>
            </a:extLst>
          </p:cNvPr>
          <p:cNvSpPr/>
          <p:nvPr/>
        </p:nvSpPr>
        <p:spPr>
          <a:xfrm>
            <a:off x="1532001" y="2399521"/>
            <a:ext cx="9127998" cy="2058958"/>
          </a:xfrm>
          <a:prstGeom prst="roundRect">
            <a:avLst>
              <a:gd name="adj" fmla="val 11141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The COVID-19 pandemic affected Airbnb business due to travel restrictions.</a:t>
            </a:r>
            <a:r>
              <a:rPr lang="en-US" sz="2000" b="1" dirty="0">
                <a:solidFill>
                  <a:srgbClr val="EE283C"/>
                </a:solidFill>
                <a:latin typeface="Lato`"/>
              </a:rPr>
              <a:t> 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The revenue took the largest hit in NYC in the Q2 of 2020.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Now that the travel restrictions are lifted, the business should be operated to recover the loss.</a:t>
            </a:r>
          </a:p>
        </p:txBody>
      </p:sp>
    </p:spTree>
    <p:extLst>
      <p:ext uri="{BB962C8B-B14F-4D97-AF65-F5344CB8AC3E}">
        <p14:creationId xmlns:p14="http://schemas.microsoft.com/office/powerpoint/2010/main" val="332193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42" y="3785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prstClr val="black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Objective of the Analysis of the Airbnb NYC Data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EED67A-4238-41A3-95CA-B4568B849666}"/>
              </a:ext>
            </a:extLst>
          </p:cNvPr>
          <p:cNvSpPr/>
          <p:nvPr/>
        </p:nvSpPr>
        <p:spPr>
          <a:xfrm>
            <a:off x="1557742" y="2356655"/>
            <a:ext cx="9127998" cy="2358009"/>
          </a:xfrm>
          <a:prstGeom prst="roundRect">
            <a:avLst>
              <a:gd name="adj" fmla="val 11141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Customer preferences and ratings of different hosts of Airbnb in were analyzed.</a:t>
            </a:r>
            <a:endParaRPr lang="en-US" sz="2000" dirty="0">
              <a:solidFill>
                <a:srgbClr val="EE283C"/>
              </a:solidFill>
              <a:latin typeface="Lato`"/>
            </a:endParaRP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The data was analyzed to derive key insights from the Pre-COVID period.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The insights will be used to take decisions for the NYC Airbnb business for travel in post-COVID period. </a:t>
            </a:r>
          </a:p>
        </p:txBody>
      </p:sp>
    </p:spTree>
    <p:extLst>
      <p:ext uri="{BB962C8B-B14F-4D97-AF65-F5344CB8AC3E}">
        <p14:creationId xmlns:p14="http://schemas.microsoft.com/office/powerpoint/2010/main" val="3357102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42" y="3785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prstClr val="black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Data Preparation and Cleaning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EED67A-4238-41A3-95CA-B4568B849666}"/>
              </a:ext>
            </a:extLst>
          </p:cNvPr>
          <p:cNvSpPr/>
          <p:nvPr/>
        </p:nvSpPr>
        <p:spPr>
          <a:xfrm>
            <a:off x="1557742" y="2356655"/>
            <a:ext cx="9127998" cy="2358009"/>
          </a:xfrm>
          <a:prstGeom prst="roundRect">
            <a:avLst>
              <a:gd name="adj" fmla="val 11141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The data was cleaned from any missing values and outliers.</a:t>
            </a:r>
            <a:endParaRPr lang="en-US" sz="2000" dirty="0">
              <a:solidFill>
                <a:srgbClr val="EE283C"/>
              </a:solidFill>
              <a:latin typeface="Lato`"/>
            </a:endParaRP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The data was analyzed using simple statistical analysis of the data.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The visualizations were derived using the </a:t>
            </a:r>
            <a:r>
              <a:rPr lang="en-US" sz="2000" dirty="0" err="1">
                <a:solidFill>
                  <a:schemeClr val="tx1"/>
                </a:solidFill>
                <a:latin typeface="Lato`"/>
              </a:rPr>
              <a:t>Plotly</a:t>
            </a:r>
            <a:r>
              <a:rPr lang="en-US" sz="2000" dirty="0">
                <a:solidFill>
                  <a:schemeClr val="tx1"/>
                </a:solidFill>
                <a:latin typeface="Lato`"/>
              </a:rPr>
              <a:t> tool to understand key inferences from the analysis. </a:t>
            </a:r>
          </a:p>
        </p:txBody>
      </p:sp>
    </p:spTree>
    <p:extLst>
      <p:ext uri="{BB962C8B-B14F-4D97-AF65-F5344CB8AC3E}">
        <p14:creationId xmlns:p14="http://schemas.microsoft.com/office/powerpoint/2010/main" val="3400213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42" y="3785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kern="1200" dirty="0">
                <a:solidFill>
                  <a:prstClr val="black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Customer Preferences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 of the Three Property Types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EED67A-4238-41A3-95CA-B4568B849666}"/>
              </a:ext>
            </a:extLst>
          </p:cNvPr>
          <p:cNvSpPr/>
          <p:nvPr/>
        </p:nvSpPr>
        <p:spPr>
          <a:xfrm>
            <a:off x="1557742" y="1515234"/>
            <a:ext cx="9127998" cy="2358009"/>
          </a:xfrm>
          <a:prstGeom prst="roundRect">
            <a:avLst>
              <a:gd name="adj" fmla="val 11141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b="0" i="0" dirty="0">
                <a:solidFill>
                  <a:srgbClr val="1D1C1D"/>
                </a:solidFill>
                <a:effectLst/>
                <a:latin typeface="Lato`"/>
              </a:rPr>
              <a:t>The properties of Entire home/apt and Private room remain preferred over shared rooms by Airbnb hosts offering rentals in NYC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b="0" i="0" dirty="0">
                <a:solidFill>
                  <a:srgbClr val="1D1C1D"/>
                </a:solidFill>
                <a:effectLst/>
                <a:latin typeface="Lato`"/>
              </a:rPr>
              <a:t>The room types ‘Entire home/apt’ and ‘Private room’ account for a major portion of the listed properties in NYC (around 97.6%).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b="0" i="0" dirty="0">
                <a:solidFill>
                  <a:srgbClr val="1D1C1D"/>
                </a:solidFill>
                <a:effectLst/>
                <a:latin typeface="Lato`"/>
              </a:rPr>
              <a:t>Shared rooms account for only 2.4% of the total listed properties.</a:t>
            </a:r>
            <a:endParaRPr lang="en-US" sz="2000" dirty="0">
              <a:solidFill>
                <a:schemeClr val="tx1"/>
              </a:solidFill>
              <a:latin typeface="Lato`"/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92F7F93-10F7-43FB-AEA3-7673382A5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973" y="3873243"/>
            <a:ext cx="6495536" cy="292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42" y="3785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Customer Preferences of Properties in NYC Areas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EED67A-4238-41A3-95CA-B4568B849666}"/>
              </a:ext>
            </a:extLst>
          </p:cNvPr>
          <p:cNvSpPr/>
          <p:nvPr/>
        </p:nvSpPr>
        <p:spPr>
          <a:xfrm>
            <a:off x="1557741" y="1649251"/>
            <a:ext cx="9127998" cy="2358009"/>
          </a:xfrm>
          <a:prstGeom prst="roundRect">
            <a:avLst>
              <a:gd name="adj" fmla="val 11141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The properties in Manhattan are the most expensive than any other area while those in Bronx are the least expensive.</a:t>
            </a:r>
            <a:endParaRPr lang="en-US" sz="2000" b="0" i="0" dirty="0">
              <a:solidFill>
                <a:srgbClr val="1D1C1D"/>
              </a:solidFill>
              <a:effectLst/>
              <a:latin typeface="Lato`"/>
            </a:endParaRP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b="0" i="0" dirty="0">
                <a:solidFill>
                  <a:srgbClr val="1D1C1D"/>
                </a:solidFill>
                <a:effectLst/>
                <a:latin typeface="Lato`"/>
              </a:rPr>
              <a:t>Manhattan has a 14.7% higher contribution of ‘Entire home/apt’ compared to the overall contribution of ‘Entire home/apt’.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b="0" i="0" dirty="0">
                <a:solidFill>
                  <a:srgbClr val="1D1C1D"/>
                </a:solidFill>
                <a:effectLst/>
                <a:latin typeface="Lato`"/>
              </a:rPr>
              <a:t>Queens has a 23.2% higher contribution of ‘Private room’ compared to the overall contribution of ‘Private room’.</a:t>
            </a:r>
            <a:r>
              <a:rPr lang="en-US" sz="2000" dirty="0">
                <a:solidFill>
                  <a:schemeClr val="tx1"/>
                </a:solidFill>
                <a:latin typeface="Lato`"/>
              </a:rPr>
              <a:t> </a:t>
            </a:r>
          </a:p>
        </p:txBody>
      </p:sp>
      <p:sp>
        <p:nvSpPr>
          <p:cNvPr id="4" name="Heading">
            <a:extLst>
              <a:ext uri="{FF2B5EF4-FFF2-40B4-BE49-F238E27FC236}">
                <a16:creationId xmlns:a16="http://schemas.microsoft.com/office/drawing/2014/main" id="{23D20A94-925F-4D2E-A329-B2DEA67B2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41" y="3785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Customer Preferences of Properties in NYC Areas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3D9BB0E2-2858-427D-8BFC-BEECB9D3D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427" y="4038119"/>
            <a:ext cx="6771144" cy="281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12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42" y="3785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EED67A-4238-41A3-95CA-B4568B849666}"/>
              </a:ext>
            </a:extLst>
          </p:cNvPr>
          <p:cNvSpPr/>
          <p:nvPr/>
        </p:nvSpPr>
        <p:spPr>
          <a:xfrm>
            <a:off x="1243638" y="1396116"/>
            <a:ext cx="9704719" cy="2575197"/>
          </a:xfrm>
          <a:prstGeom prst="roundRect">
            <a:avLst>
              <a:gd name="adj" fmla="val 6941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Lato`"/>
              </a:rPr>
              <a:t>The number of listings cross as high as 12k for min nights stay below 5 nights and decreases until a spike is observed at 30 min nights.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Lato`"/>
              </a:rPr>
              <a:t>Properties with lower prices have more reviews, which means more bookings for such properties.</a:t>
            </a:r>
            <a:r>
              <a:rPr lang="en-US" sz="2000" dirty="0">
                <a:solidFill>
                  <a:schemeClr val="tx1"/>
                </a:solidFill>
                <a:latin typeface="Lato`"/>
              </a:rPr>
              <a:t> 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Lato`"/>
              </a:rPr>
              <a:t>Properties with a higher number of minimum nights of stay and higher price have low reviews</a:t>
            </a:r>
            <a:r>
              <a:rPr lang="en-US" sz="2000" b="0" i="0" dirty="0">
                <a:solidFill>
                  <a:srgbClr val="1D1C1D"/>
                </a:solidFill>
                <a:effectLst/>
                <a:latin typeface="Lato`"/>
              </a:rPr>
              <a:t>.</a:t>
            </a:r>
          </a:p>
        </p:txBody>
      </p:sp>
      <p:sp>
        <p:nvSpPr>
          <p:cNvPr id="3" name="Heading">
            <a:extLst>
              <a:ext uri="{FF2B5EF4-FFF2-40B4-BE49-F238E27FC236}">
                <a16:creationId xmlns:a16="http://schemas.microsoft.com/office/drawing/2014/main" id="{104F91D2-2171-42F2-858A-030DE29FD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41" y="3785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kern="1200" dirty="0">
                <a:solidFill>
                  <a:prstClr val="black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Preferences for Min Nights Stay and Property Price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pic>
        <p:nvPicPr>
          <p:cNvPr id="6" name="Picture 5" descr="A picture containing timeline, Teams&#10;&#10;Description automatically generated">
            <a:extLst>
              <a:ext uri="{FF2B5EF4-FFF2-40B4-BE49-F238E27FC236}">
                <a16:creationId xmlns:a16="http://schemas.microsoft.com/office/drawing/2014/main" id="{F19C663B-2142-4D51-80BD-B9B8BD146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455" y="3971313"/>
            <a:ext cx="6699084" cy="290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8847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1876</TotalTime>
  <Words>482</Words>
  <Application>Microsoft Office PowerPoint</Application>
  <PresentationFormat>Widescreen</PresentationFormat>
  <Paragraphs>53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Lato</vt:lpstr>
      <vt:lpstr>Lato Semibold</vt:lpstr>
      <vt:lpstr>Lato`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Customer Preferences on Home Loan Sales</dc:title>
  <cp:lastModifiedBy>aditi suvarna</cp:lastModifiedBy>
  <cp:revision>40</cp:revision>
  <dcterms:modified xsi:type="dcterms:W3CDTF">2020-11-15T17:34:45Z</dcterms:modified>
</cp:coreProperties>
</file>