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0C0-DE8D-468F-A40E-EAAD24712979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AF8F-B0C5-4585-B57B-E586D78EAA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687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0C0-DE8D-468F-A40E-EAAD24712979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AF8F-B0C5-4585-B57B-E586D78EAA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940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0C0-DE8D-468F-A40E-EAAD24712979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AF8F-B0C5-4585-B57B-E586D78EAA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744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0C0-DE8D-468F-A40E-EAAD24712979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AF8F-B0C5-4585-B57B-E586D78EAA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511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0C0-DE8D-468F-A40E-EAAD24712979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AF8F-B0C5-4585-B57B-E586D78EAA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2343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0C0-DE8D-468F-A40E-EAAD24712979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AF8F-B0C5-4585-B57B-E586D78EAA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93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0C0-DE8D-468F-A40E-EAAD24712979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AF8F-B0C5-4585-B57B-E586D78EAA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738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0C0-DE8D-468F-A40E-EAAD24712979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AF8F-B0C5-4585-B57B-E586D78EAA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167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0C0-DE8D-468F-A40E-EAAD24712979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AF8F-B0C5-4585-B57B-E586D78EAA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91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0C0-DE8D-468F-A40E-EAAD24712979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AF8F-B0C5-4585-B57B-E586D78EAA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61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0C0-DE8D-468F-A40E-EAAD24712979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AF8F-B0C5-4585-B57B-E586D78EAA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153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BD0C0-DE8D-468F-A40E-EAAD24712979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1AF8F-B0C5-4585-B57B-E586D78EAA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619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76529"/>
            <a:ext cx="9144000" cy="1333433"/>
          </a:xfrm>
        </p:spPr>
        <p:txBody>
          <a:bodyPr/>
          <a:lstStyle/>
          <a:p>
            <a:r>
              <a:rPr lang="en-IN" dirty="0" smtClean="0"/>
              <a:t>Open Pit Mining (Case Study)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Key Finding and Recommendations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7946265" y="5795494"/>
            <a:ext cx="3541690" cy="35094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Submitted by : Prashant </a:t>
            </a:r>
            <a:r>
              <a:rPr lang="en-IN" dirty="0" err="1" smtClean="0">
                <a:solidFill>
                  <a:schemeClr val="tx1"/>
                </a:solidFill>
              </a:rPr>
              <a:t>Sharma</a:t>
            </a:r>
            <a:r>
              <a:rPr lang="en-IN" dirty="0" err="1" smtClean="0"/>
              <a:t>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071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606084" y="1828801"/>
            <a:ext cx="5138671" cy="2768958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2200" b="1" dirty="0" smtClean="0">
                <a:solidFill>
                  <a:schemeClr val="tx1"/>
                </a:solidFill>
              </a:rPr>
              <a:t>Agenda :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</a:p>
          <a:p>
            <a:endParaRPr lang="en-IN" dirty="0" smtClean="0">
              <a:solidFill>
                <a:schemeClr val="tx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 smtClean="0">
                <a:solidFill>
                  <a:schemeClr val="tx1"/>
                </a:solidFill>
              </a:rPr>
              <a:t>Understanding the Problem Statement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 smtClean="0">
                <a:solidFill>
                  <a:schemeClr val="tx1"/>
                </a:solidFill>
              </a:rPr>
              <a:t>Objective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 smtClean="0">
                <a:solidFill>
                  <a:schemeClr val="tx1"/>
                </a:solidFill>
              </a:rPr>
              <a:t>Key Information and Recommendation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 smtClean="0">
                <a:solidFill>
                  <a:schemeClr val="tx1"/>
                </a:solidFill>
              </a:rPr>
              <a:t>Key business Metrics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 smtClean="0">
                <a:solidFill>
                  <a:schemeClr val="tx1"/>
                </a:solidFill>
              </a:rPr>
              <a:t>Advantages of ML Techniques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 smtClean="0">
                <a:solidFill>
                  <a:schemeClr val="tx1"/>
                </a:solidFill>
              </a:rPr>
              <a:t>Annexure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61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532586" y="1107583"/>
            <a:ext cx="9556124" cy="4546242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2200" b="1" dirty="0" smtClean="0">
                <a:solidFill>
                  <a:schemeClr val="tx1"/>
                </a:solidFill>
              </a:rPr>
              <a:t>Problem Statement :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dirty="0" smtClean="0">
                <a:solidFill>
                  <a:schemeClr val="tx1"/>
                </a:solidFill>
              </a:rPr>
              <a:t>Our Client is facing low production at the mine, </a:t>
            </a:r>
            <a:r>
              <a:rPr lang="en-IN" dirty="0" smtClean="0">
                <a:solidFill>
                  <a:srgbClr val="FF0000"/>
                </a:solidFill>
              </a:rPr>
              <a:t>low operational efficiency</a:t>
            </a:r>
            <a:r>
              <a:rPr lang="en-IN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dirty="0" smtClean="0">
                <a:solidFill>
                  <a:schemeClr val="tx1"/>
                </a:solidFill>
              </a:rPr>
              <a:t> Client has deployed all the equipment at its optimum capacity.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dirty="0" smtClean="0">
                <a:solidFill>
                  <a:schemeClr val="tx1"/>
                </a:solidFill>
              </a:rPr>
              <a:t>Crushers – 3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dirty="0" smtClean="0">
                <a:solidFill>
                  <a:schemeClr val="tx1"/>
                </a:solidFill>
              </a:rPr>
              <a:t>Diggers – 10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dirty="0" smtClean="0">
                <a:solidFill>
                  <a:schemeClr val="tx1"/>
                </a:solidFill>
              </a:rPr>
              <a:t>Trucks – 57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dirty="0" smtClean="0">
                <a:solidFill>
                  <a:schemeClr val="tx1"/>
                </a:solidFill>
              </a:rPr>
              <a:t>There is problem in managing the queues efficiently at the Demand (Digger) along with at the supply point (Crusher).</a:t>
            </a:r>
          </a:p>
          <a:p>
            <a:pPr marL="742950" lvl="1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endParaRPr lang="en-I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22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197735" y="991673"/>
            <a:ext cx="10122795" cy="4546242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2200" b="1" dirty="0" smtClean="0">
                <a:solidFill>
                  <a:schemeClr val="tx1"/>
                </a:solidFill>
              </a:rPr>
              <a:t>Surprising Observations and its Cause :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dirty="0" smtClean="0">
                <a:solidFill>
                  <a:schemeClr val="tx1"/>
                </a:solidFill>
              </a:rPr>
              <a:t>Following problems are faced due to manual operating the management of trucks in queues on the digger and crusher sites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dirty="0" smtClean="0">
                <a:solidFill>
                  <a:schemeClr val="tx1"/>
                </a:solidFill>
              </a:rPr>
              <a:t>Empty trucks were assigned to crusher and loaded trucks to diggers.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dirty="0" smtClean="0">
                <a:solidFill>
                  <a:schemeClr val="tx1"/>
                </a:solidFill>
              </a:rPr>
              <a:t>In both the cases operations are halted.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dirty="0" smtClean="0">
                <a:solidFill>
                  <a:schemeClr val="tx1"/>
                </a:solidFill>
              </a:rPr>
              <a:t>Truck assignment is done considering only transit time but not wait time and equipment availability time. Both are playing important role in assignment.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dirty="0" smtClean="0">
                <a:solidFill>
                  <a:schemeClr val="tx1"/>
                </a:solidFill>
              </a:rPr>
              <a:t>Some Crushers/Diggers have high number of trucks in queues while others are sitting idle or stopped working.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37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120462" y="1584102"/>
            <a:ext cx="10045521" cy="3799267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IN" sz="2200" b="1" dirty="0" smtClean="0">
                <a:solidFill>
                  <a:schemeClr val="tx1"/>
                </a:solidFill>
              </a:rPr>
              <a:t>Key Information and Recommendation:</a:t>
            </a:r>
          </a:p>
          <a:p>
            <a:pPr>
              <a:lnSpc>
                <a:spcPct val="150000"/>
              </a:lnSpc>
            </a:pPr>
            <a:endParaRPr lang="en-IN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dirty="0" smtClean="0">
                <a:solidFill>
                  <a:schemeClr val="tx1"/>
                </a:solidFill>
              </a:rPr>
              <a:t>Low Production at the site can be mitigated by applying </a:t>
            </a:r>
            <a:r>
              <a:rPr lang="en-IN" dirty="0" smtClean="0">
                <a:solidFill>
                  <a:srgbClr val="FF0000"/>
                </a:solidFill>
              </a:rPr>
              <a:t>AI and ML </a:t>
            </a:r>
            <a:r>
              <a:rPr lang="en-IN" dirty="0" smtClean="0">
                <a:solidFill>
                  <a:schemeClr val="tx1"/>
                </a:solidFill>
              </a:rPr>
              <a:t>Techniques.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dirty="0" smtClean="0">
                <a:solidFill>
                  <a:schemeClr val="tx1"/>
                </a:solidFill>
              </a:rPr>
              <a:t>It will increase </a:t>
            </a:r>
            <a:r>
              <a:rPr lang="en-IN" dirty="0" smtClean="0">
                <a:solidFill>
                  <a:srgbClr val="FF0000"/>
                </a:solidFill>
              </a:rPr>
              <a:t>operational efficiency </a:t>
            </a:r>
            <a:r>
              <a:rPr lang="en-IN" dirty="0" smtClean="0">
                <a:solidFill>
                  <a:schemeClr val="tx1"/>
                </a:solidFill>
              </a:rPr>
              <a:t>and </a:t>
            </a:r>
            <a:r>
              <a:rPr lang="en-IN" dirty="0" smtClean="0">
                <a:solidFill>
                  <a:srgbClr val="FF0000"/>
                </a:solidFill>
              </a:rPr>
              <a:t>equipment usability by optimizing the parameters</a:t>
            </a:r>
            <a:r>
              <a:rPr lang="en-IN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dirty="0" smtClean="0">
                <a:solidFill>
                  <a:schemeClr val="tx1"/>
                </a:solidFill>
              </a:rPr>
              <a:t>Problems of assignment of trucks, at the demand and supply point can be successfully rectified.</a:t>
            </a:r>
            <a:endParaRPr lang="en-IN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dirty="0" smtClean="0">
                <a:solidFill>
                  <a:schemeClr val="tx1"/>
                </a:solidFill>
              </a:rPr>
              <a:t>The most compatible trucks can be assigned to the equipment with the help of optimization.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i.e. empty trucks at diggers and loaded trucks at crushers.</a:t>
            </a:r>
          </a:p>
        </p:txBody>
      </p:sp>
    </p:spTree>
    <p:extLst>
      <p:ext uri="{BB962C8B-B14F-4D97-AF65-F5344CB8AC3E}">
        <p14:creationId xmlns:p14="http://schemas.microsoft.com/office/powerpoint/2010/main" val="136595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236373" y="837127"/>
            <a:ext cx="10109914" cy="5666704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IN" sz="2200" b="1" dirty="0" smtClean="0">
                <a:solidFill>
                  <a:schemeClr val="tx1"/>
                </a:solidFill>
              </a:rPr>
              <a:t>Key business Metrics to follow: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dirty="0" smtClean="0">
                <a:solidFill>
                  <a:schemeClr val="tx1"/>
                </a:solidFill>
              </a:rPr>
              <a:t>Matching Factor(MF) is the key metric which determines optimum server utilization i.e. Crusher and Digger.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dirty="0" smtClean="0">
                <a:solidFill>
                  <a:schemeClr val="tx1"/>
                </a:solidFill>
              </a:rPr>
              <a:t>Higher value of MF means higher utilization of equipment/servers.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dirty="0" smtClean="0">
                <a:solidFill>
                  <a:schemeClr val="tx1"/>
                </a:solidFill>
              </a:rPr>
              <a:t>Lower MF indicates inefficient operation where extra time spent on waiting and travelling and not on diggers and crushers site.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dirty="0" smtClean="0">
                <a:solidFill>
                  <a:schemeClr val="tx1"/>
                </a:solidFill>
              </a:rPr>
              <a:t>If we increase </a:t>
            </a:r>
            <a:r>
              <a:rPr lang="en-IN" dirty="0" smtClean="0">
                <a:solidFill>
                  <a:srgbClr val="FF0000"/>
                </a:solidFill>
              </a:rPr>
              <a:t>average cycle time</a:t>
            </a:r>
            <a:r>
              <a:rPr lang="en-IN" dirty="0" smtClean="0">
                <a:solidFill>
                  <a:schemeClr val="tx1"/>
                </a:solidFill>
              </a:rPr>
              <a:t>, server utilization </a:t>
            </a:r>
            <a:endParaRPr lang="en-IN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IN" dirty="0" smtClean="0">
                <a:solidFill>
                  <a:schemeClr val="tx1"/>
                </a:solidFill>
              </a:rPr>
              <a:t>Is more and wait and transitions times become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solidFill>
                  <a:schemeClr val="tx1"/>
                </a:solidFill>
              </a:rPr>
              <a:t>Less which effectively reduces </a:t>
            </a:r>
            <a:r>
              <a:rPr lang="en-IN" dirty="0" smtClean="0">
                <a:solidFill>
                  <a:srgbClr val="FF0000"/>
                </a:solidFill>
              </a:rPr>
              <a:t>Truck Cycle Time</a:t>
            </a:r>
            <a:r>
              <a:rPr lang="en-IN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dirty="0" smtClean="0">
                <a:solidFill>
                  <a:schemeClr val="tx1"/>
                </a:solidFill>
              </a:rPr>
              <a:t>MF ensures </a:t>
            </a:r>
            <a:r>
              <a:rPr lang="en-IN" dirty="0" smtClean="0">
                <a:solidFill>
                  <a:srgbClr val="FF0000"/>
                </a:solidFill>
              </a:rPr>
              <a:t>appropriate trucks are assigned </a:t>
            </a:r>
            <a:r>
              <a:rPr lang="en-IN" dirty="0" smtClean="0">
                <a:solidFill>
                  <a:schemeClr val="tx1"/>
                </a:solidFill>
              </a:rPr>
              <a:t>to 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solidFill>
                  <a:schemeClr val="tx1"/>
                </a:solidFill>
              </a:rPr>
              <a:t>Servers.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IN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xmlns="" id="{4BECF9F8-9780-4902-9D03-8D5EE4E4F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978" y="4314422"/>
            <a:ext cx="4314547" cy="185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29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171978" y="1442434"/>
            <a:ext cx="10109914" cy="3799267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IN" sz="2200" b="1" dirty="0" smtClean="0">
                <a:solidFill>
                  <a:schemeClr val="tx1"/>
                </a:solidFill>
              </a:rPr>
              <a:t>Advantages of ML Techniques:</a:t>
            </a:r>
          </a:p>
          <a:p>
            <a:pPr>
              <a:lnSpc>
                <a:spcPct val="150000"/>
              </a:lnSpc>
            </a:pPr>
            <a:endParaRPr lang="en-IN" sz="2200" b="1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dirty="0" smtClean="0">
                <a:solidFill>
                  <a:schemeClr val="tx1"/>
                </a:solidFill>
              </a:rPr>
              <a:t>With the help of ML Techniques supply chain can be optimized by regulating MF.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dirty="0" smtClean="0">
                <a:solidFill>
                  <a:schemeClr val="tx1"/>
                </a:solidFill>
              </a:rPr>
              <a:t>This avoids the error due to manual intervention which was prone to inefficiency of matching appropriate trucks to equipment which leads inadequacy and halting of servers.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dirty="0" smtClean="0">
                <a:solidFill>
                  <a:schemeClr val="tx1"/>
                </a:solidFill>
              </a:rPr>
              <a:t>MF efficiently handles both wait times and transit times of trucks and it maintains optimized queues which can not be achieved by manual supervision.	 </a:t>
            </a:r>
          </a:p>
          <a:p>
            <a:pPr>
              <a:lnSpc>
                <a:spcPct val="150000"/>
              </a:lnSpc>
            </a:pP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50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171978" y="1442434"/>
            <a:ext cx="10109914" cy="3799267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IN" sz="2200" b="1" dirty="0" smtClean="0">
                <a:solidFill>
                  <a:schemeClr val="tx1"/>
                </a:solidFill>
              </a:rPr>
              <a:t>Annexure:</a:t>
            </a:r>
          </a:p>
          <a:p>
            <a:pPr>
              <a:lnSpc>
                <a:spcPct val="150000"/>
              </a:lnSpc>
            </a:pPr>
            <a:endParaRPr lang="en-IN" sz="2200" b="1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dirty="0" smtClean="0">
                <a:solidFill>
                  <a:schemeClr val="tx1"/>
                </a:solidFill>
              </a:rPr>
              <a:t>Constraints to be considered at each digger and crusher 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6" y="3342067"/>
            <a:ext cx="3772426" cy="15432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660" y="3685014"/>
            <a:ext cx="3553321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06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171978" y="1442434"/>
            <a:ext cx="10161430" cy="4314422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IN" sz="2200" b="1" dirty="0" smtClean="0">
                <a:solidFill>
                  <a:schemeClr val="tx1"/>
                </a:solidFill>
              </a:rPr>
              <a:t>Annexures</a:t>
            </a:r>
          </a:p>
          <a:p>
            <a:pPr>
              <a:lnSpc>
                <a:spcPct val="150000"/>
              </a:lnSpc>
            </a:pPr>
            <a:endParaRPr lang="en-IN" sz="2200" b="1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dirty="0" smtClean="0">
                <a:solidFill>
                  <a:srgbClr val="FF0000"/>
                </a:solidFill>
              </a:rPr>
              <a:t>Truck Cycle Time</a:t>
            </a:r>
            <a:r>
              <a:rPr lang="en-IN" dirty="0" smtClean="0">
                <a:solidFill>
                  <a:schemeClr val="tx1"/>
                </a:solidFill>
              </a:rPr>
              <a:t>: Arrival </a:t>
            </a:r>
            <a:r>
              <a:rPr lang="en-US" dirty="0" smtClean="0">
                <a:solidFill>
                  <a:schemeClr val="tx1"/>
                </a:solidFill>
              </a:rPr>
              <a:t>Time of </a:t>
            </a:r>
            <a:r>
              <a:rPr lang="en-US" dirty="0">
                <a:solidFill>
                  <a:schemeClr val="tx1"/>
                </a:solidFill>
              </a:rPr>
              <a:t>empty Truck at the queue of a Digger to the time again being assigned in a digger in empty state or Time after unloading at any crusher to the time again return to </a:t>
            </a:r>
            <a:r>
              <a:rPr lang="en-US" dirty="0" smtClean="0">
                <a:solidFill>
                  <a:schemeClr val="tx1"/>
                </a:solidFill>
              </a:rPr>
              <a:t>loaded </a:t>
            </a:r>
            <a:r>
              <a:rPr lang="en-US" dirty="0">
                <a:solidFill>
                  <a:schemeClr val="tx1"/>
                </a:solidFill>
              </a:rPr>
              <a:t>state at any crusher, after accomplishing intermediate steps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</a:rPr>
              <a:t>Equipment Available Time</a:t>
            </a:r>
            <a:r>
              <a:rPr lang="en-US" dirty="0">
                <a:solidFill>
                  <a:schemeClr val="tx1"/>
                </a:solidFill>
              </a:rPr>
              <a:t>: It is defined as sum of Start time, Wait time, and Service Time, after this equipment will starve or available for further assignment.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schemeClr val="tx1"/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</a:rPr>
              <a:t>Queue Wait Time (W)</a:t>
            </a:r>
            <a:r>
              <a:rPr lang="en-US" dirty="0">
                <a:solidFill>
                  <a:schemeClr val="tx1"/>
                </a:solidFill>
              </a:rPr>
              <a:t>: For trucks, W=L/</a:t>
            </a:r>
            <a:r>
              <a:rPr lang="el-GR" dirty="0">
                <a:solidFill>
                  <a:schemeClr val="tx1"/>
                </a:solidFill>
              </a:rPr>
              <a:t>λ</a:t>
            </a:r>
            <a:r>
              <a:rPr lang="en-US" dirty="0">
                <a:solidFill>
                  <a:schemeClr val="tx1"/>
                </a:solidFill>
              </a:rPr>
              <a:t> , L= Length of queue, </a:t>
            </a:r>
            <a:r>
              <a:rPr lang="el-GR" dirty="0">
                <a:solidFill>
                  <a:schemeClr val="tx1"/>
                </a:solidFill>
              </a:rPr>
              <a:t>λ</a:t>
            </a:r>
            <a:r>
              <a:rPr lang="en-US" dirty="0">
                <a:solidFill>
                  <a:schemeClr val="tx1"/>
                </a:solidFill>
              </a:rPr>
              <a:t>= Mean Arrival rate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IN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822" y="4569760"/>
            <a:ext cx="2619741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72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541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Office Theme</vt:lpstr>
      <vt:lpstr>Open Pit Mining (Case Study)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Pit Mining (Case Study)</dc:title>
  <dc:creator>Windows User</dc:creator>
  <cp:lastModifiedBy>Windows User</cp:lastModifiedBy>
  <cp:revision>22</cp:revision>
  <dcterms:created xsi:type="dcterms:W3CDTF">2022-03-09T11:28:40Z</dcterms:created>
  <dcterms:modified xsi:type="dcterms:W3CDTF">2022-03-09T16:59:27Z</dcterms:modified>
</cp:coreProperties>
</file>