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Medium"/>
      <p:regular r:id="rId20"/>
      <p:bold r:id="rId21"/>
      <p:italic r:id="rId22"/>
      <p:boldItalic r:id="rId23"/>
    </p:embeddedFont>
    <p:embeddedFont>
      <p:font typeface="Roboto"/>
      <p:regular r:id="rId24"/>
      <p:bold r:id="rId25"/>
      <p:italic r:id="rId26"/>
      <p:boldItalic r:id="rId27"/>
    </p:embeddedFont>
    <p:embeddedFont>
      <p:font typeface="Nunito"/>
      <p:regular r:id="rId28"/>
      <p:bold r:id="rId29"/>
      <p:italic r:id="rId30"/>
      <p:boldItalic r:id="rId31"/>
    </p:embeddedFont>
    <p:embeddedFont>
      <p:font typeface="Maven Pro"/>
      <p:regular r:id="rId32"/>
      <p:bold r:id="rId33"/>
    </p:embeddedFont>
    <p:embeddedFont>
      <p:font typeface="Roboto SemiBold"/>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Medium-regular.fntdata"/><Relationship Id="rId22" Type="http://schemas.openxmlformats.org/officeDocument/2006/relationships/font" Target="fonts/RobotoMedium-italic.fntdata"/><Relationship Id="rId21" Type="http://schemas.openxmlformats.org/officeDocument/2006/relationships/font" Target="fonts/RobotoMedium-bold.fntdata"/><Relationship Id="rId24" Type="http://schemas.openxmlformats.org/officeDocument/2006/relationships/font" Target="fonts/Roboto-regular.fntdata"/><Relationship Id="rId23" Type="http://schemas.openxmlformats.org/officeDocument/2006/relationships/font" Target="fonts/RobotoMedium-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Nunito-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boldItalic.fntdata"/><Relationship Id="rId30" Type="http://schemas.openxmlformats.org/officeDocument/2006/relationships/font" Target="fonts/Nunito-italic.fntdata"/><Relationship Id="rId11" Type="http://schemas.openxmlformats.org/officeDocument/2006/relationships/slide" Target="slides/slide6.xml"/><Relationship Id="rId33" Type="http://schemas.openxmlformats.org/officeDocument/2006/relationships/font" Target="fonts/MavenPro-bold.fntdata"/><Relationship Id="rId10" Type="http://schemas.openxmlformats.org/officeDocument/2006/relationships/slide" Target="slides/slide5.xml"/><Relationship Id="rId32" Type="http://schemas.openxmlformats.org/officeDocument/2006/relationships/font" Target="fonts/MavenPro-regular.fntdata"/><Relationship Id="rId13" Type="http://schemas.openxmlformats.org/officeDocument/2006/relationships/slide" Target="slides/slide8.xml"/><Relationship Id="rId35" Type="http://schemas.openxmlformats.org/officeDocument/2006/relationships/font" Target="fonts/RobotoSemiBold-bold.fntdata"/><Relationship Id="rId12" Type="http://schemas.openxmlformats.org/officeDocument/2006/relationships/slide" Target="slides/slide7.xml"/><Relationship Id="rId34" Type="http://schemas.openxmlformats.org/officeDocument/2006/relationships/font" Target="fonts/RobotoSemiBold-regular.fntdata"/><Relationship Id="rId15" Type="http://schemas.openxmlformats.org/officeDocument/2006/relationships/slide" Target="slides/slide10.xml"/><Relationship Id="rId37" Type="http://schemas.openxmlformats.org/officeDocument/2006/relationships/font" Target="fonts/RobotoSemiBold-boldItalic.fntdata"/><Relationship Id="rId14" Type="http://schemas.openxmlformats.org/officeDocument/2006/relationships/slide" Target="slides/slide9.xml"/><Relationship Id="rId36" Type="http://schemas.openxmlformats.org/officeDocument/2006/relationships/font" Target="fonts/RobotoSemi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35f618156b6_3_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35f618156b6_3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35f618156b6_3_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35f618156b6_3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35f618156b6_3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35f618156b6_3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35f618156b6_3_4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35f618156b6_3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35f618156b6_3_5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35f618156b6_3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35f618156b6_4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35f618156b6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c6f9e470d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c6f9e470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35f019f60fa_0_4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35f019f60fa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35f019f60fa_0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35f019f60fa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35f618156b6_1_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35f618156b6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35f618156b6_1_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35f618156b6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5.png"/><Relationship Id="rId9"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14.png"/><Relationship Id="rId7" Type="http://schemas.openxmlformats.org/officeDocument/2006/relationships/image" Target="../media/image7.png"/><Relationship Id="rId8"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9.png"/><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17.png"/><Relationship Id="rId4" Type="http://schemas.openxmlformats.org/officeDocument/2006/relationships/image" Target="../media/image15.png"/><Relationship Id="rId5" Type="http://schemas.openxmlformats.org/officeDocument/2006/relationships/image" Target="../media/image13.png"/><Relationship Id="rId6"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20.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hyperlink" Target="https://openweathermap.org/api"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2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6.png"/><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076D2"/>
            </a:gs>
            <a:gs pos="100000">
              <a:srgbClr val="093053"/>
            </a:gs>
          </a:gsLst>
          <a:path path="circle">
            <a:fillToRect b="50%" l="50%" r="50%" t="50%"/>
          </a:path>
          <a:tileRect/>
        </a:gradFill>
      </p:bgPr>
    </p:bg>
    <p:spTree>
      <p:nvGrpSpPr>
        <p:cNvPr id="276" name="Shape 276"/>
        <p:cNvGrpSpPr/>
        <p:nvPr/>
      </p:nvGrpSpPr>
      <p:grpSpPr>
        <a:xfrm>
          <a:off x="0" y="0"/>
          <a:ext cx="0" cy="0"/>
          <a:chOff x="0" y="0"/>
          <a:chExt cx="0" cy="0"/>
        </a:xfrm>
      </p:grpSpPr>
      <p:sp>
        <p:nvSpPr>
          <p:cNvPr id="277" name="Google Shape;277;p13"/>
          <p:cNvSpPr txBox="1"/>
          <p:nvPr>
            <p:ph type="ctrTitle"/>
          </p:nvPr>
        </p:nvSpPr>
        <p:spPr>
          <a:xfrm>
            <a:off x="2281088" y="827003"/>
            <a:ext cx="4255500" cy="23949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0" lang="es">
                <a:solidFill>
                  <a:srgbClr val="D9D9D9"/>
                </a:solidFill>
                <a:latin typeface="Roboto SemiBold"/>
                <a:ea typeface="Roboto SemiBold"/>
                <a:cs typeface="Roboto SemiBold"/>
                <a:sym typeface="Roboto SemiBold"/>
              </a:rPr>
              <a:t>Análisis</a:t>
            </a:r>
            <a:r>
              <a:rPr b="0" lang="es">
                <a:solidFill>
                  <a:srgbClr val="D9D9D9"/>
                </a:solidFill>
                <a:latin typeface="Roboto SemiBold"/>
                <a:ea typeface="Roboto SemiBold"/>
                <a:cs typeface="Roboto SemiBold"/>
                <a:sym typeface="Roboto SemiBold"/>
              </a:rPr>
              <a:t> de tendencias climáticas y su impacto</a:t>
            </a:r>
            <a:endParaRPr b="0">
              <a:solidFill>
                <a:srgbClr val="D9D9D9"/>
              </a:solidFill>
              <a:latin typeface="Roboto SemiBold"/>
              <a:ea typeface="Roboto SemiBold"/>
              <a:cs typeface="Roboto SemiBold"/>
              <a:sym typeface="Roboto SemiBold"/>
            </a:endParaRPr>
          </a:p>
        </p:txBody>
      </p:sp>
      <p:sp>
        <p:nvSpPr>
          <p:cNvPr id="278" name="Google Shape;278;p13"/>
          <p:cNvSpPr txBox="1"/>
          <p:nvPr>
            <p:ph idx="1" type="subTitle"/>
          </p:nvPr>
        </p:nvSpPr>
        <p:spPr>
          <a:xfrm>
            <a:off x="2281100" y="32219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solidFill>
                  <a:srgbClr val="E3E3E3"/>
                </a:solidFill>
                <a:latin typeface="Roboto Medium"/>
                <a:ea typeface="Roboto Medium"/>
                <a:cs typeface="Roboto Medium"/>
                <a:sym typeface="Roboto Medium"/>
              </a:rPr>
              <a:t>Relación entre clima y ventas en el barrio de Belgrano</a:t>
            </a:r>
            <a:endParaRPr>
              <a:solidFill>
                <a:srgbClr val="E3E3E3"/>
              </a:solidFill>
              <a:latin typeface="Roboto Medium"/>
              <a:ea typeface="Roboto Medium"/>
              <a:cs typeface="Roboto Medium"/>
              <a:sym typeface="Roboto Medium"/>
            </a:endParaRPr>
          </a:p>
        </p:txBody>
      </p:sp>
      <p:pic>
        <p:nvPicPr>
          <p:cNvPr id="279" name="Google Shape;279;p13"/>
          <p:cNvPicPr preferRelativeResize="0"/>
          <p:nvPr/>
        </p:nvPicPr>
        <p:blipFill>
          <a:blip r:embed="rId3">
            <a:alphaModFix/>
          </a:blip>
          <a:stretch>
            <a:fillRect/>
          </a:stretch>
        </p:blipFill>
        <p:spPr>
          <a:xfrm>
            <a:off x="1103850" y="3794600"/>
            <a:ext cx="962325" cy="962325"/>
          </a:xfrm>
          <a:prstGeom prst="rect">
            <a:avLst/>
          </a:prstGeom>
          <a:noFill/>
          <a:ln>
            <a:noFill/>
          </a:ln>
        </p:spPr>
      </p:pic>
      <p:pic>
        <p:nvPicPr>
          <p:cNvPr id="280" name="Google Shape;280;p13"/>
          <p:cNvPicPr preferRelativeResize="0"/>
          <p:nvPr/>
        </p:nvPicPr>
        <p:blipFill>
          <a:blip r:embed="rId4">
            <a:alphaModFix/>
          </a:blip>
          <a:stretch>
            <a:fillRect/>
          </a:stretch>
        </p:blipFill>
        <p:spPr>
          <a:xfrm>
            <a:off x="256875" y="2630575"/>
            <a:ext cx="962325" cy="962325"/>
          </a:xfrm>
          <a:prstGeom prst="rect">
            <a:avLst/>
          </a:prstGeom>
          <a:noFill/>
          <a:ln>
            <a:noFill/>
          </a:ln>
        </p:spPr>
      </p:pic>
      <p:pic>
        <p:nvPicPr>
          <p:cNvPr id="281" name="Google Shape;281;p13"/>
          <p:cNvPicPr preferRelativeResize="0"/>
          <p:nvPr/>
        </p:nvPicPr>
        <p:blipFill>
          <a:blip r:embed="rId5">
            <a:alphaModFix/>
          </a:blip>
          <a:stretch>
            <a:fillRect/>
          </a:stretch>
        </p:blipFill>
        <p:spPr>
          <a:xfrm>
            <a:off x="1386725" y="1328450"/>
            <a:ext cx="962325" cy="962325"/>
          </a:xfrm>
          <a:prstGeom prst="rect">
            <a:avLst/>
          </a:prstGeom>
          <a:noFill/>
          <a:ln>
            <a:noFill/>
          </a:ln>
        </p:spPr>
      </p:pic>
      <p:pic>
        <p:nvPicPr>
          <p:cNvPr id="282" name="Google Shape;282;p13"/>
          <p:cNvPicPr preferRelativeResize="0"/>
          <p:nvPr/>
        </p:nvPicPr>
        <p:blipFill>
          <a:blip r:embed="rId6">
            <a:alphaModFix/>
          </a:blip>
          <a:stretch>
            <a:fillRect/>
          </a:stretch>
        </p:blipFill>
        <p:spPr>
          <a:xfrm>
            <a:off x="7765650" y="748525"/>
            <a:ext cx="962325" cy="962325"/>
          </a:xfrm>
          <a:prstGeom prst="rect">
            <a:avLst/>
          </a:prstGeom>
          <a:noFill/>
          <a:ln>
            <a:noFill/>
          </a:ln>
        </p:spPr>
      </p:pic>
      <p:pic>
        <p:nvPicPr>
          <p:cNvPr id="283" name="Google Shape;283;p13"/>
          <p:cNvPicPr preferRelativeResize="0"/>
          <p:nvPr/>
        </p:nvPicPr>
        <p:blipFill>
          <a:blip r:embed="rId7">
            <a:alphaModFix/>
          </a:blip>
          <a:stretch>
            <a:fillRect/>
          </a:stretch>
        </p:blipFill>
        <p:spPr>
          <a:xfrm>
            <a:off x="6769775" y="2048587"/>
            <a:ext cx="1046325" cy="1046325"/>
          </a:xfrm>
          <a:prstGeom prst="rect">
            <a:avLst/>
          </a:prstGeom>
          <a:noFill/>
          <a:ln>
            <a:noFill/>
          </a:ln>
        </p:spPr>
      </p:pic>
      <p:pic>
        <p:nvPicPr>
          <p:cNvPr id="284" name="Google Shape;284;p13"/>
          <p:cNvPicPr preferRelativeResize="0"/>
          <p:nvPr/>
        </p:nvPicPr>
        <p:blipFill>
          <a:blip r:embed="rId8">
            <a:alphaModFix/>
          </a:blip>
          <a:stretch>
            <a:fillRect/>
          </a:stretch>
        </p:blipFill>
        <p:spPr>
          <a:xfrm>
            <a:off x="7506450" y="3522725"/>
            <a:ext cx="1221525" cy="1221525"/>
          </a:xfrm>
          <a:prstGeom prst="rect">
            <a:avLst/>
          </a:prstGeom>
          <a:noFill/>
          <a:ln>
            <a:noFill/>
          </a:ln>
        </p:spPr>
      </p:pic>
      <p:pic>
        <p:nvPicPr>
          <p:cNvPr id="285" name="Google Shape;285;p13"/>
          <p:cNvPicPr preferRelativeResize="0"/>
          <p:nvPr/>
        </p:nvPicPr>
        <p:blipFill>
          <a:blip r:embed="rId9">
            <a:alphaModFix/>
          </a:blip>
          <a:stretch>
            <a:fillRect/>
          </a:stretch>
        </p:blipFill>
        <p:spPr>
          <a:xfrm>
            <a:off x="256875" y="433375"/>
            <a:ext cx="962325" cy="962325"/>
          </a:xfrm>
          <a:prstGeom prst="rect">
            <a:avLst/>
          </a:prstGeom>
          <a:noFill/>
          <a:ln>
            <a:noFill/>
          </a:ln>
        </p:spPr>
      </p:pic>
      <p:sp>
        <p:nvSpPr>
          <p:cNvPr id="286" name="Google Shape;286;p13"/>
          <p:cNvSpPr txBox="1"/>
          <p:nvPr/>
        </p:nvSpPr>
        <p:spPr>
          <a:xfrm>
            <a:off x="3493338" y="4527100"/>
            <a:ext cx="2157300" cy="30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a:solidFill>
                  <a:schemeClr val="lt1"/>
                </a:solidFill>
                <a:latin typeface="Nunito"/>
                <a:ea typeface="Nunito"/>
                <a:cs typeface="Nunito"/>
                <a:sym typeface="Nunito"/>
              </a:rPr>
              <a:t>Sofía Belén Ruibal         </a:t>
            </a:r>
            <a:endParaRPr>
              <a:solidFill>
                <a:schemeClr val="lt1"/>
              </a:solidFill>
              <a:latin typeface="Nunito"/>
              <a:ea typeface="Nunito"/>
              <a:cs typeface="Nunito"/>
              <a:sym typeface="Nunito"/>
            </a:endParaRPr>
          </a:p>
        </p:txBody>
      </p:sp>
      <p:sp>
        <p:nvSpPr>
          <p:cNvPr id="287" name="Google Shape;287;p13"/>
          <p:cNvSpPr txBox="1"/>
          <p:nvPr/>
        </p:nvSpPr>
        <p:spPr>
          <a:xfrm>
            <a:off x="2196725" y="4072050"/>
            <a:ext cx="2249700" cy="30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u="sng">
                <a:solidFill>
                  <a:schemeClr val="lt1"/>
                </a:solidFill>
                <a:latin typeface="Nunito"/>
                <a:ea typeface="Nunito"/>
                <a:cs typeface="Nunito"/>
                <a:sym typeface="Nunito"/>
              </a:rPr>
              <a:t>Profesor:</a:t>
            </a:r>
            <a:r>
              <a:rPr lang="es">
                <a:solidFill>
                  <a:schemeClr val="lt1"/>
                </a:solidFill>
                <a:latin typeface="Nunito"/>
                <a:ea typeface="Nunito"/>
                <a:cs typeface="Nunito"/>
                <a:sym typeface="Nunito"/>
              </a:rPr>
              <a:t> Joaquín Salas</a:t>
            </a:r>
            <a:endParaRPr>
              <a:solidFill>
                <a:schemeClr val="lt1"/>
              </a:solidFill>
              <a:latin typeface="Nunito"/>
              <a:ea typeface="Nunito"/>
              <a:cs typeface="Nunito"/>
              <a:sym typeface="Nunito"/>
            </a:endParaRPr>
          </a:p>
        </p:txBody>
      </p:sp>
      <p:sp>
        <p:nvSpPr>
          <p:cNvPr id="288" name="Google Shape;288;p13"/>
          <p:cNvSpPr txBox="1"/>
          <p:nvPr/>
        </p:nvSpPr>
        <p:spPr>
          <a:xfrm>
            <a:off x="4851575" y="4072038"/>
            <a:ext cx="2249700" cy="30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s" u="sng">
                <a:solidFill>
                  <a:schemeClr val="lt1"/>
                </a:solidFill>
                <a:latin typeface="Nunito"/>
                <a:ea typeface="Nunito"/>
                <a:cs typeface="Nunito"/>
                <a:sym typeface="Nunito"/>
              </a:rPr>
              <a:t>Curso:</a:t>
            </a:r>
            <a:r>
              <a:rPr lang="es">
                <a:solidFill>
                  <a:schemeClr val="lt1"/>
                </a:solidFill>
                <a:latin typeface="Nunito"/>
                <a:ea typeface="Nunito"/>
                <a:cs typeface="Nunito"/>
                <a:sym typeface="Nunito"/>
              </a:rPr>
              <a:t> Data Science 2 (2025)</a:t>
            </a:r>
            <a:endParaRPr>
              <a:solidFill>
                <a:schemeClr val="lt1"/>
              </a:solidFill>
              <a:latin typeface="Nunito"/>
              <a:ea typeface="Nunito"/>
              <a:cs typeface="Nunito"/>
              <a:sym typeface="Nuni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076D2"/>
            </a:gs>
            <a:gs pos="100000">
              <a:srgbClr val="093053"/>
            </a:gs>
          </a:gsLst>
          <a:path path="circle">
            <a:fillToRect b="50%" l="50%" r="50%" t="50%"/>
          </a:path>
          <a:tileRect/>
        </a:gradFill>
      </p:bgPr>
    </p:bg>
    <p:spTree>
      <p:nvGrpSpPr>
        <p:cNvPr id="370" name="Shape 370"/>
        <p:cNvGrpSpPr/>
        <p:nvPr/>
      </p:nvGrpSpPr>
      <p:grpSpPr>
        <a:xfrm>
          <a:off x="0" y="0"/>
          <a:ext cx="0" cy="0"/>
          <a:chOff x="0" y="0"/>
          <a:chExt cx="0" cy="0"/>
        </a:xfrm>
      </p:grpSpPr>
      <p:sp>
        <p:nvSpPr>
          <p:cNvPr id="371" name="Google Shape;371;p22"/>
          <p:cNvSpPr txBox="1"/>
          <p:nvPr>
            <p:ph type="title"/>
          </p:nvPr>
        </p:nvSpPr>
        <p:spPr>
          <a:xfrm>
            <a:off x="1303800" y="321300"/>
            <a:ext cx="7030500" cy="612300"/>
          </a:xfrm>
          <a:prstGeom prst="rect">
            <a:avLst/>
          </a:prstGeom>
        </p:spPr>
        <p:txBody>
          <a:bodyPr anchorCtr="0" anchor="ctr" bIns="91425" lIns="91425" spcFirstLastPara="1" rIns="91425" wrap="square" tIns="91425">
            <a:normAutofit fontScale="90000"/>
          </a:bodyPr>
          <a:lstStyle/>
          <a:p>
            <a:pPr indent="0" lvl="0" marL="0" rtl="0" algn="l">
              <a:lnSpc>
                <a:spcPct val="130434"/>
              </a:lnSpc>
              <a:spcBef>
                <a:spcPts val="0"/>
              </a:spcBef>
              <a:spcAft>
                <a:spcPts val="0"/>
              </a:spcAft>
              <a:buNone/>
            </a:pPr>
            <a:r>
              <a:t/>
            </a:r>
            <a:endParaRPr sz="2383">
              <a:solidFill>
                <a:srgbClr val="D4D4D4"/>
              </a:solidFill>
              <a:latin typeface="Roboto"/>
              <a:ea typeface="Roboto"/>
              <a:cs typeface="Roboto"/>
              <a:sym typeface="Roboto"/>
            </a:endParaRPr>
          </a:p>
          <a:p>
            <a:pPr indent="0" lvl="0" marL="0" rtl="0" algn="l">
              <a:lnSpc>
                <a:spcPct val="130434"/>
              </a:lnSpc>
              <a:spcBef>
                <a:spcPts val="0"/>
              </a:spcBef>
              <a:spcAft>
                <a:spcPts val="0"/>
              </a:spcAft>
              <a:buNone/>
            </a:pPr>
            <a:r>
              <a:rPr lang="es" sz="2383">
                <a:solidFill>
                  <a:srgbClr val="D4D4D4"/>
                </a:solidFill>
                <a:latin typeface="Roboto"/>
                <a:ea typeface="Roboto"/>
                <a:cs typeface="Roboto"/>
                <a:sym typeface="Roboto"/>
              </a:rPr>
              <a:t>Insights</a:t>
            </a:r>
            <a:endParaRPr sz="2383">
              <a:solidFill>
                <a:srgbClr val="D4D4D4"/>
              </a:solidFill>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372" name="Google Shape;372;p22"/>
          <p:cNvSpPr txBox="1"/>
          <p:nvPr>
            <p:ph idx="1" type="body"/>
          </p:nvPr>
        </p:nvSpPr>
        <p:spPr>
          <a:xfrm>
            <a:off x="1011825" y="2303625"/>
            <a:ext cx="3430500" cy="2215800"/>
          </a:xfrm>
          <a:prstGeom prst="rect">
            <a:avLst/>
          </a:prstGeom>
        </p:spPr>
        <p:txBody>
          <a:bodyPr anchorCtr="0" anchor="t" bIns="91425" lIns="91425" spcFirstLastPara="1" rIns="91425" wrap="square" tIns="91425">
            <a:normAutofit fontScale="25000" lnSpcReduction="20000"/>
          </a:bodyPr>
          <a:lstStyle/>
          <a:p>
            <a:pPr indent="0" lvl="0" marL="0" rtl="0" algn="l">
              <a:lnSpc>
                <a:spcPct val="130434"/>
              </a:lnSpc>
              <a:spcBef>
                <a:spcPts val="0"/>
              </a:spcBef>
              <a:spcAft>
                <a:spcPts val="0"/>
              </a:spcAft>
              <a:buNone/>
            </a:pPr>
            <a:r>
              <a:t/>
            </a:r>
            <a:endParaRPr b="1" sz="5000" u="sng">
              <a:solidFill>
                <a:srgbClr val="E3E3E3"/>
              </a:solidFill>
              <a:latin typeface="Roboto"/>
              <a:ea typeface="Roboto"/>
              <a:cs typeface="Roboto"/>
              <a:sym typeface="Roboto"/>
            </a:endParaRPr>
          </a:p>
          <a:p>
            <a:pPr indent="0" lvl="0" marL="0" rtl="0" algn="l">
              <a:lnSpc>
                <a:spcPct val="130434"/>
              </a:lnSpc>
              <a:spcBef>
                <a:spcPts val="0"/>
              </a:spcBef>
              <a:spcAft>
                <a:spcPts val="0"/>
              </a:spcAft>
              <a:buNone/>
            </a:pPr>
            <a:r>
              <a:rPr b="1" lang="es" sz="5031" u="sng">
                <a:solidFill>
                  <a:srgbClr val="E3E3E3"/>
                </a:solidFill>
                <a:latin typeface="Roboto"/>
                <a:ea typeface="Roboto"/>
                <a:cs typeface="Roboto"/>
                <a:sym typeface="Roboto"/>
              </a:rPr>
              <a:t>Humedad: </a:t>
            </a:r>
            <a:r>
              <a:rPr b="1" lang="es" sz="5031">
                <a:solidFill>
                  <a:srgbClr val="E3E3E3"/>
                </a:solidFill>
                <a:latin typeface="Roboto"/>
                <a:ea typeface="Roboto"/>
                <a:cs typeface="Roboto"/>
                <a:sym typeface="Roboto"/>
              </a:rPr>
              <a:t>La matriz de correlación nos muestra que la humedad tiene una correlación negativa moderada con las ventas de helados y hielo (a mayor humedad, tienden a bajar las ventas, quizás porque se asocia con un clima más pesado o menos soleado). Por otro lado, podría mostrar una correlación ligeramente positiva o neutral con bebidas calientes y paraguas.</a:t>
            </a:r>
            <a:endParaRPr b="1" sz="8631">
              <a:solidFill>
                <a:srgbClr val="E3E3E3"/>
              </a:solidFill>
              <a:latin typeface="Roboto"/>
              <a:ea typeface="Roboto"/>
              <a:cs typeface="Roboto"/>
              <a:sym typeface="Roboto"/>
            </a:endParaRPr>
          </a:p>
          <a:p>
            <a:pPr indent="0" lvl="0" marL="0" rtl="0" algn="l">
              <a:lnSpc>
                <a:spcPct val="130434"/>
              </a:lnSpc>
              <a:spcBef>
                <a:spcPts val="0"/>
              </a:spcBef>
              <a:spcAft>
                <a:spcPts val="0"/>
              </a:spcAft>
              <a:buNone/>
            </a:pPr>
            <a:r>
              <a:t/>
            </a:r>
            <a:endParaRPr b="1" sz="1150">
              <a:solidFill>
                <a:srgbClr val="E3E3E3"/>
              </a:solidFill>
              <a:latin typeface="Roboto"/>
              <a:ea typeface="Roboto"/>
              <a:cs typeface="Roboto"/>
              <a:sym typeface="Roboto"/>
            </a:endParaRPr>
          </a:p>
          <a:p>
            <a:pPr indent="0" lvl="0" marL="0" rtl="0" algn="l">
              <a:spcBef>
                <a:spcPts val="0"/>
              </a:spcBef>
              <a:spcAft>
                <a:spcPts val="1200"/>
              </a:spcAft>
              <a:buNone/>
            </a:pPr>
            <a:r>
              <a:t/>
            </a:r>
            <a:endParaRPr b="1">
              <a:solidFill>
                <a:srgbClr val="E3E3E3"/>
              </a:solidFill>
              <a:latin typeface="Roboto"/>
              <a:ea typeface="Roboto"/>
              <a:cs typeface="Roboto"/>
              <a:sym typeface="Roboto"/>
            </a:endParaRPr>
          </a:p>
        </p:txBody>
      </p:sp>
      <p:sp>
        <p:nvSpPr>
          <p:cNvPr id="373" name="Google Shape;373;p22"/>
          <p:cNvSpPr txBox="1"/>
          <p:nvPr>
            <p:ph idx="2" type="body"/>
          </p:nvPr>
        </p:nvSpPr>
        <p:spPr>
          <a:xfrm>
            <a:off x="4599675" y="2219675"/>
            <a:ext cx="3430500" cy="2299800"/>
          </a:xfrm>
          <a:prstGeom prst="rect">
            <a:avLst/>
          </a:prstGeom>
        </p:spPr>
        <p:txBody>
          <a:bodyPr anchorCtr="0" anchor="t" bIns="91425" lIns="91425" spcFirstLastPara="1" rIns="91425" wrap="square" tIns="91425">
            <a:normAutofit fontScale="25000" lnSpcReduction="20000"/>
          </a:bodyPr>
          <a:lstStyle/>
          <a:p>
            <a:pPr indent="0" lvl="0" marL="0" rtl="0" algn="l">
              <a:lnSpc>
                <a:spcPct val="130434"/>
              </a:lnSpc>
              <a:spcBef>
                <a:spcPts val="0"/>
              </a:spcBef>
              <a:spcAft>
                <a:spcPts val="0"/>
              </a:spcAft>
              <a:buNone/>
            </a:pPr>
            <a:r>
              <a:t/>
            </a:r>
            <a:endParaRPr b="1">
              <a:solidFill>
                <a:srgbClr val="E3E3E3"/>
              </a:solidFill>
              <a:latin typeface="Roboto"/>
              <a:ea typeface="Roboto"/>
              <a:cs typeface="Roboto"/>
              <a:sym typeface="Roboto"/>
            </a:endParaRPr>
          </a:p>
          <a:p>
            <a:pPr indent="0" lvl="0" marL="0" rtl="0" algn="l">
              <a:lnSpc>
                <a:spcPct val="130434"/>
              </a:lnSpc>
              <a:spcBef>
                <a:spcPts val="0"/>
              </a:spcBef>
              <a:spcAft>
                <a:spcPts val="0"/>
              </a:spcAft>
              <a:buNone/>
            </a:pPr>
            <a:r>
              <a:t/>
            </a:r>
            <a:endParaRPr b="1" sz="1700" u="sng">
              <a:solidFill>
                <a:srgbClr val="E3E3E3"/>
              </a:solidFill>
              <a:latin typeface="Roboto"/>
              <a:ea typeface="Roboto"/>
              <a:cs typeface="Roboto"/>
              <a:sym typeface="Roboto"/>
            </a:endParaRPr>
          </a:p>
          <a:p>
            <a:pPr indent="0" lvl="0" marL="0" rtl="0" algn="l">
              <a:lnSpc>
                <a:spcPct val="130434"/>
              </a:lnSpc>
              <a:spcBef>
                <a:spcPts val="0"/>
              </a:spcBef>
              <a:spcAft>
                <a:spcPts val="0"/>
              </a:spcAft>
              <a:buNone/>
            </a:pPr>
            <a:r>
              <a:rPr b="1" lang="es" sz="4407" u="sng">
                <a:solidFill>
                  <a:srgbClr val="E3E3E3"/>
                </a:solidFill>
                <a:latin typeface="Roboto"/>
                <a:ea typeface="Roboto"/>
                <a:cs typeface="Roboto"/>
                <a:sym typeface="Roboto"/>
              </a:rPr>
              <a:t>Viento:</a:t>
            </a:r>
            <a:r>
              <a:rPr b="1" lang="es" sz="4407">
                <a:solidFill>
                  <a:srgbClr val="E3E3E3"/>
                </a:solidFill>
                <a:latin typeface="Roboto"/>
                <a:ea typeface="Roboto"/>
                <a:cs typeface="Roboto"/>
                <a:sym typeface="Roboto"/>
              </a:rPr>
              <a:t> La velocidad del viento, según el heatmap, tiende a tener una correlación débil o casi nula con la mayoría de las ventas de productos clave, lo que sugiere que su impacto directo en el comportamiento de compra es menor en comparación con la temperatura o la precipitación. Relaciones Cruzadas: Este heatmap también reitera las correlaciones ya observadas (ej. Temperatura alta = Helados altos, Bebidas Calientes bajas; Precipitación = Paraguas altos), y nos permite ver interrelaciones entre variables climáticas (ej. Viento y Temperatura pueden tener una leve correlación).</a:t>
            </a:r>
            <a:endParaRPr b="1" sz="4407">
              <a:solidFill>
                <a:srgbClr val="E3E3E3"/>
              </a:solidFill>
              <a:latin typeface="Roboto"/>
              <a:ea typeface="Roboto"/>
              <a:cs typeface="Roboto"/>
              <a:sym typeface="Roboto"/>
            </a:endParaRPr>
          </a:p>
          <a:p>
            <a:pPr indent="0" lvl="0" marL="0" rtl="0" algn="l">
              <a:spcBef>
                <a:spcPts val="0"/>
              </a:spcBef>
              <a:spcAft>
                <a:spcPts val="1200"/>
              </a:spcAft>
              <a:buNone/>
            </a:pPr>
            <a:r>
              <a:t/>
            </a:r>
            <a:endParaRPr b="1">
              <a:solidFill>
                <a:srgbClr val="E3E3E3"/>
              </a:solidFill>
              <a:latin typeface="Roboto"/>
              <a:ea typeface="Roboto"/>
              <a:cs typeface="Roboto"/>
              <a:sym typeface="Roboto"/>
            </a:endParaRPr>
          </a:p>
        </p:txBody>
      </p:sp>
      <p:sp>
        <p:nvSpPr>
          <p:cNvPr id="374" name="Google Shape;374;p22"/>
          <p:cNvSpPr/>
          <p:nvPr/>
        </p:nvSpPr>
        <p:spPr>
          <a:xfrm>
            <a:off x="1113675" y="1714775"/>
            <a:ext cx="7030500" cy="504900"/>
          </a:xfrm>
          <a:prstGeom prst="rect">
            <a:avLst/>
          </a:prstGeom>
          <a:noFill/>
          <a:ln cap="flat" cmpd="sng" w="9525">
            <a:solidFill>
              <a:srgbClr val="E3E3E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sz="1450">
                <a:solidFill>
                  <a:srgbClr val="E3E3E3"/>
                </a:solidFill>
                <a:latin typeface="Roboto"/>
                <a:ea typeface="Roboto"/>
                <a:cs typeface="Roboto"/>
                <a:sym typeface="Roboto"/>
              </a:rPr>
              <a:t>Impacto de Viento y Humedad (Matriz de Correlación)</a:t>
            </a:r>
            <a:endParaRPr b="1" sz="1800">
              <a:solidFill>
                <a:schemeClr val="lt1"/>
              </a:solidFill>
              <a:latin typeface="Roboto"/>
              <a:ea typeface="Roboto"/>
              <a:cs typeface="Roboto"/>
              <a:sym typeface="Roboto"/>
            </a:endParaRPr>
          </a:p>
        </p:txBody>
      </p:sp>
      <p:pic>
        <p:nvPicPr>
          <p:cNvPr id="375" name="Google Shape;375;p22" title="VIENTO.png"/>
          <p:cNvPicPr preferRelativeResize="0"/>
          <p:nvPr/>
        </p:nvPicPr>
        <p:blipFill>
          <a:blip r:embed="rId3">
            <a:alphaModFix/>
          </a:blip>
          <a:stretch>
            <a:fillRect/>
          </a:stretch>
        </p:blipFill>
        <p:spPr>
          <a:xfrm>
            <a:off x="2746500" y="724000"/>
            <a:ext cx="906825" cy="906825"/>
          </a:xfrm>
          <a:prstGeom prst="rect">
            <a:avLst/>
          </a:prstGeom>
          <a:noFill/>
          <a:ln>
            <a:noFill/>
          </a:ln>
        </p:spPr>
      </p:pic>
      <p:pic>
        <p:nvPicPr>
          <p:cNvPr id="376" name="Google Shape;376;p22" title="HUMEDAD.png"/>
          <p:cNvPicPr preferRelativeResize="0"/>
          <p:nvPr/>
        </p:nvPicPr>
        <p:blipFill>
          <a:blip r:embed="rId4">
            <a:alphaModFix/>
          </a:blip>
          <a:stretch>
            <a:fillRect/>
          </a:stretch>
        </p:blipFill>
        <p:spPr>
          <a:xfrm>
            <a:off x="5318250" y="794125"/>
            <a:ext cx="766575" cy="766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076D2"/>
            </a:gs>
            <a:gs pos="100000">
              <a:srgbClr val="093053"/>
            </a:gs>
          </a:gsLst>
          <a:path path="circle">
            <a:fillToRect b="50%" l="50%" r="50%" t="50%"/>
          </a:path>
          <a:tileRect/>
        </a:gradFill>
      </p:bgPr>
    </p:bg>
    <p:spTree>
      <p:nvGrpSpPr>
        <p:cNvPr id="380" name="Shape 380"/>
        <p:cNvGrpSpPr/>
        <p:nvPr/>
      </p:nvGrpSpPr>
      <p:grpSpPr>
        <a:xfrm>
          <a:off x="0" y="0"/>
          <a:ext cx="0" cy="0"/>
          <a:chOff x="0" y="0"/>
          <a:chExt cx="0" cy="0"/>
        </a:xfrm>
      </p:grpSpPr>
      <p:sp>
        <p:nvSpPr>
          <p:cNvPr id="381" name="Google Shape;381;p23"/>
          <p:cNvSpPr txBox="1"/>
          <p:nvPr/>
        </p:nvSpPr>
        <p:spPr>
          <a:xfrm>
            <a:off x="335100" y="276425"/>
            <a:ext cx="8808900" cy="9234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600"/>
              </a:spcBef>
              <a:spcAft>
                <a:spcPts val="0"/>
              </a:spcAft>
              <a:buNone/>
            </a:pPr>
            <a:r>
              <a:rPr b="1" lang="es" sz="2000">
                <a:solidFill>
                  <a:srgbClr val="E3E3E3"/>
                </a:solidFill>
                <a:latin typeface="Roboto"/>
                <a:ea typeface="Roboto"/>
                <a:cs typeface="Roboto"/>
                <a:sym typeface="Roboto"/>
              </a:rPr>
              <a:t>4.	Pregunta: Ritmos Diarios y Semanales, ¿Más Allá del Clima?</a:t>
            </a:r>
            <a:endParaRPr b="1" sz="2000">
              <a:solidFill>
                <a:srgbClr val="E3E3E3"/>
              </a:solidFill>
              <a:latin typeface="Roboto"/>
              <a:ea typeface="Roboto"/>
              <a:cs typeface="Roboto"/>
              <a:sym typeface="Roboto"/>
            </a:endParaRPr>
          </a:p>
          <a:p>
            <a:pPr indent="0" lvl="0" marL="457200" rtl="0" algn="l">
              <a:lnSpc>
                <a:spcPct val="115000"/>
              </a:lnSpc>
              <a:spcBef>
                <a:spcPts val="600"/>
              </a:spcBef>
              <a:spcAft>
                <a:spcPts val="600"/>
              </a:spcAft>
              <a:buNone/>
            </a:pPr>
            <a:r>
              <a:t/>
            </a:r>
            <a:endParaRPr b="1" sz="2000">
              <a:solidFill>
                <a:srgbClr val="E3E3E3"/>
              </a:solidFill>
              <a:latin typeface="Roboto"/>
              <a:ea typeface="Roboto"/>
              <a:cs typeface="Roboto"/>
              <a:sym typeface="Roboto"/>
            </a:endParaRPr>
          </a:p>
        </p:txBody>
      </p:sp>
      <p:pic>
        <p:nvPicPr>
          <p:cNvPr id="382" name="Google Shape;382;p23" title="Bebidas calientes por dia.png"/>
          <p:cNvPicPr preferRelativeResize="0"/>
          <p:nvPr/>
        </p:nvPicPr>
        <p:blipFill>
          <a:blip r:embed="rId3">
            <a:alphaModFix/>
          </a:blip>
          <a:stretch>
            <a:fillRect/>
          </a:stretch>
        </p:blipFill>
        <p:spPr>
          <a:xfrm>
            <a:off x="573025" y="813250"/>
            <a:ext cx="3945575" cy="2024850"/>
          </a:xfrm>
          <a:prstGeom prst="rect">
            <a:avLst/>
          </a:prstGeom>
          <a:noFill/>
          <a:ln>
            <a:noFill/>
          </a:ln>
        </p:spPr>
      </p:pic>
      <p:pic>
        <p:nvPicPr>
          <p:cNvPr id="383" name="Google Shape;383;p23" title="Bebidas por hora.png"/>
          <p:cNvPicPr preferRelativeResize="0"/>
          <p:nvPr/>
        </p:nvPicPr>
        <p:blipFill>
          <a:blip r:embed="rId4">
            <a:alphaModFix/>
          </a:blip>
          <a:stretch>
            <a:fillRect/>
          </a:stretch>
        </p:blipFill>
        <p:spPr>
          <a:xfrm>
            <a:off x="4930300" y="827275"/>
            <a:ext cx="3945575" cy="2010825"/>
          </a:xfrm>
          <a:prstGeom prst="rect">
            <a:avLst/>
          </a:prstGeom>
          <a:noFill/>
          <a:ln>
            <a:noFill/>
          </a:ln>
        </p:spPr>
      </p:pic>
      <p:pic>
        <p:nvPicPr>
          <p:cNvPr id="384" name="Google Shape;384;p23" title="Helados por dia.png"/>
          <p:cNvPicPr preferRelativeResize="0"/>
          <p:nvPr/>
        </p:nvPicPr>
        <p:blipFill>
          <a:blip r:embed="rId5">
            <a:alphaModFix/>
          </a:blip>
          <a:stretch>
            <a:fillRect/>
          </a:stretch>
        </p:blipFill>
        <p:spPr>
          <a:xfrm>
            <a:off x="573025" y="2824075"/>
            <a:ext cx="3945575" cy="2157275"/>
          </a:xfrm>
          <a:prstGeom prst="rect">
            <a:avLst/>
          </a:prstGeom>
          <a:noFill/>
          <a:ln>
            <a:noFill/>
          </a:ln>
        </p:spPr>
      </p:pic>
      <p:pic>
        <p:nvPicPr>
          <p:cNvPr id="385" name="Google Shape;385;p23" title="Venta de helados por hora.png"/>
          <p:cNvPicPr preferRelativeResize="0"/>
          <p:nvPr/>
        </p:nvPicPr>
        <p:blipFill>
          <a:blip r:embed="rId6">
            <a:alphaModFix/>
          </a:blip>
          <a:stretch>
            <a:fillRect/>
          </a:stretch>
        </p:blipFill>
        <p:spPr>
          <a:xfrm>
            <a:off x="4930300" y="2833825"/>
            <a:ext cx="3945574" cy="2157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076D2"/>
            </a:gs>
            <a:gs pos="100000">
              <a:srgbClr val="093053"/>
            </a:gs>
          </a:gsLst>
          <a:path path="circle">
            <a:fillToRect b="50%" l="50%" r="50%" t="50%"/>
          </a:path>
          <a:tileRect/>
        </a:gradFill>
      </p:bgPr>
    </p:bg>
    <p:spTree>
      <p:nvGrpSpPr>
        <p:cNvPr id="389" name="Shape 389"/>
        <p:cNvGrpSpPr/>
        <p:nvPr/>
      </p:nvGrpSpPr>
      <p:grpSpPr>
        <a:xfrm>
          <a:off x="0" y="0"/>
          <a:ext cx="0" cy="0"/>
          <a:chOff x="0" y="0"/>
          <a:chExt cx="0" cy="0"/>
        </a:xfrm>
      </p:grpSpPr>
      <p:sp>
        <p:nvSpPr>
          <p:cNvPr id="390" name="Google Shape;390;p24"/>
          <p:cNvSpPr txBox="1"/>
          <p:nvPr>
            <p:ph type="title"/>
          </p:nvPr>
        </p:nvSpPr>
        <p:spPr>
          <a:xfrm>
            <a:off x="1303800" y="321300"/>
            <a:ext cx="7030500" cy="612300"/>
          </a:xfrm>
          <a:prstGeom prst="rect">
            <a:avLst/>
          </a:prstGeom>
        </p:spPr>
        <p:txBody>
          <a:bodyPr anchorCtr="0" anchor="ctr" bIns="91425" lIns="91425" spcFirstLastPara="1" rIns="91425" wrap="square" tIns="91425">
            <a:normAutofit fontScale="90000"/>
          </a:bodyPr>
          <a:lstStyle/>
          <a:p>
            <a:pPr indent="0" lvl="0" marL="0" rtl="0" algn="l">
              <a:lnSpc>
                <a:spcPct val="130434"/>
              </a:lnSpc>
              <a:spcBef>
                <a:spcPts val="0"/>
              </a:spcBef>
              <a:spcAft>
                <a:spcPts val="0"/>
              </a:spcAft>
              <a:buNone/>
            </a:pPr>
            <a:r>
              <a:t/>
            </a:r>
            <a:endParaRPr sz="2383">
              <a:solidFill>
                <a:srgbClr val="D4D4D4"/>
              </a:solidFill>
              <a:latin typeface="Roboto"/>
              <a:ea typeface="Roboto"/>
              <a:cs typeface="Roboto"/>
              <a:sym typeface="Roboto"/>
            </a:endParaRPr>
          </a:p>
          <a:p>
            <a:pPr indent="0" lvl="0" marL="0" rtl="0" algn="l">
              <a:lnSpc>
                <a:spcPct val="130434"/>
              </a:lnSpc>
              <a:spcBef>
                <a:spcPts val="0"/>
              </a:spcBef>
              <a:spcAft>
                <a:spcPts val="0"/>
              </a:spcAft>
              <a:buNone/>
            </a:pPr>
            <a:r>
              <a:rPr lang="es" sz="2383">
                <a:solidFill>
                  <a:srgbClr val="D4D4D4"/>
                </a:solidFill>
                <a:latin typeface="Roboto"/>
                <a:ea typeface="Roboto"/>
                <a:cs typeface="Roboto"/>
                <a:sym typeface="Roboto"/>
              </a:rPr>
              <a:t>Insights</a:t>
            </a:r>
            <a:endParaRPr sz="2383">
              <a:solidFill>
                <a:srgbClr val="D4D4D4"/>
              </a:solidFill>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391" name="Google Shape;391;p24"/>
          <p:cNvSpPr txBox="1"/>
          <p:nvPr/>
        </p:nvSpPr>
        <p:spPr>
          <a:xfrm>
            <a:off x="336500" y="1883200"/>
            <a:ext cx="8334300" cy="2839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b="1" lang="es" sz="1300" u="sng">
                <a:solidFill>
                  <a:srgbClr val="E3E3E3"/>
                </a:solidFill>
                <a:latin typeface="Roboto"/>
                <a:ea typeface="Roboto"/>
                <a:cs typeface="Roboto"/>
                <a:sym typeface="Roboto"/>
              </a:rPr>
              <a:t>Patrones Horarios:</a:t>
            </a:r>
            <a:r>
              <a:rPr b="1" lang="es" sz="1300">
                <a:solidFill>
                  <a:srgbClr val="E3E3E3"/>
                </a:solidFill>
                <a:latin typeface="Roboto"/>
                <a:ea typeface="Roboto"/>
                <a:cs typeface="Roboto"/>
                <a:sym typeface="Roboto"/>
              </a:rPr>
              <a:t> Los box plots por "Hora_del_Dia" muestran que las ventas de helados alcanzan su punto máximo en las horas de la tarde-noche (ej. 16:00 a 22:00 UTC), mientras que las bebidas calientes tienen sus picos en las mañanas (ej. 6:00 a 10:00 UTC) y quizás un repunte por la tarde. Esto es consistente con los hábitos de consumo.</a:t>
            </a:r>
            <a:endParaRPr b="1" sz="1300">
              <a:solidFill>
                <a:srgbClr val="E3E3E3"/>
              </a:solidFill>
              <a:latin typeface="Roboto"/>
              <a:ea typeface="Roboto"/>
              <a:cs typeface="Roboto"/>
              <a:sym typeface="Roboto"/>
            </a:endParaRPr>
          </a:p>
          <a:p>
            <a:pPr indent="0" lvl="0" marL="0" rtl="0" algn="l">
              <a:lnSpc>
                <a:spcPct val="115000"/>
              </a:lnSpc>
              <a:spcBef>
                <a:spcPts val="600"/>
              </a:spcBef>
              <a:spcAft>
                <a:spcPts val="0"/>
              </a:spcAft>
              <a:buNone/>
            </a:pPr>
            <a:r>
              <a:rPr b="1" lang="es" sz="1300" u="sng">
                <a:solidFill>
                  <a:srgbClr val="E3E3E3"/>
                </a:solidFill>
                <a:latin typeface="Roboto"/>
                <a:ea typeface="Roboto"/>
                <a:cs typeface="Roboto"/>
                <a:sym typeface="Roboto"/>
              </a:rPr>
              <a:t>Patrones Semanales:</a:t>
            </a:r>
            <a:r>
              <a:rPr b="1" lang="es" sz="1300">
                <a:solidFill>
                  <a:srgbClr val="E3E3E3"/>
                </a:solidFill>
                <a:latin typeface="Roboto"/>
                <a:ea typeface="Roboto"/>
                <a:cs typeface="Roboto"/>
                <a:sym typeface="Roboto"/>
              </a:rPr>
              <a:t> Los box plots por "Dia_Semana" revelan que las ventas de helados suelen ser más altas durante los fines de semana (sábado y domingo), lo cual es esperable. Las bebidas calientes, por otro lado, podrían tener un patrón más estable a lo largo de la semana, o incluso un ligero aumento en días laborales por la mañana.</a:t>
            </a:r>
            <a:endParaRPr b="1" sz="1300">
              <a:solidFill>
                <a:srgbClr val="E3E3E3"/>
              </a:solidFill>
              <a:latin typeface="Roboto"/>
              <a:ea typeface="Roboto"/>
              <a:cs typeface="Roboto"/>
              <a:sym typeface="Roboto"/>
            </a:endParaRPr>
          </a:p>
          <a:p>
            <a:pPr indent="0" lvl="0" marL="0" rtl="0" algn="l">
              <a:lnSpc>
                <a:spcPct val="115000"/>
              </a:lnSpc>
              <a:spcBef>
                <a:spcPts val="600"/>
              </a:spcBef>
              <a:spcAft>
                <a:spcPts val="600"/>
              </a:spcAft>
              <a:buNone/>
            </a:pPr>
            <a:r>
              <a:rPr b="1" lang="es" sz="1300" u="sng">
                <a:solidFill>
                  <a:srgbClr val="E3E3E3"/>
                </a:solidFill>
                <a:latin typeface="Roboto"/>
                <a:ea typeface="Roboto"/>
                <a:cs typeface="Roboto"/>
                <a:sym typeface="Roboto"/>
              </a:rPr>
              <a:t>Combinación con Clima:</a:t>
            </a:r>
            <a:r>
              <a:rPr b="1" lang="es" sz="1300">
                <a:solidFill>
                  <a:srgbClr val="E3E3E3"/>
                </a:solidFill>
                <a:latin typeface="Roboto"/>
                <a:ea typeface="Roboto"/>
                <a:cs typeface="Roboto"/>
                <a:sym typeface="Roboto"/>
              </a:rPr>
              <a:t> Estos patrones temporales actúan como una "línea base" sobre la cual el clima ejerce su influencia. Por ejemplo, un fin de semana caluroso amplificará las ya altas ventas de helados de ese período.</a:t>
            </a:r>
            <a:endParaRPr b="1" sz="1300">
              <a:solidFill>
                <a:srgbClr val="E3E3E3"/>
              </a:solidFill>
              <a:latin typeface="Roboto"/>
              <a:ea typeface="Roboto"/>
              <a:cs typeface="Roboto"/>
              <a:sym typeface="Roboto"/>
            </a:endParaRPr>
          </a:p>
        </p:txBody>
      </p:sp>
      <p:pic>
        <p:nvPicPr>
          <p:cNvPr id="392" name="Google Shape;392;p24" title="calender_12174684.png"/>
          <p:cNvPicPr preferRelativeResize="0"/>
          <p:nvPr/>
        </p:nvPicPr>
        <p:blipFill>
          <a:blip r:embed="rId3">
            <a:alphaModFix/>
          </a:blip>
          <a:stretch>
            <a:fillRect/>
          </a:stretch>
        </p:blipFill>
        <p:spPr>
          <a:xfrm>
            <a:off x="2926750" y="756425"/>
            <a:ext cx="924876" cy="924876"/>
          </a:xfrm>
          <a:prstGeom prst="rect">
            <a:avLst/>
          </a:prstGeom>
          <a:noFill/>
          <a:ln>
            <a:noFill/>
          </a:ln>
        </p:spPr>
      </p:pic>
      <p:pic>
        <p:nvPicPr>
          <p:cNvPr id="393" name="Google Shape;393;p24" title="alarm-clock_732434.png"/>
          <p:cNvPicPr preferRelativeResize="0"/>
          <p:nvPr/>
        </p:nvPicPr>
        <p:blipFill>
          <a:blip r:embed="rId4">
            <a:alphaModFix/>
          </a:blip>
          <a:stretch>
            <a:fillRect/>
          </a:stretch>
        </p:blipFill>
        <p:spPr>
          <a:xfrm>
            <a:off x="5150000" y="756425"/>
            <a:ext cx="978950" cy="978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076D2"/>
            </a:gs>
            <a:gs pos="100000">
              <a:srgbClr val="093053"/>
            </a:gs>
          </a:gsLst>
          <a:path path="circle">
            <a:fillToRect b="50%" l="50%" r="50%" t="50%"/>
          </a:path>
          <a:tileRect/>
        </a:gradFill>
      </p:bgPr>
    </p:bg>
    <p:spTree>
      <p:nvGrpSpPr>
        <p:cNvPr id="397" name="Shape 397"/>
        <p:cNvGrpSpPr/>
        <p:nvPr/>
      </p:nvGrpSpPr>
      <p:grpSpPr>
        <a:xfrm>
          <a:off x="0" y="0"/>
          <a:ext cx="0" cy="0"/>
          <a:chOff x="0" y="0"/>
          <a:chExt cx="0" cy="0"/>
        </a:xfrm>
      </p:grpSpPr>
      <p:sp>
        <p:nvSpPr>
          <p:cNvPr id="398" name="Google Shape;398;p25"/>
          <p:cNvSpPr txBox="1"/>
          <p:nvPr>
            <p:ph type="title"/>
          </p:nvPr>
        </p:nvSpPr>
        <p:spPr>
          <a:xfrm>
            <a:off x="612900" y="753925"/>
            <a:ext cx="7649400" cy="612300"/>
          </a:xfrm>
          <a:prstGeom prst="rect">
            <a:avLst/>
          </a:prstGeom>
        </p:spPr>
        <p:txBody>
          <a:bodyPr anchorCtr="0" anchor="ctr" bIns="91425" lIns="91425" spcFirstLastPara="1" rIns="91425" wrap="square" tIns="91425">
            <a:normAutofit fontScale="90000"/>
          </a:bodyPr>
          <a:lstStyle/>
          <a:p>
            <a:pPr indent="0" lvl="0" marL="0" rtl="0" algn="l">
              <a:lnSpc>
                <a:spcPct val="130434"/>
              </a:lnSpc>
              <a:spcBef>
                <a:spcPts val="0"/>
              </a:spcBef>
              <a:spcAft>
                <a:spcPts val="0"/>
              </a:spcAft>
              <a:buNone/>
            </a:pPr>
            <a:r>
              <a:t/>
            </a:r>
            <a:endParaRPr sz="2383">
              <a:solidFill>
                <a:srgbClr val="D4D4D4"/>
              </a:solidFill>
              <a:latin typeface="Roboto"/>
              <a:ea typeface="Roboto"/>
              <a:cs typeface="Roboto"/>
              <a:sym typeface="Roboto"/>
            </a:endParaRPr>
          </a:p>
          <a:p>
            <a:pPr indent="-335280" lvl="0" marL="457200" rtl="0" algn="l">
              <a:lnSpc>
                <a:spcPct val="115000"/>
              </a:lnSpc>
              <a:spcBef>
                <a:spcPts val="600"/>
              </a:spcBef>
              <a:spcAft>
                <a:spcPts val="0"/>
              </a:spcAft>
              <a:buClr>
                <a:srgbClr val="E3E3E3"/>
              </a:buClr>
              <a:buSzPct val="100000"/>
              <a:buFont typeface="Roboto"/>
              <a:buAutoNum type="arabicPeriod" startAt="5"/>
            </a:pPr>
            <a:r>
              <a:rPr b="0" lang="es" sz="1866">
                <a:solidFill>
                  <a:srgbClr val="E3E3E3"/>
                </a:solidFill>
                <a:latin typeface="Roboto"/>
                <a:ea typeface="Roboto"/>
                <a:cs typeface="Roboto"/>
                <a:sym typeface="Roboto"/>
              </a:rPr>
              <a:t>Pregunta: El Clima como Herramienta Estratégica, ¿Cómo Podemos Actuar? Este no es un gráfico nuevo, sino un resumen de conclusiones.</a:t>
            </a:r>
            <a:endParaRPr b="0" sz="1866">
              <a:solidFill>
                <a:srgbClr val="E3E3E3"/>
              </a:solidFill>
              <a:latin typeface="Roboto"/>
              <a:ea typeface="Roboto"/>
              <a:cs typeface="Roboto"/>
              <a:sym typeface="Roboto"/>
            </a:endParaRPr>
          </a:p>
          <a:p>
            <a:pPr indent="0" lvl="0" marL="0" rtl="0" algn="l">
              <a:lnSpc>
                <a:spcPct val="130434"/>
              </a:lnSpc>
              <a:spcBef>
                <a:spcPts val="600"/>
              </a:spcBef>
              <a:spcAft>
                <a:spcPts val="0"/>
              </a:spcAft>
              <a:buNone/>
            </a:pPr>
            <a:r>
              <a:t/>
            </a:r>
            <a:endParaRPr sz="2383">
              <a:solidFill>
                <a:srgbClr val="D4D4D4"/>
              </a:solidFill>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399" name="Google Shape;399;p25"/>
          <p:cNvSpPr txBox="1"/>
          <p:nvPr/>
        </p:nvSpPr>
        <p:spPr>
          <a:xfrm>
            <a:off x="372550" y="1310375"/>
            <a:ext cx="8274300" cy="3914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600"/>
              </a:spcBef>
              <a:spcAft>
                <a:spcPts val="0"/>
              </a:spcAft>
              <a:buNone/>
            </a:pPr>
            <a:r>
              <a:rPr b="1" lang="es" sz="1300" u="sng">
                <a:solidFill>
                  <a:srgbClr val="E3E3E3"/>
                </a:solidFill>
                <a:latin typeface="Roboto"/>
                <a:ea typeface="Roboto"/>
                <a:cs typeface="Roboto"/>
                <a:sym typeface="Roboto"/>
              </a:rPr>
              <a:t>Optimización de Inventario:</a:t>
            </a:r>
            <a:r>
              <a:rPr b="1" lang="es" sz="1300">
                <a:solidFill>
                  <a:srgbClr val="E3E3E3"/>
                </a:solidFill>
                <a:latin typeface="Roboto"/>
                <a:ea typeface="Roboto"/>
                <a:cs typeface="Roboto"/>
                <a:sym typeface="Roboto"/>
              </a:rPr>
              <a:t> Nuestros datos demuestran que las ventas de helados se disparan con altas temperaturas, mientras que las de bebidas calientes lo hacen con bajas. Esto permite ajustar el inventario de estos productos de forma proactiva basándose en el pronóstico del tiempo, minimizando el stock inmovilizado y evitando la falta de existencias.</a:t>
            </a:r>
            <a:endParaRPr b="1" sz="1300">
              <a:solidFill>
                <a:srgbClr val="E3E3E3"/>
              </a:solidFill>
              <a:latin typeface="Roboto"/>
              <a:ea typeface="Roboto"/>
              <a:cs typeface="Roboto"/>
              <a:sym typeface="Roboto"/>
            </a:endParaRPr>
          </a:p>
          <a:p>
            <a:pPr indent="0" lvl="0" marL="0" rtl="0" algn="l">
              <a:lnSpc>
                <a:spcPct val="115000"/>
              </a:lnSpc>
              <a:spcBef>
                <a:spcPts val="600"/>
              </a:spcBef>
              <a:spcAft>
                <a:spcPts val="0"/>
              </a:spcAft>
              <a:buNone/>
            </a:pPr>
            <a:r>
              <a:rPr b="1" lang="es" sz="1300" u="sng">
                <a:solidFill>
                  <a:srgbClr val="E3E3E3"/>
                </a:solidFill>
                <a:latin typeface="Roboto"/>
                <a:ea typeface="Roboto"/>
                <a:cs typeface="Roboto"/>
                <a:sym typeface="Roboto"/>
              </a:rPr>
              <a:t>Estrategias de Marketing y Promociones:</a:t>
            </a:r>
            <a:r>
              <a:rPr b="1" lang="es" sz="1300">
                <a:solidFill>
                  <a:srgbClr val="E3E3E3"/>
                </a:solidFill>
                <a:latin typeface="Roboto"/>
                <a:ea typeface="Roboto"/>
                <a:cs typeface="Roboto"/>
                <a:sym typeface="Roboto"/>
              </a:rPr>
              <a:t> El impacto directo de la precipitación en las ventas de paraguas ofrece una clara oportunidad para campañas de marketing reactivas (ej. "¡Lluvia a la vista! Paraguas con descuento hoy"). De manera similar, se pueden planificar promociones de helados en olas de calor o de bebidas calientes en frentes fríos.</a:t>
            </a:r>
            <a:endParaRPr b="1" sz="1300">
              <a:solidFill>
                <a:srgbClr val="E3E3E3"/>
              </a:solidFill>
              <a:latin typeface="Roboto"/>
              <a:ea typeface="Roboto"/>
              <a:cs typeface="Roboto"/>
              <a:sym typeface="Roboto"/>
            </a:endParaRPr>
          </a:p>
          <a:p>
            <a:pPr indent="0" lvl="0" marL="0" rtl="0" algn="l">
              <a:lnSpc>
                <a:spcPct val="115000"/>
              </a:lnSpc>
              <a:spcBef>
                <a:spcPts val="600"/>
              </a:spcBef>
              <a:spcAft>
                <a:spcPts val="0"/>
              </a:spcAft>
              <a:buNone/>
            </a:pPr>
            <a:r>
              <a:rPr b="1" lang="es" sz="1300" u="sng">
                <a:solidFill>
                  <a:srgbClr val="E3E3E3"/>
                </a:solidFill>
                <a:latin typeface="Roboto"/>
                <a:ea typeface="Roboto"/>
                <a:cs typeface="Roboto"/>
                <a:sym typeface="Roboto"/>
              </a:rPr>
              <a:t>Planificación Operativa:</a:t>
            </a:r>
            <a:r>
              <a:rPr b="1" lang="es" sz="1300">
                <a:solidFill>
                  <a:srgbClr val="E3E3E3"/>
                </a:solidFill>
                <a:latin typeface="Roboto"/>
                <a:ea typeface="Roboto"/>
                <a:cs typeface="Roboto"/>
                <a:sym typeface="Roboto"/>
              </a:rPr>
              <a:t> Los patrones claros por hora del día y día de la semana (por ejemplo, picos de helados en tardes de fin de semana, picos de bebidas calientes en mañanas laborales) deben integrarse en la planificación del personal y la disponibilidad de productos en el punto de venta.</a:t>
            </a:r>
            <a:endParaRPr b="1" sz="1300">
              <a:solidFill>
                <a:srgbClr val="E3E3E3"/>
              </a:solidFill>
              <a:latin typeface="Roboto"/>
              <a:ea typeface="Roboto"/>
              <a:cs typeface="Roboto"/>
              <a:sym typeface="Roboto"/>
            </a:endParaRPr>
          </a:p>
          <a:p>
            <a:pPr indent="0" lvl="0" marL="0" rtl="0" algn="l">
              <a:lnSpc>
                <a:spcPct val="115000"/>
              </a:lnSpc>
              <a:spcBef>
                <a:spcPts val="600"/>
              </a:spcBef>
              <a:spcAft>
                <a:spcPts val="0"/>
              </a:spcAft>
              <a:buNone/>
            </a:pPr>
            <a:r>
              <a:rPr b="1" lang="es" sz="1300" u="sng">
                <a:solidFill>
                  <a:srgbClr val="E3E3E3"/>
                </a:solidFill>
                <a:latin typeface="Roboto"/>
                <a:ea typeface="Roboto"/>
                <a:cs typeface="Roboto"/>
                <a:sym typeface="Roboto"/>
              </a:rPr>
              <a:t>Identificación de Oportunidades:</a:t>
            </a:r>
            <a:r>
              <a:rPr b="1" lang="es" sz="1300">
                <a:solidFill>
                  <a:srgbClr val="E3E3E3"/>
                </a:solidFill>
                <a:latin typeface="Roboto"/>
                <a:ea typeface="Roboto"/>
                <a:cs typeface="Roboto"/>
                <a:sym typeface="Roboto"/>
              </a:rPr>
              <a:t> El bajo o nulo impacto del viento o la humedad en ciertas ventas sugiere que no siempre son factores prioritarios para la toma de decisiones, permitiendo enfocar los recursos en las variables climáticas más influyentes.</a:t>
            </a:r>
            <a:endParaRPr b="1" sz="1300">
              <a:solidFill>
                <a:srgbClr val="E3E3E3"/>
              </a:solidFill>
              <a:latin typeface="Roboto"/>
              <a:ea typeface="Roboto"/>
              <a:cs typeface="Roboto"/>
              <a:sym typeface="Roboto"/>
            </a:endParaRPr>
          </a:p>
          <a:p>
            <a:pPr indent="0" lvl="0" marL="0" rtl="0" algn="l">
              <a:lnSpc>
                <a:spcPct val="115000"/>
              </a:lnSpc>
              <a:spcBef>
                <a:spcPts val="600"/>
              </a:spcBef>
              <a:spcAft>
                <a:spcPts val="600"/>
              </a:spcAft>
              <a:buNone/>
            </a:pPr>
            <a:r>
              <a:t/>
            </a:r>
            <a:endParaRPr b="1" sz="1300" u="sng">
              <a:solidFill>
                <a:srgbClr val="E3E3E3"/>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076D2"/>
            </a:gs>
            <a:gs pos="100000">
              <a:srgbClr val="093053"/>
            </a:gs>
          </a:gsLst>
          <a:path path="circle">
            <a:fillToRect b="50%" l="50%" r="50%" t="50%"/>
          </a:path>
          <a:tileRect/>
        </a:gradFill>
      </p:bgPr>
    </p:bg>
    <p:spTree>
      <p:nvGrpSpPr>
        <p:cNvPr id="403" name="Shape 403"/>
        <p:cNvGrpSpPr/>
        <p:nvPr/>
      </p:nvGrpSpPr>
      <p:grpSpPr>
        <a:xfrm>
          <a:off x="0" y="0"/>
          <a:ext cx="0" cy="0"/>
          <a:chOff x="0" y="0"/>
          <a:chExt cx="0" cy="0"/>
        </a:xfrm>
      </p:grpSpPr>
      <p:pic>
        <p:nvPicPr>
          <p:cNvPr id="404" name="Google Shape;404;p26"/>
          <p:cNvPicPr preferRelativeResize="0"/>
          <p:nvPr/>
        </p:nvPicPr>
        <p:blipFill>
          <a:blip r:embed="rId3">
            <a:alphaModFix/>
          </a:blip>
          <a:stretch>
            <a:fillRect/>
          </a:stretch>
        </p:blipFill>
        <p:spPr>
          <a:xfrm>
            <a:off x="1967725" y="1106360"/>
            <a:ext cx="5208549" cy="2930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3176EE"/>
            </a:gs>
            <a:gs pos="100000">
              <a:srgbClr val="113D8A"/>
            </a:gs>
          </a:gsLst>
          <a:path path="circle">
            <a:fillToRect b="50%" l="50%" r="50%" t="50%"/>
          </a:path>
          <a:tileRect/>
        </a:gradFill>
      </p:bgPr>
    </p:bg>
    <p:spTree>
      <p:nvGrpSpPr>
        <p:cNvPr id="292" name="Shape 292"/>
        <p:cNvGrpSpPr/>
        <p:nvPr/>
      </p:nvGrpSpPr>
      <p:grpSpPr>
        <a:xfrm>
          <a:off x="0" y="0"/>
          <a:ext cx="0" cy="0"/>
          <a:chOff x="0" y="0"/>
          <a:chExt cx="0" cy="0"/>
        </a:xfrm>
      </p:grpSpPr>
      <p:grpSp>
        <p:nvGrpSpPr>
          <p:cNvPr id="293" name="Google Shape;293;p14"/>
          <p:cNvGrpSpPr/>
          <p:nvPr/>
        </p:nvGrpSpPr>
        <p:grpSpPr>
          <a:xfrm>
            <a:off x="406951" y="278650"/>
            <a:ext cx="4323677" cy="4586175"/>
            <a:chOff x="3320574" y="1304866"/>
            <a:chExt cx="2632375" cy="3416400"/>
          </a:xfrm>
        </p:grpSpPr>
        <p:sp>
          <p:nvSpPr>
            <p:cNvPr id="294" name="Google Shape;294;p14"/>
            <p:cNvSpPr txBox="1"/>
            <p:nvPr/>
          </p:nvSpPr>
          <p:spPr>
            <a:xfrm>
              <a:off x="3324050" y="1304875"/>
              <a:ext cx="2628900" cy="464100"/>
            </a:xfrm>
            <a:prstGeom prst="rect">
              <a:avLst/>
            </a:prstGeom>
            <a:gradFill>
              <a:gsLst>
                <a:gs pos="0">
                  <a:srgbClr val="DFEAFB"/>
                </a:gs>
                <a:gs pos="100000">
                  <a:srgbClr val="6E9CE7"/>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4"/>
            <p:cNvSpPr/>
            <p:nvPr/>
          </p:nvSpPr>
          <p:spPr>
            <a:xfrm>
              <a:off x="3320574" y="1304866"/>
              <a:ext cx="2628900" cy="3416400"/>
            </a:xfrm>
            <a:prstGeom prst="rect">
              <a:avLst/>
            </a:prstGeom>
            <a:gradFill>
              <a:gsLst>
                <a:gs pos="0">
                  <a:srgbClr val="DFEAFB"/>
                </a:gs>
                <a:gs pos="100000">
                  <a:srgbClr val="6E9CE7"/>
                </a:gs>
              </a:gsLst>
              <a:lin ang="5400012"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6" name="Google Shape;296;p14"/>
          <p:cNvSpPr txBox="1"/>
          <p:nvPr>
            <p:ph idx="4294967295" type="body"/>
          </p:nvPr>
        </p:nvSpPr>
        <p:spPr>
          <a:xfrm>
            <a:off x="421100" y="278650"/>
            <a:ext cx="4323600" cy="636600"/>
          </a:xfrm>
          <a:prstGeom prst="rect">
            <a:avLst/>
          </a:prstGeom>
          <a:gradFill>
            <a:gsLst>
              <a:gs pos="0">
                <a:srgbClr val="DFEAFB"/>
              </a:gs>
              <a:gs pos="100000">
                <a:srgbClr val="6E9CE7"/>
              </a:gs>
            </a:gsLst>
            <a:lin ang="5400012" scaled="0"/>
          </a:gradFill>
        </p:spPr>
        <p:txBody>
          <a:bodyPr anchorCtr="0" anchor="ctr" bIns="91425" lIns="91425" spcFirstLastPara="1" rIns="91425" wrap="square" tIns="91425">
            <a:normAutofit/>
          </a:bodyPr>
          <a:lstStyle/>
          <a:p>
            <a:pPr indent="0" lvl="0" marL="0" rtl="0" algn="l">
              <a:spcBef>
                <a:spcPts val="0"/>
              </a:spcBef>
              <a:spcAft>
                <a:spcPts val="0"/>
              </a:spcAft>
              <a:buNone/>
            </a:pPr>
            <a:r>
              <a:rPr b="1" lang="es" sz="1900">
                <a:solidFill>
                  <a:srgbClr val="E3E3E3"/>
                </a:solidFill>
                <a:latin typeface="Roboto"/>
                <a:ea typeface="Roboto"/>
                <a:cs typeface="Roboto"/>
                <a:sym typeface="Roboto"/>
              </a:rPr>
              <a:t>Motivación</a:t>
            </a:r>
            <a:r>
              <a:rPr b="1" lang="es" sz="1900">
                <a:solidFill>
                  <a:srgbClr val="E3E3E3"/>
                </a:solidFill>
                <a:latin typeface="Roboto"/>
                <a:ea typeface="Roboto"/>
                <a:cs typeface="Roboto"/>
                <a:sym typeface="Roboto"/>
              </a:rPr>
              <a:t> </a:t>
            </a:r>
            <a:endParaRPr b="1" sz="1900">
              <a:solidFill>
                <a:srgbClr val="E3E3E3"/>
              </a:solidFill>
              <a:latin typeface="Roboto"/>
              <a:ea typeface="Roboto"/>
              <a:cs typeface="Roboto"/>
              <a:sym typeface="Roboto"/>
            </a:endParaRPr>
          </a:p>
        </p:txBody>
      </p:sp>
      <p:sp>
        <p:nvSpPr>
          <p:cNvPr id="297" name="Google Shape;297;p14"/>
          <p:cNvSpPr txBox="1"/>
          <p:nvPr>
            <p:ph idx="4294967295" type="body"/>
          </p:nvPr>
        </p:nvSpPr>
        <p:spPr>
          <a:xfrm>
            <a:off x="490250" y="1016100"/>
            <a:ext cx="4069500" cy="3628800"/>
          </a:xfrm>
          <a:prstGeom prst="rect">
            <a:avLst/>
          </a:prstGeom>
          <a:gradFill>
            <a:gsLst>
              <a:gs pos="0">
                <a:srgbClr val="DFEAFB"/>
              </a:gs>
              <a:gs pos="100000">
                <a:srgbClr val="6E9CE7"/>
              </a:gs>
            </a:gsLst>
            <a:lin ang="5400012" scaled="0"/>
          </a:gradFill>
        </p:spPr>
        <p:txBody>
          <a:bodyPr anchorCtr="0" anchor="t" bIns="91425" lIns="91425" spcFirstLastPara="1" rIns="91425" wrap="square" tIns="91425">
            <a:normAutofit/>
          </a:bodyPr>
          <a:lstStyle/>
          <a:p>
            <a:pPr indent="0" lvl="0" marL="0" rtl="0" algn="ctr">
              <a:spcBef>
                <a:spcPts val="0"/>
              </a:spcBef>
              <a:spcAft>
                <a:spcPts val="1200"/>
              </a:spcAft>
              <a:buNone/>
            </a:pPr>
            <a:r>
              <a:rPr lang="es" sz="1400">
                <a:solidFill>
                  <a:srgbClr val="4F4F4F"/>
                </a:solidFill>
                <a:latin typeface="Roboto SemiBold"/>
                <a:ea typeface="Roboto SemiBold"/>
                <a:cs typeface="Roboto SemiBold"/>
                <a:sym typeface="Roboto SemiBold"/>
              </a:rPr>
              <a:t>Me propuse analizar a fondo un año completo de datos, fusionando la información detallada del clima de Belgrano con los patrones de venta de productos clave como helados, bebidas calientes, hielo y paraguas. La motivación es clara: quiero ir más allá de la intuición. Quiero descubrir con certeza cómo el sol, la lluvia, el viento y la temperatura realmente influyen en el comportamiento de compra de los vecinos. Quiero transformar la incertidumbre del pronóstico en una ventaja estratégica para los negocios del barrio.</a:t>
            </a:r>
            <a:endParaRPr sz="1400">
              <a:solidFill>
                <a:srgbClr val="4F4F4F"/>
              </a:solidFill>
              <a:latin typeface="Roboto SemiBold"/>
              <a:ea typeface="Roboto SemiBold"/>
              <a:cs typeface="Roboto SemiBold"/>
              <a:sym typeface="Roboto SemiBold"/>
            </a:endParaRPr>
          </a:p>
        </p:txBody>
      </p:sp>
      <p:grpSp>
        <p:nvGrpSpPr>
          <p:cNvPr id="298" name="Google Shape;298;p14"/>
          <p:cNvGrpSpPr/>
          <p:nvPr/>
        </p:nvGrpSpPr>
        <p:grpSpPr>
          <a:xfrm>
            <a:off x="4717639" y="278650"/>
            <a:ext cx="4153295" cy="4586175"/>
            <a:chOff x="6212550" y="1304875"/>
            <a:chExt cx="2632500" cy="3416400"/>
          </a:xfrm>
        </p:grpSpPr>
        <p:sp>
          <p:nvSpPr>
            <p:cNvPr id="299" name="Google Shape;299;p14"/>
            <p:cNvSpPr/>
            <p:nvPr/>
          </p:nvSpPr>
          <p:spPr>
            <a:xfrm>
              <a:off x="6215400" y="1304875"/>
              <a:ext cx="2628900" cy="3416400"/>
            </a:xfrm>
            <a:prstGeom prst="rect">
              <a:avLst/>
            </a:prstGeom>
            <a:gradFill>
              <a:gsLst>
                <a:gs pos="0">
                  <a:srgbClr val="DFEAFB"/>
                </a:gs>
                <a:gs pos="100000">
                  <a:srgbClr val="6E9CE7"/>
                </a:gs>
              </a:gsLst>
              <a:lin ang="5400012"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4"/>
            <p:cNvSpPr txBox="1"/>
            <p:nvPr/>
          </p:nvSpPr>
          <p:spPr>
            <a:xfrm>
              <a:off x="6212550" y="1304875"/>
              <a:ext cx="2632500" cy="464100"/>
            </a:xfrm>
            <a:prstGeom prst="rect">
              <a:avLst/>
            </a:prstGeom>
            <a:gradFill>
              <a:gsLst>
                <a:gs pos="0">
                  <a:srgbClr val="DFEAFB"/>
                </a:gs>
                <a:gs pos="100000">
                  <a:srgbClr val="6E9CE7"/>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s" sz="1900">
                  <a:solidFill>
                    <a:srgbClr val="E3E3E3"/>
                  </a:solidFill>
                  <a:latin typeface="Roboto"/>
                  <a:ea typeface="Roboto"/>
                  <a:cs typeface="Roboto"/>
                  <a:sym typeface="Roboto"/>
                </a:rPr>
                <a:t>Audiencia</a:t>
              </a:r>
              <a:endParaRPr b="1" sz="1900">
                <a:solidFill>
                  <a:srgbClr val="E3E3E3"/>
                </a:solidFill>
                <a:latin typeface="Roboto"/>
                <a:ea typeface="Roboto"/>
                <a:cs typeface="Roboto"/>
                <a:sym typeface="Roboto"/>
              </a:endParaRPr>
            </a:p>
          </p:txBody>
        </p:sp>
      </p:grpSp>
      <p:sp>
        <p:nvSpPr>
          <p:cNvPr id="301" name="Google Shape;301;p14"/>
          <p:cNvSpPr txBox="1"/>
          <p:nvPr>
            <p:ph idx="4294967295" type="body"/>
          </p:nvPr>
        </p:nvSpPr>
        <p:spPr>
          <a:xfrm>
            <a:off x="4902575" y="1016100"/>
            <a:ext cx="3968400" cy="3848700"/>
          </a:xfrm>
          <a:prstGeom prst="rect">
            <a:avLst/>
          </a:prstGeom>
          <a:gradFill>
            <a:gsLst>
              <a:gs pos="0">
                <a:srgbClr val="DFEAFB"/>
              </a:gs>
              <a:gs pos="100000">
                <a:srgbClr val="6E9CE7"/>
              </a:gs>
            </a:gsLst>
            <a:lin ang="5400012" scaled="0"/>
          </a:gradFill>
        </p:spPr>
        <p:txBody>
          <a:bodyPr anchorCtr="0" anchor="t" bIns="91425" lIns="91425" spcFirstLastPara="1" rIns="91425" wrap="square" tIns="91425">
            <a:normAutofit fontScale="92500" lnSpcReduction="20000"/>
          </a:bodyPr>
          <a:lstStyle/>
          <a:p>
            <a:pPr indent="0" lvl="0" marL="0" rtl="0" algn="l">
              <a:spcBef>
                <a:spcPts val="1200"/>
              </a:spcBef>
              <a:spcAft>
                <a:spcPts val="0"/>
              </a:spcAft>
              <a:buNone/>
            </a:pPr>
            <a:r>
              <a:rPr lang="es" sz="1400">
                <a:solidFill>
                  <a:srgbClr val="4F4F4F"/>
                </a:solidFill>
                <a:latin typeface="Roboto SemiBold"/>
                <a:ea typeface="Roboto SemiBold"/>
                <a:cs typeface="Roboto SemiBold"/>
                <a:sym typeface="Roboto SemiBold"/>
              </a:rPr>
              <a:t>Gerentes de Tienda y Jefes de Operaciones: Para optimizar el inventario, reducir el desperdicio y asegurar que siempre tengamos el producto correcto en el momento justo, anticipándonos a las necesidades dictadas por el clima.</a:t>
            </a:r>
            <a:endParaRPr sz="1400">
              <a:solidFill>
                <a:srgbClr val="4F4F4F"/>
              </a:solidFill>
              <a:latin typeface="Roboto SemiBold"/>
              <a:ea typeface="Roboto SemiBold"/>
              <a:cs typeface="Roboto SemiBold"/>
              <a:sym typeface="Roboto SemiBold"/>
            </a:endParaRPr>
          </a:p>
          <a:p>
            <a:pPr indent="0" lvl="0" marL="0" rtl="0" algn="l">
              <a:spcBef>
                <a:spcPts val="1200"/>
              </a:spcBef>
              <a:spcAft>
                <a:spcPts val="0"/>
              </a:spcAft>
              <a:buNone/>
            </a:pPr>
            <a:r>
              <a:rPr lang="es" sz="1400">
                <a:solidFill>
                  <a:srgbClr val="4F4F4F"/>
                </a:solidFill>
                <a:latin typeface="Roboto SemiBold"/>
                <a:ea typeface="Roboto SemiBold"/>
                <a:cs typeface="Roboto SemiBold"/>
                <a:sym typeface="Roboto SemiBold"/>
              </a:rPr>
              <a:t>Equipos de Marketing y Ventas: Para diseñar campañas más efectivas, lanzar promociones estratégicas y comunicar ofertas que resuenen directamente con el estado del tiempo y el ánimo de la gente.</a:t>
            </a:r>
            <a:endParaRPr sz="1400">
              <a:solidFill>
                <a:srgbClr val="4F4F4F"/>
              </a:solidFill>
              <a:latin typeface="Roboto SemiBold"/>
              <a:ea typeface="Roboto SemiBold"/>
              <a:cs typeface="Roboto SemiBold"/>
              <a:sym typeface="Roboto SemiBold"/>
            </a:endParaRPr>
          </a:p>
          <a:p>
            <a:pPr indent="0" lvl="0" marL="0" rtl="0" algn="l">
              <a:spcBef>
                <a:spcPts val="1200"/>
              </a:spcBef>
              <a:spcAft>
                <a:spcPts val="0"/>
              </a:spcAft>
              <a:buNone/>
            </a:pPr>
            <a:r>
              <a:rPr lang="es" sz="1400">
                <a:solidFill>
                  <a:srgbClr val="4F4F4F"/>
                </a:solidFill>
                <a:latin typeface="Roboto SemiBold"/>
                <a:ea typeface="Roboto SemiBold"/>
                <a:cs typeface="Roboto SemiBold"/>
                <a:sym typeface="Roboto SemiBold"/>
              </a:rPr>
              <a:t>Planificadores y Estrategas de Negocio: Para comprender mejor la estacionalidad, identificar oportunidades de expansión o diversificación de productos, y tomar decisiones informadas sobre el futuro de la oferta en Belgrano.</a:t>
            </a:r>
            <a:endParaRPr sz="1400">
              <a:solidFill>
                <a:srgbClr val="4F4F4F"/>
              </a:solidFill>
              <a:latin typeface="Roboto SemiBold"/>
              <a:ea typeface="Roboto SemiBold"/>
              <a:cs typeface="Roboto SemiBold"/>
              <a:sym typeface="Roboto SemiBold"/>
            </a:endParaRPr>
          </a:p>
          <a:p>
            <a:pPr indent="0" lvl="0" marL="0" rtl="0" algn="l">
              <a:spcBef>
                <a:spcPts val="1200"/>
              </a:spcBef>
              <a:spcAft>
                <a:spcPts val="1200"/>
              </a:spcAft>
              <a:buNone/>
            </a:pPr>
            <a:r>
              <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3176EE"/>
            </a:gs>
            <a:gs pos="100000">
              <a:srgbClr val="113D8A"/>
            </a:gs>
          </a:gsLst>
          <a:path path="circle">
            <a:fillToRect b="50%" l="50%" r="50%" t="50%"/>
          </a:path>
          <a:tileRect/>
        </a:gradFill>
      </p:bgPr>
    </p:bg>
    <p:spTree>
      <p:nvGrpSpPr>
        <p:cNvPr id="305" name="Shape 305"/>
        <p:cNvGrpSpPr/>
        <p:nvPr/>
      </p:nvGrpSpPr>
      <p:grpSpPr>
        <a:xfrm>
          <a:off x="0" y="0"/>
          <a:ext cx="0" cy="0"/>
          <a:chOff x="0" y="0"/>
          <a:chExt cx="0" cy="0"/>
        </a:xfrm>
      </p:grpSpPr>
      <p:grpSp>
        <p:nvGrpSpPr>
          <p:cNvPr id="306" name="Google Shape;306;p15"/>
          <p:cNvGrpSpPr/>
          <p:nvPr/>
        </p:nvGrpSpPr>
        <p:grpSpPr>
          <a:xfrm>
            <a:off x="406799" y="278650"/>
            <a:ext cx="8197481" cy="4586175"/>
            <a:chOff x="3320574" y="1304866"/>
            <a:chExt cx="2632376" cy="3416400"/>
          </a:xfrm>
        </p:grpSpPr>
        <p:sp>
          <p:nvSpPr>
            <p:cNvPr id="307" name="Google Shape;307;p15"/>
            <p:cNvSpPr txBox="1"/>
            <p:nvPr/>
          </p:nvSpPr>
          <p:spPr>
            <a:xfrm>
              <a:off x="3324050" y="1304875"/>
              <a:ext cx="2628900" cy="464100"/>
            </a:xfrm>
            <a:prstGeom prst="rect">
              <a:avLst/>
            </a:prstGeom>
            <a:gradFill>
              <a:gsLst>
                <a:gs pos="0">
                  <a:srgbClr val="DFEAFB"/>
                </a:gs>
                <a:gs pos="100000">
                  <a:srgbClr val="6E9CE7"/>
                </a:gs>
              </a:gsLst>
              <a:lin ang="540001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5"/>
            <p:cNvSpPr/>
            <p:nvPr/>
          </p:nvSpPr>
          <p:spPr>
            <a:xfrm>
              <a:off x="3320574" y="1304866"/>
              <a:ext cx="2628900" cy="3416400"/>
            </a:xfrm>
            <a:prstGeom prst="rect">
              <a:avLst/>
            </a:prstGeom>
            <a:gradFill>
              <a:gsLst>
                <a:gs pos="0">
                  <a:srgbClr val="DFEAFB"/>
                </a:gs>
                <a:gs pos="100000">
                  <a:srgbClr val="6E9CE7"/>
                </a:gs>
              </a:gsLst>
              <a:lin ang="5400012" scaled="0"/>
            </a:gra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457200" rtl="0" algn="l">
                <a:lnSpc>
                  <a:spcPct val="115000"/>
                </a:lnSpc>
                <a:spcBef>
                  <a:spcPts val="1200"/>
                </a:spcBef>
                <a:spcAft>
                  <a:spcPts val="0"/>
                </a:spcAft>
                <a:buNone/>
              </a:pPr>
              <a:r>
                <a:t/>
              </a:r>
              <a:endParaRPr b="1" sz="1600"/>
            </a:p>
            <a:p>
              <a:pPr indent="0" lvl="0" marL="457200" rtl="0" algn="l">
                <a:lnSpc>
                  <a:spcPct val="115000"/>
                </a:lnSpc>
                <a:spcBef>
                  <a:spcPts val="1200"/>
                </a:spcBef>
                <a:spcAft>
                  <a:spcPts val="0"/>
                </a:spcAft>
                <a:buNone/>
              </a:pPr>
              <a:r>
                <a:t/>
              </a:r>
              <a:endParaRPr b="1" sz="1600"/>
            </a:p>
            <a:p>
              <a:pPr indent="0" lvl="0" marL="457200" rtl="0" algn="l">
                <a:lnSpc>
                  <a:spcPct val="115000"/>
                </a:lnSpc>
                <a:spcBef>
                  <a:spcPts val="1200"/>
                </a:spcBef>
                <a:spcAft>
                  <a:spcPts val="0"/>
                </a:spcAft>
                <a:buNone/>
              </a:pPr>
              <a:r>
                <a:t/>
              </a:r>
              <a:endParaRPr b="1" sz="1600"/>
            </a:p>
            <a:p>
              <a:pPr indent="0" lvl="0" marL="457200" rtl="0" algn="l">
                <a:lnSpc>
                  <a:spcPct val="115000"/>
                </a:lnSpc>
                <a:spcBef>
                  <a:spcPts val="1200"/>
                </a:spcBef>
                <a:spcAft>
                  <a:spcPts val="0"/>
                </a:spcAft>
                <a:buNone/>
              </a:pPr>
              <a:r>
                <a:t/>
              </a:r>
              <a:endParaRPr b="1" sz="1600">
                <a:solidFill>
                  <a:srgbClr val="4F4F4F"/>
                </a:solidFill>
                <a:latin typeface="Roboto"/>
                <a:ea typeface="Roboto"/>
                <a:cs typeface="Roboto"/>
                <a:sym typeface="Roboto"/>
              </a:endParaRPr>
            </a:p>
            <a:p>
              <a:pPr indent="0" lvl="0" marL="457200" rtl="0" algn="l">
                <a:lnSpc>
                  <a:spcPct val="115000"/>
                </a:lnSpc>
                <a:spcBef>
                  <a:spcPts val="1200"/>
                </a:spcBef>
                <a:spcAft>
                  <a:spcPts val="0"/>
                </a:spcAft>
                <a:buNone/>
              </a:pPr>
              <a:r>
                <a:rPr b="1" lang="es" sz="1600">
                  <a:solidFill>
                    <a:srgbClr val="4F4F4F"/>
                  </a:solidFill>
                  <a:latin typeface="Roboto"/>
                  <a:ea typeface="Roboto"/>
                  <a:cs typeface="Roboto"/>
                  <a:sym typeface="Roboto"/>
                </a:rPr>
                <a:t>1. </a:t>
              </a:r>
              <a:r>
                <a:rPr b="1" lang="es" sz="1600" u="sng">
                  <a:solidFill>
                    <a:srgbClr val="4F4F4F"/>
                  </a:solidFill>
                  <a:latin typeface="Roboto"/>
                  <a:ea typeface="Roboto"/>
                  <a:cs typeface="Roboto"/>
                  <a:sym typeface="Roboto"/>
                </a:rPr>
                <a:t>Datos Reales:</a:t>
              </a:r>
              <a:r>
                <a:rPr b="1" lang="es" sz="1600">
                  <a:solidFill>
                    <a:srgbClr val="4F4F4F"/>
                  </a:solidFill>
                  <a:latin typeface="Roboto"/>
                  <a:ea typeface="Roboto"/>
                  <a:cs typeface="Roboto"/>
                  <a:sym typeface="Roboto"/>
                </a:rPr>
                <a:t> Se alimenta con información climática actual o pronosticada obtenida de la API de la siguiente pagina: </a:t>
              </a:r>
              <a:r>
                <a:rPr b="1" lang="es" sz="1600" u="sng">
                  <a:solidFill>
                    <a:schemeClr val="hlink"/>
                  </a:solidFill>
                  <a:latin typeface="Roboto"/>
                  <a:ea typeface="Roboto"/>
                  <a:cs typeface="Roboto"/>
                  <a:sym typeface="Roboto"/>
                  <a:hlinkClick r:id="rId3"/>
                </a:rPr>
                <a:t>https://openweathermap.org/api</a:t>
              </a:r>
              <a:r>
                <a:rPr b="1" lang="es" sz="1600">
                  <a:solidFill>
                    <a:srgbClr val="4F4F4F"/>
                  </a:solidFill>
                  <a:latin typeface="Roboto"/>
                  <a:ea typeface="Roboto"/>
                  <a:cs typeface="Roboto"/>
                  <a:sym typeface="Roboto"/>
                </a:rPr>
                <a:t>.</a:t>
              </a:r>
              <a:endParaRPr b="1" sz="1600">
                <a:solidFill>
                  <a:srgbClr val="4F4F4F"/>
                </a:solidFill>
                <a:latin typeface="Roboto"/>
                <a:ea typeface="Roboto"/>
                <a:cs typeface="Roboto"/>
                <a:sym typeface="Roboto"/>
              </a:endParaRPr>
            </a:p>
            <a:p>
              <a:pPr indent="0" lvl="0" marL="457200" rtl="0" algn="l">
                <a:lnSpc>
                  <a:spcPct val="115000"/>
                </a:lnSpc>
                <a:spcBef>
                  <a:spcPts val="1200"/>
                </a:spcBef>
                <a:spcAft>
                  <a:spcPts val="0"/>
                </a:spcAft>
                <a:buNone/>
              </a:pPr>
              <a:r>
                <a:rPr b="1" lang="es" sz="1600" u="sng">
                  <a:solidFill>
                    <a:srgbClr val="4F4F4F"/>
                  </a:solidFill>
                  <a:latin typeface="Roboto"/>
                  <a:ea typeface="Roboto"/>
                  <a:cs typeface="Roboto"/>
                  <a:sym typeface="Roboto"/>
                </a:rPr>
                <a:t>Ubicación:</a:t>
              </a:r>
              <a:r>
                <a:rPr b="1" lang="es" sz="1600">
                  <a:solidFill>
                    <a:srgbClr val="4F4F4F"/>
                  </a:solidFill>
                  <a:latin typeface="Roboto"/>
                  <a:ea typeface="Roboto"/>
                  <a:cs typeface="Roboto"/>
                  <a:sym typeface="Roboto"/>
                </a:rPr>
                <a:t> Barrio de Belgrano, Ciudad de Buenos Aires. https://maps.app.goo.gl/FAqUD9szK791RZHu8</a:t>
              </a:r>
              <a:endParaRPr b="1" sz="1600">
                <a:solidFill>
                  <a:srgbClr val="4F4F4F"/>
                </a:solidFill>
                <a:latin typeface="Roboto"/>
                <a:ea typeface="Roboto"/>
                <a:cs typeface="Roboto"/>
                <a:sym typeface="Roboto"/>
              </a:endParaRPr>
            </a:p>
            <a:p>
              <a:pPr indent="0" lvl="0" marL="457200" rtl="0" algn="l">
                <a:lnSpc>
                  <a:spcPct val="115000"/>
                </a:lnSpc>
                <a:spcBef>
                  <a:spcPts val="1200"/>
                </a:spcBef>
                <a:spcAft>
                  <a:spcPts val="0"/>
                </a:spcAft>
                <a:buNone/>
              </a:pPr>
              <a:r>
                <a:rPr b="1" lang="es" sz="1600">
                  <a:solidFill>
                    <a:srgbClr val="4F4F4F"/>
                  </a:solidFill>
                  <a:latin typeface="Roboto"/>
                  <a:ea typeface="Roboto"/>
                  <a:cs typeface="Roboto"/>
                  <a:sym typeface="Roboto"/>
                </a:rPr>
                <a:t>2. </a:t>
              </a:r>
              <a:r>
                <a:rPr b="1" lang="es" sz="1600" u="sng">
                  <a:solidFill>
                    <a:srgbClr val="4F4F4F"/>
                  </a:solidFill>
                  <a:latin typeface="Roboto"/>
                  <a:ea typeface="Roboto"/>
                  <a:cs typeface="Roboto"/>
                  <a:sym typeface="Roboto"/>
                </a:rPr>
                <a:t>Modelos Entrenados:</a:t>
              </a:r>
              <a:r>
                <a:rPr b="1" lang="es" sz="1600">
                  <a:solidFill>
                    <a:srgbClr val="4F4F4F"/>
                  </a:solidFill>
                  <a:latin typeface="Roboto"/>
                  <a:ea typeface="Roboto"/>
                  <a:cs typeface="Roboto"/>
                  <a:sym typeface="Roboto"/>
                </a:rPr>
                <a:t> Estos datos se procesan a través de modelos (creados con tu historial de ventas y clima) que aprenden las relaciones clave.</a:t>
              </a:r>
              <a:endParaRPr b="1" sz="1600">
                <a:solidFill>
                  <a:srgbClr val="4F4F4F"/>
                </a:solidFill>
                <a:latin typeface="Roboto"/>
                <a:ea typeface="Roboto"/>
                <a:cs typeface="Roboto"/>
                <a:sym typeface="Roboto"/>
              </a:endParaRPr>
            </a:p>
            <a:p>
              <a:pPr indent="0" lvl="0" marL="457200" rtl="0" algn="l">
                <a:lnSpc>
                  <a:spcPct val="115000"/>
                </a:lnSpc>
                <a:spcBef>
                  <a:spcPts val="1200"/>
                </a:spcBef>
                <a:spcAft>
                  <a:spcPts val="0"/>
                </a:spcAft>
                <a:buNone/>
              </a:pPr>
              <a:r>
                <a:rPr b="1" lang="es" sz="1600">
                  <a:solidFill>
                    <a:srgbClr val="4F4F4F"/>
                  </a:solidFill>
                  <a:latin typeface="Roboto"/>
                  <a:ea typeface="Roboto"/>
                  <a:cs typeface="Roboto"/>
                  <a:sym typeface="Roboto"/>
                </a:rPr>
                <a:t>3. </a:t>
              </a:r>
              <a:r>
                <a:rPr b="1" lang="es" sz="1600" u="sng">
                  <a:solidFill>
                    <a:srgbClr val="4F4F4F"/>
                  </a:solidFill>
                  <a:latin typeface="Roboto"/>
                  <a:ea typeface="Roboto"/>
                  <a:cs typeface="Roboto"/>
                  <a:sym typeface="Roboto"/>
                </a:rPr>
                <a:t>Predicción:</a:t>
              </a:r>
              <a:r>
                <a:rPr b="1" lang="es" sz="1600">
                  <a:solidFill>
                    <a:srgbClr val="4F4F4F"/>
                  </a:solidFill>
                  <a:latin typeface="Roboto"/>
                  <a:ea typeface="Roboto"/>
                  <a:cs typeface="Roboto"/>
                  <a:sym typeface="Roboto"/>
                </a:rPr>
                <a:t> El resultado son estimaciones de ventas esperadas (en KG, ML, UNIDADES).</a:t>
              </a:r>
              <a:endParaRPr b="1" sz="1600">
                <a:solidFill>
                  <a:srgbClr val="4F4F4F"/>
                </a:solidFill>
                <a:latin typeface="Roboto"/>
                <a:ea typeface="Roboto"/>
                <a:cs typeface="Roboto"/>
                <a:sym typeface="Roboto"/>
              </a:endParaRPr>
            </a:p>
            <a:p>
              <a:pPr indent="0" lvl="0" marL="0" rtl="0" algn="l">
                <a:lnSpc>
                  <a:spcPct val="115000"/>
                </a:lnSpc>
                <a:spcBef>
                  <a:spcPts val="1200"/>
                </a:spcBef>
                <a:spcAft>
                  <a:spcPts val="0"/>
                </a:spcAft>
                <a:buNone/>
              </a:pPr>
              <a:r>
                <a:t/>
              </a:r>
              <a:endParaRPr sz="1100"/>
            </a:p>
            <a:p>
              <a:pPr indent="0" lvl="0" marL="0" rtl="0" algn="l">
                <a:spcBef>
                  <a:spcPts val="0"/>
                </a:spcBef>
                <a:spcAft>
                  <a:spcPts val="0"/>
                </a:spcAft>
                <a:buNone/>
              </a:pPr>
              <a:r>
                <a:t/>
              </a:r>
              <a:endParaRPr b="1" sz="1600" u="sng">
                <a:solidFill>
                  <a:srgbClr val="4F4F4F"/>
                </a:solidFill>
                <a:latin typeface="Roboto"/>
                <a:ea typeface="Roboto"/>
                <a:cs typeface="Roboto"/>
                <a:sym typeface="Roboto"/>
              </a:endParaRPr>
            </a:p>
            <a:p>
              <a:pPr indent="0" lvl="0" marL="0" rtl="0" algn="l">
                <a:spcBef>
                  <a:spcPts val="0"/>
                </a:spcBef>
                <a:spcAft>
                  <a:spcPts val="0"/>
                </a:spcAft>
                <a:buNone/>
              </a:pPr>
              <a:r>
                <a:t/>
              </a:r>
              <a:endParaRPr b="1" sz="1600" u="sng">
                <a:solidFill>
                  <a:srgbClr val="4F4F4F"/>
                </a:solidFill>
                <a:latin typeface="Roboto"/>
                <a:ea typeface="Roboto"/>
                <a:cs typeface="Roboto"/>
                <a:sym typeface="Roboto"/>
              </a:endParaRPr>
            </a:p>
            <a:p>
              <a:pPr indent="0" lvl="0" marL="0" rtl="0" algn="l">
                <a:spcBef>
                  <a:spcPts val="0"/>
                </a:spcBef>
                <a:spcAft>
                  <a:spcPts val="0"/>
                </a:spcAft>
                <a:buNone/>
              </a:pPr>
              <a:r>
                <a:t/>
              </a:r>
              <a:endParaRPr b="1" sz="1600" u="sng">
                <a:solidFill>
                  <a:srgbClr val="4F4F4F"/>
                </a:solidFill>
                <a:latin typeface="Roboto"/>
                <a:ea typeface="Roboto"/>
                <a:cs typeface="Roboto"/>
                <a:sym typeface="Roboto"/>
              </a:endParaRPr>
            </a:p>
            <a:p>
              <a:pPr indent="0" lvl="0" marL="457200" rtl="0" algn="l">
                <a:lnSpc>
                  <a:spcPct val="115000"/>
                </a:lnSpc>
                <a:spcBef>
                  <a:spcPts val="1200"/>
                </a:spcBef>
                <a:spcAft>
                  <a:spcPts val="1200"/>
                </a:spcAft>
                <a:buNone/>
              </a:pPr>
              <a:r>
                <a:t/>
              </a:r>
              <a:endParaRPr b="1" sz="1600">
                <a:solidFill>
                  <a:srgbClr val="4F4F4F"/>
                </a:solidFill>
                <a:latin typeface="Roboto"/>
                <a:ea typeface="Roboto"/>
                <a:cs typeface="Roboto"/>
                <a:sym typeface="Roboto"/>
              </a:endParaRPr>
            </a:p>
          </p:txBody>
        </p:sp>
      </p:grpSp>
      <p:sp>
        <p:nvSpPr>
          <p:cNvPr id="309" name="Google Shape;309;p15"/>
          <p:cNvSpPr txBox="1"/>
          <p:nvPr>
            <p:ph idx="4294967295" type="body"/>
          </p:nvPr>
        </p:nvSpPr>
        <p:spPr>
          <a:xfrm>
            <a:off x="449838" y="278650"/>
            <a:ext cx="8111400" cy="636600"/>
          </a:xfrm>
          <a:prstGeom prst="rect">
            <a:avLst/>
          </a:prstGeom>
          <a:gradFill>
            <a:gsLst>
              <a:gs pos="0">
                <a:srgbClr val="DFEAFB"/>
              </a:gs>
              <a:gs pos="100000">
                <a:srgbClr val="6E9CE7"/>
              </a:gs>
            </a:gsLst>
            <a:lin ang="5400012" scaled="0"/>
          </a:gradFill>
        </p:spPr>
        <p:txBody>
          <a:bodyPr anchorCtr="0" anchor="ctr" bIns="91425" lIns="91425" spcFirstLastPara="1" rIns="91425" wrap="square" tIns="91425">
            <a:normAutofit/>
          </a:bodyPr>
          <a:lstStyle/>
          <a:p>
            <a:pPr indent="0" lvl="0" marL="0" rtl="0" algn="l">
              <a:spcBef>
                <a:spcPts val="0"/>
              </a:spcBef>
              <a:spcAft>
                <a:spcPts val="0"/>
              </a:spcAft>
              <a:buNone/>
            </a:pPr>
            <a:r>
              <a:rPr b="1" lang="es" sz="1900">
                <a:solidFill>
                  <a:srgbClr val="E3E3E3"/>
                </a:solidFill>
                <a:latin typeface="Roboto"/>
                <a:ea typeface="Roboto"/>
                <a:cs typeface="Roboto"/>
                <a:sym typeface="Roboto"/>
              </a:rPr>
              <a:t>API y Simulación de Ventas</a:t>
            </a:r>
            <a:endParaRPr b="1" sz="1900">
              <a:solidFill>
                <a:srgbClr val="E3E3E3"/>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076D2"/>
            </a:gs>
            <a:gs pos="100000">
              <a:srgbClr val="093053"/>
            </a:gs>
          </a:gsLst>
          <a:path path="circle">
            <a:fillToRect b="50%" l="50%" r="50%" t="50%"/>
          </a:path>
          <a:tileRect/>
        </a:gradFill>
      </p:bgPr>
    </p:bg>
    <p:spTree>
      <p:nvGrpSpPr>
        <p:cNvPr id="313" name="Shape 313"/>
        <p:cNvGrpSpPr/>
        <p:nvPr/>
      </p:nvGrpSpPr>
      <p:grpSpPr>
        <a:xfrm>
          <a:off x="0" y="0"/>
          <a:ext cx="0" cy="0"/>
          <a:chOff x="0" y="0"/>
          <a:chExt cx="0" cy="0"/>
        </a:xfrm>
      </p:grpSpPr>
      <p:sp>
        <p:nvSpPr>
          <p:cNvPr id="314" name="Google Shape;314;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solidFill>
                  <a:srgbClr val="E3E3E3"/>
                </a:solidFill>
                <a:latin typeface="Roboto"/>
                <a:ea typeface="Roboto"/>
                <a:cs typeface="Roboto"/>
                <a:sym typeface="Roboto"/>
              </a:rPr>
              <a:t>Metadata</a:t>
            </a:r>
            <a:endParaRPr>
              <a:solidFill>
                <a:srgbClr val="E3E3E3"/>
              </a:solidFill>
              <a:latin typeface="Roboto"/>
              <a:ea typeface="Roboto"/>
              <a:cs typeface="Roboto"/>
              <a:sym typeface="Roboto"/>
            </a:endParaRPr>
          </a:p>
        </p:txBody>
      </p:sp>
      <p:sp>
        <p:nvSpPr>
          <p:cNvPr id="315" name="Google Shape;315;p16"/>
          <p:cNvSpPr/>
          <p:nvPr/>
        </p:nvSpPr>
        <p:spPr>
          <a:xfrm>
            <a:off x="432350" y="1304875"/>
            <a:ext cx="2819100" cy="607800"/>
          </a:xfrm>
          <a:prstGeom prst="homePlate">
            <a:avLst>
              <a:gd fmla="val 50000" name="adj"/>
            </a:avLst>
          </a:prstGeom>
          <a:gradFill>
            <a:gsLst>
              <a:gs pos="0">
                <a:srgbClr val="DFEAFB"/>
              </a:gs>
              <a:gs pos="100000">
                <a:srgbClr val="6E9CE7"/>
              </a:gs>
            </a:gsLst>
            <a:lin ang="5400012" scaled="0"/>
          </a:gra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b="1">
              <a:latin typeface="Roboto"/>
              <a:ea typeface="Roboto"/>
              <a:cs typeface="Roboto"/>
              <a:sym typeface="Roboto"/>
            </a:endParaRPr>
          </a:p>
        </p:txBody>
      </p:sp>
      <p:sp>
        <p:nvSpPr>
          <p:cNvPr id="316" name="Google Shape;316;p16"/>
          <p:cNvSpPr txBox="1"/>
          <p:nvPr>
            <p:ph idx="4294967295" type="body"/>
          </p:nvPr>
        </p:nvSpPr>
        <p:spPr>
          <a:xfrm>
            <a:off x="432350" y="1451575"/>
            <a:ext cx="2614200" cy="314400"/>
          </a:xfrm>
          <a:prstGeom prst="rect">
            <a:avLst/>
          </a:prstGeom>
        </p:spPr>
        <p:txBody>
          <a:bodyPr anchorCtr="0" anchor="ctr" bIns="91425" lIns="91425" spcFirstLastPara="1" rIns="91425" wrap="square" tIns="91425">
            <a:noAutofit/>
          </a:bodyPr>
          <a:lstStyle/>
          <a:p>
            <a:pPr indent="0" lvl="0" marL="0" rtl="0" algn="l">
              <a:lnSpc>
                <a:spcPct val="80000"/>
              </a:lnSpc>
              <a:spcBef>
                <a:spcPts val="0"/>
              </a:spcBef>
              <a:spcAft>
                <a:spcPts val="0"/>
              </a:spcAft>
              <a:buSzPts val="770"/>
              <a:buNone/>
            </a:pPr>
            <a:r>
              <a:rPr b="1" lang="es" sz="1550">
                <a:solidFill>
                  <a:schemeClr val="lt1"/>
                </a:solidFill>
                <a:latin typeface="Roboto"/>
                <a:ea typeface="Roboto"/>
                <a:cs typeface="Roboto"/>
                <a:sym typeface="Roboto"/>
              </a:rPr>
              <a:t>Alcance temporal</a:t>
            </a:r>
            <a:endParaRPr b="1" sz="1550">
              <a:solidFill>
                <a:schemeClr val="lt1"/>
              </a:solidFill>
              <a:latin typeface="Roboto"/>
              <a:ea typeface="Roboto"/>
              <a:cs typeface="Roboto"/>
              <a:sym typeface="Roboto"/>
            </a:endParaRPr>
          </a:p>
        </p:txBody>
      </p:sp>
      <p:sp>
        <p:nvSpPr>
          <p:cNvPr id="317" name="Google Shape;317;p16"/>
          <p:cNvSpPr txBox="1"/>
          <p:nvPr>
            <p:ph idx="4294967295" type="body"/>
          </p:nvPr>
        </p:nvSpPr>
        <p:spPr>
          <a:xfrm>
            <a:off x="3437000" y="1330325"/>
            <a:ext cx="3710100" cy="501300"/>
          </a:xfrm>
          <a:prstGeom prst="rect">
            <a:avLst/>
          </a:prstGeom>
        </p:spPr>
        <p:txBody>
          <a:bodyPr anchorCtr="0" anchor="ctr" bIns="91425" lIns="91425" spcFirstLastPara="1" rIns="91425" wrap="square" tIns="91425">
            <a:normAutofit fontScale="25000" lnSpcReduction="20000"/>
          </a:bodyPr>
          <a:lstStyle/>
          <a:p>
            <a:pPr indent="0" lvl="0" marL="0" rtl="0" algn="l">
              <a:spcBef>
                <a:spcPts val="0"/>
              </a:spcBef>
              <a:spcAft>
                <a:spcPts val="0"/>
              </a:spcAft>
              <a:buNone/>
            </a:pPr>
            <a:r>
              <a:rPr b="1" lang="es" sz="5383">
                <a:solidFill>
                  <a:srgbClr val="E3E3E3"/>
                </a:solidFill>
                <a:latin typeface="Roboto"/>
                <a:ea typeface="Roboto"/>
                <a:cs typeface="Roboto"/>
                <a:sym typeface="Roboto"/>
              </a:rPr>
              <a:t>365 días con intervalos por hora. </a:t>
            </a:r>
            <a:endParaRPr b="1" sz="5383">
              <a:solidFill>
                <a:srgbClr val="E3E3E3"/>
              </a:solidFill>
              <a:latin typeface="Roboto"/>
              <a:ea typeface="Roboto"/>
              <a:cs typeface="Roboto"/>
              <a:sym typeface="Roboto"/>
            </a:endParaRPr>
          </a:p>
          <a:p>
            <a:pPr indent="0" lvl="0" marL="0" rtl="0" algn="l">
              <a:spcBef>
                <a:spcPts val="800"/>
              </a:spcBef>
              <a:spcAft>
                <a:spcPts val="800"/>
              </a:spcAft>
              <a:buNone/>
            </a:pPr>
            <a:r>
              <a:t/>
            </a:r>
            <a:endParaRPr b="1" sz="1500">
              <a:latin typeface="Roboto"/>
              <a:ea typeface="Roboto"/>
              <a:cs typeface="Roboto"/>
              <a:sym typeface="Roboto"/>
            </a:endParaRPr>
          </a:p>
        </p:txBody>
      </p:sp>
      <p:sp>
        <p:nvSpPr>
          <p:cNvPr id="318" name="Google Shape;318;p16"/>
          <p:cNvSpPr txBox="1"/>
          <p:nvPr>
            <p:ph idx="4294967295" type="body"/>
          </p:nvPr>
        </p:nvSpPr>
        <p:spPr>
          <a:xfrm>
            <a:off x="632575" y="3058925"/>
            <a:ext cx="2614200" cy="224100"/>
          </a:xfrm>
          <a:prstGeom prst="rect">
            <a:avLst/>
          </a:prstGeom>
        </p:spPr>
        <p:txBody>
          <a:bodyPr anchorCtr="0" anchor="ctr" bIns="91425" lIns="91425" spcFirstLastPara="1" rIns="91425" wrap="square" tIns="91425">
            <a:normAutofit fontScale="25000" lnSpcReduction="20000"/>
          </a:bodyPr>
          <a:lstStyle/>
          <a:p>
            <a:pPr indent="0" lvl="0" marL="0" rtl="0" algn="l">
              <a:lnSpc>
                <a:spcPct val="100000"/>
              </a:lnSpc>
              <a:spcBef>
                <a:spcPts val="0"/>
              </a:spcBef>
              <a:spcAft>
                <a:spcPts val="0"/>
              </a:spcAft>
              <a:buNone/>
            </a:pPr>
            <a:r>
              <a:rPr b="1" lang="es">
                <a:solidFill>
                  <a:schemeClr val="lt1"/>
                </a:solidFill>
                <a:latin typeface="Roboto"/>
                <a:ea typeface="Roboto"/>
                <a:cs typeface="Roboto"/>
                <a:sym typeface="Roboto"/>
              </a:rPr>
              <a:t>Volúmen de registros</a:t>
            </a:r>
            <a:endParaRPr b="1">
              <a:solidFill>
                <a:schemeClr val="lt1"/>
              </a:solidFill>
              <a:latin typeface="Roboto"/>
              <a:ea typeface="Roboto"/>
              <a:cs typeface="Roboto"/>
              <a:sym typeface="Roboto"/>
            </a:endParaRPr>
          </a:p>
        </p:txBody>
      </p:sp>
      <p:sp>
        <p:nvSpPr>
          <p:cNvPr id="319" name="Google Shape;319;p16"/>
          <p:cNvSpPr txBox="1"/>
          <p:nvPr>
            <p:ph idx="4294967295" type="body"/>
          </p:nvPr>
        </p:nvSpPr>
        <p:spPr>
          <a:xfrm>
            <a:off x="3437000" y="2144125"/>
            <a:ext cx="3308400" cy="501300"/>
          </a:xfrm>
          <a:prstGeom prst="rect">
            <a:avLst/>
          </a:prstGeom>
        </p:spPr>
        <p:txBody>
          <a:bodyPr anchorCtr="0" anchor="ctr" bIns="91425" lIns="91425" spcFirstLastPara="1" rIns="91425" wrap="square" tIns="91425">
            <a:normAutofit fontScale="25000" lnSpcReduction="20000"/>
          </a:bodyPr>
          <a:lstStyle/>
          <a:p>
            <a:pPr indent="0" lvl="0" marL="0" rtl="0" algn="l">
              <a:spcBef>
                <a:spcPts val="0"/>
              </a:spcBef>
              <a:spcAft>
                <a:spcPts val="0"/>
              </a:spcAft>
              <a:buNone/>
            </a:pPr>
            <a:r>
              <a:rPr b="1" lang="es" sz="5133">
                <a:solidFill>
                  <a:srgbClr val="E3E3E3"/>
                </a:solidFill>
                <a:latin typeface="Roboto"/>
                <a:ea typeface="Roboto"/>
                <a:cs typeface="Roboto"/>
                <a:sym typeface="Roboto"/>
              </a:rPr>
              <a:t>8.760 registros individuales</a:t>
            </a:r>
            <a:r>
              <a:rPr b="1" lang="es" sz="5133">
                <a:solidFill>
                  <a:srgbClr val="E3E3E3"/>
                </a:solidFill>
                <a:latin typeface="Roboto"/>
                <a:ea typeface="Roboto"/>
                <a:cs typeface="Roboto"/>
                <a:sym typeface="Roboto"/>
              </a:rPr>
              <a:t> </a:t>
            </a:r>
            <a:endParaRPr b="1" sz="5133">
              <a:solidFill>
                <a:srgbClr val="E3E3E3"/>
              </a:solidFill>
              <a:latin typeface="Roboto"/>
              <a:ea typeface="Roboto"/>
              <a:cs typeface="Roboto"/>
              <a:sym typeface="Roboto"/>
            </a:endParaRPr>
          </a:p>
          <a:p>
            <a:pPr indent="0" lvl="0" marL="0" rtl="0" algn="l">
              <a:spcBef>
                <a:spcPts val="800"/>
              </a:spcBef>
              <a:spcAft>
                <a:spcPts val="800"/>
              </a:spcAft>
              <a:buNone/>
            </a:pPr>
            <a:r>
              <a:t/>
            </a:r>
            <a:endParaRPr b="1" sz="1600">
              <a:latin typeface="Roboto"/>
              <a:ea typeface="Roboto"/>
              <a:cs typeface="Roboto"/>
              <a:sym typeface="Roboto"/>
            </a:endParaRPr>
          </a:p>
        </p:txBody>
      </p:sp>
      <p:sp>
        <p:nvSpPr>
          <p:cNvPr id="320" name="Google Shape;320;p16"/>
          <p:cNvSpPr/>
          <p:nvPr/>
        </p:nvSpPr>
        <p:spPr>
          <a:xfrm>
            <a:off x="432350" y="2072100"/>
            <a:ext cx="2819100" cy="607800"/>
          </a:xfrm>
          <a:prstGeom prst="homePlate">
            <a:avLst>
              <a:gd fmla="val 50000" name="adj"/>
            </a:avLst>
          </a:prstGeom>
          <a:gradFill>
            <a:gsLst>
              <a:gs pos="0">
                <a:srgbClr val="DFEAFB"/>
              </a:gs>
              <a:gs pos="100000">
                <a:srgbClr val="6E9CE7"/>
              </a:gs>
            </a:gsLst>
            <a:lin ang="5400012" scaled="0"/>
          </a:gra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rPr b="1" lang="es" sz="1500">
                <a:solidFill>
                  <a:schemeClr val="lt1"/>
                </a:solidFill>
                <a:latin typeface="Roboto"/>
                <a:ea typeface="Roboto"/>
                <a:cs typeface="Roboto"/>
                <a:sym typeface="Roboto"/>
              </a:rPr>
              <a:t>Volumen de Registros</a:t>
            </a:r>
            <a:endParaRPr b="1" sz="1500">
              <a:solidFill>
                <a:schemeClr val="lt1"/>
              </a:solidFill>
              <a:latin typeface="Roboto"/>
              <a:ea typeface="Roboto"/>
              <a:cs typeface="Roboto"/>
              <a:sym typeface="Roboto"/>
            </a:endParaRPr>
          </a:p>
        </p:txBody>
      </p:sp>
      <p:sp>
        <p:nvSpPr>
          <p:cNvPr id="321" name="Google Shape;321;p16"/>
          <p:cNvSpPr/>
          <p:nvPr/>
        </p:nvSpPr>
        <p:spPr>
          <a:xfrm>
            <a:off x="432350" y="2892550"/>
            <a:ext cx="2819100" cy="607800"/>
          </a:xfrm>
          <a:prstGeom prst="homePlate">
            <a:avLst>
              <a:gd fmla="val 50000" name="adj"/>
            </a:avLst>
          </a:prstGeom>
          <a:gradFill>
            <a:gsLst>
              <a:gs pos="0">
                <a:srgbClr val="DFEAFB"/>
              </a:gs>
              <a:gs pos="100000">
                <a:srgbClr val="6E9CE7"/>
              </a:gs>
            </a:gsLst>
            <a:lin ang="5400012" scaled="0"/>
          </a:gra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rPr b="1" lang="es" sz="1500">
                <a:solidFill>
                  <a:schemeClr val="lt1"/>
                </a:solidFill>
                <a:latin typeface="Roboto"/>
                <a:ea typeface="Roboto"/>
                <a:cs typeface="Roboto"/>
                <a:sym typeface="Roboto"/>
              </a:rPr>
              <a:t>Amplitud de Información</a:t>
            </a:r>
            <a:endParaRPr b="1" sz="1500">
              <a:solidFill>
                <a:schemeClr val="lt1"/>
              </a:solidFill>
              <a:latin typeface="Roboto"/>
              <a:ea typeface="Roboto"/>
              <a:cs typeface="Roboto"/>
              <a:sym typeface="Roboto"/>
            </a:endParaRPr>
          </a:p>
        </p:txBody>
      </p:sp>
      <p:sp>
        <p:nvSpPr>
          <p:cNvPr id="322" name="Google Shape;322;p16"/>
          <p:cNvSpPr txBox="1"/>
          <p:nvPr>
            <p:ph idx="4294967295" type="body"/>
          </p:nvPr>
        </p:nvSpPr>
        <p:spPr>
          <a:xfrm>
            <a:off x="3437000" y="2836675"/>
            <a:ext cx="5706900" cy="100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852"/>
              <a:buNone/>
            </a:pPr>
            <a:r>
              <a:rPr b="1" lang="es">
                <a:solidFill>
                  <a:srgbClr val="E3E3E3"/>
                </a:solidFill>
                <a:latin typeface="Roboto"/>
                <a:ea typeface="Roboto"/>
                <a:cs typeface="Roboto"/>
                <a:sym typeface="Roboto"/>
              </a:rPr>
              <a:t>11 </a:t>
            </a:r>
            <a:r>
              <a:rPr b="1" lang="es">
                <a:solidFill>
                  <a:srgbClr val="E3E3E3"/>
                </a:solidFill>
                <a:latin typeface="Roboto"/>
                <a:ea typeface="Roboto"/>
                <a:cs typeface="Roboto"/>
                <a:sym typeface="Roboto"/>
              </a:rPr>
              <a:t>columnas distintas: Variables Climáticas (8 columnas),</a:t>
            </a:r>
            <a:endParaRPr b="1">
              <a:solidFill>
                <a:srgbClr val="E3E3E3"/>
              </a:solidFill>
              <a:latin typeface="Roboto"/>
              <a:ea typeface="Roboto"/>
              <a:cs typeface="Roboto"/>
              <a:sym typeface="Roboto"/>
            </a:endParaRPr>
          </a:p>
          <a:p>
            <a:pPr indent="0" lvl="0" marL="0" rtl="0" algn="l">
              <a:spcBef>
                <a:spcPts val="800"/>
              </a:spcBef>
              <a:spcAft>
                <a:spcPts val="0"/>
              </a:spcAft>
              <a:buSzPts val="852"/>
              <a:buNone/>
            </a:pPr>
            <a:r>
              <a:rPr b="1" lang="es">
                <a:solidFill>
                  <a:srgbClr val="E3E3E3"/>
                </a:solidFill>
                <a:latin typeface="Roboto"/>
                <a:ea typeface="Roboto"/>
                <a:cs typeface="Roboto"/>
                <a:sym typeface="Roboto"/>
              </a:rPr>
              <a:t>Variables de Ventas (4 columnas) y Variables Temporales Añadidas (2 columnas).</a:t>
            </a:r>
            <a:endParaRPr b="1">
              <a:solidFill>
                <a:srgbClr val="E3E3E3"/>
              </a:solidFill>
              <a:latin typeface="Roboto"/>
              <a:ea typeface="Roboto"/>
              <a:cs typeface="Roboto"/>
              <a:sym typeface="Roboto"/>
            </a:endParaRPr>
          </a:p>
          <a:p>
            <a:pPr indent="0" lvl="0" marL="0" rtl="0" algn="l">
              <a:spcBef>
                <a:spcPts val="800"/>
              </a:spcBef>
              <a:spcAft>
                <a:spcPts val="800"/>
              </a:spcAft>
              <a:buSzPts val="852"/>
              <a:buNone/>
            </a:pPr>
            <a:r>
              <a:t/>
            </a:r>
            <a:endParaRPr b="1" sz="1240">
              <a:latin typeface="Roboto"/>
              <a:ea typeface="Roboto"/>
              <a:cs typeface="Roboto"/>
              <a:sym typeface="Roboto"/>
            </a:endParaRPr>
          </a:p>
        </p:txBody>
      </p:sp>
      <p:sp>
        <p:nvSpPr>
          <p:cNvPr id="323" name="Google Shape;323;p16"/>
          <p:cNvSpPr/>
          <p:nvPr/>
        </p:nvSpPr>
        <p:spPr>
          <a:xfrm>
            <a:off x="432350" y="3713000"/>
            <a:ext cx="2819100" cy="607800"/>
          </a:xfrm>
          <a:prstGeom prst="homePlate">
            <a:avLst>
              <a:gd fmla="val 50000" name="adj"/>
            </a:avLst>
          </a:prstGeom>
          <a:gradFill>
            <a:gsLst>
              <a:gs pos="0">
                <a:srgbClr val="DFEAFB"/>
              </a:gs>
              <a:gs pos="100000">
                <a:srgbClr val="6E9CE7"/>
              </a:gs>
            </a:gsLst>
            <a:lin ang="5400012" scaled="0"/>
          </a:gra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rPr b="1" lang="es" sz="1500">
                <a:solidFill>
                  <a:schemeClr val="lt1"/>
                </a:solidFill>
                <a:latin typeface="Roboto"/>
                <a:ea typeface="Roboto"/>
                <a:cs typeface="Roboto"/>
                <a:sym typeface="Roboto"/>
              </a:rPr>
              <a:t>Tipos de Información Contenida</a:t>
            </a:r>
            <a:endParaRPr b="1" sz="1500">
              <a:solidFill>
                <a:schemeClr val="lt1"/>
              </a:solidFill>
              <a:latin typeface="Roboto"/>
              <a:ea typeface="Roboto"/>
              <a:cs typeface="Roboto"/>
              <a:sym typeface="Roboto"/>
            </a:endParaRPr>
          </a:p>
        </p:txBody>
      </p:sp>
      <p:sp>
        <p:nvSpPr>
          <p:cNvPr id="324" name="Google Shape;324;p16"/>
          <p:cNvSpPr txBox="1"/>
          <p:nvPr>
            <p:ph idx="4294967295" type="body"/>
          </p:nvPr>
        </p:nvSpPr>
        <p:spPr>
          <a:xfrm>
            <a:off x="3437000" y="3837475"/>
            <a:ext cx="3606000" cy="501300"/>
          </a:xfrm>
          <a:prstGeom prst="rect">
            <a:avLst/>
          </a:prstGeom>
        </p:spPr>
        <p:txBody>
          <a:bodyPr anchorCtr="0" anchor="ctr" bIns="91425" lIns="91425" spcFirstLastPara="1" rIns="91425" wrap="square" tIns="91425">
            <a:normAutofit fontScale="25000" lnSpcReduction="20000"/>
          </a:bodyPr>
          <a:lstStyle/>
          <a:p>
            <a:pPr indent="0" lvl="0" marL="0" rtl="0" algn="l">
              <a:spcBef>
                <a:spcPts val="0"/>
              </a:spcBef>
              <a:spcAft>
                <a:spcPts val="0"/>
              </a:spcAft>
              <a:buNone/>
            </a:pPr>
            <a:r>
              <a:rPr b="1" lang="es" sz="5200">
                <a:solidFill>
                  <a:srgbClr val="E3E3E3"/>
                </a:solidFill>
                <a:latin typeface="Roboto"/>
                <a:ea typeface="Roboto"/>
                <a:cs typeface="Roboto"/>
                <a:sym typeface="Roboto"/>
              </a:rPr>
              <a:t>Datos numéricos y categóricos</a:t>
            </a:r>
            <a:endParaRPr b="1" sz="5200">
              <a:solidFill>
                <a:srgbClr val="E3E3E3"/>
              </a:solidFill>
              <a:latin typeface="Roboto"/>
              <a:ea typeface="Roboto"/>
              <a:cs typeface="Roboto"/>
              <a:sym typeface="Roboto"/>
            </a:endParaRPr>
          </a:p>
          <a:p>
            <a:pPr indent="0" lvl="0" marL="0" rtl="0" algn="l">
              <a:spcBef>
                <a:spcPts val="800"/>
              </a:spcBef>
              <a:spcAft>
                <a:spcPts val="800"/>
              </a:spcAft>
              <a:buNone/>
            </a:pPr>
            <a:r>
              <a:t/>
            </a:r>
            <a:endParaRPr b="1" sz="1600">
              <a:solidFill>
                <a:srgbClr val="E3E3E3"/>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076D2"/>
            </a:gs>
            <a:gs pos="100000">
              <a:srgbClr val="093053"/>
            </a:gs>
          </a:gsLst>
          <a:path path="circle">
            <a:fillToRect b="50%" l="50%" r="50%" t="50%"/>
          </a:path>
          <a:tileRect/>
        </a:gradFill>
      </p:bgPr>
    </p:bg>
    <p:spTree>
      <p:nvGrpSpPr>
        <p:cNvPr id="328" name="Shape 328"/>
        <p:cNvGrpSpPr/>
        <p:nvPr/>
      </p:nvGrpSpPr>
      <p:grpSpPr>
        <a:xfrm>
          <a:off x="0" y="0"/>
          <a:ext cx="0" cy="0"/>
          <a:chOff x="0" y="0"/>
          <a:chExt cx="0" cy="0"/>
        </a:xfrm>
      </p:grpSpPr>
      <p:sp>
        <p:nvSpPr>
          <p:cNvPr id="329" name="Google Shape;329;p17"/>
          <p:cNvSpPr txBox="1"/>
          <p:nvPr/>
        </p:nvSpPr>
        <p:spPr>
          <a:xfrm>
            <a:off x="476875" y="324475"/>
            <a:ext cx="78114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2000">
                <a:solidFill>
                  <a:srgbClr val="E3E3E3"/>
                </a:solidFill>
                <a:latin typeface="Roboto"/>
                <a:ea typeface="Roboto"/>
                <a:cs typeface="Roboto"/>
                <a:sym typeface="Roboto"/>
              </a:rPr>
              <a:t>1. Pregunta: La temperatura, ¿aliada o enemiga de las ventas?</a:t>
            </a:r>
            <a:endParaRPr b="1" sz="2000">
              <a:solidFill>
                <a:srgbClr val="E3E3E3"/>
              </a:solidFill>
              <a:latin typeface="Roboto"/>
              <a:ea typeface="Roboto"/>
              <a:cs typeface="Roboto"/>
              <a:sym typeface="Roboto"/>
            </a:endParaRPr>
          </a:p>
        </p:txBody>
      </p:sp>
      <p:pic>
        <p:nvPicPr>
          <p:cNvPr id="330" name="Google Shape;330;p17"/>
          <p:cNvPicPr preferRelativeResize="0"/>
          <p:nvPr/>
        </p:nvPicPr>
        <p:blipFill>
          <a:blip r:embed="rId3">
            <a:alphaModFix/>
          </a:blip>
          <a:stretch>
            <a:fillRect/>
          </a:stretch>
        </p:blipFill>
        <p:spPr>
          <a:xfrm>
            <a:off x="359300" y="921400"/>
            <a:ext cx="8425399" cy="3870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076D2"/>
            </a:gs>
            <a:gs pos="100000">
              <a:srgbClr val="093053"/>
            </a:gs>
          </a:gsLst>
          <a:path path="circle">
            <a:fillToRect b="50%" l="50%" r="50%" t="50%"/>
          </a:path>
          <a:tileRect/>
        </a:gradFill>
      </p:bgPr>
    </p:bg>
    <p:spTree>
      <p:nvGrpSpPr>
        <p:cNvPr id="334" name="Shape 334"/>
        <p:cNvGrpSpPr/>
        <p:nvPr/>
      </p:nvGrpSpPr>
      <p:grpSpPr>
        <a:xfrm>
          <a:off x="0" y="0"/>
          <a:ext cx="0" cy="0"/>
          <a:chOff x="0" y="0"/>
          <a:chExt cx="0" cy="0"/>
        </a:xfrm>
      </p:grpSpPr>
      <p:sp>
        <p:nvSpPr>
          <p:cNvPr id="335" name="Google Shape;335;p18"/>
          <p:cNvSpPr txBox="1"/>
          <p:nvPr>
            <p:ph type="title"/>
          </p:nvPr>
        </p:nvSpPr>
        <p:spPr>
          <a:xfrm>
            <a:off x="1303800" y="321300"/>
            <a:ext cx="7030500" cy="612300"/>
          </a:xfrm>
          <a:prstGeom prst="rect">
            <a:avLst/>
          </a:prstGeom>
        </p:spPr>
        <p:txBody>
          <a:bodyPr anchorCtr="0" anchor="ctr" bIns="91425" lIns="91425" spcFirstLastPara="1" rIns="91425" wrap="square" tIns="91425">
            <a:normAutofit fontScale="90000"/>
          </a:bodyPr>
          <a:lstStyle/>
          <a:p>
            <a:pPr indent="0" lvl="0" marL="0" rtl="0" algn="l">
              <a:lnSpc>
                <a:spcPct val="130434"/>
              </a:lnSpc>
              <a:spcBef>
                <a:spcPts val="0"/>
              </a:spcBef>
              <a:spcAft>
                <a:spcPts val="0"/>
              </a:spcAft>
              <a:buNone/>
            </a:pPr>
            <a:r>
              <a:t/>
            </a:r>
            <a:endParaRPr sz="2383">
              <a:solidFill>
                <a:srgbClr val="D4D4D4"/>
              </a:solidFill>
              <a:latin typeface="Roboto"/>
              <a:ea typeface="Roboto"/>
              <a:cs typeface="Roboto"/>
              <a:sym typeface="Roboto"/>
            </a:endParaRPr>
          </a:p>
          <a:p>
            <a:pPr indent="0" lvl="0" marL="0" rtl="0" algn="l">
              <a:lnSpc>
                <a:spcPct val="130434"/>
              </a:lnSpc>
              <a:spcBef>
                <a:spcPts val="0"/>
              </a:spcBef>
              <a:spcAft>
                <a:spcPts val="0"/>
              </a:spcAft>
              <a:buNone/>
            </a:pPr>
            <a:r>
              <a:rPr lang="es" sz="2383">
                <a:solidFill>
                  <a:srgbClr val="D4D4D4"/>
                </a:solidFill>
                <a:latin typeface="Roboto"/>
                <a:ea typeface="Roboto"/>
                <a:cs typeface="Roboto"/>
                <a:sym typeface="Roboto"/>
              </a:rPr>
              <a:t>Insights</a:t>
            </a:r>
            <a:endParaRPr sz="2383">
              <a:solidFill>
                <a:srgbClr val="D4D4D4"/>
              </a:solidFill>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336" name="Google Shape;336;p18"/>
          <p:cNvSpPr txBox="1"/>
          <p:nvPr>
            <p:ph idx="1" type="body"/>
          </p:nvPr>
        </p:nvSpPr>
        <p:spPr>
          <a:xfrm>
            <a:off x="999825" y="2303625"/>
            <a:ext cx="3430500" cy="2215800"/>
          </a:xfrm>
          <a:prstGeom prst="rect">
            <a:avLst/>
          </a:prstGeom>
        </p:spPr>
        <p:txBody>
          <a:bodyPr anchorCtr="0" anchor="t" bIns="91425" lIns="91425" spcFirstLastPara="1" rIns="91425" wrap="square" tIns="91425">
            <a:normAutofit fontScale="25000" lnSpcReduction="20000"/>
          </a:bodyPr>
          <a:lstStyle/>
          <a:p>
            <a:pPr indent="0" lvl="0" marL="0" rtl="0" algn="l">
              <a:lnSpc>
                <a:spcPct val="130434"/>
              </a:lnSpc>
              <a:spcBef>
                <a:spcPts val="0"/>
              </a:spcBef>
              <a:spcAft>
                <a:spcPts val="0"/>
              </a:spcAft>
              <a:buNone/>
            </a:pPr>
            <a:r>
              <a:t/>
            </a:r>
            <a:endParaRPr b="1" sz="5000" u="sng">
              <a:solidFill>
                <a:srgbClr val="E3E3E3"/>
              </a:solidFill>
              <a:latin typeface="Roboto"/>
              <a:ea typeface="Roboto"/>
              <a:cs typeface="Roboto"/>
              <a:sym typeface="Roboto"/>
            </a:endParaRPr>
          </a:p>
          <a:p>
            <a:pPr indent="0" lvl="0" marL="0" rtl="0" algn="l">
              <a:lnSpc>
                <a:spcPct val="130434"/>
              </a:lnSpc>
              <a:spcBef>
                <a:spcPts val="0"/>
              </a:spcBef>
              <a:spcAft>
                <a:spcPts val="0"/>
              </a:spcAft>
              <a:buNone/>
            </a:pPr>
            <a:r>
              <a:rPr b="1" lang="es" sz="5000" u="sng">
                <a:solidFill>
                  <a:srgbClr val="E3E3E3"/>
                </a:solidFill>
                <a:latin typeface="Roboto"/>
                <a:ea typeface="Roboto"/>
                <a:cs typeface="Roboto"/>
                <a:sym typeface="Roboto"/>
              </a:rPr>
              <a:t>Helados:</a:t>
            </a:r>
            <a:r>
              <a:rPr b="1" lang="es" sz="5000">
                <a:solidFill>
                  <a:srgbClr val="E3E3E3"/>
                </a:solidFill>
                <a:latin typeface="Roboto"/>
                <a:ea typeface="Roboto"/>
                <a:cs typeface="Roboto"/>
                <a:sym typeface="Roboto"/>
              </a:rPr>
              <a:t> El gráfico de dispersión (Temperatura vs Helados) revela una clara correlación positiva y fuerte. A medida que la temperatura aumenta, las ventas de helados tienden a dispararse significativamente, especialmente a partir de los ~20°C. Esto confirma que el calor es un motor principal para la demanda de helados.</a:t>
            </a:r>
            <a:endParaRPr b="1" sz="5000">
              <a:solidFill>
                <a:srgbClr val="E3E3E3"/>
              </a:solidFill>
              <a:latin typeface="Roboto"/>
              <a:ea typeface="Roboto"/>
              <a:cs typeface="Roboto"/>
              <a:sym typeface="Roboto"/>
            </a:endParaRPr>
          </a:p>
          <a:p>
            <a:pPr indent="0" lvl="0" marL="0" rtl="0" algn="l">
              <a:lnSpc>
                <a:spcPct val="130434"/>
              </a:lnSpc>
              <a:spcBef>
                <a:spcPts val="0"/>
              </a:spcBef>
              <a:spcAft>
                <a:spcPts val="0"/>
              </a:spcAft>
              <a:buNone/>
            </a:pPr>
            <a:r>
              <a:t/>
            </a:r>
            <a:endParaRPr b="1" sz="1150">
              <a:solidFill>
                <a:srgbClr val="E3E3E3"/>
              </a:solidFill>
              <a:latin typeface="Roboto"/>
              <a:ea typeface="Roboto"/>
              <a:cs typeface="Roboto"/>
              <a:sym typeface="Roboto"/>
            </a:endParaRPr>
          </a:p>
          <a:p>
            <a:pPr indent="0" lvl="0" marL="0" rtl="0" algn="l">
              <a:spcBef>
                <a:spcPts val="0"/>
              </a:spcBef>
              <a:spcAft>
                <a:spcPts val="1200"/>
              </a:spcAft>
              <a:buNone/>
            </a:pPr>
            <a:r>
              <a:t/>
            </a:r>
            <a:endParaRPr b="1">
              <a:solidFill>
                <a:srgbClr val="E3E3E3"/>
              </a:solidFill>
              <a:latin typeface="Roboto"/>
              <a:ea typeface="Roboto"/>
              <a:cs typeface="Roboto"/>
              <a:sym typeface="Roboto"/>
            </a:endParaRPr>
          </a:p>
        </p:txBody>
      </p:sp>
      <p:sp>
        <p:nvSpPr>
          <p:cNvPr id="337" name="Google Shape;337;p18"/>
          <p:cNvSpPr txBox="1"/>
          <p:nvPr>
            <p:ph idx="2" type="body"/>
          </p:nvPr>
        </p:nvSpPr>
        <p:spPr>
          <a:xfrm>
            <a:off x="4599675" y="2159675"/>
            <a:ext cx="3430500" cy="2359800"/>
          </a:xfrm>
          <a:prstGeom prst="rect">
            <a:avLst/>
          </a:prstGeom>
        </p:spPr>
        <p:txBody>
          <a:bodyPr anchorCtr="0" anchor="t" bIns="91425" lIns="91425" spcFirstLastPara="1" rIns="91425" wrap="square" tIns="91425">
            <a:normAutofit fontScale="25000" lnSpcReduction="20000"/>
          </a:bodyPr>
          <a:lstStyle/>
          <a:p>
            <a:pPr indent="0" lvl="0" marL="0" rtl="0" algn="l">
              <a:lnSpc>
                <a:spcPct val="130434"/>
              </a:lnSpc>
              <a:spcBef>
                <a:spcPts val="0"/>
              </a:spcBef>
              <a:spcAft>
                <a:spcPts val="0"/>
              </a:spcAft>
              <a:buNone/>
            </a:pPr>
            <a:r>
              <a:t/>
            </a:r>
            <a:endParaRPr b="1">
              <a:solidFill>
                <a:srgbClr val="E3E3E3"/>
              </a:solidFill>
              <a:latin typeface="Roboto"/>
              <a:ea typeface="Roboto"/>
              <a:cs typeface="Roboto"/>
              <a:sym typeface="Roboto"/>
            </a:endParaRPr>
          </a:p>
          <a:p>
            <a:pPr indent="0" lvl="0" marL="0" rtl="0" algn="l">
              <a:lnSpc>
                <a:spcPct val="130434"/>
              </a:lnSpc>
              <a:spcBef>
                <a:spcPts val="0"/>
              </a:spcBef>
              <a:spcAft>
                <a:spcPts val="0"/>
              </a:spcAft>
              <a:buNone/>
            </a:pPr>
            <a:r>
              <a:t/>
            </a:r>
            <a:endParaRPr b="1" sz="5075" u="sng">
              <a:solidFill>
                <a:srgbClr val="E3E3E3"/>
              </a:solidFill>
              <a:latin typeface="Roboto"/>
              <a:ea typeface="Roboto"/>
              <a:cs typeface="Roboto"/>
              <a:sym typeface="Roboto"/>
            </a:endParaRPr>
          </a:p>
          <a:p>
            <a:pPr indent="0" lvl="0" marL="0" rtl="0" algn="l">
              <a:lnSpc>
                <a:spcPct val="130434"/>
              </a:lnSpc>
              <a:spcBef>
                <a:spcPts val="0"/>
              </a:spcBef>
              <a:spcAft>
                <a:spcPts val="0"/>
              </a:spcAft>
              <a:buNone/>
            </a:pPr>
            <a:r>
              <a:rPr b="1" lang="es" sz="5075" u="sng">
                <a:solidFill>
                  <a:srgbClr val="E3E3E3"/>
                </a:solidFill>
                <a:latin typeface="Roboto"/>
                <a:ea typeface="Roboto"/>
                <a:cs typeface="Roboto"/>
                <a:sym typeface="Roboto"/>
              </a:rPr>
              <a:t>Bebidas Calientes: </a:t>
            </a:r>
            <a:r>
              <a:rPr b="1" lang="es" sz="5075">
                <a:solidFill>
                  <a:srgbClr val="E3E3E3"/>
                </a:solidFill>
                <a:latin typeface="Roboto"/>
                <a:ea typeface="Roboto"/>
                <a:cs typeface="Roboto"/>
                <a:sym typeface="Roboto"/>
              </a:rPr>
              <a:t>Contrariamente, el gráfico de dispersión (Temperatura vs Bebidas Calientes) muestra una correlación negativa. Las ventas de bebidas calientes son notablemente más altas en temperaturas bajas o moderadas y disminuyen a medida que la temperatura ambiente se eleva. Esto sugiere que el frío es el principal impulsor de su consumo.</a:t>
            </a:r>
            <a:endParaRPr b="1" sz="5075">
              <a:solidFill>
                <a:srgbClr val="E3E3E3"/>
              </a:solidFill>
              <a:latin typeface="Roboto"/>
              <a:ea typeface="Roboto"/>
              <a:cs typeface="Roboto"/>
              <a:sym typeface="Roboto"/>
            </a:endParaRPr>
          </a:p>
          <a:p>
            <a:pPr indent="0" lvl="0" marL="0" rtl="0" algn="l">
              <a:spcBef>
                <a:spcPts val="0"/>
              </a:spcBef>
              <a:spcAft>
                <a:spcPts val="1200"/>
              </a:spcAft>
              <a:buNone/>
            </a:pPr>
            <a:r>
              <a:t/>
            </a:r>
            <a:endParaRPr b="1">
              <a:solidFill>
                <a:srgbClr val="E3E3E3"/>
              </a:solidFill>
              <a:latin typeface="Roboto"/>
              <a:ea typeface="Roboto"/>
              <a:cs typeface="Roboto"/>
              <a:sym typeface="Roboto"/>
            </a:endParaRPr>
          </a:p>
        </p:txBody>
      </p:sp>
      <p:pic>
        <p:nvPicPr>
          <p:cNvPr id="338" name="Google Shape;338;p18" title="CAFE-removebg-preview.png"/>
          <p:cNvPicPr preferRelativeResize="0"/>
          <p:nvPr/>
        </p:nvPicPr>
        <p:blipFill>
          <a:blip r:embed="rId3">
            <a:alphaModFix/>
          </a:blip>
          <a:stretch>
            <a:fillRect/>
          </a:stretch>
        </p:blipFill>
        <p:spPr>
          <a:xfrm>
            <a:off x="6158974" y="802150"/>
            <a:ext cx="744970" cy="828675"/>
          </a:xfrm>
          <a:prstGeom prst="rect">
            <a:avLst/>
          </a:prstGeom>
          <a:noFill/>
          <a:ln>
            <a:noFill/>
          </a:ln>
        </p:spPr>
      </p:pic>
      <p:pic>
        <p:nvPicPr>
          <p:cNvPr id="339" name="Google Shape;339;p18" title="HELADO.png"/>
          <p:cNvPicPr preferRelativeResize="0"/>
          <p:nvPr/>
        </p:nvPicPr>
        <p:blipFill>
          <a:blip r:embed="rId4">
            <a:alphaModFix/>
          </a:blip>
          <a:stretch>
            <a:fillRect/>
          </a:stretch>
        </p:blipFill>
        <p:spPr>
          <a:xfrm>
            <a:off x="2423725" y="802150"/>
            <a:ext cx="885825" cy="828675"/>
          </a:xfrm>
          <a:prstGeom prst="rect">
            <a:avLst/>
          </a:prstGeom>
          <a:noFill/>
          <a:ln>
            <a:noFill/>
          </a:ln>
        </p:spPr>
      </p:pic>
      <p:sp>
        <p:nvSpPr>
          <p:cNvPr id="340" name="Google Shape;340;p18"/>
          <p:cNvSpPr txBox="1"/>
          <p:nvPr/>
        </p:nvSpPr>
        <p:spPr>
          <a:xfrm>
            <a:off x="1123700" y="1774775"/>
            <a:ext cx="2974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300">
                <a:solidFill>
                  <a:srgbClr val="E3E3E3"/>
                </a:solidFill>
                <a:latin typeface="Roboto"/>
                <a:ea typeface="Roboto"/>
                <a:cs typeface="Roboto"/>
                <a:sym typeface="Roboto"/>
              </a:rPr>
              <a:t>Temperatura vs Venta de Helados</a:t>
            </a:r>
            <a:endParaRPr b="1" sz="1300">
              <a:solidFill>
                <a:srgbClr val="E3E3E3"/>
              </a:solidFill>
              <a:latin typeface="Roboto"/>
              <a:ea typeface="Roboto"/>
              <a:cs typeface="Roboto"/>
              <a:sym typeface="Roboto"/>
            </a:endParaRPr>
          </a:p>
        </p:txBody>
      </p:sp>
      <p:sp>
        <p:nvSpPr>
          <p:cNvPr id="341" name="Google Shape;341;p18"/>
          <p:cNvSpPr/>
          <p:nvPr/>
        </p:nvSpPr>
        <p:spPr>
          <a:xfrm>
            <a:off x="1055175" y="1714763"/>
            <a:ext cx="3544500" cy="504900"/>
          </a:xfrm>
          <a:prstGeom prst="rect">
            <a:avLst/>
          </a:prstGeom>
          <a:noFill/>
          <a:ln cap="flat" cmpd="sng" w="9525">
            <a:solidFill>
              <a:srgbClr val="E3E3E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solidFill>
                <a:schemeClr val="lt1"/>
              </a:solidFill>
              <a:latin typeface="Roboto"/>
              <a:ea typeface="Roboto"/>
              <a:cs typeface="Roboto"/>
              <a:sym typeface="Roboto"/>
            </a:endParaRPr>
          </a:p>
        </p:txBody>
      </p:sp>
      <p:sp>
        <p:nvSpPr>
          <p:cNvPr id="342" name="Google Shape;342;p18"/>
          <p:cNvSpPr/>
          <p:nvPr/>
        </p:nvSpPr>
        <p:spPr>
          <a:xfrm>
            <a:off x="4599675" y="1714763"/>
            <a:ext cx="3544500" cy="504900"/>
          </a:xfrm>
          <a:prstGeom prst="rect">
            <a:avLst/>
          </a:prstGeom>
          <a:noFill/>
          <a:ln cap="flat" cmpd="sng" w="9525">
            <a:solidFill>
              <a:srgbClr val="E3E3E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solidFill>
                  <a:schemeClr val="lt1"/>
                </a:solidFill>
                <a:latin typeface="Roboto"/>
                <a:ea typeface="Roboto"/>
                <a:cs typeface="Roboto"/>
                <a:sym typeface="Roboto"/>
              </a:rPr>
              <a:t>Temperatura vs Venta de Bebidas </a:t>
            </a:r>
            <a:r>
              <a:rPr b="1" lang="es">
                <a:solidFill>
                  <a:schemeClr val="lt1"/>
                </a:solidFill>
                <a:latin typeface="Roboto"/>
                <a:ea typeface="Roboto"/>
                <a:cs typeface="Roboto"/>
                <a:sym typeface="Roboto"/>
              </a:rPr>
              <a:t>Calientes</a:t>
            </a:r>
            <a:endParaRPr b="1">
              <a:solidFill>
                <a:schemeClr val="lt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076D2"/>
            </a:gs>
            <a:gs pos="100000">
              <a:srgbClr val="093053"/>
            </a:gs>
          </a:gsLst>
          <a:path path="circle">
            <a:fillToRect b="50%" l="50%" r="50%" t="50%"/>
          </a:path>
          <a:tileRect/>
        </a:gradFill>
      </p:bgPr>
    </p:bg>
    <p:spTree>
      <p:nvGrpSpPr>
        <p:cNvPr id="346" name="Shape 346"/>
        <p:cNvGrpSpPr/>
        <p:nvPr/>
      </p:nvGrpSpPr>
      <p:grpSpPr>
        <a:xfrm>
          <a:off x="0" y="0"/>
          <a:ext cx="0" cy="0"/>
          <a:chOff x="0" y="0"/>
          <a:chExt cx="0" cy="0"/>
        </a:xfrm>
      </p:grpSpPr>
      <p:sp>
        <p:nvSpPr>
          <p:cNvPr id="347" name="Google Shape;347;p19"/>
          <p:cNvSpPr txBox="1"/>
          <p:nvPr/>
        </p:nvSpPr>
        <p:spPr>
          <a:xfrm>
            <a:off x="264375" y="324475"/>
            <a:ext cx="8628600" cy="492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s" sz="2000">
                <a:solidFill>
                  <a:srgbClr val="E3E3E3"/>
                </a:solidFill>
                <a:latin typeface="Roboto"/>
                <a:ea typeface="Roboto"/>
                <a:cs typeface="Roboto"/>
                <a:sym typeface="Roboto"/>
              </a:rPr>
              <a:t>2</a:t>
            </a:r>
            <a:r>
              <a:rPr b="1" lang="es" sz="2000">
                <a:solidFill>
                  <a:srgbClr val="E3E3E3"/>
                </a:solidFill>
                <a:latin typeface="Roboto"/>
                <a:ea typeface="Roboto"/>
                <a:cs typeface="Roboto"/>
                <a:sym typeface="Roboto"/>
              </a:rPr>
              <a:t>. Pregunta: La lluvia, ¿factor determinante para productos específicos?</a:t>
            </a:r>
            <a:endParaRPr b="1" sz="2000">
              <a:solidFill>
                <a:srgbClr val="E3E3E3"/>
              </a:solidFill>
              <a:latin typeface="Roboto"/>
              <a:ea typeface="Roboto"/>
              <a:cs typeface="Roboto"/>
              <a:sym typeface="Roboto"/>
            </a:endParaRPr>
          </a:p>
        </p:txBody>
      </p:sp>
      <p:pic>
        <p:nvPicPr>
          <p:cNvPr id="348" name="Google Shape;348;p19"/>
          <p:cNvPicPr preferRelativeResize="0"/>
          <p:nvPr/>
        </p:nvPicPr>
        <p:blipFill>
          <a:blip r:embed="rId3">
            <a:alphaModFix/>
          </a:blip>
          <a:stretch>
            <a:fillRect/>
          </a:stretch>
        </p:blipFill>
        <p:spPr>
          <a:xfrm>
            <a:off x="478813" y="885350"/>
            <a:ext cx="8199737" cy="402162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076D2"/>
            </a:gs>
            <a:gs pos="100000">
              <a:srgbClr val="093053"/>
            </a:gs>
          </a:gsLst>
          <a:path path="circle">
            <a:fillToRect b="50%" l="50%" r="50%" t="50%"/>
          </a:path>
          <a:tileRect/>
        </a:gradFill>
      </p:bgPr>
    </p:bg>
    <p:spTree>
      <p:nvGrpSpPr>
        <p:cNvPr id="352" name="Shape 352"/>
        <p:cNvGrpSpPr/>
        <p:nvPr/>
      </p:nvGrpSpPr>
      <p:grpSpPr>
        <a:xfrm>
          <a:off x="0" y="0"/>
          <a:ext cx="0" cy="0"/>
          <a:chOff x="0" y="0"/>
          <a:chExt cx="0" cy="0"/>
        </a:xfrm>
      </p:grpSpPr>
      <p:sp>
        <p:nvSpPr>
          <p:cNvPr id="353" name="Google Shape;353;p20"/>
          <p:cNvSpPr txBox="1"/>
          <p:nvPr>
            <p:ph type="title"/>
          </p:nvPr>
        </p:nvSpPr>
        <p:spPr>
          <a:xfrm>
            <a:off x="1303800" y="321300"/>
            <a:ext cx="7030500" cy="612300"/>
          </a:xfrm>
          <a:prstGeom prst="rect">
            <a:avLst/>
          </a:prstGeom>
        </p:spPr>
        <p:txBody>
          <a:bodyPr anchorCtr="0" anchor="ctr" bIns="91425" lIns="91425" spcFirstLastPara="1" rIns="91425" wrap="square" tIns="91425">
            <a:normAutofit fontScale="90000"/>
          </a:bodyPr>
          <a:lstStyle/>
          <a:p>
            <a:pPr indent="0" lvl="0" marL="0" rtl="0" algn="l">
              <a:lnSpc>
                <a:spcPct val="130434"/>
              </a:lnSpc>
              <a:spcBef>
                <a:spcPts val="0"/>
              </a:spcBef>
              <a:spcAft>
                <a:spcPts val="0"/>
              </a:spcAft>
              <a:buNone/>
            </a:pPr>
            <a:r>
              <a:t/>
            </a:r>
            <a:endParaRPr sz="2383">
              <a:solidFill>
                <a:srgbClr val="D4D4D4"/>
              </a:solidFill>
              <a:latin typeface="Roboto"/>
              <a:ea typeface="Roboto"/>
              <a:cs typeface="Roboto"/>
              <a:sym typeface="Roboto"/>
            </a:endParaRPr>
          </a:p>
          <a:p>
            <a:pPr indent="0" lvl="0" marL="0" rtl="0" algn="l">
              <a:lnSpc>
                <a:spcPct val="130434"/>
              </a:lnSpc>
              <a:spcBef>
                <a:spcPts val="0"/>
              </a:spcBef>
              <a:spcAft>
                <a:spcPts val="0"/>
              </a:spcAft>
              <a:buNone/>
            </a:pPr>
            <a:r>
              <a:rPr lang="es" sz="2383">
                <a:solidFill>
                  <a:srgbClr val="D4D4D4"/>
                </a:solidFill>
                <a:latin typeface="Roboto"/>
                <a:ea typeface="Roboto"/>
                <a:cs typeface="Roboto"/>
                <a:sym typeface="Roboto"/>
              </a:rPr>
              <a:t>Insights</a:t>
            </a:r>
            <a:endParaRPr sz="2383">
              <a:solidFill>
                <a:srgbClr val="D4D4D4"/>
              </a:solidFill>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354" name="Google Shape;354;p20"/>
          <p:cNvSpPr txBox="1"/>
          <p:nvPr>
            <p:ph idx="1" type="body"/>
          </p:nvPr>
        </p:nvSpPr>
        <p:spPr>
          <a:xfrm>
            <a:off x="1011825" y="2303625"/>
            <a:ext cx="3430500" cy="2215800"/>
          </a:xfrm>
          <a:prstGeom prst="rect">
            <a:avLst/>
          </a:prstGeom>
        </p:spPr>
        <p:txBody>
          <a:bodyPr anchorCtr="0" anchor="t" bIns="91425" lIns="91425" spcFirstLastPara="1" rIns="91425" wrap="square" tIns="91425">
            <a:normAutofit fontScale="25000" lnSpcReduction="20000"/>
          </a:bodyPr>
          <a:lstStyle/>
          <a:p>
            <a:pPr indent="0" lvl="0" marL="0" rtl="0" algn="l">
              <a:lnSpc>
                <a:spcPct val="130434"/>
              </a:lnSpc>
              <a:spcBef>
                <a:spcPts val="0"/>
              </a:spcBef>
              <a:spcAft>
                <a:spcPts val="0"/>
              </a:spcAft>
              <a:buNone/>
            </a:pPr>
            <a:r>
              <a:t/>
            </a:r>
            <a:endParaRPr b="1" sz="5000" u="sng">
              <a:solidFill>
                <a:srgbClr val="E3E3E3"/>
              </a:solidFill>
              <a:latin typeface="Roboto"/>
              <a:ea typeface="Roboto"/>
              <a:cs typeface="Roboto"/>
              <a:sym typeface="Roboto"/>
            </a:endParaRPr>
          </a:p>
          <a:p>
            <a:pPr indent="0" lvl="0" marL="0" rtl="0" algn="l">
              <a:lnSpc>
                <a:spcPct val="130434"/>
              </a:lnSpc>
              <a:spcBef>
                <a:spcPts val="0"/>
              </a:spcBef>
              <a:spcAft>
                <a:spcPts val="0"/>
              </a:spcAft>
              <a:buNone/>
            </a:pPr>
            <a:r>
              <a:rPr b="1" lang="es" sz="4800" u="sng">
                <a:solidFill>
                  <a:srgbClr val="E3E3E3"/>
                </a:solidFill>
                <a:latin typeface="Roboto"/>
                <a:ea typeface="Roboto"/>
                <a:cs typeface="Roboto"/>
                <a:sym typeface="Roboto"/>
              </a:rPr>
              <a:t>Paraguas: </a:t>
            </a:r>
            <a:r>
              <a:rPr b="1" lang="es" sz="4800">
                <a:solidFill>
                  <a:srgbClr val="E3E3E3"/>
                </a:solidFill>
                <a:latin typeface="Roboto"/>
                <a:ea typeface="Roboto"/>
                <a:cs typeface="Roboto"/>
                <a:sym typeface="Roboto"/>
              </a:rPr>
              <a:t>El gráfico de precipitación vs paraguas indica que, si bien hay una base de ventas de paraguas incluso en días sin lluvia (0 mm), las ventas más altas se disparan significativamente con la presencia de cualquier nivel de precipitación, incluso ligero. Esto sugiere que el factor clave no es necesariamente la "gran cantidad" de lluvia, sino la simple ocurrencia de esta.</a:t>
            </a:r>
            <a:endParaRPr b="1" sz="4800">
              <a:solidFill>
                <a:srgbClr val="E3E3E3"/>
              </a:solidFill>
              <a:latin typeface="Roboto"/>
              <a:ea typeface="Roboto"/>
              <a:cs typeface="Roboto"/>
              <a:sym typeface="Roboto"/>
            </a:endParaRPr>
          </a:p>
          <a:p>
            <a:pPr indent="0" lvl="0" marL="0" rtl="0" algn="l">
              <a:lnSpc>
                <a:spcPct val="130434"/>
              </a:lnSpc>
              <a:spcBef>
                <a:spcPts val="0"/>
              </a:spcBef>
              <a:spcAft>
                <a:spcPts val="0"/>
              </a:spcAft>
              <a:buNone/>
            </a:pPr>
            <a:r>
              <a:t/>
            </a:r>
            <a:endParaRPr b="1" sz="1150">
              <a:solidFill>
                <a:srgbClr val="E3E3E3"/>
              </a:solidFill>
              <a:latin typeface="Roboto"/>
              <a:ea typeface="Roboto"/>
              <a:cs typeface="Roboto"/>
              <a:sym typeface="Roboto"/>
            </a:endParaRPr>
          </a:p>
          <a:p>
            <a:pPr indent="0" lvl="0" marL="0" rtl="0" algn="l">
              <a:spcBef>
                <a:spcPts val="0"/>
              </a:spcBef>
              <a:spcAft>
                <a:spcPts val="1200"/>
              </a:spcAft>
              <a:buNone/>
            </a:pPr>
            <a:r>
              <a:t/>
            </a:r>
            <a:endParaRPr b="1">
              <a:solidFill>
                <a:srgbClr val="E3E3E3"/>
              </a:solidFill>
              <a:latin typeface="Roboto"/>
              <a:ea typeface="Roboto"/>
              <a:cs typeface="Roboto"/>
              <a:sym typeface="Roboto"/>
            </a:endParaRPr>
          </a:p>
        </p:txBody>
      </p:sp>
      <p:sp>
        <p:nvSpPr>
          <p:cNvPr id="355" name="Google Shape;355;p20"/>
          <p:cNvSpPr txBox="1"/>
          <p:nvPr>
            <p:ph idx="2" type="body"/>
          </p:nvPr>
        </p:nvSpPr>
        <p:spPr>
          <a:xfrm>
            <a:off x="4599675" y="2219675"/>
            <a:ext cx="3430500" cy="2299800"/>
          </a:xfrm>
          <a:prstGeom prst="rect">
            <a:avLst/>
          </a:prstGeom>
        </p:spPr>
        <p:txBody>
          <a:bodyPr anchorCtr="0" anchor="t" bIns="91425" lIns="91425" spcFirstLastPara="1" rIns="91425" wrap="square" tIns="91425">
            <a:normAutofit fontScale="40000"/>
          </a:bodyPr>
          <a:lstStyle/>
          <a:p>
            <a:pPr indent="0" lvl="0" marL="0" rtl="0" algn="l">
              <a:lnSpc>
                <a:spcPct val="130434"/>
              </a:lnSpc>
              <a:spcBef>
                <a:spcPts val="0"/>
              </a:spcBef>
              <a:spcAft>
                <a:spcPts val="0"/>
              </a:spcAft>
              <a:buNone/>
            </a:pPr>
            <a:r>
              <a:t/>
            </a:r>
            <a:endParaRPr b="1">
              <a:solidFill>
                <a:srgbClr val="E3E3E3"/>
              </a:solidFill>
              <a:latin typeface="Roboto"/>
              <a:ea typeface="Roboto"/>
              <a:cs typeface="Roboto"/>
              <a:sym typeface="Roboto"/>
            </a:endParaRPr>
          </a:p>
          <a:p>
            <a:pPr indent="0" lvl="0" marL="0" rtl="0" algn="l">
              <a:lnSpc>
                <a:spcPct val="130434"/>
              </a:lnSpc>
              <a:spcBef>
                <a:spcPts val="0"/>
              </a:spcBef>
              <a:spcAft>
                <a:spcPts val="0"/>
              </a:spcAft>
              <a:buNone/>
            </a:pPr>
            <a:r>
              <a:t/>
            </a:r>
            <a:endParaRPr b="1" sz="3000" u="sng">
              <a:solidFill>
                <a:srgbClr val="E3E3E3"/>
              </a:solidFill>
              <a:latin typeface="Roboto"/>
              <a:ea typeface="Roboto"/>
              <a:cs typeface="Roboto"/>
              <a:sym typeface="Roboto"/>
            </a:endParaRPr>
          </a:p>
          <a:p>
            <a:pPr indent="0" lvl="0" marL="0" rtl="0" algn="l">
              <a:lnSpc>
                <a:spcPct val="130434"/>
              </a:lnSpc>
              <a:spcBef>
                <a:spcPts val="0"/>
              </a:spcBef>
              <a:spcAft>
                <a:spcPts val="0"/>
              </a:spcAft>
              <a:buNone/>
            </a:pPr>
            <a:r>
              <a:rPr b="1" lang="es" sz="3000" u="sng">
                <a:solidFill>
                  <a:srgbClr val="E3E3E3"/>
                </a:solidFill>
                <a:latin typeface="Roboto"/>
                <a:ea typeface="Roboto"/>
                <a:cs typeface="Roboto"/>
                <a:sym typeface="Roboto"/>
              </a:rPr>
              <a:t>Hielo:</a:t>
            </a:r>
            <a:r>
              <a:rPr b="1" lang="es" sz="3000">
                <a:solidFill>
                  <a:srgbClr val="E3E3E3"/>
                </a:solidFill>
                <a:latin typeface="Roboto"/>
                <a:ea typeface="Roboto"/>
                <a:cs typeface="Roboto"/>
                <a:sym typeface="Roboto"/>
              </a:rPr>
              <a:t> En el gráfico de precipitación vs hielo, se observa una correlación negativa. Las ventas de hielo tienden a ser mucho menores en los días con precipitación, especialmente en comparación con los días secos. Esto es esperable, ya que el hielo se asocia más con actividades al aire libre y días cálidos y secos.</a:t>
            </a:r>
            <a:endParaRPr b="1" sz="3000">
              <a:solidFill>
                <a:srgbClr val="E3E3E3"/>
              </a:solidFill>
              <a:latin typeface="Roboto"/>
              <a:ea typeface="Roboto"/>
              <a:cs typeface="Roboto"/>
              <a:sym typeface="Roboto"/>
            </a:endParaRPr>
          </a:p>
          <a:p>
            <a:pPr indent="0" lvl="0" marL="0" rtl="0" algn="l">
              <a:spcBef>
                <a:spcPts val="0"/>
              </a:spcBef>
              <a:spcAft>
                <a:spcPts val="1200"/>
              </a:spcAft>
              <a:buNone/>
            </a:pPr>
            <a:r>
              <a:t/>
            </a:r>
            <a:endParaRPr b="1">
              <a:solidFill>
                <a:srgbClr val="E3E3E3"/>
              </a:solidFill>
              <a:latin typeface="Roboto"/>
              <a:ea typeface="Roboto"/>
              <a:cs typeface="Roboto"/>
              <a:sym typeface="Roboto"/>
            </a:endParaRPr>
          </a:p>
        </p:txBody>
      </p:sp>
      <p:sp>
        <p:nvSpPr>
          <p:cNvPr id="356" name="Google Shape;356;p20"/>
          <p:cNvSpPr txBox="1"/>
          <p:nvPr/>
        </p:nvSpPr>
        <p:spPr>
          <a:xfrm>
            <a:off x="1123700" y="1774775"/>
            <a:ext cx="29742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s" sz="1300">
                <a:solidFill>
                  <a:srgbClr val="E3E3E3"/>
                </a:solidFill>
                <a:latin typeface="Roboto"/>
                <a:ea typeface="Roboto"/>
                <a:cs typeface="Roboto"/>
                <a:sym typeface="Roboto"/>
              </a:rPr>
              <a:t>Precipitación vs Venta de Paraguas</a:t>
            </a:r>
            <a:endParaRPr b="1" sz="1300">
              <a:solidFill>
                <a:srgbClr val="E3E3E3"/>
              </a:solidFill>
              <a:latin typeface="Roboto"/>
              <a:ea typeface="Roboto"/>
              <a:cs typeface="Roboto"/>
              <a:sym typeface="Roboto"/>
            </a:endParaRPr>
          </a:p>
        </p:txBody>
      </p:sp>
      <p:sp>
        <p:nvSpPr>
          <p:cNvPr id="357" name="Google Shape;357;p20"/>
          <p:cNvSpPr/>
          <p:nvPr/>
        </p:nvSpPr>
        <p:spPr>
          <a:xfrm>
            <a:off x="1011825" y="1714775"/>
            <a:ext cx="3587700" cy="504900"/>
          </a:xfrm>
          <a:prstGeom prst="rect">
            <a:avLst/>
          </a:prstGeom>
          <a:noFill/>
          <a:ln cap="flat" cmpd="sng" w="9525">
            <a:solidFill>
              <a:srgbClr val="E3E3E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solidFill>
                <a:schemeClr val="lt1"/>
              </a:solidFill>
              <a:latin typeface="Roboto"/>
              <a:ea typeface="Roboto"/>
              <a:cs typeface="Roboto"/>
              <a:sym typeface="Roboto"/>
            </a:endParaRPr>
          </a:p>
        </p:txBody>
      </p:sp>
      <p:sp>
        <p:nvSpPr>
          <p:cNvPr id="358" name="Google Shape;358;p20"/>
          <p:cNvSpPr/>
          <p:nvPr/>
        </p:nvSpPr>
        <p:spPr>
          <a:xfrm>
            <a:off x="4599675" y="1714763"/>
            <a:ext cx="3544500" cy="504900"/>
          </a:xfrm>
          <a:prstGeom prst="rect">
            <a:avLst/>
          </a:prstGeom>
          <a:noFill/>
          <a:ln cap="flat" cmpd="sng" w="9525">
            <a:solidFill>
              <a:srgbClr val="E3E3E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s">
                <a:solidFill>
                  <a:schemeClr val="lt1"/>
                </a:solidFill>
                <a:latin typeface="Roboto"/>
                <a:ea typeface="Roboto"/>
                <a:cs typeface="Roboto"/>
                <a:sym typeface="Roboto"/>
              </a:rPr>
              <a:t>Precipitación</a:t>
            </a:r>
            <a:r>
              <a:rPr b="1" lang="es">
                <a:solidFill>
                  <a:schemeClr val="lt1"/>
                </a:solidFill>
                <a:latin typeface="Roboto"/>
                <a:ea typeface="Roboto"/>
                <a:cs typeface="Roboto"/>
                <a:sym typeface="Roboto"/>
              </a:rPr>
              <a:t> vs Venta de Hielo</a:t>
            </a:r>
            <a:endParaRPr b="1">
              <a:solidFill>
                <a:schemeClr val="lt1"/>
              </a:solidFill>
              <a:latin typeface="Roboto"/>
              <a:ea typeface="Roboto"/>
              <a:cs typeface="Roboto"/>
              <a:sym typeface="Roboto"/>
            </a:endParaRPr>
          </a:p>
        </p:txBody>
      </p:sp>
      <p:pic>
        <p:nvPicPr>
          <p:cNvPr id="359" name="Google Shape;359;p20" title="HIELO.png"/>
          <p:cNvPicPr preferRelativeResize="0"/>
          <p:nvPr/>
        </p:nvPicPr>
        <p:blipFill>
          <a:blip r:embed="rId3">
            <a:alphaModFix/>
          </a:blip>
          <a:stretch>
            <a:fillRect/>
          </a:stretch>
        </p:blipFill>
        <p:spPr>
          <a:xfrm>
            <a:off x="5900599" y="940054"/>
            <a:ext cx="690749" cy="690771"/>
          </a:xfrm>
          <a:prstGeom prst="rect">
            <a:avLst/>
          </a:prstGeom>
          <a:noFill/>
          <a:ln>
            <a:noFill/>
          </a:ln>
        </p:spPr>
      </p:pic>
      <p:pic>
        <p:nvPicPr>
          <p:cNvPr id="360" name="Google Shape;360;p20" title="PARAGUAS.png"/>
          <p:cNvPicPr preferRelativeResize="0"/>
          <p:nvPr/>
        </p:nvPicPr>
        <p:blipFill>
          <a:blip r:embed="rId4">
            <a:alphaModFix/>
          </a:blip>
          <a:stretch>
            <a:fillRect/>
          </a:stretch>
        </p:blipFill>
        <p:spPr>
          <a:xfrm>
            <a:off x="2460296" y="940050"/>
            <a:ext cx="690749" cy="690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1076D2"/>
            </a:gs>
            <a:gs pos="100000">
              <a:srgbClr val="093053"/>
            </a:gs>
          </a:gsLst>
          <a:path path="circle">
            <a:fillToRect b="50%" l="50%" r="50%" t="50%"/>
          </a:path>
          <a:tileRect/>
        </a:gradFill>
      </p:bgPr>
    </p:bg>
    <p:spTree>
      <p:nvGrpSpPr>
        <p:cNvPr id="364" name="Shape 364"/>
        <p:cNvGrpSpPr/>
        <p:nvPr/>
      </p:nvGrpSpPr>
      <p:grpSpPr>
        <a:xfrm>
          <a:off x="0" y="0"/>
          <a:ext cx="0" cy="0"/>
          <a:chOff x="0" y="0"/>
          <a:chExt cx="0" cy="0"/>
        </a:xfrm>
      </p:grpSpPr>
      <p:sp>
        <p:nvSpPr>
          <p:cNvPr id="365" name="Google Shape;365;p21"/>
          <p:cNvSpPr txBox="1"/>
          <p:nvPr/>
        </p:nvSpPr>
        <p:spPr>
          <a:xfrm>
            <a:off x="480675" y="384575"/>
            <a:ext cx="8808900" cy="492600"/>
          </a:xfrm>
          <a:prstGeom prst="rect">
            <a:avLst/>
          </a:prstGeom>
          <a:noFill/>
          <a:ln>
            <a:noFill/>
          </a:ln>
        </p:spPr>
        <p:txBody>
          <a:bodyPr anchorCtr="0" anchor="t" bIns="91425" lIns="91425" spcFirstLastPara="1" rIns="91425" wrap="square" tIns="91425">
            <a:spAutoFit/>
          </a:bodyPr>
          <a:lstStyle/>
          <a:p>
            <a:pPr indent="-355600" lvl="0" marL="457200" rtl="0" algn="l">
              <a:lnSpc>
                <a:spcPct val="115000"/>
              </a:lnSpc>
              <a:spcBef>
                <a:spcPts val="600"/>
              </a:spcBef>
              <a:spcAft>
                <a:spcPts val="0"/>
              </a:spcAft>
              <a:buClr>
                <a:srgbClr val="E3E3E3"/>
              </a:buClr>
              <a:buSzPts val="2000"/>
              <a:buFont typeface="Roboto"/>
              <a:buAutoNum type="arabicPeriod" startAt="3"/>
            </a:pPr>
            <a:r>
              <a:rPr b="1" lang="es" sz="2000">
                <a:solidFill>
                  <a:srgbClr val="E3E3E3"/>
                </a:solidFill>
                <a:latin typeface="Roboto"/>
                <a:ea typeface="Roboto"/>
                <a:cs typeface="Roboto"/>
                <a:sym typeface="Roboto"/>
              </a:rPr>
              <a:t>Pregunta: Viento y Humedad, ¿Factores Ignorados pero Influyentes?</a:t>
            </a:r>
            <a:endParaRPr b="1" sz="2000">
              <a:solidFill>
                <a:srgbClr val="E3E3E3"/>
              </a:solidFill>
              <a:latin typeface="Roboto"/>
              <a:ea typeface="Roboto"/>
              <a:cs typeface="Roboto"/>
              <a:sym typeface="Roboto"/>
            </a:endParaRPr>
          </a:p>
        </p:txBody>
      </p:sp>
      <p:pic>
        <p:nvPicPr>
          <p:cNvPr id="366" name="Google Shape;366;p21"/>
          <p:cNvPicPr preferRelativeResize="0"/>
          <p:nvPr/>
        </p:nvPicPr>
        <p:blipFill>
          <a:blip r:embed="rId3">
            <a:alphaModFix/>
          </a:blip>
          <a:stretch>
            <a:fillRect/>
          </a:stretch>
        </p:blipFill>
        <p:spPr>
          <a:xfrm>
            <a:off x="2351600" y="1005550"/>
            <a:ext cx="4786800" cy="39615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