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Black"/>
      <p:bold r:id="rId27"/>
      <p:boldItalic r:id="rId28"/>
    </p:embeddedFont>
    <p:embeddedFont>
      <p:font typeface="Roboto Medium"/>
      <p:regular r:id="rId29"/>
      <p:bold r:id="rId30"/>
      <p:italic r:id="rId31"/>
      <p:boldItalic r:id="rId32"/>
    </p:embeddedFont>
    <p:embeddedFont>
      <p:font typeface="Roboto"/>
      <p:regular r:id="rId33"/>
      <p:bold r:id="rId34"/>
      <p:italic r:id="rId35"/>
      <p:boldItalic r:id="rId36"/>
    </p:embeddedFont>
    <p:embeddedFont>
      <p:font typeface="Nunito"/>
      <p:regular r:id="rId37"/>
      <p:bold r:id="rId38"/>
      <p:italic r:id="rId39"/>
      <p:boldItalic r:id="rId40"/>
    </p:embeddedFont>
    <p:embeddedFont>
      <p:font typeface="Maven Pro"/>
      <p:regular r:id="rId41"/>
      <p:bold r:id="rId42"/>
    </p:embeddedFont>
    <p:embeddedFont>
      <p:font typeface="Roboto SemiBold"/>
      <p:regular r:id="rId43"/>
      <p:bold r:id="rId44"/>
      <p:italic r:id="rId45"/>
      <p:boldItalic r:id="rId46"/>
    </p:embeddedFont>
    <p:embeddedFont>
      <p:font typeface="Roboto Mon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1" roundtripDataSignature="AMtx7mgji1DPvBtkmUOOKoJ6+oTLIVLQ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5F5FB7-B431-4979-A76A-6684570CBBCA}">
  <a:tblStyle styleId="{015F5FB7-B431-4979-A76A-6684570CBB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42" Type="http://schemas.openxmlformats.org/officeDocument/2006/relationships/font" Target="fonts/MavenPro-bold.fntdata"/><Relationship Id="rId41" Type="http://schemas.openxmlformats.org/officeDocument/2006/relationships/font" Target="fonts/MavenPro-regular.fntdata"/><Relationship Id="rId44" Type="http://schemas.openxmlformats.org/officeDocument/2006/relationships/font" Target="fonts/RobotoSemiBold-bold.fntdata"/><Relationship Id="rId43" Type="http://schemas.openxmlformats.org/officeDocument/2006/relationships/font" Target="fonts/RobotoSemiBold-regular.fntdata"/><Relationship Id="rId46" Type="http://schemas.openxmlformats.org/officeDocument/2006/relationships/font" Target="fonts/RobotoSemiBold-boldItalic.fntdata"/><Relationship Id="rId45" Type="http://schemas.openxmlformats.org/officeDocument/2006/relationships/font" Target="fonts/Roboto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italic.fntdata"/><Relationship Id="rId30" Type="http://schemas.openxmlformats.org/officeDocument/2006/relationships/font" Target="fonts/RobotoMedium-bold.fntdata"/><Relationship Id="rId33" Type="http://schemas.openxmlformats.org/officeDocument/2006/relationships/font" Target="fonts/Roboto-regular.fntdata"/><Relationship Id="rId32" Type="http://schemas.openxmlformats.org/officeDocument/2006/relationships/font" Target="fonts/RobotoMedium-boldItalic.fntdata"/><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Nunito-regular.fntdata"/><Relationship Id="rId36" Type="http://schemas.openxmlformats.org/officeDocument/2006/relationships/font" Target="fonts/Roboto-boldItalic.fntdata"/><Relationship Id="rId39" Type="http://schemas.openxmlformats.org/officeDocument/2006/relationships/font" Target="fonts/Nunito-italic.fntdata"/><Relationship Id="rId38" Type="http://schemas.openxmlformats.org/officeDocument/2006/relationships/font" Target="fonts/Nunit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lack-boldItalic.fntdata"/><Relationship Id="rId27" Type="http://schemas.openxmlformats.org/officeDocument/2006/relationships/font" Target="fonts/RobotoBlack-bold.fntdata"/><Relationship Id="rId29" Type="http://schemas.openxmlformats.org/officeDocument/2006/relationships/font" Target="fonts/RobotoMedium-regular.fntdata"/><Relationship Id="rId51" Type="http://customschemas.google.com/relationships/presentationmetadata" Target="metadata"/><Relationship Id="rId5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63abe4e8d9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363abe4e8d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63abe4e8d9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363abe4e8d9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63abe4e8d9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363abe4e8d9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63abe4e8d9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363abe4e8d9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63abe4e8d9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363abe4e8d9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63abe4e8d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363abe4e8d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16"/>
          <p:cNvGrpSpPr/>
          <p:nvPr/>
        </p:nvGrpSpPr>
        <p:grpSpPr>
          <a:xfrm>
            <a:off x="7343003" y="3409675"/>
            <a:ext cx="1691422" cy="1732548"/>
            <a:chOff x="7343003" y="3409675"/>
            <a:chExt cx="1691422" cy="1732548"/>
          </a:xfrm>
        </p:grpSpPr>
        <p:grpSp>
          <p:nvGrpSpPr>
            <p:cNvPr id="11" name="Google Shape;11;p16"/>
            <p:cNvGrpSpPr/>
            <p:nvPr/>
          </p:nvGrpSpPr>
          <p:grpSpPr>
            <a:xfrm>
              <a:off x="7343003" y="4453711"/>
              <a:ext cx="316800" cy="688512"/>
              <a:chOff x="7343003" y="4453711"/>
              <a:chExt cx="316800" cy="688512"/>
            </a:xfrm>
          </p:grpSpPr>
          <p:sp>
            <p:nvSpPr>
              <p:cNvPr id="12" name="Google Shape;12;p16"/>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6"/>
            <p:cNvGrpSpPr/>
            <p:nvPr/>
          </p:nvGrpSpPr>
          <p:grpSpPr>
            <a:xfrm>
              <a:off x="7801210" y="4105700"/>
              <a:ext cx="316800" cy="1036523"/>
              <a:chOff x="7801210" y="4105700"/>
              <a:chExt cx="316800" cy="1036523"/>
            </a:xfrm>
          </p:grpSpPr>
          <p:sp>
            <p:nvSpPr>
              <p:cNvPr id="15" name="Google Shape;15;p16"/>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6"/>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6"/>
            <p:cNvGrpSpPr/>
            <p:nvPr/>
          </p:nvGrpSpPr>
          <p:grpSpPr>
            <a:xfrm>
              <a:off x="8259418" y="3757688"/>
              <a:ext cx="316800" cy="1384535"/>
              <a:chOff x="8259418" y="3757688"/>
              <a:chExt cx="316800" cy="1384535"/>
            </a:xfrm>
          </p:grpSpPr>
          <p:sp>
            <p:nvSpPr>
              <p:cNvPr id="19" name="Google Shape;19;p16"/>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6"/>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6"/>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6"/>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6"/>
            <p:cNvGrpSpPr/>
            <p:nvPr/>
          </p:nvGrpSpPr>
          <p:grpSpPr>
            <a:xfrm>
              <a:off x="8717625" y="3409675"/>
              <a:ext cx="316800" cy="1732548"/>
              <a:chOff x="8717625" y="3409675"/>
              <a:chExt cx="316800" cy="1732548"/>
            </a:xfrm>
          </p:grpSpPr>
          <p:sp>
            <p:nvSpPr>
              <p:cNvPr id="24" name="Google Shape;24;p16"/>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6"/>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6"/>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6"/>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6"/>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6"/>
          <p:cNvGrpSpPr/>
          <p:nvPr/>
        </p:nvGrpSpPr>
        <p:grpSpPr>
          <a:xfrm>
            <a:off x="5043503" y="0"/>
            <a:ext cx="3814072" cy="3839102"/>
            <a:chOff x="5043503" y="0"/>
            <a:chExt cx="3814072" cy="3839102"/>
          </a:xfrm>
        </p:grpSpPr>
        <p:sp>
          <p:nvSpPr>
            <p:cNvPr id="30" name="Google Shape;30;p16"/>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6"/>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6"/>
            <p:cNvGrpSpPr/>
            <p:nvPr/>
          </p:nvGrpSpPr>
          <p:grpSpPr>
            <a:xfrm>
              <a:off x="7647812" y="2704283"/>
              <a:ext cx="635219" cy="635219"/>
              <a:chOff x="6725724" y="2701260"/>
              <a:chExt cx="1208101" cy="1208100"/>
            </a:xfrm>
          </p:grpSpPr>
          <p:sp>
            <p:nvSpPr>
              <p:cNvPr id="33" name="Google Shape;33;p16"/>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6"/>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6"/>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6"/>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6"/>
            <p:cNvGrpSpPr/>
            <p:nvPr/>
          </p:nvGrpSpPr>
          <p:grpSpPr>
            <a:xfrm>
              <a:off x="7952720" y="179238"/>
              <a:ext cx="873165" cy="873003"/>
              <a:chOff x="7754428" y="208725"/>
              <a:chExt cx="541800" cy="541800"/>
            </a:xfrm>
          </p:grpSpPr>
          <p:sp>
            <p:nvSpPr>
              <p:cNvPr id="38" name="Google Shape;38;p16"/>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6"/>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6"/>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6"/>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6"/>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6"/>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6"/>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6"/>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6"/>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6"/>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25"/>
          <p:cNvGrpSpPr/>
          <p:nvPr/>
        </p:nvGrpSpPr>
        <p:grpSpPr>
          <a:xfrm>
            <a:off x="52" y="4099200"/>
            <a:ext cx="9144036" cy="1044300"/>
            <a:chOff x="52" y="4099200"/>
            <a:chExt cx="9144036" cy="1044300"/>
          </a:xfrm>
        </p:grpSpPr>
        <p:grpSp>
          <p:nvGrpSpPr>
            <p:cNvPr id="143" name="Google Shape;143;p25"/>
            <p:cNvGrpSpPr/>
            <p:nvPr/>
          </p:nvGrpSpPr>
          <p:grpSpPr>
            <a:xfrm>
              <a:off x="52" y="4309200"/>
              <a:ext cx="231622" cy="834300"/>
              <a:chOff x="2688737" y="4301380"/>
              <a:chExt cx="231900" cy="834300"/>
            </a:xfrm>
          </p:grpSpPr>
          <p:sp>
            <p:nvSpPr>
              <p:cNvPr id="144" name="Google Shape;144;p2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5"/>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5"/>
            <p:cNvGrpSpPr/>
            <p:nvPr/>
          </p:nvGrpSpPr>
          <p:grpSpPr>
            <a:xfrm>
              <a:off x="371406" y="4099200"/>
              <a:ext cx="231622" cy="1044300"/>
              <a:chOff x="2688737" y="4091380"/>
              <a:chExt cx="231900" cy="1044300"/>
            </a:xfrm>
          </p:grpSpPr>
          <p:sp>
            <p:nvSpPr>
              <p:cNvPr id="149" name="Google Shape;149;p2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5"/>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25"/>
            <p:cNvGrpSpPr/>
            <p:nvPr/>
          </p:nvGrpSpPr>
          <p:grpSpPr>
            <a:xfrm>
              <a:off x="742761" y="4309200"/>
              <a:ext cx="231622" cy="834300"/>
              <a:chOff x="2688737" y="4301380"/>
              <a:chExt cx="231900" cy="834300"/>
            </a:xfrm>
          </p:grpSpPr>
          <p:sp>
            <p:nvSpPr>
              <p:cNvPr id="155" name="Google Shape;155;p2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5"/>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5"/>
            <p:cNvGrpSpPr/>
            <p:nvPr/>
          </p:nvGrpSpPr>
          <p:grpSpPr>
            <a:xfrm>
              <a:off x="1114115" y="4518900"/>
              <a:ext cx="231622" cy="624600"/>
              <a:chOff x="2688737" y="4511080"/>
              <a:chExt cx="231900" cy="624600"/>
            </a:xfrm>
          </p:grpSpPr>
          <p:sp>
            <p:nvSpPr>
              <p:cNvPr id="160" name="Google Shape;160;p2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5"/>
            <p:cNvGrpSpPr/>
            <p:nvPr/>
          </p:nvGrpSpPr>
          <p:grpSpPr>
            <a:xfrm>
              <a:off x="1856753" y="4099200"/>
              <a:ext cx="231600" cy="1044300"/>
              <a:chOff x="1856753" y="4099200"/>
              <a:chExt cx="231600" cy="1044300"/>
            </a:xfrm>
          </p:grpSpPr>
          <p:sp>
            <p:nvSpPr>
              <p:cNvPr id="164" name="Google Shape;164;p25"/>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5"/>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5"/>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5"/>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5"/>
            <p:cNvGrpSpPr/>
            <p:nvPr/>
          </p:nvGrpSpPr>
          <p:grpSpPr>
            <a:xfrm>
              <a:off x="2228107" y="4309200"/>
              <a:ext cx="231600" cy="834300"/>
              <a:chOff x="2228107" y="4309200"/>
              <a:chExt cx="231600" cy="834300"/>
            </a:xfrm>
          </p:grpSpPr>
          <p:sp>
            <p:nvSpPr>
              <p:cNvPr id="170" name="Google Shape;170;p25"/>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5"/>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5"/>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5"/>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5"/>
            <p:cNvGrpSpPr/>
            <p:nvPr/>
          </p:nvGrpSpPr>
          <p:grpSpPr>
            <a:xfrm>
              <a:off x="2599462" y="4518900"/>
              <a:ext cx="231600" cy="624600"/>
              <a:chOff x="2599462" y="4518900"/>
              <a:chExt cx="231600" cy="624600"/>
            </a:xfrm>
          </p:grpSpPr>
          <p:sp>
            <p:nvSpPr>
              <p:cNvPr id="175" name="Google Shape;175;p25"/>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5"/>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5"/>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5"/>
            <p:cNvGrpSpPr/>
            <p:nvPr/>
          </p:nvGrpSpPr>
          <p:grpSpPr>
            <a:xfrm>
              <a:off x="3342171" y="4099200"/>
              <a:ext cx="231600" cy="1044300"/>
              <a:chOff x="3342171" y="4099200"/>
              <a:chExt cx="231600" cy="1044300"/>
            </a:xfrm>
          </p:grpSpPr>
          <p:sp>
            <p:nvSpPr>
              <p:cNvPr id="179" name="Google Shape;179;p25"/>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5"/>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5"/>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5"/>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5"/>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5"/>
            <p:cNvGrpSpPr/>
            <p:nvPr/>
          </p:nvGrpSpPr>
          <p:grpSpPr>
            <a:xfrm>
              <a:off x="3713525" y="4309200"/>
              <a:ext cx="231600" cy="834300"/>
              <a:chOff x="3713525" y="4309200"/>
              <a:chExt cx="231600" cy="834300"/>
            </a:xfrm>
          </p:grpSpPr>
          <p:sp>
            <p:nvSpPr>
              <p:cNvPr id="185" name="Google Shape;185;p25"/>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5"/>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5"/>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5"/>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5"/>
            <p:cNvGrpSpPr/>
            <p:nvPr/>
          </p:nvGrpSpPr>
          <p:grpSpPr>
            <a:xfrm>
              <a:off x="1485398" y="4309200"/>
              <a:ext cx="231600" cy="834300"/>
              <a:chOff x="1485398" y="4309200"/>
              <a:chExt cx="231600" cy="834300"/>
            </a:xfrm>
          </p:grpSpPr>
          <p:sp>
            <p:nvSpPr>
              <p:cNvPr id="190" name="Google Shape;190;p25"/>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5"/>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5"/>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5"/>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5"/>
            <p:cNvGrpSpPr/>
            <p:nvPr/>
          </p:nvGrpSpPr>
          <p:grpSpPr>
            <a:xfrm>
              <a:off x="4084879" y="4518900"/>
              <a:ext cx="231600" cy="624600"/>
              <a:chOff x="4084879" y="4518900"/>
              <a:chExt cx="231600" cy="624600"/>
            </a:xfrm>
          </p:grpSpPr>
          <p:sp>
            <p:nvSpPr>
              <p:cNvPr id="195" name="Google Shape;195;p25"/>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5"/>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5"/>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5"/>
            <p:cNvGrpSpPr/>
            <p:nvPr/>
          </p:nvGrpSpPr>
          <p:grpSpPr>
            <a:xfrm>
              <a:off x="2970816" y="4309200"/>
              <a:ext cx="231600" cy="834300"/>
              <a:chOff x="2970816" y="4309200"/>
              <a:chExt cx="231600" cy="834300"/>
            </a:xfrm>
          </p:grpSpPr>
          <p:sp>
            <p:nvSpPr>
              <p:cNvPr id="199" name="Google Shape;199;p25"/>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5"/>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5"/>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5"/>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5"/>
            <p:cNvGrpSpPr/>
            <p:nvPr/>
          </p:nvGrpSpPr>
          <p:grpSpPr>
            <a:xfrm>
              <a:off x="4456234" y="4309200"/>
              <a:ext cx="231600" cy="834300"/>
              <a:chOff x="4456234" y="4309200"/>
              <a:chExt cx="231600" cy="834300"/>
            </a:xfrm>
          </p:grpSpPr>
          <p:sp>
            <p:nvSpPr>
              <p:cNvPr id="204" name="Google Shape;204;p25"/>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5"/>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5"/>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5"/>
            <p:cNvGrpSpPr/>
            <p:nvPr/>
          </p:nvGrpSpPr>
          <p:grpSpPr>
            <a:xfrm>
              <a:off x="4827588" y="4099200"/>
              <a:ext cx="231600" cy="1044300"/>
              <a:chOff x="4827588" y="4099200"/>
              <a:chExt cx="231600" cy="1044300"/>
            </a:xfrm>
          </p:grpSpPr>
          <p:sp>
            <p:nvSpPr>
              <p:cNvPr id="209" name="Google Shape;209;p25"/>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5"/>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5"/>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5"/>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5"/>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5"/>
            <p:cNvGrpSpPr/>
            <p:nvPr/>
          </p:nvGrpSpPr>
          <p:grpSpPr>
            <a:xfrm>
              <a:off x="5198943" y="4309200"/>
              <a:ext cx="231600" cy="834300"/>
              <a:chOff x="5198943" y="4309200"/>
              <a:chExt cx="231600" cy="834300"/>
            </a:xfrm>
          </p:grpSpPr>
          <p:sp>
            <p:nvSpPr>
              <p:cNvPr id="215" name="Google Shape;215;p25"/>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5"/>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5"/>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5"/>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5"/>
            <p:cNvGrpSpPr/>
            <p:nvPr/>
          </p:nvGrpSpPr>
          <p:grpSpPr>
            <a:xfrm>
              <a:off x="5570297" y="4518900"/>
              <a:ext cx="231600" cy="624600"/>
              <a:chOff x="5570297" y="4518900"/>
              <a:chExt cx="231600" cy="624600"/>
            </a:xfrm>
          </p:grpSpPr>
          <p:sp>
            <p:nvSpPr>
              <p:cNvPr id="220" name="Google Shape;220;p25"/>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5"/>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5"/>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5"/>
            <p:cNvGrpSpPr/>
            <p:nvPr/>
          </p:nvGrpSpPr>
          <p:grpSpPr>
            <a:xfrm>
              <a:off x="5941652" y="4309200"/>
              <a:ext cx="231600" cy="834300"/>
              <a:chOff x="5941652" y="4309200"/>
              <a:chExt cx="231600" cy="834300"/>
            </a:xfrm>
          </p:grpSpPr>
          <p:sp>
            <p:nvSpPr>
              <p:cNvPr id="224" name="Google Shape;224;p25"/>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5"/>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5"/>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5"/>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25"/>
            <p:cNvGrpSpPr/>
            <p:nvPr/>
          </p:nvGrpSpPr>
          <p:grpSpPr>
            <a:xfrm>
              <a:off x="6313006" y="4099200"/>
              <a:ext cx="231600" cy="1044300"/>
              <a:chOff x="6313006" y="4099200"/>
              <a:chExt cx="231600" cy="1044300"/>
            </a:xfrm>
          </p:grpSpPr>
          <p:sp>
            <p:nvSpPr>
              <p:cNvPr id="229" name="Google Shape;229;p25"/>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5"/>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5"/>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5"/>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5"/>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5"/>
            <p:cNvGrpSpPr/>
            <p:nvPr/>
          </p:nvGrpSpPr>
          <p:grpSpPr>
            <a:xfrm>
              <a:off x="6684361" y="4309200"/>
              <a:ext cx="231600" cy="834300"/>
              <a:chOff x="6684361" y="4309200"/>
              <a:chExt cx="231600" cy="834300"/>
            </a:xfrm>
          </p:grpSpPr>
          <p:sp>
            <p:nvSpPr>
              <p:cNvPr id="235" name="Google Shape;235;p25"/>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5"/>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5"/>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5"/>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5"/>
            <p:cNvGrpSpPr/>
            <p:nvPr/>
          </p:nvGrpSpPr>
          <p:grpSpPr>
            <a:xfrm>
              <a:off x="7055715" y="4518900"/>
              <a:ext cx="231600" cy="624600"/>
              <a:chOff x="7055715" y="4518900"/>
              <a:chExt cx="231600" cy="624600"/>
            </a:xfrm>
          </p:grpSpPr>
          <p:sp>
            <p:nvSpPr>
              <p:cNvPr id="240" name="Google Shape;240;p25"/>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5"/>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5"/>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5"/>
            <p:cNvGrpSpPr/>
            <p:nvPr/>
          </p:nvGrpSpPr>
          <p:grpSpPr>
            <a:xfrm>
              <a:off x="7798424" y="4099200"/>
              <a:ext cx="231600" cy="1044300"/>
              <a:chOff x="7798424" y="4099200"/>
              <a:chExt cx="231600" cy="1044300"/>
            </a:xfrm>
          </p:grpSpPr>
          <p:sp>
            <p:nvSpPr>
              <p:cNvPr id="244" name="Google Shape;244;p25"/>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5"/>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5"/>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5"/>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5"/>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5"/>
            <p:cNvGrpSpPr/>
            <p:nvPr/>
          </p:nvGrpSpPr>
          <p:grpSpPr>
            <a:xfrm>
              <a:off x="8169779" y="4309200"/>
              <a:ext cx="231600" cy="834300"/>
              <a:chOff x="8169779" y="4309200"/>
              <a:chExt cx="231600" cy="834300"/>
            </a:xfrm>
          </p:grpSpPr>
          <p:sp>
            <p:nvSpPr>
              <p:cNvPr id="250" name="Google Shape;250;p25"/>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5"/>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5"/>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5"/>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5"/>
            <p:cNvGrpSpPr/>
            <p:nvPr/>
          </p:nvGrpSpPr>
          <p:grpSpPr>
            <a:xfrm>
              <a:off x="7427070" y="4309200"/>
              <a:ext cx="231600" cy="834300"/>
              <a:chOff x="7427070" y="4309200"/>
              <a:chExt cx="231600" cy="834300"/>
            </a:xfrm>
          </p:grpSpPr>
          <p:sp>
            <p:nvSpPr>
              <p:cNvPr id="255" name="Google Shape;255;p25"/>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5"/>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5"/>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5"/>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5"/>
            <p:cNvGrpSpPr/>
            <p:nvPr/>
          </p:nvGrpSpPr>
          <p:grpSpPr>
            <a:xfrm>
              <a:off x="8541133" y="4518900"/>
              <a:ext cx="231600" cy="624600"/>
              <a:chOff x="8541133" y="4518900"/>
              <a:chExt cx="231600" cy="624600"/>
            </a:xfrm>
          </p:grpSpPr>
          <p:sp>
            <p:nvSpPr>
              <p:cNvPr id="260" name="Google Shape;260;p25"/>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5"/>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5"/>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5"/>
            <p:cNvGrpSpPr/>
            <p:nvPr/>
          </p:nvGrpSpPr>
          <p:grpSpPr>
            <a:xfrm>
              <a:off x="8912488" y="4309200"/>
              <a:ext cx="231600" cy="834300"/>
              <a:chOff x="8912488" y="4309200"/>
              <a:chExt cx="231600" cy="834300"/>
            </a:xfrm>
          </p:grpSpPr>
          <p:sp>
            <p:nvSpPr>
              <p:cNvPr id="264" name="Google Shape;264;p25"/>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5"/>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5"/>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5"/>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25"/>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5"/>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2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grpSp>
        <p:nvGrpSpPr>
          <p:cNvPr id="50" name="Google Shape;50;p17"/>
          <p:cNvGrpSpPr/>
          <p:nvPr/>
        </p:nvGrpSpPr>
        <p:grpSpPr>
          <a:xfrm>
            <a:off x="625966" y="299376"/>
            <a:ext cx="999312" cy="999312"/>
            <a:chOff x="348199" y="179450"/>
            <a:chExt cx="1116300" cy="1116300"/>
          </a:xfrm>
        </p:grpSpPr>
        <p:sp>
          <p:nvSpPr>
            <p:cNvPr id="51" name="Google Shape;51;p1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grpSp>
        <p:nvGrpSpPr>
          <p:cNvPr id="56" name="Google Shape;56;p18"/>
          <p:cNvGrpSpPr/>
          <p:nvPr/>
        </p:nvGrpSpPr>
        <p:grpSpPr>
          <a:xfrm>
            <a:off x="625966" y="299376"/>
            <a:ext cx="999312" cy="999312"/>
            <a:chOff x="348199" y="179450"/>
            <a:chExt cx="1116300" cy="1116300"/>
          </a:xfrm>
        </p:grpSpPr>
        <p:sp>
          <p:nvSpPr>
            <p:cNvPr id="57" name="Google Shape;57;p1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8"/>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8"/>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1" name="Google Shape;61;p18"/>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grpSp>
        <p:nvGrpSpPr>
          <p:cNvPr id="64" name="Google Shape;64;p19"/>
          <p:cNvGrpSpPr/>
          <p:nvPr/>
        </p:nvGrpSpPr>
        <p:grpSpPr>
          <a:xfrm>
            <a:off x="625966" y="299376"/>
            <a:ext cx="999312" cy="999312"/>
            <a:chOff x="348199" y="179450"/>
            <a:chExt cx="1116300" cy="1116300"/>
          </a:xfrm>
        </p:grpSpPr>
        <p:sp>
          <p:nvSpPr>
            <p:cNvPr id="65" name="Google Shape;65;p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9"/>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19"/>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1" name="Shape 71"/>
        <p:cNvGrpSpPr/>
        <p:nvPr/>
      </p:nvGrpSpPr>
      <p:grpSpPr>
        <a:xfrm>
          <a:off x="0" y="0"/>
          <a:ext cx="0" cy="0"/>
          <a:chOff x="0" y="0"/>
          <a:chExt cx="0" cy="0"/>
        </a:xfrm>
      </p:grpSpPr>
      <p:grpSp>
        <p:nvGrpSpPr>
          <p:cNvPr id="72" name="Google Shape;72;p20"/>
          <p:cNvGrpSpPr/>
          <p:nvPr/>
        </p:nvGrpSpPr>
        <p:grpSpPr>
          <a:xfrm>
            <a:off x="146769" y="3406"/>
            <a:ext cx="1233214" cy="1384535"/>
            <a:chOff x="146769" y="3406"/>
            <a:chExt cx="1233214" cy="1384535"/>
          </a:xfrm>
        </p:grpSpPr>
        <p:grpSp>
          <p:nvGrpSpPr>
            <p:cNvPr id="73" name="Google Shape;73;p20"/>
            <p:cNvGrpSpPr/>
            <p:nvPr/>
          </p:nvGrpSpPr>
          <p:grpSpPr>
            <a:xfrm>
              <a:off x="1063183" y="3406"/>
              <a:ext cx="316800" cy="688513"/>
              <a:chOff x="1063183" y="3406"/>
              <a:chExt cx="316800" cy="688513"/>
            </a:xfrm>
          </p:grpSpPr>
          <p:sp>
            <p:nvSpPr>
              <p:cNvPr id="74" name="Google Shape;74;p20"/>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0"/>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20"/>
            <p:cNvGrpSpPr/>
            <p:nvPr/>
          </p:nvGrpSpPr>
          <p:grpSpPr>
            <a:xfrm>
              <a:off x="604976" y="3406"/>
              <a:ext cx="316800" cy="1036524"/>
              <a:chOff x="604976" y="3406"/>
              <a:chExt cx="316800" cy="1036524"/>
            </a:xfrm>
          </p:grpSpPr>
          <p:sp>
            <p:nvSpPr>
              <p:cNvPr id="77" name="Google Shape;77;p20"/>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0"/>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0"/>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 name="Google Shape;80;p20"/>
            <p:cNvGrpSpPr/>
            <p:nvPr/>
          </p:nvGrpSpPr>
          <p:grpSpPr>
            <a:xfrm>
              <a:off x="146769" y="3406"/>
              <a:ext cx="316800" cy="1384535"/>
              <a:chOff x="146769" y="3406"/>
              <a:chExt cx="316800" cy="1384535"/>
            </a:xfrm>
          </p:grpSpPr>
          <p:sp>
            <p:nvSpPr>
              <p:cNvPr id="81" name="Google Shape;81;p20"/>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0"/>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0"/>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5" name="Google Shape;85;p20"/>
          <p:cNvGrpSpPr/>
          <p:nvPr/>
        </p:nvGrpSpPr>
        <p:grpSpPr>
          <a:xfrm>
            <a:off x="6775084" y="2904008"/>
            <a:ext cx="2186147" cy="2239500"/>
            <a:chOff x="6775084" y="2904008"/>
            <a:chExt cx="2186147" cy="2239500"/>
          </a:xfrm>
        </p:grpSpPr>
        <p:grpSp>
          <p:nvGrpSpPr>
            <p:cNvPr id="86" name="Google Shape;86;p20"/>
            <p:cNvGrpSpPr/>
            <p:nvPr/>
          </p:nvGrpSpPr>
          <p:grpSpPr>
            <a:xfrm>
              <a:off x="6775084" y="4253708"/>
              <a:ext cx="409500" cy="889800"/>
              <a:chOff x="6775084" y="4253708"/>
              <a:chExt cx="409500" cy="889800"/>
            </a:xfrm>
          </p:grpSpPr>
          <p:sp>
            <p:nvSpPr>
              <p:cNvPr id="87" name="Google Shape;87;p20"/>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0"/>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20"/>
            <p:cNvGrpSpPr/>
            <p:nvPr/>
          </p:nvGrpSpPr>
          <p:grpSpPr>
            <a:xfrm>
              <a:off x="7367299" y="3804008"/>
              <a:ext cx="409500" cy="1339500"/>
              <a:chOff x="7367299" y="3804008"/>
              <a:chExt cx="409500" cy="1339500"/>
            </a:xfrm>
          </p:grpSpPr>
          <p:sp>
            <p:nvSpPr>
              <p:cNvPr id="90" name="Google Shape;90;p20"/>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0"/>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0"/>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Google Shape;93;p20"/>
            <p:cNvGrpSpPr/>
            <p:nvPr/>
          </p:nvGrpSpPr>
          <p:grpSpPr>
            <a:xfrm>
              <a:off x="7959516" y="3354008"/>
              <a:ext cx="409500" cy="1789500"/>
              <a:chOff x="7959516" y="3354008"/>
              <a:chExt cx="409500" cy="1789500"/>
            </a:xfrm>
          </p:grpSpPr>
          <p:sp>
            <p:nvSpPr>
              <p:cNvPr id="94" name="Google Shape;94;p20"/>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0"/>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0"/>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0"/>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 name="Google Shape;98;p20"/>
            <p:cNvGrpSpPr/>
            <p:nvPr/>
          </p:nvGrpSpPr>
          <p:grpSpPr>
            <a:xfrm>
              <a:off x="8551731" y="2904008"/>
              <a:ext cx="409500" cy="2239500"/>
              <a:chOff x="8551731" y="2904008"/>
              <a:chExt cx="409500" cy="2239500"/>
            </a:xfrm>
          </p:grpSpPr>
          <p:sp>
            <p:nvSpPr>
              <p:cNvPr id="99" name="Google Shape;99;p20"/>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0"/>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0"/>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4" name="Google Shape;104;p20"/>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6" name="Shape 106"/>
        <p:cNvGrpSpPr/>
        <p:nvPr/>
      </p:nvGrpSpPr>
      <p:grpSpPr>
        <a:xfrm>
          <a:off x="0" y="0"/>
          <a:ext cx="0" cy="0"/>
          <a:chOff x="0" y="0"/>
          <a:chExt cx="0" cy="0"/>
        </a:xfrm>
      </p:grpSpPr>
      <p:grpSp>
        <p:nvGrpSpPr>
          <p:cNvPr id="107" name="Google Shape;107;p21"/>
          <p:cNvGrpSpPr/>
          <p:nvPr/>
        </p:nvGrpSpPr>
        <p:grpSpPr>
          <a:xfrm>
            <a:off x="625966" y="299376"/>
            <a:ext cx="999312" cy="999312"/>
            <a:chOff x="348199" y="179450"/>
            <a:chExt cx="1116300" cy="1116300"/>
          </a:xfrm>
        </p:grpSpPr>
        <p:sp>
          <p:nvSpPr>
            <p:cNvPr id="108" name="Google Shape;108;p2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2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1" name="Google Shape;111;p21"/>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2" name="Google Shape;112;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3" name="Shape 113"/>
        <p:cNvGrpSpPr/>
        <p:nvPr/>
      </p:nvGrpSpPr>
      <p:grpSpPr>
        <a:xfrm>
          <a:off x="0" y="0"/>
          <a:ext cx="0" cy="0"/>
          <a:chOff x="0" y="0"/>
          <a:chExt cx="0" cy="0"/>
        </a:xfrm>
      </p:grpSpPr>
      <p:grpSp>
        <p:nvGrpSpPr>
          <p:cNvPr id="114" name="Google Shape;114;p22"/>
          <p:cNvGrpSpPr/>
          <p:nvPr/>
        </p:nvGrpSpPr>
        <p:grpSpPr>
          <a:xfrm>
            <a:off x="625966" y="299376"/>
            <a:ext cx="999312" cy="999312"/>
            <a:chOff x="348199" y="179450"/>
            <a:chExt cx="1116300" cy="1116300"/>
          </a:xfrm>
        </p:grpSpPr>
        <p:sp>
          <p:nvSpPr>
            <p:cNvPr id="115" name="Google Shape;115;p2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22"/>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22"/>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9" name="Google Shape;119;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20" name="Shape 120"/>
        <p:cNvGrpSpPr/>
        <p:nvPr/>
      </p:nvGrpSpPr>
      <p:grpSpPr>
        <a:xfrm>
          <a:off x="0" y="0"/>
          <a:ext cx="0" cy="0"/>
          <a:chOff x="0" y="0"/>
          <a:chExt cx="0" cy="0"/>
        </a:xfrm>
      </p:grpSpPr>
      <p:grpSp>
        <p:nvGrpSpPr>
          <p:cNvPr id="121" name="Google Shape;121;p23"/>
          <p:cNvGrpSpPr/>
          <p:nvPr/>
        </p:nvGrpSpPr>
        <p:grpSpPr>
          <a:xfrm>
            <a:off x="6866714" y="1255"/>
            <a:ext cx="2267380" cy="2601741"/>
            <a:chOff x="6790514" y="1255"/>
            <a:chExt cx="2267380" cy="2601741"/>
          </a:xfrm>
        </p:grpSpPr>
        <p:grpSp>
          <p:nvGrpSpPr>
            <p:cNvPr id="122" name="Google Shape;122;p23"/>
            <p:cNvGrpSpPr/>
            <p:nvPr/>
          </p:nvGrpSpPr>
          <p:grpSpPr>
            <a:xfrm>
              <a:off x="7067536" y="1255"/>
              <a:ext cx="1990358" cy="1990303"/>
              <a:chOff x="7067536" y="1255"/>
              <a:chExt cx="1990358" cy="1990303"/>
            </a:xfrm>
          </p:grpSpPr>
          <p:sp>
            <p:nvSpPr>
              <p:cNvPr id="123" name="Google Shape;123;p23"/>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3"/>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3"/>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23"/>
            <p:cNvGrpSpPr/>
            <p:nvPr/>
          </p:nvGrpSpPr>
          <p:grpSpPr>
            <a:xfrm>
              <a:off x="8207126" y="1807997"/>
              <a:ext cx="795000" cy="795000"/>
              <a:chOff x="8207126" y="1807997"/>
              <a:chExt cx="795000" cy="795000"/>
            </a:xfrm>
          </p:grpSpPr>
          <p:sp>
            <p:nvSpPr>
              <p:cNvPr id="127" name="Google Shape;127;p23"/>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3"/>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3"/>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23"/>
            <p:cNvGrpSpPr/>
            <p:nvPr/>
          </p:nvGrpSpPr>
          <p:grpSpPr>
            <a:xfrm>
              <a:off x="6790514" y="118857"/>
              <a:ext cx="548700" cy="548700"/>
              <a:chOff x="6790514" y="118857"/>
              <a:chExt cx="548700" cy="548700"/>
            </a:xfrm>
          </p:grpSpPr>
          <p:sp>
            <p:nvSpPr>
              <p:cNvPr id="131" name="Google Shape;131;p23"/>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3"/>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3" name="Google Shape;133;p23"/>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34" name="Google Shape;134;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24"/>
          <p:cNvGrpSpPr/>
          <p:nvPr/>
        </p:nvGrpSpPr>
        <p:grpSpPr>
          <a:xfrm>
            <a:off x="713373" y="3847119"/>
            <a:ext cx="825392" cy="825392"/>
            <a:chOff x="348199" y="179450"/>
            <a:chExt cx="1116300" cy="1116300"/>
          </a:xfrm>
        </p:grpSpPr>
        <p:sp>
          <p:nvSpPr>
            <p:cNvPr id="137" name="Google Shape;137;p2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4"/>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18.png"/><Relationship Id="rId8"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28.png"/><Relationship Id="rId7" Type="http://schemas.openxmlformats.org/officeDocument/2006/relationships/image" Target="../media/image16.png"/><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openweathermap.org/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276" name="Shape 276"/>
        <p:cNvGrpSpPr/>
        <p:nvPr/>
      </p:nvGrpSpPr>
      <p:grpSpPr>
        <a:xfrm>
          <a:off x="0" y="0"/>
          <a:ext cx="0" cy="0"/>
          <a:chOff x="0" y="0"/>
          <a:chExt cx="0" cy="0"/>
        </a:xfrm>
      </p:grpSpPr>
      <p:sp>
        <p:nvSpPr>
          <p:cNvPr id="277" name="Google Shape;277;p1"/>
          <p:cNvSpPr txBox="1"/>
          <p:nvPr>
            <p:ph type="ctrTitle"/>
          </p:nvPr>
        </p:nvSpPr>
        <p:spPr>
          <a:xfrm>
            <a:off x="2281088" y="827003"/>
            <a:ext cx="4255500" cy="2394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b="0" lang="es">
                <a:solidFill>
                  <a:srgbClr val="D9D9D9"/>
                </a:solidFill>
                <a:latin typeface="Roboto SemiBold"/>
                <a:ea typeface="Roboto SemiBold"/>
                <a:cs typeface="Roboto SemiBold"/>
                <a:sym typeface="Roboto SemiBold"/>
              </a:rPr>
              <a:t>Análisis de tendencias climáticas y su impacto</a:t>
            </a:r>
            <a:endParaRPr b="0">
              <a:solidFill>
                <a:srgbClr val="D9D9D9"/>
              </a:solidFill>
              <a:latin typeface="Roboto SemiBold"/>
              <a:ea typeface="Roboto SemiBold"/>
              <a:cs typeface="Roboto SemiBold"/>
              <a:sym typeface="Roboto SemiBold"/>
            </a:endParaRPr>
          </a:p>
        </p:txBody>
      </p:sp>
      <p:sp>
        <p:nvSpPr>
          <p:cNvPr id="278" name="Google Shape;278;p1"/>
          <p:cNvSpPr txBox="1"/>
          <p:nvPr>
            <p:ph idx="1" type="subTitle"/>
          </p:nvPr>
        </p:nvSpPr>
        <p:spPr>
          <a:xfrm>
            <a:off x="2281100" y="3221900"/>
            <a:ext cx="4255500" cy="695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s">
                <a:solidFill>
                  <a:srgbClr val="E3E3E3"/>
                </a:solidFill>
                <a:latin typeface="Roboto Medium"/>
                <a:ea typeface="Roboto Medium"/>
                <a:cs typeface="Roboto Medium"/>
                <a:sym typeface="Roboto Medium"/>
              </a:rPr>
              <a:t>Relación entre clima y ventas en el barrio de Belgrano</a:t>
            </a:r>
            <a:endParaRPr>
              <a:solidFill>
                <a:srgbClr val="E3E3E3"/>
              </a:solidFill>
              <a:latin typeface="Roboto Medium"/>
              <a:ea typeface="Roboto Medium"/>
              <a:cs typeface="Roboto Medium"/>
              <a:sym typeface="Roboto Medium"/>
            </a:endParaRPr>
          </a:p>
        </p:txBody>
      </p:sp>
      <p:pic>
        <p:nvPicPr>
          <p:cNvPr id="279" name="Google Shape;279;p1"/>
          <p:cNvPicPr preferRelativeResize="0"/>
          <p:nvPr/>
        </p:nvPicPr>
        <p:blipFill rotWithShape="1">
          <a:blip r:embed="rId3">
            <a:alphaModFix/>
          </a:blip>
          <a:srcRect b="0" l="0" r="0" t="0"/>
          <a:stretch/>
        </p:blipFill>
        <p:spPr>
          <a:xfrm>
            <a:off x="1103850" y="3794600"/>
            <a:ext cx="962325" cy="962325"/>
          </a:xfrm>
          <a:prstGeom prst="rect">
            <a:avLst/>
          </a:prstGeom>
          <a:noFill/>
          <a:ln>
            <a:noFill/>
          </a:ln>
        </p:spPr>
      </p:pic>
      <p:pic>
        <p:nvPicPr>
          <p:cNvPr id="280" name="Google Shape;280;p1"/>
          <p:cNvPicPr preferRelativeResize="0"/>
          <p:nvPr/>
        </p:nvPicPr>
        <p:blipFill rotWithShape="1">
          <a:blip r:embed="rId4">
            <a:alphaModFix/>
          </a:blip>
          <a:srcRect b="0" l="0" r="0" t="0"/>
          <a:stretch/>
        </p:blipFill>
        <p:spPr>
          <a:xfrm>
            <a:off x="256875" y="2630575"/>
            <a:ext cx="962325" cy="962325"/>
          </a:xfrm>
          <a:prstGeom prst="rect">
            <a:avLst/>
          </a:prstGeom>
          <a:noFill/>
          <a:ln>
            <a:noFill/>
          </a:ln>
        </p:spPr>
      </p:pic>
      <p:pic>
        <p:nvPicPr>
          <p:cNvPr id="281" name="Google Shape;281;p1"/>
          <p:cNvPicPr preferRelativeResize="0"/>
          <p:nvPr/>
        </p:nvPicPr>
        <p:blipFill rotWithShape="1">
          <a:blip r:embed="rId5">
            <a:alphaModFix/>
          </a:blip>
          <a:srcRect b="0" l="0" r="0" t="0"/>
          <a:stretch/>
        </p:blipFill>
        <p:spPr>
          <a:xfrm>
            <a:off x="1386725" y="1328450"/>
            <a:ext cx="962325" cy="962325"/>
          </a:xfrm>
          <a:prstGeom prst="rect">
            <a:avLst/>
          </a:prstGeom>
          <a:noFill/>
          <a:ln>
            <a:noFill/>
          </a:ln>
        </p:spPr>
      </p:pic>
      <p:pic>
        <p:nvPicPr>
          <p:cNvPr id="282" name="Google Shape;282;p1"/>
          <p:cNvPicPr preferRelativeResize="0"/>
          <p:nvPr/>
        </p:nvPicPr>
        <p:blipFill rotWithShape="1">
          <a:blip r:embed="rId6">
            <a:alphaModFix/>
          </a:blip>
          <a:srcRect b="0" l="0" r="0" t="0"/>
          <a:stretch/>
        </p:blipFill>
        <p:spPr>
          <a:xfrm>
            <a:off x="7765650" y="748525"/>
            <a:ext cx="962325" cy="962325"/>
          </a:xfrm>
          <a:prstGeom prst="rect">
            <a:avLst/>
          </a:prstGeom>
          <a:noFill/>
          <a:ln>
            <a:noFill/>
          </a:ln>
        </p:spPr>
      </p:pic>
      <p:pic>
        <p:nvPicPr>
          <p:cNvPr id="283" name="Google Shape;283;p1"/>
          <p:cNvPicPr preferRelativeResize="0"/>
          <p:nvPr/>
        </p:nvPicPr>
        <p:blipFill rotWithShape="1">
          <a:blip r:embed="rId7">
            <a:alphaModFix/>
          </a:blip>
          <a:srcRect b="0" l="0" r="0" t="0"/>
          <a:stretch/>
        </p:blipFill>
        <p:spPr>
          <a:xfrm>
            <a:off x="6769775" y="2048587"/>
            <a:ext cx="1046325" cy="1046325"/>
          </a:xfrm>
          <a:prstGeom prst="rect">
            <a:avLst/>
          </a:prstGeom>
          <a:noFill/>
          <a:ln>
            <a:noFill/>
          </a:ln>
        </p:spPr>
      </p:pic>
      <p:pic>
        <p:nvPicPr>
          <p:cNvPr id="284" name="Google Shape;284;p1"/>
          <p:cNvPicPr preferRelativeResize="0"/>
          <p:nvPr/>
        </p:nvPicPr>
        <p:blipFill rotWithShape="1">
          <a:blip r:embed="rId8">
            <a:alphaModFix/>
          </a:blip>
          <a:srcRect b="0" l="0" r="0" t="0"/>
          <a:stretch/>
        </p:blipFill>
        <p:spPr>
          <a:xfrm>
            <a:off x="7506450" y="3522725"/>
            <a:ext cx="1221525" cy="1221525"/>
          </a:xfrm>
          <a:prstGeom prst="rect">
            <a:avLst/>
          </a:prstGeom>
          <a:noFill/>
          <a:ln>
            <a:noFill/>
          </a:ln>
        </p:spPr>
      </p:pic>
      <p:pic>
        <p:nvPicPr>
          <p:cNvPr id="285" name="Google Shape;285;p1"/>
          <p:cNvPicPr preferRelativeResize="0"/>
          <p:nvPr/>
        </p:nvPicPr>
        <p:blipFill rotWithShape="1">
          <a:blip r:embed="rId9">
            <a:alphaModFix/>
          </a:blip>
          <a:srcRect b="0" l="0" r="0" t="0"/>
          <a:stretch/>
        </p:blipFill>
        <p:spPr>
          <a:xfrm>
            <a:off x="256875" y="433375"/>
            <a:ext cx="962325" cy="962325"/>
          </a:xfrm>
          <a:prstGeom prst="rect">
            <a:avLst/>
          </a:prstGeom>
          <a:noFill/>
          <a:ln>
            <a:noFill/>
          </a:ln>
        </p:spPr>
      </p:pic>
      <p:sp>
        <p:nvSpPr>
          <p:cNvPr id="286" name="Google Shape;286;p1"/>
          <p:cNvSpPr txBox="1"/>
          <p:nvPr/>
        </p:nvSpPr>
        <p:spPr>
          <a:xfrm>
            <a:off x="3493338" y="4527100"/>
            <a:ext cx="2157300" cy="30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Nunito"/>
                <a:ea typeface="Nunito"/>
                <a:cs typeface="Nunito"/>
                <a:sym typeface="Nunito"/>
              </a:rPr>
              <a:t>Sofía Belén Ruibal         </a:t>
            </a:r>
            <a:endParaRPr b="0" i="0" sz="1400" u="none" cap="none" strike="noStrike">
              <a:solidFill>
                <a:schemeClr val="lt1"/>
              </a:solidFill>
              <a:latin typeface="Nunito"/>
              <a:ea typeface="Nunito"/>
              <a:cs typeface="Nunito"/>
              <a:sym typeface="Nunito"/>
            </a:endParaRPr>
          </a:p>
        </p:txBody>
      </p:sp>
      <p:sp>
        <p:nvSpPr>
          <p:cNvPr id="287" name="Google Shape;287;p1"/>
          <p:cNvSpPr txBox="1"/>
          <p:nvPr/>
        </p:nvSpPr>
        <p:spPr>
          <a:xfrm>
            <a:off x="2196725" y="4072050"/>
            <a:ext cx="2249700" cy="30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sng" cap="none" strike="noStrike">
                <a:solidFill>
                  <a:schemeClr val="lt1"/>
                </a:solidFill>
                <a:latin typeface="Nunito"/>
                <a:ea typeface="Nunito"/>
                <a:cs typeface="Nunito"/>
                <a:sym typeface="Nunito"/>
              </a:rPr>
              <a:t>Profesor:</a:t>
            </a:r>
            <a:r>
              <a:rPr b="0" i="0" lang="es" sz="1400" u="none" cap="none" strike="noStrike">
                <a:solidFill>
                  <a:schemeClr val="lt1"/>
                </a:solidFill>
                <a:latin typeface="Nunito"/>
                <a:ea typeface="Nunito"/>
                <a:cs typeface="Nunito"/>
                <a:sym typeface="Nunito"/>
              </a:rPr>
              <a:t> Joaquín Salas</a:t>
            </a:r>
            <a:endParaRPr b="0" i="0" sz="1400" u="none" cap="none" strike="noStrike">
              <a:solidFill>
                <a:schemeClr val="lt1"/>
              </a:solidFill>
              <a:latin typeface="Nunito"/>
              <a:ea typeface="Nunito"/>
              <a:cs typeface="Nunito"/>
              <a:sym typeface="Nunito"/>
            </a:endParaRPr>
          </a:p>
        </p:txBody>
      </p:sp>
      <p:sp>
        <p:nvSpPr>
          <p:cNvPr id="288" name="Google Shape;288;p1"/>
          <p:cNvSpPr txBox="1"/>
          <p:nvPr/>
        </p:nvSpPr>
        <p:spPr>
          <a:xfrm>
            <a:off x="4851575" y="4072038"/>
            <a:ext cx="2249700" cy="30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sng" cap="none" strike="noStrike">
                <a:solidFill>
                  <a:schemeClr val="lt1"/>
                </a:solidFill>
                <a:latin typeface="Nunito"/>
                <a:ea typeface="Nunito"/>
                <a:cs typeface="Nunito"/>
                <a:sym typeface="Nunito"/>
              </a:rPr>
              <a:t>Curso:</a:t>
            </a:r>
            <a:r>
              <a:rPr b="0" i="0" lang="es" sz="1400" u="none" cap="none" strike="noStrike">
                <a:solidFill>
                  <a:schemeClr val="lt1"/>
                </a:solidFill>
                <a:latin typeface="Nunito"/>
                <a:ea typeface="Nunito"/>
                <a:cs typeface="Nunito"/>
                <a:sym typeface="Nunito"/>
              </a:rPr>
              <a:t> Data Science 2 (2025)</a:t>
            </a:r>
            <a:endParaRPr b="0" i="0" sz="1400" u="none" cap="none" strike="noStrike">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70" name="Shape 370"/>
        <p:cNvGrpSpPr/>
        <p:nvPr/>
      </p:nvGrpSpPr>
      <p:grpSpPr>
        <a:xfrm>
          <a:off x="0" y="0"/>
          <a:ext cx="0" cy="0"/>
          <a:chOff x="0" y="0"/>
          <a:chExt cx="0" cy="0"/>
        </a:xfrm>
      </p:grpSpPr>
      <p:sp>
        <p:nvSpPr>
          <p:cNvPr id="371" name="Google Shape;371;p10"/>
          <p:cNvSpPr txBox="1"/>
          <p:nvPr>
            <p:ph type="title"/>
          </p:nvPr>
        </p:nvSpPr>
        <p:spPr>
          <a:xfrm>
            <a:off x="1303800" y="321300"/>
            <a:ext cx="7030500" cy="6123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30434"/>
              </a:lnSpc>
              <a:spcBef>
                <a:spcPts val="0"/>
              </a:spcBef>
              <a:spcAft>
                <a:spcPts val="0"/>
              </a:spcAft>
              <a:buSzPct val="130554"/>
              <a:buNone/>
            </a:pPr>
            <a:r>
              <a:t/>
            </a:r>
            <a:endParaRPr sz="2383">
              <a:solidFill>
                <a:srgbClr val="D4D4D4"/>
              </a:solidFill>
              <a:latin typeface="Roboto"/>
              <a:ea typeface="Roboto"/>
              <a:cs typeface="Roboto"/>
              <a:sym typeface="Roboto"/>
            </a:endParaRPr>
          </a:p>
          <a:p>
            <a:pPr indent="0" lvl="0" marL="0" rtl="0" algn="l">
              <a:lnSpc>
                <a:spcPct val="130434"/>
              </a:lnSpc>
              <a:spcBef>
                <a:spcPts val="0"/>
              </a:spcBef>
              <a:spcAft>
                <a:spcPts val="0"/>
              </a:spcAft>
              <a:buSzPct val="130554"/>
              <a:buNone/>
            </a:pPr>
            <a:r>
              <a:rPr lang="es" sz="2383">
                <a:solidFill>
                  <a:srgbClr val="D4D4D4"/>
                </a:solidFill>
                <a:latin typeface="Roboto"/>
                <a:ea typeface="Roboto"/>
                <a:cs typeface="Roboto"/>
                <a:sym typeface="Roboto"/>
              </a:rPr>
              <a:t>Insights</a:t>
            </a:r>
            <a:endParaRPr sz="2383">
              <a:solidFill>
                <a:srgbClr val="D4D4D4"/>
              </a:solidFill>
              <a:latin typeface="Roboto"/>
              <a:ea typeface="Roboto"/>
              <a:cs typeface="Roboto"/>
              <a:sym typeface="Roboto"/>
            </a:endParaRPr>
          </a:p>
          <a:p>
            <a:pPr indent="0" lvl="0" marL="0" rtl="0" algn="l">
              <a:lnSpc>
                <a:spcPct val="100000"/>
              </a:lnSpc>
              <a:spcBef>
                <a:spcPts val="0"/>
              </a:spcBef>
              <a:spcAft>
                <a:spcPts val="0"/>
              </a:spcAft>
              <a:buSzPct val="111111"/>
              <a:buNone/>
            </a:pPr>
            <a:r>
              <a:t/>
            </a:r>
            <a:endParaRPr>
              <a:latin typeface="Roboto"/>
              <a:ea typeface="Roboto"/>
              <a:cs typeface="Roboto"/>
              <a:sym typeface="Roboto"/>
            </a:endParaRPr>
          </a:p>
        </p:txBody>
      </p:sp>
      <p:sp>
        <p:nvSpPr>
          <p:cNvPr id="372" name="Google Shape;372;p10"/>
          <p:cNvSpPr txBox="1"/>
          <p:nvPr>
            <p:ph idx="1" type="body"/>
          </p:nvPr>
        </p:nvSpPr>
        <p:spPr>
          <a:xfrm>
            <a:off x="1011825" y="2303625"/>
            <a:ext cx="3430500" cy="2215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30434"/>
              </a:lnSpc>
              <a:spcBef>
                <a:spcPts val="0"/>
              </a:spcBef>
              <a:spcAft>
                <a:spcPts val="0"/>
              </a:spcAft>
              <a:buSzPct val="104000"/>
              <a:buNone/>
            </a:pPr>
            <a:r>
              <a:t/>
            </a:r>
            <a:endParaRPr b="1" sz="5000" u="sng">
              <a:solidFill>
                <a:srgbClr val="E3E3E3"/>
              </a:solidFill>
              <a:latin typeface="Roboto"/>
              <a:ea typeface="Roboto"/>
              <a:cs typeface="Roboto"/>
              <a:sym typeface="Roboto"/>
            </a:endParaRPr>
          </a:p>
          <a:p>
            <a:pPr indent="0" lvl="0" marL="0" rtl="0" algn="l">
              <a:lnSpc>
                <a:spcPct val="130434"/>
              </a:lnSpc>
              <a:spcBef>
                <a:spcPts val="0"/>
              </a:spcBef>
              <a:spcAft>
                <a:spcPts val="0"/>
              </a:spcAft>
              <a:buSzPct val="103359"/>
              <a:buNone/>
            </a:pPr>
            <a:r>
              <a:rPr b="1" lang="es" sz="5031" u="sng">
                <a:solidFill>
                  <a:srgbClr val="E3E3E3"/>
                </a:solidFill>
                <a:latin typeface="Roboto"/>
                <a:ea typeface="Roboto"/>
                <a:cs typeface="Roboto"/>
                <a:sym typeface="Roboto"/>
              </a:rPr>
              <a:t>Humedad: </a:t>
            </a:r>
            <a:r>
              <a:rPr b="1" lang="es" sz="5031">
                <a:solidFill>
                  <a:srgbClr val="E3E3E3"/>
                </a:solidFill>
                <a:latin typeface="Roboto"/>
                <a:ea typeface="Roboto"/>
                <a:cs typeface="Roboto"/>
                <a:sym typeface="Roboto"/>
              </a:rPr>
              <a:t>La matriz de correlación nos muestra que la humedad tiene una correlación negativa moderada con las ventas de helados y hielo (a mayor humedad, tienden a bajar las ventas, quizás porque se asocia con un clima más pesado o menos soleado). Por otro lado, podría mostrar una correlación ligeramente positiva o neutral con bebidas calientes y paraguas.</a:t>
            </a:r>
            <a:endParaRPr b="1" sz="8631">
              <a:solidFill>
                <a:srgbClr val="E3E3E3"/>
              </a:solidFill>
              <a:latin typeface="Roboto"/>
              <a:ea typeface="Roboto"/>
              <a:cs typeface="Roboto"/>
              <a:sym typeface="Roboto"/>
            </a:endParaRPr>
          </a:p>
          <a:p>
            <a:pPr indent="0" lvl="0" marL="0" rtl="0" algn="l">
              <a:lnSpc>
                <a:spcPct val="130434"/>
              </a:lnSpc>
              <a:spcBef>
                <a:spcPts val="0"/>
              </a:spcBef>
              <a:spcAft>
                <a:spcPts val="0"/>
              </a:spcAft>
              <a:buSzPts val="1300"/>
              <a:buNone/>
            </a:pPr>
            <a:r>
              <a:t/>
            </a:r>
            <a:endParaRPr b="1" sz="1150">
              <a:solidFill>
                <a:srgbClr val="E3E3E3"/>
              </a:solidFill>
              <a:latin typeface="Roboto"/>
              <a:ea typeface="Roboto"/>
              <a:cs typeface="Roboto"/>
              <a:sym typeface="Roboto"/>
            </a:endParaRPr>
          </a:p>
          <a:p>
            <a:pPr indent="0" lvl="0" marL="0" rtl="0" algn="l">
              <a:lnSpc>
                <a:spcPct val="115000"/>
              </a:lnSpc>
              <a:spcBef>
                <a:spcPts val="0"/>
              </a:spcBef>
              <a:spcAft>
                <a:spcPts val="1200"/>
              </a:spcAft>
              <a:buSzPts val="1300"/>
              <a:buNone/>
            </a:pPr>
            <a:r>
              <a:t/>
            </a:r>
            <a:endParaRPr b="1">
              <a:solidFill>
                <a:srgbClr val="E3E3E3"/>
              </a:solidFill>
              <a:latin typeface="Roboto"/>
              <a:ea typeface="Roboto"/>
              <a:cs typeface="Roboto"/>
              <a:sym typeface="Roboto"/>
            </a:endParaRPr>
          </a:p>
        </p:txBody>
      </p:sp>
      <p:sp>
        <p:nvSpPr>
          <p:cNvPr id="373" name="Google Shape;373;p10"/>
          <p:cNvSpPr txBox="1"/>
          <p:nvPr>
            <p:ph idx="2" type="body"/>
          </p:nvPr>
        </p:nvSpPr>
        <p:spPr>
          <a:xfrm>
            <a:off x="4599675" y="2219675"/>
            <a:ext cx="3430500" cy="2299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30434"/>
              </a:lnSpc>
              <a:spcBef>
                <a:spcPts val="0"/>
              </a:spcBef>
              <a:spcAft>
                <a:spcPts val="0"/>
              </a:spcAft>
              <a:buSzPts val="1300"/>
              <a:buNone/>
            </a:pPr>
            <a:r>
              <a:t/>
            </a:r>
            <a:endParaRPr b="1">
              <a:solidFill>
                <a:srgbClr val="E3E3E3"/>
              </a:solidFill>
              <a:latin typeface="Roboto"/>
              <a:ea typeface="Roboto"/>
              <a:cs typeface="Roboto"/>
              <a:sym typeface="Roboto"/>
            </a:endParaRPr>
          </a:p>
          <a:p>
            <a:pPr indent="0" lvl="0" marL="0" rtl="0" algn="l">
              <a:lnSpc>
                <a:spcPct val="130434"/>
              </a:lnSpc>
              <a:spcBef>
                <a:spcPts val="0"/>
              </a:spcBef>
              <a:spcAft>
                <a:spcPts val="0"/>
              </a:spcAft>
              <a:buSzPct val="305882"/>
              <a:buNone/>
            </a:pPr>
            <a:r>
              <a:t/>
            </a:r>
            <a:endParaRPr b="1" sz="1700" u="sng">
              <a:solidFill>
                <a:srgbClr val="E3E3E3"/>
              </a:solidFill>
              <a:latin typeface="Roboto"/>
              <a:ea typeface="Roboto"/>
              <a:cs typeface="Roboto"/>
              <a:sym typeface="Roboto"/>
            </a:endParaRPr>
          </a:p>
          <a:p>
            <a:pPr indent="0" lvl="0" marL="0" rtl="0" algn="l">
              <a:lnSpc>
                <a:spcPct val="130434"/>
              </a:lnSpc>
              <a:spcBef>
                <a:spcPts val="0"/>
              </a:spcBef>
              <a:spcAft>
                <a:spcPts val="0"/>
              </a:spcAft>
              <a:buSzPct val="117994"/>
              <a:buNone/>
            </a:pPr>
            <a:r>
              <a:rPr b="1" lang="es" sz="4407" u="sng">
                <a:solidFill>
                  <a:srgbClr val="E3E3E3"/>
                </a:solidFill>
                <a:latin typeface="Roboto"/>
                <a:ea typeface="Roboto"/>
                <a:cs typeface="Roboto"/>
                <a:sym typeface="Roboto"/>
              </a:rPr>
              <a:t>Viento:</a:t>
            </a:r>
            <a:r>
              <a:rPr b="1" lang="es" sz="4407">
                <a:solidFill>
                  <a:srgbClr val="E3E3E3"/>
                </a:solidFill>
                <a:latin typeface="Roboto"/>
                <a:ea typeface="Roboto"/>
                <a:cs typeface="Roboto"/>
                <a:sym typeface="Roboto"/>
              </a:rPr>
              <a:t> La velocidad del viento, según el heatmap, tiende a tener una correlación débil o casi nula con la mayoría de las ventas de productos clave, lo que sugiere que su impacto directo en el comportamiento de compra es menor en comparación con la temperatura o la precipitación. Relaciones Cruzadas: Este heatmap también reitera las correlaciones ya observadas (ej. Temperatura alta = Helados altos, Bebidas Calientes bajas; Precipitación = Paraguas altos), y nos permite ver interrelaciones entre variables climáticas (ej. Viento y Temperatura pueden tener una leve correlación).</a:t>
            </a:r>
            <a:endParaRPr b="1" sz="4407">
              <a:solidFill>
                <a:srgbClr val="E3E3E3"/>
              </a:solidFill>
              <a:latin typeface="Roboto"/>
              <a:ea typeface="Roboto"/>
              <a:cs typeface="Roboto"/>
              <a:sym typeface="Roboto"/>
            </a:endParaRPr>
          </a:p>
          <a:p>
            <a:pPr indent="0" lvl="0" marL="0" rtl="0" algn="l">
              <a:lnSpc>
                <a:spcPct val="115000"/>
              </a:lnSpc>
              <a:spcBef>
                <a:spcPts val="0"/>
              </a:spcBef>
              <a:spcAft>
                <a:spcPts val="1200"/>
              </a:spcAft>
              <a:buSzPts val="1300"/>
              <a:buNone/>
            </a:pPr>
            <a:r>
              <a:t/>
            </a:r>
            <a:endParaRPr b="1">
              <a:solidFill>
                <a:srgbClr val="E3E3E3"/>
              </a:solidFill>
              <a:latin typeface="Roboto"/>
              <a:ea typeface="Roboto"/>
              <a:cs typeface="Roboto"/>
              <a:sym typeface="Roboto"/>
            </a:endParaRPr>
          </a:p>
        </p:txBody>
      </p:sp>
      <p:sp>
        <p:nvSpPr>
          <p:cNvPr id="374" name="Google Shape;374;p10"/>
          <p:cNvSpPr/>
          <p:nvPr/>
        </p:nvSpPr>
        <p:spPr>
          <a:xfrm>
            <a:off x="1113675" y="1714775"/>
            <a:ext cx="7030500" cy="504900"/>
          </a:xfrm>
          <a:prstGeom prst="rect">
            <a:avLst/>
          </a:prstGeom>
          <a:noFill/>
          <a:ln cap="flat" cmpd="sng" w="9525">
            <a:solidFill>
              <a:srgbClr val="E3E3E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50"/>
              <a:buFont typeface="Arial"/>
              <a:buNone/>
            </a:pPr>
            <a:r>
              <a:rPr b="1" i="0" lang="es" sz="1450" u="none" cap="none" strike="noStrike">
                <a:solidFill>
                  <a:srgbClr val="E3E3E3"/>
                </a:solidFill>
                <a:latin typeface="Roboto"/>
                <a:ea typeface="Roboto"/>
                <a:cs typeface="Roboto"/>
                <a:sym typeface="Roboto"/>
              </a:rPr>
              <a:t>Impacto de Viento y Humedad (Matriz de Correlación)</a:t>
            </a:r>
            <a:endParaRPr b="1" i="0" sz="1800" u="none" cap="none" strike="noStrike">
              <a:solidFill>
                <a:schemeClr val="lt1"/>
              </a:solidFill>
              <a:latin typeface="Roboto"/>
              <a:ea typeface="Roboto"/>
              <a:cs typeface="Roboto"/>
              <a:sym typeface="Roboto"/>
            </a:endParaRPr>
          </a:p>
        </p:txBody>
      </p:sp>
      <p:pic>
        <p:nvPicPr>
          <p:cNvPr id="375" name="Google Shape;375;p10" title="VIENTO.png"/>
          <p:cNvPicPr preferRelativeResize="0"/>
          <p:nvPr/>
        </p:nvPicPr>
        <p:blipFill rotWithShape="1">
          <a:blip r:embed="rId3">
            <a:alphaModFix/>
          </a:blip>
          <a:srcRect b="0" l="0" r="0" t="0"/>
          <a:stretch/>
        </p:blipFill>
        <p:spPr>
          <a:xfrm>
            <a:off x="2746500" y="724000"/>
            <a:ext cx="906825" cy="906825"/>
          </a:xfrm>
          <a:prstGeom prst="rect">
            <a:avLst/>
          </a:prstGeom>
          <a:noFill/>
          <a:ln>
            <a:noFill/>
          </a:ln>
        </p:spPr>
      </p:pic>
      <p:pic>
        <p:nvPicPr>
          <p:cNvPr id="376" name="Google Shape;376;p10" title="HUMEDAD.png"/>
          <p:cNvPicPr preferRelativeResize="0"/>
          <p:nvPr/>
        </p:nvPicPr>
        <p:blipFill rotWithShape="1">
          <a:blip r:embed="rId4">
            <a:alphaModFix/>
          </a:blip>
          <a:srcRect b="0" l="0" r="0" t="0"/>
          <a:stretch/>
        </p:blipFill>
        <p:spPr>
          <a:xfrm>
            <a:off x="5318250" y="794125"/>
            <a:ext cx="766575" cy="766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80" name="Shape 380"/>
        <p:cNvGrpSpPr/>
        <p:nvPr/>
      </p:nvGrpSpPr>
      <p:grpSpPr>
        <a:xfrm>
          <a:off x="0" y="0"/>
          <a:ext cx="0" cy="0"/>
          <a:chOff x="0" y="0"/>
          <a:chExt cx="0" cy="0"/>
        </a:xfrm>
      </p:grpSpPr>
      <p:sp>
        <p:nvSpPr>
          <p:cNvPr id="381" name="Google Shape;381;p11"/>
          <p:cNvSpPr txBox="1"/>
          <p:nvPr/>
        </p:nvSpPr>
        <p:spPr>
          <a:xfrm>
            <a:off x="335100" y="276425"/>
            <a:ext cx="8808900" cy="9234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600"/>
              </a:spcBef>
              <a:spcAft>
                <a:spcPts val="0"/>
              </a:spcAft>
              <a:buClr>
                <a:srgbClr val="000000"/>
              </a:buClr>
              <a:buSzPts val="2000"/>
              <a:buFont typeface="Arial"/>
              <a:buNone/>
            </a:pPr>
            <a:r>
              <a:rPr b="1" i="0" lang="es" sz="2000" u="none" cap="none" strike="noStrike">
                <a:solidFill>
                  <a:srgbClr val="E3E3E3"/>
                </a:solidFill>
                <a:latin typeface="Roboto"/>
                <a:ea typeface="Roboto"/>
                <a:cs typeface="Roboto"/>
                <a:sym typeface="Roboto"/>
              </a:rPr>
              <a:t>4.	Pregunta: Ritmos Diarios y Semanales, ¿Más Allá del Clima?</a:t>
            </a:r>
            <a:endParaRPr b="1" i="0" sz="2000" u="none" cap="none" strike="noStrike">
              <a:solidFill>
                <a:srgbClr val="E3E3E3"/>
              </a:solidFill>
              <a:latin typeface="Roboto"/>
              <a:ea typeface="Roboto"/>
              <a:cs typeface="Roboto"/>
              <a:sym typeface="Roboto"/>
            </a:endParaRPr>
          </a:p>
          <a:p>
            <a:pPr indent="0" lvl="0" marL="457200" marR="0" rtl="0" algn="l">
              <a:lnSpc>
                <a:spcPct val="115000"/>
              </a:lnSpc>
              <a:spcBef>
                <a:spcPts val="600"/>
              </a:spcBef>
              <a:spcAft>
                <a:spcPts val="600"/>
              </a:spcAft>
              <a:buClr>
                <a:srgbClr val="000000"/>
              </a:buClr>
              <a:buSzPts val="2000"/>
              <a:buFont typeface="Arial"/>
              <a:buNone/>
            </a:pPr>
            <a:r>
              <a:t/>
            </a:r>
            <a:endParaRPr b="1" i="0" sz="2000" u="none" cap="none" strike="noStrike">
              <a:solidFill>
                <a:srgbClr val="E3E3E3"/>
              </a:solidFill>
              <a:latin typeface="Roboto"/>
              <a:ea typeface="Roboto"/>
              <a:cs typeface="Roboto"/>
              <a:sym typeface="Roboto"/>
            </a:endParaRPr>
          </a:p>
        </p:txBody>
      </p:sp>
      <p:pic>
        <p:nvPicPr>
          <p:cNvPr id="382" name="Google Shape;382;p11" title="Bebidas calientes por dia.png"/>
          <p:cNvPicPr preferRelativeResize="0"/>
          <p:nvPr/>
        </p:nvPicPr>
        <p:blipFill rotWithShape="1">
          <a:blip r:embed="rId3">
            <a:alphaModFix/>
          </a:blip>
          <a:srcRect b="0" l="0" r="0" t="0"/>
          <a:stretch/>
        </p:blipFill>
        <p:spPr>
          <a:xfrm>
            <a:off x="573025" y="813250"/>
            <a:ext cx="3945575" cy="2024850"/>
          </a:xfrm>
          <a:prstGeom prst="rect">
            <a:avLst/>
          </a:prstGeom>
          <a:noFill/>
          <a:ln>
            <a:noFill/>
          </a:ln>
        </p:spPr>
      </p:pic>
      <p:pic>
        <p:nvPicPr>
          <p:cNvPr id="383" name="Google Shape;383;p11" title="Bebidas por hora.png"/>
          <p:cNvPicPr preferRelativeResize="0"/>
          <p:nvPr/>
        </p:nvPicPr>
        <p:blipFill rotWithShape="1">
          <a:blip r:embed="rId4">
            <a:alphaModFix/>
          </a:blip>
          <a:srcRect b="0" l="0" r="0" t="0"/>
          <a:stretch/>
        </p:blipFill>
        <p:spPr>
          <a:xfrm>
            <a:off x="4930300" y="827275"/>
            <a:ext cx="3945575" cy="2010825"/>
          </a:xfrm>
          <a:prstGeom prst="rect">
            <a:avLst/>
          </a:prstGeom>
          <a:noFill/>
          <a:ln>
            <a:noFill/>
          </a:ln>
        </p:spPr>
      </p:pic>
      <p:pic>
        <p:nvPicPr>
          <p:cNvPr id="384" name="Google Shape;384;p11" title="Helados por dia.png"/>
          <p:cNvPicPr preferRelativeResize="0"/>
          <p:nvPr/>
        </p:nvPicPr>
        <p:blipFill rotWithShape="1">
          <a:blip r:embed="rId5">
            <a:alphaModFix/>
          </a:blip>
          <a:srcRect b="0" l="0" r="0" t="0"/>
          <a:stretch/>
        </p:blipFill>
        <p:spPr>
          <a:xfrm>
            <a:off x="573025" y="2824075"/>
            <a:ext cx="3945575" cy="2157275"/>
          </a:xfrm>
          <a:prstGeom prst="rect">
            <a:avLst/>
          </a:prstGeom>
          <a:noFill/>
          <a:ln>
            <a:noFill/>
          </a:ln>
        </p:spPr>
      </p:pic>
      <p:pic>
        <p:nvPicPr>
          <p:cNvPr id="385" name="Google Shape;385;p11" title="Venta de helados por hora.png"/>
          <p:cNvPicPr preferRelativeResize="0"/>
          <p:nvPr/>
        </p:nvPicPr>
        <p:blipFill rotWithShape="1">
          <a:blip r:embed="rId6">
            <a:alphaModFix/>
          </a:blip>
          <a:srcRect b="0" l="0" r="0" t="0"/>
          <a:stretch/>
        </p:blipFill>
        <p:spPr>
          <a:xfrm>
            <a:off x="4930300" y="2833825"/>
            <a:ext cx="3945574" cy="2157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89" name="Shape 389"/>
        <p:cNvGrpSpPr/>
        <p:nvPr/>
      </p:nvGrpSpPr>
      <p:grpSpPr>
        <a:xfrm>
          <a:off x="0" y="0"/>
          <a:ext cx="0" cy="0"/>
          <a:chOff x="0" y="0"/>
          <a:chExt cx="0" cy="0"/>
        </a:xfrm>
      </p:grpSpPr>
      <p:sp>
        <p:nvSpPr>
          <p:cNvPr id="390" name="Google Shape;390;p12"/>
          <p:cNvSpPr txBox="1"/>
          <p:nvPr>
            <p:ph type="title"/>
          </p:nvPr>
        </p:nvSpPr>
        <p:spPr>
          <a:xfrm>
            <a:off x="1303800" y="321300"/>
            <a:ext cx="7030500" cy="6123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30434"/>
              </a:lnSpc>
              <a:spcBef>
                <a:spcPts val="0"/>
              </a:spcBef>
              <a:spcAft>
                <a:spcPts val="0"/>
              </a:spcAft>
              <a:buSzPct val="130554"/>
              <a:buNone/>
            </a:pPr>
            <a:r>
              <a:t/>
            </a:r>
            <a:endParaRPr sz="2383">
              <a:solidFill>
                <a:srgbClr val="D4D4D4"/>
              </a:solidFill>
              <a:latin typeface="Roboto"/>
              <a:ea typeface="Roboto"/>
              <a:cs typeface="Roboto"/>
              <a:sym typeface="Roboto"/>
            </a:endParaRPr>
          </a:p>
          <a:p>
            <a:pPr indent="0" lvl="0" marL="0" rtl="0" algn="l">
              <a:lnSpc>
                <a:spcPct val="130434"/>
              </a:lnSpc>
              <a:spcBef>
                <a:spcPts val="0"/>
              </a:spcBef>
              <a:spcAft>
                <a:spcPts val="0"/>
              </a:spcAft>
              <a:buSzPct val="130554"/>
              <a:buNone/>
            </a:pPr>
            <a:r>
              <a:rPr lang="es" sz="2383">
                <a:solidFill>
                  <a:srgbClr val="D4D4D4"/>
                </a:solidFill>
                <a:latin typeface="Roboto"/>
                <a:ea typeface="Roboto"/>
                <a:cs typeface="Roboto"/>
                <a:sym typeface="Roboto"/>
              </a:rPr>
              <a:t>Insights</a:t>
            </a:r>
            <a:endParaRPr sz="2383">
              <a:solidFill>
                <a:srgbClr val="D4D4D4"/>
              </a:solidFill>
              <a:latin typeface="Roboto"/>
              <a:ea typeface="Roboto"/>
              <a:cs typeface="Roboto"/>
              <a:sym typeface="Roboto"/>
            </a:endParaRPr>
          </a:p>
          <a:p>
            <a:pPr indent="0" lvl="0" marL="0" rtl="0" algn="l">
              <a:lnSpc>
                <a:spcPct val="100000"/>
              </a:lnSpc>
              <a:spcBef>
                <a:spcPts val="0"/>
              </a:spcBef>
              <a:spcAft>
                <a:spcPts val="0"/>
              </a:spcAft>
              <a:buSzPct val="111111"/>
              <a:buNone/>
            </a:pPr>
            <a:r>
              <a:t/>
            </a:r>
            <a:endParaRPr>
              <a:latin typeface="Roboto"/>
              <a:ea typeface="Roboto"/>
              <a:cs typeface="Roboto"/>
              <a:sym typeface="Roboto"/>
            </a:endParaRPr>
          </a:p>
        </p:txBody>
      </p:sp>
      <p:sp>
        <p:nvSpPr>
          <p:cNvPr id="391" name="Google Shape;391;p12"/>
          <p:cNvSpPr txBox="1"/>
          <p:nvPr/>
        </p:nvSpPr>
        <p:spPr>
          <a:xfrm>
            <a:off x="336500" y="1883200"/>
            <a:ext cx="8334300" cy="2839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1300"/>
              <a:buFont typeface="Arial"/>
              <a:buNone/>
            </a:pPr>
            <a:r>
              <a:rPr b="1" i="0" lang="es" sz="1300" u="sng" cap="none" strike="noStrike">
                <a:solidFill>
                  <a:srgbClr val="E3E3E3"/>
                </a:solidFill>
                <a:latin typeface="Roboto"/>
                <a:ea typeface="Roboto"/>
                <a:cs typeface="Roboto"/>
                <a:sym typeface="Roboto"/>
              </a:rPr>
              <a:t>Patrones Horarios:</a:t>
            </a:r>
            <a:r>
              <a:rPr b="1" i="0" lang="es" sz="1300" u="none" cap="none" strike="noStrike">
                <a:solidFill>
                  <a:srgbClr val="E3E3E3"/>
                </a:solidFill>
                <a:latin typeface="Roboto"/>
                <a:ea typeface="Roboto"/>
                <a:cs typeface="Roboto"/>
                <a:sym typeface="Roboto"/>
              </a:rPr>
              <a:t> Los box plots por "Hora_del_Dia" muestran que las ventas de helados alcanzan su punto máximo en las horas de la tarde-noche (ej. 16:00 a 22:00 UTC), mientras que las bebidas calientes tienen sus picos en las mañanas (ej. 6:00 a 10:00 UTC) y quizás un repunte por la tarde. Esto es consistente con los hábitos de consumo.</a:t>
            </a:r>
            <a:endParaRPr b="1" i="0" sz="1300" u="none" cap="none" strike="noStrike">
              <a:solidFill>
                <a:srgbClr val="E3E3E3"/>
              </a:solidFill>
              <a:latin typeface="Roboto"/>
              <a:ea typeface="Roboto"/>
              <a:cs typeface="Roboto"/>
              <a:sym typeface="Roboto"/>
            </a:endParaRPr>
          </a:p>
          <a:p>
            <a:pPr indent="0" lvl="0" marL="0" marR="0" rtl="0" algn="l">
              <a:lnSpc>
                <a:spcPct val="115000"/>
              </a:lnSpc>
              <a:spcBef>
                <a:spcPts val="600"/>
              </a:spcBef>
              <a:spcAft>
                <a:spcPts val="0"/>
              </a:spcAft>
              <a:buClr>
                <a:srgbClr val="000000"/>
              </a:buClr>
              <a:buSzPts val="1300"/>
              <a:buFont typeface="Arial"/>
              <a:buNone/>
            </a:pPr>
            <a:r>
              <a:rPr b="1" i="0" lang="es" sz="1300" u="sng" cap="none" strike="noStrike">
                <a:solidFill>
                  <a:srgbClr val="E3E3E3"/>
                </a:solidFill>
                <a:latin typeface="Roboto"/>
                <a:ea typeface="Roboto"/>
                <a:cs typeface="Roboto"/>
                <a:sym typeface="Roboto"/>
              </a:rPr>
              <a:t>Patrones Semanales:</a:t>
            </a:r>
            <a:r>
              <a:rPr b="1" i="0" lang="es" sz="1300" u="none" cap="none" strike="noStrike">
                <a:solidFill>
                  <a:srgbClr val="E3E3E3"/>
                </a:solidFill>
                <a:latin typeface="Roboto"/>
                <a:ea typeface="Roboto"/>
                <a:cs typeface="Roboto"/>
                <a:sym typeface="Roboto"/>
              </a:rPr>
              <a:t> Los box plots por "Dia_Semana" revelan que las ventas de helados suelen ser más altas durante los fines de semana (sábado y domingo), lo cual es esperable. Las bebidas calientes, por otro lado, podrían tener un patrón más estable a lo largo de la semana, o incluso un ligero aumento en días laborales por la mañana.</a:t>
            </a:r>
            <a:endParaRPr b="1" i="0" sz="1300" u="none" cap="none" strike="noStrike">
              <a:solidFill>
                <a:srgbClr val="E3E3E3"/>
              </a:solidFill>
              <a:latin typeface="Roboto"/>
              <a:ea typeface="Roboto"/>
              <a:cs typeface="Roboto"/>
              <a:sym typeface="Roboto"/>
            </a:endParaRPr>
          </a:p>
          <a:p>
            <a:pPr indent="0" lvl="0" marL="0" marR="0" rtl="0" algn="l">
              <a:lnSpc>
                <a:spcPct val="115000"/>
              </a:lnSpc>
              <a:spcBef>
                <a:spcPts val="600"/>
              </a:spcBef>
              <a:spcAft>
                <a:spcPts val="600"/>
              </a:spcAft>
              <a:buClr>
                <a:srgbClr val="000000"/>
              </a:buClr>
              <a:buSzPts val="1300"/>
              <a:buFont typeface="Arial"/>
              <a:buNone/>
            </a:pPr>
            <a:r>
              <a:rPr b="1" i="0" lang="es" sz="1300" u="sng" cap="none" strike="noStrike">
                <a:solidFill>
                  <a:srgbClr val="E3E3E3"/>
                </a:solidFill>
                <a:latin typeface="Roboto"/>
                <a:ea typeface="Roboto"/>
                <a:cs typeface="Roboto"/>
                <a:sym typeface="Roboto"/>
              </a:rPr>
              <a:t>Combinación con Clima:</a:t>
            </a:r>
            <a:r>
              <a:rPr b="1" i="0" lang="es" sz="1300" u="none" cap="none" strike="noStrike">
                <a:solidFill>
                  <a:srgbClr val="E3E3E3"/>
                </a:solidFill>
                <a:latin typeface="Roboto"/>
                <a:ea typeface="Roboto"/>
                <a:cs typeface="Roboto"/>
                <a:sym typeface="Roboto"/>
              </a:rPr>
              <a:t> Estos patrones temporales actúan como una "línea base" sobre la cual el clima ejerce su influencia. Por ejemplo, un fin de semana caluroso amplificará las ya altas ventas de helados de ese período.</a:t>
            </a:r>
            <a:endParaRPr b="1" i="0" sz="1300" u="none" cap="none" strike="noStrike">
              <a:solidFill>
                <a:srgbClr val="E3E3E3"/>
              </a:solidFill>
              <a:latin typeface="Roboto"/>
              <a:ea typeface="Roboto"/>
              <a:cs typeface="Roboto"/>
              <a:sym typeface="Roboto"/>
            </a:endParaRPr>
          </a:p>
        </p:txBody>
      </p:sp>
      <p:pic>
        <p:nvPicPr>
          <p:cNvPr id="392" name="Google Shape;392;p12" title="calender_12174684.png"/>
          <p:cNvPicPr preferRelativeResize="0"/>
          <p:nvPr/>
        </p:nvPicPr>
        <p:blipFill rotWithShape="1">
          <a:blip r:embed="rId3">
            <a:alphaModFix/>
          </a:blip>
          <a:srcRect b="0" l="0" r="0" t="0"/>
          <a:stretch/>
        </p:blipFill>
        <p:spPr>
          <a:xfrm>
            <a:off x="2926750" y="756425"/>
            <a:ext cx="924876" cy="924876"/>
          </a:xfrm>
          <a:prstGeom prst="rect">
            <a:avLst/>
          </a:prstGeom>
          <a:noFill/>
          <a:ln>
            <a:noFill/>
          </a:ln>
        </p:spPr>
      </p:pic>
      <p:pic>
        <p:nvPicPr>
          <p:cNvPr id="393" name="Google Shape;393;p12" title="alarm-clock_732434.png"/>
          <p:cNvPicPr preferRelativeResize="0"/>
          <p:nvPr/>
        </p:nvPicPr>
        <p:blipFill rotWithShape="1">
          <a:blip r:embed="rId4">
            <a:alphaModFix/>
          </a:blip>
          <a:srcRect b="0" l="0" r="0" t="0"/>
          <a:stretch/>
        </p:blipFill>
        <p:spPr>
          <a:xfrm>
            <a:off x="5150000" y="756425"/>
            <a:ext cx="978950" cy="97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97" name="Shape 397"/>
        <p:cNvGrpSpPr/>
        <p:nvPr/>
      </p:nvGrpSpPr>
      <p:grpSpPr>
        <a:xfrm>
          <a:off x="0" y="0"/>
          <a:ext cx="0" cy="0"/>
          <a:chOff x="0" y="0"/>
          <a:chExt cx="0" cy="0"/>
        </a:xfrm>
      </p:grpSpPr>
      <p:sp>
        <p:nvSpPr>
          <p:cNvPr id="398" name="Google Shape;398;p13"/>
          <p:cNvSpPr txBox="1"/>
          <p:nvPr>
            <p:ph type="title"/>
          </p:nvPr>
        </p:nvSpPr>
        <p:spPr>
          <a:xfrm>
            <a:off x="612900" y="753925"/>
            <a:ext cx="7649400" cy="6123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30434"/>
              </a:lnSpc>
              <a:spcBef>
                <a:spcPts val="0"/>
              </a:spcBef>
              <a:spcAft>
                <a:spcPts val="0"/>
              </a:spcAft>
              <a:buSzPct val="130554"/>
              <a:buNone/>
            </a:pPr>
            <a:r>
              <a:t/>
            </a:r>
            <a:endParaRPr sz="2383">
              <a:solidFill>
                <a:srgbClr val="D4D4D4"/>
              </a:solidFill>
              <a:latin typeface="Roboto"/>
              <a:ea typeface="Roboto"/>
              <a:cs typeface="Roboto"/>
              <a:sym typeface="Roboto"/>
            </a:endParaRPr>
          </a:p>
          <a:p>
            <a:pPr indent="-335305" lvl="0" marL="457200" rtl="0" algn="l">
              <a:lnSpc>
                <a:spcPct val="115000"/>
              </a:lnSpc>
              <a:spcBef>
                <a:spcPts val="600"/>
              </a:spcBef>
              <a:spcAft>
                <a:spcPts val="0"/>
              </a:spcAft>
              <a:buClr>
                <a:srgbClr val="E3E3E3"/>
              </a:buClr>
              <a:buSzPct val="100000"/>
              <a:buFont typeface="Roboto"/>
              <a:buAutoNum type="arabicPeriod" startAt="5"/>
            </a:pPr>
            <a:r>
              <a:rPr b="0" lang="es" sz="1866">
                <a:solidFill>
                  <a:srgbClr val="E3E3E3"/>
                </a:solidFill>
                <a:latin typeface="Roboto"/>
                <a:ea typeface="Roboto"/>
                <a:cs typeface="Roboto"/>
                <a:sym typeface="Roboto"/>
              </a:rPr>
              <a:t>Pregunta: El Clima como Herramienta Estratégica, ¿Cómo Podemos Actuar? Este no es un gráfico nuevo, sino un resumen de conclusiones.</a:t>
            </a:r>
            <a:endParaRPr b="0" sz="1866">
              <a:solidFill>
                <a:srgbClr val="E3E3E3"/>
              </a:solidFill>
              <a:latin typeface="Roboto"/>
              <a:ea typeface="Roboto"/>
              <a:cs typeface="Roboto"/>
              <a:sym typeface="Roboto"/>
            </a:endParaRPr>
          </a:p>
          <a:p>
            <a:pPr indent="0" lvl="0" marL="0" rtl="0" algn="l">
              <a:lnSpc>
                <a:spcPct val="130434"/>
              </a:lnSpc>
              <a:spcBef>
                <a:spcPts val="600"/>
              </a:spcBef>
              <a:spcAft>
                <a:spcPts val="0"/>
              </a:spcAft>
              <a:buSzPct val="130554"/>
              <a:buNone/>
            </a:pPr>
            <a:r>
              <a:t/>
            </a:r>
            <a:endParaRPr sz="2383">
              <a:solidFill>
                <a:srgbClr val="D4D4D4"/>
              </a:solidFill>
              <a:latin typeface="Roboto"/>
              <a:ea typeface="Roboto"/>
              <a:cs typeface="Roboto"/>
              <a:sym typeface="Roboto"/>
            </a:endParaRPr>
          </a:p>
          <a:p>
            <a:pPr indent="0" lvl="0" marL="0" rtl="0" algn="l">
              <a:lnSpc>
                <a:spcPct val="100000"/>
              </a:lnSpc>
              <a:spcBef>
                <a:spcPts val="0"/>
              </a:spcBef>
              <a:spcAft>
                <a:spcPts val="0"/>
              </a:spcAft>
              <a:buSzPct val="111111"/>
              <a:buNone/>
            </a:pPr>
            <a:r>
              <a:t/>
            </a:r>
            <a:endParaRPr>
              <a:latin typeface="Roboto"/>
              <a:ea typeface="Roboto"/>
              <a:cs typeface="Roboto"/>
              <a:sym typeface="Roboto"/>
            </a:endParaRPr>
          </a:p>
        </p:txBody>
      </p:sp>
      <p:sp>
        <p:nvSpPr>
          <p:cNvPr id="399" name="Google Shape;399;p13"/>
          <p:cNvSpPr txBox="1"/>
          <p:nvPr/>
        </p:nvSpPr>
        <p:spPr>
          <a:xfrm>
            <a:off x="372550" y="1310375"/>
            <a:ext cx="8274300" cy="3914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1300"/>
              <a:buFont typeface="Arial"/>
              <a:buNone/>
            </a:pPr>
            <a:r>
              <a:rPr b="1" i="0" lang="es" sz="1300" u="sng" cap="none" strike="noStrike">
                <a:solidFill>
                  <a:srgbClr val="E3E3E3"/>
                </a:solidFill>
                <a:latin typeface="Roboto"/>
                <a:ea typeface="Roboto"/>
                <a:cs typeface="Roboto"/>
                <a:sym typeface="Roboto"/>
              </a:rPr>
              <a:t>Optimización de Inventario:</a:t>
            </a:r>
            <a:r>
              <a:rPr b="1" i="0" lang="es" sz="1300" u="none" cap="none" strike="noStrike">
                <a:solidFill>
                  <a:srgbClr val="E3E3E3"/>
                </a:solidFill>
                <a:latin typeface="Roboto"/>
                <a:ea typeface="Roboto"/>
                <a:cs typeface="Roboto"/>
                <a:sym typeface="Roboto"/>
              </a:rPr>
              <a:t> Nuestros datos demuestran que las ventas de helados se disparan con altas temperaturas, mientras que las de bebidas calientes lo hacen con bajas. Esto permite ajustar el inventario de estos productos de forma proactiva basándose en el pronóstico del tiempo, minimizando el stock inmovilizado y evitando la falta de existencias.</a:t>
            </a:r>
            <a:endParaRPr b="1" i="0" sz="1300" u="none" cap="none" strike="noStrike">
              <a:solidFill>
                <a:srgbClr val="E3E3E3"/>
              </a:solidFill>
              <a:latin typeface="Roboto"/>
              <a:ea typeface="Roboto"/>
              <a:cs typeface="Roboto"/>
              <a:sym typeface="Roboto"/>
            </a:endParaRPr>
          </a:p>
          <a:p>
            <a:pPr indent="0" lvl="0" marL="0" marR="0" rtl="0" algn="l">
              <a:lnSpc>
                <a:spcPct val="115000"/>
              </a:lnSpc>
              <a:spcBef>
                <a:spcPts val="600"/>
              </a:spcBef>
              <a:spcAft>
                <a:spcPts val="0"/>
              </a:spcAft>
              <a:buClr>
                <a:srgbClr val="000000"/>
              </a:buClr>
              <a:buSzPts val="1300"/>
              <a:buFont typeface="Arial"/>
              <a:buNone/>
            </a:pPr>
            <a:r>
              <a:rPr b="1" i="0" lang="es" sz="1300" u="sng" cap="none" strike="noStrike">
                <a:solidFill>
                  <a:srgbClr val="E3E3E3"/>
                </a:solidFill>
                <a:latin typeface="Roboto"/>
                <a:ea typeface="Roboto"/>
                <a:cs typeface="Roboto"/>
                <a:sym typeface="Roboto"/>
              </a:rPr>
              <a:t>Estrategias de Marketing y Promociones:</a:t>
            </a:r>
            <a:r>
              <a:rPr b="1" i="0" lang="es" sz="1300" u="none" cap="none" strike="noStrike">
                <a:solidFill>
                  <a:srgbClr val="E3E3E3"/>
                </a:solidFill>
                <a:latin typeface="Roboto"/>
                <a:ea typeface="Roboto"/>
                <a:cs typeface="Roboto"/>
                <a:sym typeface="Roboto"/>
              </a:rPr>
              <a:t> El impacto directo de la precipitación en las ventas de paraguas ofrece una clara oportunidad para campañas de marketing reactivas (ej. "¡Lluvia a la vista! Paraguas con descuento hoy"). De manera similar, se pueden planificar promociones de helados en olas de calor o de bebidas calientes en frentes fríos.</a:t>
            </a:r>
            <a:endParaRPr b="1" i="0" sz="1300" u="none" cap="none" strike="noStrike">
              <a:solidFill>
                <a:srgbClr val="E3E3E3"/>
              </a:solidFill>
              <a:latin typeface="Roboto"/>
              <a:ea typeface="Roboto"/>
              <a:cs typeface="Roboto"/>
              <a:sym typeface="Roboto"/>
            </a:endParaRPr>
          </a:p>
          <a:p>
            <a:pPr indent="0" lvl="0" marL="0" marR="0" rtl="0" algn="l">
              <a:lnSpc>
                <a:spcPct val="115000"/>
              </a:lnSpc>
              <a:spcBef>
                <a:spcPts val="600"/>
              </a:spcBef>
              <a:spcAft>
                <a:spcPts val="0"/>
              </a:spcAft>
              <a:buClr>
                <a:srgbClr val="000000"/>
              </a:buClr>
              <a:buSzPts val="1300"/>
              <a:buFont typeface="Arial"/>
              <a:buNone/>
            </a:pPr>
            <a:r>
              <a:rPr b="1" i="0" lang="es" sz="1300" u="sng" cap="none" strike="noStrike">
                <a:solidFill>
                  <a:srgbClr val="E3E3E3"/>
                </a:solidFill>
                <a:latin typeface="Roboto"/>
                <a:ea typeface="Roboto"/>
                <a:cs typeface="Roboto"/>
                <a:sym typeface="Roboto"/>
              </a:rPr>
              <a:t>Planificación Operativa:</a:t>
            </a:r>
            <a:r>
              <a:rPr b="1" i="0" lang="es" sz="1300" u="none" cap="none" strike="noStrike">
                <a:solidFill>
                  <a:srgbClr val="E3E3E3"/>
                </a:solidFill>
                <a:latin typeface="Roboto"/>
                <a:ea typeface="Roboto"/>
                <a:cs typeface="Roboto"/>
                <a:sym typeface="Roboto"/>
              </a:rPr>
              <a:t> Los patrones claros por hora del día y día de la semana (por ejemplo, picos de helados en tardes de fin de semana, picos de bebidas calientes en mañanas laborales) deben integrarse en la planificación del personal y la disponibilidad de productos en el punto de venta.</a:t>
            </a:r>
            <a:endParaRPr b="1" i="0" sz="1300" u="none" cap="none" strike="noStrike">
              <a:solidFill>
                <a:srgbClr val="E3E3E3"/>
              </a:solidFill>
              <a:latin typeface="Roboto"/>
              <a:ea typeface="Roboto"/>
              <a:cs typeface="Roboto"/>
              <a:sym typeface="Roboto"/>
            </a:endParaRPr>
          </a:p>
          <a:p>
            <a:pPr indent="0" lvl="0" marL="0" marR="0" rtl="0" algn="l">
              <a:lnSpc>
                <a:spcPct val="115000"/>
              </a:lnSpc>
              <a:spcBef>
                <a:spcPts val="600"/>
              </a:spcBef>
              <a:spcAft>
                <a:spcPts val="0"/>
              </a:spcAft>
              <a:buClr>
                <a:srgbClr val="000000"/>
              </a:buClr>
              <a:buSzPts val="1300"/>
              <a:buFont typeface="Arial"/>
              <a:buNone/>
            </a:pPr>
            <a:r>
              <a:rPr b="1" i="0" lang="es" sz="1300" u="sng" cap="none" strike="noStrike">
                <a:solidFill>
                  <a:srgbClr val="E3E3E3"/>
                </a:solidFill>
                <a:latin typeface="Roboto"/>
                <a:ea typeface="Roboto"/>
                <a:cs typeface="Roboto"/>
                <a:sym typeface="Roboto"/>
              </a:rPr>
              <a:t>Identificación de Oportunidades:</a:t>
            </a:r>
            <a:r>
              <a:rPr b="1" i="0" lang="es" sz="1300" u="none" cap="none" strike="noStrike">
                <a:solidFill>
                  <a:srgbClr val="E3E3E3"/>
                </a:solidFill>
                <a:latin typeface="Roboto"/>
                <a:ea typeface="Roboto"/>
                <a:cs typeface="Roboto"/>
                <a:sym typeface="Roboto"/>
              </a:rPr>
              <a:t> El bajo o nulo impacto del viento o la humedad en ciertas ventas sugiere que no siempre son factores prioritarios para la toma de decisiones, permitiendo enfocar los recursos en las variables climáticas más influyentes.</a:t>
            </a:r>
            <a:endParaRPr b="1" i="0" sz="1300" u="none" cap="none" strike="noStrike">
              <a:solidFill>
                <a:srgbClr val="E3E3E3"/>
              </a:solidFill>
              <a:latin typeface="Roboto"/>
              <a:ea typeface="Roboto"/>
              <a:cs typeface="Roboto"/>
              <a:sym typeface="Roboto"/>
            </a:endParaRPr>
          </a:p>
          <a:p>
            <a:pPr indent="0" lvl="0" marL="0" marR="0" rtl="0" algn="l">
              <a:lnSpc>
                <a:spcPct val="115000"/>
              </a:lnSpc>
              <a:spcBef>
                <a:spcPts val="600"/>
              </a:spcBef>
              <a:spcAft>
                <a:spcPts val="600"/>
              </a:spcAft>
              <a:buClr>
                <a:srgbClr val="000000"/>
              </a:buClr>
              <a:buSzPts val="1300"/>
              <a:buFont typeface="Arial"/>
              <a:buNone/>
            </a:pPr>
            <a:r>
              <a:t/>
            </a:r>
            <a:endParaRPr b="1" i="0" sz="1300" u="sng" cap="none" strike="noStrike">
              <a:solidFill>
                <a:srgbClr val="E3E3E3"/>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403" name="Shape 403"/>
        <p:cNvGrpSpPr/>
        <p:nvPr/>
      </p:nvGrpSpPr>
      <p:grpSpPr>
        <a:xfrm>
          <a:off x="0" y="0"/>
          <a:ext cx="0" cy="0"/>
          <a:chOff x="0" y="0"/>
          <a:chExt cx="0" cy="0"/>
        </a:xfrm>
      </p:grpSpPr>
      <p:grpSp>
        <p:nvGrpSpPr>
          <p:cNvPr id="404" name="Google Shape;404;p14"/>
          <p:cNvGrpSpPr/>
          <p:nvPr/>
        </p:nvGrpSpPr>
        <p:grpSpPr>
          <a:xfrm>
            <a:off x="406800" y="278650"/>
            <a:ext cx="8197482" cy="4586175"/>
            <a:chOff x="3320574" y="1304866"/>
            <a:chExt cx="2632376" cy="3416400"/>
          </a:xfrm>
        </p:grpSpPr>
        <p:sp>
          <p:nvSpPr>
            <p:cNvPr id="405" name="Google Shape;405;p14"/>
            <p:cNvSpPr txBox="1"/>
            <p:nvPr/>
          </p:nvSpPr>
          <p:spPr>
            <a:xfrm>
              <a:off x="3324050" y="1304875"/>
              <a:ext cx="2628900" cy="4641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4"/>
            <p:cNvSpPr/>
            <p:nvPr/>
          </p:nvSpPr>
          <p:spPr>
            <a:xfrm>
              <a:off x="3320574" y="1304866"/>
              <a:ext cx="2628900" cy="3416400"/>
            </a:xfrm>
            <a:prstGeom prst="rect">
              <a:avLst/>
            </a:prstGeom>
            <a:gradFill>
              <a:gsLst>
                <a:gs pos="0">
                  <a:srgbClr val="DFEAFB"/>
                </a:gs>
                <a:gs pos="100000">
                  <a:srgbClr val="6E9CE7"/>
                </a:gs>
              </a:gsLst>
              <a:lin ang="5400012" scaled="0"/>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b="1" sz="1100"/>
            </a:p>
            <a:p>
              <a:pPr indent="0" lvl="0" marL="457200" marR="0" rtl="0" algn="l">
                <a:lnSpc>
                  <a:spcPct val="115000"/>
                </a:lnSpc>
                <a:spcBef>
                  <a:spcPts val="1200"/>
                </a:spcBef>
                <a:spcAft>
                  <a:spcPts val="0"/>
                </a:spcAft>
                <a:buClr>
                  <a:srgbClr val="000000"/>
                </a:buClr>
                <a:buSzPts val="1600"/>
                <a:buFont typeface="Arial"/>
                <a:buNone/>
              </a:pPr>
              <a:r>
                <a:t/>
              </a:r>
              <a:endParaRPr b="1" sz="1100"/>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330200" lvl="0" marL="457200" rtl="0" algn="l">
                <a:spcBef>
                  <a:spcPts val="0"/>
                </a:spcBef>
                <a:spcAft>
                  <a:spcPts val="0"/>
                </a:spcAft>
                <a:buClr>
                  <a:srgbClr val="4F4F4F"/>
                </a:buClr>
                <a:buSzPts val="1600"/>
                <a:buChar char="●"/>
              </a:pPr>
              <a:r>
                <a:rPr b="1" lang="es" sz="1600" u="sng">
                  <a:solidFill>
                    <a:srgbClr val="4F4F4F"/>
                  </a:solidFill>
                  <a:latin typeface="Roboto"/>
                  <a:ea typeface="Roboto"/>
                  <a:cs typeface="Roboto"/>
                  <a:sym typeface="Roboto"/>
                </a:rPr>
                <a:t>Agregación de Datos:</a:t>
              </a:r>
              <a:r>
                <a:rPr b="1" lang="es" sz="1600">
                  <a:solidFill>
                    <a:srgbClr val="4F4F4F"/>
                  </a:solidFill>
                  <a:latin typeface="Roboto"/>
                  <a:ea typeface="Roboto"/>
                  <a:cs typeface="Roboto"/>
                  <a:sym typeface="Roboto"/>
                </a:rPr>
                <a:t> Los datos se agregaron a un nivel diario para obtener valores como la temperatura máxima o la precipitación total.</a:t>
              </a:r>
              <a:endParaRPr b="1" sz="1600">
                <a:solidFill>
                  <a:srgbClr val="4F4F4F"/>
                </a:solidFill>
                <a:latin typeface="Roboto"/>
                <a:ea typeface="Roboto"/>
                <a:cs typeface="Roboto"/>
                <a:sym typeface="Roboto"/>
              </a:endParaRPr>
            </a:p>
            <a:p>
              <a:pPr indent="0" lvl="0" marL="457200" rtl="0" algn="l">
                <a:spcBef>
                  <a:spcPts val="0"/>
                </a:spcBef>
                <a:spcAft>
                  <a:spcPts val="0"/>
                </a:spcAft>
                <a:buNone/>
              </a:pPr>
              <a:r>
                <a:t/>
              </a:r>
              <a:endParaRPr b="1" sz="1600">
                <a:solidFill>
                  <a:srgbClr val="4F4F4F"/>
                </a:solidFill>
                <a:latin typeface="Roboto"/>
                <a:ea typeface="Roboto"/>
                <a:cs typeface="Roboto"/>
                <a:sym typeface="Roboto"/>
              </a:endParaRPr>
            </a:p>
            <a:p>
              <a:pPr indent="-330200" lvl="0" marL="457200" rtl="0" algn="l">
                <a:spcBef>
                  <a:spcPts val="0"/>
                </a:spcBef>
                <a:spcAft>
                  <a:spcPts val="0"/>
                </a:spcAft>
                <a:buClr>
                  <a:srgbClr val="4F4F4F"/>
                </a:buClr>
                <a:buSzPts val="1600"/>
                <a:buChar char="●"/>
              </a:pPr>
              <a:r>
                <a:rPr b="1" lang="es" sz="1600" u="sng">
                  <a:solidFill>
                    <a:srgbClr val="4F4F4F"/>
                  </a:solidFill>
                  <a:latin typeface="Roboto"/>
                  <a:ea typeface="Roboto"/>
                  <a:cs typeface="Roboto"/>
                  <a:sym typeface="Roboto"/>
                </a:rPr>
                <a:t>Creación de la Variable Objetivo:</a:t>
              </a:r>
              <a:r>
                <a:rPr b="1" lang="es" sz="1600">
                  <a:solidFill>
                    <a:srgbClr val="4F4F4F"/>
                  </a:solidFill>
                  <a:latin typeface="Roboto"/>
                  <a:ea typeface="Roboto"/>
                  <a:cs typeface="Roboto"/>
                  <a:sym typeface="Roboto"/>
                </a:rPr>
                <a:t> Se generó la variable a predecir, que es la temperatura máxima del día siguiente (</a:t>
              </a:r>
              <a:r>
                <a:rPr lang="es" sz="1600">
                  <a:solidFill>
                    <a:srgbClr val="4F4F4F"/>
                  </a:solidFill>
                  <a:latin typeface="Roboto Black"/>
                  <a:ea typeface="Roboto Black"/>
                  <a:cs typeface="Roboto Black"/>
                  <a:sym typeface="Roboto Black"/>
                </a:rPr>
                <a:t>temp_max_dia_siguiente</a:t>
              </a:r>
              <a:r>
                <a:rPr b="1" lang="es" sz="1600">
                  <a:solidFill>
                    <a:srgbClr val="4F4F4F"/>
                  </a:solidFill>
                  <a:latin typeface="Roboto"/>
                  <a:ea typeface="Roboto"/>
                  <a:cs typeface="Roboto"/>
                  <a:sym typeface="Roboto"/>
                </a:rPr>
                <a:t>).</a:t>
              </a:r>
              <a:endParaRPr b="1" sz="1600">
                <a:solidFill>
                  <a:srgbClr val="4F4F4F"/>
                </a:solidFill>
                <a:latin typeface="Roboto"/>
                <a:ea typeface="Roboto"/>
                <a:cs typeface="Roboto"/>
                <a:sym typeface="Roboto"/>
              </a:endParaRPr>
            </a:p>
            <a:p>
              <a:pPr indent="0" lvl="0" marL="457200" rtl="0" algn="l">
                <a:spcBef>
                  <a:spcPts val="0"/>
                </a:spcBef>
                <a:spcAft>
                  <a:spcPts val="0"/>
                </a:spcAft>
                <a:buNone/>
              </a:pPr>
              <a:r>
                <a:t/>
              </a:r>
              <a:endParaRPr b="1" sz="1600">
                <a:solidFill>
                  <a:srgbClr val="4F4F4F"/>
                </a:solidFill>
                <a:latin typeface="Roboto"/>
                <a:ea typeface="Roboto"/>
                <a:cs typeface="Roboto"/>
                <a:sym typeface="Roboto"/>
              </a:endParaRPr>
            </a:p>
            <a:p>
              <a:pPr indent="-330200" lvl="0" marL="457200" rtl="0" algn="l">
                <a:spcBef>
                  <a:spcPts val="0"/>
                </a:spcBef>
                <a:spcAft>
                  <a:spcPts val="0"/>
                </a:spcAft>
                <a:buClr>
                  <a:srgbClr val="4F4F4F"/>
                </a:buClr>
                <a:buSzPts val="1600"/>
                <a:buChar char="●"/>
              </a:pPr>
              <a:r>
                <a:rPr b="1" lang="es" sz="1600" u="sng">
                  <a:solidFill>
                    <a:srgbClr val="4F4F4F"/>
                  </a:solidFill>
                  <a:latin typeface="Roboto"/>
                  <a:ea typeface="Roboto"/>
                  <a:cs typeface="Roboto"/>
                  <a:sym typeface="Roboto"/>
                </a:rPr>
                <a:t>Generación de Atributos Temporales:</a:t>
              </a:r>
              <a:r>
                <a:rPr b="1" lang="es" sz="1600">
                  <a:solidFill>
                    <a:srgbClr val="4F4F4F"/>
                  </a:solidFill>
                  <a:latin typeface="Roboto"/>
                  <a:ea typeface="Roboto"/>
                  <a:cs typeface="Roboto"/>
                  <a:sym typeface="Roboto"/>
                </a:rPr>
                <a:t> Se extrajeron características de la fecha como el día de la semana, el mes y el día del año.</a:t>
              </a:r>
              <a:endParaRPr b="1" sz="1600">
                <a:solidFill>
                  <a:srgbClr val="4F4F4F"/>
                </a:solidFill>
                <a:latin typeface="Roboto"/>
                <a:ea typeface="Roboto"/>
                <a:cs typeface="Roboto"/>
                <a:sym typeface="Roboto"/>
              </a:endParaRPr>
            </a:p>
            <a:p>
              <a:pPr indent="0" lvl="0" marL="457200" rtl="0" algn="l">
                <a:spcBef>
                  <a:spcPts val="0"/>
                </a:spcBef>
                <a:spcAft>
                  <a:spcPts val="0"/>
                </a:spcAft>
                <a:buNone/>
              </a:pPr>
              <a:r>
                <a:t/>
              </a:r>
              <a:endParaRPr b="1" sz="1600">
                <a:solidFill>
                  <a:srgbClr val="4F4F4F"/>
                </a:solidFill>
                <a:latin typeface="Roboto"/>
                <a:ea typeface="Roboto"/>
                <a:cs typeface="Roboto"/>
                <a:sym typeface="Roboto"/>
              </a:endParaRPr>
            </a:p>
            <a:p>
              <a:pPr indent="-330200" lvl="0" marL="457200" rtl="0" algn="l">
                <a:spcBef>
                  <a:spcPts val="0"/>
                </a:spcBef>
                <a:spcAft>
                  <a:spcPts val="0"/>
                </a:spcAft>
                <a:buClr>
                  <a:srgbClr val="4F4F4F"/>
                </a:buClr>
                <a:buSzPts val="1600"/>
                <a:buChar char="●"/>
              </a:pPr>
              <a:r>
                <a:rPr b="1" lang="es" sz="1600" u="sng">
                  <a:solidFill>
                    <a:srgbClr val="4F4F4F"/>
                  </a:solidFill>
                  <a:latin typeface="Roboto"/>
                  <a:ea typeface="Roboto"/>
                  <a:cs typeface="Roboto"/>
                  <a:sym typeface="Roboto"/>
                </a:rPr>
                <a:t>Preprocesamiento:</a:t>
              </a:r>
              <a:r>
                <a:rPr b="1" lang="es" sz="1600">
                  <a:solidFill>
                    <a:srgbClr val="4F4F4F"/>
                  </a:solidFill>
                  <a:latin typeface="Roboto"/>
                  <a:ea typeface="Roboto"/>
                  <a:cs typeface="Roboto"/>
                  <a:sym typeface="Roboto"/>
                </a:rPr>
                <a:t> Se utilizaron técnicas de escalado (</a:t>
              </a:r>
              <a:r>
                <a:rPr lang="es" sz="1600">
                  <a:solidFill>
                    <a:srgbClr val="4F4F4F"/>
                  </a:solidFill>
                  <a:latin typeface="Roboto Black"/>
                  <a:ea typeface="Roboto Black"/>
                  <a:cs typeface="Roboto Black"/>
                  <a:sym typeface="Roboto Black"/>
                </a:rPr>
                <a:t>StandardScaler</a:t>
              </a:r>
              <a:r>
                <a:rPr b="1" lang="es" sz="1600">
                  <a:solidFill>
                    <a:srgbClr val="4F4F4F"/>
                  </a:solidFill>
                  <a:latin typeface="Roboto"/>
                  <a:ea typeface="Roboto"/>
                  <a:cs typeface="Roboto"/>
                  <a:sym typeface="Roboto"/>
                </a:rPr>
                <a:t>) y codificación (</a:t>
              </a:r>
              <a:r>
                <a:rPr lang="es" sz="1600">
                  <a:solidFill>
                    <a:srgbClr val="4F4F4F"/>
                  </a:solidFill>
                  <a:latin typeface="Roboto Black"/>
                  <a:ea typeface="Roboto Black"/>
                  <a:cs typeface="Roboto Black"/>
                  <a:sym typeface="Roboto Black"/>
                </a:rPr>
                <a:t>OneHotEncoder)</a:t>
              </a:r>
              <a:r>
                <a:rPr b="1" lang="es" sz="1600">
                  <a:solidFill>
                    <a:srgbClr val="4F4F4F"/>
                  </a:solidFill>
                  <a:latin typeface="Roboto"/>
                  <a:ea typeface="Roboto"/>
                  <a:cs typeface="Roboto"/>
                  <a:sym typeface="Roboto"/>
                </a:rPr>
                <a:t> para preparar los datos numéricos y categóricos para el modelo de Machine Learning.</a:t>
              </a:r>
              <a:endParaRPr b="1" sz="1600">
                <a:solidFill>
                  <a:srgbClr val="4F4F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sz="1600" u="sng">
                <a:solidFill>
                  <a:srgbClr val="4F4F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457200" marR="0" rtl="0" algn="l">
                <a:lnSpc>
                  <a:spcPct val="115000"/>
                </a:lnSpc>
                <a:spcBef>
                  <a:spcPts val="1200"/>
                </a:spcBef>
                <a:spcAft>
                  <a:spcPts val="1200"/>
                </a:spcAft>
                <a:buClr>
                  <a:srgbClr val="000000"/>
                </a:buClr>
                <a:buSzPts val="1600"/>
                <a:buFont typeface="Arial"/>
                <a:buNone/>
              </a:pPr>
              <a:r>
                <a:t/>
              </a:r>
              <a:endParaRPr b="1" i="0" sz="1600" u="none" cap="none" strike="noStrike">
                <a:solidFill>
                  <a:srgbClr val="4F4F4F"/>
                </a:solidFill>
                <a:latin typeface="Roboto"/>
                <a:ea typeface="Roboto"/>
                <a:cs typeface="Roboto"/>
                <a:sym typeface="Roboto"/>
              </a:endParaRPr>
            </a:p>
          </p:txBody>
        </p:sp>
      </p:grpSp>
      <p:sp>
        <p:nvSpPr>
          <p:cNvPr id="407" name="Google Shape;407;p14"/>
          <p:cNvSpPr txBox="1"/>
          <p:nvPr>
            <p:ph idx="4294967295" type="body"/>
          </p:nvPr>
        </p:nvSpPr>
        <p:spPr>
          <a:xfrm>
            <a:off x="449838" y="278650"/>
            <a:ext cx="8111400" cy="6366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1300"/>
              <a:buNone/>
            </a:pPr>
            <a:r>
              <a:rPr b="1" lang="es" sz="1900">
                <a:solidFill>
                  <a:srgbClr val="E3E3E3"/>
                </a:solidFill>
                <a:latin typeface="Roboto"/>
                <a:ea typeface="Roboto"/>
                <a:cs typeface="Roboto"/>
                <a:sym typeface="Roboto"/>
              </a:rPr>
              <a:t>Ingeniería de Atributos y Data Wrangling</a:t>
            </a:r>
            <a:endParaRPr b="1" sz="1900">
              <a:solidFill>
                <a:srgbClr val="E3E3E3"/>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411" name="Shape 411"/>
        <p:cNvGrpSpPr/>
        <p:nvPr/>
      </p:nvGrpSpPr>
      <p:grpSpPr>
        <a:xfrm>
          <a:off x="0" y="0"/>
          <a:ext cx="0" cy="0"/>
          <a:chOff x="0" y="0"/>
          <a:chExt cx="0" cy="0"/>
        </a:xfrm>
      </p:grpSpPr>
      <p:grpSp>
        <p:nvGrpSpPr>
          <p:cNvPr id="412" name="Google Shape;412;g363abe4e8d9_0_4"/>
          <p:cNvGrpSpPr/>
          <p:nvPr/>
        </p:nvGrpSpPr>
        <p:grpSpPr>
          <a:xfrm>
            <a:off x="406800" y="278650"/>
            <a:ext cx="8197482" cy="4586175"/>
            <a:chOff x="3320574" y="1304866"/>
            <a:chExt cx="2632376" cy="3416400"/>
          </a:xfrm>
        </p:grpSpPr>
        <p:sp>
          <p:nvSpPr>
            <p:cNvPr id="413" name="Google Shape;413;g363abe4e8d9_0_4"/>
            <p:cNvSpPr txBox="1"/>
            <p:nvPr/>
          </p:nvSpPr>
          <p:spPr>
            <a:xfrm>
              <a:off x="3324050" y="1304875"/>
              <a:ext cx="2628900" cy="4641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363abe4e8d9_0_4"/>
            <p:cNvSpPr/>
            <p:nvPr/>
          </p:nvSpPr>
          <p:spPr>
            <a:xfrm>
              <a:off x="3320574" y="1304866"/>
              <a:ext cx="2628900" cy="3416400"/>
            </a:xfrm>
            <a:prstGeom prst="rect">
              <a:avLst/>
            </a:prstGeom>
            <a:gradFill>
              <a:gsLst>
                <a:gs pos="0">
                  <a:srgbClr val="DFEAFB"/>
                </a:gs>
                <a:gs pos="100000">
                  <a:srgbClr val="6E9CE7"/>
                </a:gs>
              </a:gsLst>
              <a:lin ang="5400012" scaled="0"/>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15000"/>
                </a:lnSpc>
                <a:spcBef>
                  <a:spcPts val="1200"/>
                </a:spcBef>
                <a:spcAft>
                  <a:spcPts val="0"/>
                </a:spcAft>
                <a:buClr>
                  <a:srgbClr val="000000"/>
                </a:buClr>
                <a:buSzPts val="1600"/>
                <a:buFont typeface="Arial"/>
                <a:buNone/>
              </a:pPr>
              <a:r>
                <a:t/>
              </a:r>
              <a:endParaRPr b="1" sz="1100"/>
            </a:p>
            <a:p>
              <a:pPr indent="0" lvl="0" marL="0" marR="0" rtl="0" algn="l">
                <a:lnSpc>
                  <a:spcPct val="115000"/>
                </a:lnSpc>
                <a:spcBef>
                  <a:spcPts val="1200"/>
                </a:spcBef>
                <a:spcAft>
                  <a:spcPts val="0"/>
                </a:spcAft>
                <a:buNone/>
              </a:pPr>
              <a:r>
                <a:t/>
              </a:r>
              <a:endParaRPr b="1" sz="1100"/>
            </a:p>
            <a:p>
              <a:pPr indent="0" lvl="0" marL="914400" marR="0" rtl="0" algn="l">
                <a:lnSpc>
                  <a:spcPct val="115000"/>
                </a:lnSpc>
                <a:spcBef>
                  <a:spcPts val="1200"/>
                </a:spcBef>
                <a:spcAft>
                  <a:spcPts val="0"/>
                </a:spcAft>
                <a:buNone/>
              </a:pPr>
              <a:r>
                <a:t/>
              </a:r>
              <a:endParaRPr b="1" sz="1100"/>
            </a:p>
            <a:p>
              <a:pPr indent="-330200" lvl="0" marL="457200" rtl="0" algn="l">
                <a:lnSpc>
                  <a:spcPct val="115000"/>
                </a:lnSpc>
                <a:spcBef>
                  <a:spcPts val="1200"/>
                </a:spcBef>
                <a:spcAft>
                  <a:spcPts val="0"/>
                </a:spcAft>
                <a:buClr>
                  <a:srgbClr val="4F4F4F"/>
                </a:buClr>
                <a:buSzPts val="1600"/>
                <a:buChar char="●"/>
              </a:pPr>
              <a:r>
                <a:rPr b="1" lang="es" sz="1600" u="sng">
                  <a:solidFill>
                    <a:srgbClr val="4F4F4F"/>
                  </a:solidFill>
                  <a:latin typeface="Roboto"/>
                  <a:ea typeface="Roboto"/>
                  <a:cs typeface="Roboto"/>
                  <a:sym typeface="Roboto"/>
                </a:rPr>
                <a:t>Creación de Nuevas Variables:</a:t>
              </a:r>
              <a:r>
                <a:rPr b="1" lang="es" sz="1600">
                  <a:solidFill>
                    <a:srgbClr val="4F4F4F"/>
                  </a:solidFill>
                  <a:latin typeface="Roboto"/>
                  <a:ea typeface="Roboto"/>
                  <a:cs typeface="Roboto"/>
                  <a:sym typeface="Roboto"/>
                </a:rPr>
                <a:t> A partir del índice temporal de los datos, se crearon nuevas variables como el día de la semana, el mes y el día del año. Estas variables permiten al modelo capturar patrones cíclicos y estacionales que no son evidentes en los datos brutos.</a:t>
              </a:r>
              <a:endParaRPr b="1" sz="1600">
                <a:solidFill>
                  <a:srgbClr val="4F4F4F"/>
                </a:solidFill>
                <a:latin typeface="Roboto"/>
                <a:ea typeface="Roboto"/>
                <a:cs typeface="Roboto"/>
                <a:sym typeface="Roboto"/>
              </a:endParaRPr>
            </a:p>
            <a:p>
              <a:pPr indent="-330200" lvl="0" marL="457200" rtl="0" algn="l">
                <a:lnSpc>
                  <a:spcPct val="115000"/>
                </a:lnSpc>
                <a:spcBef>
                  <a:spcPts val="0"/>
                </a:spcBef>
                <a:spcAft>
                  <a:spcPts val="0"/>
                </a:spcAft>
                <a:buClr>
                  <a:srgbClr val="4F4F4F"/>
                </a:buClr>
                <a:buSzPts val="1600"/>
                <a:buChar char="●"/>
              </a:pPr>
              <a:r>
                <a:rPr b="1" lang="es" sz="1600" u="sng">
                  <a:solidFill>
                    <a:srgbClr val="4F4F4F"/>
                  </a:solidFill>
                  <a:latin typeface="Roboto"/>
                  <a:ea typeface="Roboto"/>
                  <a:cs typeface="Roboto"/>
                  <a:sym typeface="Roboto"/>
                </a:rPr>
                <a:t>Transformación de Variables Existentes:</a:t>
              </a:r>
              <a:r>
                <a:rPr b="1" lang="es" sz="1600">
                  <a:solidFill>
                    <a:srgbClr val="4F4F4F"/>
                  </a:solidFill>
                  <a:latin typeface="Roboto"/>
                  <a:ea typeface="Roboto"/>
                  <a:cs typeface="Roboto"/>
                  <a:sym typeface="Roboto"/>
                </a:rPr>
                <a:t> Las variables numéricas como la temperatura, la humedad y el viento se escalaron utilizando </a:t>
              </a:r>
              <a:r>
                <a:rPr lang="es" sz="1600">
                  <a:solidFill>
                    <a:srgbClr val="4F4F4F"/>
                  </a:solidFill>
                  <a:latin typeface="Roboto Black"/>
                  <a:ea typeface="Roboto Black"/>
                  <a:cs typeface="Roboto Black"/>
                  <a:sym typeface="Roboto Black"/>
                </a:rPr>
                <a:t>StandardScaler.</a:t>
              </a:r>
              <a:r>
                <a:rPr b="1" lang="es" sz="1600">
                  <a:solidFill>
                    <a:srgbClr val="4F4F4F"/>
                  </a:solidFill>
                  <a:latin typeface="Roboto"/>
                  <a:ea typeface="Roboto"/>
                  <a:cs typeface="Roboto"/>
                  <a:sym typeface="Roboto"/>
                </a:rPr>
                <a:t> Esta técnica normaliza las variables para que tengan una media de 0 y una desviación estándar de 1, evitando que una variable con un rango de valores más grande domine el modelo. Para la variable categórica </a:t>
              </a:r>
              <a:r>
                <a:rPr lang="es" sz="1600">
                  <a:solidFill>
                    <a:srgbClr val="4F4F4F"/>
                  </a:solidFill>
                  <a:latin typeface="Roboto Black"/>
                  <a:ea typeface="Roboto Black"/>
                  <a:cs typeface="Roboto Black"/>
                  <a:sym typeface="Roboto Black"/>
                </a:rPr>
                <a:t>Descripcion_Clima,</a:t>
              </a:r>
              <a:r>
                <a:rPr b="1" lang="es" sz="1600">
                  <a:solidFill>
                    <a:srgbClr val="4F4F4F"/>
                  </a:solidFill>
                  <a:latin typeface="Roboto"/>
                  <a:ea typeface="Roboto"/>
                  <a:cs typeface="Roboto"/>
                  <a:sym typeface="Roboto"/>
                </a:rPr>
                <a:t> se utilizó </a:t>
              </a:r>
              <a:r>
                <a:rPr lang="es" sz="1600">
                  <a:solidFill>
                    <a:srgbClr val="4F4F4F"/>
                  </a:solidFill>
                  <a:latin typeface="Roboto Black"/>
                  <a:ea typeface="Roboto Black"/>
                  <a:cs typeface="Roboto Black"/>
                  <a:sym typeface="Roboto Black"/>
                </a:rPr>
                <a:t>OneHotEncoder</a:t>
              </a:r>
              <a:r>
                <a:rPr b="1" lang="es" sz="1600">
                  <a:solidFill>
                    <a:srgbClr val="4F4F4F"/>
                  </a:solidFill>
                  <a:latin typeface="Roboto"/>
                  <a:ea typeface="Roboto"/>
                  <a:cs typeface="Roboto"/>
                  <a:sym typeface="Roboto"/>
                </a:rPr>
                <a:t> para convertirla en un formato numérico (variables binarias), que el modelo de Machine Learning puede procesar.</a:t>
              </a:r>
              <a:endParaRPr b="1" sz="1600">
                <a:solidFill>
                  <a:srgbClr val="4F4F4F"/>
                </a:solidFill>
                <a:latin typeface="Roboto"/>
                <a:ea typeface="Roboto"/>
                <a:cs typeface="Roboto"/>
                <a:sym typeface="Roboto"/>
              </a:endParaRPr>
            </a:p>
            <a:p>
              <a:pPr indent="0" lvl="0" marL="914400" rtl="0" algn="l">
                <a:lnSpc>
                  <a:spcPct val="115000"/>
                </a:lnSpc>
                <a:spcBef>
                  <a:spcPts val="1200"/>
                </a:spcBef>
                <a:spcAft>
                  <a:spcPts val="0"/>
                </a:spcAft>
                <a:buNone/>
              </a:pPr>
              <a:r>
                <a:t/>
              </a:r>
              <a:endParaRPr sz="1100"/>
            </a:p>
            <a:p>
              <a:pPr indent="0" lvl="0" marL="914400" marR="0" rtl="0" algn="l">
                <a:lnSpc>
                  <a:spcPct val="115000"/>
                </a:lnSpc>
                <a:spcBef>
                  <a:spcPts val="1200"/>
                </a:spcBef>
                <a:spcAft>
                  <a:spcPts val="0"/>
                </a:spcAft>
                <a:buNone/>
              </a:pPr>
              <a:r>
                <a:t/>
              </a:r>
              <a:endParaRPr sz="1100"/>
            </a:p>
            <a:p>
              <a:pPr indent="0" lvl="0" marL="457200" marR="0" rtl="0" algn="l">
                <a:lnSpc>
                  <a:spcPct val="115000"/>
                </a:lnSpc>
                <a:spcBef>
                  <a:spcPts val="1200"/>
                </a:spcBef>
                <a:spcAft>
                  <a:spcPts val="0"/>
                </a:spcAft>
                <a:buClr>
                  <a:srgbClr val="000000"/>
                </a:buClr>
                <a:buSzPts val="1600"/>
                <a:buFont typeface="Arial"/>
                <a:buNone/>
              </a:pPr>
              <a:r>
                <a:t/>
              </a:r>
              <a:endParaRPr b="1" i="0" sz="1600" u="none" cap="none" strike="noStrike">
                <a:solidFill>
                  <a:srgbClr val="4F4F4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457200" marR="0" rtl="0" algn="l">
                <a:lnSpc>
                  <a:spcPct val="115000"/>
                </a:lnSpc>
                <a:spcBef>
                  <a:spcPts val="1200"/>
                </a:spcBef>
                <a:spcAft>
                  <a:spcPts val="1200"/>
                </a:spcAft>
                <a:buClr>
                  <a:srgbClr val="000000"/>
                </a:buClr>
                <a:buSzPts val="1600"/>
                <a:buFont typeface="Arial"/>
                <a:buNone/>
              </a:pPr>
              <a:r>
                <a:t/>
              </a:r>
              <a:endParaRPr b="1" i="0" sz="1600" u="none" cap="none" strike="noStrike">
                <a:solidFill>
                  <a:srgbClr val="4F4F4F"/>
                </a:solidFill>
                <a:latin typeface="Roboto"/>
                <a:ea typeface="Roboto"/>
                <a:cs typeface="Roboto"/>
                <a:sym typeface="Roboto"/>
              </a:endParaRPr>
            </a:p>
          </p:txBody>
        </p:sp>
      </p:grpSp>
      <p:sp>
        <p:nvSpPr>
          <p:cNvPr id="415" name="Google Shape;415;g363abe4e8d9_0_4"/>
          <p:cNvSpPr txBox="1"/>
          <p:nvPr>
            <p:ph idx="4294967295" type="body"/>
          </p:nvPr>
        </p:nvSpPr>
        <p:spPr>
          <a:xfrm>
            <a:off x="449838" y="278650"/>
            <a:ext cx="8111400" cy="6366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1300"/>
              <a:buNone/>
            </a:pPr>
            <a:r>
              <a:rPr b="1" lang="es" sz="1900">
                <a:solidFill>
                  <a:srgbClr val="E3E3E3"/>
                </a:solidFill>
                <a:latin typeface="Roboto"/>
                <a:ea typeface="Roboto"/>
                <a:cs typeface="Roboto"/>
                <a:sym typeface="Roboto"/>
              </a:rPr>
              <a:t>Técnicas aplicadas en la </a:t>
            </a:r>
            <a:r>
              <a:rPr b="1" lang="es" sz="1900">
                <a:solidFill>
                  <a:srgbClr val="E3E3E3"/>
                </a:solidFill>
                <a:latin typeface="Roboto"/>
                <a:ea typeface="Roboto"/>
                <a:cs typeface="Roboto"/>
                <a:sym typeface="Roboto"/>
              </a:rPr>
              <a:t>Ingeniería</a:t>
            </a:r>
            <a:r>
              <a:rPr b="1" lang="es" sz="1900">
                <a:solidFill>
                  <a:srgbClr val="E3E3E3"/>
                </a:solidFill>
                <a:latin typeface="Roboto"/>
                <a:ea typeface="Roboto"/>
                <a:cs typeface="Roboto"/>
                <a:sym typeface="Roboto"/>
              </a:rPr>
              <a:t> de Atributos</a:t>
            </a:r>
            <a:endParaRPr b="1" sz="1900">
              <a:solidFill>
                <a:srgbClr val="E3E3E3"/>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419" name="Shape 419"/>
        <p:cNvGrpSpPr/>
        <p:nvPr/>
      </p:nvGrpSpPr>
      <p:grpSpPr>
        <a:xfrm>
          <a:off x="0" y="0"/>
          <a:ext cx="0" cy="0"/>
          <a:chOff x="0" y="0"/>
          <a:chExt cx="0" cy="0"/>
        </a:xfrm>
      </p:grpSpPr>
      <p:grpSp>
        <p:nvGrpSpPr>
          <p:cNvPr id="420" name="Google Shape;420;g363abe4e8d9_0_33"/>
          <p:cNvGrpSpPr/>
          <p:nvPr/>
        </p:nvGrpSpPr>
        <p:grpSpPr>
          <a:xfrm>
            <a:off x="406800" y="278650"/>
            <a:ext cx="8197482" cy="4586175"/>
            <a:chOff x="3320574" y="1304866"/>
            <a:chExt cx="2632376" cy="3416400"/>
          </a:xfrm>
        </p:grpSpPr>
        <p:sp>
          <p:nvSpPr>
            <p:cNvPr id="421" name="Google Shape;421;g363abe4e8d9_0_33"/>
            <p:cNvSpPr txBox="1"/>
            <p:nvPr/>
          </p:nvSpPr>
          <p:spPr>
            <a:xfrm>
              <a:off x="3324050" y="1304875"/>
              <a:ext cx="2628900" cy="4641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363abe4e8d9_0_33"/>
            <p:cNvSpPr/>
            <p:nvPr/>
          </p:nvSpPr>
          <p:spPr>
            <a:xfrm>
              <a:off x="3320574" y="1304866"/>
              <a:ext cx="2628900" cy="3416400"/>
            </a:xfrm>
            <a:prstGeom prst="rect">
              <a:avLst/>
            </a:prstGeom>
            <a:gradFill>
              <a:gsLst>
                <a:gs pos="0">
                  <a:srgbClr val="DFEAFB"/>
                </a:gs>
                <a:gs pos="100000">
                  <a:srgbClr val="6E9CE7"/>
                </a:gs>
              </a:gsLst>
              <a:lin ang="5400012" scaled="0"/>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15000"/>
                </a:lnSpc>
                <a:spcBef>
                  <a:spcPts val="1200"/>
                </a:spcBef>
                <a:spcAft>
                  <a:spcPts val="0"/>
                </a:spcAft>
                <a:buClr>
                  <a:srgbClr val="000000"/>
                </a:buClr>
                <a:buSzPts val="1600"/>
                <a:buFont typeface="Arial"/>
                <a:buNone/>
              </a:pPr>
              <a:r>
                <a:t/>
              </a:r>
              <a:endParaRPr b="1" sz="1100"/>
            </a:p>
            <a:p>
              <a:pPr indent="0" lvl="0" marL="0" marR="0" rtl="0" algn="l">
                <a:lnSpc>
                  <a:spcPct val="115000"/>
                </a:lnSpc>
                <a:spcBef>
                  <a:spcPts val="1200"/>
                </a:spcBef>
                <a:spcAft>
                  <a:spcPts val="0"/>
                </a:spcAft>
                <a:buNone/>
              </a:pPr>
              <a:r>
                <a:t/>
              </a:r>
              <a:endParaRPr b="1" sz="1100"/>
            </a:p>
            <a:p>
              <a:pPr indent="0" lvl="0" marL="0" rtl="0" algn="l">
                <a:lnSpc>
                  <a:spcPct val="115000"/>
                </a:lnSpc>
                <a:spcBef>
                  <a:spcPts val="1200"/>
                </a:spcBef>
                <a:spcAft>
                  <a:spcPts val="0"/>
                </a:spcAft>
                <a:buNone/>
              </a:pPr>
              <a:r>
                <a:rPr b="1" lang="es" sz="1200">
                  <a:solidFill>
                    <a:srgbClr val="4F4F4F"/>
                  </a:solidFill>
                </a:rPr>
                <a:t>Se empleó una metodología de validación cruzada (k-fold). En lugar de dividir los datos en un único conjunto de entrenamiento y uno de prueba, la validación cruzada divide los datos en 'k' subconjuntos. El modelo se entrena </a:t>
              </a:r>
              <a:r>
                <a:rPr b="1" lang="es" sz="1200">
                  <a:solidFill>
                    <a:srgbClr val="4F4F4F"/>
                  </a:solidFill>
                  <a:latin typeface="Roboto Mono"/>
                  <a:ea typeface="Roboto Mono"/>
                  <a:cs typeface="Roboto Mono"/>
                  <a:sym typeface="Roboto Mono"/>
                </a:rPr>
                <a:t>k</a:t>
              </a:r>
              <a:r>
                <a:rPr b="1" lang="es" sz="1200">
                  <a:solidFill>
                    <a:srgbClr val="4F4F4F"/>
                  </a:solidFill>
                </a:rPr>
                <a:t> veces, utilizando en cada iteración un subconjunto diferente como datos de prueba y los </a:t>
              </a:r>
              <a:r>
                <a:rPr b="1" lang="es" sz="1200">
                  <a:solidFill>
                    <a:srgbClr val="4F4F4F"/>
                  </a:solidFill>
                  <a:latin typeface="Roboto Mono"/>
                  <a:ea typeface="Roboto Mono"/>
                  <a:cs typeface="Roboto Mono"/>
                  <a:sym typeface="Roboto Mono"/>
                </a:rPr>
                <a:t>k-1</a:t>
              </a:r>
              <a:r>
                <a:rPr b="1" lang="es" sz="1200">
                  <a:solidFill>
                    <a:srgbClr val="4F4F4F"/>
                  </a:solidFill>
                </a:rPr>
                <a:t> restantes como datos de entrenamiento. Esto permite una evaluación más robusta y menos sesgada del rendimiento del modelo.</a:t>
              </a:r>
              <a:endParaRPr b="1" sz="1200">
                <a:solidFill>
                  <a:srgbClr val="4F4F4F"/>
                </a:solidFill>
              </a:endParaRPr>
            </a:p>
            <a:p>
              <a:pPr indent="0" lvl="0" marL="0" rtl="0" algn="l">
                <a:lnSpc>
                  <a:spcPct val="115000"/>
                </a:lnSpc>
                <a:spcBef>
                  <a:spcPts val="1200"/>
                </a:spcBef>
                <a:spcAft>
                  <a:spcPts val="0"/>
                </a:spcAft>
                <a:buNone/>
              </a:pPr>
              <a:r>
                <a:rPr b="1" lang="es" sz="1200">
                  <a:solidFill>
                    <a:srgbClr val="4F4F4F"/>
                  </a:solidFill>
                </a:rPr>
                <a:t>Se consideraron los siguientes modelos:</a:t>
              </a:r>
              <a:endParaRPr b="1" sz="1200">
                <a:solidFill>
                  <a:srgbClr val="4F4F4F"/>
                </a:solidFill>
              </a:endParaRPr>
            </a:p>
            <a:p>
              <a:pPr indent="-304800" lvl="0" marL="457200" rtl="0" algn="l">
                <a:lnSpc>
                  <a:spcPct val="115000"/>
                </a:lnSpc>
                <a:spcBef>
                  <a:spcPts val="1200"/>
                </a:spcBef>
                <a:spcAft>
                  <a:spcPts val="0"/>
                </a:spcAft>
                <a:buClr>
                  <a:srgbClr val="4F4F4F"/>
                </a:buClr>
                <a:buSzPts val="1200"/>
                <a:buAutoNum type="arabicPeriod"/>
              </a:pPr>
              <a:r>
                <a:rPr b="1" lang="es" sz="1200">
                  <a:solidFill>
                    <a:srgbClr val="4F4F4F"/>
                  </a:solidFill>
                </a:rPr>
                <a:t>Random Forest Regressor: Un modelo de ensamble que combina múltiples árboles de decisión. Su fortaleza radica en la reducción del sobreajuste y la captura de relaciones no lineales complejas en los datos.</a:t>
              </a:r>
              <a:endParaRPr b="1" sz="1200">
                <a:solidFill>
                  <a:srgbClr val="4F4F4F"/>
                </a:solidFill>
              </a:endParaRPr>
            </a:p>
            <a:p>
              <a:pPr indent="-304800" lvl="0" marL="457200" rtl="0" algn="l">
                <a:lnSpc>
                  <a:spcPct val="115000"/>
                </a:lnSpc>
                <a:spcBef>
                  <a:spcPts val="0"/>
                </a:spcBef>
                <a:spcAft>
                  <a:spcPts val="0"/>
                </a:spcAft>
                <a:buClr>
                  <a:srgbClr val="4F4F4F"/>
                </a:buClr>
                <a:buSzPts val="1200"/>
                <a:buAutoNum type="arabicPeriod"/>
              </a:pPr>
              <a:r>
                <a:rPr b="1" lang="es" sz="1200">
                  <a:solidFill>
                    <a:srgbClr val="4F4F4F"/>
                  </a:solidFill>
                </a:rPr>
                <a:t>Gradient Boosting Regressor: Otro modelo de ensamble que construye árboles de decisión de forma secuencial. Cada nuevo árbol se entrena para corregir los errores cometidos por los árboles anteriores, lo que lo hace muy potente en la optimización de la precisión.</a:t>
              </a:r>
              <a:endParaRPr b="1" sz="1200">
                <a:solidFill>
                  <a:srgbClr val="4F4F4F"/>
                </a:solidFill>
              </a:endParaRPr>
            </a:p>
            <a:p>
              <a:pPr indent="0" lvl="0" marL="0" rtl="0" algn="l">
                <a:lnSpc>
                  <a:spcPct val="115000"/>
                </a:lnSpc>
                <a:spcBef>
                  <a:spcPts val="1200"/>
                </a:spcBef>
                <a:spcAft>
                  <a:spcPts val="0"/>
                </a:spcAft>
                <a:buNone/>
              </a:pPr>
              <a:r>
                <a:rPr b="1" lang="es" sz="1200">
                  <a:solidFill>
                    <a:srgbClr val="4F4F4F"/>
                  </a:solidFill>
                </a:rPr>
                <a:t>Los modelos se entrenaron con los datos preprocesados y se evaluaron utilizando métricas como el Error Cuadrático Medio (MSE) y el coeficiente de determinación para comparar su precisión y capacidad predictiva.</a:t>
              </a:r>
              <a:endParaRPr b="1" sz="1200">
                <a:solidFill>
                  <a:srgbClr val="4F4F4F"/>
                </a:solidFill>
              </a:endParaRPr>
            </a:p>
            <a:p>
              <a:pPr indent="0" lvl="0" marL="1371600" rtl="0" algn="l">
                <a:lnSpc>
                  <a:spcPct val="115000"/>
                </a:lnSpc>
                <a:spcBef>
                  <a:spcPts val="1200"/>
                </a:spcBef>
                <a:spcAft>
                  <a:spcPts val="0"/>
                </a:spcAft>
                <a:buNone/>
              </a:pPr>
              <a:r>
                <a:t/>
              </a:r>
              <a:endParaRPr b="1" sz="1600" u="sng">
                <a:solidFill>
                  <a:srgbClr val="4F4F4F"/>
                </a:solidFill>
                <a:latin typeface="Roboto"/>
                <a:ea typeface="Roboto"/>
                <a:cs typeface="Roboto"/>
                <a:sym typeface="Roboto"/>
              </a:endParaRPr>
            </a:p>
            <a:p>
              <a:pPr indent="0" lvl="0" marL="914400" rtl="0" algn="l">
                <a:lnSpc>
                  <a:spcPct val="115000"/>
                </a:lnSpc>
                <a:spcBef>
                  <a:spcPts val="1200"/>
                </a:spcBef>
                <a:spcAft>
                  <a:spcPts val="0"/>
                </a:spcAft>
                <a:buNone/>
              </a:pPr>
              <a:r>
                <a:t/>
              </a:r>
              <a:endParaRPr sz="1100"/>
            </a:p>
            <a:p>
              <a:pPr indent="0" lvl="0" marL="914400" marR="0" rtl="0" algn="l">
                <a:lnSpc>
                  <a:spcPct val="115000"/>
                </a:lnSpc>
                <a:spcBef>
                  <a:spcPts val="1200"/>
                </a:spcBef>
                <a:spcAft>
                  <a:spcPts val="0"/>
                </a:spcAft>
                <a:buNone/>
              </a:pPr>
              <a:r>
                <a:t/>
              </a:r>
              <a:endParaRPr sz="1100"/>
            </a:p>
            <a:p>
              <a:pPr indent="0" lvl="0" marL="457200" marR="0" rtl="0" algn="l">
                <a:lnSpc>
                  <a:spcPct val="115000"/>
                </a:lnSpc>
                <a:spcBef>
                  <a:spcPts val="1200"/>
                </a:spcBef>
                <a:spcAft>
                  <a:spcPts val="0"/>
                </a:spcAft>
                <a:buClr>
                  <a:srgbClr val="000000"/>
                </a:buClr>
                <a:buSzPts val="1600"/>
                <a:buFont typeface="Arial"/>
                <a:buNone/>
              </a:pPr>
              <a:r>
                <a:t/>
              </a:r>
              <a:endParaRPr b="1" i="0" sz="1600" u="none" cap="none" strike="noStrike">
                <a:solidFill>
                  <a:srgbClr val="4F4F4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457200" marR="0" rtl="0" algn="l">
                <a:lnSpc>
                  <a:spcPct val="115000"/>
                </a:lnSpc>
                <a:spcBef>
                  <a:spcPts val="1200"/>
                </a:spcBef>
                <a:spcAft>
                  <a:spcPts val="1200"/>
                </a:spcAft>
                <a:buClr>
                  <a:srgbClr val="000000"/>
                </a:buClr>
                <a:buSzPts val="1600"/>
                <a:buFont typeface="Arial"/>
                <a:buNone/>
              </a:pPr>
              <a:r>
                <a:t/>
              </a:r>
              <a:endParaRPr b="1" i="0" sz="1600" u="none" cap="none" strike="noStrike">
                <a:solidFill>
                  <a:srgbClr val="4F4F4F"/>
                </a:solidFill>
                <a:latin typeface="Roboto"/>
                <a:ea typeface="Roboto"/>
                <a:cs typeface="Roboto"/>
                <a:sym typeface="Roboto"/>
              </a:endParaRPr>
            </a:p>
          </p:txBody>
        </p:sp>
      </p:grpSp>
      <p:sp>
        <p:nvSpPr>
          <p:cNvPr id="423" name="Google Shape;423;g363abe4e8d9_0_33"/>
          <p:cNvSpPr txBox="1"/>
          <p:nvPr>
            <p:ph idx="4294967295" type="body"/>
          </p:nvPr>
        </p:nvSpPr>
        <p:spPr>
          <a:xfrm>
            <a:off x="449838" y="278650"/>
            <a:ext cx="8111400" cy="6366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1300"/>
              <a:buNone/>
            </a:pPr>
            <a:r>
              <a:rPr b="1" lang="es" sz="1900">
                <a:solidFill>
                  <a:srgbClr val="E3E3E3"/>
                </a:solidFill>
                <a:latin typeface="Roboto"/>
                <a:ea typeface="Roboto"/>
                <a:cs typeface="Roboto"/>
                <a:sym typeface="Roboto"/>
              </a:rPr>
              <a:t>Entrenamiento y testeo de modelos</a:t>
            </a:r>
            <a:endParaRPr b="1" sz="1900">
              <a:solidFill>
                <a:srgbClr val="E3E3E3"/>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427" name="Shape 427"/>
        <p:cNvGrpSpPr/>
        <p:nvPr/>
      </p:nvGrpSpPr>
      <p:grpSpPr>
        <a:xfrm>
          <a:off x="0" y="0"/>
          <a:ext cx="0" cy="0"/>
          <a:chOff x="0" y="0"/>
          <a:chExt cx="0" cy="0"/>
        </a:xfrm>
      </p:grpSpPr>
      <p:grpSp>
        <p:nvGrpSpPr>
          <p:cNvPr id="428" name="Google Shape;428;g363abe4e8d9_0_65"/>
          <p:cNvGrpSpPr/>
          <p:nvPr/>
        </p:nvGrpSpPr>
        <p:grpSpPr>
          <a:xfrm>
            <a:off x="406800" y="278650"/>
            <a:ext cx="8197482" cy="4586175"/>
            <a:chOff x="3320574" y="1304866"/>
            <a:chExt cx="2632376" cy="3416400"/>
          </a:xfrm>
        </p:grpSpPr>
        <p:sp>
          <p:nvSpPr>
            <p:cNvPr id="429" name="Google Shape;429;g363abe4e8d9_0_65"/>
            <p:cNvSpPr txBox="1"/>
            <p:nvPr/>
          </p:nvSpPr>
          <p:spPr>
            <a:xfrm>
              <a:off x="3324050" y="1304875"/>
              <a:ext cx="2628900" cy="4641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363abe4e8d9_0_65"/>
            <p:cNvSpPr/>
            <p:nvPr/>
          </p:nvSpPr>
          <p:spPr>
            <a:xfrm>
              <a:off x="3320574" y="1304866"/>
              <a:ext cx="2628900" cy="3416400"/>
            </a:xfrm>
            <a:prstGeom prst="rect">
              <a:avLst/>
            </a:prstGeom>
            <a:gradFill>
              <a:gsLst>
                <a:gs pos="0">
                  <a:srgbClr val="DFEAFB"/>
                </a:gs>
                <a:gs pos="100000">
                  <a:srgbClr val="6E9CE7"/>
                </a:gs>
              </a:gsLst>
              <a:lin ang="5400012" scaled="0"/>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15000"/>
                </a:lnSpc>
                <a:spcBef>
                  <a:spcPts val="1200"/>
                </a:spcBef>
                <a:spcAft>
                  <a:spcPts val="0"/>
                </a:spcAft>
                <a:buClr>
                  <a:srgbClr val="000000"/>
                </a:buClr>
                <a:buSzPts val="1600"/>
                <a:buFont typeface="Arial"/>
                <a:buNone/>
              </a:pPr>
              <a:r>
                <a:t/>
              </a:r>
              <a:endParaRPr b="1" sz="1100"/>
            </a:p>
            <a:p>
              <a:pPr indent="0" lvl="0" marL="0" marR="0" rtl="0" algn="l">
                <a:lnSpc>
                  <a:spcPct val="115000"/>
                </a:lnSpc>
                <a:spcBef>
                  <a:spcPts val="1200"/>
                </a:spcBef>
                <a:spcAft>
                  <a:spcPts val="0"/>
                </a:spcAft>
                <a:buNone/>
              </a:pPr>
              <a:r>
                <a:t/>
              </a:r>
              <a:endParaRPr b="1" sz="1100"/>
            </a:p>
            <a:p>
              <a:pPr indent="0" lvl="0" marL="0" rtl="0" algn="l">
                <a:lnSpc>
                  <a:spcPct val="115000"/>
                </a:lnSpc>
                <a:spcBef>
                  <a:spcPts val="1200"/>
                </a:spcBef>
                <a:spcAft>
                  <a:spcPts val="0"/>
                </a:spcAft>
                <a:buNone/>
              </a:pPr>
              <a:r>
                <a:rPr b="1" lang="es" sz="1100">
                  <a:solidFill>
                    <a:srgbClr val="4F4F4F"/>
                  </a:solidFill>
                  <a:latin typeface="Roboto"/>
                  <a:ea typeface="Roboto"/>
                  <a:cs typeface="Roboto"/>
                  <a:sym typeface="Roboto"/>
                </a:rPr>
                <a:t>Se llevó a cabo una búsqueda en cuadrícula (Grid Search) para optimizar los hiperparámetros del modelo Random Forest Regressor. El proceso consistió en entrenar el modelo 180 veces con diferentes combinaciones de parámetros para encontrar la configuración óptima.</a:t>
              </a:r>
              <a:endParaRPr b="1" sz="1100">
                <a:solidFill>
                  <a:srgbClr val="4F4F4F"/>
                </a:solidFill>
                <a:latin typeface="Roboto"/>
                <a:ea typeface="Roboto"/>
                <a:cs typeface="Roboto"/>
                <a:sym typeface="Roboto"/>
              </a:endParaRPr>
            </a:p>
            <a:p>
              <a:pPr indent="0" lvl="0" marL="0" rtl="0" algn="l">
                <a:lnSpc>
                  <a:spcPct val="115000"/>
                </a:lnSpc>
                <a:spcBef>
                  <a:spcPts val="1200"/>
                </a:spcBef>
                <a:spcAft>
                  <a:spcPts val="0"/>
                </a:spcAft>
                <a:buNone/>
              </a:pPr>
              <a:r>
                <a:rPr b="1" lang="es" sz="1100">
                  <a:solidFill>
                    <a:srgbClr val="4F4F4F"/>
                  </a:solidFill>
                  <a:latin typeface="Roboto"/>
                  <a:ea typeface="Roboto"/>
                  <a:cs typeface="Roboto"/>
                  <a:sym typeface="Roboto"/>
                </a:rPr>
                <a:t>Los resultados de la optimización y la comparación con el modelo inicial fueron los siguientes:</a:t>
              </a:r>
              <a:endParaRPr b="1" sz="1100">
                <a:solidFill>
                  <a:srgbClr val="4F4F4F"/>
                </a:solidFill>
                <a:latin typeface="Roboto"/>
                <a:ea typeface="Roboto"/>
                <a:cs typeface="Roboto"/>
                <a:sym typeface="Roboto"/>
              </a:endParaRPr>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b="1" sz="1200">
                <a:solidFill>
                  <a:srgbClr val="4F4F4F"/>
                </a:solidFill>
                <a:latin typeface="Roboto"/>
                <a:ea typeface="Roboto"/>
                <a:cs typeface="Roboto"/>
                <a:sym typeface="Roboto"/>
              </a:endParaRPr>
            </a:p>
            <a:p>
              <a:pPr indent="0" lvl="0" marL="0" rtl="0" algn="l">
                <a:lnSpc>
                  <a:spcPct val="115000"/>
                </a:lnSpc>
                <a:spcBef>
                  <a:spcPts val="1200"/>
                </a:spcBef>
                <a:spcAft>
                  <a:spcPts val="0"/>
                </a:spcAft>
                <a:buNone/>
              </a:pPr>
              <a:r>
                <a:rPr b="1" lang="es" sz="1100">
                  <a:solidFill>
                    <a:srgbClr val="4F4F4F"/>
                  </a:solidFill>
                  <a:latin typeface="Roboto"/>
                  <a:ea typeface="Roboto"/>
                  <a:cs typeface="Roboto"/>
                  <a:sym typeface="Roboto"/>
                </a:rPr>
                <a:t>Como se observa en la tabla, el modelo de </a:t>
              </a:r>
              <a:r>
                <a:rPr b="1" lang="es" sz="1100" u="sng">
                  <a:solidFill>
                    <a:srgbClr val="4F4F4F"/>
                  </a:solidFill>
                  <a:latin typeface="Roboto"/>
                  <a:ea typeface="Roboto"/>
                  <a:cs typeface="Roboto"/>
                  <a:sym typeface="Roboto"/>
                </a:rPr>
                <a:t>Random Forest</a:t>
              </a:r>
              <a:r>
                <a:rPr b="1" lang="es" sz="1100">
                  <a:solidFill>
                    <a:srgbClr val="4F4F4F"/>
                  </a:solidFill>
                  <a:latin typeface="Roboto"/>
                  <a:ea typeface="Roboto"/>
                  <a:cs typeface="Roboto"/>
                  <a:sym typeface="Roboto"/>
                </a:rPr>
                <a:t> superó al modelo de Regresión Lineal tanto en el MSE (error más bajo) como en la puntuación (mejor capacidad de explicación de la variabilidad). La optimización de hiperparámetros del Random Forest logró un ligero mejor rendimiento, alcanzando un MSE de 7.38, lo que indica un error de predicción promedio aún más bajo.</a:t>
              </a:r>
              <a:endParaRPr b="1" sz="1100">
                <a:solidFill>
                  <a:srgbClr val="4F4F4F"/>
                </a:solidFill>
                <a:latin typeface="Roboto"/>
                <a:ea typeface="Roboto"/>
                <a:cs typeface="Roboto"/>
                <a:sym typeface="Roboto"/>
              </a:endParaRPr>
            </a:p>
            <a:p>
              <a:pPr indent="0" lvl="0" marL="914400" marR="0" rtl="0" algn="l">
                <a:lnSpc>
                  <a:spcPct val="115000"/>
                </a:lnSpc>
                <a:spcBef>
                  <a:spcPts val="1200"/>
                </a:spcBef>
                <a:spcAft>
                  <a:spcPts val="0"/>
                </a:spcAft>
                <a:buNone/>
              </a:pPr>
              <a:r>
                <a:t/>
              </a:r>
              <a:endParaRPr sz="1100"/>
            </a:p>
            <a:p>
              <a:pPr indent="0" lvl="0" marL="457200" marR="0" rtl="0" algn="l">
                <a:lnSpc>
                  <a:spcPct val="115000"/>
                </a:lnSpc>
                <a:spcBef>
                  <a:spcPts val="1200"/>
                </a:spcBef>
                <a:spcAft>
                  <a:spcPts val="0"/>
                </a:spcAft>
                <a:buClr>
                  <a:srgbClr val="000000"/>
                </a:buClr>
                <a:buSzPts val="1600"/>
                <a:buFont typeface="Arial"/>
                <a:buNone/>
              </a:pPr>
              <a:r>
                <a:t/>
              </a:r>
              <a:endParaRPr b="1" i="0" sz="1600" u="none" cap="none" strike="noStrike">
                <a:solidFill>
                  <a:srgbClr val="4F4F4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457200" marR="0" rtl="0" algn="l">
                <a:lnSpc>
                  <a:spcPct val="115000"/>
                </a:lnSpc>
                <a:spcBef>
                  <a:spcPts val="1200"/>
                </a:spcBef>
                <a:spcAft>
                  <a:spcPts val="1200"/>
                </a:spcAft>
                <a:buClr>
                  <a:srgbClr val="000000"/>
                </a:buClr>
                <a:buSzPts val="1600"/>
                <a:buFont typeface="Arial"/>
                <a:buNone/>
              </a:pPr>
              <a:r>
                <a:t/>
              </a:r>
              <a:endParaRPr b="1" i="0" sz="1600" u="none" cap="none" strike="noStrike">
                <a:solidFill>
                  <a:srgbClr val="4F4F4F"/>
                </a:solidFill>
                <a:latin typeface="Roboto"/>
                <a:ea typeface="Roboto"/>
                <a:cs typeface="Roboto"/>
                <a:sym typeface="Roboto"/>
              </a:endParaRPr>
            </a:p>
          </p:txBody>
        </p:sp>
      </p:grpSp>
      <p:sp>
        <p:nvSpPr>
          <p:cNvPr id="431" name="Google Shape;431;g363abe4e8d9_0_65"/>
          <p:cNvSpPr txBox="1"/>
          <p:nvPr>
            <p:ph idx="4294967295" type="body"/>
          </p:nvPr>
        </p:nvSpPr>
        <p:spPr>
          <a:xfrm>
            <a:off x="449838" y="278650"/>
            <a:ext cx="8111400" cy="6366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1300"/>
              <a:buNone/>
            </a:pPr>
            <a:r>
              <a:rPr b="1" lang="es" sz="1900">
                <a:solidFill>
                  <a:srgbClr val="E3E3E3"/>
                </a:solidFill>
                <a:latin typeface="Roboto"/>
                <a:ea typeface="Roboto"/>
                <a:cs typeface="Roboto"/>
                <a:sym typeface="Roboto"/>
              </a:rPr>
              <a:t>Resultados de la Optimización y Evaluación</a:t>
            </a:r>
            <a:endParaRPr b="1" sz="1900">
              <a:solidFill>
                <a:srgbClr val="E3E3E3"/>
              </a:solidFill>
              <a:latin typeface="Roboto"/>
              <a:ea typeface="Roboto"/>
              <a:cs typeface="Roboto"/>
              <a:sym typeface="Roboto"/>
            </a:endParaRPr>
          </a:p>
        </p:txBody>
      </p:sp>
      <p:graphicFrame>
        <p:nvGraphicFramePr>
          <p:cNvPr id="432" name="Google Shape;432;g363abe4e8d9_0_65"/>
          <p:cNvGraphicFramePr/>
          <p:nvPr/>
        </p:nvGraphicFramePr>
        <p:xfrm>
          <a:off x="519500" y="2026175"/>
          <a:ext cx="3000000" cy="3000000"/>
        </p:xfrm>
        <a:graphic>
          <a:graphicData uri="http://schemas.openxmlformats.org/drawingml/2006/table">
            <a:tbl>
              <a:tblPr>
                <a:noFill/>
                <a:tableStyleId>{015F5FB7-B431-4979-A76A-6684570CBBCA}</a:tableStyleId>
              </a:tblPr>
              <a:tblGrid>
                <a:gridCol w="2294700"/>
                <a:gridCol w="1420075"/>
                <a:gridCol w="1844425"/>
                <a:gridCol w="2372600"/>
              </a:tblGrid>
              <a:tr h="334850">
                <a:tc>
                  <a:txBody>
                    <a:bodyPr/>
                    <a:lstStyle/>
                    <a:p>
                      <a:pPr indent="0" lvl="0" marL="0" rtl="0" algn="ctr">
                        <a:spcBef>
                          <a:spcPts val="0"/>
                        </a:spcBef>
                        <a:spcAft>
                          <a:spcPts val="0"/>
                        </a:spcAft>
                        <a:buNone/>
                      </a:pPr>
                      <a:r>
                        <a:rPr b="1" lang="es" sz="1200">
                          <a:latin typeface="Roboto"/>
                          <a:ea typeface="Roboto"/>
                          <a:cs typeface="Roboto"/>
                          <a:sym typeface="Roboto"/>
                        </a:rPr>
                        <a:t>Métrica</a:t>
                      </a:r>
                      <a:endParaRPr b="1"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s" sz="1200">
                          <a:latin typeface="Roboto"/>
                          <a:ea typeface="Roboto"/>
                          <a:cs typeface="Roboto"/>
                          <a:sym typeface="Roboto"/>
                        </a:rPr>
                        <a:t>Regresión Lineal</a:t>
                      </a:r>
                      <a:endParaRPr b="1"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s" sz="1200">
                          <a:latin typeface="Roboto"/>
                          <a:ea typeface="Roboto"/>
                          <a:cs typeface="Roboto"/>
                          <a:sym typeface="Roboto"/>
                        </a:rPr>
                        <a:t>Random Forest (Inicial)</a:t>
                      </a:r>
                      <a:endParaRPr b="1"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s" sz="1200">
                          <a:latin typeface="Roboto"/>
                          <a:ea typeface="Roboto"/>
                          <a:cs typeface="Roboto"/>
                          <a:sym typeface="Roboto"/>
                        </a:rPr>
                        <a:t>Random Forest (Optimizado)</a:t>
                      </a:r>
                      <a:endParaRPr b="1" sz="1200">
                        <a:latin typeface="Roboto"/>
                        <a:ea typeface="Roboto"/>
                        <a:cs typeface="Roboto"/>
                        <a:sym typeface="Roboto"/>
                      </a:endParaRPr>
                    </a:p>
                  </a:txBody>
                  <a:tcPr marT="91425" marB="91425" marR="91425" marL="91425"/>
                </a:tc>
              </a:tr>
              <a:tr h="449600">
                <a:tc>
                  <a:txBody>
                    <a:bodyPr/>
                    <a:lstStyle/>
                    <a:p>
                      <a:pPr indent="0" lvl="0" marL="0" rtl="0" algn="ctr">
                        <a:spcBef>
                          <a:spcPts val="0"/>
                        </a:spcBef>
                        <a:spcAft>
                          <a:spcPts val="0"/>
                        </a:spcAft>
                        <a:buNone/>
                      </a:pPr>
                      <a:r>
                        <a:rPr b="1" lang="es" sz="1200">
                          <a:latin typeface="Roboto"/>
                          <a:ea typeface="Roboto"/>
                          <a:cs typeface="Roboto"/>
                          <a:sym typeface="Roboto"/>
                        </a:rPr>
                        <a:t>Error Cuadrático Medio (MSE)         </a:t>
                      </a:r>
                      <a:endParaRPr b="1"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sz="1000">
                          <a:latin typeface="Roboto"/>
                          <a:ea typeface="Roboto"/>
                          <a:cs typeface="Roboto"/>
                          <a:sym typeface="Roboto"/>
                        </a:rPr>
                        <a:t>8.77</a:t>
                      </a:r>
                      <a:endParaRPr sz="1000">
                        <a:latin typeface="Roboto"/>
                        <a:ea typeface="Roboto"/>
                        <a:cs typeface="Roboto"/>
                        <a:sym typeface="Roboto"/>
                      </a:endParaRPr>
                    </a:p>
                  </a:txBody>
                  <a:tcPr marT="91425" marB="91425" marR="91425" marL="91425"/>
                </a:tc>
                <a:tc>
                  <a:txBody>
                    <a:bodyPr/>
                    <a:lstStyle/>
                    <a:p>
                      <a:pPr indent="0" lvl="0" marL="0" rtl="0" algn="ctr">
                        <a:lnSpc>
                          <a:spcPct val="115000"/>
                        </a:lnSpc>
                        <a:spcBef>
                          <a:spcPts val="1200"/>
                        </a:spcBef>
                        <a:spcAft>
                          <a:spcPts val="0"/>
                        </a:spcAft>
                        <a:buNone/>
                      </a:pPr>
                      <a:r>
                        <a:rPr lang="es" sz="1000">
                          <a:latin typeface="Roboto"/>
                          <a:ea typeface="Roboto"/>
                          <a:cs typeface="Roboto"/>
                          <a:sym typeface="Roboto"/>
                        </a:rPr>
                        <a:t>7.40</a:t>
                      </a:r>
                      <a:endParaRPr sz="1000">
                        <a:latin typeface="Roboto"/>
                        <a:ea typeface="Roboto"/>
                        <a:cs typeface="Roboto"/>
                        <a:sym typeface="Roboto"/>
                      </a:endParaRPr>
                    </a:p>
                    <a:p>
                      <a:pPr indent="0" lvl="0" marL="0" rtl="0" algn="ctr">
                        <a:spcBef>
                          <a:spcPts val="1200"/>
                        </a:spcBef>
                        <a:spcAft>
                          <a:spcPts val="0"/>
                        </a:spcAft>
                        <a:buNone/>
                      </a:pPr>
                      <a:r>
                        <a:t/>
                      </a:r>
                      <a:endParaRPr sz="1000">
                        <a:latin typeface="Roboto"/>
                        <a:ea typeface="Roboto"/>
                        <a:cs typeface="Roboto"/>
                        <a:sym typeface="Roboto"/>
                      </a:endParaRPr>
                    </a:p>
                  </a:txBody>
                  <a:tcPr marT="91425" marB="91425" marR="91425" marL="91425"/>
                </a:tc>
                <a:tc>
                  <a:txBody>
                    <a:bodyPr/>
                    <a:lstStyle/>
                    <a:p>
                      <a:pPr indent="0" lvl="0" marL="0" rtl="0" algn="ctr">
                        <a:lnSpc>
                          <a:spcPct val="115000"/>
                        </a:lnSpc>
                        <a:spcBef>
                          <a:spcPts val="1200"/>
                        </a:spcBef>
                        <a:spcAft>
                          <a:spcPts val="0"/>
                        </a:spcAft>
                        <a:buNone/>
                      </a:pPr>
                      <a:r>
                        <a:rPr lang="es" sz="1000">
                          <a:latin typeface="Roboto"/>
                          <a:ea typeface="Roboto"/>
                          <a:cs typeface="Roboto"/>
                          <a:sym typeface="Roboto"/>
                        </a:rPr>
                        <a:t>7.38</a:t>
                      </a:r>
                      <a:endParaRPr sz="1000">
                        <a:latin typeface="Roboto"/>
                        <a:ea typeface="Roboto"/>
                        <a:cs typeface="Roboto"/>
                        <a:sym typeface="Roboto"/>
                      </a:endParaRPr>
                    </a:p>
                    <a:p>
                      <a:pPr indent="0" lvl="0" marL="0" rtl="0" algn="ctr">
                        <a:spcBef>
                          <a:spcPts val="1200"/>
                        </a:spcBef>
                        <a:spcAft>
                          <a:spcPts val="0"/>
                        </a:spcAft>
                        <a:buNone/>
                      </a:pPr>
                      <a:r>
                        <a:t/>
                      </a:r>
                      <a:endParaRPr sz="1000">
                        <a:latin typeface="Roboto"/>
                        <a:ea typeface="Roboto"/>
                        <a:cs typeface="Roboto"/>
                        <a:sym typeface="Roboto"/>
                      </a:endParaRPr>
                    </a:p>
                  </a:txBody>
                  <a:tcPr marT="91425" marB="91425" marR="91425" marL="91425"/>
                </a:tc>
              </a:tr>
              <a:tr h="449600">
                <a:tc>
                  <a:txBody>
                    <a:bodyPr/>
                    <a:lstStyle/>
                    <a:p>
                      <a:pPr indent="0" lvl="0" marL="0" rtl="0" algn="ctr">
                        <a:spcBef>
                          <a:spcPts val="0"/>
                        </a:spcBef>
                        <a:spcAft>
                          <a:spcPts val="0"/>
                        </a:spcAft>
                        <a:buNone/>
                      </a:pPr>
                      <a:r>
                        <a:rPr b="1" lang="es" sz="1200">
                          <a:latin typeface="Roboto"/>
                          <a:ea typeface="Roboto"/>
                          <a:cs typeface="Roboto"/>
                          <a:sym typeface="Roboto"/>
                        </a:rPr>
                        <a:t>Puntuación </a:t>
                      </a:r>
                      <a:endParaRPr sz="1500">
                        <a:latin typeface="Roboto"/>
                        <a:ea typeface="Roboto"/>
                        <a:cs typeface="Roboto"/>
                        <a:sym typeface="Roboto"/>
                      </a:endParaRPr>
                    </a:p>
                  </a:txBody>
                  <a:tcPr marT="91425" marB="91425" marR="91425" marL="91425"/>
                </a:tc>
                <a:tc>
                  <a:txBody>
                    <a:bodyPr/>
                    <a:lstStyle/>
                    <a:p>
                      <a:pPr indent="0" lvl="0" marL="0" rtl="0" algn="ctr">
                        <a:lnSpc>
                          <a:spcPct val="115000"/>
                        </a:lnSpc>
                        <a:spcBef>
                          <a:spcPts val="1200"/>
                        </a:spcBef>
                        <a:spcAft>
                          <a:spcPts val="0"/>
                        </a:spcAft>
                        <a:buNone/>
                      </a:pPr>
                      <a:r>
                        <a:rPr lang="es" sz="1000">
                          <a:latin typeface="Roboto"/>
                          <a:ea typeface="Roboto"/>
                          <a:cs typeface="Roboto"/>
                          <a:sym typeface="Roboto"/>
                        </a:rPr>
                        <a:t>0.75</a:t>
                      </a:r>
                      <a:endParaRPr sz="1000">
                        <a:latin typeface="Roboto"/>
                        <a:ea typeface="Roboto"/>
                        <a:cs typeface="Roboto"/>
                        <a:sym typeface="Roboto"/>
                      </a:endParaRPr>
                    </a:p>
                    <a:p>
                      <a:pPr indent="0" lvl="0" marL="0" rtl="0" algn="ctr">
                        <a:spcBef>
                          <a:spcPts val="1200"/>
                        </a:spcBef>
                        <a:spcAft>
                          <a:spcPts val="0"/>
                        </a:spcAft>
                        <a:buNone/>
                      </a:pPr>
                      <a:r>
                        <a:t/>
                      </a:r>
                      <a:endParaRPr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sz="1000">
                          <a:latin typeface="Roboto"/>
                          <a:ea typeface="Roboto"/>
                          <a:cs typeface="Roboto"/>
                          <a:sym typeface="Roboto"/>
                        </a:rPr>
                        <a:t>0.79</a:t>
                      </a:r>
                      <a:endParaRPr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sz="1000">
                          <a:latin typeface="Roboto"/>
                          <a:ea typeface="Roboto"/>
                          <a:cs typeface="Roboto"/>
                          <a:sym typeface="Roboto"/>
                        </a:rPr>
                        <a:t>0.79</a:t>
                      </a:r>
                      <a:endParaRPr sz="1000">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436" name="Shape 436"/>
        <p:cNvGrpSpPr/>
        <p:nvPr/>
      </p:nvGrpSpPr>
      <p:grpSpPr>
        <a:xfrm>
          <a:off x="0" y="0"/>
          <a:ext cx="0" cy="0"/>
          <a:chOff x="0" y="0"/>
          <a:chExt cx="0" cy="0"/>
        </a:xfrm>
      </p:grpSpPr>
      <p:sp>
        <p:nvSpPr>
          <p:cNvPr id="437" name="Google Shape;437;g363abe4e8d9_0_54"/>
          <p:cNvSpPr/>
          <p:nvPr/>
        </p:nvSpPr>
        <p:spPr>
          <a:xfrm>
            <a:off x="406800" y="278650"/>
            <a:ext cx="8186700" cy="4586100"/>
          </a:xfrm>
          <a:prstGeom prst="rect">
            <a:avLst/>
          </a:prstGeom>
          <a:gradFill>
            <a:gsLst>
              <a:gs pos="0">
                <a:srgbClr val="DFEAFB"/>
              </a:gs>
              <a:gs pos="100000">
                <a:srgbClr val="6E9CE7"/>
              </a:gs>
            </a:gsLst>
            <a:lin ang="5400012" scaled="0"/>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15000"/>
              </a:lnSpc>
              <a:spcBef>
                <a:spcPts val="1200"/>
              </a:spcBef>
              <a:spcAft>
                <a:spcPts val="0"/>
              </a:spcAft>
              <a:buClr>
                <a:srgbClr val="000000"/>
              </a:buClr>
              <a:buSzPts val="1600"/>
              <a:buFont typeface="Arial"/>
              <a:buNone/>
            </a:pPr>
            <a:r>
              <a:t/>
            </a:r>
            <a:endParaRPr b="1" sz="1100"/>
          </a:p>
          <a:p>
            <a:pPr indent="0" lvl="0" marL="0" marR="0" rtl="0" algn="l">
              <a:lnSpc>
                <a:spcPct val="115000"/>
              </a:lnSpc>
              <a:spcBef>
                <a:spcPts val="1200"/>
              </a:spcBef>
              <a:spcAft>
                <a:spcPts val="0"/>
              </a:spcAft>
              <a:buNone/>
            </a:pPr>
            <a:r>
              <a:t/>
            </a:r>
            <a:endParaRPr b="1" sz="1100"/>
          </a:p>
          <a:p>
            <a:pPr indent="0" lvl="0" marL="0" rtl="0" algn="l">
              <a:lnSpc>
                <a:spcPct val="115000"/>
              </a:lnSpc>
              <a:spcBef>
                <a:spcPts val="1200"/>
              </a:spcBef>
              <a:spcAft>
                <a:spcPts val="0"/>
              </a:spcAft>
              <a:buNone/>
            </a:pPr>
            <a:r>
              <a:rPr b="1" lang="es" sz="1100">
                <a:solidFill>
                  <a:srgbClr val="4F4F4F"/>
                </a:solidFill>
                <a:latin typeface="Roboto"/>
                <a:ea typeface="Roboto"/>
                <a:cs typeface="Roboto"/>
                <a:sym typeface="Roboto"/>
              </a:rPr>
              <a:t>En esta fase final, el modelo, ya entrenado y optimizado, se aplica a un nuevo conjunto de datos para generar una predicción. El objetivo es utilizar las variables climáticas del día actual (temperatura máxima, humedad, velocidad del viento, etc.) como input para que el modelo estime la variable objetivo: la temperatura máxima del día siguiente.</a:t>
            </a:r>
            <a:endParaRPr b="1" sz="1100">
              <a:solidFill>
                <a:srgbClr val="4F4F4F"/>
              </a:solidFill>
              <a:latin typeface="Roboto"/>
              <a:ea typeface="Roboto"/>
              <a:cs typeface="Roboto"/>
              <a:sym typeface="Roboto"/>
            </a:endParaRPr>
          </a:p>
          <a:p>
            <a:pPr indent="0" lvl="0" marL="0" rtl="0" algn="l">
              <a:lnSpc>
                <a:spcPct val="115000"/>
              </a:lnSpc>
              <a:spcBef>
                <a:spcPts val="1200"/>
              </a:spcBef>
              <a:spcAft>
                <a:spcPts val="0"/>
              </a:spcAft>
              <a:buNone/>
            </a:pPr>
            <a:r>
              <a:t/>
            </a:r>
            <a:endParaRPr b="1" sz="1100">
              <a:solidFill>
                <a:srgbClr val="4F4F4F"/>
              </a:solidFill>
              <a:latin typeface="Roboto"/>
              <a:ea typeface="Roboto"/>
              <a:cs typeface="Roboto"/>
              <a:sym typeface="Roboto"/>
            </a:endParaRPr>
          </a:p>
          <a:p>
            <a:pPr indent="0" lvl="0" marL="0" rtl="0" algn="l">
              <a:lnSpc>
                <a:spcPct val="115000"/>
              </a:lnSpc>
              <a:spcBef>
                <a:spcPts val="1200"/>
              </a:spcBef>
              <a:spcAft>
                <a:spcPts val="0"/>
              </a:spcAft>
              <a:buNone/>
            </a:pPr>
            <a:r>
              <a:rPr b="1" lang="es" sz="1100">
                <a:solidFill>
                  <a:srgbClr val="4F4F4F"/>
                </a:solidFill>
                <a:latin typeface="Roboto"/>
                <a:ea typeface="Roboto"/>
                <a:cs typeface="Roboto"/>
                <a:sym typeface="Roboto"/>
              </a:rPr>
              <a:t>El proceso de predicción se realizó utilizando los siguientes datos del día actual:</a:t>
            </a:r>
            <a:endParaRPr b="1" sz="1100">
              <a:solidFill>
                <a:srgbClr val="4F4F4F"/>
              </a:solidFill>
              <a:latin typeface="Roboto"/>
              <a:ea typeface="Roboto"/>
              <a:cs typeface="Roboto"/>
              <a:sym typeface="Roboto"/>
            </a:endParaRPr>
          </a:p>
          <a:p>
            <a:pPr indent="0" lvl="0" marL="0" rtl="0" algn="l">
              <a:lnSpc>
                <a:spcPct val="115000"/>
              </a:lnSpc>
              <a:spcBef>
                <a:spcPts val="1200"/>
              </a:spcBef>
              <a:spcAft>
                <a:spcPts val="0"/>
              </a:spcAft>
              <a:buNone/>
            </a:pPr>
            <a:r>
              <a:t/>
            </a:r>
            <a:endParaRPr b="1" sz="1200">
              <a:solidFill>
                <a:srgbClr val="4F4F4F"/>
              </a:solidFill>
              <a:latin typeface="Roboto"/>
              <a:ea typeface="Roboto"/>
              <a:cs typeface="Roboto"/>
              <a:sym typeface="Roboto"/>
            </a:endParaRPr>
          </a:p>
          <a:p>
            <a:pPr indent="0" lvl="0" marL="0" rtl="0" algn="l">
              <a:lnSpc>
                <a:spcPct val="115000"/>
              </a:lnSpc>
              <a:spcBef>
                <a:spcPts val="1200"/>
              </a:spcBef>
              <a:spcAft>
                <a:spcPts val="0"/>
              </a:spcAft>
              <a:buNone/>
            </a:pPr>
            <a:r>
              <a:t/>
            </a:r>
            <a:endParaRPr b="1" sz="1200">
              <a:solidFill>
                <a:srgbClr val="4F4F4F"/>
              </a:solidFill>
              <a:latin typeface="Roboto"/>
              <a:ea typeface="Roboto"/>
              <a:cs typeface="Roboto"/>
              <a:sym typeface="Roboto"/>
            </a:endParaRPr>
          </a:p>
          <a:p>
            <a:pPr indent="0" lvl="0" marL="0" rtl="0" algn="l">
              <a:lnSpc>
                <a:spcPct val="115000"/>
              </a:lnSpc>
              <a:spcBef>
                <a:spcPts val="1200"/>
              </a:spcBef>
              <a:spcAft>
                <a:spcPts val="0"/>
              </a:spcAft>
              <a:buNone/>
            </a:pPr>
            <a:r>
              <a:t/>
            </a:r>
            <a:endParaRPr b="1" sz="1200">
              <a:solidFill>
                <a:srgbClr val="4F4F4F"/>
              </a:solidFill>
              <a:latin typeface="Roboto"/>
              <a:ea typeface="Roboto"/>
              <a:cs typeface="Roboto"/>
              <a:sym typeface="Roboto"/>
            </a:endParaRPr>
          </a:p>
          <a:p>
            <a:pPr indent="0" lvl="0" marL="0" rtl="0" algn="l">
              <a:lnSpc>
                <a:spcPct val="115000"/>
              </a:lnSpc>
              <a:spcBef>
                <a:spcPts val="1200"/>
              </a:spcBef>
              <a:spcAft>
                <a:spcPts val="0"/>
              </a:spcAft>
              <a:buNone/>
            </a:pPr>
            <a:r>
              <a:t/>
            </a:r>
            <a:endParaRPr b="1" sz="1600" u="sng">
              <a:solidFill>
                <a:srgbClr val="4F4F4F"/>
              </a:solidFill>
              <a:latin typeface="Roboto"/>
              <a:ea typeface="Roboto"/>
              <a:cs typeface="Roboto"/>
              <a:sym typeface="Roboto"/>
            </a:endParaRPr>
          </a:p>
          <a:p>
            <a:pPr indent="0" lvl="0" marL="0" rtl="0" algn="l">
              <a:lnSpc>
                <a:spcPct val="115000"/>
              </a:lnSpc>
              <a:spcBef>
                <a:spcPts val="1200"/>
              </a:spcBef>
              <a:spcAft>
                <a:spcPts val="0"/>
              </a:spcAft>
              <a:buNone/>
            </a:pPr>
            <a:r>
              <a:rPr lang="es" sz="1100">
                <a:solidFill>
                  <a:srgbClr val="4F4F4F"/>
                </a:solidFill>
                <a:latin typeface="Roboto"/>
                <a:ea typeface="Roboto"/>
                <a:cs typeface="Roboto"/>
                <a:sym typeface="Roboto"/>
              </a:rPr>
              <a:t>Como resultado de la predicción, el modelo arrojó el siguiente valor: </a:t>
            </a:r>
            <a:r>
              <a:rPr b="1" lang="es" sz="1100" u="sng">
                <a:solidFill>
                  <a:srgbClr val="4F4F4F"/>
                </a:solidFill>
                <a:latin typeface="Roboto"/>
                <a:ea typeface="Roboto"/>
                <a:cs typeface="Roboto"/>
                <a:sym typeface="Roboto"/>
              </a:rPr>
              <a:t>La temperatura máxima predicha para mañana es: 23.02°C.</a:t>
            </a:r>
            <a:endParaRPr b="1" sz="1100" u="sng">
              <a:solidFill>
                <a:srgbClr val="4F4F4F"/>
              </a:solidFill>
              <a:latin typeface="Roboto"/>
              <a:ea typeface="Roboto"/>
              <a:cs typeface="Roboto"/>
              <a:sym typeface="Roboto"/>
            </a:endParaRPr>
          </a:p>
          <a:p>
            <a:pPr indent="0" lvl="0" marL="914400" rtl="0" algn="l">
              <a:lnSpc>
                <a:spcPct val="115000"/>
              </a:lnSpc>
              <a:spcBef>
                <a:spcPts val="1200"/>
              </a:spcBef>
              <a:spcAft>
                <a:spcPts val="0"/>
              </a:spcAft>
              <a:buNone/>
            </a:pPr>
            <a:r>
              <a:t/>
            </a:r>
            <a:endParaRPr sz="1100"/>
          </a:p>
          <a:p>
            <a:pPr indent="0" lvl="0" marL="914400" marR="0" rtl="0" algn="l">
              <a:lnSpc>
                <a:spcPct val="115000"/>
              </a:lnSpc>
              <a:spcBef>
                <a:spcPts val="1200"/>
              </a:spcBef>
              <a:spcAft>
                <a:spcPts val="0"/>
              </a:spcAft>
              <a:buNone/>
            </a:pPr>
            <a:r>
              <a:t/>
            </a:r>
            <a:endParaRPr sz="1100"/>
          </a:p>
          <a:p>
            <a:pPr indent="0" lvl="0" marL="457200" marR="0" rtl="0" algn="l">
              <a:lnSpc>
                <a:spcPct val="115000"/>
              </a:lnSpc>
              <a:spcBef>
                <a:spcPts val="1200"/>
              </a:spcBef>
              <a:spcAft>
                <a:spcPts val="0"/>
              </a:spcAft>
              <a:buClr>
                <a:srgbClr val="000000"/>
              </a:buClr>
              <a:buSzPts val="1600"/>
              <a:buFont typeface="Arial"/>
              <a:buNone/>
            </a:pPr>
            <a:r>
              <a:t/>
            </a:r>
            <a:endParaRPr b="1" i="0" sz="1600" u="none" cap="none" strike="noStrike">
              <a:solidFill>
                <a:srgbClr val="4F4F4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457200" marR="0" rtl="0" algn="l">
              <a:lnSpc>
                <a:spcPct val="115000"/>
              </a:lnSpc>
              <a:spcBef>
                <a:spcPts val="1200"/>
              </a:spcBef>
              <a:spcAft>
                <a:spcPts val="1200"/>
              </a:spcAft>
              <a:buClr>
                <a:srgbClr val="000000"/>
              </a:buClr>
              <a:buSzPts val="1600"/>
              <a:buFont typeface="Arial"/>
              <a:buNone/>
            </a:pPr>
            <a:r>
              <a:t/>
            </a:r>
            <a:endParaRPr b="1" i="0" sz="1600" u="none" cap="none" strike="noStrike">
              <a:solidFill>
                <a:srgbClr val="4F4F4F"/>
              </a:solidFill>
              <a:latin typeface="Roboto"/>
              <a:ea typeface="Roboto"/>
              <a:cs typeface="Roboto"/>
              <a:sym typeface="Roboto"/>
            </a:endParaRPr>
          </a:p>
        </p:txBody>
      </p:sp>
      <p:sp>
        <p:nvSpPr>
          <p:cNvPr id="438" name="Google Shape;438;g363abe4e8d9_0_54"/>
          <p:cNvSpPr txBox="1"/>
          <p:nvPr>
            <p:ph idx="4294967295" type="body"/>
          </p:nvPr>
        </p:nvSpPr>
        <p:spPr>
          <a:xfrm>
            <a:off x="449838" y="278650"/>
            <a:ext cx="8111400" cy="6366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1300"/>
              <a:buNone/>
            </a:pPr>
            <a:r>
              <a:rPr b="1" lang="es" sz="1900">
                <a:solidFill>
                  <a:srgbClr val="E3E3E3"/>
                </a:solidFill>
                <a:latin typeface="Roboto"/>
                <a:ea typeface="Roboto"/>
                <a:cs typeface="Roboto"/>
                <a:sym typeface="Roboto"/>
              </a:rPr>
              <a:t>Predicción</a:t>
            </a:r>
            <a:endParaRPr b="1" sz="1900">
              <a:solidFill>
                <a:srgbClr val="E3E3E3"/>
              </a:solidFill>
              <a:latin typeface="Roboto"/>
              <a:ea typeface="Roboto"/>
              <a:cs typeface="Roboto"/>
              <a:sym typeface="Roboto"/>
            </a:endParaRPr>
          </a:p>
        </p:txBody>
      </p:sp>
      <p:graphicFrame>
        <p:nvGraphicFramePr>
          <p:cNvPr id="439" name="Google Shape;439;g363abe4e8d9_0_54"/>
          <p:cNvGraphicFramePr/>
          <p:nvPr/>
        </p:nvGraphicFramePr>
        <p:xfrm>
          <a:off x="449850" y="2424550"/>
          <a:ext cx="3000000" cy="3000000"/>
        </p:xfrm>
        <a:graphic>
          <a:graphicData uri="http://schemas.openxmlformats.org/drawingml/2006/table">
            <a:tbl>
              <a:tblPr>
                <a:noFill/>
                <a:tableStyleId>{015F5FB7-B431-4979-A76A-6684570CBBCA}</a:tableStyleId>
              </a:tblPr>
              <a:tblGrid>
                <a:gridCol w="1013925"/>
                <a:gridCol w="1013925"/>
                <a:gridCol w="1013925"/>
                <a:gridCol w="1013925"/>
                <a:gridCol w="1013925"/>
                <a:gridCol w="1013925"/>
                <a:gridCol w="1013925"/>
                <a:gridCol w="1013925"/>
              </a:tblGrid>
              <a:tr h="392050">
                <a:tc>
                  <a:txBody>
                    <a:bodyPr/>
                    <a:lstStyle/>
                    <a:p>
                      <a:pPr indent="0" lvl="0" marL="0" rtl="0" algn="ctr">
                        <a:spcBef>
                          <a:spcPts val="0"/>
                        </a:spcBef>
                        <a:spcAft>
                          <a:spcPts val="0"/>
                        </a:spcAft>
                        <a:buNone/>
                      </a:pPr>
                      <a:r>
                        <a:rPr b="1" lang="es" sz="900"/>
                        <a:t>temp_max_dia_actual</a:t>
                      </a:r>
                      <a:endParaRPr b="1" sz="900"/>
                    </a:p>
                  </a:txBody>
                  <a:tcPr marT="91425" marB="91425" marR="91425" marL="91425"/>
                </a:tc>
                <a:tc>
                  <a:txBody>
                    <a:bodyPr/>
                    <a:lstStyle/>
                    <a:p>
                      <a:pPr indent="0" lvl="0" marL="0" rtl="0" algn="ctr">
                        <a:spcBef>
                          <a:spcPts val="0"/>
                        </a:spcBef>
                        <a:spcAft>
                          <a:spcPts val="0"/>
                        </a:spcAft>
                        <a:buNone/>
                      </a:pPr>
                      <a:r>
                        <a:rPr b="1" lang="es" sz="900"/>
                        <a:t>Humedad_Porcentaje</a:t>
                      </a:r>
                      <a:endParaRPr b="1" sz="900"/>
                    </a:p>
                  </a:txBody>
                  <a:tcPr marT="91425" marB="91425" marR="91425" marL="91425"/>
                </a:tc>
                <a:tc>
                  <a:txBody>
                    <a:bodyPr/>
                    <a:lstStyle/>
                    <a:p>
                      <a:pPr indent="0" lvl="0" marL="0" rtl="0" algn="ctr">
                        <a:spcBef>
                          <a:spcPts val="0"/>
                        </a:spcBef>
                        <a:spcAft>
                          <a:spcPts val="0"/>
                        </a:spcAft>
                        <a:buNone/>
                      </a:pPr>
                      <a:r>
                        <a:rPr b="1" lang="es" sz="900"/>
                        <a:t>Velocidad_Viento_ms</a:t>
                      </a:r>
                      <a:endParaRPr b="1" sz="900"/>
                    </a:p>
                  </a:txBody>
                  <a:tcPr marT="91425" marB="91425" marR="91425" marL="91425"/>
                </a:tc>
                <a:tc>
                  <a:txBody>
                    <a:bodyPr/>
                    <a:lstStyle/>
                    <a:p>
                      <a:pPr indent="0" lvl="0" marL="0" rtl="0" algn="ctr">
                        <a:spcBef>
                          <a:spcPts val="0"/>
                        </a:spcBef>
                        <a:spcAft>
                          <a:spcPts val="0"/>
                        </a:spcAft>
                        <a:buNone/>
                      </a:pPr>
                      <a:r>
                        <a:rPr b="1" lang="es" sz="900"/>
                        <a:t>Precipitacion_mm</a:t>
                      </a:r>
                      <a:endParaRPr b="1" sz="900"/>
                    </a:p>
                  </a:txBody>
                  <a:tcPr marT="91425" marB="91425" marR="91425" marL="91425"/>
                </a:tc>
                <a:tc>
                  <a:txBody>
                    <a:bodyPr/>
                    <a:lstStyle/>
                    <a:p>
                      <a:pPr indent="0" lvl="0" marL="0" rtl="0" algn="ctr">
                        <a:spcBef>
                          <a:spcPts val="0"/>
                        </a:spcBef>
                        <a:spcAft>
                          <a:spcPts val="0"/>
                        </a:spcAft>
                        <a:buNone/>
                      </a:pPr>
                      <a:r>
                        <a:rPr b="1" lang="es" sz="900"/>
                        <a:t>Descripcion_Clima</a:t>
                      </a:r>
                      <a:endParaRPr b="1" sz="900"/>
                    </a:p>
                  </a:txBody>
                  <a:tcPr marT="91425" marB="91425" marR="91425" marL="91425"/>
                </a:tc>
                <a:tc>
                  <a:txBody>
                    <a:bodyPr/>
                    <a:lstStyle/>
                    <a:p>
                      <a:pPr indent="0" lvl="0" marL="0" rtl="0" algn="ctr">
                        <a:spcBef>
                          <a:spcPts val="0"/>
                        </a:spcBef>
                        <a:spcAft>
                          <a:spcPts val="0"/>
                        </a:spcAft>
                        <a:buNone/>
                      </a:pPr>
                      <a:r>
                        <a:rPr b="1" lang="es" sz="900"/>
                        <a:t>dia_semana</a:t>
                      </a:r>
                      <a:endParaRPr b="1" sz="900"/>
                    </a:p>
                  </a:txBody>
                  <a:tcPr marT="91425" marB="91425" marR="91425" marL="91425"/>
                </a:tc>
                <a:tc>
                  <a:txBody>
                    <a:bodyPr/>
                    <a:lstStyle/>
                    <a:p>
                      <a:pPr indent="0" lvl="0" marL="0" rtl="0" algn="ctr">
                        <a:spcBef>
                          <a:spcPts val="0"/>
                        </a:spcBef>
                        <a:spcAft>
                          <a:spcPts val="0"/>
                        </a:spcAft>
                        <a:buNone/>
                      </a:pPr>
                      <a:r>
                        <a:rPr b="1" lang="es" sz="1100"/>
                        <a:t>mes</a:t>
                      </a:r>
                      <a:endParaRPr b="1" sz="1100"/>
                    </a:p>
                  </a:txBody>
                  <a:tcPr marT="91425" marB="91425" marR="91425" marL="91425"/>
                </a:tc>
                <a:tc>
                  <a:txBody>
                    <a:bodyPr/>
                    <a:lstStyle/>
                    <a:p>
                      <a:pPr indent="0" lvl="0" marL="0" rtl="0" algn="ctr">
                        <a:spcBef>
                          <a:spcPts val="0"/>
                        </a:spcBef>
                        <a:spcAft>
                          <a:spcPts val="0"/>
                        </a:spcAft>
                        <a:buNone/>
                      </a:pPr>
                      <a:r>
                        <a:rPr b="1" lang="es" sz="1000"/>
                        <a:t>dia_del_año</a:t>
                      </a:r>
                      <a:endParaRPr b="1" sz="1000"/>
                    </a:p>
                  </a:txBody>
                  <a:tcPr marT="91425" marB="91425" marR="91425" marL="91425"/>
                </a:tc>
              </a:tr>
              <a:tr h="650825">
                <a:tc>
                  <a:txBody>
                    <a:bodyPr/>
                    <a:lstStyle/>
                    <a:p>
                      <a:pPr indent="0" lvl="0" marL="0" rtl="0" algn="ctr">
                        <a:spcBef>
                          <a:spcPts val="0"/>
                        </a:spcBef>
                        <a:spcAft>
                          <a:spcPts val="0"/>
                        </a:spcAft>
                        <a:buNone/>
                      </a:pPr>
                      <a:r>
                        <a:rPr lang="es" sz="1200"/>
                        <a:t>25.0</a:t>
                      </a:r>
                      <a:endParaRPr sz="1200"/>
                    </a:p>
                  </a:txBody>
                  <a:tcPr marT="91425" marB="91425" marR="91425" marL="91425"/>
                </a:tc>
                <a:tc>
                  <a:txBody>
                    <a:bodyPr/>
                    <a:lstStyle/>
                    <a:p>
                      <a:pPr indent="0" lvl="0" marL="0" rtl="0" algn="ctr">
                        <a:spcBef>
                          <a:spcPts val="0"/>
                        </a:spcBef>
                        <a:spcAft>
                          <a:spcPts val="0"/>
                        </a:spcAft>
                        <a:buNone/>
                      </a:pPr>
                      <a:r>
                        <a:rPr lang="es" sz="1200"/>
                        <a:t>70.5</a:t>
                      </a:r>
                      <a:endParaRPr sz="1200"/>
                    </a:p>
                  </a:txBody>
                  <a:tcPr marT="91425" marB="91425" marR="91425" marL="91425"/>
                </a:tc>
                <a:tc>
                  <a:txBody>
                    <a:bodyPr/>
                    <a:lstStyle/>
                    <a:p>
                      <a:pPr indent="0" lvl="0" marL="0" rtl="0" algn="ctr">
                        <a:spcBef>
                          <a:spcPts val="0"/>
                        </a:spcBef>
                        <a:spcAft>
                          <a:spcPts val="0"/>
                        </a:spcAft>
                        <a:buNone/>
                      </a:pPr>
                      <a:r>
                        <a:rPr lang="es" sz="1200"/>
                        <a:t>15.2</a:t>
                      </a:r>
                      <a:endParaRPr sz="1200"/>
                    </a:p>
                  </a:txBody>
                  <a:tcPr marT="91425" marB="91425" marR="91425" marL="91425"/>
                </a:tc>
                <a:tc>
                  <a:txBody>
                    <a:bodyPr/>
                    <a:lstStyle/>
                    <a:p>
                      <a:pPr indent="0" lvl="0" marL="0" rtl="0" algn="ctr">
                        <a:lnSpc>
                          <a:spcPct val="115000"/>
                        </a:lnSpc>
                        <a:spcBef>
                          <a:spcPts val="1200"/>
                        </a:spcBef>
                        <a:spcAft>
                          <a:spcPts val="0"/>
                        </a:spcAft>
                        <a:buNone/>
                      </a:pPr>
                      <a:r>
                        <a:rPr lang="es" sz="1200"/>
                        <a:t>0.0</a:t>
                      </a:r>
                      <a:endParaRPr sz="1200"/>
                    </a:p>
                    <a:p>
                      <a:pPr indent="0" lvl="0" marL="0" rtl="0" algn="ctr">
                        <a:spcBef>
                          <a:spcPts val="120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s" sz="1000"/>
                        <a:t>Cielo Despejado</a:t>
                      </a:r>
                      <a:endParaRPr sz="1000"/>
                    </a:p>
                  </a:txBody>
                  <a:tcPr marT="91425" marB="91425" marR="91425" marL="91425"/>
                </a:tc>
                <a:tc>
                  <a:txBody>
                    <a:bodyPr/>
                    <a:lstStyle/>
                    <a:p>
                      <a:pPr indent="0" lvl="0" marL="0" rtl="0" algn="ctr">
                        <a:spcBef>
                          <a:spcPts val="0"/>
                        </a:spcBef>
                        <a:spcAft>
                          <a:spcPts val="0"/>
                        </a:spcAft>
                        <a:buNone/>
                      </a:pPr>
                      <a:r>
                        <a:rPr lang="es" sz="1200"/>
                        <a:t>3</a:t>
                      </a:r>
                      <a:endParaRPr sz="1200"/>
                    </a:p>
                  </a:txBody>
                  <a:tcPr marT="91425" marB="91425" marR="91425" marL="91425"/>
                </a:tc>
                <a:tc>
                  <a:txBody>
                    <a:bodyPr/>
                    <a:lstStyle/>
                    <a:p>
                      <a:pPr indent="0" lvl="0" marL="0" rtl="0" algn="ctr">
                        <a:spcBef>
                          <a:spcPts val="0"/>
                        </a:spcBef>
                        <a:spcAft>
                          <a:spcPts val="0"/>
                        </a:spcAft>
                        <a:buNone/>
                      </a:pPr>
                      <a:r>
                        <a:rPr lang="es" sz="1200"/>
                        <a:t>8</a:t>
                      </a:r>
                      <a:endParaRPr sz="1200"/>
                    </a:p>
                  </a:txBody>
                  <a:tcPr marT="91425" marB="91425" marR="91425" marL="91425"/>
                </a:tc>
                <a:tc>
                  <a:txBody>
                    <a:bodyPr/>
                    <a:lstStyle/>
                    <a:p>
                      <a:pPr indent="0" lvl="0" marL="0" rtl="0" algn="ctr">
                        <a:lnSpc>
                          <a:spcPct val="115000"/>
                        </a:lnSpc>
                        <a:spcBef>
                          <a:spcPts val="1200"/>
                        </a:spcBef>
                        <a:spcAft>
                          <a:spcPts val="0"/>
                        </a:spcAft>
                        <a:buNone/>
                      </a:pPr>
                      <a:r>
                        <a:rPr lang="es" sz="1200"/>
                        <a:t>213</a:t>
                      </a:r>
                      <a:endParaRPr sz="1200"/>
                    </a:p>
                    <a:p>
                      <a:pPr indent="0" lvl="0" marL="0" rtl="0" algn="ctr">
                        <a:spcBef>
                          <a:spcPts val="1200"/>
                        </a:spcBef>
                        <a:spcAft>
                          <a:spcPts val="0"/>
                        </a:spcAft>
                        <a:buNone/>
                      </a:pPr>
                      <a:r>
                        <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443" name="Shape 443"/>
        <p:cNvGrpSpPr/>
        <p:nvPr/>
      </p:nvGrpSpPr>
      <p:grpSpPr>
        <a:xfrm>
          <a:off x="0" y="0"/>
          <a:ext cx="0" cy="0"/>
          <a:chOff x="0" y="0"/>
          <a:chExt cx="0" cy="0"/>
        </a:xfrm>
      </p:grpSpPr>
      <p:sp>
        <p:nvSpPr>
          <p:cNvPr id="444" name="Google Shape;444;g363abe4e8d9_0_71"/>
          <p:cNvSpPr/>
          <p:nvPr/>
        </p:nvSpPr>
        <p:spPr>
          <a:xfrm>
            <a:off x="406800" y="278650"/>
            <a:ext cx="8186700" cy="4586100"/>
          </a:xfrm>
          <a:prstGeom prst="rect">
            <a:avLst/>
          </a:prstGeom>
          <a:gradFill>
            <a:gsLst>
              <a:gs pos="0">
                <a:srgbClr val="DFEAFB"/>
              </a:gs>
              <a:gs pos="100000">
                <a:srgbClr val="6E9CE7"/>
              </a:gs>
            </a:gsLst>
            <a:lin ang="5400012" scaled="0"/>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15000"/>
              </a:lnSpc>
              <a:spcBef>
                <a:spcPts val="1200"/>
              </a:spcBef>
              <a:spcAft>
                <a:spcPts val="0"/>
              </a:spcAft>
              <a:buClr>
                <a:srgbClr val="000000"/>
              </a:buClr>
              <a:buSzPts val="1600"/>
              <a:buFont typeface="Arial"/>
              <a:buNone/>
            </a:pPr>
            <a:r>
              <a:t/>
            </a:r>
            <a:endParaRPr b="1" sz="1100"/>
          </a:p>
          <a:p>
            <a:pPr indent="0" lvl="0" marL="0" marR="0" rtl="0" algn="l">
              <a:lnSpc>
                <a:spcPct val="115000"/>
              </a:lnSpc>
              <a:spcBef>
                <a:spcPts val="1200"/>
              </a:spcBef>
              <a:spcAft>
                <a:spcPts val="0"/>
              </a:spcAft>
              <a:buNone/>
            </a:pPr>
            <a:r>
              <a:t/>
            </a:r>
            <a:endParaRPr b="1" sz="1100"/>
          </a:p>
          <a:p>
            <a:pPr indent="0" lvl="0" marL="0" rtl="0" algn="l">
              <a:lnSpc>
                <a:spcPct val="115000"/>
              </a:lnSpc>
              <a:spcBef>
                <a:spcPts val="1200"/>
              </a:spcBef>
              <a:spcAft>
                <a:spcPts val="0"/>
              </a:spcAft>
              <a:buNone/>
            </a:pPr>
            <a:r>
              <a:t/>
            </a:r>
            <a:endParaRPr b="1" sz="1100" u="sng">
              <a:solidFill>
                <a:srgbClr val="4F4F4F"/>
              </a:solidFill>
              <a:latin typeface="Roboto"/>
              <a:ea typeface="Roboto"/>
              <a:cs typeface="Roboto"/>
              <a:sym typeface="Roboto"/>
            </a:endParaRPr>
          </a:p>
          <a:p>
            <a:pPr indent="0" lvl="0" marL="914400" rtl="0" algn="l">
              <a:lnSpc>
                <a:spcPct val="115000"/>
              </a:lnSpc>
              <a:spcBef>
                <a:spcPts val="1200"/>
              </a:spcBef>
              <a:spcAft>
                <a:spcPts val="0"/>
              </a:spcAft>
              <a:buNone/>
            </a:pPr>
            <a:r>
              <a:t/>
            </a:r>
            <a:endParaRPr sz="1100"/>
          </a:p>
          <a:p>
            <a:pPr indent="0" lvl="0" marL="914400" marR="0" rtl="0" algn="l">
              <a:lnSpc>
                <a:spcPct val="115000"/>
              </a:lnSpc>
              <a:spcBef>
                <a:spcPts val="1200"/>
              </a:spcBef>
              <a:spcAft>
                <a:spcPts val="0"/>
              </a:spcAft>
              <a:buNone/>
            </a:pPr>
            <a:r>
              <a:t/>
            </a:r>
            <a:endParaRPr sz="1100"/>
          </a:p>
          <a:p>
            <a:pPr indent="0" lvl="0" marL="457200" marR="0" rtl="0" algn="l">
              <a:lnSpc>
                <a:spcPct val="115000"/>
              </a:lnSpc>
              <a:spcBef>
                <a:spcPts val="1200"/>
              </a:spcBef>
              <a:spcAft>
                <a:spcPts val="0"/>
              </a:spcAft>
              <a:buClr>
                <a:srgbClr val="000000"/>
              </a:buClr>
              <a:buSzPts val="1600"/>
              <a:buFont typeface="Arial"/>
              <a:buNone/>
            </a:pPr>
            <a:r>
              <a:t/>
            </a:r>
            <a:endParaRPr b="1" i="0" sz="1600" u="none" cap="none" strike="noStrike">
              <a:solidFill>
                <a:srgbClr val="4F4F4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457200" marR="0" rtl="0" algn="l">
              <a:lnSpc>
                <a:spcPct val="115000"/>
              </a:lnSpc>
              <a:spcBef>
                <a:spcPts val="1200"/>
              </a:spcBef>
              <a:spcAft>
                <a:spcPts val="1200"/>
              </a:spcAft>
              <a:buClr>
                <a:srgbClr val="000000"/>
              </a:buClr>
              <a:buSzPts val="1600"/>
              <a:buFont typeface="Arial"/>
              <a:buNone/>
            </a:pPr>
            <a:r>
              <a:t/>
            </a:r>
            <a:endParaRPr b="1" i="0" sz="1600" u="none" cap="none" strike="noStrike">
              <a:solidFill>
                <a:srgbClr val="4F4F4F"/>
              </a:solidFill>
              <a:latin typeface="Roboto"/>
              <a:ea typeface="Roboto"/>
              <a:cs typeface="Roboto"/>
              <a:sym typeface="Roboto"/>
            </a:endParaRPr>
          </a:p>
        </p:txBody>
      </p:sp>
      <p:sp>
        <p:nvSpPr>
          <p:cNvPr id="445" name="Google Shape;445;g363abe4e8d9_0_71"/>
          <p:cNvSpPr txBox="1"/>
          <p:nvPr>
            <p:ph idx="4294967295" type="body"/>
          </p:nvPr>
        </p:nvSpPr>
        <p:spPr>
          <a:xfrm>
            <a:off x="444450" y="607700"/>
            <a:ext cx="8111400" cy="37056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rmAutofit/>
          </a:bodyPr>
          <a:lstStyle/>
          <a:p>
            <a:pPr indent="0" lvl="0" marL="0" rtl="0" algn="l">
              <a:spcBef>
                <a:spcPts val="1200"/>
              </a:spcBef>
              <a:spcAft>
                <a:spcPts val="1200"/>
              </a:spcAft>
              <a:buNone/>
            </a:pPr>
            <a:r>
              <a:rPr b="1" lang="es" sz="1500">
                <a:solidFill>
                  <a:srgbClr val="4F4F4F"/>
                </a:solidFill>
                <a:latin typeface="Roboto"/>
                <a:ea typeface="Roboto"/>
                <a:cs typeface="Roboto"/>
                <a:sym typeface="Roboto"/>
              </a:rPr>
              <a:t>Este proceso representa la culminación del ciclo de vida del Machine Learning, donde el conocimiento adquirido por el modelo a partir de los datos históricos se transforma en una herramienta predictiva con valor práctico. El resultado de la predicción es un valor numérico que puede ser utilizado para la toma de decisiones estratégicas en un entorno real.</a:t>
            </a:r>
            <a:endParaRPr b="1" sz="2300">
              <a:solidFill>
                <a:srgbClr val="E3E3E3"/>
              </a:solidFill>
              <a:latin typeface="Roboto"/>
              <a:ea typeface="Roboto"/>
              <a:cs typeface="Roboto"/>
              <a:sym typeface="Roboto"/>
            </a:endParaRPr>
          </a:p>
        </p:txBody>
      </p:sp>
      <p:pic>
        <p:nvPicPr>
          <p:cNvPr id="446" name="Google Shape;446;g363abe4e8d9_0_71" title="VIENTO.png"/>
          <p:cNvPicPr preferRelativeResize="0"/>
          <p:nvPr/>
        </p:nvPicPr>
        <p:blipFill>
          <a:blip r:embed="rId3">
            <a:alphaModFix/>
          </a:blip>
          <a:stretch>
            <a:fillRect/>
          </a:stretch>
        </p:blipFill>
        <p:spPr>
          <a:xfrm>
            <a:off x="6705600" y="3058225"/>
            <a:ext cx="1026001" cy="1026001"/>
          </a:xfrm>
          <a:prstGeom prst="rect">
            <a:avLst/>
          </a:prstGeom>
          <a:noFill/>
          <a:ln>
            <a:noFill/>
          </a:ln>
        </p:spPr>
      </p:pic>
      <p:pic>
        <p:nvPicPr>
          <p:cNvPr id="447" name="Google Shape;447;g363abe4e8d9_0_71" title="HELADO.png"/>
          <p:cNvPicPr preferRelativeResize="0"/>
          <p:nvPr/>
        </p:nvPicPr>
        <p:blipFill>
          <a:blip r:embed="rId4">
            <a:alphaModFix/>
          </a:blip>
          <a:stretch>
            <a:fillRect/>
          </a:stretch>
        </p:blipFill>
        <p:spPr>
          <a:xfrm>
            <a:off x="1098438" y="806613"/>
            <a:ext cx="885825" cy="828675"/>
          </a:xfrm>
          <a:prstGeom prst="rect">
            <a:avLst/>
          </a:prstGeom>
          <a:noFill/>
          <a:ln>
            <a:noFill/>
          </a:ln>
        </p:spPr>
      </p:pic>
      <p:pic>
        <p:nvPicPr>
          <p:cNvPr id="448" name="Google Shape;448;g363abe4e8d9_0_71" title="CAFE-removebg-preview.png"/>
          <p:cNvPicPr preferRelativeResize="0"/>
          <p:nvPr/>
        </p:nvPicPr>
        <p:blipFill>
          <a:blip r:embed="rId5">
            <a:alphaModFix/>
          </a:blip>
          <a:stretch>
            <a:fillRect/>
          </a:stretch>
        </p:blipFill>
        <p:spPr>
          <a:xfrm>
            <a:off x="3074413" y="749463"/>
            <a:ext cx="847725" cy="942975"/>
          </a:xfrm>
          <a:prstGeom prst="rect">
            <a:avLst/>
          </a:prstGeom>
          <a:noFill/>
          <a:ln>
            <a:noFill/>
          </a:ln>
        </p:spPr>
      </p:pic>
      <p:pic>
        <p:nvPicPr>
          <p:cNvPr id="449" name="Google Shape;449;g363abe4e8d9_0_71" title="Bebida fria.png"/>
          <p:cNvPicPr preferRelativeResize="0"/>
          <p:nvPr/>
        </p:nvPicPr>
        <p:blipFill>
          <a:blip r:embed="rId6">
            <a:alphaModFix/>
          </a:blip>
          <a:stretch>
            <a:fillRect/>
          </a:stretch>
        </p:blipFill>
        <p:spPr>
          <a:xfrm>
            <a:off x="5012288" y="806613"/>
            <a:ext cx="657225" cy="828675"/>
          </a:xfrm>
          <a:prstGeom prst="rect">
            <a:avLst/>
          </a:prstGeom>
          <a:noFill/>
          <a:ln>
            <a:noFill/>
          </a:ln>
        </p:spPr>
      </p:pic>
      <p:pic>
        <p:nvPicPr>
          <p:cNvPr id="450" name="Google Shape;450;g363abe4e8d9_0_71" title="HUMEDAD.png"/>
          <p:cNvPicPr preferRelativeResize="0"/>
          <p:nvPr/>
        </p:nvPicPr>
        <p:blipFill>
          <a:blip r:embed="rId7">
            <a:alphaModFix/>
          </a:blip>
          <a:stretch>
            <a:fillRect/>
          </a:stretch>
        </p:blipFill>
        <p:spPr>
          <a:xfrm>
            <a:off x="3810450" y="3169825"/>
            <a:ext cx="942975" cy="942975"/>
          </a:xfrm>
          <a:prstGeom prst="rect">
            <a:avLst/>
          </a:prstGeom>
          <a:noFill/>
          <a:ln>
            <a:noFill/>
          </a:ln>
        </p:spPr>
      </p:pic>
      <p:pic>
        <p:nvPicPr>
          <p:cNvPr id="451" name="Google Shape;451;g363abe4e8d9_0_71" title="PARAGUAS.png"/>
          <p:cNvPicPr preferRelativeResize="0"/>
          <p:nvPr/>
        </p:nvPicPr>
        <p:blipFill>
          <a:blip r:embed="rId8">
            <a:alphaModFix/>
          </a:blip>
          <a:stretch>
            <a:fillRect/>
          </a:stretch>
        </p:blipFill>
        <p:spPr>
          <a:xfrm>
            <a:off x="6463125" y="866425"/>
            <a:ext cx="885825" cy="885825"/>
          </a:xfrm>
          <a:prstGeom prst="rect">
            <a:avLst/>
          </a:prstGeom>
          <a:noFill/>
          <a:ln>
            <a:noFill/>
          </a:ln>
        </p:spPr>
      </p:pic>
      <p:pic>
        <p:nvPicPr>
          <p:cNvPr id="452" name="Google Shape;452;g363abe4e8d9_0_71" title="HIELO.png"/>
          <p:cNvPicPr preferRelativeResize="0"/>
          <p:nvPr/>
        </p:nvPicPr>
        <p:blipFill>
          <a:blip r:embed="rId9">
            <a:alphaModFix/>
          </a:blip>
          <a:stretch>
            <a:fillRect/>
          </a:stretch>
        </p:blipFill>
        <p:spPr>
          <a:xfrm>
            <a:off x="1069875" y="3198400"/>
            <a:ext cx="885825" cy="88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6EE"/>
            </a:gs>
            <a:gs pos="100000">
              <a:srgbClr val="113D8A"/>
            </a:gs>
          </a:gsLst>
          <a:path path="circle">
            <a:fillToRect b="50%" l="50%" r="50%" t="50%"/>
          </a:path>
          <a:tileRect/>
        </a:gradFill>
      </p:bgPr>
    </p:bg>
    <p:spTree>
      <p:nvGrpSpPr>
        <p:cNvPr id="292" name="Shape 292"/>
        <p:cNvGrpSpPr/>
        <p:nvPr/>
      </p:nvGrpSpPr>
      <p:grpSpPr>
        <a:xfrm>
          <a:off x="0" y="0"/>
          <a:ext cx="0" cy="0"/>
          <a:chOff x="0" y="0"/>
          <a:chExt cx="0" cy="0"/>
        </a:xfrm>
      </p:grpSpPr>
      <p:grpSp>
        <p:nvGrpSpPr>
          <p:cNvPr id="293" name="Google Shape;293;p2"/>
          <p:cNvGrpSpPr/>
          <p:nvPr/>
        </p:nvGrpSpPr>
        <p:grpSpPr>
          <a:xfrm>
            <a:off x="406951" y="278650"/>
            <a:ext cx="4323679" cy="4586175"/>
            <a:chOff x="3320574" y="1304866"/>
            <a:chExt cx="2632376" cy="3416400"/>
          </a:xfrm>
        </p:grpSpPr>
        <p:sp>
          <p:nvSpPr>
            <p:cNvPr id="294" name="Google Shape;294;p2"/>
            <p:cNvSpPr txBox="1"/>
            <p:nvPr/>
          </p:nvSpPr>
          <p:spPr>
            <a:xfrm>
              <a:off x="3324050" y="1304875"/>
              <a:ext cx="2628900" cy="4641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
            <p:cNvSpPr/>
            <p:nvPr/>
          </p:nvSpPr>
          <p:spPr>
            <a:xfrm>
              <a:off x="3320574" y="1304866"/>
              <a:ext cx="2628900" cy="3416400"/>
            </a:xfrm>
            <a:prstGeom prst="rect">
              <a:avLst/>
            </a:prstGeom>
            <a:gradFill>
              <a:gsLst>
                <a:gs pos="0">
                  <a:srgbClr val="DFEAFB"/>
                </a:gs>
                <a:gs pos="100000">
                  <a:srgbClr val="6E9CE7"/>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6" name="Google Shape;296;p2"/>
          <p:cNvSpPr txBox="1"/>
          <p:nvPr>
            <p:ph idx="4294967295" type="body"/>
          </p:nvPr>
        </p:nvSpPr>
        <p:spPr>
          <a:xfrm>
            <a:off x="421100" y="278650"/>
            <a:ext cx="4323600" cy="6366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1300"/>
              <a:buNone/>
            </a:pPr>
            <a:r>
              <a:rPr b="1" lang="es" sz="1900">
                <a:solidFill>
                  <a:srgbClr val="E3E3E3"/>
                </a:solidFill>
                <a:latin typeface="Roboto"/>
                <a:ea typeface="Roboto"/>
                <a:cs typeface="Roboto"/>
                <a:sym typeface="Roboto"/>
              </a:rPr>
              <a:t>Motivación </a:t>
            </a:r>
            <a:endParaRPr b="1" sz="1900">
              <a:solidFill>
                <a:srgbClr val="E3E3E3"/>
              </a:solidFill>
              <a:latin typeface="Roboto"/>
              <a:ea typeface="Roboto"/>
              <a:cs typeface="Roboto"/>
              <a:sym typeface="Roboto"/>
            </a:endParaRPr>
          </a:p>
        </p:txBody>
      </p:sp>
      <p:sp>
        <p:nvSpPr>
          <p:cNvPr id="297" name="Google Shape;297;p2"/>
          <p:cNvSpPr txBox="1"/>
          <p:nvPr>
            <p:ph idx="4294967295" type="body"/>
          </p:nvPr>
        </p:nvSpPr>
        <p:spPr>
          <a:xfrm>
            <a:off x="490250" y="1016100"/>
            <a:ext cx="4069500" cy="3628800"/>
          </a:xfrm>
          <a:prstGeom prst="rect">
            <a:avLst/>
          </a:prstGeom>
          <a:gradFill>
            <a:gsLst>
              <a:gs pos="0">
                <a:srgbClr val="DFEAFB"/>
              </a:gs>
              <a:gs pos="100000">
                <a:srgbClr val="6E9CE7"/>
              </a:gs>
            </a:gsLst>
            <a:lin ang="5400012" scaled="0"/>
          </a:grad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300"/>
              <a:buNone/>
            </a:pPr>
            <a:r>
              <a:rPr lang="es" sz="1400">
                <a:solidFill>
                  <a:srgbClr val="4F4F4F"/>
                </a:solidFill>
                <a:latin typeface="Roboto SemiBold"/>
                <a:ea typeface="Roboto SemiBold"/>
                <a:cs typeface="Roboto SemiBold"/>
                <a:sym typeface="Roboto SemiBold"/>
              </a:rPr>
              <a:t>Me propuse analizar a fondo un año completo de datos, fusionando la información detallada del clima de Belgrano con los patrones de venta de productos clave como helados, bebidas calientes, hielo y paraguas. La motivación es clara: quiero ir más allá de la intuición. Quiero descubrir con certeza cómo el sol, la lluvia, el viento y la temperatura realmente influyen en el comportamiento de compra de los vecinos. Quiero transformar la incertidumbre del pronóstico en una ventaja estratégica para los negocios del barrio.</a:t>
            </a:r>
            <a:endParaRPr sz="1400">
              <a:solidFill>
                <a:srgbClr val="4F4F4F"/>
              </a:solidFill>
              <a:latin typeface="Roboto SemiBold"/>
              <a:ea typeface="Roboto SemiBold"/>
              <a:cs typeface="Roboto SemiBold"/>
              <a:sym typeface="Roboto SemiBold"/>
            </a:endParaRPr>
          </a:p>
        </p:txBody>
      </p:sp>
      <p:grpSp>
        <p:nvGrpSpPr>
          <p:cNvPr id="298" name="Google Shape;298;p2"/>
          <p:cNvGrpSpPr/>
          <p:nvPr/>
        </p:nvGrpSpPr>
        <p:grpSpPr>
          <a:xfrm>
            <a:off x="4717639" y="278650"/>
            <a:ext cx="4153295" cy="4586175"/>
            <a:chOff x="6212550" y="1304875"/>
            <a:chExt cx="2632500" cy="3416400"/>
          </a:xfrm>
        </p:grpSpPr>
        <p:sp>
          <p:nvSpPr>
            <p:cNvPr id="299" name="Google Shape;299;p2"/>
            <p:cNvSpPr/>
            <p:nvPr/>
          </p:nvSpPr>
          <p:spPr>
            <a:xfrm>
              <a:off x="6215400" y="1304875"/>
              <a:ext cx="2628900" cy="3416400"/>
            </a:xfrm>
            <a:prstGeom prst="rect">
              <a:avLst/>
            </a:prstGeom>
            <a:gradFill>
              <a:gsLst>
                <a:gs pos="0">
                  <a:srgbClr val="DFEAFB"/>
                </a:gs>
                <a:gs pos="100000">
                  <a:srgbClr val="6E9CE7"/>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
            <p:cNvSpPr txBox="1"/>
            <p:nvPr/>
          </p:nvSpPr>
          <p:spPr>
            <a:xfrm>
              <a:off x="6212550" y="1304875"/>
              <a:ext cx="2632500" cy="4641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s" sz="1900" u="none" cap="none" strike="noStrike">
                  <a:solidFill>
                    <a:srgbClr val="E3E3E3"/>
                  </a:solidFill>
                  <a:latin typeface="Roboto"/>
                  <a:ea typeface="Roboto"/>
                  <a:cs typeface="Roboto"/>
                  <a:sym typeface="Roboto"/>
                </a:rPr>
                <a:t>Audiencia</a:t>
              </a:r>
              <a:endParaRPr b="1" i="0" sz="1900" u="none" cap="none" strike="noStrike">
                <a:solidFill>
                  <a:srgbClr val="E3E3E3"/>
                </a:solidFill>
                <a:latin typeface="Roboto"/>
                <a:ea typeface="Roboto"/>
                <a:cs typeface="Roboto"/>
                <a:sym typeface="Roboto"/>
              </a:endParaRPr>
            </a:p>
          </p:txBody>
        </p:sp>
      </p:grpSp>
      <p:sp>
        <p:nvSpPr>
          <p:cNvPr id="301" name="Google Shape;301;p2"/>
          <p:cNvSpPr txBox="1"/>
          <p:nvPr>
            <p:ph idx="4294967295" type="body"/>
          </p:nvPr>
        </p:nvSpPr>
        <p:spPr>
          <a:xfrm>
            <a:off x="4902575" y="1016100"/>
            <a:ext cx="3968400" cy="3848700"/>
          </a:xfrm>
          <a:prstGeom prst="rect">
            <a:avLst/>
          </a:prstGeom>
          <a:gradFill>
            <a:gsLst>
              <a:gs pos="0">
                <a:srgbClr val="DFEAFB"/>
              </a:gs>
              <a:gs pos="100000">
                <a:srgbClr val="6E9CE7"/>
              </a:gs>
            </a:gsLst>
            <a:lin ang="5400012" scaled="0"/>
          </a:grad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1200"/>
              </a:spcBef>
              <a:spcAft>
                <a:spcPts val="0"/>
              </a:spcAft>
              <a:buSzPct val="100386"/>
              <a:buNone/>
            </a:pPr>
            <a:r>
              <a:rPr lang="es" sz="1400">
                <a:solidFill>
                  <a:srgbClr val="4F4F4F"/>
                </a:solidFill>
                <a:latin typeface="Roboto SemiBold"/>
                <a:ea typeface="Roboto SemiBold"/>
                <a:cs typeface="Roboto SemiBold"/>
                <a:sym typeface="Roboto SemiBold"/>
              </a:rPr>
              <a:t>Gerentes de Tienda y Jefes de Operaciones: Para optimizar el inventario, reducir el desperdicio y asegurar que siempre tengamos el producto correcto en el momento justo, anticipándonos a las necesidades dictadas por el clima.</a:t>
            </a:r>
            <a:endParaRPr sz="1400">
              <a:solidFill>
                <a:srgbClr val="4F4F4F"/>
              </a:solidFill>
              <a:latin typeface="Roboto SemiBold"/>
              <a:ea typeface="Roboto SemiBold"/>
              <a:cs typeface="Roboto SemiBold"/>
              <a:sym typeface="Roboto SemiBold"/>
            </a:endParaRPr>
          </a:p>
          <a:p>
            <a:pPr indent="0" lvl="0" marL="0" rtl="0" algn="l">
              <a:lnSpc>
                <a:spcPct val="115000"/>
              </a:lnSpc>
              <a:spcBef>
                <a:spcPts val="1200"/>
              </a:spcBef>
              <a:spcAft>
                <a:spcPts val="0"/>
              </a:spcAft>
              <a:buSzPct val="100386"/>
              <a:buNone/>
            </a:pPr>
            <a:r>
              <a:rPr lang="es" sz="1400">
                <a:solidFill>
                  <a:srgbClr val="4F4F4F"/>
                </a:solidFill>
                <a:latin typeface="Roboto SemiBold"/>
                <a:ea typeface="Roboto SemiBold"/>
                <a:cs typeface="Roboto SemiBold"/>
                <a:sym typeface="Roboto SemiBold"/>
              </a:rPr>
              <a:t>Equipos de Marketing y Ventas: Para diseñar campañas más efectivas, lanzar promociones estratégicas y comunicar ofertas que resuenen directamente con el estado del tiempo y el ánimo de la gente.</a:t>
            </a:r>
            <a:endParaRPr sz="1400">
              <a:solidFill>
                <a:srgbClr val="4F4F4F"/>
              </a:solidFill>
              <a:latin typeface="Roboto SemiBold"/>
              <a:ea typeface="Roboto SemiBold"/>
              <a:cs typeface="Roboto SemiBold"/>
              <a:sym typeface="Roboto SemiBold"/>
            </a:endParaRPr>
          </a:p>
          <a:p>
            <a:pPr indent="0" lvl="0" marL="0" rtl="0" algn="l">
              <a:lnSpc>
                <a:spcPct val="115000"/>
              </a:lnSpc>
              <a:spcBef>
                <a:spcPts val="1200"/>
              </a:spcBef>
              <a:spcAft>
                <a:spcPts val="0"/>
              </a:spcAft>
              <a:buSzPct val="100386"/>
              <a:buNone/>
            </a:pPr>
            <a:r>
              <a:rPr lang="es" sz="1400">
                <a:solidFill>
                  <a:srgbClr val="4F4F4F"/>
                </a:solidFill>
                <a:latin typeface="Roboto SemiBold"/>
                <a:ea typeface="Roboto SemiBold"/>
                <a:cs typeface="Roboto SemiBold"/>
                <a:sym typeface="Roboto SemiBold"/>
              </a:rPr>
              <a:t>Planificadores y Estrategas de Negocio: Para comprender mejor la estacionalidad, identificar oportunidades de expansión o diversificación de productos, y tomar decisiones informadas sobre el futuro de la oferta en Belgrano.</a:t>
            </a:r>
            <a:endParaRPr sz="1400">
              <a:solidFill>
                <a:srgbClr val="4F4F4F"/>
              </a:solidFill>
              <a:latin typeface="Roboto SemiBold"/>
              <a:ea typeface="Roboto SemiBold"/>
              <a:cs typeface="Roboto SemiBold"/>
              <a:sym typeface="Roboto SemiBold"/>
            </a:endParaRPr>
          </a:p>
          <a:p>
            <a:pPr indent="0" lvl="0" marL="0" rtl="0" algn="l">
              <a:lnSpc>
                <a:spcPct val="115000"/>
              </a:lnSpc>
              <a:spcBef>
                <a:spcPts val="1200"/>
              </a:spcBef>
              <a:spcAft>
                <a:spcPts val="1200"/>
              </a:spcAft>
              <a:buSzPct val="87837"/>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456" name="Shape 456"/>
        <p:cNvGrpSpPr/>
        <p:nvPr/>
      </p:nvGrpSpPr>
      <p:grpSpPr>
        <a:xfrm>
          <a:off x="0" y="0"/>
          <a:ext cx="0" cy="0"/>
          <a:chOff x="0" y="0"/>
          <a:chExt cx="0" cy="0"/>
        </a:xfrm>
      </p:grpSpPr>
      <p:pic>
        <p:nvPicPr>
          <p:cNvPr id="457" name="Google Shape;457;g363abe4e8d9_0_0"/>
          <p:cNvPicPr preferRelativeResize="0"/>
          <p:nvPr/>
        </p:nvPicPr>
        <p:blipFill rotWithShape="1">
          <a:blip r:embed="rId3">
            <a:alphaModFix/>
          </a:blip>
          <a:srcRect b="0" l="0" r="0" t="0"/>
          <a:stretch/>
        </p:blipFill>
        <p:spPr>
          <a:xfrm>
            <a:off x="1967725" y="1106360"/>
            <a:ext cx="5208549" cy="2930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6EE"/>
            </a:gs>
            <a:gs pos="100000">
              <a:srgbClr val="113D8A"/>
            </a:gs>
          </a:gsLst>
          <a:path path="circle">
            <a:fillToRect b="50%" l="50%" r="50%" t="50%"/>
          </a:path>
          <a:tileRect/>
        </a:gradFill>
      </p:bgPr>
    </p:bg>
    <p:spTree>
      <p:nvGrpSpPr>
        <p:cNvPr id="305" name="Shape 305"/>
        <p:cNvGrpSpPr/>
        <p:nvPr/>
      </p:nvGrpSpPr>
      <p:grpSpPr>
        <a:xfrm>
          <a:off x="0" y="0"/>
          <a:ext cx="0" cy="0"/>
          <a:chOff x="0" y="0"/>
          <a:chExt cx="0" cy="0"/>
        </a:xfrm>
      </p:grpSpPr>
      <p:grpSp>
        <p:nvGrpSpPr>
          <p:cNvPr id="306" name="Google Shape;306;p3"/>
          <p:cNvGrpSpPr/>
          <p:nvPr/>
        </p:nvGrpSpPr>
        <p:grpSpPr>
          <a:xfrm>
            <a:off x="406799" y="278650"/>
            <a:ext cx="8197481" cy="4586175"/>
            <a:chOff x="3320574" y="1304866"/>
            <a:chExt cx="2632376" cy="3416400"/>
          </a:xfrm>
        </p:grpSpPr>
        <p:sp>
          <p:nvSpPr>
            <p:cNvPr id="307" name="Google Shape;307;p3"/>
            <p:cNvSpPr txBox="1"/>
            <p:nvPr/>
          </p:nvSpPr>
          <p:spPr>
            <a:xfrm>
              <a:off x="3324050" y="1304875"/>
              <a:ext cx="2628900" cy="4641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
            <p:cNvSpPr/>
            <p:nvPr/>
          </p:nvSpPr>
          <p:spPr>
            <a:xfrm>
              <a:off x="3320574" y="1304866"/>
              <a:ext cx="2628900" cy="3416400"/>
            </a:xfrm>
            <a:prstGeom prst="rect">
              <a:avLst/>
            </a:prstGeom>
            <a:gradFill>
              <a:gsLst>
                <a:gs pos="0">
                  <a:srgbClr val="DFEAFB"/>
                </a:gs>
                <a:gs pos="100000">
                  <a:srgbClr val="6E9CE7"/>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l">
                <a:lnSpc>
                  <a:spcPct val="115000"/>
                </a:lnSpc>
                <a:spcBef>
                  <a:spcPts val="12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600"/>
                <a:buFont typeface="Arial"/>
                <a:buNone/>
              </a:pPr>
              <a:r>
                <a:t/>
              </a:r>
              <a:endParaRPr b="1" i="0" sz="1600" u="none" cap="none" strike="noStrike">
                <a:solidFill>
                  <a:srgbClr val="4F4F4F"/>
                </a:solidFill>
                <a:latin typeface="Roboto"/>
                <a:ea typeface="Roboto"/>
                <a:cs typeface="Roboto"/>
                <a:sym typeface="Roboto"/>
              </a:endParaRPr>
            </a:p>
            <a:p>
              <a:pPr indent="0" lvl="0" marL="457200" marR="0" rtl="0" algn="l">
                <a:lnSpc>
                  <a:spcPct val="115000"/>
                </a:lnSpc>
                <a:spcBef>
                  <a:spcPts val="1200"/>
                </a:spcBef>
                <a:spcAft>
                  <a:spcPts val="0"/>
                </a:spcAft>
                <a:buClr>
                  <a:srgbClr val="000000"/>
                </a:buClr>
                <a:buSzPts val="1600"/>
                <a:buFont typeface="Arial"/>
                <a:buNone/>
              </a:pPr>
              <a:r>
                <a:rPr b="1" i="0" lang="es" sz="1600" u="none" cap="none" strike="noStrike">
                  <a:solidFill>
                    <a:srgbClr val="4F4F4F"/>
                  </a:solidFill>
                  <a:latin typeface="Roboto"/>
                  <a:ea typeface="Roboto"/>
                  <a:cs typeface="Roboto"/>
                  <a:sym typeface="Roboto"/>
                </a:rPr>
                <a:t>1. </a:t>
              </a:r>
              <a:r>
                <a:rPr b="1" i="0" lang="es" sz="1600" u="sng" cap="none" strike="noStrike">
                  <a:solidFill>
                    <a:srgbClr val="4F4F4F"/>
                  </a:solidFill>
                  <a:latin typeface="Roboto"/>
                  <a:ea typeface="Roboto"/>
                  <a:cs typeface="Roboto"/>
                  <a:sym typeface="Roboto"/>
                </a:rPr>
                <a:t>Datos Reales:</a:t>
              </a:r>
              <a:r>
                <a:rPr b="1" i="0" lang="es" sz="1600" u="none" cap="none" strike="noStrike">
                  <a:solidFill>
                    <a:srgbClr val="4F4F4F"/>
                  </a:solidFill>
                  <a:latin typeface="Roboto"/>
                  <a:ea typeface="Roboto"/>
                  <a:cs typeface="Roboto"/>
                  <a:sym typeface="Roboto"/>
                </a:rPr>
                <a:t> Se alimenta con información climática actual o pronosticada obtenida de la API de la siguiente pagina: </a:t>
              </a:r>
              <a:r>
                <a:rPr b="1" i="0" lang="es" sz="1600" u="sng" cap="none" strike="noStrike">
                  <a:solidFill>
                    <a:schemeClr val="hlink"/>
                  </a:solidFill>
                  <a:latin typeface="Roboto"/>
                  <a:ea typeface="Roboto"/>
                  <a:cs typeface="Roboto"/>
                  <a:sym typeface="Roboto"/>
                  <a:hlinkClick r:id="rId3"/>
                </a:rPr>
                <a:t>https://openweathermap.org/api</a:t>
              </a:r>
              <a:r>
                <a:rPr b="1" i="0" lang="es" sz="1600" u="none" cap="none" strike="noStrike">
                  <a:solidFill>
                    <a:srgbClr val="4F4F4F"/>
                  </a:solidFill>
                  <a:latin typeface="Roboto"/>
                  <a:ea typeface="Roboto"/>
                  <a:cs typeface="Roboto"/>
                  <a:sym typeface="Roboto"/>
                </a:rPr>
                <a:t>.</a:t>
              </a:r>
              <a:endParaRPr b="1" i="0" sz="1600" u="none" cap="none" strike="noStrike">
                <a:solidFill>
                  <a:srgbClr val="4F4F4F"/>
                </a:solidFill>
                <a:latin typeface="Roboto"/>
                <a:ea typeface="Roboto"/>
                <a:cs typeface="Roboto"/>
                <a:sym typeface="Roboto"/>
              </a:endParaRPr>
            </a:p>
            <a:p>
              <a:pPr indent="0" lvl="0" marL="457200" marR="0" rtl="0" algn="l">
                <a:lnSpc>
                  <a:spcPct val="115000"/>
                </a:lnSpc>
                <a:spcBef>
                  <a:spcPts val="1200"/>
                </a:spcBef>
                <a:spcAft>
                  <a:spcPts val="0"/>
                </a:spcAft>
                <a:buClr>
                  <a:srgbClr val="000000"/>
                </a:buClr>
                <a:buSzPts val="1600"/>
                <a:buFont typeface="Arial"/>
                <a:buNone/>
              </a:pPr>
              <a:r>
                <a:rPr b="1" i="0" lang="es" sz="1600" u="sng" cap="none" strike="noStrike">
                  <a:solidFill>
                    <a:srgbClr val="4F4F4F"/>
                  </a:solidFill>
                  <a:latin typeface="Roboto"/>
                  <a:ea typeface="Roboto"/>
                  <a:cs typeface="Roboto"/>
                  <a:sym typeface="Roboto"/>
                </a:rPr>
                <a:t>Ubicación:</a:t>
              </a:r>
              <a:r>
                <a:rPr b="1" i="0" lang="es" sz="1600" u="none" cap="none" strike="noStrike">
                  <a:solidFill>
                    <a:srgbClr val="4F4F4F"/>
                  </a:solidFill>
                  <a:latin typeface="Roboto"/>
                  <a:ea typeface="Roboto"/>
                  <a:cs typeface="Roboto"/>
                  <a:sym typeface="Roboto"/>
                </a:rPr>
                <a:t> Barrio de Belgrano, Ciudad de Buenos Aires. https://maps.app.goo.gl/FAqUD9szK791RZHu8</a:t>
              </a:r>
              <a:endParaRPr b="1" i="0" sz="1600" u="none" cap="none" strike="noStrike">
                <a:solidFill>
                  <a:srgbClr val="4F4F4F"/>
                </a:solidFill>
                <a:latin typeface="Roboto"/>
                <a:ea typeface="Roboto"/>
                <a:cs typeface="Roboto"/>
                <a:sym typeface="Roboto"/>
              </a:endParaRPr>
            </a:p>
            <a:p>
              <a:pPr indent="0" lvl="0" marL="457200" marR="0" rtl="0" algn="l">
                <a:lnSpc>
                  <a:spcPct val="115000"/>
                </a:lnSpc>
                <a:spcBef>
                  <a:spcPts val="1200"/>
                </a:spcBef>
                <a:spcAft>
                  <a:spcPts val="0"/>
                </a:spcAft>
                <a:buClr>
                  <a:srgbClr val="000000"/>
                </a:buClr>
                <a:buSzPts val="1600"/>
                <a:buFont typeface="Arial"/>
                <a:buNone/>
              </a:pPr>
              <a:r>
                <a:rPr b="1" i="0" lang="es" sz="1600" u="none" cap="none" strike="noStrike">
                  <a:solidFill>
                    <a:srgbClr val="4F4F4F"/>
                  </a:solidFill>
                  <a:latin typeface="Roboto"/>
                  <a:ea typeface="Roboto"/>
                  <a:cs typeface="Roboto"/>
                  <a:sym typeface="Roboto"/>
                </a:rPr>
                <a:t>2. </a:t>
              </a:r>
              <a:r>
                <a:rPr b="1" i="0" lang="es" sz="1600" u="sng" cap="none" strike="noStrike">
                  <a:solidFill>
                    <a:srgbClr val="4F4F4F"/>
                  </a:solidFill>
                  <a:latin typeface="Roboto"/>
                  <a:ea typeface="Roboto"/>
                  <a:cs typeface="Roboto"/>
                  <a:sym typeface="Roboto"/>
                </a:rPr>
                <a:t>Modelos Entrenados:</a:t>
              </a:r>
              <a:r>
                <a:rPr b="1" i="0" lang="es" sz="1600" u="none" cap="none" strike="noStrike">
                  <a:solidFill>
                    <a:srgbClr val="4F4F4F"/>
                  </a:solidFill>
                  <a:latin typeface="Roboto"/>
                  <a:ea typeface="Roboto"/>
                  <a:cs typeface="Roboto"/>
                  <a:sym typeface="Roboto"/>
                </a:rPr>
                <a:t> Estos datos se procesan a través de modelos (creados con tu historial de ventas y clima) que aprenden las relaciones clave.</a:t>
              </a:r>
              <a:endParaRPr b="1" i="0" sz="1600" u="none" cap="none" strike="noStrike">
                <a:solidFill>
                  <a:srgbClr val="4F4F4F"/>
                </a:solidFill>
                <a:latin typeface="Roboto"/>
                <a:ea typeface="Roboto"/>
                <a:cs typeface="Roboto"/>
                <a:sym typeface="Roboto"/>
              </a:endParaRPr>
            </a:p>
            <a:p>
              <a:pPr indent="0" lvl="0" marL="457200" marR="0" rtl="0" algn="l">
                <a:lnSpc>
                  <a:spcPct val="115000"/>
                </a:lnSpc>
                <a:spcBef>
                  <a:spcPts val="1200"/>
                </a:spcBef>
                <a:spcAft>
                  <a:spcPts val="0"/>
                </a:spcAft>
                <a:buClr>
                  <a:srgbClr val="000000"/>
                </a:buClr>
                <a:buSzPts val="1600"/>
                <a:buFont typeface="Arial"/>
                <a:buNone/>
              </a:pPr>
              <a:r>
                <a:rPr b="1" i="0" lang="es" sz="1600" u="none" cap="none" strike="noStrike">
                  <a:solidFill>
                    <a:srgbClr val="4F4F4F"/>
                  </a:solidFill>
                  <a:latin typeface="Roboto"/>
                  <a:ea typeface="Roboto"/>
                  <a:cs typeface="Roboto"/>
                  <a:sym typeface="Roboto"/>
                </a:rPr>
                <a:t>3. </a:t>
              </a:r>
              <a:r>
                <a:rPr b="1" i="0" lang="es" sz="1600" u="sng" cap="none" strike="noStrike">
                  <a:solidFill>
                    <a:srgbClr val="4F4F4F"/>
                  </a:solidFill>
                  <a:latin typeface="Roboto"/>
                  <a:ea typeface="Roboto"/>
                  <a:cs typeface="Roboto"/>
                  <a:sym typeface="Roboto"/>
                </a:rPr>
                <a:t>Predicción:</a:t>
              </a:r>
              <a:r>
                <a:rPr b="1" i="0" lang="es" sz="1600" u="none" cap="none" strike="noStrike">
                  <a:solidFill>
                    <a:srgbClr val="4F4F4F"/>
                  </a:solidFill>
                  <a:latin typeface="Roboto"/>
                  <a:ea typeface="Roboto"/>
                  <a:cs typeface="Roboto"/>
                  <a:sym typeface="Roboto"/>
                </a:rPr>
                <a:t> El resultado son estimaciones de ventas esperadas (en KG, ML, UNIDADES).</a:t>
              </a:r>
              <a:endParaRPr b="1" i="0" sz="1600" u="none" cap="none" strike="noStrike">
                <a:solidFill>
                  <a:srgbClr val="4F4F4F"/>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sng" cap="none" strike="noStrike">
                <a:solidFill>
                  <a:srgbClr val="4F4F4F"/>
                </a:solidFill>
                <a:latin typeface="Roboto"/>
                <a:ea typeface="Roboto"/>
                <a:cs typeface="Roboto"/>
                <a:sym typeface="Roboto"/>
              </a:endParaRPr>
            </a:p>
            <a:p>
              <a:pPr indent="0" lvl="0" marL="457200" marR="0" rtl="0" algn="l">
                <a:lnSpc>
                  <a:spcPct val="115000"/>
                </a:lnSpc>
                <a:spcBef>
                  <a:spcPts val="1200"/>
                </a:spcBef>
                <a:spcAft>
                  <a:spcPts val="1200"/>
                </a:spcAft>
                <a:buClr>
                  <a:srgbClr val="000000"/>
                </a:buClr>
                <a:buSzPts val="1600"/>
                <a:buFont typeface="Arial"/>
                <a:buNone/>
              </a:pPr>
              <a:r>
                <a:t/>
              </a:r>
              <a:endParaRPr b="1" i="0" sz="1600" u="none" cap="none" strike="noStrike">
                <a:solidFill>
                  <a:srgbClr val="4F4F4F"/>
                </a:solidFill>
                <a:latin typeface="Roboto"/>
                <a:ea typeface="Roboto"/>
                <a:cs typeface="Roboto"/>
                <a:sym typeface="Roboto"/>
              </a:endParaRPr>
            </a:p>
          </p:txBody>
        </p:sp>
      </p:grpSp>
      <p:sp>
        <p:nvSpPr>
          <p:cNvPr id="309" name="Google Shape;309;p3"/>
          <p:cNvSpPr txBox="1"/>
          <p:nvPr>
            <p:ph idx="4294967295" type="body"/>
          </p:nvPr>
        </p:nvSpPr>
        <p:spPr>
          <a:xfrm>
            <a:off x="449838" y="278650"/>
            <a:ext cx="8111400" cy="6366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1300"/>
              <a:buNone/>
            </a:pPr>
            <a:r>
              <a:rPr b="1" lang="es" sz="1900">
                <a:solidFill>
                  <a:srgbClr val="E3E3E3"/>
                </a:solidFill>
                <a:latin typeface="Roboto"/>
                <a:ea typeface="Roboto"/>
                <a:cs typeface="Roboto"/>
                <a:sym typeface="Roboto"/>
              </a:rPr>
              <a:t>API y Simulación de Ventas</a:t>
            </a:r>
            <a:endParaRPr b="1" sz="1900">
              <a:solidFill>
                <a:srgbClr val="E3E3E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13" name="Shape 313"/>
        <p:cNvGrpSpPr/>
        <p:nvPr/>
      </p:nvGrpSpPr>
      <p:grpSpPr>
        <a:xfrm>
          <a:off x="0" y="0"/>
          <a:ext cx="0" cy="0"/>
          <a:chOff x="0" y="0"/>
          <a:chExt cx="0" cy="0"/>
        </a:xfrm>
      </p:grpSpPr>
      <p:sp>
        <p:nvSpPr>
          <p:cNvPr id="314" name="Google Shape;314;p4"/>
          <p:cNvSpPr txBox="1"/>
          <p:nvPr>
            <p:ph type="title"/>
          </p:nvPr>
        </p:nvSpPr>
        <p:spPr>
          <a:xfrm>
            <a:off x="1120875" y="5922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solidFill>
                  <a:srgbClr val="E3E3E3"/>
                </a:solidFill>
                <a:latin typeface="Roboto"/>
                <a:ea typeface="Roboto"/>
                <a:cs typeface="Roboto"/>
                <a:sym typeface="Roboto"/>
              </a:rPr>
              <a:t>Metadata</a:t>
            </a:r>
            <a:endParaRPr>
              <a:solidFill>
                <a:srgbClr val="E3E3E3"/>
              </a:solidFill>
              <a:latin typeface="Roboto"/>
              <a:ea typeface="Roboto"/>
              <a:cs typeface="Roboto"/>
              <a:sym typeface="Roboto"/>
            </a:endParaRPr>
          </a:p>
        </p:txBody>
      </p:sp>
      <p:sp>
        <p:nvSpPr>
          <p:cNvPr id="315" name="Google Shape;315;p4"/>
          <p:cNvSpPr/>
          <p:nvPr/>
        </p:nvSpPr>
        <p:spPr>
          <a:xfrm>
            <a:off x="432350" y="1304875"/>
            <a:ext cx="2819100" cy="607800"/>
          </a:xfrm>
          <a:prstGeom prst="homePlate">
            <a:avLst>
              <a:gd fmla="val 50000" name="adj"/>
            </a:avLst>
          </a:prstGeom>
          <a:gradFill>
            <a:gsLst>
              <a:gs pos="0">
                <a:srgbClr val="DFEAFB"/>
              </a:gs>
              <a:gs pos="100000">
                <a:srgbClr val="6E9CE7"/>
              </a:gs>
            </a:gsLst>
            <a:lin ang="5400012" scaled="0"/>
          </a:gra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316" name="Google Shape;316;p4"/>
          <p:cNvSpPr txBox="1"/>
          <p:nvPr>
            <p:ph idx="4294967295" type="body"/>
          </p:nvPr>
        </p:nvSpPr>
        <p:spPr>
          <a:xfrm>
            <a:off x="432350" y="1451575"/>
            <a:ext cx="2614200" cy="3144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b="1" lang="es" sz="1550">
                <a:solidFill>
                  <a:schemeClr val="lt1"/>
                </a:solidFill>
                <a:latin typeface="Roboto"/>
                <a:ea typeface="Roboto"/>
                <a:cs typeface="Roboto"/>
                <a:sym typeface="Roboto"/>
              </a:rPr>
              <a:t>Alcance temporal</a:t>
            </a:r>
            <a:endParaRPr b="1" sz="1550">
              <a:solidFill>
                <a:schemeClr val="lt1"/>
              </a:solidFill>
              <a:latin typeface="Roboto"/>
              <a:ea typeface="Roboto"/>
              <a:cs typeface="Roboto"/>
              <a:sym typeface="Roboto"/>
            </a:endParaRPr>
          </a:p>
        </p:txBody>
      </p:sp>
      <p:sp>
        <p:nvSpPr>
          <p:cNvPr id="317" name="Google Shape;317;p4"/>
          <p:cNvSpPr txBox="1"/>
          <p:nvPr>
            <p:ph idx="4294967295" type="body"/>
          </p:nvPr>
        </p:nvSpPr>
        <p:spPr>
          <a:xfrm>
            <a:off x="3437000" y="1330325"/>
            <a:ext cx="3710100" cy="5013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l">
              <a:lnSpc>
                <a:spcPct val="115000"/>
              </a:lnSpc>
              <a:spcBef>
                <a:spcPts val="0"/>
              </a:spcBef>
              <a:spcAft>
                <a:spcPts val="0"/>
              </a:spcAft>
              <a:buSzPct val="96600"/>
              <a:buNone/>
            </a:pPr>
            <a:r>
              <a:rPr b="1" lang="es" sz="5383">
                <a:solidFill>
                  <a:srgbClr val="E3E3E3"/>
                </a:solidFill>
                <a:latin typeface="Roboto"/>
                <a:ea typeface="Roboto"/>
                <a:cs typeface="Roboto"/>
                <a:sym typeface="Roboto"/>
              </a:rPr>
              <a:t>365 días con intervalos por hora. </a:t>
            </a:r>
            <a:endParaRPr b="1" sz="5383">
              <a:solidFill>
                <a:srgbClr val="E3E3E3"/>
              </a:solidFill>
              <a:latin typeface="Roboto"/>
              <a:ea typeface="Roboto"/>
              <a:cs typeface="Roboto"/>
              <a:sym typeface="Roboto"/>
            </a:endParaRPr>
          </a:p>
          <a:p>
            <a:pPr indent="0" lvl="0" marL="0" rtl="0" algn="l">
              <a:lnSpc>
                <a:spcPct val="115000"/>
              </a:lnSpc>
              <a:spcBef>
                <a:spcPts val="800"/>
              </a:spcBef>
              <a:spcAft>
                <a:spcPts val="800"/>
              </a:spcAft>
              <a:buSzPct val="346666"/>
              <a:buNone/>
            </a:pPr>
            <a:r>
              <a:t/>
            </a:r>
            <a:endParaRPr b="1" sz="1500">
              <a:latin typeface="Roboto"/>
              <a:ea typeface="Roboto"/>
              <a:cs typeface="Roboto"/>
              <a:sym typeface="Roboto"/>
            </a:endParaRPr>
          </a:p>
        </p:txBody>
      </p:sp>
      <p:sp>
        <p:nvSpPr>
          <p:cNvPr id="318" name="Google Shape;318;p4"/>
          <p:cNvSpPr txBox="1"/>
          <p:nvPr>
            <p:ph idx="4294967295" type="body"/>
          </p:nvPr>
        </p:nvSpPr>
        <p:spPr>
          <a:xfrm>
            <a:off x="632575" y="3058925"/>
            <a:ext cx="2614200" cy="2241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SzPts val="1300"/>
              <a:buNone/>
            </a:pPr>
            <a:r>
              <a:rPr b="1" lang="es">
                <a:solidFill>
                  <a:schemeClr val="lt1"/>
                </a:solidFill>
                <a:latin typeface="Roboto"/>
                <a:ea typeface="Roboto"/>
                <a:cs typeface="Roboto"/>
                <a:sym typeface="Roboto"/>
              </a:rPr>
              <a:t>Volúmen de registros</a:t>
            </a:r>
            <a:endParaRPr b="1">
              <a:solidFill>
                <a:schemeClr val="lt1"/>
              </a:solidFill>
              <a:latin typeface="Roboto"/>
              <a:ea typeface="Roboto"/>
              <a:cs typeface="Roboto"/>
              <a:sym typeface="Roboto"/>
            </a:endParaRPr>
          </a:p>
        </p:txBody>
      </p:sp>
      <p:sp>
        <p:nvSpPr>
          <p:cNvPr id="319" name="Google Shape;319;p4"/>
          <p:cNvSpPr txBox="1"/>
          <p:nvPr>
            <p:ph idx="4294967295" type="body"/>
          </p:nvPr>
        </p:nvSpPr>
        <p:spPr>
          <a:xfrm>
            <a:off x="3437000" y="2144125"/>
            <a:ext cx="3308400" cy="5013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l">
              <a:lnSpc>
                <a:spcPct val="115000"/>
              </a:lnSpc>
              <a:spcBef>
                <a:spcPts val="0"/>
              </a:spcBef>
              <a:spcAft>
                <a:spcPts val="0"/>
              </a:spcAft>
              <a:buSzPct val="101305"/>
              <a:buNone/>
            </a:pPr>
            <a:r>
              <a:rPr b="1" lang="es" sz="5133">
                <a:solidFill>
                  <a:srgbClr val="E3E3E3"/>
                </a:solidFill>
                <a:latin typeface="Roboto"/>
                <a:ea typeface="Roboto"/>
                <a:cs typeface="Roboto"/>
                <a:sym typeface="Roboto"/>
              </a:rPr>
              <a:t>8.760 registros individuales </a:t>
            </a:r>
            <a:endParaRPr b="1" sz="5133">
              <a:solidFill>
                <a:srgbClr val="E3E3E3"/>
              </a:solidFill>
              <a:latin typeface="Roboto"/>
              <a:ea typeface="Roboto"/>
              <a:cs typeface="Roboto"/>
              <a:sym typeface="Roboto"/>
            </a:endParaRPr>
          </a:p>
          <a:p>
            <a:pPr indent="0" lvl="0" marL="0" rtl="0" algn="l">
              <a:lnSpc>
                <a:spcPct val="115000"/>
              </a:lnSpc>
              <a:spcBef>
                <a:spcPts val="800"/>
              </a:spcBef>
              <a:spcAft>
                <a:spcPts val="800"/>
              </a:spcAft>
              <a:buSzPct val="325000"/>
              <a:buNone/>
            </a:pPr>
            <a:r>
              <a:t/>
            </a:r>
            <a:endParaRPr b="1" sz="1600">
              <a:latin typeface="Roboto"/>
              <a:ea typeface="Roboto"/>
              <a:cs typeface="Roboto"/>
              <a:sym typeface="Roboto"/>
            </a:endParaRPr>
          </a:p>
        </p:txBody>
      </p:sp>
      <p:sp>
        <p:nvSpPr>
          <p:cNvPr id="320" name="Google Shape;320;p4"/>
          <p:cNvSpPr/>
          <p:nvPr/>
        </p:nvSpPr>
        <p:spPr>
          <a:xfrm>
            <a:off x="432350" y="2072100"/>
            <a:ext cx="2819100" cy="607800"/>
          </a:xfrm>
          <a:prstGeom prst="homePlate">
            <a:avLst>
              <a:gd fmla="val 50000" name="adj"/>
            </a:avLst>
          </a:prstGeom>
          <a:gradFill>
            <a:gsLst>
              <a:gs pos="0">
                <a:srgbClr val="DFEAFB"/>
              </a:gs>
              <a:gs pos="100000">
                <a:srgbClr val="6E9CE7"/>
              </a:gs>
            </a:gsLst>
            <a:lin ang="5400012" scaled="0"/>
          </a:gra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500"/>
              <a:buFont typeface="Arial"/>
              <a:buNone/>
            </a:pPr>
            <a:r>
              <a:rPr b="1" i="0" lang="es" sz="1500" u="none" cap="none" strike="noStrike">
                <a:solidFill>
                  <a:schemeClr val="lt1"/>
                </a:solidFill>
                <a:latin typeface="Roboto"/>
                <a:ea typeface="Roboto"/>
                <a:cs typeface="Roboto"/>
                <a:sym typeface="Roboto"/>
              </a:rPr>
              <a:t>Volumen de Registros</a:t>
            </a:r>
            <a:endParaRPr b="1" i="0" sz="1500" u="none" cap="none" strike="noStrike">
              <a:solidFill>
                <a:schemeClr val="lt1"/>
              </a:solidFill>
              <a:latin typeface="Roboto"/>
              <a:ea typeface="Roboto"/>
              <a:cs typeface="Roboto"/>
              <a:sym typeface="Roboto"/>
            </a:endParaRPr>
          </a:p>
        </p:txBody>
      </p:sp>
      <p:sp>
        <p:nvSpPr>
          <p:cNvPr id="321" name="Google Shape;321;p4"/>
          <p:cNvSpPr/>
          <p:nvPr/>
        </p:nvSpPr>
        <p:spPr>
          <a:xfrm>
            <a:off x="432350" y="2892550"/>
            <a:ext cx="2819100" cy="607800"/>
          </a:xfrm>
          <a:prstGeom prst="homePlate">
            <a:avLst>
              <a:gd fmla="val 50000" name="adj"/>
            </a:avLst>
          </a:prstGeom>
          <a:gradFill>
            <a:gsLst>
              <a:gs pos="0">
                <a:srgbClr val="DFEAFB"/>
              </a:gs>
              <a:gs pos="100000">
                <a:srgbClr val="6E9CE7"/>
              </a:gs>
            </a:gsLst>
            <a:lin ang="5400012" scaled="0"/>
          </a:gra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500"/>
              <a:buFont typeface="Arial"/>
              <a:buNone/>
            </a:pPr>
            <a:r>
              <a:rPr b="1" i="0" lang="es" sz="1500" u="none" cap="none" strike="noStrike">
                <a:solidFill>
                  <a:schemeClr val="lt1"/>
                </a:solidFill>
                <a:latin typeface="Roboto"/>
                <a:ea typeface="Roboto"/>
                <a:cs typeface="Roboto"/>
                <a:sym typeface="Roboto"/>
              </a:rPr>
              <a:t>Amplitud de Información</a:t>
            </a:r>
            <a:endParaRPr b="1" i="0" sz="1500" u="none" cap="none" strike="noStrike">
              <a:solidFill>
                <a:schemeClr val="lt1"/>
              </a:solidFill>
              <a:latin typeface="Roboto"/>
              <a:ea typeface="Roboto"/>
              <a:cs typeface="Roboto"/>
              <a:sym typeface="Roboto"/>
            </a:endParaRPr>
          </a:p>
        </p:txBody>
      </p:sp>
      <p:sp>
        <p:nvSpPr>
          <p:cNvPr id="322" name="Google Shape;322;p4"/>
          <p:cNvSpPr txBox="1"/>
          <p:nvPr>
            <p:ph idx="4294967295" type="body"/>
          </p:nvPr>
        </p:nvSpPr>
        <p:spPr>
          <a:xfrm>
            <a:off x="3437000" y="2836675"/>
            <a:ext cx="5706900" cy="100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852"/>
              <a:buNone/>
            </a:pPr>
            <a:r>
              <a:rPr b="1" lang="es">
                <a:solidFill>
                  <a:srgbClr val="E3E3E3"/>
                </a:solidFill>
                <a:latin typeface="Roboto"/>
                <a:ea typeface="Roboto"/>
                <a:cs typeface="Roboto"/>
                <a:sym typeface="Roboto"/>
              </a:rPr>
              <a:t>11 columnas distintas: Variables Climáticas (8 columnas),</a:t>
            </a:r>
            <a:endParaRPr b="1">
              <a:solidFill>
                <a:srgbClr val="E3E3E3"/>
              </a:solidFill>
              <a:latin typeface="Roboto"/>
              <a:ea typeface="Roboto"/>
              <a:cs typeface="Roboto"/>
              <a:sym typeface="Roboto"/>
            </a:endParaRPr>
          </a:p>
          <a:p>
            <a:pPr indent="0" lvl="0" marL="0" rtl="0" algn="l">
              <a:lnSpc>
                <a:spcPct val="115000"/>
              </a:lnSpc>
              <a:spcBef>
                <a:spcPts val="800"/>
              </a:spcBef>
              <a:spcAft>
                <a:spcPts val="0"/>
              </a:spcAft>
              <a:buSzPts val="852"/>
              <a:buNone/>
            </a:pPr>
            <a:r>
              <a:rPr b="1" lang="es">
                <a:solidFill>
                  <a:srgbClr val="E3E3E3"/>
                </a:solidFill>
                <a:latin typeface="Roboto"/>
                <a:ea typeface="Roboto"/>
                <a:cs typeface="Roboto"/>
                <a:sym typeface="Roboto"/>
              </a:rPr>
              <a:t>Variables de Ventas (4 columnas) y Variables Temporales Añadidas (2 columnas).</a:t>
            </a:r>
            <a:endParaRPr b="1">
              <a:solidFill>
                <a:srgbClr val="E3E3E3"/>
              </a:solidFill>
              <a:latin typeface="Roboto"/>
              <a:ea typeface="Roboto"/>
              <a:cs typeface="Roboto"/>
              <a:sym typeface="Roboto"/>
            </a:endParaRPr>
          </a:p>
          <a:p>
            <a:pPr indent="0" lvl="0" marL="0" rtl="0" algn="l">
              <a:lnSpc>
                <a:spcPct val="115000"/>
              </a:lnSpc>
              <a:spcBef>
                <a:spcPts val="800"/>
              </a:spcBef>
              <a:spcAft>
                <a:spcPts val="800"/>
              </a:spcAft>
              <a:buSzPts val="852"/>
              <a:buNone/>
            </a:pPr>
            <a:r>
              <a:t/>
            </a:r>
            <a:endParaRPr b="1" sz="1240">
              <a:latin typeface="Roboto"/>
              <a:ea typeface="Roboto"/>
              <a:cs typeface="Roboto"/>
              <a:sym typeface="Roboto"/>
            </a:endParaRPr>
          </a:p>
        </p:txBody>
      </p:sp>
      <p:sp>
        <p:nvSpPr>
          <p:cNvPr id="323" name="Google Shape;323;p4"/>
          <p:cNvSpPr/>
          <p:nvPr/>
        </p:nvSpPr>
        <p:spPr>
          <a:xfrm>
            <a:off x="432350" y="3713000"/>
            <a:ext cx="2819100" cy="607800"/>
          </a:xfrm>
          <a:prstGeom prst="homePlate">
            <a:avLst>
              <a:gd fmla="val 50000" name="adj"/>
            </a:avLst>
          </a:prstGeom>
          <a:gradFill>
            <a:gsLst>
              <a:gs pos="0">
                <a:srgbClr val="DFEAFB"/>
              </a:gs>
              <a:gs pos="100000">
                <a:srgbClr val="6E9CE7"/>
              </a:gs>
            </a:gsLst>
            <a:lin ang="5400012" scaled="0"/>
          </a:gra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500"/>
              <a:buFont typeface="Arial"/>
              <a:buNone/>
            </a:pPr>
            <a:r>
              <a:rPr b="1" i="0" lang="es" sz="1500" u="none" cap="none" strike="noStrike">
                <a:solidFill>
                  <a:schemeClr val="lt1"/>
                </a:solidFill>
                <a:latin typeface="Roboto"/>
                <a:ea typeface="Roboto"/>
                <a:cs typeface="Roboto"/>
                <a:sym typeface="Roboto"/>
              </a:rPr>
              <a:t>Tipos de Información Contenida</a:t>
            </a:r>
            <a:endParaRPr b="1" i="0" sz="1500" u="none" cap="none" strike="noStrike">
              <a:solidFill>
                <a:schemeClr val="lt1"/>
              </a:solidFill>
              <a:latin typeface="Roboto"/>
              <a:ea typeface="Roboto"/>
              <a:cs typeface="Roboto"/>
              <a:sym typeface="Roboto"/>
            </a:endParaRPr>
          </a:p>
        </p:txBody>
      </p:sp>
      <p:sp>
        <p:nvSpPr>
          <p:cNvPr id="324" name="Google Shape;324;p4"/>
          <p:cNvSpPr txBox="1"/>
          <p:nvPr>
            <p:ph idx="4294967295" type="body"/>
          </p:nvPr>
        </p:nvSpPr>
        <p:spPr>
          <a:xfrm>
            <a:off x="3437000" y="3837475"/>
            <a:ext cx="3606000" cy="5013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l">
              <a:lnSpc>
                <a:spcPct val="115000"/>
              </a:lnSpc>
              <a:spcBef>
                <a:spcPts val="0"/>
              </a:spcBef>
              <a:spcAft>
                <a:spcPts val="0"/>
              </a:spcAft>
              <a:buSzPct val="100000"/>
              <a:buNone/>
            </a:pPr>
            <a:r>
              <a:rPr b="1" lang="es" sz="5200">
                <a:solidFill>
                  <a:srgbClr val="E3E3E3"/>
                </a:solidFill>
                <a:latin typeface="Roboto"/>
                <a:ea typeface="Roboto"/>
                <a:cs typeface="Roboto"/>
                <a:sym typeface="Roboto"/>
              </a:rPr>
              <a:t>Datos numéricos y categóricos</a:t>
            </a:r>
            <a:endParaRPr b="1" sz="5200">
              <a:solidFill>
                <a:srgbClr val="E3E3E3"/>
              </a:solidFill>
              <a:latin typeface="Roboto"/>
              <a:ea typeface="Roboto"/>
              <a:cs typeface="Roboto"/>
              <a:sym typeface="Roboto"/>
            </a:endParaRPr>
          </a:p>
          <a:p>
            <a:pPr indent="0" lvl="0" marL="0" rtl="0" algn="l">
              <a:lnSpc>
                <a:spcPct val="115000"/>
              </a:lnSpc>
              <a:spcBef>
                <a:spcPts val="800"/>
              </a:spcBef>
              <a:spcAft>
                <a:spcPts val="800"/>
              </a:spcAft>
              <a:buSzPct val="325000"/>
              <a:buNone/>
            </a:pPr>
            <a:r>
              <a:t/>
            </a:r>
            <a:endParaRPr b="1" sz="1600">
              <a:solidFill>
                <a:srgbClr val="E3E3E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28" name="Shape 328"/>
        <p:cNvGrpSpPr/>
        <p:nvPr/>
      </p:nvGrpSpPr>
      <p:grpSpPr>
        <a:xfrm>
          <a:off x="0" y="0"/>
          <a:ext cx="0" cy="0"/>
          <a:chOff x="0" y="0"/>
          <a:chExt cx="0" cy="0"/>
        </a:xfrm>
      </p:grpSpPr>
      <p:sp>
        <p:nvSpPr>
          <p:cNvPr id="329" name="Google Shape;329;p5"/>
          <p:cNvSpPr txBox="1"/>
          <p:nvPr/>
        </p:nvSpPr>
        <p:spPr>
          <a:xfrm>
            <a:off x="476875" y="324475"/>
            <a:ext cx="781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rgbClr val="E3E3E3"/>
                </a:solidFill>
                <a:latin typeface="Roboto"/>
                <a:ea typeface="Roboto"/>
                <a:cs typeface="Roboto"/>
                <a:sym typeface="Roboto"/>
              </a:rPr>
              <a:t>1. Pregunta: La temperatura, ¿aliada o enemiga de las ventas?</a:t>
            </a:r>
            <a:endParaRPr b="1" i="0" sz="2000" u="none" cap="none" strike="noStrike">
              <a:solidFill>
                <a:srgbClr val="E3E3E3"/>
              </a:solidFill>
              <a:latin typeface="Roboto"/>
              <a:ea typeface="Roboto"/>
              <a:cs typeface="Roboto"/>
              <a:sym typeface="Roboto"/>
            </a:endParaRPr>
          </a:p>
        </p:txBody>
      </p:sp>
      <p:pic>
        <p:nvPicPr>
          <p:cNvPr id="330" name="Google Shape;330;p5"/>
          <p:cNvPicPr preferRelativeResize="0"/>
          <p:nvPr/>
        </p:nvPicPr>
        <p:blipFill rotWithShape="1">
          <a:blip r:embed="rId3">
            <a:alphaModFix/>
          </a:blip>
          <a:srcRect b="0" l="0" r="0" t="0"/>
          <a:stretch/>
        </p:blipFill>
        <p:spPr>
          <a:xfrm>
            <a:off x="359300" y="921400"/>
            <a:ext cx="8425399" cy="3870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34" name="Shape 334"/>
        <p:cNvGrpSpPr/>
        <p:nvPr/>
      </p:nvGrpSpPr>
      <p:grpSpPr>
        <a:xfrm>
          <a:off x="0" y="0"/>
          <a:ext cx="0" cy="0"/>
          <a:chOff x="0" y="0"/>
          <a:chExt cx="0" cy="0"/>
        </a:xfrm>
      </p:grpSpPr>
      <p:sp>
        <p:nvSpPr>
          <p:cNvPr id="335" name="Google Shape;335;p6"/>
          <p:cNvSpPr txBox="1"/>
          <p:nvPr>
            <p:ph type="title"/>
          </p:nvPr>
        </p:nvSpPr>
        <p:spPr>
          <a:xfrm>
            <a:off x="1303800" y="321300"/>
            <a:ext cx="7030500" cy="6123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30434"/>
              </a:lnSpc>
              <a:spcBef>
                <a:spcPts val="0"/>
              </a:spcBef>
              <a:spcAft>
                <a:spcPts val="0"/>
              </a:spcAft>
              <a:buSzPct val="130554"/>
              <a:buNone/>
            </a:pPr>
            <a:r>
              <a:t/>
            </a:r>
            <a:endParaRPr sz="2383">
              <a:solidFill>
                <a:srgbClr val="D4D4D4"/>
              </a:solidFill>
              <a:latin typeface="Roboto"/>
              <a:ea typeface="Roboto"/>
              <a:cs typeface="Roboto"/>
              <a:sym typeface="Roboto"/>
            </a:endParaRPr>
          </a:p>
          <a:p>
            <a:pPr indent="0" lvl="0" marL="0" rtl="0" algn="l">
              <a:lnSpc>
                <a:spcPct val="130434"/>
              </a:lnSpc>
              <a:spcBef>
                <a:spcPts val="0"/>
              </a:spcBef>
              <a:spcAft>
                <a:spcPts val="0"/>
              </a:spcAft>
              <a:buSzPct val="130554"/>
              <a:buNone/>
            </a:pPr>
            <a:r>
              <a:rPr lang="es" sz="2383">
                <a:solidFill>
                  <a:srgbClr val="D4D4D4"/>
                </a:solidFill>
                <a:latin typeface="Roboto"/>
                <a:ea typeface="Roboto"/>
                <a:cs typeface="Roboto"/>
                <a:sym typeface="Roboto"/>
              </a:rPr>
              <a:t>Insights</a:t>
            </a:r>
            <a:endParaRPr sz="2383">
              <a:solidFill>
                <a:srgbClr val="D4D4D4"/>
              </a:solidFill>
              <a:latin typeface="Roboto"/>
              <a:ea typeface="Roboto"/>
              <a:cs typeface="Roboto"/>
              <a:sym typeface="Roboto"/>
            </a:endParaRPr>
          </a:p>
          <a:p>
            <a:pPr indent="0" lvl="0" marL="0" rtl="0" algn="l">
              <a:lnSpc>
                <a:spcPct val="100000"/>
              </a:lnSpc>
              <a:spcBef>
                <a:spcPts val="0"/>
              </a:spcBef>
              <a:spcAft>
                <a:spcPts val="0"/>
              </a:spcAft>
              <a:buSzPct val="111111"/>
              <a:buNone/>
            </a:pPr>
            <a:r>
              <a:t/>
            </a:r>
            <a:endParaRPr>
              <a:latin typeface="Roboto"/>
              <a:ea typeface="Roboto"/>
              <a:cs typeface="Roboto"/>
              <a:sym typeface="Roboto"/>
            </a:endParaRPr>
          </a:p>
        </p:txBody>
      </p:sp>
      <p:sp>
        <p:nvSpPr>
          <p:cNvPr id="336" name="Google Shape;336;p6"/>
          <p:cNvSpPr txBox="1"/>
          <p:nvPr>
            <p:ph idx="1" type="body"/>
          </p:nvPr>
        </p:nvSpPr>
        <p:spPr>
          <a:xfrm>
            <a:off x="999825" y="2303625"/>
            <a:ext cx="3430500" cy="2215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30434"/>
              </a:lnSpc>
              <a:spcBef>
                <a:spcPts val="0"/>
              </a:spcBef>
              <a:spcAft>
                <a:spcPts val="0"/>
              </a:spcAft>
              <a:buSzPct val="104000"/>
              <a:buNone/>
            </a:pPr>
            <a:r>
              <a:t/>
            </a:r>
            <a:endParaRPr b="1" sz="5000" u="sng">
              <a:solidFill>
                <a:srgbClr val="E3E3E3"/>
              </a:solidFill>
              <a:latin typeface="Roboto"/>
              <a:ea typeface="Roboto"/>
              <a:cs typeface="Roboto"/>
              <a:sym typeface="Roboto"/>
            </a:endParaRPr>
          </a:p>
          <a:p>
            <a:pPr indent="0" lvl="0" marL="0" rtl="0" algn="l">
              <a:lnSpc>
                <a:spcPct val="130434"/>
              </a:lnSpc>
              <a:spcBef>
                <a:spcPts val="0"/>
              </a:spcBef>
              <a:spcAft>
                <a:spcPts val="0"/>
              </a:spcAft>
              <a:buSzPct val="104000"/>
              <a:buNone/>
            </a:pPr>
            <a:r>
              <a:rPr b="1" lang="es" sz="5000" u="sng">
                <a:solidFill>
                  <a:srgbClr val="E3E3E3"/>
                </a:solidFill>
                <a:latin typeface="Roboto"/>
                <a:ea typeface="Roboto"/>
                <a:cs typeface="Roboto"/>
                <a:sym typeface="Roboto"/>
              </a:rPr>
              <a:t>Helados:</a:t>
            </a:r>
            <a:r>
              <a:rPr b="1" lang="es" sz="5000">
                <a:solidFill>
                  <a:srgbClr val="E3E3E3"/>
                </a:solidFill>
                <a:latin typeface="Roboto"/>
                <a:ea typeface="Roboto"/>
                <a:cs typeface="Roboto"/>
                <a:sym typeface="Roboto"/>
              </a:rPr>
              <a:t> El gráfico de dispersión (Temperatura vs Helados) revela una clara correlación positiva y fuerte. A medida que la temperatura aumenta, las ventas de helados tienden a dispararse significativamente, especialmente a partir de los ~20°C. Esto confirma que el calor es un motor principal para la demanda de helados.</a:t>
            </a:r>
            <a:endParaRPr b="1" sz="5000">
              <a:solidFill>
                <a:srgbClr val="E3E3E3"/>
              </a:solidFill>
              <a:latin typeface="Roboto"/>
              <a:ea typeface="Roboto"/>
              <a:cs typeface="Roboto"/>
              <a:sym typeface="Roboto"/>
            </a:endParaRPr>
          </a:p>
          <a:p>
            <a:pPr indent="0" lvl="0" marL="0" rtl="0" algn="l">
              <a:lnSpc>
                <a:spcPct val="130434"/>
              </a:lnSpc>
              <a:spcBef>
                <a:spcPts val="0"/>
              </a:spcBef>
              <a:spcAft>
                <a:spcPts val="0"/>
              </a:spcAft>
              <a:buSzPts val="1300"/>
              <a:buNone/>
            </a:pPr>
            <a:r>
              <a:t/>
            </a:r>
            <a:endParaRPr b="1" sz="1150">
              <a:solidFill>
                <a:srgbClr val="E3E3E3"/>
              </a:solidFill>
              <a:latin typeface="Roboto"/>
              <a:ea typeface="Roboto"/>
              <a:cs typeface="Roboto"/>
              <a:sym typeface="Roboto"/>
            </a:endParaRPr>
          </a:p>
          <a:p>
            <a:pPr indent="0" lvl="0" marL="0" rtl="0" algn="l">
              <a:lnSpc>
                <a:spcPct val="115000"/>
              </a:lnSpc>
              <a:spcBef>
                <a:spcPts val="0"/>
              </a:spcBef>
              <a:spcAft>
                <a:spcPts val="1200"/>
              </a:spcAft>
              <a:buSzPts val="1300"/>
              <a:buNone/>
            </a:pPr>
            <a:r>
              <a:t/>
            </a:r>
            <a:endParaRPr b="1">
              <a:solidFill>
                <a:srgbClr val="E3E3E3"/>
              </a:solidFill>
              <a:latin typeface="Roboto"/>
              <a:ea typeface="Roboto"/>
              <a:cs typeface="Roboto"/>
              <a:sym typeface="Roboto"/>
            </a:endParaRPr>
          </a:p>
        </p:txBody>
      </p:sp>
      <p:sp>
        <p:nvSpPr>
          <p:cNvPr id="337" name="Google Shape;337;p6"/>
          <p:cNvSpPr txBox="1"/>
          <p:nvPr>
            <p:ph idx="2" type="body"/>
          </p:nvPr>
        </p:nvSpPr>
        <p:spPr>
          <a:xfrm>
            <a:off x="4599675" y="2159675"/>
            <a:ext cx="3430500" cy="2359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30434"/>
              </a:lnSpc>
              <a:spcBef>
                <a:spcPts val="0"/>
              </a:spcBef>
              <a:spcAft>
                <a:spcPts val="0"/>
              </a:spcAft>
              <a:buSzPts val="1300"/>
              <a:buNone/>
            </a:pPr>
            <a:r>
              <a:t/>
            </a:r>
            <a:endParaRPr b="1">
              <a:solidFill>
                <a:srgbClr val="E3E3E3"/>
              </a:solidFill>
              <a:latin typeface="Roboto"/>
              <a:ea typeface="Roboto"/>
              <a:cs typeface="Roboto"/>
              <a:sym typeface="Roboto"/>
            </a:endParaRPr>
          </a:p>
          <a:p>
            <a:pPr indent="0" lvl="0" marL="0" rtl="0" algn="l">
              <a:lnSpc>
                <a:spcPct val="130434"/>
              </a:lnSpc>
              <a:spcBef>
                <a:spcPts val="0"/>
              </a:spcBef>
              <a:spcAft>
                <a:spcPts val="0"/>
              </a:spcAft>
              <a:buSzPct val="102463"/>
              <a:buNone/>
            </a:pPr>
            <a:r>
              <a:t/>
            </a:r>
            <a:endParaRPr b="1" sz="5075" u="sng">
              <a:solidFill>
                <a:srgbClr val="E3E3E3"/>
              </a:solidFill>
              <a:latin typeface="Roboto"/>
              <a:ea typeface="Roboto"/>
              <a:cs typeface="Roboto"/>
              <a:sym typeface="Roboto"/>
            </a:endParaRPr>
          </a:p>
          <a:p>
            <a:pPr indent="0" lvl="0" marL="0" rtl="0" algn="l">
              <a:lnSpc>
                <a:spcPct val="130434"/>
              </a:lnSpc>
              <a:spcBef>
                <a:spcPts val="0"/>
              </a:spcBef>
              <a:spcAft>
                <a:spcPts val="0"/>
              </a:spcAft>
              <a:buSzPct val="102463"/>
              <a:buNone/>
            </a:pPr>
            <a:r>
              <a:rPr b="1" lang="es" sz="5075" u="sng">
                <a:solidFill>
                  <a:srgbClr val="E3E3E3"/>
                </a:solidFill>
                <a:latin typeface="Roboto"/>
                <a:ea typeface="Roboto"/>
                <a:cs typeface="Roboto"/>
                <a:sym typeface="Roboto"/>
              </a:rPr>
              <a:t>Bebidas Calientes: </a:t>
            </a:r>
            <a:r>
              <a:rPr b="1" lang="es" sz="5075">
                <a:solidFill>
                  <a:srgbClr val="E3E3E3"/>
                </a:solidFill>
                <a:latin typeface="Roboto"/>
                <a:ea typeface="Roboto"/>
                <a:cs typeface="Roboto"/>
                <a:sym typeface="Roboto"/>
              </a:rPr>
              <a:t>Contrariamente, el gráfico de dispersión (Temperatura vs Bebidas Calientes) muestra una correlación negativa. Las ventas de bebidas calientes son notablemente más altas en temperaturas bajas o moderadas y disminuyen a medida que la temperatura ambiente se eleva. Esto sugiere que el frío es el principal impulsor de su consumo.</a:t>
            </a:r>
            <a:endParaRPr b="1" sz="5075">
              <a:solidFill>
                <a:srgbClr val="E3E3E3"/>
              </a:solidFill>
              <a:latin typeface="Roboto"/>
              <a:ea typeface="Roboto"/>
              <a:cs typeface="Roboto"/>
              <a:sym typeface="Roboto"/>
            </a:endParaRPr>
          </a:p>
          <a:p>
            <a:pPr indent="0" lvl="0" marL="0" rtl="0" algn="l">
              <a:lnSpc>
                <a:spcPct val="115000"/>
              </a:lnSpc>
              <a:spcBef>
                <a:spcPts val="0"/>
              </a:spcBef>
              <a:spcAft>
                <a:spcPts val="1200"/>
              </a:spcAft>
              <a:buSzPts val="1300"/>
              <a:buNone/>
            </a:pPr>
            <a:r>
              <a:t/>
            </a:r>
            <a:endParaRPr b="1">
              <a:solidFill>
                <a:srgbClr val="E3E3E3"/>
              </a:solidFill>
              <a:latin typeface="Roboto"/>
              <a:ea typeface="Roboto"/>
              <a:cs typeface="Roboto"/>
              <a:sym typeface="Roboto"/>
            </a:endParaRPr>
          </a:p>
        </p:txBody>
      </p:sp>
      <p:pic>
        <p:nvPicPr>
          <p:cNvPr id="338" name="Google Shape;338;p6" title="CAFE-removebg-preview.png"/>
          <p:cNvPicPr preferRelativeResize="0"/>
          <p:nvPr/>
        </p:nvPicPr>
        <p:blipFill rotWithShape="1">
          <a:blip r:embed="rId3">
            <a:alphaModFix/>
          </a:blip>
          <a:srcRect b="0" l="0" r="0" t="0"/>
          <a:stretch/>
        </p:blipFill>
        <p:spPr>
          <a:xfrm>
            <a:off x="6158974" y="802150"/>
            <a:ext cx="744970" cy="828675"/>
          </a:xfrm>
          <a:prstGeom prst="rect">
            <a:avLst/>
          </a:prstGeom>
          <a:noFill/>
          <a:ln>
            <a:noFill/>
          </a:ln>
        </p:spPr>
      </p:pic>
      <p:pic>
        <p:nvPicPr>
          <p:cNvPr id="339" name="Google Shape;339;p6" title="HELADO.png"/>
          <p:cNvPicPr preferRelativeResize="0"/>
          <p:nvPr/>
        </p:nvPicPr>
        <p:blipFill rotWithShape="1">
          <a:blip r:embed="rId4">
            <a:alphaModFix/>
          </a:blip>
          <a:srcRect b="0" l="0" r="0" t="0"/>
          <a:stretch/>
        </p:blipFill>
        <p:spPr>
          <a:xfrm>
            <a:off x="2423725" y="802150"/>
            <a:ext cx="885825" cy="828675"/>
          </a:xfrm>
          <a:prstGeom prst="rect">
            <a:avLst/>
          </a:prstGeom>
          <a:noFill/>
          <a:ln>
            <a:noFill/>
          </a:ln>
        </p:spPr>
      </p:pic>
      <p:sp>
        <p:nvSpPr>
          <p:cNvPr id="340" name="Google Shape;340;p6"/>
          <p:cNvSpPr txBox="1"/>
          <p:nvPr/>
        </p:nvSpPr>
        <p:spPr>
          <a:xfrm>
            <a:off x="1123700" y="1774775"/>
            <a:ext cx="2974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rgbClr val="E3E3E3"/>
                </a:solidFill>
                <a:latin typeface="Roboto"/>
                <a:ea typeface="Roboto"/>
                <a:cs typeface="Roboto"/>
                <a:sym typeface="Roboto"/>
              </a:rPr>
              <a:t>Temperatura vs Venta de Helados</a:t>
            </a:r>
            <a:endParaRPr b="1" i="0" sz="1300" u="none" cap="none" strike="noStrike">
              <a:solidFill>
                <a:srgbClr val="E3E3E3"/>
              </a:solidFill>
              <a:latin typeface="Roboto"/>
              <a:ea typeface="Roboto"/>
              <a:cs typeface="Roboto"/>
              <a:sym typeface="Roboto"/>
            </a:endParaRPr>
          </a:p>
        </p:txBody>
      </p:sp>
      <p:sp>
        <p:nvSpPr>
          <p:cNvPr id="341" name="Google Shape;341;p6"/>
          <p:cNvSpPr/>
          <p:nvPr/>
        </p:nvSpPr>
        <p:spPr>
          <a:xfrm>
            <a:off x="1055175" y="1714763"/>
            <a:ext cx="3544500" cy="504900"/>
          </a:xfrm>
          <a:prstGeom prst="rect">
            <a:avLst/>
          </a:prstGeom>
          <a:noFill/>
          <a:ln cap="flat" cmpd="sng" w="9525">
            <a:solidFill>
              <a:srgbClr val="E3E3E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342" name="Google Shape;342;p6"/>
          <p:cNvSpPr/>
          <p:nvPr/>
        </p:nvSpPr>
        <p:spPr>
          <a:xfrm>
            <a:off x="4599675" y="1714763"/>
            <a:ext cx="3544500" cy="504900"/>
          </a:xfrm>
          <a:prstGeom prst="rect">
            <a:avLst/>
          </a:prstGeom>
          <a:noFill/>
          <a:ln cap="flat" cmpd="sng" w="9525">
            <a:solidFill>
              <a:srgbClr val="E3E3E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chemeClr val="lt1"/>
                </a:solidFill>
                <a:latin typeface="Roboto"/>
                <a:ea typeface="Roboto"/>
                <a:cs typeface="Roboto"/>
                <a:sym typeface="Roboto"/>
              </a:rPr>
              <a:t>Temperatura vs Venta de Bebidas Calientes</a:t>
            </a:r>
            <a:endParaRPr b="1" i="0" sz="1400" u="none" cap="none" strike="noStrike">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46" name="Shape 346"/>
        <p:cNvGrpSpPr/>
        <p:nvPr/>
      </p:nvGrpSpPr>
      <p:grpSpPr>
        <a:xfrm>
          <a:off x="0" y="0"/>
          <a:ext cx="0" cy="0"/>
          <a:chOff x="0" y="0"/>
          <a:chExt cx="0" cy="0"/>
        </a:xfrm>
      </p:grpSpPr>
      <p:sp>
        <p:nvSpPr>
          <p:cNvPr id="347" name="Google Shape;347;p7"/>
          <p:cNvSpPr txBox="1"/>
          <p:nvPr/>
        </p:nvSpPr>
        <p:spPr>
          <a:xfrm>
            <a:off x="264375" y="324475"/>
            <a:ext cx="8628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rgbClr val="E3E3E3"/>
                </a:solidFill>
                <a:latin typeface="Roboto"/>
                <a:ea typeface="Roboto"/>
                <a:cs typeface="Roboto"/>
                <a:sym typeface="Roboto"/>
              </a:rPr>
              <a:t>2. Pregunta: La lluvia, ¿factor determinante para productos específicos?</a:t>
            </a:r>
            <a:endParaRPr b="1" i="0" sz="2000" u="none" cap="none" strike="noStrike">
              <a:solidFill>
                <a:srgbClr val="E3E3E3"/>
              </a:solidFill>
              <a:latin typeface="Roboto"/>
              <a:ea typeface="Roboto"/>
              <a:cs typeface="Roboto"/>
              <a:sym typeface="Roboto"/>
            </a:endParaRPr>
          </a:p>
        </p:txBody>
      </p:sp>
      <p:pic>
        <p:nvPicPr>
          <p:cNvPr id="348" name="Google Shape;348;p7"/>
          <p:cNvPicPr preferRelativeResize="0"/>
          <p:nvPr/>
        </p:nvPicPr>
        <p:blipFill rotWithShape="1">
          <a:blip r:embed="rId3">
            <a:alphaModFix/>
          </a:blip>
          <a:srcRect b="0" l="0" r="0" t="0"/>
          <a:stretch/>
        </p:blipFill>
        <p:spPr>
          <a:xfrm>
            <a:off x="478813" y="885350"/>
            <a:ext cx="8199737" cy="40216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52" name="Shape 352"/>
        <p:cNvGrpSpPr/>
        <p:nvPr/>
      </p:nvGrpSpPr>
      <p:grpSpPr>
        <a:xfrm>
          <a:off x="0" y="0"/>
          <a:ext cx="0" cy="0"/>
          <a:chOff x="0" y="0"/>
          <a:chExt cx="0" cy="0"/>
        </a:xfrm>
      </p:grpSpPr>
      <p:sp>
        <p:nvSpPr>
          <p:cNvPr id="353" name="Google Shape;353;p8"/>
          <p:cNvSpPr txBox="1"/>
          <p:nvPr>
            <p:ph type="title"/>
          </p:nvPr>
        </p:nvSpPr>
        <p:spPr>
          <a:xfrm>
            <a:off x="1303800" y="321300"/>
            <a:ext cx="7030500" cy="6123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30434"/>
              </a:lnSpc>
              <a:spcBef>
                <a:spcPts val="0"/>
              </a:spcBef>
              <a:spcAft>
                <a:spcPts val="0"/>
              </a:spcAft>
              <a:buSzPct val="130554"/>
              <a:buNone/>
            </a:pPr>
            <a:r>
              <a:t/>
            </a:r>
            <a:endParaRPr sz="2383">
              <a:solidFill>
                <a:srgbClr val="D4D4D4"/>
              </a:solidFill>
              <a:latin typeface="Roboto"/>
              <a:ea typeface="Roboto"/>
              <a:cs typeface="Roboto"/>
              <a:sym typeface="Roboto"/>
            </a:endParaRPr>
          </a:p>
          <a:p>
            <a:pPr indent="0" lvl="0" marL="0" rtl="0" algn="l">
              <a:lnSpc>
                <a:spcPct val="130434"/>
              </a:lnSpc>
              <a:spcBef>
                <a:spcPts val="0"/>
              </a:spcBef>
              <a:spcAft>
                <a:spcPts val="0"/>
              </a:spcAft>
              <a:buSzPct val="130554"/>
              <a:buNone/>
            </a:pPr>
            <a:r>
              <a:rPr lang="es" sz="2383">
                <a:solidFill>
                  <a:srgbClr val="D4D4D4"/>
                </a:solidFill>
                <a:latin typeface="Roboto"/>
                <a:ea typeface="Roboto"/>
                <a:cs typeface="Roboto"/>
                <a:sym typeface="Roboto"/>
              </a:rPr>
              <a:t>Insights</a:t>
            </a:r>
            <a:endParaRPr sz="2383">
              <a:solidFill>
                <a:srgbClr val="D4D4D4"/>
              </a:solidFill>
              <a:latin typeface="Roboto"/>
              <a:ea typeface="Roboto"/>
              <a:cs typeface="Roboto"/>
              <a:sym typeface="Roboto"/>
            </a:endParaRPr>
          </a:p>
          <a:p>
            <a:pPr indent="0" lvl="0" marL="0" rtl="0" algn="l">
              <a:lnSpc>
                <a:spcPct val="100000"/>
              </a:lnSpc>
              <a:spcBef>
                <a:spcPts val="0"/>
              </a:spcBef>
              <a:spcAft>
                <a:spcPts val="0"/>
              </a:spcAft>
              <a:buSzPct val="111111"/>
              <a:buNone/>
            </a:pPr>
            <a:r>
              <a:t/>
            </a:r>
            <a:endParaRPr>
              <a:latin typeface="Roboto"/>
              <a:ea typeface="Roboto"/>
              <a:cs typeface="Roboto"/>
              <a:sym typeface="Roboto"/>
            </a:endParaRPr>
          </a:p>
        </p:txBody>
      </p:sp>
      <p:sp>
        <p:nvSpPr>
          <p:cNvPr id="354" name="Google Shape;354;p8"/>
          <p:cNvSpPr txBox="1"/>
          <p:nvPr>
            <p:ph idx="1" type="body"/>
          </p:nvPr>
        </p:nvSpPr>
        <p:spPr>
          <a:xfrm>
            <a:off x="1011825" y="2303625"/>
            <a:ext cx="3430500" cy="2215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30434"/>
              </a:lnSpc>
              <a:spcBef>
                <a:spcPts val="0"/>
              </a:spcBef>
              <a:spcAft>
                <a:spcPts val="0"/>
              </a:spcAft>
              <a:buSzPct val="104000"/>
              <a:buNone/>
            </a:pPr>
            <a:r>
              <a:t/>
            </a:r>
            <a:endParaRPr b="1" sz="5000" u="sng">
              <a:solidFill>
                <a:srgbClr val="E3E3E3"/>
              </a:solidFill>
              <a:latin typeface="Roboto"/>
              <a:ea typeface="Roboto"/>
              <a:cs typeface="Roboto"/>
              <a:sym typeface="Roboto"/>
            </a:endParaRPr>
          </a:p>
          <a:p>
            <a:pPr indent="0" lvl="0" marL="0" rtl="0" algn="l">
              <a:lnSpc>
                <a:spcPct val="130434"/>
              </a:lnSpc>
              <a:spcBef>
                <a:spcPts val="0"/>
              </a:spcBef>
              <a:spcAft>
                <a:spcPts val="0"/>
              </a:spcAft>
              <a:buSzPct val="108333"/>
              <a:buNone/>
            </a:pPr>
            <a:r>
              <a:rPr b="1" lang="es" sz="4800" u="sng">
                <a:solidFill>
                  <a:srgbClr val="E3E3E3"/>
                </a:solidFill>
                <a:latin typeface="Roboto"/>
                <a:ea typeface="Roboto"/>
                <a:cs typeface="Roboto"/>
                <a:sym typeface="Roboto"/>
              </a:rPr>
              <a:t>Paraguas: </a:t>
            </a:r>
            <a:r>
              <a:rPr b="1" lang="es" sz="4800">
                <a:solidFill>
                  <a:srgbClr val="E3E3E3"/>
                </a:solidFill>
                <a:latin typeface="Roboto"/>
                <a:ea typeface="Roboto"/>
                <a:cs typeface="Roboto"/>
                <a:sym typeface="Roboto"/>
              </a:rPr>
              <a:t>El gráfico de precipitación vs paraguas indica que, si bien hay una base de ventas de paraguas incluso en días sin lluvia (0 mm), las ventas más altas se disparan significativamente con la presencia de cualquier nivel de precipitación, incluso ligero. Esto sugiere que el factor clave no es necesariamente la "gran cantidad" de lluvia, sino la simple ocurrencia de esta.</a:t>
            </a:r>
            <a:endParaRPr b="1" sz="4800">
              <a:solidFill>
                <a:srgbClr val="E3E3E3"/>
              </a:solidFill>
              <a:latin typeface="Roboto"/>
              <a:ea typeface="Roboto"/>
              <a:cs typeface="Roboto"/>
              <a:sym typeface="Roboto"/>
            </a:endParaRPr>
          </a:p>
          <a:p>
            <a:pPr indent="0" lvl="0" marL="0" rtl="0" algn="l">
              <a:lnSpc>
                <a:spcPct val="130434"/>
              </a:lnSpc>
              <a:spcBef>
                <a:spcPts val="0"/>
              </a:spcBef>
              <a:spcAft>
                <a:spcPts val="0"/>
              </a:spcAft>
              <a:buSzPts val="1300"/>
              <a:buNone/>
            </a:pPr>
            <a:r>
              <a:t/>
            </a:r>
            <a:endParaRPr b="1" sz="1150">
              <a:solidFill>
                <a:srgbClr val="E3E3E3"/>
              </a:solidFill>
              <a:latin typeface="Roboto"/>
              <a:ea typeface="Roboto"/>
              <a:cs typeface="Roboto"/>
              <a:sym typeface="Roboto"/>
            </a:endParaRPr>
          </a:p>
          <a:p>
            <a:pPr indent="0" lvl="0" marL="0" rtl="0" algn="l">
              <a:lnSpc>
                <a:spcPct val="115000"/>
              </a:lnSpc>
              <a:spcBef>
                <a:spcPts val="0"/>
              </a:spcBef>
              <a:spcAft>
                <a:spcPts val="1200"/>
              </a:spcAft>
              <a:buSzPts val="1300"/>
              <a:buNone/>
            </a:pPr>
            <a:r>
              <a:t/>
            </a:r>
            <a:endParaRPr b="1">
              <a:solidFill>
                <a:srgbClr val="E3E3E3"/>
              </a:solidFill>
              <a:latin typeface="Roboto"/>
              <a:ea typeface="Roboto"/>
              <a:cs typeface="Roboto"/>
              <a:sym typeface="Roboto"/>
            </a:endParaRPr>
          </a:p>
        </p:txBody>
      </p:sp>
      <p:sp>
        <p:nvSpPr>
          <p:cNvPr id="355" name="Google Shape;355;p8"/>
          <p:cNvSpPr txBox="1"/>
          <p:nvPr>
            <p:ph idx="2" type="body"/>
          </p:nvPr>
        </p:nvSpPr>
        <p:spPr>
          <a:xfrm>
            <a:off x="4599675" y="2219675"/>
            <a:ext cx="3430500" cy="2299800"/>
          </a:xfrm>
          <a:prstGeom prst="rect">
            <a:avLst/>
          </a:prstGeom>
          <a:noFill/>
          <a:ln>
            <a:noFill/>
          </a:ln>
        </p:spPr>
        <p:txBody>
          <a:bodyPr anchorCtr="0" anchor="t" bIns="91425" lIns="91425" spcFirstLastPara="1" rIns="91425" wrap="square" tIns="91425">
            <a:normAutofit fontScale="40000"/>
          </a:bodyPr>
          <a:lstStyle/>
          <a:p>
            <a:pPr indent="0" lvl="0" marL="0" rtl="0" algn="l">
              <a:lnSpc>
                <a:spcPct val="130434"/>
              </a:lnSpc>
              <a:spcBef>
                <a:spcPts val="0"/>
              </a:spcBef>
              <a:spcAft>
                <a:spcPts val="0"/>
              </a:spcAft>
              <a:buSzPct val="250000"/>
              <a:buNone/>
            </a:pPr>
            <a:r>
              <a:t/>
            </a:r>
            <a:endParaRPr b="1">
              <a:solidFill>
                <a:srgbClr val="E3E3E3"/>
              </a:solidFill>
              <a:latin typeface="Roboto"/>
              <a:ea typeface="Roboto"/>
              <a:cs typeface="Roboto"/>
              <a:sym typeface="Roboto"/>
            </a:endParaRPr>
          </a:p>
          <a:p>
            <a:pPr indent="0" lvl="0" marL="0" rtl="0" algn="l">
              <a:lnSpc>
                <a:spcPct val="130434"/>
              </a:lnSpc>
              <a:spcBef>
                <a:spcPts val="0"/>
              </a:spcBef>
              <a:spcAft>
                <a:spcPts val="0"/>
              </a:spcAft>
              <a:buSzPct val="108333"/>
              <a:buNone/>
            </a:pPr>
            <a:r>
              <a:t/>
            </a:r>
            <a:endParaRPr b="1" sz="3000" u="sng">
              <a:solidFill>
                <a:srgbClr val="E3E3E3"/>
              </a:solidFill>
              <a:latin typeface="Roboto"/>
              <a:ea typeface="Roboto"/>
              <a:cs typeface="Roboto"/>
              <a:sym typeface="Roboto"/>
            </a:endParaRPr>
          </a:p>
          <a:p>
            <a:pPr indent="0" lvl="0" marL="0" rtl="0" algn="l">
              <a:lnSpc>
                <a:spcPct val="130434"/>
              </a:lnSpc>
              <a:spcBef>
                <a:spcPts val="0"/>
              </a:spcBef>
              <a:spcAft>
                <a:spcPts val="0"/>
              </a:spcAft>
              <a:buSzPct val="108333"/>
              <a:buNone/>
            </a:pPr>
            <a:r>
              <a:rPr b="1" lang="es" sz="3000" u="sng">
                <a:solidFill>
                  <a:srgbClr val="E3E3E3"/>
                </a:solidFill>
                <a:latin typeface="Roboto"/>
                <a:ea typeface="Roboto"/>
                <a:cs typeface="Roboto"/>
                <a:sym typeface="Roboto"/>
              </a:rPr>
              <a:t>Hielo:</a:t>
            </a:r>
            <a:r>
              <a:rPr b="1" lang="es" sz="3000">
                <a:solidFill>
                  <a:srgbClr val="E3E3E3"/>
                </a:solidFill>
                <a:latin typeface="Roboto"/>
                <a:ea typeface="Roboto"/>
                <a:cs typeface="Roboto"/>
                <a:sym typeface="Roboto"/>
              </a:rPr>
              <a:t> En el gráfico de precipitación vs hielo, se observa una correlación negativa. Las ventas de hielo tienden a ser mucho menores en los días con precipitación, especialmente en comparación con los días secos. Esto es esperable, ya que el hielo se asocia más con actividades al aire libre y días cálidos y secos.</a:t>
            </a:r>
            <a:endParaRPr b="1" sz="3000">
              <a:solidFill>
                <a:srgbClr val="E3E3E3"/>
              </a:solidFill>
              <a:latin typeface="Roboto"/>
              <a:ea typeface="Roboto"/>
              <a:cs typeface="Roboto"/>
              <a:sym typeface="Roboto"/>
            </a:endParaRPr>
          </a:p>
          <a:p>
            <a:pPr indent="0" lvl="0" marL="0" rtl="0" algn="l">
              <a:lnSpc>
                <a:spcPct val="115000"/>
              </a:lnSpc>
              <a:spcBef>
                <a:spcPts val="0"/>
              </a:spcBef>
              <a:spcAft>
                <a:spcPts val="1200"/>
              </a:spcAft>
              <a:buSzPct val="250000"/>
              <a:buNone/>
            </a:pPr>
            <a:r>
              <a:t/>
            </a:r>
            <a:endParaRPr b="1">
              <a:solidFill>
                <a:srgbClr val="E3E3E3"/>
              </a:solidFill>
              <a:latin typeface="Roboto"/>
              <a:ea typeface="Roboto"/>
              <a:cs typeface="Roboto"/>
              <a:sym typeface="Roboto"/>
            </a:endParaRPr>
          </a:p>
        </p:txBody>
      </p:sp>
      <p:sp>
        <p:nvSpPr>
          <p:cNvPr id="356" name="Google Shape;356;p8"/>
          <p:cNvSpPr txBox="1"/>
          <p:nvPr/>
        </p:nvSpPr>
        <p:spPr>
          <a:xfrm>
            <a:off x="1123700" y="1774775"/>
            <a:ext cx="2974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rgbClr val="E3E3E3"/>
                </a:solidFill>
                <a:latin typeface="Roboto"/>
                <a:ea typeface="Roboto"/>
                <a:cs typeface="Roboto"/>
                <a:sym typeface="Roboto"/>
              </a:rPr>
              <a:t>Precipitación vs Venta de Paraguas</a:t>
            </a:r>
            <a:endParaRPr b="1" i="0" sz="1300" u="none" cap="none" strike="noStrike">
              <a:solidFill>
                <a:srgbClr val="E3E3E3"/>
              </a:solidFill>
              <a:latin typeface="Roboto"/>
              <a:ea typeface="Roboto"/>
              <a:cs typeface="Roboto"/>
              <a:sym typeface="Roboto"/>
            </a:endParaRPr>
          </a:p>
        </p:txBody>
      </p:sp>
      <p:sp>
        <p:nvSpPr>
          <p:cNvPr id="357" name="Google Shape;357;p8"/>
          <p:cNvSpPr/>
          <p:nvPr/>
        </p:nvSpPr>
        <p:spPr>
          <a:xfrm>
            <a:off x="1011825" y="1714775"/>
            <a:ext cx="3587700" cy="504900"/>
          </a:xfrm>
          <a:prstGeom prst="rect">
            <a:avLst/>
          </a:prstGeom>
          <a:noFill/>
          <a:ln cap="flat" cmpd="sng" w="9525">
            <a:solidFill>
              <a:srgbClr val="E3E3E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358" name="Google Shape;358;p8"/>
          <p:cNvSpPr/>
          <p:nvPr/>
        </p:nvSpPr>
        <p:spPr>
          <a:xfrm>
            <a:off x="4599675" y="1714763"/>
            <a:ext cx="3544500" cy="504900"/>
          </a:xfrm>
          <a:prstGeom prst="rect">
            <a:avLst/>
          </a:prstGeom>
          <a:noFill/>
          <a:ln cap="flat" cmpd="sng" w="9525">
            <a:solidFill>
              <a:srgbClr val="E3E3E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chemeClr val="lt1"/>
                </a:solidFill>
                <a:latin typeface="Roboto"/>
                <a:ea typeface="Roboto"/>
                <a:cs typeface="Roboto"/>
                <a:sym typeface="Roboto"/>
              </a:rPr>
              <a:t>Precipitación vs Venta de Hielo</a:t>
            </a:r>
            <a:endParaRPr b="1" i="0" sz="1400" u="none" cap="none" strike="noStrike">
              <a:solidFill>
                <a:schemeClr val="lt1"/>
              </a:solidFill>
              <a:latin typeface="Roboto"/>
              <a:ea typeface="Roboto"/>
              <a:cs typeface="Roboto"/>
              <a:sym typeface="Roboto"/>
            </a:endParaRPr>
          </a:p>
        </p:txBody>
      </p:sp>
      <p:pic>
        <p:nvPicPr>
          <p:cNvPr id="359" name="Google Shape;359;p8" title="HIELO.png"/>
          <p:cNvPicPr preferRelativeResize="0"/>
          <p:nvPr/>
        </p:nvPicPr>
        <p:blipFill rotWithShape="1">
          <a:blip r:embed="rId3">
            <a:alphaModFix/>
          </a:blip>
          <a:srcRect b="0" l="0" r="0" t="0"/>
          <a:stretch/>
        </p:blipFill>
        <p:spPr>
          <a:xfrm>
            <a:off x="5900599" y="940054"/>
            <a:ext cx="690749" cy="690771"/>
          </a:xfrm>
          <a:prstGeom prst="rect">
            <a:avLst/>
          </a:prstGeom>
          <a:noFill/>
          <a:ln>
            <a:noFill/>
          </a:ln>
        </p:spPr>
      </p:pic>
      <p:pic>
        <p:nvPicPr>
          <p:cNvPr id="360" name="Google Shape;360;p8" title="PARAGUAS.png"/>
          <p:cNvPicPr preferRelativeResize="0"/>
          <p:nvPr/>
        </p:nvPicPr>
        <p:blipFill rotWithShape="1">
          <a:blip r:embed="rId4">
            <a:alphaModFix/>
          </a:blip>
          <a:srcRect b="0" l="0" r="0" t="0"/>
          <a:stretch/>
        </p:blipFill>
        <p:spPr>
          <a:xfrm>
            <a:off x="2460296" y="940050"/>
            <a:ext cx="690749" cy="69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64" name="Shape 364"/>
        <p:cNvGrpSpPr/>
        <p:nvPr/>
      </p:nvGrpSpPr>
      <p:grpSpPr>
        <a:xfrm>
          <a:off x="0" y="0"/>
          <a:ext cx="0" cy="0"/>
          <a:chOff x="0" y="0"/>
          <a:chExt cx="0" cy="0"/>
        </a:xfrm>
      </p:grpSpPr>
      <p:sp>
        <p:nvSpPr>
          <p:cNvPr id="365" name="Google Shape;365;p9"/>
          <p:cNvSpPr txBox="1"/>
          <p:nvPr/>
        </p:nvSpPr>
        <p:spPr>
          <a:xfrm>
            <a:off x="480675" y="384575"/>
            <a:ext cx="8808900" cy="49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600"/>
              </a:spcBef>
              <a:spcAft>
                <a:spcPts val="0"/>
              </a:spcAft>
              <a:buClr>
                <a:srgbClr val="E3E3E3"/>
              </a:buClr>
              <a:buSzPts val="2000"/>
              <a:buFont typeface="Roboto"/>
              <a:buAutoNum type="arabicPeriod" startAt="3"/>
            </a:pPr>
            <a:r>
              <a:rPr b="1" i="0" lang="es" sz="2000" u="none" cap="none" strike="noStrike">
                <a:solidFill>
                  <a:srgbClr val="E3E3E3"/>
                </a:solidFill>
                <a:latin typeface="Roboto"/>
                <a:ea typeface="Roboto"/>
                <a:cs typeface="Roboto"/>
                <a:sym typeface="Roboto"/>
              </a:rPr>
              <a:t>Pregunta: Viento y Humedad, ¿Factores Ignorados pero Influyentes?</a:t>
            </a:r>
            <a:endParaRPr b="1" i="0" sz="2000" u="none" cap="none" strike="noStrike">
              <a:solidFill>
                <a:srgbClr val="E3E3E3"/>
              </a:solidFill>
              <a:latin typeface="Roboto"/>
              <a:ea typeface="Roboto"/>
              <a:cs typeface="Roboto"/>
              <a:sym typeface="Roboto"/>
            </a:endParaRPr>
          </a:p>
        </p:txBody>
      </p:sp>
      <p:pic>
        <p:nvPicPr>
          <p:cNvPr id="366" name="Google Shape;366;p9"/>
          <p:cNvPicPr preferRelativeResize="0"/>
          <p:nvPr/>
        </p:nvPicPr>
        <p:blipFill rotWithShape="1">
          <a:blip r:embed="rId3">
            <a:alphaModFix/>
          </a:blip>
          <a:srcRect b="0" l="0" r="0" t="0"/>
          <a:stretch/>
        </p:blipFill>
        <p:spPr>
          <a:xfrm>
            <a:off x="2351600" y="1005550"/>
            <a:ext cx="4786800" cy="3961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