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59" r:id="rId3"/>
    <p:sldId id="263" r:id="rId4"/>
    <p:sldId id="268" r:id="rId5"/>
    <p:sldId id="264" r:id="rId6"/>
    <p:sldId id="269" r:id="rId7"/>
    <p:sldId id="265" r:id="rId8"/>
    <p:sldId id="270" r:id="rId9"/>
    <p:sldId id="271" r:id="rId10"/>
    <p:sldId id="273" r:id="rId11"/>
    <p:sldId id="274" r:id="rId12"/>
    <p:sldId id="266" r:id="rId13"/>
    <p:sldId id="272" r:id="rId14"/>
    <p:sldId id="267" r:id="rId15"/>
    <p:sldId id="260" r:id="rId16"/>
    <p:sldId id="261" r:id="rId17"/>
    <p:sldId id="26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7FDCC-C04F-45E3-8E68-36A52A2C317F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913F3-6B10-4FA1-9297-FB634FB8A8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90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B1A78-DBC3-401A-82D7-A5D02FA2F18A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F8062-50A6-4B0B-9B0B-24FAD6DD36A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60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00800" y="777875"/>
            <a:ext cx="188595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777875"/>
            <a:ext cx="550545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C3CC6-42E2-4712-8341-9294D5CE09A7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0296A-E840-436C-AE30-A5D6F335AAC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58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777875"/>
            <a:ext cx="7543800" cy="63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F812F-9538-4664-86B6-2F9B90D34030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70952-56DC-4208-AD8C-F896BC8665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39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69A63-9FDA-43D3-BAFD-C0424D6BD8A8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DC2D0-FA53-4C7D-8856-83CB2CCD71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58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FCCD2-2CD2-4A5F-8B9B-C2D81EA93BC2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1E262-34D5-4E81-9914-E506910D37E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82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950" y="1468438"/>
            <a:ext cx="369570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1050" y="1468438"/>
            <a:ext cx="369570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78EB-A461-4D4C-AD28-6C8B88B9FC32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B2609-9F8A-454E-B36A-40F81CDCAE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13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4A4CB-716A-4E62-8E96-D8EEF9B05A3F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1DA00-DC20-4259-BDD0-23BD7013436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78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F3B0D-511E-4BD1-AD6F-3683C5F92DEA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D4817-55BA-46DB-ABD3-3FEFDABE5BD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44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A4465-B72C-405D-AA31-B4E3BD4CAE21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97B4-75F2-47B0-9AC4-3194024DDC8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46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4555C-A242-497D-A57A-74B35ECB1CF2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747C6-084A-4BDB-A005-C9A7C67F6BC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10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Verdana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6D431-E541-43C7-B9D1-9F8B62D61C5C}" type="datetime1">
              <a:rPr lang="zh-CN" altLang="en-US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3302A-B8B0-4865-9045-C70179AB8DF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94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C3888C-43D7-46FE-BDC3-50D6A796DD2D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2012/5/29</a:t>
            </a:fld>
            <a:endParaRPr lang="zh-CN" altLang="en-US">
              <a:ea typeface="宋体" pitchFamily="2" charset="-122"/>
            </a:endParaRPr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2613" y="61658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65850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F7F7F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178F5F-7108-43AA-B804-D47730A0425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  <p:sp>
        <p:nvSpPr>
          <p:cNvPr id="1030" name="矩形 9"/>
          <p:cNvSpPr>
            <a:spLocks noChangeArrowheads="1"/>
          </p:cNvSpPr>
          <p:nvPr/>
        </p:nvSpPr>
        <p:spPr bwMode="auto">
          <a:xfrm>
            <a:off x="755650" y="777875"/>
            <a:ext cx="7543800" cy="5257800"/>
          </a:xfrm>
          <a:prstGeom prst="rect">
            <a:avLst/>
          </a:prstGeom>
          <a:solidFill>
            <a:srgbClr val="FFFFFF"/>
          </a:solidFill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FF"/>
              </a:solidFill>
              <a:latin typeface="微软雅黑" pitchFamily="34" charset="-122"/>
              <a:sym typeface="微软雅黑" pitchFamily="34" charset="-122"/>
            </a:endParaRPr>
          </a:p>
        </p:txBody>
      </p:sp>
      <p:sp>
        <p:nvSpPr>
          <p:cNvPr id="103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42950" y="777875"/>
            <a:ext cx="7543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Verdana" pitchFamily="34" charset="0"/>
              </a:rPr>
              <a:t>单击此处编辑母版标题样式</a:t>
            </a:r>
          </a:p>
        </p:txBody>
      </p:sp>
      <p:sp>
        <p:nvSpPr>
          <p:cNvPr id="103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468438"/>
            <a:ext cx="7543800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Verdan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Verdana" pitchFamily="34" charset="0"/>
              </a:rPr>
              <a:t>第二级</a:t>
            </a:r>
          </a:p>
          <a:p>
            <a:pPr lvl="2"/>
            <a:r>
              <a:rPr lang="zh-CN" smtClean="0">
                <a:sym typeface="Verdana" pitchFamily="34" charset="0"/>
              </a:rPr>
              <a:t>第三级</a:t>
            </a:r>
          </a:p>
          <a:p>
            <a:pPr lvl="3"/>
            <a:r>
              <a:rPr lang="zh-CN" smtClean="0">
                <a:sym typeface="Verdana" pitchFamily="34" charset="0"/>
              </a:rPr>
              <a:t>第四级</a:t>
            </a:r>
          </a:p>
          <a:p>
            <a:pPr lvl="4"/>
            <a:r>
              <a:rPr lang="zh-CN" smtClean="0">
                <a:sym typeface="Verdana" pitchFamily="34" charset="0"/>
              </a:rPr>
              <a:t>第五级</a:t>
            </a:r>
          </a:p>
        </p:txBody>
      </p:sp>
      <p:sp>
        <p:nvSpPr>
          <p:cNvPr id="1033" name="椭圆 8">
            <a:hlinkClick r:id="" action="ppaction://hlinkshowjump?jump=firstslide" tooltip="重新播放"/>
          </p:cNvPr>
          <p:cNvSpPr>
            <a:spLocks noChangeArrowheads="1"/>
          </p:cNvSpPr>
          <p:nvPr/>
        </p:nvSpPr>
        <p:spPr bwMode="auto">
          <a:xfrm>
            <a:off x="8461375" y="3200400"/>
            <a:ext cx="419100" cy="419100"/>
          </a:xfrm>
          <a:prstGeom prst="ellipse">
            <a:avLst/>
          </a:prstGeom>
          <a:solidFill>
            <a:srgbClr val="FFFFFF">
              <a:alpha val="0"/>
            </a:srgbClr>
          </a:solidFill>
          <a:ln w="25400" cap="flat" cmpd="sng">
            <a:noFill/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FF"/>
              </a:solidFill>
              <a:latin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70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+mj-lt"/>
          <a:ea typeface="+mj-ea"/>
          <a:cs typeface="+mj-cs"/>
          <a:sym typeface="Verdana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rgbClr val="3F3F3F"/>
          </a:solidFill>
          <a:latin typeface="+mn-lt"/>
          <a:ea typeface="+mn-ea"/>
          <a:cs typeface="+mn-cs"/>
          <a:sym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3F3F3F"/>
          </a:solidFill>
          <a:latin typeface="+mn-lt"/>
          <a:ea typeface="+mn-ea"/>
          <a:sym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rgbClr val="3F3F3F"/>
          </a:solidFill>
          <a:latin typeface="+mn-lt"/>
          <a:ea typeface="+mn-ea"/>
          <a:sym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3F3F3F"/>
          </a:solidFill>
          <a:latin typeface="+mn-lt"/>
          <a:ea typeface="+mn-ea"/>
          <a:sym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3F3F3F"/>
          </a:solidFill>
          <a:latin typeface="+mn-lt"/>
          <a:ea typeface="+mn-ea"/>
          <a:sym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3F3F3F"/>
          </a:solidFill>
          <a:latin typeface="+mn-lt"/>
          <a:ea typeface="+mn-ea"/>
          <a:sym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3F3F3F"/>
          </a:solidFill>
          <a:latin typeface="+mn-lt"/>
          <a:ea typeface="+mn-ea"/>
          <a:sym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3F3F3F"/>
          </a:solidFill>
          <a:latin typeface="+mn-lt"/>
          <a:ea typeface="+mn-ea"/>
          <a:sym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3F3F3F"/>
          </a:solidFill>
          <a:latin typeface="+mn-lt"/>
          <a:ea typeface="+mn-ea"/>
          <a:sym typeface="Verdan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2205038"/>
            <a:ext cx="7561263" cy="1150937"/>
          </a:xfrm>
        </p:spPr>
        <p:txBody>
          <a:bodyPr/>
          <a:lstStyle/>
          <a:p>
            <a:pPr marL="0" indent="0" algn="ctr" eaLnBrk="1" hangingPunct="1"/>
            <a:r>
              <a:rPr lang="zh-CN" altLang="en-US" sz="4000" b="1" dirty="0"/>
              <a:t>基</a:t>
            </a:r>
            <a:r>
              <a:rPr lang="zh-CN" altLang="en-US" sz="4000" b="1" dirty="0" smtClean="0"/>
              <a:t>于</a:t>
            </a:r>
            <a:r>
              <a:rPr lang="en-US" altLang="zh-CN" sz="4000" b="1" dirty="0" smtClean="0"/>
              <a:t>iOS</a:t>
            </a:r>
            <a:r>
              <a:rPr lang="zh-CN" altLang="en-US" sz="4000" b="1" dirty="0" smtClean="0"/>
              <a:t>的投资信息系统</a:t>
            </a:r>
            <a:endParaRPr lang="zh-CN" dirty="0" smtClean="0"/>
          </a:p>
        </p:txBody>
      </p:sp>
      <p:sp>
        <p:nvSpPr>
          <p:cNvPr id="16387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52475" y="3429000"/>
            <a:ext cx="7566025" cy="4318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zh-CN" altLang="en-US" sz="1800" dirty="0" smtClean="0"/>
              <a:t>设计与实现</a:t>
            </a:r>
            <a:endParaRPr lang="zh-CN" sz="1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427984" y="443711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软件工程</a:t>
            </a:r>
            <a:r>
              <a:rPr lang="en-US" altLang="zh-CN" dirty="0" smtClean="0"/>
              <a:t>0802	</a:t>
            </a:r>
            <a:r>
              <a:rPr lang="zh-CN" altLang="en-US" dirty="0" smtClean="0"/>
              <a:t>谭歆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指导老师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蔡亮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6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桥接设计模式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Box.com </a:t>
            </a:r>
            <a:r>
              <a:rPr lang="zh-CN" altLang="en-US" dirty="0" smtClean="0"/>
              <a:t>的下载实现，文件</a:t>
            </a:r>
            <a:r>
              <a:rPr lang="en-US" altLang="zh-CN" dirty="0" smtClean="0"/>
              <a:t>ID</a:t>
            </a:r>
          </a:p>
          <a:p>
            <a:r>
              <a:rPr lang="en-US" altLang="zh-CN" dirty="0" err="1" smtClean="0"/>
              <a:t>Dropbox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文件路径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3212976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统一用路径！</a:t>
            </a:r>
            <a:endParaRPr lang="zh-CN" altLang="en-US" sz="60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38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桥接设计模式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由于在高级目标中要对多个云存储作底层支持，那么就要求代码实现对上提供统一接口，对下提供不同的实现。即抽象的接口与它的具体实现是分离的。当然这里可以想到用继承的方式来实现接口。但是有时候继承方式不太灵活，原因在于，它将抽象部分与实现部分绑定在一起，难以对两部分进行独立的修改及扩充。</a:t>
            </a:r>
          </a:p>
          <a:p>
            <a:r>
              <a:rPr lang="zh-CN" altLang="en-US" sz="1800" dirty="0"/>
              <a:t>我们不希望下载的接口操作与它的实现在有固定的依赖关系，因为在运行过程中，用户可以切换不同的云存储服务。同时，当具体实现修改时不应当影响接口调用中已经写好的代码。另一方面，需要对上彻底隐藏云存储服务访问的具体实现。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33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>
                <a:solidFill>
                  <a:schemeClr val="accent1"/>
                </a:solidFill>
              </a:rPr>
              <a:t>设</a:t>
            </a:r>
            <a:r>
              <a:rPr lang="zh-CN" altLang="en-US" b="1" dirty="0">
                <a:solidFill>
                  <a:schemeClr val="accent1"/>
                </a:solidFill>
              </a:rPr>
              <a:t>计亮点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2012/5/29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14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服务端验证？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1468439"/>
            <a:ext cx="7543800" cy="1096466"/>
          </a:xfrm>
        </p:spPr>
        <p:txBody>
          <a:bodyPr/>
          <a:lstStyle/>
          <a:p>
            <a:r>
              <a:rPr lang="en-US" altLang="zh-CN" dirty="0" smtClean="0"/>
              <a:t>Token, sign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259632" y="3329193"/>
                <a:ext cx="655272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/>
                        </a:rPr>
                        <m:t>𝑠𝑖𝑔𝑛</m:t>
                      </m:r>
                      <m:r>
                        <a:rPr lang="en-US" altLang="zh-CN" sz="4000" i="1">
                          <a:latin typeface="Cambria Math"/>
                        </a:rPr>
                        <m:t>=</m:t>
                      </m:r>
                      <m:r>
                        <a:rPr lang="en-US" altLang="zh-CN" sz="4000" i="1">
                          <a:latin typeface="Cambria Math"/>
                        </a:rPr>
                        <m:t>𝑀𝐷</m:t>
                      </m:r>
                      <m:r>
                        <a:rPr lang="en-US" altLang="zh-CN" sz="4000" i="1">
                          <a:latin typeface="Cambria Math"/>
                        </a:rPr>
                        <m:t>5(</m:t>
                      </m:r>
                      <m:r>
                        <a:rPr lang="en-US" altLang="zh-CN" sz="4000" i="1">
                          <a:latin typeface="Cambria Math"/>
                        </a:rPr>
                        <m:t>𝑢𝑟𝑙</m:t>
                      </m:r>
                      <m:r>
                        <a:rPr lang="en-US" altLang="zh-CN" sz="4000" i="1">
                          <a:latin typeface="Cambria Math"/>
                        </a:rPr>
                        <m:t>+</m:t>
                      </m:r>
                      <m:r>
                        <a:rPr lang="en-US" altLang="zh-CN" sz="4000" i="1">
                          <a:latin typeface="Cambria Math"/>
                        </a:rPr>
                        <m:t>𝑡𝑜𝑘𝑒𝑛</m:t>
                      </m:r>
                      <m:r>
                        <a:rPr lang="en-US" altLang="zh-CN" sz="4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329193"/>
                <a:ext cx="6552728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7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>
                <a:solidFill>
                  <a:schemeClr val="accent1"/>
                </a:solidFill>
              </a:rPr>
              <a:t>成</a:t>
            </a:r>
            <a:r>
              <a:rPr lang="zh-CN" altLang="en-US" b="1" dirty="0">
                <a:solidFill>
                  <a:schemeClr val="accent1"/>
                </a:solidFill>
              </a:rPr>
              <a:t>果展示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2012/5/29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14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8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2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7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2012/5/29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597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b="1" dirty="0" smtClean="0">
                <a:solidFill>
                  <a:schemeClr val="accent1"/>
                </a:solidFill>
              </a:rPr>
              <a:t>项目简介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2012/5/29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56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3866872" y="1295653"/>
            <a:ext cx="1284535" cy="1284535"/>
          </a:xfrm>
          <a:custGeom>
            <a:avLst/>
            <a:gdLst>
              <a:gd name="connsiteX0" fmla="*/ 0 w 1284535"/>
              <a:gd name="connsiteY0" fmla="*/ 642268 h 1284535"/>
              <a:gd name="connsiteX1" fmla="*/ 642268 w 1284535"/>
              <a:gd name="connsiteY1" fmla="*/ 0 h 1284535"/>
              <a:gd name="connsiteX2" fmla="*/ 1284536 w 1284535"/>
              <a:gd name="connsiteY2" fmla="*/ 642268 h 1284535"/>
              <a:gd name="connsiteX3" fmla="*/ 642268 w 1284535"/>
              <a:gd name="connsiteY3" fmla="*/ 1284536 h 1284535"/>
              <a:gd name="connsiteX4" fmla="*/ 0 w 1284535"/>
              <a:gd name="connsiteY4" fmla="*/ 642268 h 128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535" h="1284535">
                <a:moveTo>
                  <a:pt x="0" y="642268"/>
                </a:moveTo>
                <a:cubicBezTo>
                  <a:pt x="0" y="287553"/>
                  <a:pt x="287553" y="0"/>
                  <a:pt x="642268" y="0"/>
                </a:cubicBezTo>
                <a:cubicBezTo>
                  <a:pt x="996983" y="0"/>
                  <a:pt x="1284536" y="287553"/>
                  <a:pt x="1284536" y="642268"/>
                </a:cubicBezTo>
                <a:cubicBezTo>
                  <a:pt x="1284536" y="996983"/>
                  <a:pt x="996983" y="1284536"/>
                  <a:pt x="642268" y="1284536"/>
                </a:cubicBezTo>
                <a:cubicBezTo>
                  <a:pt x="287553" y="1284536"/>
                  <a:pt x="0" y="996983"/>
                  <a:pt x="0" y="64226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217326" tIns="217326" rIns="217326" bIns="21732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300" kern="1200" dirty="0" smtClean="0"/>
              <a:t>Email</a:t>
            </a:r>
            <a:endParaRPr lang="zh-CN" altLang="en-US" sz="2300" kern="1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</a:t>
            </a:r>
            <a:r>
              <a:rPr lang="zh-CN" altLang="en-US" dirty="0" smtClean="0"/>
              <a:t>息的聚合</a:t>
            </a:r>
            <a:endParaRPr lang="zh-CN" alt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3983830" y="3825680"/>
            <a:ext cx="1062037" cy="959713"/>
          </a:xfrm>
          <a:custGeom>
            <a:avLst/>
            <a:gdLst>
              <a:gd name="connsiteX0" fmla="*/ 0 w 1284535"/>
              <a:gd name="connsiteY0" fmla="*/ 642268 h 1284535"/>
              <a:gd name="connsiteX1" fmla="*/ 642268 w 1284535"/>
              <a:gd name="connsiteY1" fmla="*/ 0 h 1284535"/>
              <a:gd name="connsiteX2" fmla="*/ 1284536 w 1284535"/>
              <a:gd name="connsiteY2" fmla="*/ 642268 h 1284535"/>
              <a:gd name="connsiteX3" fmla="*/ 642268 w 1284535"/>
              <a:gd name="connsiteY3" fmla="*/ 1284536 h 1284535"/>
              <a:gd name="connsiteX4" fmla="*/ 0 w 1284535"/>
              <a:gd name="connsiteY4" fmla="*/ 642268 h 128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535" h="1284535">
                <a:moveTo>
                  <a:pt x="0" y="642268"/>
                </a:moveTo>
                <a:cubicBezTo>
                  <a:pt x="0" y="287553"/>
                  <a:pt x="287553" y="0"/>
                  <a:pt x="642268" y="0"/>
                </a:cubicBezTo>
                <a:cubicBezTo>
                  <a:pt x="996983" y="0"/>
                  <a:pt x="1284536" y="287553"/>
                  <a:pt x="1284536" y="642268"/>
                </a:cubicBezTo>
                <a:cubicBezTo>
                  <a:pt x="1284536" y="996983"/>
                  <a:pt x="996983" y="1284536"/>
                  <a:pt x="642268" y="1284536"/>
                </a:cubicBezTo>
                <a:cubicBezTo>
                  <a:pt x="287553" y="1284536"/>
                  <a:pt x="0" y="996983"/>
                  <a:pt x="0" y="64226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26" tIns="217326" rIns="217326" bIns="21732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 smtClean="0"/>
              <a:t>Notes</a:t>
            </a:r>
            <a:endParaRPr lang="zh-CN" altLang="en-US" sz="1600" kern="1200" dirty="0"/>
          </a:p>
        </p:txBody>
      </p:sp>
      <p:sp>
        <p:nvSpPr>
          <p:cNvPr id="11" name="任意多边形 10"/>
          <p:cNvSpPr/>
          <p:nvPr/>
        </p:nvSpPr>
        <p:spPr>
          <a:xfrm>
            <a:off x="3233515" y="2556351"/>
            <a:ext cx="1284535" cy="1284535"/>
          </a:xfrm>
          <a:custGeom>
            <a:avLst/>
            <a:gdLst>
              <a:gd name="connsiteX0" fmla="*/ 0 w 1284535"/>
              <a:gd name="connsiteY0" fmla="*/ 642268 h 1284535"/>
              <a:gd name="connsiteX1" fmla="*/ 642268 w 1284535"/>
              <a:gd name="connsiteY1" fmla="*/ 0 h 1284535"/>
              <a:gd name="connsiteX2" fmla="*/ 1284536 w 1284535"/>
              <a:gd name="connsiteY2" fmla="*/ 642268 h 1284535"/>
              <a:gd name="connsiteX3" fmla="*/ 642268 w 1284535"/>
              <a:gd name="connsiteY3" fmla="*/ 1284536 h 1284535"/>
              <a:gd name="connsiteX4" fmla="*/ 0 w 1284535"/>
              <a:gd name="connsiteY4" fmla="*/ 642268 h 128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535" h="1284535">
                <a:moveTo>
                  <a:pt x="0" y="642268"/>
                </a:moveTo>
                <a:cubicBezTo>
                  <a:pt x="0" y="287553"/>
                  <a:pt x="287553" y="0"/>
                  <a:pt x="642268" y="0"/>
                </a:cubicBezTo>
                <a:cubicBezTo>
                  <a:pt x="996983" y="0"/>
                  <a:pt x="1284536" y="287553"/>
                  <a:pt x="1284536" y="642268"/>
                </a:cubicBezTo>
                <a:cubicBezTo>
                  <a:pt x="1284536" y="996983"/>
                  <a:pt x="996983" y="1284536"/>
                  <a:pt x="642268" y="1284536"/>
                </a:cubicBezTo>
                <a:cubicBezTo>
                  <a:pt x="287553" y="1284536"/>
                  <a:pt x="0" y="996983"/>
                  <a:pt x="0" y="642268"/>
                </a:cubicBez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217326" tIns="217326" rIns="217326" bIns="21732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300" kern="1200" dirty="0" smtClean="0"/>
              <a:t>RSS</a:t>
            </a:r>
            <a:endParaRPr lang="zh-CN" altLang="en-US" sz="2300" kern="1200" dirty="0"/>
          </a:p>
        </p:txBody>
      </p:sp>
      <p:sp>
        <p:nvSpPr>
          <p:cNvPr id="12" name="任意多边形 11"/>
          <p:cNvSpPr/>
          <p:nvPr/>
        </p:nvSpPr>
        <p:spPr>
          <a:xfrm>
            <a:off x="4644008" y="2420888"/>
            <a:ext cx="1284535" cy="1284535"/>
          </a:xfrm>
          <a:custGeom>
            <a:avLst/>
            <a:gdLst>
              <a:gd name="connsiteX0" fmla="*/ 0 w 1284535"/>
              <a:gd name="connsiteY0" fmla="*/ 642268 h 1284535"/>
              <a:gd name="connsiteX1" fmla="*/ 642268 w 1284535"/>
              <a:gd name="connsiteY1" fmla="*/ 0 h 1284535"/>
              <a:gd name="connsiteX2" fmla="*/ 1284536 w 1284535"/>
              <a:gd name="connsiteY2" fmla="*/ 642268 h 1284535"/>
              <a:gd name="connsiteX3" fmla="*/ 642268 w 1284535"/>
              <a:gd name="connsiteY3" fmla="*/ 1284536 h 1284535"/>
              <a:gd name="connsiteX4" fmla="*/ 0 w 1284535"/>
              <a:gd name="connsiteY4" fmla="*/ 642268 h 128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535" h="1284535">
                <a:moveTo>
                  <a:pt x="0" y="642268"/>
                </a:moveTo>
                <a:cubicBezTo>
                  <a:pt x="0" y="287553"/>
                  <a:pt x="287553" y="0"/>
                  <a:pt x="642268" y="0"/>
                </a:cubicBezTo>
                <a:cubicBezTo>
                  <a:pt x="996983" y="0"/>
                  <a:pt x="1284536" y="287553"/>
                  <a:pt x="1284536" y="642268"/>
                </a:cubicBezTo>
                <a:cubicBezTo>
                  <a:pt x="1284536" y="996983"/>
                  <a:pt x="996983" y="1284536"/>
                  <a:pt x="642268" y="1284536"/>
                </a:cubicBezTo>
                <a:cubicBezTo>
                  <a:pt x="287553" y="1284536"/>
                  <a:pt x="0" y="996983"/>
                  <a:pt x="0" y="642268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7326" tIns="217326" rIns="217326" bIns="21732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300" kern="1200" dirty="0" smtClean="0"/>
              <a:t>Cloud</a:t>
            </a:r>
            <a:endParaRPr lang="zh-CN" altLang="en-US" sz="2300" kern="1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19884" y="1600087"/>
            <a:ext cx="3996332" cy="4407041"/>
            <a:chOff x="2519884" y="1600087"/>
            <a:chExt cx="3996332" cy="4407041"/>
          </a:xfrm>
        </p:grpSpPr>
        <p:sp>
          <p:nvSpPr>
            <p:cNvPr id="13" name="形状 12"/>
            <p:cNvSpPr/>
            <p:nvPr/>
          </p:nvSpPr>
          <p:spPr>
            <a:xfrm>
              <a:off x="2519884" y="1600087"/>
              <a:ext cx="3996332" cy="3197065"/>
            </a:xfrm>
            <a:prstGeom prst="funnel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下箭头 7"/>
            <p:cNvSpPr/>
            <p:nvPr/>
          </p:nvSpPr>
          <p:spPr>
            <a:xfrm>
              <a:off x="4158034" y="4785393"/>
              <a:ext cx="713630" cy="456723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2802136" y="5150772"/>
              <a:ext cx="3425427" cy="856356"/>
            </a:xfrm>
            <a:custGeom>
              <a:avLst/>
              <a:gdLst>
                <a:gd name="connsiteX0" fmla="*/ 0 w 3425427"/>
                <a:gd name="connsiteY0" fmla="*/ 0 h 856356"/>
                <a:gd name="connsiteX1" fmla="*/ 3425427 w 3425427"/>
                <a:gd name="connsiteY1" fmla="*/ 0 h 856356"/>
                <a:gd name="connsiteX2" fmla="*/ 3425427 w 3425427"/>
                <a:gd name="connsiteY2" fmla="*/ 856356 h 856356"/>
                <a:gd name="connsiteX3" fmla="*/ 0 w 3425427"/>
                <a:gd name="connsiteY3" fmla="*/ 856356 h 856356"/>
                <a:gd name="connsiteX4" fmla="*/ 0 w 3425427"/>
                <a:gd name="connsiteY4" fmla="*/ 0 h 85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5427" h="856356">
                  <a:moveTo>
                    <a:pt x="0" y="0"/>
                  </a:moveTo>
                  <a:lnTo>
                    <a:pt x="3425427" y="0"/>
                  </a:lnTo>
                  <a:lnTo>
                    <a:pt x="3425427" y="856356"/>
                  </a:lnTo>
                  <a:lnTo>
                    <a:pt x="0" y="8563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000" kern="1200" dirty="0" smtClean="0"/>
                <a:t>iPad</a:t>
              </a:r>
              <a:endParaRPr lang="zh-CN" altLang="en-US" sz="3000" kern="12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667973" y="1790134"/>
              <a:ext cx="3682334" cy="1278826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48133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>
                <a:solidFill>
                  <a:schemeClr val="accent1"/>
                </a:solidFill>
              </a:rPr>
              <a:t>系</a:t>
            </a:r>
            <a:r>
              <a:rPr lang="zh-CN" altLang="en-US" b="1" dirty="0">
                <a:solidFill>
                  <a:schemeClr val="accent1"/>
                </a:solidFill>
              </a:rPr>
              <a:t>统架构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2012/5/29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14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1412776"/>
            <a:ext cx="4392488" cy="450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8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>
                <a:solidFill>
                  <a:schemeClr val="accent1"/>
                </a:solidFill>
              </a:rPr>
              <a:t>项</a:t>
            </a:r>
            <a:r>
              <a:rPr lang="zh-CN" altLang="en-US" b="1" dirty="0">
                <a:solidFill>
                  <a:schemeClr val="accent1"/>
                </a:solidFill>
              </a:rPr>
              <a:t>目难点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2012/5/29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14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</a:t>
            </a:r>
            <a:r>
              <a:rPr lang="zh-CN" altLang="en-US" dirty="0" smtClean="0"/>
              <a:t>览图生成（缓存）</a:t>
            </a:r>
            <a:endParaRPr lang="en-US" altLang="zh-CN" dirty="0" smtClean="0"/>
          </a:p>
          <a:p>
            <a:r>
              <a:rPr lang="zh-CN" altLang="en-US" dirty="0" smtClean="0"/>
              <a:t>多云存储的支持（桥接模式）</a:t>
            </a:r>
            <a:endParaRPr lang="en-US" altLang="zh-CN" dirty="0" smtClean="0"/>
          </a:p>
          <a:p>
            <a:r>
              <a:rPr lang="zh-CN" altLang="en-US" dirty="0" smtClean="0"/>
              <a:t>多线程下载及进度条（消息机制）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7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预览图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PDF</a:t>
            </a:r>
          </a:p>
          <a:p>
            <a:r>
              <a:rPr lang="en-US" altLang="zh-CN" dirty="0" err="1" smtClean="0"/>
              <a:t>Doc,xls,ppt</a:t>
            </a:r>
            <a:r>
              <a:rPr lang="en-US" altLang="zh-CN" dirty="0" smtClean="0"/>
              <a:t> 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2012/5/29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86538"/>
            <a:ext cx="4159086" cy="466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4067944" y="3140968"/>
            <a:ext cx="1368152" cy="792088"/>
          </a:xfrm>
          <a:prstGeom prst="ellipse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14000"/>
                </a:schemeClr>
              </a:gs>
              <a:gs pos="100000">
                <a:schemeClr val="accent2">
                  <a:tint val="37000"/>
                  <a:satMod val="300000"/>
                  <a:alpha val="10000"/>
                  <a:lumMod val="90000"/>
                  <a:lumOff val="1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49216"/>
            <a:ext cx="3312368" cy="242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78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526</Words>
  <Application>Microsoft Office PowerPoint</Application>
  <PresentationFormat>全屏显示(4:3)</PresentationFormat>
  <Paragraphs>81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基于iOS的投资信息系统</vt:lpstr>
      <vt:lpstr>目录</vt:lpstr>
      <vt:lpstr>目录</vt:lpstr>
      <vt:lpstr>信息的聚合</vt:lpstr>
      <vt:lpstr>目录</vt:lpstr>
      <vt:lpstr>系统架构</vt:lpstr>
      <vt:lpstr>目录</vt:lpstr>
      <vt:lpstr>项目难点</vt:lpstr>
      <vt:lpstr>预览图</vt:lpstr>
      <vt:lpstr>桥接设计模式</vt:lpstr>
      <vt:lpstr>桥接设计模式</vt:lpstr>
      <vt:lpstr>目录</vt:lpstr>
      <vt:lpstr>服务端验证？</vt:lpstr>
      <vt:lpstr>目录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基于iOS的投资信息系统</dc:title>
  <dc:creator>ricky</dc:creator>
  <cp:lastModifiedBy>ricky</cp:lastModifiedBy>
  <cp:revision>8</cp:revision>
  <dcterms:created xsi:type="dcterms:W3CDTF">2012-05-29T10:38:12Z</dcterms:created>
  <dcterms:modified xsi:type="dcterms:W3CDTF">2012-05-29T15:24:07Z</dcterms:modified>
</cp:coreProperties>
</file>