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DCAAE-E27C-479A-9C9E-306D0FA21ADA}" v="52" dt="2024-04-01T01:57:05.301"/>
    <p1510:client id="{BE07A797-7B94-49CB-9D91-52C63F65EB0E}" v="39" dt="2024-04-01T02:05:13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2" y="5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727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727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727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272" y="627379"/>
            <a:ext cx="7993455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7272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672" y="2406920"/>
            <a:ext cx="7317740" cy="140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72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893" y="742950"/>
            <a:ext cx="2568575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lang="ko-KR" altLang="en-US" sz="3600" spc="-490" dirty="0" err="1">
                <a:solidFill>
                  <a:srgbClr val="FFFFFF"/>
                </a:solidFill>
              </a:rPr>
              <a:t>캡스톤</a:t>
            </a:r>
            <a:r>
              <a:rPr lang="ko-KR" altLang="en-US" sz="3600" spc="-490" dirty="0">
                <a:solidFill>
                  <a:srgbClr val="FFFFFF"/>
                </a:solidFill>
              </a:rPr>
              <a:t> 디자인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589893" y="1885950"/>
            <a:ext cx="31249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b="1" spc="-215" dirty="0">
                <a:solidFill>
                  <a:srgbClr val="FFFFFF"/>
                </a:solidFill>
                <a:latin typeface="Malgun Gothic"/>
                <a:cs typeface="Malgun Gothic"/>
              </a:rPr>
              <a:t>스마트 </a:t>
            </a:r>
            <a:r>
              <a:rPr lang="ko-KR" altLang="en-US" b="1" spc="-215" dirty="0" err="1">
                <a:solidFill>
                  <a:srgbClr val="FFFFFF"/>
                </a:solidFill>
                <a:latin typeface="Malgun Gothic"/>
                <a:cs typeface="Malgun Gothic"/>
              </a:rPr>
              <a:t>컨트랙트</a:t>
            </a:r>
            <a:r>
              <a:rPr lang="ko-KR" altLang="en-US" b="1" spc="-215" dirty="0">
                <a:solidFill>
                  <a:srgbClr val="FFFFFF"/>
                </a:solidFill>
                <a:latin typeface="Malgun Gothic"/>
                <a:cs typeface="Malgun Gothic"/>
              </a:rPr>
              <a:t> 기반 복권 서비스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893" y="2442009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565546" y="2702066"/>
            <a:ext cx="31249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b="1" spc="-215" dirty="0" err="1">
                <a:solidFill>
                  <a:srgbClr val="FFFFFF"/>
                </a:solidFill>
                <a:latin typeface="Malgun Gothic"/>
                <a:cs typeface="Malgun Gothic"/>
              </a:rPr>
              <a:t>최최찬찬</a:t>
            </a:r>
            <a:endParaRPr lang="en-US" altLang="ko-KR" b="1" spc="-215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4" y="993140"/>
            <a:ext cx="3774440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495" dirty="0"/>
              <a:t>블록체인을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-495" dirty="0" err="1"/>
              <a:t>활용</a:t>
            </a:r>
            <a:r>
              <a:rPr sz="3600" spc="-490" dirty="0" err="1"/>
              <a:t>한</a:t>
            </a:r>
            <a:r>
              <a:rPr sz="3600" spc="-320" dirty="0"/>
              <a:t> </a:t>
            </a:r>
            <a:r>
              <a:rPr lang="ko-KR" altLang="en-US" sz="3600" spc="-495" dirty="0"/>
              <a:t>복권 </a:t>
            </a:r>
            <a:r>
              <a:rPr lang="en-US" altLang="ko-KR" sz="3600" spc="-495" dirty="0" err="1"/>
              <a:t>dApp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5958" y="2586736"/>
            <a:ext cx="4433242" cy="2027478"/>
          </a:xfrm>
          <a:prstGeom prst="rect">
            <a:avLst/>
          </a:prstGeom>
        </p:spPr>
        <p:txBody>
          <a:bodyPr vert="horz" wrap="square" lIns="0" tIns="67310" rIns="0" bIns="0" rtlCol="0" anchor="t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핵심 기능</a:t>
            </a:r>
            <a:endParaRPr sz="1300" dirty="0"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티켓 발행 및 구매</a:t>
            </a:r>
            <a:r>
              <a:rPr lang="ko-KR" altLang="en-US" sz="1300" dirty="0">
                <a:latin typeface="Malgun Gothic"/>
                <a:cs typeface="Malgun Gothic"/>
              </a:rPr>
              <a:t> </a:t>
            </a:r>
            <a:r>
              <a:rPr lang="en-US" altLang="ko-KR" sz="1300" dirty="0">
                <a:latin typeface="Malgun Gothic"/>
                <a:cs typeface="Malgun Gothic"/>
              </a:rPr>
              <a:t>: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사용자는 웹 인터페이스를 통해 티켓을 구매</a:t>
            </a:r>
            <a:endParaRPr sz="1300" dirty="0"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당첨 추첨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: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스마트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컨트랙트를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통해 당첨자 선정</a:t>
            </a: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웹 인터페이스를 통해 당첨 여부를 확인</a:t>
            </a: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복권 티켓 구매 금액 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&amp;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횟수 제한</a:t>
            </a: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414020" lvl="1" indent="-116205"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ea typeface="맑은 고딕"/>
                <a:cs typeface="Malgun Gothic"/>
              </a:rPr>
              <a:t>예치한 암호화폐에서 발생한 이자 수익을 복권화</a:t>
            </a:r>
          </a:p>
          <a:p>
            <a:pPr marL="414020" lvl="1" indent="-116205">
              <a:spcBef>
                <a:spcPts val="430"/>
              </a:spcBef>
              <a:buChar char="-"/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5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4" y="993140"/>
            <a:ext cx="3774440" cy="61555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ko-KR" altLang="en-US" sz="3600" spc="-495" dirty="0"/>
              <a:t>역할 분담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5958" y="2586736"/>
            <a:ext cx="4433242" cy="22788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최원문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: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프론드엔드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개발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,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테스트 및 배포</a:t>
            </a: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최유혁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: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프론드엔드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개발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,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테스트 및 배포</a:t>
            </a: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안병찬 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: 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주제 기획 및 설계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,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백엔드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개발</a:t>
            </a: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endParaRPr lang="ko-KR" altLang="en-US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297815" lvl="1">
              <a:lnSpc>
                <a:spcPct val="100000"/>
              </a:lnSpc>
              <a:spcBef>
                <a:spcPts val="430"/>
              </a:spcBef>
              <a:tabLst>
                <a:tab pos="414655" algn="l"/>
              </a:tabLst>
            </a:pP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찬니엇링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: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프론드엔드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개발</a:t>
            </a:r>
            <a:r>
              <a:rPr lang="en-US" altLang="ko-KR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, </a:t>
            </a:r>
            <a:r>
              <a:rPr lang="ko-KR" altLang="en-US"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벡엔드</a:t>
            </a: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개발</a:t>
            </a: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endParaRPr lang="en-US" altLang="ko-KR" sz="1300" spc="-180" dirty="0">
              <a:solidFill>
                <a:srgbClr val="272726"/>
              </a:solidFill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81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240811"/>
              </p:ext>
            </p:extLst>
          </p:nvPr>
        </p:nvGraphicFramePr>
        <p:xfrm>
          <a:off x="533400" y="1276350"/>
          <a:ext cx="7848605" cy="327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4617">
                  <a:extLst>
                    <a:ext uri="{9D8B030D-6E8A-4147-A177-3AD203B41FA5}">
                      <a16:colId xmlns:a16="http://schemas.microsoft.com/office/drawing/2014/main" val="3001791264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697652270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981631452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4130133499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4208824082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6885225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717586519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1565812475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905992690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3672887191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3821539975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268411808"/>
                    </a:ext>
                  </a:extLst>
                </a:gridCol>
              </a:tblGrid>
              <a:tr h="4110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76754"/>
                  </a:ext>
                </a:extLst>
              </a:tr>
              <a:tr h="6921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40143"/>
                  </a:ext>
                </a:extLst>
              </a:tr>
              <a:tr h="6921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67786"/>
                  </a:ext>
                </a:extLst>
              </a:tr>
              <a:tr h="706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03722"/>
                  </a:ext>
                </a:extLst>
              </a:tr>
              <a:tr h="7743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06167"/>
                  </a:ext>
                </a:extLst>
              </a:tr>
            </a:tbl>
          </a:graphicData>
        </a:graphic>
      </p:graphicFrame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01148" y="514350"/>
            <a:ext cx="4227042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lang="ko-KR" altLang="en-US" sz="3000" dirty="0"/>
              <a:t>일정 및 태스크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12193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4" y="993140"/>
            <a:ext cx="3824604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495" dirty="0"/>
              <a:t>기존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ko-KR" altLang="en-US" sz="3600" spc="-495" dirty="0"/>
              <a:t>복권</a:t>
            </a:r>
            <a:r>
              <a:rPr sz="3600" spc="-320" dirty="0"/>
              <a:t> </a:t>
            </a:r>
            <a:r>
              <a:rPr sz="3600" spc="-495" dirty="0"/>
              <a:t>서비스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6242" y="2705607"/>
            <a:ext cx="4356757" cy="638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ko-KR" altLang="en-US" sz="1300" dirty="0">
                <a:latin typeface="Malgun Gothic"/>
                <a:cs typeface="Malgun Gothic"/>
              </a:rPr>
              <a:t>복권 판매 및 당첨금 지급 과정이 복잡하고 비효율적</a:t>
            </a:r>
            <a:endParaRPr lang="en-US" altLang="ko-KR" sz="13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endParaRPr lang="en-US" sz="13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ko-KR" altLang="en-US" sz="1300" dirty="0">
                <a:latin typeface="Malgun Gothic"/>
                <a:cs typeface="Malgun Gothic"/>
              </a:rPr>
              <a:t>추첨 과정을 복권 운영기관의 신뢰에 의존</a:t>
            </a:r>
            <a:endParaRPr sz="13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4" y="993140"/>
            <a:ext cx="3774440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600" spc="-495" dirty="0"/>
              <a:t>블록체인을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600" spc="-495" dirty="0" err="1"/>
              <a:t>활용</a:t>
            </a:r>
            <a:r>
              <a:rPr sz="3600" spc="-490" dirty="0" err="1"/>
              <a:t>한</a:t>
            </a:r>
            <a:r>
              <a:rPr sz="3600" spc="-320" dirty="0"/>
              <a:t> </a:t>
            </a:r>
            <a:r>
              <a:rPr lang="ko-KR" altLang="en-US" sz="3600" spc="-495" dirty="0"/>
              <a:t>복권 </a:t>
            </a:r>
            <a:r>
              <a:rPr lang="en-US" altLang="ko-KR" sz="3600" spc="-495" dirty="0" err="1"/>
              <a:t>dApp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5958" y="2586736"/>
            <a:ext cx="3764576" cy="14786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스마트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컨트랙트를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통해</a:t>
            </a:r>
            <a:endParaRPr sz="1300" dirty="0"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중개자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필요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10" dirty="0">
                <a:solidFill>
                  <a:srgbClr val="272726"/>
                </a:solidFill>
                <a:latin typeface="Malgun Gothic"/>
                <a:cs typeface="Malgun Gothic"/>
              </a:rPr>
              <a:t>x</a:t>
            </a:r>
            <a:endParaRPr sz="1300" dirty="0"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555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추첨 과정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투명하게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공개</a:t>
            </a:r>
            <a:endParaRPr sz="1300" dirty="0">
              <a:latin typeface="Malgun Gothic"/>
              <a:cs typeface="Malgun Gothic"/>
            </a:endParaRPr>
          </a:p>
          <a:p>
            <a:pPr marL="414020" lvl="1" indent="-116205">
              <a:lnSpc>
                <a:spcPct val="100000"/>
              </a:lnSpc>
              <a:spcBef>
                <a:spcPts val="430"/>
              </a:spcBef>
              <a:buChar char="-"/>
              <a:tabLst>
                <a:tab pos="414655" algn="l"/>
              </a:tabLst>
            </a:pPr>
            <a:r>
              <a:rPr lang="ko-KR" alt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추첨 과정 검증 가능</a:t>
            </a:r>
            <a:endParaRPr sz="13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400" dirty="0">
              <a:latin typeface="Malgun Gothic"/>
              <a:cs typeface="Malgun Gothic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</a:pPr>
            <a:r>
              <a:rPr sz="1400" spc="390" dirty="0">
                <a:latin typeface="Malgun Gothic"/>
                <a:cs typeface="Malgun Gothic"/>
              </a:rPr>
              <a:t>*</a:t>
            </a:r>
            <a:r>
              <a:rPr sz="1400" spc="-155" dirty="0"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더</a:t>
            </a:r>
            <a:r>
              <a:rPr lang="en-US"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 err="1">
                <a:solidFill>
                  <a:srgbClr val="272726"/>
                </a:solidFill>
                <a:latin typeface="Malgun Gothic"/>
                <a:cs typeface="Malgun Gothic"/>
              </a:rPr>
              <a:t>이상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외부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규제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및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무조건적인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신뢰</a:t>
            </a:r>
            <a:r>
              <a:rPr sz="1300" spc="-12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300" spc="-180" dirty="0">
                <a:solidFill>
                  <a:srgbClr val="272726"/>
                </a:solidFill>
                <a:latin typeface="Malgun Gothic"/>
                <a:cs typeface="Malgun Gothic"/>
              </a:rPr>
              <a:t>불필요해짐</a:t>
            </a:r>
            <a:endParaRPr sz="13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274" y="617219"/>
            <a:ext cx="2237105" cy="1623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3200" spc="-445" dirty="0"/>
              <a:t>블록체인을 </a:t>
            </a:r>
            <a:r>
              <a:rPr sz="3200" spc="-440" dirty="0"/>
              <a:t> </a:t>
            </a:r>
            <a:r>
              <a:rPr sz="3200" spc="-445" dirty="0" err="1"/>
              <a:t>활용</a:t>
            </a:r>
            <a:r>
              <a:rPr sz="3200" spc="-434" dirty="0" err="1"/>
              <a:t>한</a:t>
            </a:r>
            <a:r>
              <a:rPr sz="3200" spc="-295" dirty="0"/>
              <a:t> </a:t>
            </a:r>
            <a:r>
              <a:rPr lang="ko-KR" altLang="en-US" sz="3200" spc="-330" dirty="0"/>
              <a:t>복권</a:t>
            </a:r>
            <a:r>
              <a:rPr sz="3200" spc="-330" dirty="0"/>
              <a:t>  </a:t>
            </a:r>
            <a:r>
              <a:rPr lang="en-US" sz="3200" spc="-330" dirty="0" err="1"/>
              <a:t>d</a:t>
            </a:r>
            <a:r>
              <a:rPr sz="3200" spc="-195" dirty="0" err="1"/>
              <a:t>A</a:t>
            </a:r>
            <a:r>
              <a:rPr sz="3200" spc="-175" dirty="0" err="1"/>
              <a:t>p</a:t>
            </a:r>
            <a:r>
              <a:rPr sz="3200" spc="-170" dirty="0" err="1"/>
              <a:t>p</a:t>
            </a:r>
            <a:r>
              <a:rPr sz="3200" spc="-434" dirty="0" err="1"/>
              <a:t>의</a:t>
            </a:r>
            <a:r>
              <a:rPr sz="3200" spc="-295" dirty="0"/>
              <a:t> </a:t>
            </a:r>
            <a:r>
              <a:rPr sz="3200" spc="-445" dirty="0"/>
              <a:t>이점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308525" y="705611"/>
            <a:ext cx="4112895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2726"/>
                </a:solidFill>
                <a:latin typeface="Cambria Math"/>
                <a:cs typeface="Cambria Math"/>
              </a:rPr>
              <a:t>❶ </a:t>
            </a:r>
            <a:r>
              <a:rPr sz="1400" spc="110" dirty="0">
                <a:solidFill>
                  <a:srgbClr val="272726"/>
                </a:solidFill>
                <a:latin typeface="Cambria Math"/>
                <a:cs typeface="Cambria Math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직접적인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예치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및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인출</a:t>
            </a:r>
            <a:endParaRPr sz="14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800"/>
              </a:spcBef>
              <a:buChar char="-"/>
              <a:tabLst>
                <a:tab pos="111125" algn="l"/>
              </a:tabLst>
            </a:pP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사용자의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지불이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지갑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45" dirty="0">
                <a:solidFill>
                  <a:srgbClr val="272726"/>
                </a:solidFill>
                <a:latin typeface="Malgun Gothic"/>
                <a:cs typeface="Malgun Gothic"/>
              </a:rPr>
              <a:t>to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지갑으로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직접적으로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이동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272726"/>
                </a:solidFill>
                <a:latin typeface="Malgun Gothic"/>
                <a:cs typeface="Malgun Gothic"/>
              </a:rPr>
              <a:t>-&gt;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결제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중개자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필요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5" dirty="0">
                <a:solidFill>
                  <a:srgbClr val="272726"/>
                </a:solidFill>
                <a:latin typeface="Malgun Gothic"/>
                <a:cs typeface="Malgun Gothic"/>
              </a:rPr>
              <a:t>x</a:t>
            </a:r>
            <a:endParaRPr sz="11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385"/>
              </a:spcBef>
              <a:buChar char="-"/>
              <a:tabLst>
                <a:tab pos="111125" algn="l"/>
              </a:tabLst>
            </a:pPr>
            <a:r>
              <a:rPr sz="1100" spc="-155" dirty="0">
                <a:latin typeface="Malgun Gothic"/>
                <a:cs typeface="Malgun Gothic"/>
              </a:rPr>
              <a:t>인</a:t>
            </a:r>
            <a:r>
              <a:rPr sz="1100" spc="-150" dirty="0">
                <a:latin typeface="Malgun Gothic"/>
                <a:cs typeface="Malgun Gothic"/>
              </a:rPr>
              <a:t>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신</a:t>
            </a:r>
            <a:r>
              <a:rPr sz="1100" spc="-150" dirty="0">
                <a:latin typeface="Malgun Gothic"/>
                <a:cs typeface="Malgun Gothic"/>
              </a:rPr>
              <a:t>청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0" dirty="0">
                <a:latin typeface="Malgun Gothic"/>
                <a:cs typeface="Malgun Gothic"/>
              </a:rPr>
              <a:t>후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자금</a:t>
            </a:r>
            <a:r>
              <a:rPr sz="1100" spc="-150" dirty="0">
                <a:latin typeface="Malgun Gothic"/>
                <a:cs typeface="Malgun Gothic"/>
              </a:rPr>
              <a:t>을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받기위</a:t>
            </a:r>
            <a:r>
              <a:rPr sz="1100" spc="-150" dirty="0">
                <a:latin typeface="Malgun Gothic"/>
                <a:cs typeface="Malgun Gothic"/>
              </a:rPr>
              <a:t>해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0" dirty="0">
                <a:latin typeface="Malgun Gothic"/>
                <a:cs typeface="Malgun Gothic"/>
              </a:rPr>
              <a:t>긴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결</a:t>
            </a:r>
            <a:r>
              <a:rPr sz="1100" spc="-150" dirty="0">
                <a:latin typeface="Malgun Gothic"/>
                <a:cs typeface="Malgun Gothic"/>
              </a:rPr>
              <a:t>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처</a:t>
            </a:r>
            <a:r>
              <a:rPr sz="1100" spc="-150" dirty="0">
                <a:latin typeface="Malgun Gothic"/>
                <a:cs typeface="Malgun Gothic"/>
              </a:rPr>
              <a:t>리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기간</a:t>
            </a:r>
            <a:r>
              <a:rPr sz="1100" spc="-150" dirty="0">
                <a:latin typeface="Malgun Gothic"/>
                <a:cs typeface="Malgun Gothic"/>
              </a:rPr>
              <a:t>을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기다</a:t>
            </a:r>
            <a:r>
              <a:rPr sz="1100" spc="-150" dirty="0">
                <a:latin typeface="Malgun Gothic"/>
                <a:cs typeface="Malgun Gothic"/>
              </a:rPr>
              <a:t>릴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필</a:t>
            </a:r>
            <a:r>
              <a:rPr sz="1100" spc="-150" dirty="0">
                <a:latin typeface="Malgun Gothic"/>
                <a:cs typeface="Malgun Gothic"/>
              </a:rPr>
              <a:t>요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x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525" y="1696211"/>
            <a:ext cx="4548505" cy="50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2726"/>
                </a:solidFill>
                <a:latin typeface="Cambria Math"/>
                <a:cs typeface="Cambria Math"/>
              </a:rPr>
              <a:t>❷ </a:t>
            </a:r>
            <a:r>
              <a:rPr sz="1400" spc="85" dirty="0">
                <a:solidFill>
                  <a:srgbClr val="272726"/>
                </a:solidFill>
                <a:latin typeface="Cambria Math"/>
                <a:cs typeface="Cambria Math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낮은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비용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spc="30" dirty="0">
                <a:latin typeface="Malgun Gothic"/>
                <a:cs typeface="Malgun Gothic"/>
              </a:rPr>
              <a:t>-</a:t>
            </a:r>
            <a:r>
              <a:rPr sz="1100" spc="-9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스마트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컨트랙트를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통해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게임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운영자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0" dirty="0">
                <a:latin typeface="Malgun Gothic"/>
                <a:cs typeface="Malgun Gothic"/>
              </a:rPr>
              <a:t>및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 err="1">
                <a:latin typeface="Malgun Gothic"/>
                <a:cs typeface="Malgun Gothic"/>
              </a:rPr>
              <a:t>중개자가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더</a:t>
            </a:r>
            <a:r>
              <a:rPr lang="en-US" sz="1100" spc="-155" dirty="0">
                <a:latin typeface="Malgun Gothic"/>
                <a:cs typeface="Malgun Gothic"/>
              </a:rPr>
              <a:t> </a:t>
            </a:r>
            <a:r>
              <a:rPr sz="1100" spc="-155" dirty="0" err="1">
                <a:latin typeface="Malgun Gothic"/>
                <a:cs typeface="Malgun Gothic"/>
              </a:rPr>
              <a:t>이상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필요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x</a:t>
            </a:r>
            <a:r>
              <a:rPr sz="1100" spc="-9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-&gt;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운영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비용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감소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277" y="2574035"/>
            <a:ext cx="3949700" cy="1761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2726"/>
                </a:solidFill>
                <a:latin typeface="Cambria Math"/>
                <a:cs typeface="Cambria Math"/>
              </a:rPr>
              <a:t>❸ </a:t>
            </a:r>
            <a:r>
              <a:rPr sz="1400" spc="85" dirty="0">
                <a:solidFill>
                  <a:srgbClr val="272726"/>
                </a:solidFill>
                <a:latin typeface="Cambria Math"/>
                <a:cs typeface="Cambria Math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서비스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운영자에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대한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신뢰가</a:t>
            </a:r>
            <a:r>
              <a:rPr sz="1400" b="1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불필요함</a:t>
            </a:r>
            <a:endParaRPr sz="14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825"/>
              </a:spcBef>
              <a:buChar char="-"/>
              <a:tabLst>
                <a:tab pos="111125" algn="l"/>
              </a:tabLst>
            </a:pPr>
            <a:r>
              <a:rPr sz="1100" spc="-155" dirty="0">
                <a:latin typeface="Malgun Gothic"/>
                <a:cs typeface="Malgun Gothic"/>
              </a:rPr>
              <a:t>블록체인</a:t>
            </a:r>
            <a:r>
              <a:rPr sz="1100" spc="-150" dirty="0">
                <a:latin typeface="Malgun Gothic"/>
                <a:cs typeface="Malgun Gothic"/>
              </a:rPr>
              <a:t>의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특징</a:t>
            </a:r>
            <a:r>
              <a:rPr sz="1100" spc="-150" dirty="0">
                <a:latin typeface="Malgun Gothic"/>
                <a:cs typeface="Malgun Gothic"/>
              </a:rPr>
              <a:t>에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따</a:t>
            </a:r>
            <a:r>
              <a:rPr sz="1100" spc="-150" dirty="0">
                <a:latin typeface="Malgun Gothic"/>
                <a:cs typeface="Malgun Gothic"/>
              </a:rPr>
              <a:t>라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코</a:t>
            </a:r>
            <a:r>
              <a:rPr sz="1100" spc="-150" dirty="0">
                <a:latin typeface="Malgun Gothic"/>
                <a:cs typeface="Malgun Gothic"/>
              </a:rPr>
              <a:t>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변조</a:t>
            </a:r>
            <a:r>
              <a:rPr sz="1100" spc="-150" dirty="0">
                <a:latin typeface="Malgun Gothic"/>
                <a:cs typeface="Malgun Gothic"/>
              </a:rPr>
              <a:t>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즉</a:t>
            </a:r>
            <a:r>
              <a:rPr sz="1100" spc="-150" dirty="0">
                <a:latin typeface="Malgun Gothic"/>
                <a:cs typeface="Malgun Gothic"/>
              </a:rPr>
              <a:t>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알아</a:t>
            </a:r>
            <a:r>
              <a:rPr sz="1100" spc="-150" dirty="0">
                <a:latin typeface="Malgun Gothic"/>
                <a:cs typeface="Malgun Gothic"/>
              </a:rPr>
              <a:t>챌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0" dirty="0">
                <a:latin typeface="Malgun Gothic"/>
                <a:cs typeface="Malgun Gothic"/>
              </a:rPr>
              <a:t>수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있음</a:t>
            </a:r>
            <a:endParaRPr sz="11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385"/>
              </a:spcBef>
              <a:buChar char="-"/>
              <a:tabLst>
                <a:tab pos="111125" algn="l"/>
              </a:tabLst>
            </a:pPr>
            <a:r>
              <a:rPr sz="1100" spc="-155" dirty="0">
                <a:latin typeface="Malgun Gothic"/>
                <a:cs typeface="Malgun Gothic"/>
              </a:rPr>
              <a:t>입</a:t>
            </a:r>
            <a:r>
              <a:rPr sz="1100" spc="-150" dirty="0">
                <a:latin typeface="Malgun Gothic"/>
                <a:cs typeface="Malgun Gothic"/>
              </a:rPr>
              <a:t>증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가능</a:t>
            </a:r>
            <a:r>
              <a:rPr sz="1100" spc="-150" dirty="0">
                <a:latin typeface="Malgun Gothic"/>
                <a:cs typeface="Malgun Gothic"/>
              </a:rPr>
              <a:t>한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공정</a:t>
            </a:r>
            <a:r>
              <a:rPr sz="1100" spc="-150" dirty="0">
                <a:latin typeface="Malgun Gothic"/>
                <a:cs typeface="Malgun Gothic"/>
              </a:rPr>
              <a:t>함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Calibri"/>
                <a:cs typeface="Calibri"/>
              </a:rPr>
              <a:t>→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부정행위</a:t>
            </a:r>
            <a:r>
              <a:rPr sz="1100" spc="-150" dirty="0">
                <a:latin typeface="Malgun Gothic"/>
                <a:cs typeface="Malgun Gothic"/>
              </a:rPr>
              <a:t>가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불가능함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har char="-"/>
            </a:pPr>
            <a:endParaRPr sz="1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72726"/>
                </a:solidFill>
                <a:latin typeface="Cambria Math"/>
                <a:cs typeface="Cambria Math"/>
              </a:rPr>
              <a:t>❹</a:t>
            </a:r>
            <a:r>
              <a:rPr sz="1400" spc="40" dirty="0">
                <a:solidFill>
                  <a:srgbClr val="272726"/>
                </a:solidFill>
                <a:latin typeface="Cambria Math"/>
                <a:cs typeface="Cambria Math"/>
              </a:rPr>
              <a:t> </a:t>
            </a:r>
            <a:r>
              <a:rPr sz="1400" b="1" spc="-190" dirty="0">
                <a:solidFill>
                  <a:srgbClr val="272726"/>
                </a:solidFill>
                <a:latin typeface="Malgun Gothic"/>
                <a:cs typeface="Malgun Gothic"/>
              </a:rPr>
              <a:t>익명성</a:t>
            </a:r>
            <a:endParaRPr sz="14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825"/>
              </a:spcBef>
              <a:buChar char="-"/>
              <a:tabLst>
                <a:tab pos="111125" algn="l"/>
              </a:tabLst>
            </a:pP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꽤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많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272726"/>
                </a:solidFill>
                <a:latin typeface="Malgun Gothic"/>
                <a:cs typeface="Malgun Gothic"/>
              </a:rPr>
              <a:t>DA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p</a:t>
            </a:r>
            <a:r>
              <a:rPr sz="1100" spc="-65" dirty="0">
                <a:solidFill>
                  <a:srgbClr val="272726"/>
                </a:solidFill>
                <a:latin typeface="Malgun Gothic"/>
                <a:cs typeface="Malgun Gothic"/>
              </a:rPr>
              <a:t>p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이름</a:t>
            </a:r>
            <a:r>
              <a:rPr sz="1100" spc="25" dirty="0">
                <a:solidFill>
                  <a:srgbClr val="272726"/>
                </a:solidFill>
                <a:latin typeface="Malgun Gothic"/>
                <a:cs typeface="Malgun Gothic"/>
              </a:rPr>
              <a:t>,</a:t>
            </a:r>
            <a:r>
              <a:rPr sz="1100" spc="-11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이메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일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등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을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입력하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는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회원가입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을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요구하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않음</a:t>
            </a:r>
            <a:endParaRPr sz="1100">
              <a:latin typeface="Malgun Gothic"/>
              <a:cs typeface="Malgun Gothic"/>
            </a:endParaRPr>
          </a:p>
          <a:p>
            <a:pPr marL="111125" indent="-98425">
              <a:lnSpc>
                <a:spcPct val="100000"/>
              </a:lnSpc>
              <a:spcBef>
                <a:spcPts val="360"/>
              </a:spcBef>
              <a:buChar char="-"/>
              <a:tabLst>
                <a:tab pos="111125" algn="l"/>
              </a:tabLst>
            </a:pP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거래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사용자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의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지갑에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바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이루어지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기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때문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272" y="627379"/>
            <a:ext cx="5863590" cy="101117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400" dirty="0"/>
              <a:t>입</a:t>
            </a:r>
            <a:r>
              <a:rPr spc="-405" dirty="0"/>
              <a:t>증</a:t>
            </a:r>
            <a:r>
              <a:rPr spc="-265" dirty="0"/>
              <a:t> </a:t>
            </a:r>
            <a:r>
              <a:rPr spc="-400" dirty="0"/>
              <a:t>가능</a:t>
            </a:r>
            <a:r>
              <a:rPr spc="-405" dirty="0"/>
              <a:t>한</a:t>
            </a:r>
            <a:r>
              <a:rPr spc="-265" dirty="0"/>
              <a:t> </a:t>
            </a:r>
            <a:r>
              <a:rPr spc="-400" dirty="0" err="1"/>
              <a:t>공정</a:t>
            </a:r>
            <a:r>
              <a:rPr spc="-405" dirty="0" err="1"/>
              <a:t>한</a:t>
            </a:r>
            <a:r>
              <a:rPr spc="-265" dirty="0"/>
              <a:t> </a:t>
            </a:r>
            <a:r>
              <a:rPr lang="ko-KR" altLang="en-US" spc="-400" dirty="0"/>
              <a:t>복권</a:t>
            </a:r>
            <a:r>
              <a:rPr spc="-265" dirty="0"/>
              <a:t> </a:t>
            </a:r>
            <a:r>
              <a:rPr lang="en-US" spc="-265" dirty="0" err="1"/>
              <a:t>d</a:t>
            </a:r>
            <a:r>
              <a:rPr spc="-165" dirty="0" err="1"/>
              <a:t>A</a:t>
            </a:r>
            <a:r>
              <a:rPr spc="-160" dirty="0" err="1"/>
              <a:t>p</a:t>
            </a:r>
            <a:r>
              <a:rPr spc="-150" dirty="0" err="1"/>
              <a:t>p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pc="-35" dirty="0"/>
              <a:t>V</a:t>
            </a:r>
            <a:r>
              <a:rPr spc="-35" dirty="0"/>
              <a:t>s</a:t>
            </a:r>
            <a:r>
              <a:rPr spc="-265" dirty="0"/>
              <a:t> </a:t>
            </a:r>
            <a:r>
              <a:rPr spc="-400" dirty="0" err="1"/>
              <a:t>기</a:t>
            </a:r>
            <a:r>
              <a:rPr spc="-405" dirty="0" err="1"/>
              <a:t>존</a:t>
            </a:r>
            <a:r>
              <a:rPr spc="-265" dirty="0"/>
              <a:t> </a:t>
            </a:r>
            <a:r>
              <a:rPr lang="ko-KR" altLang="en-US" spc="-400" dirty="0"/>
              <a:t>복권</a:t>
            </a:r>
            <a:r>
              <a:rPr spc="-265" dirty="0"/>
              <a:t> </a:t>
            </a:r>
            <a:r>
              <a:rPr spc="-400" dirty="0"/>
              <a:t>서비</a:t>
            </a:r>
            <a:r>
              <a:rPr spc="-405" dirty="0"/>
              <a:t>스</a:t>
            </a:r>
            <a:r>
              <a:rPr spc="-265" dirty="0"/>
              <a:t> </a:t>
            </a:r>
            <a:r>
              <a:rPr spc="-114" dirty="0"/>
              <a:t>-</a:t>
            </a:r>
            <a:r>
              <a:rPr spc="-275" dirty="0"/>
              <a:t> </a:t>
            </a:r>
            <a:r>
              <a:rPr spc="-400" dirty="0"/>
              <a:t>랜</a:t>
            </a:r>
            <a:r>
              <a:rPr spc="-405" dirty="0"/>
              <a:t>덤</a:t>
            </a:r>
            <a:r>
              <a:rPr spc="-265" dirty="0"/>
              <a:t> </a:t>
            </a:r>
            <a:r>
              <a:rPr spc="-405" dirty="0"/>
              <a:t>값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92965"/>
              </p:ext>
            </p:extLst>
          </p:nvPr>
        </p:nvGraphicFramePr>
        <p:xfrm>
          <a:off x="761672" y="2406920"/>
          <a:ext cx="7298054" cy="1396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b="1" spc="-5" dirty="0">
                          <a:latin typeface="Malgun Gothic"/>
                          <a:cs typeface="Malgun Gothic"/>
                        </a:rPr>
                        <a:t>입</a:t>
                      </a:r>
                      <a:r>
                        <a:rPr sz="1100" b="1" dirty="0">
                          <a:latin typeface="Malgun Gothic"/>
                          <a:cs typeface="Malgun Gothic"/>
                        </a:rPr>
                        <a:t>증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" dirty="0">
                          <a:latin typeface="Malgun Gothic"/>
                          <a:cs typeface="Malgun Gothic"/>
                        </a:rPr>
                        <a:t>가능</a:t>
                      </a:r>
                      <a:r>
                        <a:rPr sz="1100" b="1" dirty="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" dirty="0" err="1">
                          <a:latin typeface="Malgun Gothic"/>
                          <a:cs typeface="Malgun Gothic"/>
                        </a:rPr>
                        <a:t>공정</a:t>
                      </a:r>
                      <a:r>
                        <a:rPr sz="1100" b="1" dirty="0" err="1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100" b="1" spc="-5" dirty="0">
                          <a:latin typeface="Malgun Gothic"/>
                          <a:cs typeface="Malgun Gothic"/>
                        </a:rPr>
                        <a:t>복권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" dirty="0">
                          <a:latin typeface="Malgun Gothic"/>
                          <a:cs typeface="Malgun Gothic"/>
                        </a:rPr>
                        <a:t>서비스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b="1" spc="-5" dirty="0" err="1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1100" b="1" dirty="0" err="1">
                          <a:latin typeface="Malgun Gothic"/>
                          <a:cs typeface="Malgun Gothic"/>
                        </a:rPr>
                        <a:t>존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100" b="1" spc="-5" dirty="0">
                          <a:latin typeface="Malgun Gothic"/>
                          <a:cs typeface="Malgun Gothic"/>
                        </a:rPr>
                        <a:t>복권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5" dirty="0">
                          <a:latin typeface="Malgun Gothic"/>
                          <a:cs typeface="Malgun Gothic"/>
                        </a:rPr>
                        <a:t>서비스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-5" dirty="0">
                          <a:latin typeface="Malgun Gothic"/>
                          <a:cs typeface="Malgun Gothic"/>
                        </a:rPr>
                        <a:t>랜덤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결과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5" dirty="0">
                          <a:latin typeface="Malgun Gothic"/>
                          <a:cs typeface="Malgun Gothic"/>
                        </a:rPr>
                        <a:t>알고리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즘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여부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스마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컨트랙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코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드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공개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x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Malgun Gothic"/>
                          <a:cs typeface="Malgun Gothic"/>
                        </a:rPr>
                        <a:t>랜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덤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값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검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증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능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여부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모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든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결과값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블록체인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공개됨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11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 err="1">
                          <a:latin typeface="Malgun Gothic"/>
                          <a:cs typeface="Malgun Gothic"/>
                        </a:rPr>
                        <a:t>알고리즘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공개되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않았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때문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1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" dirty="0">
                          <a:latin typeface="Malgun Gothic"/>
                          <a:cs typeface="Malgun Gothic"/>
                        </a:rPr>
                        <a:t>없음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3" y="993140"/>
            <a:ext cx="3034030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pc="-495" dirty="0"/>
              <a:t>블록체인에서 </a:t>
            </a:r>
            <a:r>
              <a:rPr spc="-490" dirty="0"/>
              <a:t> </a:t>
            </a:r>
            <a:r>
              <a:rPr spc="-495" dirty="0"/>
              <a:t>랜덤</a:t>
            </a:r>
            <a:r>
              <a:rPr spc="-490" dirty="0"/>
              <a:t>값</a:t>
            </a:r>
            <a:r>
              <a:rPr spc="-320" dirty="0"/>
              <a:t> </a:t>
            </a:r>
            <a:r>
              <a:rPr spc="-495" dirty="0"/>
              <a:t>생</a:t>
            </a:r>
            <a:r>
              <a:rPr spc="-490" dirty="0"/>
              <a:t>성</a:t>
            </a:r>
            <a:r>
              <a:rPr spc="-320" dirty="0"/>
              <a:t> </a:t>
            </a:r>
            <a:r>
              <a:rPr spc="-495" dirty="0"/>
              <a:t>방법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958" y="2584196"/>
            <a:ext cx="7143750" cy="110607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20345" indent="-208279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20979" algn="l"/>
              </a:tabLst>
            </a:pP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블록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의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상태값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을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이용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한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랜덤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값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 err="1">
                <a:solidFill>
                  <a:srgbClr val="272726"/>
                </a:solidFill>
                <a:latin typeface="Malgun Gothic"/>
                <a:cs typeface="Malgun Gothic"/>
              </a:rPr>
              <a:t>생</a:t>
            </a:r>
            <a:r>
              <a:rPr sz="1800" spc="-245" dirty="0" err="1">
                <a:solidFill>
                  <a:srgbClr val="272726"/>
                </a:solidFill>
                <a:latin typeface="Malgun Gothic"/>
                <a:cs typeface="Malgun Gothic"/>
              </a:rPr>
              <a:t>성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 err="1">
                <a:solidFill>
                  <a:srgbClr val="272726"/>
                </a:solidFill>
                <a:latin typeface="Malgun Gothic"/>
                <a:cs typeface="Malgun Gothic"/>
              </a:rPr>
              <a:t>방법</a:t>
            </a:r>
            <a:endParaRPr lang="en-US" dirty="0">
              <a:latin typeface="Malgun Gothic"/>
              <a:cs typeface="Malgun Gothic"/>
            </a:endParaRPr>
          </a:p>
          <a:p>
            <a:pPr marL="220345" indent="-208279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20979" algn="l"/>
              </a:tabLst>
            </a:pPr>
            <a:r>
              <a:rPr sz="1800" spc="-100" dirty="0">
                <a:solidFill>
                  <a:srgbClr val="272726"/>
                </a:solidFill>
                <a:latin typeface="Malgun Gothic"/>
                <a:cs typeface="Malgun Gothic"/>
              </a:rPr>
              <a:t>C</a:t>
            </a:r>
            <a:r>
              <a:rPr sz="1800" spc="-12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800" spc="-155" dirty="0">
                <a:solidFill>
                  <a:srgbClr val="272726"/>
                </a:solidFill>
                <a:latin typeface="Malgun Gothic"/>
                <a:cs typeface="Malgun Gothic"/>
              </a:rPr>
              <a:t>mm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800" spc="-55" dirty="0">
                <a:solidFill>
                  <a:srgbClr val="272726"/>
                </a:solidFill>
                <a:latin typeface="Malgun Gothic"/>
                <a:cs typeface="Malgun Gothic"/>
              </a:rPr>
              <a:t>t</a:t>
            </a:r>
            <a:r>
              <a:rPr sz="1800" spc="-14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380" dirty="0">
                <a:solidFill>
                  <a:srgbClr val="272726"/>
                </a:solidFill>
                <a:latin typeface="Malgun Gothic"/>
                <a:cs typeface="Malgun Gothic"/>
              </a:rPr>
              <a:t>&amp;</a:t>
            </a:r>
            <a:r>
              <a:rPr sz="18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90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800" spc="-55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800" spc="-35" dirty="0">
                <a:solidFill>
                  <a:srgbClr val="272726"/>
                </a:solidFill>
                <a:latin typeface="Malgun Gothic"/>
                <a:cs typeface="Malgun Gothic"/>
              </a:rPr>
              <a:t>v</a:t>
            </a:r>
            <a:r>
              <a:rPr sz="1800" spc="-55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800" spc="-95" dirty="0">
                <a:solidFill>
                  <a:srgbClr val="272726"/>
                </a:solidFill>
                <a:latin typeface="Malgun Gothic"/>
                <a:cs typeface="Malgun Gothic"/>
              </a:rPr>
              <a:t>a</a:t>
            </a:r>
            <a:r>
              <a:rPr sz="1800" spc="-70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800" spc="-13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 err="1">
                <a:solidFill>
                  <a:srgbClr val="272726"/>
                </a:solidFill>
                <a:latin typeface="Malgun Gothic"/>
                <a:cs typeface="Malgun Gothic"/>
              </a:rPr>
              <a:t>패턴</a:t>
            </a:r>
            <a:endParaRPr lang="en-US" dirty="0">
              <a:latin typeface="Malgun Gothic"/>
              <a:cs typeface="Malgun Gothic"/>
            </a:endParaRPr>
          </a:p>
          <a:p>
            <a:pPr marL="220345" indent="-208279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20979" algn="l"/>
              </a:tabLst>
            </a:pPr>
            <a:r>
              <a:rPr sz="1800" spc="-215" dirty="0" err="1">
                <a:solidFill>
                  <a:srgbClr val="272726"/>
                </a:solidFill>
                <a:latin typeface="Malgun Gothic"/>
                <a:cs typeface="Malgun Gothic"/>
              </a:rPr>
              <a:t>체인링크</a:t>
            </a:r>
            <a:r>
              <a:rPr sz="1800" spc="-245" dirty="0" err="1">
                <a:solidFill>
                  <a:srgbClr val="272726"/>
                </a:solidFill>
                <a:latin typeface="Malgun Gothic"/>
                <a:cs typeface="Malgun Gothic"/>
              </a:rPr>
              <a:t>의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85" dirty="0">
                <a:solidFill>
                  <a:srgbClr val="272726"/>
                </a:solidFill>
                <a:latin typeface="Malgun Gothic"/>
                <a:cs typeface="Malgun Gothic"/>
              </a:rPr>
              <a:t>V</a:t>
            </a:r>
            <a:r>
              <a:rPr sz="1800" spc="-90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800" spc="15" dirty="0">
                <a:solidFill>
                  <a:srgbClr val="272726"/>
                </a:solidFill>
                <a:latin typeface="Malgun Gothic"/>
                <a:cs typeface="Malgun Gothic"/>
              </a:rPr>
              <a:t>F</a:t>
            </a:r>
            <a:r>
              <a:rPr sz="1800" spc="-35" dirty="0">
                <a:solidFill>
                  <a:srgbClr val="272726"/>
                </a:solidFill>
                <a:latin typeface="Malgun Gothic"/>
                <a:cs typeface="Malgun Gothic"/>
              </a:rPr>
              <a:t>(</a:t>
            </a:r>
            <a:r>
              <a:rPr sz="1800" spc="-70" dirty="0">
                <a:solidFill>
                  <a:srgbClr val="272726"/>
                </a:solidFill>
                <a:latin typeface="Malgun Gothic"/>
                <a:cs typeface="Malgun Gothic"/>
              </a:rPr>
              <a:t>V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800" spc="-6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800" spc="-65" dirty="0">
                <a:solidFill>
                  <a:srgbClr val="272726"/>
                </a:solidFill>
                <a:latin typeface="Malgun Gothic"/>
                <a:cs typeface="Malgun Gothic"/>
              </a:rPr>
              <a:t>f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800" spc="-95" dirty="0">
                <a:solidFill>
                  <a:srgbClr val="272726"/>
                </a:solidFill>
                <a:latin typeface="Malgun Gothic"/>
                <a:cs typeface="Malgun Gothic"/>
              </a:rPr>
              <a:t>a</a:t>
            </a:r>
            <a:r>
              <a:rPr sz="1800" spc="-110" dirty="0">
                <a:solidFill>
                  <a:srgbClr val="272726"/>
                </a:solidFill>
                <a:latin typeface="Malgun Gothic"/>
                <a:cs typeface="Malgun Gothic"/>
              </a:rPr>
              <a:t>b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800" spc="-75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8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95" dirty="0">
                <a:solidFill>
                  <a:srgbClr val="272726"/>
                </a:solidFill>
                <a:latin typeface="Malgun Gothic"/>
                <a:cs typeface="Malgun Gothic"/>
              </a:rPr>
              <a:t>Ra</a:t>
            </a:r>
            <a:r>
              <a:rPr sz="1800" spc="-100" dirty="0">
                <a:solidFill>
                  <a:srgbClr val="272726"/>
                </a:solidFill>
                <a:latin typeface="Malgun Gothic"/>
                <a:cs typeface="Malgun Gothic"/>
              </a:rPr>
              <a:t>n</a:t>
            </a:r>
            <a:r>
              <a:rPr sz="1800" spc="-110" dirty="0">
                <a:solidFill>
                  <a:srgbClr val="272726"/>
                </a:solidFill>
                <a:latin typeface="Malgun Gothic"/>
                <a:cs typeface="Malgun Gothic"/>
              </a:rPr>
              <a:t>d</a:t>
            </a:r>
            <a:r>
              <a:rPr sz="1800" spc="-12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800" spc="-185" dirty="0">
                <a:solidFill>
                  <a:srgbClr val="272726"/>
                </a:solidFill>
                <a:latin typeface="Malgun Gothic"/>
                <a:cs typeface="Malgun Gothic"/>
              </a:rPr>
              <a:t>m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15" dirty="0">
                <a:solidFill>
                  <a:srgbClr val="272726"/>
                </a:solidFill>
                <a:latin typeface="Malgun Gothic"/>
                <a:cs typeface="Malgun Gothic"/>
              </a:rPr>
              <a:t>F</a:t>
            </a:r>
            <a:r>
              <a:rPr sz="1800" spc="-110" dirty="0">
                <a:solidFill>
                  <a:srgbClr val="272726"/>
                </a:solidFill>
                <a:latin typeface="Malgun Gothic"/>
                <a:cs typeface="Malgun Gothic"/>
              </a:rPr>
              <a:t>u</a:t>
            </a:r>
            <a:r>
              <a:rPr sz="1800" spc="-100" dirty="0">
                <a:solidFill>
                  <a:srgbClr val="272726"/>
                </a:solidFill>
                <a:latin typeface="Malgun Gothic"/>
                <a:cs typeface="Malgun Gothic"/>
              </a:rPr>
              <a:t>n</a:t>
            </a:r>
            <a:r>
              <a:rPr sz="1800" spc="-45" dirty="0">
                <a:solidFill>
                  <a:srgbClr val="272726"/>
                </a:solidFill>
                <a:latin typeface="Malgun Gothic"/>
                <a:cs typeface="Malgun Gothic"/>
              </a:rPr>
              <a:t>c</a:t>
            </a:r>
            <a:r>
              <a:rPr sz="1800" spc="-50" dirty="0">
                <a:solidFill>
                  <a:srgbClr val="272726"/>
                </a:solidFill>
                <a:latin typeface="Malgun Gothic"/>
                <a:cs typeface="Malgun Gothic"/>
              </a:rPr>
              <a:t>t</a:t>
            </a:r>
            <a:r>
              <a:rPr sz="1800" spc="-6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800" spc="-12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800" spc="-100" dirty="0">
                <a:solidFill>
                  <a:srgbClr val="272726"/>
                </a:solidFill>
                <a:latin typeface="Malgun Gothic"/>
                <a:cs typeface="Malgun Gothic"/>
              </a:rPr>
              <a:t>n</a:t>
            </a:r>
            <a:r>
              <a:rPr sz="1800" spc="-30" dirty="0">
                <a:solidFill>
                  <a:srgbClr val="272726"/>
                </a:solidFill>
                <a:latin typeface="Malgun Gothic"/>
                <a:cs typeface="Malgun Gothic"/>
              </a:rPr>
              <a:t>)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를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이용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한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랜덤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값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생</a:t>
            </a:r>
            <a:r>
              <a:rPr sz="1800" spc="-245" dirty="0">
                <a:solidFill>
                  <a:srgbClr val="272726"/>
                </a:solidFill>
                <a:latin typeface="Malgun Gothic"/>
                <a:cs typeface="Malgun Gothic"/>
              </a:rPr>
              <a:t>성</a:t>
            </a:r>
            <a:r>
              <a:rPr sz="1800" spc="-114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800" spc="-215" dirty="0">
                <a:solidFill>
                  <a:srgbClr val="272726"/>
                </a:solidFill>
                <a:latin typeface="Malgun Gothic"/>
                <a:cs typeface="Malgun Gothic"/>
              </a:rPr>
              <a:t>방법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83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3" y="993140"/>
            <a:ext cx="3909707" cy="101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pc="-495" dirty="0"/>
              <a:t>체인링크</a:t>
            </a:r>
            <a:r>
              <a:rPr spc="-490" dirty="0"/>
              <a:t>의</a:t>
            </a:r>
            <a:r>
              <a:rPr spc="-320" dirty="0"/>
              <a:t> </a:t>
            </a:r>
            <a:r>
              <a:rPr spc="-120" dirty="0" err="1"/>
              <a:t>VR</a:t>
            </a:r>
            <a:r>
              <a:rPr spc="55" dirty="0" err="1"/>
              <a:t>F</a:t>
            </a:r>
            <a:r>
              <a:rPr spc="-280" dirty="0" err="1"/>
              <a:t>를</a:t>
            </a:r>
            <a:r>
              <a:rPr lang="en-US" spc="-280" dirty="0"/>
              <a:t> </a:t>
            </a:r>
            <a:r>
              <a:rPr spc="-495" dirty="0" err="1"/>
              <a:t>이용</a:t>
            </a:r>
            <a:r>
              <a:rPr spc="-490" dirty="0" err="1"/>
              <a:t>한</a:t>
            </a:r>
            <a:r>
              <a:rPr spc="-320" dirty="0"/>
              <a:t> </a:t>
            </a:r>
            <a:br>
              <a:rPr lang="en-US" spc="-320" dirty="0"/>
            </a:br>
            <a:r>
              <a:rPr spc="-495" dirty="0" err="1"/>
              <a:t>랜덤</a:t>
            </a:r>
            <a:r>
              <a:rPr spc="-490" dirty="0" err="1"/>
              <a:t>값</a:t>
            </a:r>
            <a:r>
              <a:rPr spc="-320" dirty="0"/>
              <a:t> </a:t>
            </a:r>
            <a:r>
              <a:rPr spc="-495" dirty="0"/>
              <a:t>생</a:t>
            </a:r>
            <a:r>
              <a:rPr spc="-490" dirty="0"/>
              <a:t>성</a:t>
            </a:r>
            <a:r>
              <a:rPr spc="-320" dirty="0"/>
              <a:t> </a:t>
            </a:r>
            <a:r>
              <a:rPr spc="-495" dirty="0"/>
              <a:t>방법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958" y="2574036"/>
            <a:ext cx="6821805" cy="1172757"/>
          </a:xfrm>
          <a:prstGeom prst="rect">
            <a:avLst/>
          </a:prstGeom>
        </p:spPr>
        <p:txBody>
          <a:bodyPr vert="horz" wrap="square" lIns="0" tIns="79375" rIns="0" bIns="0" rtlCol="0" anchor="t">
            <a:spAutoFit/>
          </a:bodyPr>
          <a:lstStyle/>
          <a:p>
            <a:pPr marL="355600" indent="-342900">
              <a:spcBef>
                <a:spcPts val="625"/>
              </a:spcBef>
              <a:buAutoNum type="arabicPeriod"/>
              <a:tabLst>
                <a:tab pos="297815" algn="l"/>
                <a:tab pos="298450" algn="l"/>
              </a:tabLst>
            </a:pPr>
            <a:r>
              <a:rPr lang="ko-KR" altLang="en-US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스마트 </a:t>
            </a:r>
            <a:r>
              <a:rPr lang="ko-KR" altLang="en-US" sz="1400" spc="-190" err="1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컨트랙트</a:t>
            </a:r>
            <a:r>
              <a:rPr lang="ko-KR" altLang="en-US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 애플리케이션이 무작위성을 요청</a:t>
            </a:r>
            <a:endParaRPr lang="ko-KR"/>
          </a:p>
          <a:p>
            <a:pPr marL="355600" indent="-342900">
              <a:spcBef>
                <a:spcPts val="625"/>
              </a:spcBef>
              <a:buAutoNum type="arabicPeriod"/>
              <a:tabLst>
                <a:tab pos="297815" algn="l"/>
                <a:tab pos="298450" algn="l"/>
              </a:tabLst>
            </a:pP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체인링크가 무작위성을 생성해 VRF </a:t>
            </a:r>
            <a:r>
              <a:rPr lang="ko-KR" sz="1400" spc="-190" err="1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컨트랙트에</a:t>
            </a: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 증거 전송</a:t>
            </a:r>
            <a:endParaRPr lang="ko-KR" dirty="0">
              <a:cs typeface="Calibri"/>
            </a:endParaRPr>
          </a:p>
          <a:p>
            <a:pPr marL="355600" indent="-342900">
              <a:spcBef>
                <a:spcPts val="625"/>
              </a:spcBef>
              <a:buAutoNum type="arabicPeriod"/>
              <a:tabLst>
                <a:tab pos="297815" algn="l"/>
                <a:tab pos="298450" algn="l"/>
              </a:tabLst>
            </a:pPr>
            <a:r>
              <a:rPr lang="en-US" alt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VRF</a:t>
            </a: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sz="1400" spc="-190" err="1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컨트랙트가</a:t>
            </a: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 무작위성 검증</a:t>
            </a:r>
            <a:endParaRPr lang="ko-KR" dirty="0">
              <a:cs typeface="Calibri"/>
            </a:endParaRPr>
          </a:p>
          <a:p>
            <a:pPr marL="355600" indent="-342900">
              <a:spcBef>
                <a:spcPts val="625"/>
              </a:spcBef>
              <a:buAutoNum type="arabicPeriod"/>
              <a:tabLst>
                <a:tab pos="297815" algn="l"/>
                <a:tab pos="298450" algn="l"/>
              </a:tabLst>
            </a:pP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스마트 </a:t>
            </a:r>
            <a:r>
              <a:rPr lang="ko-KR" sz="1400" spc="-190" err="1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컨트랙트</a:t>
            </a:r>
            <a:r>
              <a:rPr lang="ko-KR" sz="1400" spc="-190" dirty="0">
                <a:solidFill>
                  <a:srgbClr val="272726"/>
                </a:solidFill>
                <a:latin typeface="Malgun Gothic"/>
                <a:ea typeface="Malgun Gothic"/>
                <a:cs typeface="+mn-lt"/>
              </a:rPr>
              <a:t> 애플리케이션이 검증된 무작위성 수신</a:t>
            </a:r>
            <a:endParaRPr lang="ko-KR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6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093" y="993140"/>
            <a:ext cx="3909707" cy="101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pc="-495" dirty="0"/>
              <a:t>체인링크</a:t>
            </a:r>
            <a:r>
              <a:rPr spc="-490" dirty="0"/>
              <a:t>의</a:t>
            </a:r>
            <a:r>
              <a:rPr spc="-320" dirty="0"/>
              <a:t> </a:t>
            </a:r>
            <a:r>
              <a:rPr spc="-120" dirty="0"/>
              <a:t>VR</a:t>
            </a:r>
            <a:r>
              <a:rPr spc="55" dirty="0"/>
              <a:t>F</a:t>
            </a:r>
            <a:r>
              <a:rPr spc="-490" dirty="0"/>
              <a:t>를</a:t>
            </a:r>
            <a:r>
              <a:rPr spc="-320" dirty="0"/>
              <a:t> </a:t>
            </a:r>
            <a:r>
              <a:rPr spc="-415" dirty="0" err="1"/>
              <a:t>이용한</a:t>
            </a:r>
            <a:r>
              <a:rPr spc="-415" dirty="0"/>
              <a:t> </a:t>
            </a:r>
            <a:br>
              <a:rPr lang="en-US" spc="-415" dirty="0"/>
            </a:br>
            <a:r>
              <a:rPr spc="-415" dirty="0" err="1"/>
              <a:t>랜덤값</a:t>
            </a:r>
            <a:r>
              <a:rPr spc="-490" dirty="0" err="1"/>
              <a:t>이</a:t>
            </a:r>
            <a:r>
              <a:rPr spc="-320" dirty="0"/>
              <a:t> </a:t>
            </a:r>
            <a:r>
              <a:rPr spc="-495" dirty="0"/>
              <a:t>안전</a:t>
            </a:r>
            <a:r>
              <a:rPr spc="-490" dirty="0"/>
              <a:t>한</a:t>
            </a:r>
            <a:r>
              <a:rPr spc="-320" dirty="0"/>
              <a:t> </a:t>
            </a:r>
            <a:r>
              <a:rPr spc="-495" dirty="0"/>
              <a:t>이유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958" y="2588768"/>
            <a:ext cx="6532880" cy="142346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무작위성에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의존하는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시스템의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경우</a:t>
            </a:r>
            <a:r>
              <a:rPr sz="1400" spc="-20" dirty="0">
                <a:solidFill>
                  <a:srgbClr val="272726"/>
                </a:solidFill>
                <a:latin typeface="Malgun Gothic"/>
                <a:cs typeface="Malgun Gothic"/>
              </a:rPr>
              <a:t>,</a:t>
            </a:r>
            <a:r>
              <a:rPr sz="1400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무작위성에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대한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두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가지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필요조건이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있음</a:t>
            </a:r>
            <a:endParaRPr sz="1400" dirty="0">
              <a:latin typeface="Malgun Gothic"/>
              <a:cs typeface="Malgun Gothic"/>
            </a:endParaRPr>
          </a:p>
          <a:p>
            <a:pPr marL="483870" lvl="1" indent="-186055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484505" algn="l"/>
              </a:tabLst>
            </a:pP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컨트랙트의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모든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참여자에게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공정하게</a:t>
            </a:r>
            <a:r>
              <a:rPr sz="1400" spc="-135" dirty="0">
                <a:solidFill>
                  <a:srgbClr val="272726"/>
                </a:solidFill>
                <a:latin typeface="Malgun Gothic"/>
                <a:cs typeface="Malgun Gothic"/>
              </a:rPr>
              <a:t>/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공평하게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무작위로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된다는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것을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증명해야함</a:t>
            </a:r>
            <a:endParaRPr sz="1400" dirty="0">
              <a:latin typeface="Malgun Gothic"/>
              <a:cs typeface="Malgun Gothic"/>
            </a:endParaRPr>
          </a:p>
          <a:p>
            <a:pPr marL="514350" lvl="1" indent="-215900">
              <a:lnSpc>
                <a:spcPct val="100000"/>
              </a:lnSpc>
              <a:spcBef>
                <a:spcPts val="505"/>
              </a:spcBef>
              <a:buAutoNum type="arabicParenR"/>
              <a:tabLst>
                <a:tab pos="514350" algn="l"/>
              </a:tabLst>
            </a:pP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결과를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예측해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컨트랙트를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악용하려는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공격자에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대한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리스크를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줄여야함</a:t>
            </a:r>
            <a:endParaRPr sz="14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체인링크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90" dirty="0">
                <a:solidFill>
                  <a:srgbClr val="272726"/>
                </a:solidFill>
                <a:latin typeface="Malgun Gothic"/>
                <a:cs typeface="Malgun Gothic"/>
              </a:rPr>
              <a:t>V</a:t>
            </a:r>
            <a:r>
              <a:rPr sz="1400" spc="-9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400" spc="-5" dirty="0">
                <a:solidFill>
                  <a:srgbClr val="272726"/>
                </a:solidFill>
                <a:latin typeface="Malgun Gothic"/>
                <a:cs typeface="Malgun Gothic"/>
              </a:rPr>
              <a:t>F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의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경우</a:t>
            </a:r>
            <a:r>
              <a:rPr sz="1400" spc="-20" dirty="0">
                <a:solidFill>
                  <a:srgbClr val="272726"/>
                </a:solidFill>
                <a:latin typeface="Malgun Gothic"/>
                <a:cs typeface="Malgun Gothic"/>
              </a:rPr>
              <a:t>,</a:t>
            </a:r>
            <a:r>
              <a:rPr sz="1400" spc="-13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온체인으로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검증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가능한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암호학적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증명과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함께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랜덤값을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제공</a:t>
            </a:r>
            <a:endParaRPr sz="1400" dirty="0">
              <a:latin typeface="Malgun Gothic"/>
              <a:cs typeface="Malgun Gothic"/>
            </a:endParaRPr>
          </a:p>
          <a:p>
            <a:pPr marL="298450">
              <a:lnSpc>
                <a:spcPct val="100000"/>
              </a:lnSpc>
              <a:spcBef>
                <a:spcPts val="505"/>
              </a:spcBef>
            </a:pPr>
            <a:r>
              <a:rPr sz="1400" spc="45" dirty="0">
                <a:solidFill>
                  <a:srgbClr val="272726"/>
                </a:solidFill>
                <a:latin typeface="Wingdings"/>
                <a:cs typeface="Wingdings"/>
              </a:rPr>
              <a:t></a:t>
            </a:r>
            <a:r>
              <a:rPr sz="1400" spc="40" dirty="0">
                <a:solidFill>
                  <a:srgbClr val="272726"/>
                </a:solidFill>
                <a:latin typeface="Times New Roman"/>
                <a:cs typeface="Times New Roman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랜덤값이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실제로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예측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불가능함을</a:t>
            </a:r>
            <a:r>
              <a:rPr sz="1400" spc="-12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400" spc="-204" dirty="0">
                <a:solidFill>
                  <a:srgbClr val="272726"/>
                </a:solidFill>
                <a:latin typeface="Malgun Gothic"/>
                <a:cs typeface="Malgun Gothic"/>
              </a:rPr>
              <a:t>증명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893" y="2442010"/>
            <a:ext cx="7964805" cy="0"/>
          </a:xfrm>
          <a:custGeom>
            <a:avLst/>
            <a:gdLst/>
            <a:ahLst/>
            <a:cxnLst/>
            <a:rect l="l" t="t" r="r" b="b"/>
            <a:pathLst>
              <a:path w="7964805">
                <a:moveTo>
                  <a:pt x="0" y="0"/>
                </a:moveTo>
                <a:lnTo>
                  <a:pt x="7964214" y="1"/>
                </a:lnTo>
              </a:path>
            </a:pathLst>
          </a:custGeom>
          <a:ln w="9525">
            <a:solidFill>
              <a:srgbClr val="2727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64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273" y="627379"/>
            <a:ext cx="4227042" cy="51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3000" spc="-65" dirty="0"/>
              <a:t>Lo</a:t>
            </a:r>
            <a:r>
              <a:rPr sz="3000" spc="-50" dirty="0"/>
              <a:t>tter</a:t>
            </a:r>
            <a:r>
              <a:rPr sz="3000" spc="-45" dirty="0"/>
              <a:t>y</a:t>
            </a:r>
            <a:r>
              <a:rPr sz="3000" spc="-265" dirty="0"/>
              <a:t> </a:t>
            </a:r>
            <a:r>
              <a:rPr sz="3000" spc="-400" dirty="0" err="1"/>
              <a:t>컨트랙</a:t>
            </a:r>
            <a:r>
              <a:rPr sz="3000" spc="-405" dirty="0" err="1"/>
              <a:t>트</a:t>
            </a:r>
            <a:r>
              <a:rPr sz="3000" spc="-265" dirty="0"/>
              <a:t> </a:t>
            </a:r>
            <a:r>
              <a:rPr sz="3000" spc="-400" dirty="0" err="1"/>
              <a:t>컨</a:t>
            </a:r>
            <a:r>
              <a:rPr sz="3000" spc="-405" dirty="0" err="1"/>
              <a:t>셉</a:t>
            </a:r>
            <a:r>
              <a:rPr sz="3000" spc="-265" dirty="0"/>
              <a:t> </a:t>
            </a:r>
            <a:r>
              <a:rPr sz="3000" spc="-400" dirty="0"/>
              <a:t>예</a:t>
            </a:r>
            <a:r>
              <a:rPr lang="ko-KR" altLang="en-US" sz="3000" spc="-400" dirty="0"/>
              <a:t>시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16867" y="1892807"/>
            <a:ext cx="2660650" cy="22840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0665" algn="l"/>
              </a:tabLst>
            </a:pPr>
            <a:r>
              <a:rPr sz="1100" spc="-130" dirty="0">
                <a:solidFill>
                  <a:srgbClr val="272726"/>
                </a:solidFill>
                <a:latin typeface="Malgun Gothic"/>
                <a:cs typeface="Malgun Gothic"/>
              </a:rPr>
              <a:t>1</a:t>
            </a:r>
            <a:r>
              <a:rPr sz="1100" spc="-70" dirty="0">
                <a:solidFill>
                  <a:srgbClr val="272726"/>
                </a:solidFill>
                <a:latin typeface="Malgun Gothic"/>
                <a:cs typeface="Malgun Gothic"/>
              </a:rPr>
              <a:t>)</a:t>
            </a:r>
            <a:r>
              <a:rPr sz="1100" dirty="0">
                <a:solidFill>
                  <a:srgbClr val="272726"/>
                </a:solidFill>
                <a:latin typeface="Malgun Gothic"/>
                <a:cs typeface="Malgun Gothic"/>
              </a:rPr>
              <a:t>	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p</a:t>
            </a:r>
            <a:r>
              <a:rPr sz="1100" spc="-30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100" spc="-65" dirty="0">
                <a:solidFill>
                  <a:srgbClr val="272726"/>
                </a:solidFill>
                <a:latin typeface="Malgun Gothic"/>
                <a:cs typeface="Malgun Gothic"/>
              </a:rPr>
              <a:t>a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y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0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세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명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이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각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각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100" spc="-4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100" spc="-10" dirty="0">
                <a:solidFill>
                  <a:srgbClr val="272726"/>
                </a:solidFill>
                <a:latin typeface="Malgun Gothic"/>
                <a:cs typeface="Malgun Gothic"/>
              </a:rPr>
              <a:t>tt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y</a:t>
            </a:r>
            <a:r>
              <a:rPr sz="1100" spc="-10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컨트랙트에</a:t>
            </a:r>
            <a:endParaRPr sz="11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z="1100" spc="80" dirty="0">
                <a:solidFill>
                  <a:srgbClr val="272726"/>
                </a:solidFill>
                <a:latin typeface="Malgun Gothic"/>
                <a:cs typeface="Malgun Gothic"/>
              </a:rPr>
              <a:t>0</a:t>
            </a:r>
            <a:r>
              <a:rPr sz="1100" spc="20" dirty="0">
                <a:solidFill>
                  <a:srgbClr val="272726"/>
                </a:solidFill>
                <a:latin typeface="Malgun Gothic"/>
                <a:cs typeface="Malgun Gothic"/>
              </a:rPr>
              <a:t>.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01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10" dirty="0">
                <a:solidFill>
                  <a:srgbClr val="272726"/>
                </a:solidFill>
                <a:latin typeface="Malgun Gothic"/>
                <a:cs typeface="Malgun Gothic"/>
              </a:rPr>
              <a:t>ET</a:t>
            </a:r>
            <a:r>
              <a:rPr sz="1100" spc="-75" dirty="0">
                <a:solidFill>
                  <a:srgbClr val="272726"/>
                </a:solidFill>
                <a:latin typeface="Malgun Gothic"/>
                <a:cs typeface="Malgun Gothic"/>
              </a:rPr>
              <a:t>H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씩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전송하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며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25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100" spc="-4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100" spc="-10" dirty="0">
                <a:solidFill>
                  <a:srgbClr val="272726"/>
                </a:solidFill>
                <a:latin typeface="Malgun Gothic"/>
                <a:cs typeface="Malgun Gothic"/>
              </a:rPr>
              <a:t>tt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25" dirty="0">
                <a:solidFill>
                  <a:srgbClr val="272726"/>
                </a:solidFill>
                <a:latin typeface="Malgun Gothic"/>
                <a:cs typeface="Malgun Gothic"/>
              </a:rPr>
              <a:t>y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에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참여함</a:t>
            </a:r>
            <a:endParaRPr sz="1100">
              <a:latin typeface="Malgun Gothic"/>
              <a:cs typeface="Malgun Gothic"/>
            </a:endParaRPr>
          </a:p>
          <a:p>
            <a:pPr marL="241300" marR="5080" indent="-228600">
              <a:lnSpc>
                <a:spcPts val="2020"/>
              </a:lnSpc>
              <a:spcBef>
                <a:spcPts val="65"/>
              </a:spcBef>
              <a:buAutoNum type="arabicParenR" startAt="2"/>
              <a:tabLst>
                <a:tab pos="241300" algn="l"/>
              </a:tabLst>
            </a:pP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그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후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컨트랙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트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100" spc="-55" dirty="0">
                <a:solidFill>
                  <a:srgbClr val="272726"/>
                </a:solidFill>
                <a:latin typeface="Malgun Gothic"/>
                <a:cs typeface="Malgun Gothic"/>
              </a:rPr>
              <a:t>wn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p</a:t>
            </a:r>
            <a:r>
              <a:rPr sz="1100" spc="-3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100" spc="-35" dirty="0">
                <a:solidFill>
                  <a:srgbClr val="272726"/>
                </a:solidFill>
                <a:latin typeface="Malgun Gothic"/>
                <a:cs typeface="Malgun Gothic"/>
              </a:rPr>
              <a:t>ck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W</a:t>
            </a:r>
            <a:r>
              <a:rPr sz="1100" spc="-30" dirty="0">
                <a:solidFill>
                  <a:srgbClr val="272726"/>
                </a:solidFill>
                <a:latin typeface="Malgun Gothic"/>
                <a:cs typeface="Malgun Gothic"/>
              </a:rPr>
              <a:t>i</a:t>
            </a:r>
            <a:r>
              <a:rPr sz="1100" spc="-50" dirty="0">
                <a:solidFill>
                  <a:srgbClr val="272726"/>
                </a:solidFill>
                <a:latin typeface="Malgun Gothic"/>
                <a:cs typeface="Malgun Gothic"/>
              </a:rPr>
              <a:t>nn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14" dirty="0">
                <a:solidFill>
                  <a:srgbClr val="272726"/>
                </a:solidFill>
                <a:latin typeface="Malgun Gothic"/>
                <a:cs typeface="Malgun Gothic"/>
              </a:rPr>
              <a:t>함수를 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호출함</a:t>
            </a:r>
            <a:endParaRPr sz="11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1100" spc="-25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100" spc="-40" dirty="0">
                <a:solidFill>
                  <a:srgbClr val="272726"/>
                </a:solidFill>
                <a:latin typeface="Malgun Gothic"/>
                <a:cs typeface="Malgun Gothic"/>
              </a:rPr>
              <a:t>o</a:t>
            </a:r>
            <a:r>
              <a:rPr sz="1100" spc="-10" dirty="0">
                <a:solidFill>
                  <a:srgbClr val="272726"/>
                </a:solidFill>
                <a:latin typeface="Malgun Gothic"/>
                <a:cs typeface="Malgun Gothic"/>
              </a:rPr>
              <a:t>tt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y</a:t>
            </a:r>
            <a:r>
              <a:rPr sz="1100" spc="-10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컨트랙트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는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블록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의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상태값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을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이용한</a:t>
            </a:r>
            <a:endParaRPr sz="1100">
              <a:latin typeface="Malgun Gothic"/>
              <a:cs typeface="Malgun Gothic"/>
            </a:endParaRPr>
          </a:p>
          <a:p>
            <a:pPr marL="241300" marR="288925">
              <a:lnSpc>
                <a:spcPts val="2020"/>
              </a:lnSpc>
              <a:spcBef>
                <a:spcPts val="160"/>
              </a:spcBef>
            </a:pP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자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체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272726"/>
                </a:solidFill>
                <a:latin typeface="Malgun Gothic"/>
                <a:cs typeface="Malgun Gothic"/>
              </a:rPr>
              <a:t>PR</a:t>
            </a:r>
            <a:r>
              <a:rPr sz="1100" spc="-120" dirty="0">
                <a:solidFill>
                  <a:srgbClr val="272726"/>
                </a:solidFill>
                <a:latin typeface="Malgun Gothic"/>
                <a:cs typeface="Malgun Gothic"/>
              </a:rPr>
              <a:t>N</a:t>
            </a:r>
            <a:r>
              <a:rPr sz="1100" spc="-85" dirty="0">
                <a:solidFill>
                  <a:srgbClr val="272726"/>
                </a:solidFill>
                <a:latin typeface="Malgun Gothic"/>
                <a:cs typeface="Malgun Gothic"/>
              </a:rPr>
              <a:t>G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로직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을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통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해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참여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세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10" dirty="0">
                <a:solidFill>
                  <a:srgbClr val="272726"/>
                </a:solidFill>
                <a:latin typeface="Malgun Gothic"/>
                <a:cs typeface="Malgun Gothic"/>
              </a:rPr>
              <a:t>명의  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p</a:t>
            </a:r>
            <a:r>
              <a:rPr sz="1100" spc="-30" dirty="0">
                <a:solidFill>
                  <a:srgbClr val="272726"/>
                </a:solidFill>
                <a:latin typeface="Malgun Gothic"/>
                <a:cs typeface="Malgun Gothic"/>
              </a:rPr>
              <a:t>l</a:t>
            </a:r>
            <a:r>
              <a:rPr sz="1100" spc="-65" dirty="0">
                <a:solidFill>
                  <a:srgbClr val="272726"/>
                </a:solidFill>
                <a:latin typeface="Malgun Gothic"/>
                <a:cs typeface="Malgun Gothic"/>
              </a:rPr>
              <a:t>a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y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00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중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wi</a:t>
            </a:r>
            <a:r>
              <a:rPr sz="1100" spc="-55" dirty="0">
                <a:solidFill>
                  <a:srgbClr val="272726"/>
                </a:solidFill>
                <a:latin typeface="Malgun Gothic"/>
                <a:cs typeface="Malgun Gothic"/>
              </a:rPr>
              <a:t>nn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를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랜덤하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게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선정</a:t>
            </a:r>
            <a:endParaRPr sz="11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AutoNum type="arabicParenR" startAt="3"/>
              <a:tabLst>
                <a:tab pos="241300" algn="l"/>
              </a:tabLst>
            </a:pP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선정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된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20" dirty="0">
                <a:solidFill>
                  <a:srgbClr val="272726"/>
                </a:solidFill>
                <a:latin typeface="Malgun Gothic"/>
                <a:cs typeface="Malgun Gothic"/>
              </a:rPr>
              <a:t>wi</a:t>
            </a:r>
            <a:r>
              <a:rPr sz="1100" spc="-55" dirty="0">
                <a:solidFill>
                  <a:srgbClr val="272726"/>
                </a:solidFill>
                <a:latin typeface="Malgun Gothic"/>
                <a:cs typeface="Malgun Gothic"/>
              </a:rPr>
              <a:t>nn</a:t>
            </a:r>
            <a:r>
              <a:rPr sz="1100" spc="-60" dirty="0">
                <a:solidFill>
                  <a:srgbClr val="272726"/>
                </a:solidFill>
                <a:latin typeface="Malgun Gothic"/>
                <a:cs typeface="Malgun Gothic"/>
              </a:rPr>
              <a:t>e</a:t>
            </a:r>
            <a:r>
              <a:rPr sz="1100" spc="-15" dirty="0">
                <a:solidFill>
                  <a:srgbClr val="272726"/>
                </a:solidFill>
                <a:latin typeface="Malgun Gothic"/>
                <a:cs typeface="Malgun Gothic"/>
              </a:rPr>
              <a:t>r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에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게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컨트랙트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에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쌓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인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80" dirty="0">
                <a:solidFill>
                  <a:srgbClr val="272726"/>
                </a:solidFill>
                <a:latin typeface="Malgun Gothic"/>
                <a:cs typeface="Malgun Gothic"/>
              </a:rPr>
              <a:t>0</a:t>
            </a:r>
            <a:r>
              <a:rPr sz="1100" spc="20" dirty="0">
                <a:solidFill>
                  <a:srgbClr val="272726"/>
                </a:solidFill>
                <a:latin typeface="Malgun Gothic"/>
                <a:cs typeface="Malgun Gothic"/>
              </a:rPr>
              <a:t>.</a:t>
            </a:r>
            <a:r>
              <a:rPr sz="1100" spc="35" dirty="0">
                <a:solidFill>
                  <a:srgbClr val="272726"/>
                </a:solidFill>
                <a:latin typeface="Malgun Gothic"/>
                <a:cs typeface="Malgun Gothic"/>
              </a:rPr>
              <a:t>03</a:t>
            </a:r>
            <a:endParaRPr sz="11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1100" spc="10" dirty="0">
                <a:solidFill>
                  <a:srgbClr val="272726"/>
                </a:solidFill>
                <a:latin typeface="Malgun Gothic"/>
                <a:cs typeface="Malgun Gothic"/>
              </a:rPr>
              <a:t>ET</a:t>
            </a:r>
            <a:r>
              <a:rPr sz="1100" spc="-75" dirty="0">
                <a:solidFill>
                  <a:srgbClr val="272726"/>
                </a:solidFill>
                <a:latin typeface="Malgun Gothic"/>
                <a:cs typeface="Malgun Gothic"/>
              </a:rPr>
              <a:t>H</a:t>
            </a:r>
            <a:r>
              <a:rPr sz="1100" spc="-150" dirty="0">
                <a:solidFill>
                  <a:srgbClr val="272726"/>
                </a:solidFill>
                <a:latin typeface="Malgun Gothic"/>
                <a:cs typeface="Malgun Gothic"/>
              </a:rPr>
              <a:t>가</a:t>
            </a:r>
            <a:r>
              <a:rPr sz="1100" spc="-105" dirty="0">
                <a:solidFill>
                  <a:srgbClr val="272726"/>
                </a:solidFill>
                <a:latin typeface="Malgun Gothic"/>
                <a:cs typeface="Malgun Gothic"/>
              </a:rPr>
              <a:t> </a:t>
            </a:r>
            <a:r>
              <a:rPr sz="1100" spc="-155" dirty="0">
                <a:solidFill>
                  <a:srgbClr val="272726"/>
                </a:solidFill>
                <a:latin typeface="Malgun Gothic"/>
                <a:cs typeface="Malgun Gothic"/>
              </a:rPr>
              <a:t>전송됨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42453" y="1692310"/>
            <a:ext cx="2110740" cy="2880360"/>
            <a:chOff x="4942453" y="1692310"/>
            <a:chExt cx="2110740" cy="2880360"/>
          </a:xfrm>
        </p:grpSpPr>
        <p:sp>
          <p:nvSpPr>
            <p:cNvPr id="5" name="object 5"/>
            <p:cNvSpPr/>
            <p:nvPr/>
          </p:nvSpPr>
          <p:spPr>
            <a:xfrm>
              <a:off x="5938386" y="2715831"/>
              <a:ext cx="85725" cy="255904"/>
            </a:xfrm>
            <a:custGeom>
              <a:avLst/>
              <a:gdLst/>
              <a:ahLst/>
              <a:cxnLst/>
              <a:rect l="l" t="t" r="r" b="b"/>
              <a:pathLst>
                <a:path w="85725" h="255905">
                  <a:moveTo>
                    <a:pt x="5715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57150" y="28575"/>
                  </a:lnTo>
                  <a:lnTo>
                    <a:pt x="57150" y="0"/>
                  </a:lnTo>
                  <a:close/>
                </a:path>
                <a:path w="85725" h="255905">
                  <a:moveTo>
                    <a:pt x="57150" y="57150"/>
                  </a:moveTo>
                  <a:lnTo>
                    <a:pt x="28575" y="57150"/>
                  </a:lnTo>
                  <a:lnTo>
                    <a:pt x="28575" y="85725"/>
                  </a:lnTo>
                  <a:lnTo>
                    <a:pt x="57150" y="85725"/>
                  </a:lnTo>
                  <a:lnTo>
                    <a:pt x="57150" y="57150"/>
                  </a:lnTo>
                  <a:close/>
                </a:path>
                <a:path w="85725" h="255905">
                  <a:moveTo>
                    <a:pt x="57150" y="114300"/>
                  </a:moveTo>
                  <a:lnTo>
                    <a:pt x="28575" y="114300"/>
                  </a:lnTo>
                  <a:lnTo>
                    <a:pt x="28575" y="142875"/>
                  </a:lnTo>
                  <a:lnTo>
                    <a:pt x="57150" y="142875"/>
                  </a:lnTo>
                  <a:lnTo>
                    <a:pt x="57150" y="114300"/>
                  </a:lnTo>
                  <a:close/>
                </a:path>
                <a:path w="85725" h="255905">
                  <a:moveTo>
                    <a:pt x="85725" y="169917"/>
                  </a:moveTo>
                  <a:lnTo>
                    <a:pt x="0" y="169917"/>
                  </a:lnTo>
                  <a:lnTo>
                    <a:pt x="42863" y="255642"/>
                  </a:lnTo>
                  <a:lnTo>
                    <a:pt x="78581" y="184204"/>
                  </a:lnTo>
                  <a:lnTo>
                    <a:pt x="28575" y="184204"/>
                  </a:lnTo>
                  <a:lnTo>
                    <a:pt x="28575" y="171450"/>
                  </a:lnTo>
                  <a:lnTo>
                    <a:pt x="84958" y="171450"/>
                  </a:lnTo>
                  <a:lnTo>
                    <a:pt x="85725" y="169917"/>
                  </a:lnTo>
                  <a:close/>
                </a:path>
                <a:path w="85725" h="255905">
                  <a:moveTo>
                    <a:pt x="57150" y="171450"/>
                  </a:moveTo>
                  <a:lnTo>
                    <a:pt x="28575" y="171450"/>
                  </a:lnTo>
                  <a:lnTo>
                    <a:pt x="28575" y="184204"/>
                  </a:lnTo>
                  <a:lnTo>
                    <a:pt x="57150" y="184204"/>
                  </a:lnTo>
                  <a:lnTo>
                    <a:pt x="57150" y="171450"/>
                  </a:lnTo>
                  <a:close/>
                </a:path>
                <a:path w="85725" h="255905">
                  <a:moveTo>
                    <a:pt x="84958" y="171450"/>
                  </a:moveTo>
                  <a:lnTo>
                    <a:pt x="57150" y="171450"/>
                  </a:lnTo>
                  <a:lnTo>
                    <a:pt x="57150" y="184204"/>
                  </a:lnTo>
                  <a:lnTo>
                    <a:pt x="78581" y="184204"/>
                  </a:lnTo>
                  <a:lnTo>
                    <a:pt x="84958" y="17145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1503" y="1711360"/>
              <a:ext cx="2072639" cy="2842260"/>
            </a:xfrm>
            <a:custGeom>
              <a:avLst/>
              <a:gdLst/>
              <a:ahLst/>
              <a:cxnLst/>
              <a:rect l="l" t="t" r="r" b="b"/>
              <a:pathLst>
                <a:path w="2072640" h="2842260">
                  <a:moveTo>
                    <a:pt x="0" y="0"/>
                  </a:moveTo>
                  <a:lnTo>
                    <a:pt x="2072015" y="0"/>
                  </a:lnTo>
                  <a:lnTo>
                    <a:pt x="2072015" y="2842256"/>
                  </a:lnTo>
                  <a:lnTo>
                    <a:pt x="0" y="28422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26630" y="1920239"/>
            <a:ext cx="9652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Malgun Gothic"/>
                <a:cs typeface="Malgun Gothic"/>
              </a:rPr>
              <a:t>L</a:t>
            </a:r>
            <a:r>
              <a:rPr sz="1100" spc="-40" dirty="0">
                <a:latin typeface="Malgun Gothic"/>
                <a:cs typeface="Malgun Gothic"/>
              </a:rPr>
              <a:t>o</a:t>
            </a:r>
            <a:r>
              <a:rPr sz="1100" spc="-10" dirty="0">
                <a:latin typeface="Malgun Gothic"/>
                <a:cs typeface="Malgun Gothic"/>
              </a:rPr>
              <a:t>tt</a:t>
            </a:r>
            <a:r>
              <a:rPr sz="1100" spc="-60" dirty="0">
                <a:latin typeface="Malgun Gothic"/>
                <a:cs typeface="Malgun Gothic"/>
              </a:rPr>
              <a:t>e</a:t>
            </a:r>
            <a:r>
              <a:rPr sz="1100" spc="-15" dirty="0">
                <a:latin typeface="Malgun Gothic"/>
                <a:cs typeface="Malgun Gothic"/>
              </a:rPr>
              <a:t>r</a:t>
            </a:r>
            <a:r>
              <a:rPr sz="1100" spc="-20" dirty="0">
                <a:latin typeface="Malgun Gothic"/>
                <a:cs typeface="Malgun Gothic"/>
              </a:rPr>
              <a:t>y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spc="-155" dirty="0">
                <a:latin typeface="Malgun Gothic"/>
                <a:cs typeface="Malgun Gothic"/>
              </a:rPr>
              <a:t>컨트랙트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5679" y="1709927"/>
            <a:ext cx="4922520" cy="2468880"/>
            <a:chOff x="3535679" y="1709927"/>
            <a:chExt cx="4922520" cy="24688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79" y="2532888"/>
              <a:ext cx="557784" cy="1645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92894" y="2765197"/>
              <a:ext cx="868680" cy="85725"/>
            </a:xfrm>
            <a:custGeom>
              <a:avLst/>
              <a:gdLst/>
              <a:ahLst/>
              <a:cxnLst/>
              <a:rect l="l" t="t" r="r" b="b"/>
              <a:pathLst>
                <a:path w="868679" h="85725">
                  <a:moveTo>
                    <a:pt x="782883" y="57149"/>
                  </a:moveTo>
                  <a:lnTo>
                    <a:pt x="782883" y="85725"/>
                  </a:lnTo>
                  <a:lnTo>
                    <a:pt x="840033" y="57150"/>
                  </a:lnTo>
                  <a:lnTo>
                    <a:pt x="782883" y="57149"/>
                  </a:lnTo>
                  <a:close/>
                </a:path>
                <a:path w="868679" h="85725">
                  <a:moveTo>
                    <a:pt x="782883" y="28574"/>
                  </a:moveTo>
                  <a:lnTo>
                    <a:pt x="782883" y="57149"/>
                  </a:lnTo>
                  <a:lnTo>
                    <a:pt x="797171" y="57150"/>
                  </a:lnTo>
                  <a:lnTo>
                    <a:pt x="797171" y="28575"/>
                  </a:lnTo>
                  <a:lnTo>
                    <a:pt x="782883" y="28574"/>
                  </a:lnTo>
                  <a:close/>
                </a:path>
                <a:path w="868679" h="85725">
                  <a:moveTo>
                    <a:pt x="782883" y="0"/>
                  </a:moveTo>
                  <a:lnTo>
                    <a:pt x="782883" y="28574"/>
                  </a:lnTo>
                  <a:lnTo>
                    <a:pt x="797171" y="28575"/>
                  </a:lnTo>
                  <a:lnTo>
                    <a:pt x="797171" y="57150"/>
                  </a:lnTo>
                  <a:lnTo>
                    <a:pt x="840036" y="57148"/>
                  </a:lnTo>
                  <a:lnTo>
                    <a:pt x="868608" y="42862"/>
                  </a:lnTo>
                  <a:lnTo>
                    <a:pt x="782883" y="0"/>
                  </a:lnTo>
                  <a:close/>
                </a:path>
                <a:path w="868679" h="85725">
                  <a:moveTo>
                    <a:pt x="0" y="28573"/>
                  </a:moveTo>
                  <a:lnTo>
                    <a:pt x="0" y="57148"/>
                  </a:lnTo>
                  <a:lnTo>
                    <a:pt x="782883" y="57149"/>
                  </a:lnTo>
                  <a:lnTo>
                    <a:pt x="782883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5679" y="1709927"/>
              <a:ext cx="557784" cy="5516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92892" y="1968290"/>
              <a:ext cx="868680" cy="85725"/>
            </a:xfrm>
            <a:custGeom>
              <a:avLst/>
              <a:gdLst/>
              <a:ahLst/>
              <a:cxnLst/>
              <a:rect l="l" t="t" r="r" b="b"/>
              <a:pathLst>
                <a:path w="868679" h="85725">
                  <a:moveTo>
                    <a:pt x="782883" y="57149"/>
                  </a:moveTo>
                  <a:lnTo>
                    <a:pt x="782883" y="85725"/>
                  </a:lnTo>
                  <a:lnTo>
                    <a:pt x="840033" y="57150"/>
                  </a:lnTo>
                  <a:lnTo>
                    <a:pt x="782883" y="57149"/>
                  </a:lnTo>
                  <a:close/>
                </a:path>
                <a:path w="868679" h="85725">
                  <a:moveTo>
                    <a:pt x="782883" y="28574"/>
                  </a:moveTo>
                  <a:lnTo>
                    <a:pt x="782883" y="57149"/>
                  </a:lnTo>
                  <a:lnTo>
                    <a:pt x="797171" y="57150"/>
                  </a:lnTo>
                  <a:lnTo>
                    <a:pt x="797171" y="28575"/>
                  </a:lnTo>
                  <a:lnTo>
                    <a:pt x="782883" y="28574"/>
                  </a:lnTo>
                  <a:close/>
                </a:path>
                <a:path w="868679" h="85725">
                  <a:moveTo>
                    <a:pt x="782883" y="0"/>
                  </a:moveTo>
                  <a:lnTo>
                    <a:pt x="782883" y="28574"/>
                  </a:lnTo>
                  <a:lnTo>
                    <a:pt x="797171" y="28575"/>
                  </a:lnTo>
                  <a:lnTo>
                    <a:pt x="797171" y="57150"/>
                  </a:lnTo>
                  <a:lnTo>
                    <a:pt x="840036" y="57148"/>
                  </a:lnTo>
                  <a:lnTo>
                    <a:pt x="868608" y="42862"/>
                  </a:lnTo>
                  <a:lnTo>
                    <a:pt x="782883" y="0"/>
                  </a:lnTo>
                  <a:close/>
                </a:path>
                <a:path w="868679" h="85725">
                  <a:moveTo>
                    <a:pt x="0" y="28573"/>
                  </a:moveTo>
                  <a:lnTo>
                    <a:pt x="0" y="57148"/>
                  </a:lnTo>
                  <a:lnTo>
                    <a:pt x="782883" y="57149"/>
                  </a:lnTo>
                  <a:lnTo>
                    <a:pt x="782883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415" y="3081527"/>
              <a:ext cx="557783" cy="5516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210701" y="1783079"/>
            <a:ext cx="678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0" dirty="0">
                <a:latin typeface="Malgun Gothic"/>
                <a:cs typeface="Malgun Gothic"/>
              </a:rPr>
              <a:t>p</a:t>
            </a:r>
            <a:r>
              <a:rPr sz="1100" spc="-30" dirty="0">
                <a:latin typeface="Malgun Gothic"/>
                <a:cs typeface="Malgun Gothic"/>
              </a:rPr>
              <a:t>i</a:t>
            </a:r>
            <a:r>
              <a:rPr sz="1100" spc="-35" dirty="0">
                <a:latin typeface="Malgun Gothic"/>
                <a:cs typeface="Malgun Gothic"/>
              </a:rPr>
              <a:t>ck</a:t>
            </a:r>
            <a:r>
              <a:rPr sz="1100" spc="-105" dirty="0">
                <a:latin typeface="Malgun Gothic"/>
                <a:cs typeface="Malgun Gothic"/>
              </a:rPr>
              <a:t>W</a:t>
            </a:r>
            <a:r>
              <a:rPr sz="1100" spc="-30" dirty="0">
                <a:latin typeface="Malgun Gothic"/>
                <a:cs typeface="Malgun Gothic"/>
              </a:rPr>
              <a:t>i</a:t>
            </a:r>
            <a:r>
              <a:rPr sz="1100" spc="-50" dirty="0">
                <a:latin typeface="Malgun Gothic"/>
                <a:cs typeface="Malgun Gothic"/>
              </a:rPr>
              <a:t>nn</a:t>
            </a:r>
            <a:r>
              <a:rPr sz="1100" spc="-60" dirty="0">
                <a:latin typeface="Malgun Gothic"/>
                <a:cs typeface="Malgun Gothic"/>
              </a:rPr>
              <a:t>e</a:t>
            </a:r>
            <a:r>
              <a:rPr sz="1100" spc="-15" dirty="0">
                <a:latin typeface="Malgun Gothic"/>
                <a:cs typeface="Malgun Gothic"/>
              </a:rPr>
              <a:t>r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6972" y="2200148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ow</a:t>
            </a:r>
            <a:r>
              <a:rPr sz="1200" spc="-60" dirty="0">
                <a:latin typeface="Malgun Gothic"/>
                <a:cs typeface="Malgun Gothic"/>
              </a:rPr>
              <a:t>ne</a:t>
            </a:r>
            <a:r>
              <a:rPr sz="1200" spc="-20" dirty="0">
                <a:latin typeface="Malgun Gothic"/>
                <a:cs typeface="Malgun Gothic"/>
              </a:rPr>
              <a:t>r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8534" y="4153916"/>
            <a:ext cx="4768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Malgun Gothic"/>
                <a:cs typeface="Malgun Gothic"/>
              </a:rPr>
              <a:t>players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6493" y="3608832"/>
            <a:ext cx="980440" cy="5226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77495">
              <a:lnSpc>
                <a:spcPts val="1300"/>
              </a:lnSpc>
              <a:spcBef>
                <a:spcPts val="160"/>
              </a:spcBef>
            </a:pPr>
            <a:r>
              <a:rPr sz="1100" spc="-40" dirty="0">
                <a:latin typeface="Malgun Gothic"/>
                <a:cs typeface="Malgun Gothic"/>
              </a:rPr>
              <a:t>winner 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(f</a:t>
            </a:r>
            <a:r>
              <a:rPr sz="1100" spc="-15" dirty="0">
                <a:latin typeface="Malgun Gothic"/>
                <a:cs typeface="Malgun Gothic"/>
              </a:rPr>
              <a:t>r</a:t>
            </a:r>
            <a:r>
              <a:rPr sz="1100" spc="-90" dirty="0">
                <a:latin typeface="Malgun Gothic"/>
                <a:cs typeface="Malgun Gothic"/>
              </a:rPr>
              <a:t>o</a:t>
            </a:r>
            <a:r>
              <a:rPr sz="1100" spc="-95" dirty="0">
                <a:latin typeface="Malgun Gothic"/>
                <a:cs typeface="Malgun Gothic"/>
              </a:rPr>
              <a:t>m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o</a:t>
            </a:r>
            <a:r>
              <a:rPr sz="1100" spc="-55" dirty="0">
                <a:latin typeface="Malgun Gothic"/>
                <a:cs typeface="Malgun Gothic"/>
              </a:rPr>
              <a:t>n</a:t>
            </a:r>
            <a:r>
              <a:rPr sz="1100" spc="-50" dirty="0">
                <a:latin typeface="Malgun Gothic"/>
                <a:cs typeface="Malgun Gothic"/>
              </a:rPr>
              <a:t>e</a:t>
            </a:r>
            <a:r>
              <a:rPr sz="1100" spc="-11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o</a:t>
            </a:r>
            <a:r>
              <a:rPr sz="1100" dirty="0">
                <a:latin typeface="Malgun Gothic"/>
                <a:cs typeface="Malgun Gothic"/>
              </a:rPr>
              <a:t>f</a:t>
            </a:r>
            <a:r>
              <a:rPr sz="1100" spc="-10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t</a:t>
            </a:r>
            <a:r>
              <a:rPr sz="1100" spc="-55" dirty="0">
                <a:latin typeface="Malgun Gothic"/>
                <a:cs typeface="Malgun Gothic"/>
              </a:rPr>
              <a:t>h</a:t>
            </a:r>
            <a:r>
              <a:rPr sz="1100" spc="-50" dirty="0">
                <a:latin typeface="Malgun Gothic"/>
                <a:cs typeface="Malgun Gothic"/>
              </a:rPr>
              <a:t>e</a:t>
            </a:r>
            <a:endParaRPr sz="1100">
              <a:latin typeface="Malgun Gothic"/>
              <a:cs typeface="Malgun Gothic"/>
            </a:endParaRPr>
          </a:p>
          <a:p>
            <a:pPr marL="260985">
              <a:lnSpc>
                <a:spcPts val="1250"/>
              </a:lnSpc>
            </a:pPr>
            <a:r>
              <a:rPr sz="1100" spc="-35" dirty="0">
                <a:latin typeface="Malgun Gothic"/>
                <a:cs typeface="Malgun Gothic"/>
              </a:rPr>
              <a:t>players)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81040" y="2968751"/>
            <a:ext cx="2179955" cy="963930"/>
            <a:chOff x="4081040" y="2968751"/>
            <a:chExt cx="2179955" cy="9639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2807" y="2968751"/>
              <a:ext cx="557784" cy="5516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81030" y="3314306"/>
              <a:ext cx="873760" cy="618490"/>
            </a:xfrm>
            <a:custGeom>
              <a:avLst/>
              <a:gdLst/>
              <a:ahLst/>
              <a:cxnLst/>
              <a:rect l="l" t="t" r="r" b="b"/>
              <a:pathLst>
                <a:path w="873760" h="618489">
                  <a:moveTo>
                    <a:pt x="868616" y="42862"/>
                  </a:moveTo>
                  <a:lnTo>
                    <a:pt x="782891" y="0"/>
                  </a:lnTo>
                  <a:lnTo>
                    <a:pt x="78289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782891" y="57150"/>
                  </a:lnTo>
                  <a:lnTo>
                    <a:pt x="782891" y="85725"/>
                  </a:lnTo>
                  <a:lnTo>
                    <a:pt x="840041" y="57150"/>
                  </a:lnTo>
                  <a:lnTo>
                    <a:pt x="868616" y="42862"/>
                  </a:lnTo>
                  <a:close/>
                </a:path>
                <a:path w="873760" h="618489">
                  <a:moveTo>
                    <a:pt x="873328" y="575144"/>
                  </a:moveTo>
                  <a:lnTo>
                    <a:pt x="787603" y="532282"/>
                  </a:lnTo>
                  <a:lnTo>
                    <a:pt x="787603" y="560857"/>
                  </a:lnTo>
                  <a:lnTo>
                    <a:pt x="4724" y="560857"/>
                  </a:lnTo>
                  <a:lnTo>
                    <a:pt x="4724" y="589432"/>
                  </a:lnTo>
                  <a:lnTo>
                    <a:pt x="787603" y="589432"/>
                  </a:lnTo>
                  <a:lnTo>
                    <a:pt x="787603" y="618007"/>
                  </a:lnTo>
                  <a:lnTo>
                    <a:pt x="844753" y="589432"/>
                  </a:lnTo>
                  <a:lnTo>
                    <a:pt x="873328" y="575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09837" y="3560064"/>
            <a:ext cx="5911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latin typeface="Malgun Gothic"/>
                <a:cs typeface="Malgun Gothic"/>
              </a:rPr>
              <a:t>0</a:t>
            </a:r>
            <a:r>
              <a:rPr sz="1100" spc="20" dirty="0">
                <a:latin typeface="Malgun Gothic"/>
                <a:cs typeface="Malgun Gothic"/>
              </a:rPr>
              <a:t>.</a:t>
            </a:r>
            <a:r>
              <a:rPr sz="1100" spc="35" dirty="0">
                <a:latin typeface="Malgun Gothic"/>
                <a:cs typeface="Malgun Gothic"/>
              </a:rPr>
              <a:t>03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ET</a:t>
            </a:r>
            <a:r>
              <a:rPr sz="1100" spc="-70" dirty="0">
                <a:latin typeface="Malgun Gothic"/>
                <a:cs typeface="Malgun Gothic"/>
              </a:rPr>
              <a:t>H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8001" y="2523743"/>
            <a:ext cx="567690" cy="507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675"/>
              </a:spcBef>
            </a:pPr>
            <a:r>
              <a:rPr sz="1100" spc="-25" dirty="0">
                <a:latin typeface="Malgun Gothic"/>
                <a:cs typeface="Malgun Gothic"/>
              </a:rPr>
              <a:t>enter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80" dirty="0">
                <a:latin typeface="Malgun Gothic"/>
                <a:cs typeface="Malgun Gothic"/>
              </a:rPr>
              <a:t>0</a:t>
            </a:r>
            <a:r>
              <a:rPr sz="1100" spc="20" dirty="0">
                <a:latin typeface="Malgun Gothic"/>
                <a:cs typeface="Malgun Gothic"/>
              </a:rPr>
              <a:t>.</a:t>
            </a:r>
            <a:r>
              <a:rPr sz="1100" spc="-60" dirty="0">
                <a:latin typeface="Malgun Gothic"/>
                <a:cs typeface="Malgun Gothic"/>
              </a:rPr>
              <a:t>01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ET</a:t>
            </a:r>
            <a:r>
              <a:rPr sz="1100" spc="-70" dirty="0">
                <a:latin typeface="Malgun Gothic"/>
                <a:cs typeface="Malgun Gothic"/>
              </a:rPr>
              <a:t>H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1450" y="3084575"/>
            <a:ext cx="570865" cy="10255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650"/>
              </a:spcBef>
            </a:pPr>
            <a:r>
              <a:rPr sz="1100" spc="-25" dirty="0">
                <a:latin typeface="Malgun Gothic"/>
                <a:cs typeface="Malgun Gothic"/>
              </a:rPr>
              <a:t>enter</a:t>
            </a:r>
            <a:endParaRPr sz="1100">
              <a:latin typeface="Malgun Gothic"/>
              <a:cs typeface="Malgun Gothic"/>
            </a:endParaRPr>
          </a:p>
          <a:p>
            <a:pPr marL="15875">
              <a:lnSpc>
                <a:spcPct val="100000"/>
              </a:lnSpc>
              <a:spcBef>
                <a:spcPts val="555"/>
              </a:spcBef>
            </a:pPr>
            <a:r>
              <a:rPr sz="1100" spc="80" dirty="0">
                <a:latin typeface="Malgun Gothic"/>
                <a:cs typeface="Malgun Gothic"/>
              </a:rPr>
              <a:t>0</a:t>
            </a:r>
            <a:r>
              <a:rPr sz="1100" spc="20" dirty="0">
                <a:latin typeface="Malgun Gothic"/>
                <a:cs typeface="Malgun Gothic"/>
              </a:rPr>
              <a:t>.</a:t>
            </a:r>
            <a:r>
              <a:rPr sz="1100" spc="-60" dirty="0">
                <a:latin typeface="Malgun Gothic"/>
                <a:cs typeface="Malgun Gothic"/>
              </a:rPr>
              <a:t>01</a:t>
            </a:r>
            <a:r>
              <a:rPr sz="1100" spc="-10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ET</a:t>
            </a:r>
            <a:r>
              <a:rPr sz="1100" spc="-70" dirty="0">
                <a:latin typeface="Malgun Gothic"/>
                <a:cs typeface="Malgun Gothic"/>
              </a:rPr>
              <a:t>H</a:t>
            </a:r>
            <a:endParaRPr sz="1100">
              <a:latin typeface="Malgun Gothic"/>
              <a:cs typeface="Malgun Gothic"/>
            </a:endParaRPr>
          </a:p>
          <a:p>
            <a:pPr marL="130175">
              <a:lnSpc>
                <a:spcPct val="100000"/>
              </a:lnSpc>
              <a:spcBef>
                <a:spcPts val="1005"/>
              </a:spcBef>
            </a:pPr>
            <a:r>
              <a:rPr sz="1100" spc="-25" dirty="0">
                <a:latin typeface="Malgun Gothic"/>
                <a:cs typeface="Malgun Gothic"/>
              </a:rPr>
              <a:t>enter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5" dirty="0">
                <a:latin typeface="Arial MT"/>
                <a:cs typeface="Arial MT"/>
              </a:rPr>
              <a:t>0.</a:t>
            </a:r>
            <a:r>
              <a:rPr sz="1100" spc="-80" dirty="0">
                <a:latin typeface="Arial MT"/>
                <a:cs typeface="Arial MT"/>
              </a:rPr>
              <a:t>0</a:t>
            </a:r>
            <a:r>
              <a:rPr sz="1100" spc="-7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E</a:t>
            </a:r>
            <a:r>
              <a:rPr sz="1100" spc="-100" dirty="0">
                <a:latin typeface="Arial MT"/>
                <a:cs typeface="Arial MT"/>
              </a:rPr>
              <a:t>T</a:t>
            </a:r>
            <a:r>
              <a:rPr sz="1100" spc="-60" dirty="0">
                <a:latin typeface="Arial MT"/>
                <a:cs typeface="Arial MT"/>
              </a:rPr>
              <a:t>H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5489" y="2396021"/>
            <a:ext cx="685800" cy="30226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00"/>
              </a:spcBef>
            </a:pPr>
            <a:r>
              <a:rPr sz="1200" spc="-75" dirty="0">
                <a:latin typeface="Malgun Gothic"/>
                <a:cs typeface="Malgun Gothic"/>
              </a:rPr>
              <a:t>PRNG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79780" y="1993855"/>
            <a:ext cx="651510" cy="594360"/>
          </a:xfrm>
          <a:custGeom>
            <a:avLst/>
            <a:gdLst/>
            <a:ahLst/>
            <a:cxnLst/>
            <a:rect l="l" t="t" r="r" b="b"/>
            <a:pathLst>
              <a:path w="651510" h="594360">
                <a:moveTo>
                  <a:pt x="28575" y="0"/>
                </a:moveTo>
                <a:lnTo>
                  <a:pt x="0" y="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0"/>
                </a:lnTo>
                <a:close/>
              </a:path>
              <a:path w="651510" h="594360">
                <a:moveTo>
                  <a:pt x="85725" y="0"/>
                </a:moveTo>
                <a:lnTo>
                  <a:pt x="57150" y="0"/>
                </a:lnTo>
                <a:lnTo>
                  <a:pt x="5715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651510" h="594360">
                <a:moveTo>
                  <a:pt x="142875" y="0"/>
                </a:moveTo>
                <a:lnTo>
                  <a:pt x="114300" y="0"/>
                </a:lnTo>
                <a:lnTo>
                  <a:pt x="114300" y="28575"/>
                </a:lnTo>
                <a:lnTo>
                  <a:pt x="142875" y="28575"/>
                </a:lnTo>
                <a:lnTo>
                  <a:pt x="142875" y="0"/>
                </a:lnTo>
                <a:close/>
              </a:path>
              <a:path w="651510" h="594360">
                <a:moveTo>
                  <a:pt x="200025" y="0"/>
                </a:moveTo>
                <a:lnTo>
                  <a:pt x="171450" y="0"/>
                </a:lnTo>
                <a:lnTo>
                  <a:pt x="171450" y="28575"/>
                </a:lnTo>
                <a:lnTo>
                  <a:pt x="200025" y="28575"/>
                </a:lnTo>
                <a:lnTo>
                  <a:pt x="200025" y="0"/>
                </a:lnTo>
                <a:close/>
              </a:path>
              <a:path w="651510" h="594360">
                <a:moveTo>
                  <a:pt x="257175" y="0"/>
                </a:moveTo>
                <a:lnTo>
                  <a:pt x="228600" y="0"/>
                </a:lnTo>
                <a:lnTo>
                  <a:pt x="228600" y="28575"/>
                </a:lnTo>
                <a:lnTo>
                  <a:pt x="257175" y="28575"/>
                </a:lnTo>
                <a:lnTo>
                  <a:pt x="257175" y="0"/>
                </a:lnTo>
                <a:close/>
              </a:path>
              <a:path w="651510" h="594360">
                <a:moveTo>
                  <a:pt x="314325" y="0"/>
                </a:moveTo>
                <a:lnTo>
                  <a:pt x="285750" y="0"/>
                </a:lnTo>
                <a:lnTo>
                  <a:pt x="285750" y="28575"/>
                </a:lnTo>
                <a:lnTo>
                  <a:pt x="314325" y="28575"/>
                </a:lnTo>
                <a:lnTo>
                  <a:pt x="314325" y="0"/>
                </a:lnTo>
                <a:close/>
              </a:path>
              <a:path w="651510" h="594360">
                <a:moveTo>
                  <a:pt x="339945" y="31529"/>
                </a:moveTo>
                <a:lnTo>
                  <a:pt x="311370" y="31529"/>
                </a:lnTo>
                <a:lnTo>
                  <a:pt x="311370" y="60104"/>
                </a:lnTo>
                <a:lnTo>
                  <a:pt x="339945" y="60104"/>
                </a:lnTo>
                <a:lnTo>
                  <a:pt x="339945" y="31529"/>
                </a:lnTo>
                <a:close/>
              </a:path>
              <a:path w="651510" h="594360">
                <a:moveTo>
                  <a:pt x="339945" y="88679"/>
                </a:moveTo>
                <a:lnTo>
                  <a:pt x="311370" y="88679"/>
                </a:lnTo>
                <a:lnTo>
                  <a:pt x="311370" y="117254"/>
                </a:lnTo>
                <a:lnTo>
                  <a:pt x="339945" y="117254"/>
                </a:lnTo>
                <a:lnTo>
                  <a:pt x="339945" y="88679"/>
                </a:lnTo>
                <a:close/>
              </a:path>
              <a:path w="651510" h="594360">
                <a:moveTo>
                  <a:pt x="339945" y="145829"/>
                </a:moveTo>
                <a:lnTo>
                  <a:pt x="311370" y="145829"/>
                </a:lnTo>
                <a:lnTo>
                  <a:pt x="311370" y="174404"/>
                </a:lnTo>
                <a:lnTo>
                  <a:pt x="339945" y="174404"/>
                </a:lnTo>
                <a:lnTo>
                  <a:pt x="339945" y="145829"/>
                </a:lnTo>
                <a:close/>
              </a:path>
              <a:path w="651510" h="594360">
                <a:moveTo>
                  <a:pt x="339945" y="202979"/>
                </a:moveTo>
                <a:lnTo>
                  <a:pt x="311370" y="202979"/>
                </a:lnTo>
                <a:lnTo>
                  <a:pt x="311370" y="231554"/>
                </a:lnTo>
                <a:lnTo>
                  <a:pt x="339945" y="231554"/>
                </a:lnTo>
                <a:lnTo>
                  <a:pt x="339945" y="202979"/>
                </a:lnTo>
                <a:close/>
              </a:path>
              <a:path w="651510" h="594360">
                <a:moveTo>
                  <a:pt x="339945" y="260129"/>
                </a:moveTo>
                <a:lnTo>
                  <a:pt x="311370" y="260129"/>
                </a:lnTo>
                <a:lnTo>
                  <a:pt x="311370" y="288704"/>
                </a:lnTo>
                <a:lnTo>
                  <a:pt x="339945" y="288704"/>
                </a:lnTo>
                <a:lnTo>
                  <a:pt x="339945" y="260129"/>
                </a:lnTo>
                <a:close/>
              </a:path>
              <a:path w="651510" h="594360">
                <a:moveTo>
                  <a:pt x="339945" y="317279"/>
                </a:moveTo>
                <a:lnTo>
                  <a:pt x="311370" y="317279"/>
                </a:lnTo>
                <a:lnTo>
                  <a:pt x="311370" y="345854"/>
                </a:lnTo>
                <a:lnTo>
                  <a:pt x="339945" y="345854"/>
                </a:lnTo>
                <a:lnTo>
                  <a:pt x="339945" y="317279"/>
                </a:lnTo>
                <a:close/>
              </a:path>
              <a:path w="651510" h="594360">
                <a:moveTo>
                  <a:pt x="339945" y="374429"/>
                </a:moveTo>
                <a:lnTo>
                  <a:pt x="311370" y="374429"/>
                </a:lnTo>
                <a:lnTo>
                  <a:pt x="311370" y="403004"/>
                </a:lnTo>
                <a:lnTo>
                  <a:pt x="339945" y="403004"/>
                </a:lnTo>
                <a:lnTo>
                  <a:pt x="339945" y="374429"/>
                </a:lnTo>
                <a:close/>
              </a:path>
              <a:path w="651510" h="594360">
                <a:moveTo>
                  <a:pt x="339945" y="431579"/>
                </a:moveTo>
                <a:lnTo>
                  <a:pt x="311370" y="431579"/>
                </a:lnTo>
                <a:lnTo>
                  <a:pt x="311370" y="460154"/>
                </a:lnTo>
                <a:lnTo>
                  <a:pt x="339945" y="460154"/>
                </a:lnTo>
                <a:lnTo>
                  <a:pt x="339945" y="431579"/>
                </a:lnTo>
                <a:close/>
              </a:path>
              <a:path w="651510" h="594360">
                <a:moveTo>
                  <a:pt x="339945" y="488729"/>
                </a:moveTo>
                <a:lnTo>
                  <a:pt x="311370" y="488729"/>
                </a:lnTo>
                <a:lnTo>
                  <a:pt x="311370" y="517304"/>
                </a:lnTo>
                <a:lnTo>
                  <a:pt x="339945" y="517304"/>
                </a:lnTo>
                <a:lnTo>
                  <a:pt x="339945" y="488729"/>
                </a:lnTo>
                <a:close/>
              </a:path>
              <a:path w="651510" h="594360">
                <a:moveTo>
                  <a:pt x="334443" y="545879"/>
                </a:moveTo>
                <a:lnTo>
                  <a:pt x="311370" y="545879"/>
                </a:lnTo>
                <a:lnTo>
                  <a:pt x="311370" y="565669"/>
                </a:lnTo>
                <a:lnTo>
                  <a:pt x="348729" y="565669"/>
                </a:lnTo>
                <a:lnTo>
                  <a:pt x="348729" y="551381"/>
                </a:lnTo>
                <a:lnTo>
                  <a:pt x="339945" y="551381"/>
                </a:lnTo>
                <a:lnTo>
                  <a:pt x="334443" y="545879"/>
                </a:lnTo>
                <a:close/>
              </a:path>
              <a:path w="651510" h="594360">
                <a:moveTo>
                  <a:pt x="348729" y="537094"/>
                </a:moveTo>
                <a:lnTo>
                  <a:pt x="325658" y="537094"/>
                </a:lnTo>
                <a:lnTo>
                  <a:pt x="339945" y="551381"/>
                </a:lnTo>
                <a:lnTo>
                  <a:pt x="339945" y="545879"/>
                </a:lnTo>
                <a:lnTo>
                  <a:pt x="348729" y="545879"/>
                </a:lnTo>
                <a:lnTo>
                  <a:pt x="348729" y="537094"/>
                </a:lnTo>
                <a:close/>
              </a:path>
              <a:path w="651510" h="594360">
                <a:moveTo>
                  <a:pt x="348729" y="545879"/>
                </a:moveTo>
                <a:lnTo>
                  <a:pt x="339945" y="545879"/>
                </a:lnTo>
                <a:lnTo>
                  <a:pt x="339945" y="551381"/>
                </a:lnTo>
                <a:lnTo>
                  <a:pt x="348729" y="551381"/>
                </a:lnTo>
                <a:lnTo>
                  <a:pt x="348729" y="545879"/>
                </a:lnTo>
                <a:close/>
              </a:path>
              <a:path w="651510" h="594360">
                <a:moveTo>
                  <a:pt x="405879" y="537094"/>
                </a:moveTo>
                <a:lnTo>
                  <a:pt x="377304" y="537094"/>
                </a:lnTo>
                <a:lnTo>
                  <a:pt x="377304" y="565669"/>
                </a:lnTo>
                <a:lnTo>
                  <a:pt x="405879" y="565669"/>
                </a:lnTo>
                <a:lnTo>
                  <a:pt x="405879" y="537094"/>
                </a:lnTo>
                <a:close/>
              </a:path>
              <a:path w="651510" h="594360">
                <a:moveTo>
                  <a:pt x="463029" y="537094"/>
                </a:moveTo>
                <a:lnTo>
                  <a:pt x="434454" y="537094"/>
                </a:lnTo>
                <a:lnTo>
                  <a:pt x="434454" y="565669"/>
                </a:lnTo>
                <a:lnTo>
                  <a:pt x="463029" y="565669"/>
                </a:lnTo>
                <a:lnTo>
                  <a:pt x="463029" y="537094"/>
                </a:lnTo>
                <a:close/>
              </a:path>
              <a:path w="651510" h="594360">
                <a:moveTo>
                  <a:pt x="520179" y="537094"/>
                </a:moveTo>
                <a:lnTo>
                  <a:pt x="491604" y="537094"/>
                </a:lnTo>
                <a:lnTo>
                  <a:pt x="491604" y="565669"/>
                </a:lnTo>
                <a:lnTo>
                  <a:pt x="520179" y="565669"/>
                </a:lnTo>
                <a:lnTo>
                  <a:pt x="520179" y="537094"/>
                </a:lnTo>
                <a:close/>
              </a:path>
              <a:path w="651510" h="594360">
                <a:moveTo>
                  <a:pt x="565591" y="508519"/>
                </a:moveTo>
                <a:lnTo>
                  <a:pt x="565591" y="594244"/>
                </a:lnTo>
                <a:lnTo>
                  <a:pt x="622741" y="565669"/>
                </a:lnTo>
                <a:lnTo>
                  <a:pt x="577329" y="565669"/>
                </a:lnTo>
                <a:lnTo>
                  <a:pt x="577329" y="537094"/>
                </a:lnTo>
                <a:lnTo>
                  <a:pt x="622741" y="537094"/>
                </a:lnTo>
                <a:lnTo>
                  <a:pt x="565591" y="508519"/>
                </a:lnTo>
                <a:close/>
              </a:path>
              <a:path w="651510" h="594360">
                <a:moveTo>
                  <a:pt x="565591" y="537094"/>
                </a:moveTo>
                <a:lnTo>
                  <a:pt x="548754" y="537094"/>
                </a:lnTo>
                <a:lnTo>
                  <a:pt x="548754" y="565669"/>
                </a:lnTo>
                <a:lnTo>
                  <a:pt x="565591" y="565669"/>
                </a:lnTo>
                <a:lnTo>
                  <a:pt x="565591" y="537094"/>
                </a:lnTo>
                <a:close/>
              </a:path>
              <a:path w="651510" h="594360">
                <a:moveTo>
                  <a:pt x="622741" y="537094"/>
                </a:moveTo>
                <a:lnTo>
                  <a:pt x="577329" y="537094"/>
                </a:lnTo>
                <a:lnTo>
                  <a:pt x="577329" y="565669"/>
                </a:lnTo>
                <a:lnTo>
                  <a:pt x="622741" y="565669"/>
                </a:lnTo>
                <a:lnTo>
                  <a:pt x="651316" y="551381"/>
                </a:lnTo>
                <a:lnTo>
                  <a:pt x="622741" y="53709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1022" y="3245601"/>
            <a:ext cx="1571625" cy="85725"/>
          </a:xfrm>
          <a:custGeom>
            <a:avLst/>
            <a:gdLst/>
            <a:ahLst/>
            <a:cxnLst/>
            <a:rect l="l" t="t" r="r" b="b"/>
            <a:pathLst>
              <a:path w="1571625" h="85725">
                <a:moveTo>
                  <a:pt x="1485380" y="57149"/>
                </a:moveTo>
                <a:lnTo>
                  <a:pt x="1485380" y="85725"/>
                </a:lnTo>
                <a:lnTo>
                  <a:pt x="1542530" y="57150"/>
                </a:lnTo>
                <a:lnTo>
                  <a:pt x="1485380" y="57149"/>
                </a:lnTo>
                <a:close/>
              </a:path>
              <a:path w="1571625" h="85725">
                <a:moveTo>
                  <a:pt x="1485380" y="28574"/>
                </a:moveTo>
                <a:lnTo>
                  <a:pt x="1485380" y="57149"/>
                </a:lnTo>
                <a:lnTo>
                  <a:pt x="1499668" y="57150"/>
                </a:lnTo>
                <a:lnTo>
                  <a:pt x="1499668" y="28575"/>
                </a:lnTo>
                <a:lnTo>
                  <a:pt x="1485380" y="28574"/>
                </a:lnTo>
                <a:close/>
              </a:path>
              <a:path w="1571625" h="85725">
                <a:moveTo>
                  <a:pt x="1485380" y="0"/>
                </a:moveTo>
                <a:lnTo>
                  <a:pt x="1485380" y="28574"/>
                </a:lnTo>
                <a:lnTo>
                  <a:pt x="1499668" y="28575"/>
                </a:lnTo>
                <a:lnTo>
                  <a:pt x="1499668" y="57150"/>
                </a:lnTo>
                <a:lnTo>
                  <a:pt x="1542533" y="57148"/>
                </a:lnTo>
                <a:lnTo>
                  <a:pt x="1571105" y="42862"/>
                </a:lnTo>
                <a:lnTo>
                  <a:pt x="1485380" y="0"/>
                </a:lnTo>
                <a:close/>
              </a:path>
              <a:path w="1571625" h="85725">
                <a:moveTo>
                  <a:pt x="0" y="28573"/>
                </a:moveTo>
                <a:lnTo>
                  <a:pt x="0" y="57148"/>
                </a:lnTo>
                <a:lnTo>
                  <a:pt x="1485380" y="57149"/>
                </a:lnTo>
                <a:lnTo>
                  <a:pt x="1485380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89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462</Words>
  <Application>Microsoft Office PowerPoint</Application>
  <PresentationFormat>화면 슬라이드 쇼(16:9)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캡스톤 디자인</vt:lpstr>
      <vt:lpstr>기존 복권 서비스</vt:lpstr>
      <vt:lpstr>블록체인을 활용한 복권 dApp</vt:lpstr>
      <vt:lpstr>블록체인을  활용한 복권  dApp의 이점</vt:lpstr>
      <vt:lpstr>입증 가능한 공정한 복권 dApp Vs 기존 복권 서비스 - 랜덤 값</vt:lpstr>
      <vt:lpstr>블록체인에서  랜덤값 생성 방법</vt:lpstr>
      <vt:lpstr>체인링크의 VRF를 이용한  랜덤값 생성 방법</vt:lpstr>
      <vt:lpstr>체인링크의 VRF를 이용한  랜덤값이 안전한 이유</vt:lpstr>
      <vt:lpstr>Lottery 컨트랙트 컨셉 예시</vt:lpstr>
      <vt:lpstr>블록체인을 활용한 복권 dApp</vt:lpstr>
      <vt:lpstr>역할 분담</vt:lpstr>
      <vt:lpstr>일정 및 태스크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PC_37</dc:creator>
  <cp:lastModifiedBy>PC_37</cp:lastModifiedBy>
  <cp:revision>27</cp:revision>
  <dcterms:created xsi:type="dcterms:W3CDTF">2024-03-25T01:18:38Z</dcterms:created>
  <dcterms:modified xsi:type="dcterms:W3CDTF">2024-04-01T07:39:01Z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LastSaved">
    <vt:filetime>2024-03-25T00:00:00Z</vt:filetime>
  </property>
</Properties>
</file>