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1" r:id="rId19"/>
    <p:sldId id="267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pic>
        <p:nvPicPr>
          <p:cNvPr id="25602" name="Picture 2" descr="C:\Users\markus\Desktop\Schule\Facharbeit\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188640"/>
            <a:ext cx="979736" cy="9797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53CFB-4A7B-4A52-B75D-C5EF3DD8BC64}" type="datetimeFigureOut">
              <a:rPr lang="de-DE" smtClean="0"/>
              <a:pPr/>
              <a:t>01.06.2017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FC79A9-3406-4392-A1A0-53B844FEA0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erdist.com/three-gifs-that-make-pi-instantly-understandable/" TargetMode="External"/><Relationship Id="rId2" Type="http://schemas.openxmlformats.org/officeDocument/2006/relationships/hyperlink" Target="http://www.longbeach.gov/district7/news/pi-day-201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lphi-treff.de/tipps-tricks/mathematik/trigonometrie/approximation-an-pi-mit-hilfe-der-monte-carlo-metho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9632" y="3789040"/>
            <a:ext cx="6858000" cy="1080120"/>
          </a:xfrm>
        </p:spPr>
        <p:txBody>
          <a:bodyPr>
            <a:noAutofit/>
          </a:bodyPr>
          <a:lstStyle/>
          <a:p>
            <a:r>
              <a:rPr lang="de-DE" sz="2400" dirty="0" smtClean="0"/>
              <a:t>Versuche der Annäherung an die Kreiszahl und aktuelle Diskussionen zum Thema</a:t>
            </a: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Markus Wieland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E</a:t>
            </a:r>
            <a:r>
              <a:rPr lang="de-DE" dirty="0" smtClean="0"/>
              <a:t>IGENANTEIL</a:t>
            </a:r>
            <a:endParaRPr lang="de-DE" dirty="0"/>
          </a:p>
        </p:txBody>
      </p:sp>
      <p:pic>
        <p:nvPicPr>
          <p:cNvPr id="6" name="Inhaltsplatzhalter 5" descr="E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19034" y="1219200"/>
            <a:ext cx="6105932" cy="4937125"/>
          </a:xfrm>
        </p:spPr>
      </p:pic>
      <p:pic>
        <p:nvPicPr>
          <p:cNvPr id="7" name="Picture 6" descr="C:\Users\markus\Desktop\1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1" y="1556792"/>
            <a:ext cx="2808312" cy="835894"/>
          </a:xfrm>
          <a:prstGeom prst="rect">
            <a:avLst/>
          </a:prstGeom>
          <a:noFill/>
        </p:spPr>
      </p:pic>
      <p:pic>
        <p:nvPicPr>
          <p:cNvPr id="22530" name="Picture 2" descr="C:\Users\markus\Desktop\1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140968"/>
            <a:ext cx="4608512" cy="12571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E</a:t>
            </a:r>
            <a:r>
              <a:rPr lang="de-DE" dirty="0" smtClean="0"/>
              <a:t>IGENANTEIL</a:t>
            </a:r>
            <a:endParaRPr lang="de-DE" dirty="0"/>
          </a:p>
        </p:txBody>
      </p:sp>
      <p:pic>
        <p:nvPicPr>
          <p:cNvPr id="4" name="Inhaltsplatzhalter 3" descr="E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19034" y="1219200"/>
            <a:ext cx="6105932" cy="4937125"/>
          </a:xfrm>
        </p:spPr>
      </p:pic>
      <p:pic>
        <p:nvPicPr>
          <p:cNvPr id="5" name="Picture 6" descr="C:\Users\markus\Desktop\1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1" y="1556792"/>
            <a:ext cx="2808312" cy="835894"/>
          </a:xfrm>
          <a:prstGeom prst="rect">
            <a:avLst/>
          </a:prstGeom>
          <a:noFill/>
        </p:spPr>
      </p:pic>
      <p:pic>
        <p:nvPicPr>
          <p:cNvPr id="21508" name="Picture 4" descr="C:\Users\markus\Desktop\1234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636912"/>
            <a:ext cx="7930929" cy="17281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E</a:t>
            </a:r>
            <a:r>
              <a:rPr lang="de-DE" dirty="0" smtClean="0"/>
              <a:t>IGENANTEIL</a:t>
            </a:r>
            <a:endParaRPr lang="de-DE" dirty="0"/>
          </a:p>
        </p:txBody>
      </p:sp>
      <p:pic>
        <p:nvPicPr>
          <p:cNvPr id="4" name="Inhaltsplatzhalter 3" descr="12345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87838"/>
            <a:ext cx="8229600" cy="119984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E</a:t>
            </a:r>
            <a:r>
              <a:rPr lang="de-DE" dirty="0" smtClean="0"/>
              <a:t>IGENANTEIL</a:t>
            </a:r>
            <a:endParaRPr lang="de-DE" dirty="0"/>
          </a:p>
        </p:txBody>
      </p:sp>
      <p:pic>
        <p:nvPicPr>
          <p:cNvPr id="4" name="Inhaltsplatzhalter 3" descr="123456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21959" y="1219200"/>
            <a:ext cx="5500081" cy="49371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P</a:t>
            </a:r>
            <a:r>
              <a:rPr lang="de-DE" dirty="0" smtClean="0"/>
              <a:t>I IN DER </a:t>
            </a:r>
            <a:r>
              <a:rPr lang="de-DE" sz="4000" dirty="0" smtClean="0"/>
              <a:t>B</a:t>
            </a:r>
            <a:r>
              <a:rPr lang="de-DE" dirty="0" smtClean="0"/>
              <a:t>IBEL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pPr algn="just">
              <a:buNone/>
            </a:pPr>
            <a:r>
              <a:rPr lang="de-DE" i="1" dirty="0" smtClean="0"/>
              <a:t>   </a:t>
            </a:r>
          </a:p>
          <a:p>
            <a:pPr algn="just">
              <a:buNone/>
            </a:pPr>
            <a:endParaRPr lang="de-DE" i="1" dirty="0" smtClean="0"/>
          </a:p>
          <a:p>
            <a:pPr algn="just">
              <a:buNone/>
            </a:pPr>
            <a:r>
              <a:rPr lang="de-DE" i="1" dirty="0" smtClean="0"/>
              <a:t>                       </a:t>
            </a:r>
          </a:p>
          <a:p>
            <a:pPr algn="just">
              <a:buNone/>
            </a:pPr>
            <a:r>
              <a:rPr lang="de-DE" i="1" dirty="0" smtClean="0"/>
              <a:t>                    </a:t>
            </a:r>
            <a:r>
              <a:rPr lang="de-DE" dirty="0" smtClean="0"/>
              <a:t>Er machte das Meer, gegossen, von einem Rand zum andern zehn Ellen weit […], und eine Schur von dreißig Ellen war das Maß ringsherum. </a:t>
            </a:r>
            <a:endParaRPr lang="de-DE" dirty="0"/>
          </a:p>
        </p:txBody>
      </p:sp>
      <p:pic>
        <p:nvPicPr>
          <p:cNvPr id="4" name="Picture 3" descr="C:\Users\markus\Desktop\Anfürhungszeichen.png"/>
          <p:cNvPicPr>
            <a:picLocks noChangeAspect="1" noChangeArrowheads="1"/>
          </p:cNvPicPr>
          <p:nvPr/>
        </p:nvPicPr>
        <p:blipFill>
          <a:blip r:embed="rId2" cstate="print"/>
          <a:srcRect l="32357" t="35054" r="32589" b="35285"/>
          <a:stretch>
            <a:fillRect/>
          </a:stretch>
        </p:blipFill>
        <p:spPr bwMode="auto">
          <a:xfrm>
            <a:off x="755576" y="1844824"/>
            <a:ext cx="1616907" cy="136815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A</a:t>
            </a:r>
            <a:r>
              <a:rPr lang="de-DE" dirty="0" smtClean="0"/>
              <a:t>RCHIMEDES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</p:txBody>
      </p:sp>
      <p:pic>
        <p:nvPicPr>
          <p:cNvPr id="23555" name="Picture 3" descr="C:\Users\markus\Desktop\Schule\Facharbeit\Archimedes1.png"/>
          <p:cNvPicPr>
            <a:picLocks noChangeAspect="1" noChangeArrowheads="1"/>
          </p:cNvPicPr>
          <p:nvPr/>
        </p:nvPicPr>
        <p:blipFill>
          <a:blip r:embed="rId2" cstate="print"/>
          <a:srcRect l="26268" t="13061" r="42683" b="39750"/>
          <a:stretch>
            <a:fillRect/>
          </a:stretch>
        </p:blipFill>
        <p:spPr bwMode="auto">
          <a:xfrm>
            <a:off x="5076055" y="1700808"/>
            <a:ext cx="3206954" cy="3005551"/>
          </a:xfrm>
          <a:prstGeom prst="rect">
            <a:avLst/>
          </a:prstGeom>
          <a:noFill/>
        </p:spPr>
      </p:pic>
      <p:pic>
        <p:nvPicPr>
          <p:cNvPr id="23556" name="Picture 4" descr="C:\Users\markus\Desktop\Schule\Facharbeit\Archimedes2.png"/>
          <p:cNvPicPr>
            <a:picLocks noChangeAspect="1" noChangeArrowheads="1"/>
          </p:cNvPicPr>
          <p:nvPr/>
        </p:nvPicPr>
        <p:blipFill>
          <a:blip r:embed="rId3" cstate="print"/>
          <a:srcRect l="30123" t="15824" r="44227" b="42825"/>
          <a:stretch>
            <a:fillRect/>
          </a:stretch>
        </p:blipFill>
        <p:spPr bwMode="auto">
          <a:xfrm>
            <a:off x="1043608" y="1705019"/>
            <a:ext cx="2893026" cy="2876110"/>
          </a:xfrm>
          <a:prstGeom prst="rect">
            <a:avLst/>
          </a:prstGeom>
          <a:noFill/>
        </p:spPr>
      </p:pic>
      <p:pic>
        <p:nvPicPr>
          <p:cNvPr id="23557" name="Picture 5" descr="C:\Users\markus\Desktop\1234567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6148" y="4941168"/>
            <a:ext cx="5571704" cy="919505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D</a:t>
            </a:r>
            <a:r>
              <a:rPr lang="de-DE" dirty="0" smtClean="0"/>
              <a:t>ARTBOARDVERFAHREN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markus\Desktop\Pi_statistis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3829050" cy="3448050"/>
          </a:xfrm>
          <a:prstGeom prst="rect">
            <a:avLst/>
          </a:prstGeom>
          <a:noFill/>
        </p:spPr>
      </p:pic>
      <p:pic>
        <p:nvPicPr>
          <p:cNvPr id="1028" name="Picture 4" descr="C:\Users\markus\Desktop\123456789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88840"/>
            <a:ext cx="3168352" cy="866871"/>
          </a:xfrm>
          <a:prstGeom prst="rect">
            <a:avLst/>
          </a:prstGeom>
          <a:noFill/>
        </p:spPr>
      </p:pic>
      <p:pic>
        <p:nvPicPr>
          <p:cNvPr id="1026" name="Picture 2" descr="C:\Users\markus\Desktop\A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996952"/>
            <a:ext cx="4121837" cy="2016224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Y-</a:t>
            </a:r>
            <a:r>
              <a:rPr lang="de-DE" dirty="0" err="1" smtClean="0"/>
              <a:t>cruncher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</p:txBody>
      </p:sp>
      <p:pic>
        <p:nvPicPr>
          <p:cNvPr id="2050" name="Picture 2" descr="C:\Users\markus\Desktop\12345678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68960"/>
            <a:ext cx="6696744" cy="1416832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F</a:t>
            </a:r>
            <a:r>
              <a:rPr lang="de-DE" dirty="0" smtClean="0"/>
              <a:t>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de-DE" dirty="0" smtClean="0"/>
          </a:p>
          <a:p>
            <a:pPr algn="just">
              <a:buNone/>
            </a:pPr>
            <a:r>
              <a:rPr lang="de-DE" dirty="0"/>
              <a:t> </a:t>
            </a:r>
            <a:r>
              <a:rPr lang="de-DE" dirty="0" smtClean="0"/>
              <a:t>                        </a:t>
            </a:r>
          </a:p>
          <a:p>
            <a:pPr algn="just">
              <a:buNone/>
            </a:pPr>
            <a:r>
              <a:rPr lang="de-DE" dirty="0" smtClean="0"/>
              <a:t>                  Sich mit Pi zu beschäftigen und die Nachkommastellen zu berechnen ist letztendlich ein bisschen wie der Aufstieg auf den Mount Everest ohne Sauerstoffgerät. Das braucht auch niemand.</a:t>
            </a:r>
          </a:p>
          <a:p>
            <a:pPr algn="r">
              <a:buNone/>
            </a:pPr>
            <a:r>
              <a:rPr lang="de-DE" dirty="0"/>
              <a:t>-</a:t>
            </a:r>
            <a:r>
              <a:rPr lang="de-DE" dirty="0" smtClean="0"/>
              <a:t> Welt.de</a:t>
            </a:r>
          </a:p>
          <a:p>
            <a:pPr algn="just">
              <a:buNone/>
            </a:pPr>
            <a:r>
              <a:rPr lang="de-DE" dirty="0" smtClean="0"/>
              <a:t>            </a:t>
            </a:r>
            <a:endParaRPr lang="de-DE" dirty="0"/>
          </a:p>
        </p:txBody>
      </p:sp>
      <p:pic>
        <p:nvPicPr>
          <p:cNvPr id="11267" name="Picture 3" descr="C:\Users\markus\Desktop\Anfürhungszeichen.png"/>
          <p:cNvPicPr>
            <a:picLocks noChangeAspect="1" noChangeArrowheads="1"/>
          </p:cNvPicPr>
          <p:nvPr/>
        </p:nvPicPr>
        <p:blipFill>
          <a:blip r:embed="rId2" cstate="print"/>
          <a:srcRect l="32357" t="35054" r="32589" b="35285"/>
          <a:stretch>
            <a:fillRect/>
          </a:stretch>
        </p:blipFill>
        <p:spPr bwMode="auto">
          <a:xfrm>
            <a:off x="755576" y="1844824"/>
            <a:ext cx="1446706" cy="122413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Q</a:t>
            </a:r>
            <a:r>
              <a:rPr lang="de-DE" dirty="0" smtClean="0"/>
              <a:t>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>
                <a:hlinkClick r:id="rId2"/>
              </a:rPr>
              <a:t>http://www.longbeach.gov/district7/news/pi-day-2016/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http://nerdist.com/three-gifs-that-make-pi-instantly-understandable/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https://www.delphi-treff.de/tipps-tricks/mathematik/trigonometrie/approximation-an-pi-mit-hilfe-der-monte-carlo-methode/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G</a:t>
            </a:r>
            <a:r>
              <a:rPr lang="de-DE" dirty="0" smtClean="0"/>
              <a:t>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Themawahl</a:t>
            </a:r>
          </a:p>
          <a:p>
            <a:pPr>
              <a:buNone/>
            </a:pPr>
            <a:r>
              <a:rPr lang="de-DE" dirty="0" smtClean="0"/>
              <a:t>Arbeit</a:t>
            </a:r>
          </a:p>
          <a:p>
            <a:r>
              <a:rPr lang="de-DE" dirty="0" smtClean="0"/>
              <a:t>Allgemeine Infos</a:t>
            </a:r>
          </a:p>
          <a:p>
            <a:r>
              <a:rPr lang="de-DE" dirty="0" smtClean="0"/>
              <a:t>Eigenanteil</a:t>
            </a:r>
          </a:p>
          <a:p>
            <a:r>
              <a:rPr lang="de-DE" dirty="0" smtClean="0"/>
              <a:t>Andere Arbeiten</a:t>
            </a:r>
          </a:p>
          <a:p>
            <a:pPr>
              <a:buNone/>
            </a:pPr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r>
              <a:rPr lang="el-GR" sz="5400" b="1" u="sng" dirty="0" smtClean="0"/>
              <a:t>π</a:t>
            </a:r>
            <a:r>
              <a:rPr lang="el-GR" sz="5400" dirty="0" smtClean="0"/>
              <a:t>εριφέρεια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1475656" y="1628800"/>
            <a:ext cx="1296144" cy="864096"/>
          </a:xfrm>
          <a:prstGeom prst="rightArrow">
            <a:avLst>
              <a:gd name="adj1" fmla="val 35303"/>
              <a:gd name="adj2" fmla="val 67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unten 4"/>
          <p:cNvSpPr/>
          <p:nvPr/>
        </p:nvSpPr>
        <p:spPr>
          <a:xfrm rot="898494" flipV="1">
            <a:off x="2499396" y="2527903"/>
            <a:ext cx="1008112" cy="1368152"/>
          </a:xfrm>
          <a:prstGeom prst="downArrow">
            <a:avLst>
              <a:gd name="adj1" fmla="val 37402"/>
              <a:gd name="adj2" fmla="val 65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</a:t>
            </a:r>
            <a:r>
              <a:rPr lang="de-DE" dirty="0" smtClean="0"/>
              <a:t> = 3. 1 4 1 5</a:t>
            </a:r>
            <a:endParaRPr lang="de-DE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 descr="C:\Users\markus\Desktop\Pi.png"/>
          <p:cNvPicPr>
            <a:picLocks noChangeAspect="1" noChangeArrowheads="1"/>
          </p:cNvPicPr>
          <p:nvPr/>
        </p:nvPicPr>
        <p:blipFill>
          <a:blip r:embed="rId2" cstate="print"/>
          <a:srcRect l="27628" t="19302" r="22140" b="22793"/>
          <a:stretch>
            <a:fillRect/>
          </a:stretch>
        </p:blipFill>
        <p:spPr bwMode="auto">
          <a:xfrm>
            <a:off x="3851920" y="1844824"/>
            <a:ext cx="1440160" cy="1296144"/>
          </a:xfrm>
          <a:prstGeom prst="rect">
            <a:avLst/>
          </a:prstGeom>
          <a:noFill/>
        </p:spPr>
      </p:pic>
      <p:pic>
        <p:nvPicPr>
          <p:cNvPr id="14" name="Inhaltsplatzhalter 13" descr="PiGIF_1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91680" y="3645024"/>
            <a:ext cx="5857875" cy="1857375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6835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6835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6835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6835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76835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31" name="Picture 19" descr="C:\Users\markus\Desktop\Wurzel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4104456" cy="4323902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l-GR" sz="2800" dirty="0" smtClean="0"/>
              <a:t>π</a:t>
            </a:r>
            <a:r>
              <a:rPr lang="de-DE" sz="2800" dirty="0" smtClean="0"/>
              <a:t> = </a:t>
            </a:r>
            <a:r>
              <a:rPr lang="de-DE" dirty="0" smtClean="0"/>
              <a:t>3. 1 4 1 5 9 2 6 5 3 5 8 9 7 9 3 2 3 8 4 6 2 6 4 3 3 8 3 2 7 9 5 0 2 8 8 4 1 9 7 1 6 9 3 9 9 3 7 5 1 0 5 8 2 0 9 7 4 9 4 4 5 9 2 3 0 7 8 1 6 4 0 6 2 8 6 2 0 8 9 9 8 6 2 8 0 3 4 8 2 5 3 4 2 1 1 7 0 6 7 9 8 2 1 4 8 0 8 6 5 1 3 2 8 2 3 0 6 6 4 7 0 9 3 8 4 4 6 0 9 5 5 0 5 8 2 2 3 1 7 2 5 3 5 9 4 0 8 1 2 8 4 8 1 1 1 7 4 5 0 2 8 4 1 0 2 7 0 1 9 3 8 5 2 1 1 0 5 5 5 9 6 4 4 6 2 2 9 4 8 9 5 4 9 3 0 3 8 1 9 6 4 4 2 8 8 1 0 9 7 5 6 6 5 9 3 3 4 4 6 1 2 8 4 7 5 6 4 8 2 3 3 7 8 6 7 8 3 1 6 5 2 7 1 2 0 1 9 0 9 1 4 5 6 4 8 5 6 6 9 2 3 4 6 0 3 4 8 6 1 0 4 5 4 3 2 6 6 4 8 2 1 3 3 9 3 6 0 7 2 6 0 2 4 9 1 4 1 2 7 3 7 2 4 5 8 7 0 0 6 6 0 6 3 1 5 5 8 8 1 7 4 8 8 1 5 2 0 9 2 0 9 6 2 8 2 9 2 5 4 0 9 1 7 1 5 3 6 4 3 6 7 8 9 2 5 9 0 3 6 0 0 1 1 3 3 0 5 3 0 5 4 8 8 2 0 4 6 6 5 2 … </a:t>
            </a:r>
            <a:endParaRPr lang="de-DE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9458" name="Picture 2" descr="C:\Users\markus\Desktop\Pi Day Wallpa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0"/>
            <a:ext cx="10287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</a:t>
            </a:r>
            <a:r>
              <a:rPr lang="de-DE" dirty="0" smtClean="0"/>
              <a:t>HE </a:t>
            </a:r>
            <a:r>
              <a:rPr lang="de-DE" sz="4000" dirty="0" smtClean="0"/>
              <a:t>C</a:t>
            </a:r>
            <a:r>
              <a:rPr lang="de-DE" dirty="0" smtClean="0"/>
              <a:t>ADAEIC </a:t>
            </a:r>
            <a:r>
              <a:rPr lang="de-DE" sz="4000" dirty="0" smtClean="0"/>
              <a:t>C</a:t>
            </a:r>
            <a:r>
              <a:rPr lang="de-DE" dirty="0" smtClean="0"/>
              <a:t>ADENZA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899592" y="1772816"/>
          <a:ext cx="7128792" cy="3672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8792"/>
              </a:tblGrid>
              <a:tr h="45905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One</a:t>
                      </a:r>
                      <a:endParaRPr lang="de-DE" dirty="0"/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de-DE" dirty="0" smtClean="0"/>
                        <a:t>A Poem</a:t>
                      </a:r>
                      <a:endParaRPr lang="de-DE" dirty="0"/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de-DE" dirty="0" smtClean="0"/>
                        <a:t>1    4</a:t>
                      </a:r>
                      <a:endParaRPr lang="de-DE" dirty="0"/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de-DE" dirty="0" smtClean="0"/>
                        <a:t>A Raven</a:t>
                      </a:r>
                      <a:endParaRPr lang="de-DE" dirty="0"/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de-DE" dirty="0" smtClean="0"/>
                        <a:t>1     5</a:t>
                      </a:r>
                      <a:endParaRPr lang="de-DE" dirty="0"/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Midnights</a:t>
                      </a:r>
                      <a:r>
                        <a:rPr lang="de-DE" dirty="0" smtClean="0"/>
                        <a:t> so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dreary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tired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weary</a:t>
                      </a:r>
                      <a:endParaRPr lang="de-DE" dirty="0"/>
                    </a:p>
                  </a:txBody>
                  <a:tcPr/>
                </a:tc>
              </a:tr>
              <a:tr h="459051">
                <a:tc>
                  <a:txBody>
                    <a:bodyPr/>
                    <a:lstStyle/>
                    <a:p>
                      <a:r>
                        <a:rPr lang="de-DE" dirty="0" smtClean="0"/>
                        <a:t>      9         2     6       5      3      5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E</a:t>
            </a:r>
            <a:r>
              <a:rPr lang="de-DE" dirty="0" smtClean="0"/>
              <a:t>IGENANTEIL</a:t>
            </a:r>
            <a:endParaRPr lang="de-DE" dirty="0"/>
          </a:p>
        </p:txBody>
      </p:sp>
      <p:pic>
        <p:nvPicPr>
          <p:cNvPr id="7" name="Inhaltsplatzhalter 6" descr="E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19034" y="1219200"/>
            <a:ext cx="6105931" cy="4937125"/>
          </a:xfrm>
        </p:spPr>
      </p:pic>
      <p:pic>
        <p:nvPicPr>
          <p:cNvPr id="20485" name="Picture 5" descr="C:\Users\markus\Desktop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636912"/>
            <a:ext cx="3024336" cy="1037982"/>
          </a:xfrm>
          <a:prstGeom prst="rect">
            <a:avLst/>
          </a:prstGeom>
          <a:noFill/>
        </p:spPr>
      </p:pic>
      <p:pic>
        <p:nvPicPr>
          <p:cNvPr id="20486" name="Picture 6" descr="C:\Users\markus\Desktop\1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1" y="1556792"/>
            <a:ext cx="2808312" cy="835894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532</Words>
  <Application>Microsoft Office PowerPoint</Application>
  <PresentationFormat>Bildschirmpräsentation (4:3)</PresentationFormat>
  <Paragraphs>45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Okeanos</vt:lpstr>
      <vt:lpstr>Versuche der Annäherung an die Kreiszahl und aktuelle Diskussionen zum Thema</vt:lpstr>
      <vt:lpstr>GLIEDERUNG</vt:lpstr>
      <vt:lpstr>Folie 3</vt:lpstr>
      <vt:lpstr>π = 3. 1 4 1 5</vt:lpstr>
      <vt:lpstr>Folie 5</vt:lpstr>
      <vt:lpstr>Folie 6</vt:lpstr>
      <vt:lpstr>Folie 7</vt:lpstr>
      <vt:lpstr>THE CADAEIC CADENZA</vt:lpstr>
      <vt:lpstr>EIGENANTEIL</vt:lpstr>
      <vt:lpstr>EIGENANTEIL</vt:lpstr>
      <vt:lpstr>EIGENANTEIL</vt:lpstr>
      <vt:lpstr>EIGENANTEIL</vt:lpstr>
      <vt:lpstr>EIGENANTEIL</vt:lpstr>
      <vt:lpstr>PI IN DER BIBEL</vt:lpstr>
      <vt:lpstr>ARCHIMEDES</vt:lpstr>
      <vt:lpstr>DARTBOARDVERFAHREN</vt:lpstr>
      <vt:lpstr>Y-cruncher</vt:lpstr>
      <vt:lpstr>FAZIT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Versuche der Annäherung an die Kreiszahl und aktuelle Diskussionen zum Thema</dc:title>
  <dc:creator>markus</dc:creator>
  <cp:lastModifiedBy>markus</cp:lastModifiedBy>
  <cp:revision>28</cp:revision>
  <dcterms:created xsi:type="dcterms:W3CDTF">2017-05-14T07:12:46Z</dcterms:created>
  <dcterms:modified xsi:type="dcterms:W3CDTF">2017-06-01T16:16:51Z</dcterms:modified>
</cp:coreProperties>
</file>