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1" r:id="rId5"/>
    <p:sldId id="266" r:id="rId6"/>
    <p:sldId id="267" r:id="rId7"/>
    <p:sldId id="268" r:id="rId8"/>
    <p:sldId id="269" r:id="rId9"/>
    <p:sldId id="272" r:id="rId10"/>
    <p:sldId id="270" r:id="rId11"/>
    <p:sldId id="271" r:id="rId12"/>
    <p:sldId id="273" r:id="rId13"/>
    <p:sldId id="275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B64"/>
    <a:srgbClr val="6D524A"/>
    <a:srgbClr val="595959"/>
    <a:srgbClr val="FC997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1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666931" y="2666446"/>
            <a:ext cx="4890876" cy="6482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srgbClr val="363B64"/>
                </a:solidFill>
              </a:rPr>
              <a:t>6</a:t>
            </a:r>
            <a:r>
              <a:rPr lang="ko-KR" altLang="en-US" sz="3200" b="1" i="1" kern="0" dirty="0">
                <a:solidFill>
                  <a:srgbClr val="363B64"/>
                </a:solidFill>
              </a:rPr>
              <a:t>장</a:t>
            </a:r>
            <a:r>
              <a:rPr lang="en-US" altLang="ko-KR" sz="3200" b="1" i="1" kern="0" dirty="0">
                <a:solidFill>
                  <a:srgbClr val="363B64"/>
                </a:solidFill>
              </a:rPr>
              <a:t>. </a:t>
            </a:r>
            <a:r>
              <a:rPr lang="ko-KR" altLang="en-US" sz="3200" b="1" i="1" kern="0" dirty="0">
                <a:solidFill>
                  <a:srgbClr val="363B64"/>
                </a:solidFill>
              </a:rPr>
              <a:t>다중 선형 회귀분석</a:t>
            </a:r>
            <a:endParaRPr lang="en-US" altLang="ko-KR" sz="3200" b="1" i="1" kern="0" dirty="0">
              <a:solidFill>
                <a:srgbClr val="363B64"/>
              </a:solidFill>
            </a:endParaRPr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5444970" y="3403600"/>
            <a:ext cx="3342771" cy="285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srgbClr val="595959"/>
                </a:solidFill>
              </a:rPr>
              <a:t>발표 </a:t>
            </a:r>
            <a:r>
              <a:rPr lang="en-US" altLang="ko-KR" sz="1050" kern="0" dirty="0">
                <a:solidFill>
                  <a:srgbClr val="595959"/>
                </a:solidFill>
              </a:rPr>
              <a:t>: </a:t>
            </a:r>
            <a:r>
              <a:rPr lang="ko-KR" altLang="en-US" sz="1050" kern="0" dirty="0" err="1">
                <a:solidFill>
                  <a:srgbClr val="595959"/>
                </a:solidFill>
              </a:rPr>
              <a:t>숙탯</a:t>
            </a:r>
            <a:r>
              <a:rPr lang="ko-KR" altLang="en-US" sz="1050" kern="0" dirty="0">
                <a:solidFill>
                  <a:srgbClr val="595959"/>
                </a:solidFill>
              </a:rPr>
              <a:t> </a:t>
            </a:r>
            <a:r>
              <a:rPr lang="en-US" altLang="ko-KR" sz="1050" kern="0" dirty="0">
                <a:solidFill>
                  <a:srgbClr val="595959"/>
                </a:solidFill>
              </a:rPr>
              <a:t>2</a:t>
            </a:r>
            <a:r>
              <a:rPr lang="ko-KR" altLang="en-US" sz="1050" kern="0" dirty="0">
                <a:solidFill>
                  <a:srgbClr val="595959"/>
                </a:solidFill>
              </a:rPr>
              <a:t>기 </a:t>
            </a:r>
            <a:r>
              <a:rPr lang="ko-KR" altLang="en-US" sz="1050" kern="0" dirty="0" err="1">
                <a:solidFill>
                  <a:srgbClr val="595959"/>
                </a:solidFill>
              </a:rPr>
              <a:t>전소연</a:t>
            </a:r>
            <a:r>
              <a:rPr lang="en-US" altLang="ko-KR" sz="1050" kern="0" dirty="0">
                <a:solidFill>
                  <a:srgbClr val="595959"/>
                </a:solidFill>
              </a:rPr>
              <a:t>, </a:t>
            </a:r>
            <a:r>
              <a:rPr lang="ko-KR" altLang="en-US" sz="1050" kern="0" dirty="0">
                <a:solidFill>
                  <a:srgbClr val="595959"/>
                </a:solidFill>
              </a:rPr>
              <a:t>조민영</a:t>
            </a:r>
            <a:endParaRPr lang="ko-KR" altLang="en-US" sz="1050" dirty="0">
              <a:solidFill>
                <a:srgbClr val="595959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413302" y="2278814"/>
            <a:ext cx="1522592" cy="298731"/>
          </a:xfrm>
          <a:prstGeom prst="roundRect">
            <a:avLst>
              <a:gd name="adj" fmla="val 50000"/>
            </a:avLst>
          </a:prstGeom>
          <a:solidFill>
            <a:srgbClr val="FC9974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000" b="1" kern="0" dirty="0">
                <a:solidFill>
                  <a:prstClr val="white"/>
                </a:solidFill>
              </a:rPr>
              <a:t>＃</a:t>
            </a:r>
            <a:r>
              <a:rPr lang="en-US" altLang="ko-KR" sz="1000" b="1" kern="0" dirty="0">
                <a:solidFill>
                  <a:prstClr val="white"/>
                </a:solidFill>
              </a:rPr>
              <a:t>4</a:t>
            </a:r>
            <a:r>
              <a:rPr lang="ko-KR" altLang="en-US" sz="1000" b="1" kern="0" dirty="0">
                <a:solidFill>
                  <a:prstClr val="white"/>
                </a:solidFill>
              </a:rPr>
              <a:t>부</a:t>
            </a:r>
            <a:r>
              <a:rPr lang="en-US" altLang="ko-KR" sz="1000" b="1" kern="0" dirty="0">
                <a:solidFill>
                  <a:prstClr val="white"/>
                </a:solidFill>
              </a:rPr>
              <a:t>. </a:t>
            </a:r>
            <a:r>
              <a:rPr lang="ko-KR" altLang="en-US" sz="1000" b="1" kern="0" dirty="0">
                <a:solidFill>
                  <a:prstClr val="white"/>
                </a:solidFill>
              </a:rPr>
              <a:t>예측 및 분류방법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6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363B64"/>
                  </a:solidFill>
                </a:rPr>
                <a:t>6.3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회귀식의 추정과 예측</a:t>
              </a:r>
              <a:r>
                <a:rPr lang="ko-KR" altLang="en-US" sz="1600" b="1" i="1" dirty="0">
                  <a:solidFill>
                    <a:prstClr val="black"/>
                  </a:solidFill>
                </a:rPr>
                <a:t>  </a:t>
              </a:r>
              <a:r>
                <a:rPr lang="en-US" altLang="ko-KR" sz="1300" b="1" i="1" dirty="0">
                  <a:solidFill>
                    <a:srgbClr val="595959"/>
                  </a:solidFill>
                </a:rPr>
                <a:t>- 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예제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: </a:t>
              </a:r>
              <a:r>
                <a:rPr lang="ko-KR" altLang="en-US" sz="1300" b="1" kern="0" dirty="0" err="1">
                  <a:solidFill>
                    <a:srgbClr val="595959"/>
                  </a:solidFill>
                </a:rPr>
                <a:t>도요타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</a:t>
              </a:r>
              <a:r>
                <a:rPr lang="ko-KR" altLang="en-US" sz="1300" b="1" kern="0" dirty="0" err="1">
                  <a:solidFill>
                    <a:srgbClr val="595959"/>
                  </a:solidFill>
                </a:rPr>
                <a:t>코롤라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(Toyota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Corolla)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중고차의 가격 예측</a:t>
              </a:r>
              <a:endParaRPr lang="ko-KR" altLang="en-US" sz="1300" b="1" dirty="0">
                <a:solidFill>
                  <a:srgbClr val="595959"/>
                </a:solidFill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11F2436-D435-495A-9665-9A185833A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97203"/>
              </p:ext>
            </p:extLst>
          </p:nvPr>
        </p:nvGraphicFramePr>
        <p:xfrm>
          <a:off x="1496269" y="1300281"/>
          <a:ext cx="34226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63">
                  <a:extLst>
                    <a:ext uri="{9D8B030D-6E8A-4147-A177-3AD203B41FA5}">
                      <a16:colId xmlns:a16="http://schemas.microsoft.com/office/drawing/2014/main" val="3261498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rgbClr val="6D524A"/>
                          </a:solidFill>
                          <a:sym typeface="Wingdings 2" panose="05020102010507070707" pitchFamily="18" charset="2"/>
                        </a:rPr>
                        <a:t>3. </a:t>
                      </a:r>
                      <a:r>
                        <a:rPr lang="ko-KR" altLang="en-US" sz="1500" b="1" dirty="0">
                          <a:solidFill>
                            <a:srgbClr val="6D524A"/>
                          </a:solidFill>
                          <a:sym typeface="Wingdings 2" panose="05020102010507070707" pitchFamily="18" charset="2"/>
                        </a:rPr>
                        <a:t>검증 데이터에 대한 모델의 예측값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D524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anose="05020102010507070707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15914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4129207-2216-4EE0-BE71-07C61C9F3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29"/>
          <a:stretch/>
        </p:blipFill>
        <p:spPr>
          <a:xfrm>
            <a:off x="1772196" y="1732696"/>
            <a:ext cx="6011151" cy="1380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8D8E5E2-BBD1-425A-80CF-4BE644DE2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2"/>
          <a:stretch/>
        </p:blipFill>
        <p:spPr>
          <a:xfrm>
            <a:off x="1772196" y="3338666"/>
            <a:ext cx="4474197" cy="324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9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331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363B64"/>
                  </a:solidFill>
                </a:rPr>
                <a:t>6.3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회귀식의 추정과 예측</a:t>
              </a:r>
              <a:r>
                <a:rPr lang="ko-KR" altLang="en-US" sz="1600" b="1" i="1" dirty="0">
                  <a:solidFill>
                    <a:prstClr val="black"/>
                  </a:solidFill>
                </a:rPr>
                <a:t>  </a:t>
              </a:r>
              <a:r>
                <a:rPr lang="en-US" altLang="ko-KR" sz="1300" b="1" i="1" dirty="0">
                  <a:solidFill>
                    <a:srgbClr val="595959"/>
                  </a:solidFill>
                </a:rPr>
                <a:t>- 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예제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: </a:t>
              </a:r>
              <a:r>
                <a:rPr lang="ko-KR" altLang="en-US" sz="1300" b="1" kern="0" dirty="0" err="1">
                  <a:solidFill>
                    <a:srgbClr val="595959"/>
                  </a:solidFill>
                </a:rPr>
                <a:t>도요타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</a:t>
              </a:r>
              <a:r>
                <a:rPr lang="ko-KR" altLang="en-US" sz="1300" b="1" kern="0" dirty="0" err="1">
                  <a:solidFill>
                    <a:srgbClr val="595959"/>
                  </a:solidFill>
                </a:rPr>
                <a:t>코롤라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(Toyota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Corolla)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중고차의 가격 예측</a:t>
              </a:r>
              <a:endParaRPr lang="ko-KR" altLang="en-US" sz="1300" b="1" dirty="0">
                <a:solidFill>
                  <a:srgbClr val="595959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D9ACB46-B12D-4A7C-AAED-944BE4D1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82" y="1882958"/>
            <a:ext cx="6544783" cy="3412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CE11E-82A8-4535-9294-86E96992A134}"/>
              </a:ext>
            </a:extLst>
          </p:cNvPr>
          <p:cNvSpPr txBox="1"/>
          <p:nvPr/>
        </p:nvSpPr>
        <p:spPr>
          <a:xfrm>
            <a:off x="1842482" y="5727954"/>
            <a:ext cx="79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sym typeface="Wingdings 2" panose="05020102010507070707" pitchFamily="18" charset="2"/>
              </a:rPr>
              <a:t> </a:t>
            </a:r>
            <a:r>
              <a:rPr lang="ko-KR" altLang="en-US" sz="1400" dirty="0">
                <a:solidFill>
                  <a:srgbClr val="595959"/>
                </a:solidFill>
              </a:rPr>
              <a:t>표준오차</a:t>
            </a:r>
            <a:r>
              <a:rPr lang="en-US" altLang="ko-KR" sz="1400" dirty="0">
                <a:solidFill>
                  <a:srgbClr val="595959"/>
                </a:solidFill>
              </a:rPr>
              <a:t>(ME), </a:t>
            </a:r>
            <a:r>
              <a:rPr lang="ko-KR" altLang="en-US" sz="1400" dirty="0" err="1">
                <a:solidFill>
                  <a:srgbClr val="595959"/>
                </a:solidFill>
              </a:rPr>
              <a:t>오차제곱의</a:t>
            </a:r>
            <a:r>
              <a:rPr lang="ko-KR" altLang="en-US" sz="1400" dirty="0">
                <a:solidFill>
                  <a:srgbClr val="595959"/>
                </a:solidFill>
              </a:rPr>
              <a:t> 평균</a:t>
            </a:r>
            <a:r>
              <a:rPr lang="en-US" altLang="ko-KR" sz="1400" dirty="0">
                <a:solidFill>
                  <a:srgbClr val="595959"/>
                </a:solidFill>
              </a:rPr>
              <a:t>(=</a:t>
            </a:r>
            <a:r>
              <a:rPr lang="ko-KR" altLang="en-US" sz="1400" dirty="0" err="1">
                <a:solidFill>
                  <a:srgbClr val="595959"/>
                </a:solidFill>
              </a:rPr>
              <a:t>평균제곱오차</a:t>
            </a:r>
            <a:r>
              <a:rPr lang="en-US" altLang="ko-KR" sz="1400" dirty="0">
                <a:solidFill>
                  <a:srgbClr val="595959"/>
                </a:solidFill>
              </a:rPr>
              <a:t>=MSE) </a:t>
            </a:r>
            <a:r>
              <a:rPr lang="ko-KR" altLang="en-US" sz="1400" dirty="0">
                <a:solidFill>
                  <a:srgbClr val="595959"/>
                </a:solidFill>
              </a:rPr>
              <a:t>등으로 예측의 정확도를 평가할 수 있음</a:t>
            </a:r>
            <a:endParaRPr lang="en-US" altLang="ko-KR" sz="1400" dirty="0">
              <a:solidFill>
                <a:srgbClr val="595959"/>
              </a:solidFill>
            </a:endParaRPr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EF041458-093C-4521-A97D-422940F35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11831"/>
              </p:ext>
            </p:extLst>
          </p:nvPr>
        </p:nvGraphicFramePr>
        <p:xfrm>
          <a:off x="1496269" y="1300281"/>
          <a:ext cx="2962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593">
                  <a:extLst>
                    <a:ext uri="{9D8B030D-6E8A-4147-A177-3AD203B41FA5}">
                      <a16:colId xmlns:a16="http://schemas.microsoft.com/office/drawing/2014/main" val="3261498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rgbClr val="6D524A"/>
                          </a:solidFill>
                          <a:sym typeface="Wingdings 2" panose="05020102010507070707" pitchFamily="18" charset="2"/>
                        </a:rPr>
                        <a:t>4. </a:t>
                      </a:r>
                      <a:r>
                        <a:rPr lang="ko-KR" altLang="en-US" sz="1500" b="1" dirty="0">
                          <a:solidFill>
                            <a:srgbClr val="6D524A"/>
                          </a:solidFill>
                          <a:sym typeface="Wingdings 2" panose="05020102010507070707" pitchFamily="18" charset="2"/>
                        </a:rPr>
                        <a:t>예측 정확도에 대한 평가지표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D524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anose="05020102010507070707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15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29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331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363B64"/>
                  </a:solidFill>
                </a:rPr>
                <a:t>6.3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회귀식의 추정과 예측</a:t>
              </a:r>
              <a:r>
                <a:rPr lang="ko-KR" altLang="en-US" sz="1600" b="1" i="1" dirty="0">
                  <a:solidFill>
                    <a:prstClr val="black"/>
                  </a:solidFill>
                </a:rPr>
                <a:t>  </a:t>
              </a:r>
              <a:r>
                <a:rPr lang="en-US" altLang="ko-KR" sz="1300" b="1" i="1" dirty="0">
                  <a:solidFill>
                    <a:srgbClr val="595959"/>
                  </a:solidFill>
                </a:rPr>
                <a:t>- 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예제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: </a:t>
              </a:r>
              <a:r>
                <a:rPr lang="ko-KR" altLang="en-US" sz="1300" b="1" kern="0" dirty="0" err="1">
                  <a:solidFill>
                    <a:srgbClr val="595959"/>
                  </a:solidFill>
                </a:rPr>
                <a:t>도요타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</a:t>
              </a:r>
              <a:r>
                <a:rPr lang="ko-KR" altLang="en-US" sz="1300" b="1" kern="0" dirty="0" err="1">
                  <a:solidFill>
                    <a:srgbClr val="595959"/>
                  </a:solidFill>
                </a:rPr>
                <a:t>코롤라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(Toyota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Corolla)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중고차의 가격 예측</a:t>
              </a:r>
              <a:endParaRPr lang="ko-KR" altLang="en-US" sz="1300" b="1" dirty="0">
                <a:solidFill>
                  <a:srgbClr val="595959"/>
                </a:solidFill>
              </a:endParaRPr>
            </a:p>
          </p:txBody>
        </p:sp>
      </p:grp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EF041458-093C-4521-A97D-422940F35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38227"/>
              </p:ext>
            </p:extLst>
          </p:nvPr>
        </p:nvGraphicFramePr>
        <p:xfrm>
          <a:off x="1426887" y="1220702"/>
          <a:ext cx="2962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593">
                  <a:extLst>
                    <a:ext uri="{9D8B030D-6E8A-4147-A177-3AD203B41FA5}">
                      <a16:colId xmlns:a16="http://schemas.microsoft.com/office/drawing/2014/main" val="3261498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rgbClr val="6D524A"/>
                          </a:solidFill>
                          <a:sym typeface="Wingdings 2" panose="05020102010507070707" pitchFamily="18" charset="2"/>
                        </a:rPr>
                        <a:t>5. </a:t>
                      </a:r>
                      <a:r>
                        <a:rPr lang="ko-KR" altLang="en-US" sz="1500" b="1" dirty="0" err="1">
                          <a:solidFill>
                            <a:srgbClr val="6D524A"/>
                          </a:solidFill>
                          <a:sym typeface="Wingdings 2" panose="05020102010507070707" pitchFamily="18" charset="2"/>
                        </a:rPr>
                        <a:t>잔차</a:t>
                      </a:r>
                      <a:r>
                        <a:rPr lang="ko-KR" altLang="en-US" sz="1500" b="1" dirty="0">
                          <a:solidFill>
                            <a:srgbClr val="6D524A"/>
                          </a:solidFill>
                          <a:sym typeface="Wingdings 2" panose="05020102010507070707" pitchFamily="18" charset="2"/>
                        </a:rPr>
                        <a:t> 히스토그램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D524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anose="05020102010507070707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15914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04DA6F2-5580-4F79-B8EA-B13AF8C7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03" y="1671121"/>
            <a:ext cx="7166702" cy="4979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B9D2FAB-D554-4405-9869-727D2633672A}"/>
              </a:ext>
            </a:extLst>
          </p:cNvPr>
          <p:cNvSpPr/>
          <p:nvPr/>
        </p:nvSpPr>
        <p:spPr>
          <a:xfrm>
            <a:off x="6096000" y="4973219"/>
            <a:ext cx="668694" cy="289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976FA-2F5A-4B52-BB3C-E5913F44B9FE}"/>
              </a:ext>
            </a:extLst>
          </p:cNvPr>
          <p:cNvSpPr txBox="1"/>
          <p:nvPr/>
        </p:nvSpPr>
        <p:spPr>
          <a:xfrm>
            <a:off x="6996884" y="4368639"/>
            <a:ext cx="3689513" cy="1666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대부분의 오차가 </a:t>
            </a:r>
            <a:r>
              <a:rPr lang="en-US" altLang="ko-KR" sz="1400" dirty="0"/>
              <a:t>2000</a:t>
            </a:r>
            <a:r>
              <a:rPr lang="ko-KR" altLang="en-US" sz="1400" dirty="0"/>
              <a:t>달러 사이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-1406 ~ 1406 </a:t>
            </a:r>
            <a:r>
              <a:rPr lang="ko-KR" altLang="en-US" sz="1400" dirty="0"/>
              <a:t>사이인 </a:t>
            </a:r>
            <a:r>
              <a:rPr lang="ko-KR" altLang="en-US" sz="1400" dirty="0" err="1"/>
              <a:t>잔차</a:t>
            </a:r>
            <a:r>
              <a:rPr lang="ko-KR" altLang="en-US" sz="1400" dirty="0"/>
              <a:t> 비율</a:t>
            </a:r>
            <a:r>
              <a:rPr lang="en-US" altLang="ko-KR" sz="1400" dirty="0"/>
              <a:t>: 0.7425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자동차 판매가격에 비하면 상대적으로 작은 값이지만 이익을 고려할 때는 함께 반영해야 함</a:t>
            </a:r>
          </a:p>
        </p:txBody>
      </p:sp>
    </p:spTree>
    <p:extLst>
      <p:ext uri="{BB962C8B-B14F-4D97-AF65-F5344CB8AC3E}">
        <p14:creationId xmlns:p14="http://schemas.microsoft.com/office/powerpoint/2010/main" val="311064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331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rgbClr val="363B64"/>
                  </a:solidFill>
                </a:rPr>
                <a:t>추가</a:t>
              </a:r>
              <a:r>
                <a:rPr lang="en-US" altLang="ko-KR" sz="2000" b="1" i="1" kern="0" dirty="0">
                  <a:solidFill>
                    <a:srgbClr val="363B64"/>
                  </a:solidFill>
                </a:rPr>
                <a:t>) </a:t>
              </a:r>
              <a:r>
                <a:rPr lang="en-US" altLang="ko-KR" sz="2000" b="1" i="1" kern="0" dirty="0" err="1">
                  <a:solidFill>
                    <a:srgbClr val="363B64"/>
                  </a:solidFill>
                </a:rPr>
                <a:t>Statsmodels</a:t>
              </a:r>
              <a:r>
                <a:rPr lang="en-US" altLang="ko-KR" sz="2000" b="1" i="1" kern="0" dirty="0">
                  <a:solidFill>
                    <a:srgbClr val="363B64"/>
                  </a:solidFill>
                </a:rPr>
                <a:t>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패키지를 이용한 </a:t>
              </a:r>
              <a:r>
                <a:rPr lang="en-US" altLang="ko-KR" sz="2000" b="1" i="1" kern="0" dirty="0">
                  <a:solidFill>
                    <a:srgbClr val="363B64"/>
                  </a:solidFill>
                </a:rPr>
                <a:t>OLS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회귀</a:t>
              </a:r>
              <a:endParaRPr lang="ko-KR" altLang="en-US" sz="1300" b="1" dirty="0">
                <a:solidFill>
                  <a:srgbClr val="595959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96E6656-3F6B-42BC-8834-AF5605D9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03" y="1614283"/>
            <a:ext cx="9891370" cy="234137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8">
                <a:extLst>
                  <a:ext uri="{FF2B5EF4-FFF2-40B4-BE49-F238E27FC236}">
                    <a16:creationId xmlns:a16="http://schemas.microsoft.com/office/drawing/2014/main" id="{A48B688F-925C-4013-943E-79A04A72F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9105130"/>
                  </p:ext>
                </p:extLst>
              </p:nvPr>
            </p:nvGraphicFramePr>
            <p:xfrm>
              <a:off x="1505603" y="4266768"/>
              <a:ext cx="6434751" cy="9944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34751">
                      <a:extLst>
                        <a:ext uri="{9D8B030D-6E8A-4147-A177-3AD203B41FA5}">
                          <a16:colId xmlns:a16="http://schemas.microsoft.com/office/drawing/2014/main" val="3261498012"/>
                        </a:ext>
                      </a:extLst>
                    </a:gridCol>
                  </a:tblGrid>
                  <a:tr h="839819"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 2" panose="05020102010507070707" pitchFamily="18" charset="2"/>
                            <a:buChar char="P"/>
                            <a:tabLst/>
                            <a:defRPr/>
                          </a:pPr>
                          <a:r>
                            <a:rPr lang="en-US" altLang="ko-KR" sz="1500" b="1" dirty="0">
                              <a:solidFill>
                                <a:srgbClr val="6D524A"/>
                              </a:solidFill>
                              <a:sym typeface="Wingdings 2" panose="05020102010507070707" pitchFamily="18" charset="2"/>
                            </a:rPr>
                            <a:t>X</a:t>
                          </a:r>
                          <a:r>
                            <a:rPr lang="ko-KR" altLang="en-US" sz="1500" b="1" dirty="0">
                              <a:solidFill>
                                <a:srgbClr val="6D524A"/>
                              </a:solidFill>
                              <a:sym typeface="Wingdings 2" panose="05020102010507070707" pitchFamily="18" charset="2"/>
                            </a:rPr>
                            <a:t>와 </a:t>
                          </a:r>
                          <a:r>
                            <a:rPr lang="en-US" altLang="ko-KR" sz="1500" b="1" dirty="0">
                              <a:solidFill>
                                <a:srgbClr val="6D524A"/>
                              </a:solidFill>
                              <a:sym typeface="Wingdings 2" panose="05020102010507070707" pitchFamily="18" charset="2"/>
                            </a:rPr>
                            <a:t>Y</a:t>
                          </a:r>
                          <a:r>
                            <a:rPr lang="ko-KR" altLang="en-US" sz="1500" b="1" dirty="0">
                              <a:solidFill>
                                <a:srgbClr val="6D524A"/>
                              </a:solidFill>
                              <a:sym typeface="Wingdings 2" panose="05020102010507070707" pitchFamily="18" charset="2"/>
                            </a:rPr>
                            <a:t>에 대해 분할하지 않은 전체 데이터프레임</a:t>
                          </a:r>
                          <a:r>
                            <a:rPr lang="en-US" altLang="ko-KR" sz="1500" b="1" dirty="0">
                              <a:solidFill>
                                <a:srgbClr val="6D524A"/>
                              </a:solidFill>
                              <a:sym typeface="Wingdings 2" panose="05020102010507070707" pitchFamily="18" charset="2"/>
                            </a:rPr>
                            <a:t>(</a:t>
                          </a:r>
                          <a:r>
                            <a:rPr lang="en-US" altLang="ko-KR" sz="1500" b="1" dirty="0" err="1">
                              <a:solidFill>
                                <a:srgbClr val="6D524A"/>
                              </a:solidFill>
                              <a:sym typeface="Wingdings 2" panose="05020102010507070707" pitchFamily="18" charset="2"/>
                            </a:rPr>
                            <a:t>train_df</a:t>
                          </a:r>
                          <a:r>
                            <a:rPr lang="en-US" altLang="ko-KR" sz="1500" b="1" dirty="0">
                              <a:solidFill>
                                <a:srgbClr val="6D524A"/>
                              </a:solidFill>
                              <a:sym typeface="Wingdings 2" panose="05020102010507070707" pitchFamily="18" charset="2"/>
                            </a:rPr>
                            <a:t>)</a:t>
                          </a:r>
                          <a:r>
                            <a:rPr lang="ko-KR" altLang="en-US" sz="1500" b="1" dirty="0">
                              <a:solidFill>
                                <a:srgbClr val="6D524A"/>
                              </a:solidFill>
                              <a:sym typeface="Wingdings 2" panose="05020102010507070707" pitchFamily="18" charset="2"/>
                            </a:rPr>
                            <a:t>이 필요</a:t>
                          </a:r>
                          <a:endParaRPr lang="en-US" altLang="ko-KR" sz="1500" b="1" dirty="0">
                            <a:solidFill>
                              <a:srgbClr val="6D524A"/>
                            </a:solidFill>
                            <a:sym typeface="Wingdings 2" panose="05020102010507070707" pitchFamily="18" charset="2"/>
                          </a:endParaRPr>
                        </a:p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 2" panose="05020102010507070707" pitchFamily="18" charset="2"/>
                            <a:buChar char="P"/>
                            <a:tabLst/>
                            <a:defRPr/>
                          </a:pPr>
                          <a:endParaRPr kumimoji="0" lang="en-US" altLang="ko-KR" sz="15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6D524A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  <a:sym typeface="Wingdings 2" panose="05020102010507070707" pitchFamily="18" charset="2"/>
                          </a:endParaRPr>
                        </a:p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 2" panose="05020102010507070707" pitchFamily="18" charset="2"/>
                            <a:buChar char="P"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rgbClr val="6D524A"/>
                              </a:solidFill>
                              <a:sym typeface="Wingdings 2" panose="05020102010507070707" pitchFamily="18" charset="2"/>
                            </a:rPr>
                            <a:t>formula =</a:t>
                          </a:r>
                          <a:r>
                            <a:rPr lang="ko-KR" altLang="en-US" sz="1400" b="1" dirty="0">
                              <a:solidFill>
                                <a:srgbClr val="6D524A"/>
                              </a:solidFill>
                              <a:sym typeface="Wingdings 2" panose="05020102010507070707" pitchFamily="18" charset="2"/>
                            </a:rPr>
                            <a:t> </a:t>
                          </a:r>
                          <a:r>
                            <a:rPr lang="en-US" altLang="ko-KR" sz="1400" b="1" dirty="0">
                              <a:solidFill>
                                <a:srgbClr val="6D524A"/>
                              </a:solidFill>
                              <a:sym typeface="Wingdings 2" panose="05020102010507070707" pitchFamily="18" charset="2"/>
                            </a:rPr>
                            <a:t>‘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smtClean="0">
                                  <a:solidFill>
                                    <a:srgbClr val="6D524A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𝒀</m:t>
                              </m:r>
                            </m:oMath>
                          </a14:m>
                          <a:r>
                            <a:rPr lang="en-US" altLang="ko-KR" sz="1400" b="1" dirty="0">
                              <a:solidFill>
                                <a:srgbClr val="6D524A"/>
                              </a:solidFill>
                              <a:sym typeface="Wingdings 2" panose="05020102010507070707" pitchFamily="18" charset="2"/>
                            </a:rPr>
                            <a:t> ~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6D524A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6D524A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6D524A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solidFill>
                                    <a:srgbClr val="6D524A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6D524A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6D524A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6D524A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solidFill>
                                    <a:srgbClr val="6D524A"/>
                                  </a:solidFill>
                                  <a:latin typeface="Cambria Math" panose="02040503050406030204" pitchFamily="18" charset="0"/>
                                  <a:sym typeface="Wingdings 2" panose="05020102010507070707" pitchFamily="18" charset="2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6D524A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6D524A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6D524A"/>
                                      </a:solidFill>
                                      <a:latin typeface="Cambria Math" panose="02040503050406030204" pitchFamily="18" charset="0"/>
                                      <a:sym typeface="Wingdings 2" panose="05020102010507070707" pitchFamily="18" charset="2"/>
                                    </a:rPr>
                                    <m:t>𝒑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ko-KR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6D524A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’</a:t>
                          </a:r>
                        </a:p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 2" panose="05020102010507070707" pitchFamily="18" charset="2"/>
                            <a:buChar char="P"/>
                            <a:tabLst/>
                            <a:defRPr/>
                          </a:pPr>
                          <a:endParaRPr kumimoji="0" lang="en-US" altLang="ko-KR" sz="1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6D524A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  <a:sym typeface="Wingdings 2" panose="05020102010507070707" pitchFamily="18" charset="2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159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8">
                <a:extLst>
                  <a:ext uri="{FF2B5EF4-FFF2-40B4-BE49-F238E27FC236}">
                    <a16:creationId xmlns:a16="http://schemas.microsoft.com/office/drawing/2014/main" id="{A48B688F-925C-4013-943E-79A04A72F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9105130"/>
                  </p:ext>
                </p:extLst>
              </p:nvPr>
            </p:nvGraphicFramePr>
            <p:xfrm>
              <a:off x="1505603" y="4266768"/>
              <a:ext cx="6434751" cy="9944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34751">
                      <a:extLst>
                        <a:ext uri="{9D8B030D-6E8A-4147-A177-3AD203B41FA5}">
                          <a16:colId xmlns:a16="http://schemas.microsoft.com/office/drawing/2014/main" val="3261498012"/>
                        </a:ext>
                      </a:extLst>
                    </a:gridCol>
                  </a:tblGrid>
                  <a:tr h="99447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06" r="-95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1591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6F0A138-02AF-4609-B0AA-AA804696547F}"/>
              </a:ext>
            </a:extLst>
          </p:cNvPr>
          <p:cNvSpPr txBox="1"/>
          <p:nvPr/>
        </p:nvSpPr>
        <p:spPr>
          <a:xfrm>
            <a:off x="1505603" y="5325660"/>
            <a:ext cx="6870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b="0" i="0" dirty="0" err="1">
                <a:effectLst/>
                <a:latin typeface="-apple-system"/>
              </a:rPr>
              <a:t>pandas.DataFrame.join</a:t>
            </a:r>
            <a:r>
              <a:rPr lang="en-US" altLang="ko-KR" sz="1400" b="0" i="0" dirty="0">
                <a:effectLst/>
                <a:latin typeface="-apple-system"/>
              </a:rPr>
              <a:t>()</a:t>
            </a:r>
            <a:r>
              <a:rPr lang="ko-KR" altLang="en-US" sz="1400" b="0" i="0" dirty="0">
                <a:effectLst/>
                <a:latin typeface="-apple-system"/>
              </a:rPr>
              <a:t> </a:t>
            </a:r>
            <a:r>
              <a:rPr lang="en-US" altLang="ko-KR" sz="1400" dirty="0">
                <a:latin typeface="-apple-system"/>
              </a:rPr>
              <a:t>: </a:t>
            </a:r>
            <a:r>
              <a:rPr lang="ko-KR" altLang="en-US" sz="1400" dirty="0">
                <a:latin typeface="-apple-system"/>
              </a:rPr>
              <a:t>데이터프레임에 데이터프레임</a:t>
            </a:r>
            <a:r>
              <a:rPr lang="en-US" altLang="ko-KR" sz="1400" dirty="0">
                <a:latin typeface="-apple-system"/>
              </a:rPr>
              <a:t>/</a:t>
            </a:r>
            <a:r>
              <a:rPr lang="ko-KR" altLang="en-US" sz="1400" dirty="0">
                <a:latin typeface="-apple-system"/>
              </a:rPr>
              <a:t>시리즈</a:t>
            </a:r>
            <a:r>
              <a:rPr lang="en-US" altLang="ko-KR" sz="1400" dirty="0">
                <a:latin typeface="-apple-system"/>
              </a:rPr>
              <a:t> </a:t>
            </a:r>
            <a:r>
              <a:rPr lang="ko-KR" altLang="en-US" sz="1400" dirty="0">
                <a:latin typeface="-apple-system"/>
              </a:rPr>
              <a:t>등을 합칠 수 있음</a:t>
            </a:r>
            <a:r>
              <a:rPr lang="en-US" altLang="ko-KR" sz="1400" dirty="0">
                <a:latin typeface="-apple-system"/>
              </a:rPr>
              <a:t>.</a:t>
            </a:r>
            <a:endParaRPr lang="en-US" altLang="ko-KR" sz="1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4190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331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srgbClr val="363B64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363B64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363B64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363B64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363B64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363B64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363B64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363B64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363B64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rgbClr val="363B64"/>
                  </a:solidFill>
                </a:rPr>
                <a:t>추가</a:t>
              </a:r>
              <a:r>
                <a:rPr lang="en-US" altLang="ko-KR" sz="2000" b="1" i="1" kern="0" dirty="0">
                  <a:solidFill>
                    <a:srgbClr val="363B64"/>
                  </a:solidFill>
                </a:rPr>
                <a:t>) </a:t>
              </a:r>
              <a:r>
                <a:rPr lang="en-US" altLang="ko-KR" sz="2000" b="1" i="1" kern="0" dirty="0" err="1">
                  <a:solidFill>
                    <a:srgbClr val="363B64"/>
                  </a:solidFill>
                </a:rPr>
                <a:t>Statsmodels</a:t>
              </a:r>
              <a:r>
                <a:rPr lang="en-US" altLang="ko-KR" sz="2000" b="1" i="1" kern="0" dirty="0">
                  <a:solidFill>
                    <a:srgbClr val="363B64"/>
                  </a:solidFill>
                </a:rPr>
                <a:t>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패키지를 이용한 </a:t>
              </a:r>
              <a:r>
                <a:rPr lang="en-US" altLang="ko-KR" sz="2000" b="1" i="1" kern="0" dirty="0">
                  <a:solidFill>
                    <a:srgbClr val="363B64"/>
                  </a:solidFill>
                </a:rPr>
                <a:t>OLS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회귀</a:t>
              </a:r>
              <a:endParaRPr lang="ko-KR" altLang="en-US" sz="1300" b="1" dirty="0">
                <a:solidFill>
                  <a:srgbClr val="363B64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5109BB7-F477-4D37-BF62-4693236D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3" y="1149930"/>
            <a:ext cx="5842237" cy="55306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321EF5-A01F-4D1E-BBF2-0EF21DD41F2A}"/>
              </a:ext>
            </a:extLst>
          </p:cNvPr>
          <p:cNvSpPr txBox="1"/>
          <p:nvPr/>
        </p:nvSpPr>
        <p:spPr>
          <a:xfrm>
            <a:off x="7927616" y="3080475"/>
            <a:ext cx="3576318" cy="697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err="1">
                <a:solidFill>
                  <a:srgbClr val="363B64"/>
                </a:solidFill>
                <a:latin typeface="맑은 고딕" panose="020F0502020204030204"/>
                <a:ea typeface="맑은 고딕" panose="020B0503020000020004" pitchFamily="50" charset="-127"/>
              </a:rPr>
              <a:t>sklearn.linear_model.LinearRegression</a:t>
            </a:r>
            <a:endParaRPr lang="en-US" altLang="ko-KR" sz="1400" dirty="0">
              <a:solidFill>
                <a:srgbClr val="363B6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srgbClr val="363B64"/>
                </a:solidFill>
                <a:latin typeface="맑은 고딕" panose="020F0502020204030204"/>
                <a:ea typeface="맑은 고딕" panose="020B0503020000020004" pitchFamily="50" charset="-127"/>
              </a:rPr>
              <a:t>과 비슷한 결과 얻을 수 있음</a:t>
            </a:r>
            <a:r>
              <a:rPr lang="en-US" altLang="ko-KR" sz="1400" dirty="0">
                <a:solidFill>
                  <a:srgbClr val="363B64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33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661" y="-869223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rgbClr val="363B64"/>
                  </a:solidFill>
                </a:rPr>
                <a:t>목차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89874" y="1564909"/>
            <a:ext cx="2205626" cy="79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63B64"/>
                </a:solidFill>
              </a:rPr>
              <a:t>6.1 </a:t>
            </a:r>
            <a:r>
              <a:rPr lang="ko-KR" altLang="en-US" sz="2000" b="1" dirty="0">
                <a:solidFill>
                  <a:srgbClr val="363B64"/>
                </a:solidFill>
              </a:rPr>
              <a:t>서론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선형회귀모델의 개념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활용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46B7B7-960A-425E-8150-797B4D0D750C}"/>
              </a:ext>
            </a:extLst>
          </p:cNvPr>
          <p:cNvSpPr/>
          <p:nvPr/>
        </p:nvSpPr>
        <p:spPr>
          <a:xfrm>
            <a:off x="1689874" y="2679143"/>
            <a:ext cx="4686750" cy="79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63B64"/>
                </a:solidFill>
              </a:rPr>
              <a:t>6.2 </a:t>
            </a:r>
            <a:r>
              <a:rPr lang="ko-KR" altLang="en-US" sz="2000" b="1" dirty="0">
                <a:solidFill>
                  <a:srgbClr val="363B64"/>
                </a:solidFill>
              </a:rPr>
              <a:t>설명모델과 예측모델의 모델링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설명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모델로서의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회귀모델과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예측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모델로서의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회귀모델의 차이점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3E239F-8EB6-4B92-8D0E-C02FC83C3CC5}"/>
              </a:ext>
            </a:extLst>
          </p:cNvPr>
          <p:cNvSpPr/>
          <p:nvPr/>
        </p:nvSpPr>
        <p:spPr>
          <a:xfrm>
            <a:off x="1741046" y="3858770"/>
            <a:ext cx="4686750" cy="79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63B64"/>
                </a:solidFill>
              </a:rPr>
              <a:t>6.3 </a:t>
            </a:r>
            <a:r>
              <a:rPr lang="ko-KR" altLang="en-US" sz="2000" b="1" dirty="0">
                <a:solidFill>
                  <a:srgbClr val="363B64"/>
                </a:solidFill>
              </a:rPr>
              <a:t>회귀식의 추정과 예측</a:t>
            </a:r>
          </a:p>
          <a:p>
            <a:pPr>
              <a:lnSpc>
                <a:spcPct val="150000"/>
              </a:lnSpc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회귀식의 추정과 예측 성능 평가 방법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BF9FC-FC7C-45AA-952E-1E44035F6294}"/>
              </a:ext>
            </a:extLst>
          </p:cNvPr>
          <p:cNvSpPr/>
          <p:nvPr/>
        </p:nvSpPr>
        <p:spPr>
          <a:xfrm>
            <a:off x="1741046" y="5075087"/>
            <a:ext cx="4686750" cy="79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63B64"/>
                </a:solidFill>
              </a:rPr>
              <a:t>6.4 </a:t>
            </a:r>
            <a:r>
              <a:rPr lang="ko-KR" altLang="en-US" sz="2000" b="1" dirty="0">
                <a:solidFill>
                  <a:srgbClr val="363B64"/>
                </a:solidFill>
              </a:rPr>
              <a:t>선형 회귀분석의 변수 선택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분별력 있는 예측변수들이 되도록 예측변수 개수 줄이기 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8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 w="3175"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r>
                <a:rPr kumimoji="0" lang="en-US" altLang="ko-KR" sz="12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363B64"/>
                  </a:solidFill>
                </a:rPr>
                <a:t>6.1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서론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C7963DE-79D2-4BE3-82C0-4B6771CE0B4C}"/>
                  </a:ext>
                </a:extLst>
              </p:cNvPr>
              <p:cNvSpPr/>
              <p:nvPr/>
            </p:nvSpPr>
            <p:spPr>
              <a:xfrm>
                <a:off x="1496272" y="1498619"/>
                <a:ext cx="8776596" cy="4627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just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99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  <a:sym typeface="Wingdings 2" panose="05020102010507070707" pitchFamily="18" charset="2"/>
                  </a:rPr>
                  <a:t> 다중선형회귀모델</a:t>
                </a:r>
                <a:endPara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C997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just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-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정량적인 종속변수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(Y)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와 </a:t>
                </a:r>
                <a:r>
                  <a:rPr lang="ko-KR" altLang="en-US" sz="1400" dirty="0">
                    <a:solidFill>
                      <a:srgbClr val="595959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예측변수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, …,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사이의 관계를 파악하기 위해 사용</a:t>
                </a:r>
                <a:endPara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lvl="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0" lang="en-US" altLang="ko-KR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𝑌</m:t>
                    </m:r>
                    <m:r>
                      <a:rPr kumimoji="0" lang="en-US" altLang="ko-KR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 </m:t>
                    </m:r>
                    <m:sSub>
                      <m:sSubPr>
                        <m:ctrlP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</m:t>
                        </m:r>
                      </m:sub>
                    </m:sSub>
                    <m:r>
                      <a:rPr kumimoji="0" lang="en-US" altLang="ko-KR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altLang="ko-KR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</m:t>
                        </m:r>
                      </m:sub>
                    </m:sSub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r>
                  <a:rPr lang="en-US" altLang="ko-KR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회귀계수</a:t>
                </a:r>
                <a:endParaRPr lang="en-US" altLang="ko-KR" b="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은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모델에 의해 설명되지 않는 잡음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(noise)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을 의미</a:t>
                </a:r>
                <a:endPara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lvl="0" algn="just">
                  <a:lnSpc>
                    <a:spcPct val="150000"/>
                  </a:lnSpc>
                </a:pP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kumimoji="0" lang="ko-KR" altLang="en-US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99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  <a:sym typeface="Wingdings 2" panose="05020102010507070707" pitchFamily="18" charset="2"/>
                  </a:rPr>
                  <a:t> 회귀모델링</a:t>
                </a:r>
                <a:endPara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C997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Tx/>
                  <a:buChar char="-"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회귀계수 추정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예측변수의 포함 형식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숫자 그대로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로그 변환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구간 형태 등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)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선택</a:t>
                </a:r>
                <a:endPara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Tx/>
                  <a:buChar char="-"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예측변수의 올바른 형태를 선택하는 것은 도메인 지식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, 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데이터 가용성 및 필요한 예측력에 따름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kumimoji="0" lang="ko-KR" altLang="en-US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99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  <a:sym typeface="Wingdings 2" panose="05020102010507070707" pitchFamily="18" charset="2"/>
                  </a:rPr>
                  <a:t> 예측 모델링 분야에서의 다중선형회귀모델 적용</a:t>
                </a:r>
                <a:endPara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C997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  <a:sym typeface="Wingdings 2" panose="05020102010507070707" pitchFamily="18" charset="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ex1)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항공기 탑승실적 데이터 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→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고객의 휴가여행 비용 예측</a:t>
                </a:r>
                <a:endPara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ex2)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과거 제품들의 교차판매 정보 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→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매출액 예측</a:t>
                </a:r>
                <a:endPara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C7963DE-79D2-4BE3-82C0-4B6771CE0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72" y="1498619"/>
                <a:ext cx="8776596" cy="4627998"/>
              </a:xfrm>
              <a:prstGeom prst="rect">
                <a:avLst/>
              </a:prstGeom>
              <a:blipFill>
                <a:blip r:embed="rId2"/>
                <a:stretch>
                  <a:fillRect l="-486" b="-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10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363B64"/>
                  </a:solidFill>
                </a:rPr>
                <a:t>6.2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설명모델과 예측모델의 모델링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A930811-4F7C-460B-8E2B-30FD11F8A386}"/>
              </a:ext>
            </a:extLst>
          </p:cNvPr>
          <p:cNvSpPr txBox="1"/>
          <p:nvPr/>
        </p:nvSpPr>
        <p:spPr>
          <a:xfrm>
            <a:off x="4738917" y="4790858"/>
            <a:ext cx="4619687" cy="1020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P"/>
              <a:tabLst/>
              <a:defRPr/>
            </a:pPr>
            <a:r>
              <a:rPr lang="ko-KR" altLang="en-US" sz="1400" b="1" dirty="0">
                <a:solidFill>
                  <a:srgbClr val="363B64"/>
                </a:solidFill>
                <a:latin typeface="맑은 고딕" panose="020F0502020204030204"/>
                <a:ea typeface="맑은 고딕" panose="020B0503020000020004" pitchFamily="50" charset="-127"/>
                <a:sym typeface="Wingdings 2" panose="05020102010507070707" pitchFamily="18" charset="2"/>
              </a:rPr>
              <a:t>모델링 단계와 성능 평가에서 차이 있으므로</a:t>
            </a:r>
            <a:endParaRPr lang="en-US" altLang="ko-KR" sz="1400" b="1" dirty="0">
              <a:solidFill>
                <a:srgbClr val="363B64"/>
              </a:solidFill>
              <a:latin typeface="맑은 고딕" panose="020F0502020204030204"/>
              <a:ea typeface="맑은 고딕" panose="020B0503020000020004" pitchFamily="50" charset="-127"/>
              <a:sym typeface="Wingdings 2" panose="05020102010507070707" pitchFamily="18" charset="2"/>
            </a:endParaRPr>
          </a:p>
          <a:p>
            <a:pPr marR="0" lvl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b="1" dirty="0">
                <a:solidFill>
                  <a:srgbClr val="363B64"/>
                </a:solidFill>
                <a:latin typeface="맑은 고딕" panose="020F0502020204030204"/>
                <a:ea typeface="맑은 고딕" panose="020B0503020000020004" pitchFamily="50" charset="-127"/>
                <a:sym typeface="Wingdings 2" panose="05020102010507070707" pitchFamily="18" charset="2"/>
              </a:rPr>
              <a:t>     </a:t>
            </a:r>
            <a:r>
              <a:rPr lang="ko-KR" altLang="en-US" sz="800" b="1" dirty="0">
                <a:solidFill>
                  <a:srgbClr val="363B64"/>
                </a:solidFill>
                <a:latin typeface="맑은 고딕" panose="020F0502020204030204"/>
                <a:ea typeface="맑은 고딕" panose="020B0503020000020004" pitchFamily="50" charset="-127"/>
                <a:sym typeface="Wingdings 2" panose="05020102010507070707" pitchFamily="18" charset="2"/>
              </a:rPr>
              <a:t> </a:t>
            </a:r>
            <a:r>
              <a:rPr lang="ko-KR" altLang="en-US" sz="1400" b="1" dirty="0">
                <a:solidFill>
                  <a:srgbClr val="363B64"/>
                </a:solidFill>
                <a:latin typeface="맑은 고딕" panose="020F0502020204030204"/>
                <a:ea typeface="맑은 고딕" panose="020B0503020000020004" pitchFamily="50" charset="-127"/>
                <a:sym typeface="Wingdings 2" panose="05020102010507070707" pitchFamily="18" charset="2"/>
              </a:rPr>
              <a:t>분석의 목표를 인지하고 분석을 시작해야 함</a:t>
            </a:r>
            <a:endParaRPr lang="en-US" altLang="ko-KR" sz="1400" b="1" dirty="0">
              <a:solidFill>
                <a:srgbClr val="363B64"/>
              </a:solidFill>
              <a:latin typeface="맑은 고딕" panose="020F0502020204030204"/>
              <a:ea typeface="맑은 고딕" panose="020B0503020000020004" pitchFamily="50" charset="-127"/>
              <a:sym typeface="Wingdings 2" panose="05020102010507070707" pitchFamily="18" charset="2"/>
            </a:endParaRPr>
          </a:p>
          <a:p>
            <a:pPr marL="342900" marR="0" lvl="0" indent="-3429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P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63B6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데이터마이닝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3B6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 분야에서는 예측모델을 더 자주 사용</a:t>
            </a:r>
            <a:endParaRPr lang="en-US" altLang="ko-KR" sz="1400" b="1" dirty="0">
              <a:solidFill>
                <a:srgbClr val="363B6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0ACBC54-DBC0-414A-A84A-27A3D9409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81444"/>
              </p:ext>
            </p:extLst>
          </p:nvPr>
        </p:nvGraphicFramePr>
        <p:xfrm>
          <a:off x="1496272" y="1627381"/>
          <a:ext cx="9485858" cy="267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663">
                  <a:extLst>
                    <a:ext uri="{9D8B030D-6E8A-4147-A177-3AD203B41FA5}">
                      <a16:colId xmlns:a16="http://schemas.microsoft.com/office/drawing/2014/main" val="3383477092"/>
                    </a:ext>
                  </a:extLst>
                </a:gridCol>
                <a:gridCol w="4658195">
                  <a:extLst>
                    <a:ext uri="{9D8B030D-6E8A-4147-A177-3AD203B41FA5}">
                      <a16:colId xmlns:a16="http://schemas.microsoft.com/office/drawing/2014/main" val="3187150456"/>
                    </a:ext>
                  </a:extLst>
                </a:gridCol>
              </a:tblGrid>
              <a:tr h="56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설명적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기술적 과제</a:t>
                      </a:r>
                    </a:p>
                  </a:txBody>
                  <a:tcPr anchor="ctr">
                    <a:solidFill>
                      <a:srgbClr val="FC99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 과제</a:t>
                      </a:r>
                    </a:p>
                  </a:txBody>
                  <a:tcPr anchor="ctr">
                    <a:solidFill>
                      <a:srgbClr val="6D52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3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AutoNum type="arabicParenR"/>
                      </a:pP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출력</a:t>
                      </a:r>
                      <a:r>
                        <a:rPr lang="en-US" altLang="ko-KR" sz="1400" dirty="0">
                          <a:solidFill>
                            <a:srgbClr val="595959"/>
                          </a:solidFill>
                        </a:rPr>
                        <a:t>(Y)</a:t>
                      </a: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에 대한 입력</a:t>
                      </a:r>
                      <a:r>
                        <a:rPr lang="en-US" altLang="ko-KR" sz="1400" dirty="0">
                          <a:solidFill>
                            <a:srgbClr val="595959"/>
                          </a:solidFill>
                        </a:rPr>
                        <a:t>(X)</a:t>
                      </a: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의 평균 효과에 대한 설명</a:t>
                      </a:r>
                      <a:r>
                        <a:rPr lang="en-US" altLang="ko-KR" sz="14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또는 수량화</a:t>
                      </a:r>
                      <a:r>
                        <a:rPr lang="en-US" altLang="ko-KR" sz="1400" dirty="0">
                          <a:solidFill>
                            <a:srgbClr val="595959"/>
                          </a:solidFill>
                        </a:rPr>
                        <a:t>. (</a:t>
                      </a: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인과관계 여부에 따라 설명</a:t>
                      </a:r>
                      <a:r>
                        <a:rPr lang="en-US" altLang="ko-KR" sz="1400" dirty="0">
                          <a:solidFill>
                            <a:srgbClr val="595959"/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기술 모델링</a:t>
                      </a:r>
                      <a:r>
                        <a:rPr lang="en-US" altLang="ko-KR" sz="1400" dirty="0">
                          <a:solidFill>
                            <a:srgbClr val="595959"/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FontTx/>
                        <a:buAutoNum type="arabicParenR"/>
                      </a:pP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  <a:p>
                      <a:pPr marL="342900" indent="-342900" latinLnBrk="1">
                        <a:buFontTx/>
                        <a:buAutoNum type="arabicParenR"/>
                      </a:pP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데이터를 잘 </a:t>
                      </a:r>
                      <a:r>
                        <a:rPr lang="ko-KR" altLang="en-US" sz="1400" dirty="0" err="1">
                          <a:solidFill>
                            <a:srgbClr val="595959"/>
                          </a:solidFill>
                        </a:rPr>
                        <a:t>적합시키는</a:t>
                      </a: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 모델이 좋음</a:t>
                      </a: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  <a:p>
                      <a:pPr marL="342900" indent="-342900" latinLnBrk="1">
                        <a:buFontTx/>
                        <a:buAutoNum type="arabicParenR"/>
                      </a:pP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  <a:p>
                      <a:pPr marL="342900" indent="-342900" latinLnBrk="1">
                        <a:buFontTx/>
                        <a:buAutoNum type="arabicParenR"/>
                      </a:pP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전체 데이터세트 활용해 모델 추정</a:t>
                      </a: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  <a:p>
                      <a:pPr marL="342900" indent="-342900" latinLnBrk="1">
                        <a:buFontTx/>
                        <a:buAutoNum type="arabicParenR"/>
                      </a:pP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  <a:p>
                      <a:pPr marL="342900" indent="-342900" latinLnBrk="1">
                        <a:buFontTx/>
                        <a:buAutoNum type="arabicParenR"/>
                      </a:pP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회귀계수에 초점</a:t>
                      </a: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</a:txBody>
                  <a:tcPr marT="144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주어진 입력 값을 활용하여 새 레코드의 결과값을 예측</a:t>
                      </a: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새로운 사례에 대해 정확히 예측하는 모델이 좋음</a:t>
                      </a: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데이터를 학습 데이터와 검증 데이터로 나눠 사용</a:t>
                      </a: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예측</a:t>
                      </a:r>
                      <a:r>
                        <a:rPr lang="en-US" altLang="ko-KR" sz="1400" dirty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rgbClr val="595959"/>
                          </a:solidFill>
                        </a:rPr>
                        <a:t>적합값</a:t>
                      </a:r>
                      <a:r>
                        <a:rPr lang="en-US" altLang="ko-KR" sz="1400" dirty="0">
                          <a:solidFill>
                            <a:srgbClr val="595959"/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rgbClr val="595959"/>
                          </a:solidFill>
                        </a:rPr>
                        <a:t>에 초점</a:t>
                      </a: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lang="en-US" altLang="ko-KR" sz="1400" dirty="0">
                        <a:solidFill>
                          <a:srgbClr val="595959"/>
                        </a:solidFill>
                      </a:endParaRPr>
                    </a:p>
                  </a:txBody>
                  <a:tcPr marT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7886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B30E86-EA17-4094-9544-56E47AAC340E}"/>
              </a:ext>
            </a:extLst>
          </p:cNvPr>
          <p:cNvSpPr txBox="1"/>
          <p:nvPr/>
        </p:nvSpPr>
        <p:spPr>
          <a:xfrm>
            <a:off x="867747" y="4721290"/>
            <a:ext cx="2407298" cy="120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1D9C3D-D466-40FA-BA54-7E10B926A71A}"/>
              </a:ext>
            </a:extLst>
          </p:cNvPr>
          <p:cNvSpPr/>
          <p:nvPr/>
        </p:nvSpPr>
        <p:spPr>
          <a:xfrm>
            <a:off x="3046598" y="4937785"/>
            <a:ext cx="1305088" cy="69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363B64"/>
                  </a:solidFill>
                </a:rPr>
                <a:t>6.3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회귀식의 추정과 예측</a:t>
              </a:r>
              <a:r>
                <a:rPr lang="ko-KR" altLang="en-US" sz="1600" b="1" i="1" dirty="0">
                  <a:solidFill>
                    <a:prstClr val="black"/>
                  </a:solidFill>
                </a:rPr>
                <a:t>  </a:t>
              </a:r>
              <a:r>
                <a:rPr lang="en-US" altLang="ko-KR" sz="1300" b="1" i="1" dirty="0">
                  <a:solidFill>
                    <a:srgbClr val="595959"/>
                  </a:solidFill>
                </a:rPr>
                <a:t>- 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회귀식의 계수 추정</a:t>
              </a:r>
              <a:endParaRPr lang="ko-KR" altLang="en-US" sz="1300" b="1" dirty="0">
                <a:solidFill>
                  <a:srgbClr val="595959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C7963DE-79D2-4BE3-82C0-4B6771CE0B4C}"/>
                  </a:ext>
                </a:extLst>
              </p:cNvPr>
              <p:cNvSpPr/>
              <p:nvPr/>
            </p:nvSpPr>
            <p:spPr>
              <a:xfrm>
                <a:off x="1249680" y="1305580"/>
                <a:ext cx="10055889" cy="3471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rgbClr val="6D524A"/>
                    </a:solidFill>
                    <a:sym typeface="Wingdings 2" panose="05020102010507070707" pitchFamily="18" charset="2"/>
                  </a:rPr>
                  <a:t> </a:t>
                </a:r>
                <a:r>
                  <a:rPr lang="ko-KR" altLang="en-US" sz="1500" b="1" dirty="0" err="1">
                    <a:solidFill>
                      <a:srgbClr val="6D524A"/>
                    </a:solidFill>
                    <a:sym typeface="Wingdings 2" panose="05020102010507070707" pitchFamily="18" charset="2"/>
                  </a:rPr>
                  <a:t>보통최소제곱법</a:t>
                </a:r>
                <a:r>
                  <a:rPr lang="ko-KR" altLang="en-US" sz="1500" b="1" dirty="0">
                    <a:solidFill>
                      <a:srgbClr val="6D524A"/>
                    </a:solidFill>
                    <a:sym typeface="Wingdings 2" panose="05020102010507070707" pitchFamily="18" charset="2"/>
                  </a:rPr>
                  <a:t> </a:t>
                </a:r>
                <a:r>
                  <a:rPr lang="en-US" altLang="ko-KR" sz="1500" b="1" dirty="0">
                    <a:solidFill>
                      <a:srgbClr val="6D524A"/>
                    </a:solidFill>
                    <a:sym typeface="Wingdings 2" panose="05020102010507070707" pitchFamily="18" charset="2"/>
                  </a:rPr>
                  <a:t>(OLS; ordinary least squares)</a:t>
                </a:r>
                <a:endParaRPr lang="en-US" altLang="ko-KR" sz="1500" b="1" dirty="0">
                  <a:solidFill>
                    <a:srgbClr val="6D524A"/>
                  </a:solidFill>
                </a:endParaRPr>
              </a:p>
              <a:p>
                <a:pPr marL="2857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실제 값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(Y)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과 모델로 예측한 값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)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사이의 </a:t>
                </a:r>
                <a:r>
                  <a:rPr lang="ko-KR" altLang="en-US" sz="14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편차제곱합을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4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최소화시키는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추정치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를 찾는다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2857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입력값이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인 레코드의 출력변수 값을 예측하기 위한 식 </a:t>
                </a:r>
                <a:endPara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2857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rgbClr val="363B64"/>
                    </a:solidFill>
                    <a:effectLst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solidFill>
                                  <a:srgbClr val="363B6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b="0" i="1" smtClean="0">
                                <a:solidFill>
                                  <a:srgbClr val="363B6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0" smtClean="0">
                        <a:solidFill>
                          <a:srgbClr val="363B64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solidFill>
                                  <a:srgbClr val="363B6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b="0" i="1">
                                <a:solidFill>
                                  <a:srgbClr val="363B6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 dirty="0" smtClean="0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0" dirty="0" smtClean="0">
                        <a:solidFill>
                          <a:srgbClr val="363B64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solidFill>
                                  <a:srgbClr val="363B6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b="0" i="1">
                                <a:solidFill>
                                  <a:srgbClr val="363B6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0" smtClean="0">
                        <a:solidFill>
                          <a:srgbClr val="363B64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600" dirty="0">
                    <a:solidFill>
                      <a:srgbClr val="363B64"/>
                    </a:solidFill>
                    <a:effectLst/>
                  </a:rPr>
                  <a:t>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solidFill>
                                  <a:srgbClr val="363B6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b="0" i="1">
                                <a:solidFill>
                                  <a:srgbClr val="363B6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363B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sz="1600" dirty="0">
                  <a:solidFill>
                    <a:srgbClr val="363B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sz="13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    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가장 좋은 예측인 이유 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: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아래 가정을 만족할 경우 예측 값이 편향이 없고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(unbiased: </a:t>
                </a:r>
                <a:r>
                  <a:rPr lang="ko-KR" altLang="en-US" sz="14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예측값의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평균값과 </a:t>
                </a:r>
                <a:r>
                  <a:rPr lang="ko-KR" altLang="en-US" sz="14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실제값이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동일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),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    다른 </a:t>
                </a:r>
                <a:r>
                  <a:rPr lang="ko-KR" altLang="en-US" sz="14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불편추정값들과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비교하였을 때 </a:t>
                </a:r>
                <a:r>
                  <a:rPr lang="ko-KR" altLang="en-US" sz="14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평균제곱오차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(MSE)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가 가장 작기 때문이다</a:t>
                </a: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C7963DE-79D2-4BE3-82C0-4B6771CE0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80" y="1305580"/>
                <a:ext cx="10055889" cy="3471720"/>
              </a:xfrm>
              <a:prstGeom prst="rect">
                <a:avLst/>
              </a:prstGeom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4C314E-ABCA-42B9-BAF4-DDBA9742D525}"/>
                  </a:ext>
                </a:extLst>
              </p:cNvPr>
              <p:cNvSpPr txBox="1"/>
              <p:nvPr/>
            </p:nvSpPr>
            <p:spPr>
              <a:xfrm>
                <a:off x="3090189" y="4545503"/>
                <a:ext cx="6999891" cy="15140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200" dirty="0">
                    <a:solidFill>
                      <a:srgbClr val="595959"/>
                    </a:solidFill>
                  </a:rPr>
                  <a:t>잡음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1200" dirty="0">
                    <a:solidFill>
                      <a:srgbClr val="595959"/>
                    </a:solidFill>
                  </a:rPr>
                  <a:t> (</a:t>
                </a:r>
                <a:r>
                  <a:rPr lang="ko-KR" altLang="en-US" sz="1200" dirty="0">
                    <a:solidFill>
                      <a:srgbClr val="595959"/>
                    </a:solidFill>
                  </a:rPr>
                  <a:t>또는 </a:t>
                </a:r>
                <a:r>
                  <a:rPr lang="en-US" altLang="ko-KR" sz="1200" dirty="0">
                    <a:solidFill>
                      <a:srgbClr val="595959"/>
                    </a:solidFill>
                  </a:rPr>
                  <a:t>Y)</a:t>
                </a:r>
                <a:r>
                  <a:rPr lang="ko-KR" altLang="en-US" sz="1200" dirty="0">
                    <a:solidFill>
                      <a:srgbClr val="595959"/>
                    </a:solidFill>
                  </a:rPr>
                  <a:t>는 표준정규분포를 따른다</a:t>
                </a:r>
                <a:r>
                  <a:rPr lang="en-US" altLang="ko-KR" sz="1200" dirty="0">
                    <a:solidFill>
                      <a:srgbClr val="595959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선택된 예측변수가 적절하며 선형성을 따름</a:t>
                </a:r>
                <a:endPara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각 관측치들이 서로 독립적</a:t>
                </a:r>
                <a:endPara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각 예측변수에 대한 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값의 변동성은 예측변수의 값에 상관없이 동일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(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등분산성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)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endPara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4C314E-ABCA-42B9-BAF4-DDBA9742D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189" y="4545503"/>
                <a:ext cx="6999891" cy="1514004"/>
              </a:xfrm>
              <a:prstGeom prst="rect">
                <a:avLst/>
              </a:prstGeom>
              <a:blipFill>
                <a:blip r:embed="rId3"/>
                <a:stretch>
                  <a:fillRect l="-17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72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363B64"/>
                  </a:solidFill>
                </a:rPr>
                <a:t>6.3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회귀식의 추정과 예측</a:t>
              </a:r>
              <a:r>
                <a:rPr lang="ko-KR" altLang="en-US" sz="1600" b="1" i="1" dirty="0">
                  <a:solidFill>
                    <a:prstClr val="black"/>
                  </a:solidFill>
                </a:rPr>
                <a:t>  </a:t>
              </a:r>
              <a:r>
                <a:rPr lang="en-US" altLang="ko-KR" sz="1300" b="1" i="1" dirty="0">
                  <a:solidFill>
                    <a:srgbClr val="595959"/>
                  </a:solidFill>
                </a:rPr>
                <a:t>- 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회귀식의 계수 추정</a:t>
              </a:r>
              <a:endParaRPr lang="ko-KR" altLang="en-US" sz="13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532AEA-7371-43E5-A297-0A601C2D479B}"/>
              </a:ext>
            </a:extLst>
          </p:cNvPr>
          <p:cNvSpPr/>
          <p:nvPr/>
        </p:nvSpPr>
        <p:spPr>
          <a:xfrm>
            <a:off x="1801060" y="2109375"/>
            <a:ext cx="7431274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595959"/>
                </a:solidFill>
                <a:sym typeface="Wingdings 2" panose="05020102010507070707" pitchFamily="18" charset="2"/>
              </a:rPr>
              <a:t>정규성 가정이 만족되지 않고 잡음이 임의의 분포를 따른다 하더라도 예측의 </a:t>
            </a:r>
            <a:r>
              <a:rPr lang="ko-KR" altLang="en-US" sz="1400" dirty="0" err="1">
                <a:solidFill>
                  <a:srgbClr val="595959"/>
                </a:solidFill>
                <a:sym typeface="Wingdings 2" panose="05020102010507070707" pitchFamily="18" charset="2"/>
              </a:rPr>
              <a:t>추정값이</a:t>
            </a:r>
            <a:r>
              <a:rPr lang="ko-KR" altLang="en-US" sz="1400" dirty="0">
                <a:solidFill>
                  <a:srgbClr val="595959"/>
                </a:solidFill>
                <a:sym typeface="Wingdings 2" panose="05020102010507070707" pitchFamily="18" charset="2"/>
              </a:rPr>
              <a:t> 매우 좋은 결과를 보여줄 수 있음</a:t>
            </a:r>
            <a:r>
              <a:rPr lang="en-US" altLang="ko-KR" sz="1400" dirty="0">
                <a:solidFill>
                  <a:srgbClr val="595959"/>
                </a:solidFill>
                <a:sym typeface="Wingdings 2" panose="05020102010507070707" pitchFamily="18" charset="2"/>
              </a:rPr>
              <a:t>. </a:t>
            </a:r>
            <a:r>
              <a:rPr lang="ko-KR" altLang="en-US" sz="1400" dirty="0">
                <a:solidFill>
                  <a:srgbClr val="595959"/>
                </a:solidFill>
                <a:sym typeface="Wingdings 2" panose="05020102010507070707" pitchFamily="18" charset="2"/>
              </a:rPr>
              <a:t>즉 모든 선형 모델 중 가장 작은 </a:t>
            </a:r>
            <a:r>
              <a:rPr lang="ko-KR" altLang="en-US" sz="1400" dirty="0" err="1">
                <a:solidFill>
                  <a:srgbClr val="595959"/>
                </a:solidFill>
                <a:sym typeface="Wingdings 2" panose="05020102010507070707" pitchFamily="18" charset="2"/>
              </a:rPr>
              <a:t>평균제곱오차를</a:t>
            </a:r>
            <a:r>
              <a:rPr lang="ko-KR" altLang="en-US" sz="1400" dirty="0">
                <a:solidFill>
                  <a:srgbClr val="595959"/>
                </a:solidFill>
                <a:sym typeface="Wingdings 2" panose="05020102010507070707" pitchFamily="18" charset="2"/>
              </a:rPr>
              <a:t> 가짐</a:t>
            </a:r>
            <a:r>
              <a:rPr lang="en-US" altLang="ko-KR" sz="1400" dirty="0">
                <a:solidFill>
                  <a:srgbClr val="595959"/>
                </a:solidFill>
                <a:sym typeface="Wingdings 2" panose="05020102010507070707" pitchFamily="18" charset="2"/>
              </a:rPr>
              <a:t>. </a:t>
            </a:r>
            <a:r>
              <a:rPr lang="ko-KR" altLang="en-US" sz="1400" dirty="0">
                <a:solidFill>
                  <a:srgbClr val="595959"/>
                </a:solidFill>
                <a:sym typeface="Wingdings 2" panose="05020102010507070707" pitchFamily="18" charset="2"/>
              </a:rPr>
              <a:t>하지만 모델 </a:t>
            </a:r>
            <a:r>
              <a:rPr lang="ko-KR" altLang="en-US" sz="1400" dirty="0" err="1">
                <a:solidFill>
                  <a:srgbClr val="595959"/>
                </a:solidFill>
                <a:sym typeface="Wingdings 2" panose="05020102010507070707" pitchFamily="18" charset="2"/>
              </a:rPr>
              <a:t>모수들에</a:t>
            </a:r>
            <a:r>
              <a:rPr lang="ko-KR" altLang="en-US" sz="1400" dirty="0">
                <a:solidFill>
                  <a:srgbClr val="595959"/>
                </a:solidFill>
                <a:sym typeface="Wingdings 2" panose="05020102010507070707" pitchFamily="18" charset="2"/>
              </a:rPr>
              <a:t> 대한 신뢰구간 구성 및 통계적 검증을 위해 필요</a:t>
            </a:r>
            <a:r>
              <a:rPr lang="en-US" altLang="ko-KR" sz="1400" dirty="0">
                <a:solidFill>
                  <a:srgbClr val="595959"/>
                </a:solidFill>
                <a:sym typeface="Wingdings 2" panose="05020102010507070707" pitchFamily="18" charset="2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595959"/>
              </a:solidFill>
              <a:sym typeface="Wingdings 2" panose="05020102010507070707" pitchFamily="18" charset="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595959"/>
                </a:solidFill>
                <a:sym typeface="Wingdings 2" panose="05020102010507070707" pitchFamily="18" charset="2"/>
              </a:rPr>
              <a:t>다른 가정들이 지켜지지 않더라도 예측결과가 충분히 정확할 수 있음</a:t>
            </a:r>
            <a:r>
              <a:rPr lang="en-US" altLang="ko-KR" sz="1400" dirty="0">
                <a:solidFill>
                  <a:srgbClr val="595959"/>
                </a:solidFill>
                <a:sym typeface="Wingdings 2" panose="05020102010507070707" pitchFamily="18" charset="2"/>
              </a:rPr>
              <a:t>.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8B48420-B3CC-4217-8CC0-8C0D9D55FEDD}"/>
              </a:ext>
            </a:extLst>
          </p:cNvPr>
          <p:cNvSpPr/>
          <p:nvPr/>
        </p:nvSpPr>
        <p:spPr>
          <a:xfrm>
            <a:off x="2073890" y="4399070"/>
            <a:ext cx="490178" cy="40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799B30-05F3-4C43-986E-FEB082A9798B}"/>
              </a:ext>
            </a:extLst>
          </p:cNvPr>
          <p:cNvSpPr txBox="1"/>
          <p:nvPr/>
        </p:nvSpPr>
        <p:spPr>
          <a:xfrm>
            <a:off x="2739769" y="4320685"/>
            <a:ext cx="7133252" cy="789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363B64"/>
                </a:solidFill>
              </a:rPr>
              <a:t>핵심은 </a:t>
            </a:r>
            <a:r>
              <a:rPr lang="ko-KR" altLang="en-US" sz="1800" b="1" dirty="0">
                <a:solidFill>
                  <a:srgbClr val="363B64"/>
                </a:solidFill>
              </a:rPr>
              <a:t>모델의 예측 성능 평가</a:t>
            </a:r>
            <a:r>
              <a:rPr lang="en-US" altLang="ko-KR" sz="1800" dirty="0">
                <a:solidFill>
                  <a:srgbClr val="363B64"/>
                </a:solidFill>
              </a:rPr>
              <a:t>! </a:t>
            </a:r>
            <a:r>
              <a:rPr lang="ko-KR" altLang="en-US" sz="1800" dirty="0">
                <a:solidFill>
                  <a:srgbClr val="363B64"/>
                </a:solidFill>
              </a:rPr>
              <a:t>조건 만족은 부차적인 문제</a:t>
            </a:r>
            <a:r>
              <a:rPr lang="en-US" altLang="ko-KR" sz="1800" dirty="0">
                <a:solidFill>
                  <a:srgbClr val="363B64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63B64"/>
                </a:solidFill>
              </a:rPr>
              <a:t>(</a:t>
            </a:r>
            <a:r>
              <a:rPr lang="ko-KR" altLang="en-US" sz="1400" dirty="0" err="1">
                <a:solidFill>
                  <a:srgbClr val="363B64"/>
                </a:solidFill>
              </a:rPr>
              <a:t>잔차에</a:t>
            </a:r>
            <a:r>
              <a:rPr lang="ko-KR" altLang="en-US" sz="1400" dirty="0">
                <a:solidFill>
                  <a:srgbClr val="363B64"/>
                </a:solidFill>
              </a:rPr>
              <a:t> 대한 분석을 통해 개선 가능성이 있는 잠재적인 모델 조사</a:t>
            </a:r>
            <a:r>
              <a:rPr lang="en-US" altLang="ko-KR" sz="1400" dirty="0">
                <a:solidFill>
                  <a:srgbClr val="363B64"/>
                </a:solidFill>
              </a:rPr>
              <a:t>)</a:t>
            </a:r>
            <a:endParaRPr lang="ko-KR" altLang="en-US" sz="1400" dirty="0">
              <a:solidFill>
                <a:srgbClr val="363B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9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363B64"/>
                  </a:solidFill>
                </a:rPr>
                <a:t>6.3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회귀식의 추정과 예측</a:t>
              </a:r>
              <a:r>
                <a:rPr lang="ko-KR" altLang="en-US" sz="1600" b="1" i="1" dirty="0">
                  <a:solidFill>
                    <a:prstClr val="black"/>
                  </a:solidFill>
                </a:rPr>
                <a:t>  </a:t>
              </a:r>
              <a:r>
                <a:rPr lang="en-US" altLang="ko-KR" sz="1300" b="1" i="1" dirty="0">
                  <a:solidFill>
                    <a:srgbClr val="595959"/>
                  </a:solidFill>
                </a:rPr>
                <a:t>- 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예제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: </a:t>
              </a:r>
              <a:r>
                <a:rPr lang="ko-KR" altLang="en-US" sz="1300" b="1" kern="0" dirty="0" err="1">
                  <a:solidFill>
                    <a:srgbClr val="595959"/>
                  </a:solidFill>
                </a:rPr>
                <a:t>도요타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</a:t>
              </a:r>
              <a:r>
                <a:rPr lang="ko-KR" altLang="en-US" sz="1300" b="1" kern="0" dirty="0" err="1">
                  <a:solidFill>
                    <a:srgbClr val="595959"/>
                  </a:solidFill>
                </a:rPr>
                <a:t>코롤라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(Toyota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Corolla)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중고차의 가격 예측</a:t>
              </a:r>
              <a:endParaRPr lang="ko-KR" altLang="en-US" sz="13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C5BB98D-83E5-431E-BAB2-EDABB2090D02}"/>
              </a:ext>
            </a:extLst>
          </p:cNvPr>
          <p:cNvGrpSpPr/>
          <p:nvPr/>
        </p:nvGrpSpPr>
        <p:grpSpPr>
          <a:xfrm>
            <a:off x="1249680" y="1220702"/>
            <a:ext cx="10055889" cy="4136255"/>
            <a:chOff x="1249680" y="1658055"/>
            <a:chExt cx="10055889" cy="413625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079859A-D994-4DA4-B3CB-01D28F7844A9}"/>
                </a:ext>
              </a:extLst>
            </p:cNvPr>
            <p:cNvSpPr/>
            <p:nvPr/>
          </p:nvSpPr>
          <p:spPr>
            <a:xfrm>
              <a:off x="1249680" y="1658055"/>
              <a:ext cx="10055889" cy="1366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 2" panose="05020102010507070707" pitchFamily="18" charset="2"/>
                <a:buChar char="P"/>
              </a:pPr>
              <a:r>
                <a:rPr lang="ko-KR" altLang="en-US" sz="1500" b="1" dirty="0">
                  <a:solidFill>
                    <a:srgbClr val="6D524A"/>
                  </a:solidFill>
                  <a:sym typeface="Wingdings 2" panose="05020102010507070707" pitchFamily="18" charset="2"/>
                </a:rPr>
                <a:t>분석 목적</a:t>
              </a:r>
              <a:endParaRPr lang="en-US" altLang="ko-KR" sz="1500" b="1" dirty="0">
                <a:solidFill>
                  <a:srgbClr val="6D524A"/>
                </a:solidFill>
                <a:sym typeface="Wingdings 2" panose="05020102010507070707" pitchFamily="18" charset="2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  </a:t>
              </a:r>
              <a:r>
                <a:rPr lang="ko-KR" altLang="en-US" sz="14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도요타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4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코롤라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중고차의 이전 판매기록 데이터 → 중고차 판매 가격 예측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6D524A"/>
                  </a:solidFill>
                  <a:sym typeface="Wingdings 2" panose="05020102010507070707" pitchFamily="18" charset="2"/>
                </a:rPr>
                <a:t>1. </a:t>
              </a:r>
              <a:r>
                <a:rPr lang="ko-KR" altLang="en-US" sz="1400" b="1" dirty="0">
                  <a:solidFill>
                    <a:srgbClr val="6D524A"/>
                  </a:solidFill>
                  <a:sym typeface="Wingdings 2" panose="05020102010507070707" pitchFamily="18" charset="2"/>
                </a:rPr>
                <a:t>예측 모델이므로 먼저 데이터셋을 학습 세트와 검증 세트로 나눔</a:t>
              </a:r>
              <a:endParaRPr lang="en-US" altLang="ko-KR" sz="1400" b="1" dirty="0">
                <a:solidFill>
                  <a:srgbClr val="6D524A"/>
                </a:solidFill>
                <a:sym typeface="Wingdings 2" panose="05020102010507070707" pitchFamily="18" charset="2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D8151C-C60D-4268-B646-2AED7F999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0991"/>
            <a:stretch/>
          </p:blipFill>
          <p:spPr>
            <a:xfrm>
              <a:off x="1530969" y="3093082"/>
              <a:ext cx="9345686" cy="27012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8A4D90A-E9EB-458A-AF0B-23DAF246756A}"/>
              </a:ext>
            </a:extLst>
          </p:cNvPr>
          <p:cNvSpPr txBox="1"/>
          <p:nvPr/>
        </p:nvSpPr>
        <p:spPr>
          <a:xfrm>
            <a:off x="1718582" y="5474662"/>
            <a:ext cx="875483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595959"/>
                </a:solidFill>
              </a:rPr>
              <a:t>pd.get_dummies</a:t>
            </a:r>
            <a:r>
              <a:rPr lang="en-US" altLang="ko-KR" sz="1200" dirty="0">
                <a:solidFill>
                  <a:srgbClr val="595959"/>
                </a:solidFill>
              </a:rPr>
              <a:t>(df, </a:t>
            </a:r>
            <a:r>
              <a:rPr lang="en-US" altLang="ko-KR" sz="1200" dirty="0" err="1">
                <a:solidFill>
                  <a:srgbClr val="595959"/>
                </a:solidFill>
              </a:rPr>
              <a:t>drop_first</a:t>
            </a:r>
            <a:r>
              <a:rPr lang="en-US" altLang="ko-KR" sz="1200" dirty="0">
                <a:solidFill>
                  <a:srgbClr val="595959"/>
                </a:solidFill>
              </a:rPr>
              <a:t>=True) : </a:t>
            </a:r>
            <a:r>
              <a:rPr lang="ko-KR" altLang="en-US" sz="1200" dirty="0">
                <a:solidFill>
                  <a:srgbClr val="595959"/>
                </a:solidFill>
              </a:rPr>
              <a:t>생성한 가변수들 중 첫번째 </a:t>
            </a:r>
            <a:r>
              <a:rPr lang="ko-KR" altLang="en-US" sz="1200" dirty="0" err="1">
                <a:solidFill>
                  <a:srgbClr val="595959"/>
                </a:solidFill>
              </a:rPr>
              <a:t>가변수</a:t>
            </a:r>
            <a:r>
              <a:rPr lang="ko-KR" altLang="en-US" sz="1200" dirty="0">
                <a:solidFill>
                  <a:srgbClr val="595959"/>
                </a:solidFill>
              </a:rPr>
              <a:t> 삭제</a:t>
            </a:r>
            <a:endParaRPr lang="en-US" altLang="ko-KR" sz="1200" dirty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595959"/>
                </a:solidFill>
              </a:rPr>
              <a:t>Fuel_Type</a:t>
            </a:r>
            <a:r>
              <a:rPr lang="ko-KR" altLang="en-US" sz="1200" dirty="0">
                <a:solidFill>
                  <a:srgbClr val="595959"/>
                </a:solidFill>
              </a:rPr>
              <a:t> 범주</a:t>
            </a:r>
            <a:r>
              <a:rPr lang="en-US" altLang="ko-KR" sz="1200" dirty="0">
                <a:solidFill>
                  <a:srgbClr val="595959"/>
                </a:solidFill>
              </a:rPr>
              <a:t>:</a:t>
            </a:r>
            <a:r>
              <a:rPr lang="ko-KR" altLang="en-US" sz="1200" dirty="0">
                <a:solidFill>
                  <a:srgbClr val="595959"/>
                </a:solidFill>
              </a:rPr>
              <a:t> 휘발유</a:t>
            </a:r>
            <a:r>
              <a:rPr lang="en-US" altLang="ko-KR" sz="1200" dirty="0">
                <a:solidFill>
                  <a:srgbClr val="595959"/>
                </a:solidFill>
              </a:rPr>
              <a:t>(Petrol), </a:t>
            </a:r>
            <a:r>
              <a:rPr lang="ko-KR" altLang="en-US" sz="1200" dirty="0">
                <a:solidFill>
                  <a:srgbClr val="595959"/>
                </a:solidFill>
              </a:rPr>
              <a:t>경유</a:t>
            </a:r>
            <a:r>
              <a:rPr lang="en-US" altLang="ko-KR" sz="1200" dirty="0">
                <a:solidFill>
                  <a:srgbClr val="595959"/>
                </a:solidFill>
              </a:rPr>
              <a:t>(Diesel), </a:t>
            </a:r>
            <a:r>
              <a:rPr lang="ko-KR" altLang="en-US" sz="1200" dirty="0">
                <a:solidFill>
                  <a:srgbClr val="595959"/>
                </a:solidFill>
              </a:rPr>
              <a:t>천연가스</a:t>
            </a:r>
            <a:r>
              <a:rPr lang="en-US" altLang="ko-KR" sz="1200" dirty="0">
                <a:solidFill>
                  <a:srgbClr val="595959"/>
                </a:solidFill>
              </a:rPr>
              <a:t>(CNG)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 </a:t>
            </a:r>
            <a:r>
              <a:rPr lang="ko-KR" altLang="en-US" sz="1200" dirty="0">
                <a:solidFill>
                  <a:srgbClr val="595959"/>
                </a:solidFill>
              </a:rPr>
              <a:t>두 개의 </a:t>
            </a:r>
            <a:r>
              <a:rPr lang="ko-KR" altLang="en-US" sz="1200" dirty="0" err="1">
                <a:solidFill>
                  <a:srgbClr val="595959"/>
                </a:solidFill>
              </a:rPr>
              <a:t>가변수</a:t>
            </a:r>
            <a:r>
              <a:rPr lang="en-US" altLang="ko-KR" sz="1200" dirty="0">
                <a:solidFill>
                  <a:srgbClr val="595959"/>
                </a:solidFill>
              </a:rPr>
              <a:t>[</a:t>
            </a:r>
            <a:r>
              <a:rPr lang="ko-KR" altLang="en-US" sz="1200" dirty="0">
                <a:solidFill>
                  <a:srgbClr val="595959"/>
                </a:solidFill>
              </a:rPr>
              <a:t>휘발유</a:t>
            </a:r>
            <a:r>
              <a:rPr lang="en-US" altLang="ko-KR" sz="1200" dirty="0">
                <a:solidFill>
                  <a:srgbClr val="595959"/>
                </a:solidFill>
              </a:rPr>
              <a:t>(0/1), </a:t>
            </a:r>
            <a:r>
              <a:rPr lang="ko-KR" altLang="en-US" sz="1200" dirty="0">
                <a:solidFill>
                  <a:srgbClr val="595959"/>
                </a:solidFill>
              </a:rPr>
              <a:t>경유</a:t>
            </a:r>
            <a:r>
              <a:rPr lang="en-US" altLang="ko-KR" sz="1200" dirty="0">
                <a:solidFill>
                  <a:srgbClr val="595959"/>
                </a:solidFill>
              </a:rPr>
              <a:t>(0/1)]</a:t>
            </a:r>
            <a:r>
              <a:rPr lang="ko-KR" altLang="en-US" sz="1200" dirty="0">
                <a:solidFill>
                  <a:srgbClr val="595959"/>
                </a:solidFill>
              </a:rPr>
              <a:t>로 바꾸어 사용</a:t>
            </a:r>
            <a:endParaRPr lang="en-US" altLang="ko-KR" sz="1200" dirty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95959"/>
                </a:solidFill>
              </a:rPr>
              <a:t>또다른 범주인 천연가스</a:t>
            </a:r>
            <a:r>
              <a:rPr lang="en-US" altLang="ko-KR" sz="1200" dirty="0">
                <a:solidFill>
                  <a:srgbClr val="595959"/>
                </a:solidFill>
              </a:rPr>
              <a:t>(0/1)</a:t>
            </a:r>
            <a:r>
              <a:rPr lang="ko-KR" altLang="en-US" sz="1200" dirty="0">
                <a:solidFill>
                  <a:srgbClr val="595959"/>
                </a:solidFill>
              </a:rPr>
              <a:t>은 나머지 두 가변수를 통해 정보를 얻을 수 있으므로 불필요하여 삭제</a:t>
            </a:r>
            <a:r>
              <a:rPr lang="en-US" altLang="ko-KR" sz="1200" dirty="0">
                <a:solidFill>
                  <a:srgbClr val="595959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95959"/>
                </a:solidFill>
              </a:rPr>
              <a:t>불필요한 변수를 포함하면 이 변수가 다른 두 변수의 완벽한 선형 조합이 되어 회귀모형 작동 </a:t>
            </a:r>
            <a:r>
              <a:rPr lang="en-US" altLang="ko-KR" sz="1200" dirty="0">
                <a:solidFill>
                  <a:srgbClr val="595959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6559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363B64"/>
                  </a:solidFill>
                </a:rPr>
                <a:t>6.3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회귀식의 추정과 예측</a:t>
              </a:r>
              <a:r>
                <a:rPr lang="ko-KR" altLang="en-US" sz="1600" b="1" i="1" dirty="0">
                  <a:solidFill>
                    <a:prstClr val="black"/>
                  </a:solidFill>
                </a:rPr>
                <a:t>  </a:t>
              </a:r>
              <a:r>
                <a:rPr lang="en-US" altLang="ko-KR" sz="1300" b="1" i="1" dirty="0">
                  <a:solidFill>
                    <a:srgbClr val="595959"/>
                  </a:solidFill>
                </a:rPr>
                <a:t>- 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예제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: </a:t>
              </a:r>
              <a:r>
                <a:rPr lang="ko-KR" altLang="en-US" sz="1300" b="1" kern="0" dirty="0" err="1">
                  <a:solidFill>
                    <a:srgbClr val="595959"/>
                  </a:solidFill>
                </a:rPr>
                <a:t>도요타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</a:t>
              </a:r>
              <a:r>
                <a:rPr lang="ko-KR" altLang="en-US" sz="1300" b="1" kern="0" dirty="0" err="1">
                  <a:solidFill>
                    <a:srgbClr val="595959"/>
                  </a:solidFill>
                </a:rPr>
                <a:t>코롤라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(Toyota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Corolla)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중고차의 가격 예측</a:t>
              </a:r>
              <a:endParaRPr lang="ko-KR" altLang="en-US" sz="13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79859A-D994-4DA4-B3CB-01D28F7844A9}"/>
              </a:ext>
            </a:extLst>
          </p:cNvPr>
          <p:cNvSpPr/>
          <p:nvPr/>
        </p:nvSpPr>
        <p:spPr>
          <a:xfrm>
            <a:off x="1496272" y="1389592"/>
            <a:ext cx="1005588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500" b="1" dirty="0">
                <a:solidFill>
                  <a:srgbClr val="6D524A"/>
                </a:solidFill>
                <a:sym typeface="Wingdings 2" panose="05020102010507070707" pitchFamily="18" charset="2"/>
              </a:rPr>
              <a:t>2. </a:t>
            </a:r>
            <a:r>
              <a:rPr lang="ko-KR" altLang="en-US" sz="1500" b="1" dirty="0">
                <a:solidFill>
                  <a:srgbClr val="6D524A"/>
                </a:solidFill>
                <a:sym typeface="Wingdings 2" panose="05020102010507070707" pitchFamily="18" charset="2"/>
              </a:rPr>
              <a:t>학습 세트로 </a:t>
            </a:r>
            <a:r>
              <a:rPr lang="ko-KR" altLang="en-US" sz="1500" b="1" dirty="0" err="1">
                <a:solidFill>
                  <a:srgbClr val="6D524A"/>
                </a:solidFill>
                <a:sym typeface="Wingdings 2" panose="05020102010507070707" pitchFamily="18" charset="2"/>
              </a:rPr>
              <a:t>회귀식</a:t>
            </a:r>
            <a:r>
              <a:rPr lang="ko-KR" altLang="en-US" sz="1500" b="1" dirty="0">
                <a:solidFill>
                  <a:srgbClr val="6D524A"/>
                </a:solidFill>
                <a:sym typeface="Wingdings 2" panose="05020102010507070707" pitchFamily="18" charset="2"/>
              </a:rPr>
              <a:t> 추정</a:t>
            </a:r>
            <a:endParaRPr lang="en-US" altLang="ko-KR" sz="1400" b="1" dirty="0">
              <a:solidFill>
                <a:srgbClr val="6D524A"/>
              </a:solidFill>
              <a:sym typeface="Wingdings 2" panose="05020102010507070707" pitchFamily="18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BDC76A-B652-4C0F-8EF3-4FC858A8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8" y="1890685"/>
            <a:ext cx="6955348" cy="4455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41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 dirty="0">
                  <a:solidFill>
                    <a:srgbClr val="363B64"/>
                  </a:solidFill>
                </a:rPr>
                <a:t>6.3 </a:t>
              </a:r>
              <a:r>
                <a:rPr lang="ko-KR" altLang="en-US" sz="2000" b="1" i="1" kern="0" dirty="0">
                  <a:solidFill>
                    <a:srgbClr val="363B64"/>
                  </a:solidFill>
                </a:rPr>
                <a:t>회귀식의 추정과 예측</a:t>
              </a:r>
              <a:r>
                <a:rPr lang="ko-KR" altLang="en-US" sz="1600" b="1" i="1" dirty="0">
                  <a:solidFill>
                    <a:prstClr val="black"/>
                  </a:solidFill>
                </a:rPr>
                <a:t>  </a:t>
              </a:r>
              <a:r>
                <a:rPr lang="en-US" altLang="ko-KR" sz="1300" b="1" i="1" dirty="0">
                  <a:solidFill>
                    <a:srgbClr val="595959"/>
                  </a:solidFill>
                </a:rPr>
                <a:t>- 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예제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: </a:t>
              </a:r>
              <a:r>
                <a:rPr lang="ko-KR" altLang="en-US" sz="1300" b="1" kern="0" dirty="0" err="1">
                  <a:solidFill>
                    <a:srgbClr val="595959"/>
                  </a:solidFill>
                </a:rPr>
                <a:t>도요타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</a:t>
              </a:r>
              <a:r>
                <a:rPr lang="ko-KR" altLang="en-US" sz="1300" b="1" kern="0" dirty="0" err="1">
                  <a:solidFill>
                    <a:srgbClr val="595959"/>
                  </a:solidFill>
                </a:rPr>
                <a:t>코롤라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(Toyota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</a:t>
              </a:r>
              <a:r>
                <a:rPr lang="en-US" altLang="ko-KR" sz="1300" b="1" kern="0" dirty="0">
                  <a:solidFill>
                    <a:srgbClr val="595959"/>
                  </a:solidFill>
                </a:rPr>
                <a:t>Corolla)</a:t>
              </a:r>
              <a:r>
                <a:rPr lang="ko-KR" altLang="en-US" sz="1300" b="1" kern="0" dirty="0">
                  <a:solidFill>
                    <a:srgbClr val="595959"/>
                  </a:solidFill>
                </a:rPr>
                <a:t> 중고차의 가격 예측</a:t>
              </a:r>
              <a:endParaRPr lang="ko-KR" altLang="en-US" sz="13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79859A-D994-4DA4-B3CB-01D28F7844A9}"/>
              </a:ext>
            </a:extLst>
          </p:cNvPr>
          <p:cNvSpPr/>
          <p:nvPr/>
        </p:nvSpPr>
        <p:spPr>
          <a:xfrm>
            <a:off x="1496272" y="1389592"/>
            <a:ext cx="1005588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500" b="1" dirty="0">
                <a:solidFill>
                  <a:srgbClr val="6D524A"/>
                </a:solidFill>
                <a:sym typeface="Wingdings 2" panose="05020102010507070707" pitchFamily="18" charset="2"/>
              </a:rPr>
              <a:t>2. </a:t>
            </a:r>
            <a:r>
              <a:rPr lang="ko-KR" altLang="en-US" sz="1500" b="1" dirty="0">
                <a:solidFill>
                  <a:srgbClr val="6D524A"/>
                </a:solidFill>
                <a:sym typeface="Wingdings 2" panose="05020102010507070707" pitchFamily="18" charset="2"/>
              </a:rPr>
              <a:t>학습 세트로 </a:t>
            </a:r>
            <a:r>
              <a:rPr lang="ko-KR" altLang="en-US" sz="1500" b="1" dirty="0" err="1">
                <a:solidFill>
                  <a:srgbClr val="6D524A"/>
                </a:solidFill>
                <a:sym typeface="Wingdings 2" panose="05020102010507070707" pitchFamily="18" charset="2"/>
              </a:rPr>
              <a:t>회귀식</a:t>
            </a:r>
            <a:r>
              <a:rPr lang="ko-KR" altLang="en-US" sz="1500" b="1" dirty="0">
                <a:solidFill>
                  <a:srgbClr val="6D524A"/>
                </a:solidFill>
                <a:sym typeface="Wingdings 2" panose="05020102010507070707" pitchFamily="18" charset="2"/>
              </a:rPr>
              <a:t> 추정</a:t>
            </a:r>
            <a:endParaRPr lang="en-US" altLang="ko-KR" sz="1400" b="1" dirty="0">
              <a:solidFill>
                <a:srgbClr val="6D524A"/>
              </a:solidFill>
              <a:sym typeface="Wingdings 2" panose="05020102010507070707" pitchFamily="18" charset="2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7AFF7F-06F6-428B-BD15-B4677CFCA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32"/>
          <a:stretch/>
        </p:blipFill>
        <p:spPr>
          <a:xfrm>
            <a:off x="1794441" y="1919510"/>
            <a:ext cx="6784948" cy="2015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A41678B-4E6C-41E4-B938-BF7B7E844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76"/>
          <a:stretch/>
        </p:blipFill>
        <p:spPr>
          <a:xfrm>
            <a:off x="1794441" y="4243824"/>
            <a:ext cx="6784948" cy="2198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549D0A-2D58-4F0D-B74B-AFD8D61CBE64}"/>
              </a:ext>
            </a:extLst>
          </p:cNvPr>
          <p:cNvSpPr txBox="1"/>
          <p:nvPr/>
        </p:nvSpPr>
        <p:spPr>
          <a:xfrm>
            <a:off x="5665553" y="2925283"/>
            <a:ext cx="3129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C9974"/>
                </a:solidFill>
              </a:rPr>
              <a:t>← 학습 세트로 만든 모델이므로</a:t>
            </a:r>
            <a:endParaRPr lang="en-US" altLang="ko-KR" sz="1100" b="1" dirty="0">
              <a:solidFill>
                <a:srgbClr val="FC9974"/>
              </a:solidFill>
            </a:endParaRPr>
          </a:p>
          <a:p>
            <a:r>
              <a:rPr lang="ko-KR" altLang="en-US" sz="1100" b="1" dirty="0">
                <a:solidFill>
                  <a:srgbClr val="FC9974"/>
                </a:solidFill>
              </a:rPr>
              <a:t>    학습 세트에 대한 회귀적합 결과 </a:t>
            </a:r>
            <a:r>
              <a:rPr lang="en-US" altLang="ko-KR" sz="1100" b="1" dirty="0">
                <a:solidFill>
                  <a:srgbClr val="FC9974"/>
                </a:solidFill>
              </a:rPr>
              <a:t>ME = 0</a:t>
            </a:r>
            <a:endParaRPr lang="ko-KR" altLang="en-US" sz="1100" b="1" dirty="0">
              <a:solidFill>
                <a:srgbClr val="FC997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CF6457-014D-475D-94CF-8483FB1828C3}"/>
              </a:ext>
            </a:extLst>
          </p:cNvPr>
          <p:cNvSpPr txBox="1"/>
          <p:nvPr/>
        </p:nvSpPr>
        <p:spPr>
          <a:xfrm>
            <a:off x="5892052" y="2124663"/>
            <a:ext cx="276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C9974"/>
                </a:solidFill>
              </a:rPr>
              <a:t>.predict() : </a:t>
            </a:r>
            <a:r>
              <a:rPr lang="ko-KR" altLang="en-US" sz="1100" b="1" dirty="0">
                <a:solidFill>
                  <a:srgbClr val="FC9974"/>
                </a:solidFill>
              </a:rPr>
              <a:t>앞서 추정한 회귀식에</a:t>
            </a:r>
            <a:endParaRPr lang="en-US" altLang="ko-KR" sz="1100" b="1" dirty="0">
              <a:solidFill>
                <a:srgbClr val="FC9974"/>
              </a:solidFill>
            </a:endParaRPr>
          </a:p>
          <a:p>
            <a:r>
              <a:rPr lang="ko-KR" altLang="en-US" sz="1100" b="1" dirty="0">
                <a:solidFill>
                  <a:srgbClr val="FC9974"/>
                </a:solidFill>
              </a:rPr>
              <a:t>주어진</a:t>
            </a:r>
            <a:r>
              <a:rPr lang="en-US" altLang="ko-KR" sz="1100" b="1" dirty="0">
                <a:solidFill>
                  <a:srgbClr val="FC9974"/>
                </a:solidFill>
              </a:rPr>
              <a:t> </a:t>
            </a:r>
            <a:r>
              <a:rPr lang="ko-KR" altLang="en-US" sz="1100" b="1" dirty="0">
                <a:solidFill>
                  <a:srgbClr val="FC9974"/>
                </a:solidFill>
              </a:rPr>
              <a:t>데이터를 </a:t>
            </a:r>
            <a:r>
              <a:rPr lang="ko-KR" altLang="en-US" sz="1100" b="1" dirty="0" err="1">
                <a:solidFill>
                  <a:srgbClr val="FC9974"/>
                </a:solidFill>
              </a:rPr>
              <a:t>적합시켜</a:t>
            </a:r>
            <a:r>
              <a:rPr lang="ko-KR" altLang="en-US" sz="1100" b="1" dirty="0">
                <a:solidFill>
                  <a:srgbClr val="FC9974"/>
                </a:solidFill>
              </a:rPr>
              <a:t> </a:t>
            </a:r>
            <a:r>
              <a:rPr lang="ko-KR" altLang="en-US" sz="1100" b="1" dirty="0" err="1">
                <a:solidFill>
                  <a:srgbClr val="FC9974"/>
                </a:solidFill>
              </a:rPr>
              <a:t>예측값을</a:t>
            </a:r>
            <a:r>
              <a:rPr lang="ko-KR" altLang="en-US" sz="1100" b="1" dirty="0">
                <a:solidFill>
                  <a:srgbClr val="FC9974"/>
                </a:solidFill>
              </a:rPr>
              <a:t> 구함</a:t>
            </a:r>
          </a:p>
        </p:txBody>
      </p:sp>
    </p:spTree>
    <p:extLst>
      <p:ext uri="{BB962C8B-B14F-4D97-AF65-F5344CB8AC3E}">
        <p14:creationId xmlns:p14="http://schemas.microsoft.com/office/powerpoint/2010/main" val="48104229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891</Words>
  <Application>Microsoft Office PowerPoint</Application>
  <PresentationFormat>와이드스크린</PresentationFormat>
  <Paragraphs>114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-apple-system</vt:lpstr>
      <vt:lpstr>맑은 고딕</vt:lpstr>
      <vt:lpstr>Arial</vt:lpstr>
      <vt:lpstr>Cambria Math</vt:lpstr>
      <vt:lpstr>Wingdings 2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JSY</cp:lastModifiedBy>
  <cp:revision>87</cp:revision>
  <dcterms:created xsi:type="dcterms:W3CDTF">2021-10-13T05:57:10Z</dcterms:created>
  <dcterms:modified xsi:type="dcterms:W3CDTF">2021-11-13T15:20:06Z</dcterms:modified>
</cp:coreProperties>
</file>