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6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FF2E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2"/>
        <c:axId val="429155104"/>
        <c:axId val="431470032"/>
      </c:barChart>
      <c:catAx>
        <c:axId val="429155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431470032"/>
        <c:crosses val="autoZero"/>
        <c:auto val="1"/>
        <c:lblAlgn val="ctr"/>
        <c:lblOffset val="100"/>
        <c:noMultiLvlLbl val="0"/>
      </c:catAx>
      <c:valAx>
        <c:axId val="43147003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2915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560E4B7-ED0C-424C-AADB-8E9761D8EA6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2663304"/>
          <a:ext cx="7001652" cy="285713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714FAADB-95D1-4706-B15E-93BB39A5E71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2663304"/>
          <a:ext cx="7001652" cy="285713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CA353204-4620-4869-8E72-1A08A181EF7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419462" cy="321173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3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2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1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3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6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3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2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3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1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DED3"/>
          </a:fgClr>
          <a:bgClr>
            <a:srgbClr val="FFF2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4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28D8F-5707-44D1-A43D-03EC148D0CC5}"/>
              </a:ext>
            </a:extLst>
          </p:cNvPr>
          <p:cNvSpPr/>
          <p:nvPr/>
        </p:nvSpPr>
        <p:spPr>
          <a:xfrm>
            <a:off x="247380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 </a:t>
            </a:r>
            <a:r>
              <a:rPr lang="ko-KR" altLang="en-US" sz="3200" b="1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과적합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방지하기 </a:t>
            </a:r>
            <a:r>
              <a:rPr lang="en-US" altLang="ko-KR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과적합이 일어나는 이유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417403"/>
              </p:ext>
            </p:extLst>
          </p:nvPr>
        </p:nvGraphicFramePr>
        <p:xfrm>
          <a:off x="2789853" y="1408921"/>
          <a:ext cx="6419462" cy="3193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C87FD7-56F4-41A8-AAC1-CE6045837FD2}"/>
              </a:ext>
            </a:extLst>
          </p:cNvPr>
          <p:cNvSpPr txBox="1"/>
          <p:nvPr/>
        </p:nvSpPr>
        <p:spPr>
          <a:xfrm>
            <a:off x="2414412" y="4877898"/>
            <a:ext cx="7725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학습 세트에서의 총오류는 분할 수준이 최대가 될 때까지 계속 감소해 </a:t>
            </a:r>
            <a:r>
              <a:rPr lang="en-US" altLang="ko-KR" sz="1600" dirty="0"/>
              <a:t>0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82D3F-B701-40EF-A5B6-884450EB88BE}"/>
              </a:ext>
            </a:extLst>
          </p:cNvPr>
          <p:cNvSpPr txBox="1"/>
          <p:nvPr/>
        </p:nvSpPr>
        <p:spPr>
          <a:xfrm>
            <a:off x="2414412" y="5444283"/>
            <a:ext cx="7725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검증 데이터에 대해서는 클래스와 예측변수의 관계를 모델링하는 </a:t>
            </a:r>
            <a:r>
              <a:rPr lang="ko-KR" altLang="en-US" sz="1600" dirty="0" err="1"/>
              <a:t>시점까지만</a:t>
            </a:r>
            <a:r>
              <a:rPr lang="ko-KR" altLang="en-US" sz="1600" dirty="0"/>
              <a:t> 오류가 감소</a:t>
            </a:r>
            <a:r>
              <a:rPr lang="en-US" altLang="ko-KR" sz="1600" dirty="0"/>
              <a:t>, </a:t>
            </a:r>
            <a:r>
              <a:rPr lang="ko-KR" altLang="en-US" sz="1600" dirty="0"/>
              <a:t>그 이후부터는 학습 데이터의 잡음들이 </a:t>
            </a:r>
            <a:r>
              <a:rPr lang="ko-KR" altLang="en-US" sz="1600" dirty="0" err="1"/>
              <a:t>모델링되어</a:t>
            </a:r>
            <a:r>
              <a:rPr lang="ko-KR" altLang="en-US" sz="1600" dirty="0"/>
              <a:t> 검증 데이터에 대한 오류는 증가한다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42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9.5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분류나무 모델에서의 분류 규칙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0E85104-C222-486C-8987-0FB5195DA668}"/>
              </a:ext>
            </a:extLst>
          </p:cNvPr>
          <p:cNvSpPr txBox="1"/>
          <p:nvPr/>
        </p:nvSpPr>
        <p:spPr>
          <a:xfrm>
            <a:off x="1797699" y="2032483"/>
            <a:ext cx="7971453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분류나무 모델은 모델이 너무 크지 않다면 쉽게 이해할 수 있는 분류 규칙을 제공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각 잎 노드는 분류 규칙에 해당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많은 경우에 있어 규칙의 수는 중복된 규칙들을 제거함으로써 줄일 수 있음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분류나무 모델은 절차가 명료하고 알고리즘을 이해하기 쉽기 때문에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분류만이</a:t>
            </a:r>
            <a:r>
              <a:rPr lang="en-US" altLang="ko-KR" sz="1600" dirty="0"/>
              <a:t> </a:t>
            </a:r>
            <a:r>
              <a:rPr lang="ko-KR" altLang="en-US" sz="1600" dirty="0"/>
              <a:t>최종적인 목적이 아닌 경우에도 매우 유용하다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(</a:t>
            </a:r>
            <a:r>
              <a:rPr lang="ko-KR" altLang="en-US" sz="1600" dirty="0"/>
              <a:t>분류 법칙을 설명하기가 용이함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548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46743" y="921724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C11FD08-BCA1-4E78-9E22-017526AE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49" y="1384854"/>
            <a:ext cx="4480102" cy="3177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DCB8A-369F-4777-A76B-485EA4F01571}"/>
                  </a:ext>
                </a:extLst>
              </p:cNvPr>
              <p:cNvSpPr txBox="1"/>
              <p:nvPr/>
            </p:nvSpPr>
            <p:spPr>
              <a:xfrm>
                <a:off x="2845837" y="4936922"/>
                <a:ext cx="798700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400" dirty="0"/>
                  <a:t>가장 오른쪽 잎 노드 규칙</a:t>
                </a:r>
                <a:endParaRPr lang="en-US" altLang="ko-KR" sz="1400" dirty="0"/>
              </a:p>
              <a:p>
                <a:r>
                  <a:rPr lang="en-US" altLang="ko-KR" sz="1400" dirty="0"/>
                  <a:t>     IF (</a:t>
                </a:r>
                <a:r>
                  <a:rPr lang="ko-KR" altLang="en-US" sz="1400" dirty="0"/>
                  <a:t>소득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110.5) AND (</a:t>
                </a:r>
                <a:r>
                  <a:rPr lang="ko-KR" altLang="en-US" sz="1400" dirty="0"/>
                  <a:t>교육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1.5) AND (</a:t>
                </a:r>
                <a:r>
                  <a:rPr lang="ko-KR" altLang="en-US" sz="1400" dirty="0"/>
                  <a:t>소득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116.5), THEN (</a:t>
                </a:r>
                <a:r>
                  <a:rPr lang="ko-KR" altLang="en-US" sz="1400" dirty="0"/>
                  <a:t>클래스</a:t>
                </a:r>
                <a:r>
                  <a:rPr lang="en-US" altLang="ko-KR" sz="1400" dirty="0"/>
                  <a:t>=1)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400" dirty="0"/>
                  <a:t>소득에 대한 중복된 분류 규칙을 제거</a:t>
                </a:r>
                <a:endParaRPr lang="en-US" altLang="ko-KR" sz="1400" dirty="0"/>
              </a:p>
              <a:p>
                <a:r>
                  <a:rPr lang="en-US" altLang="ko-KR" sz="1400" dirty="0"/>
                  <a:t>     IF (</a:t>
                </a:r>
                <a:r>
                  <a:rPr lang="ko-KR" altLang="en-US" sz="1400" dirty="0"/>
                  <a:t>소득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116.5) AND (</a:t>
                </a:r>
                <a:r>
                  <a:rPr lang="ko-KR" altLang="en-US" sz="1400" dirty="0"/>
                  <a:t>교육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1.5) THEN (</a:t>
                </a:r>
                <a:r>
                  <a:rPr lang="ko-KR" altLang="en-US" sz="1400" dirty="0"/>
                  <a:t>클래스</a:t>
                </a:r>
                <a:r>
                  <a:rPr lang="en-US" altLang="ko-KR" sz="1400" dirty="0"/>
                  <a:t>=1)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DCB8A-369F-4777-A76B-485EA4F0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37" y="4936922"/>
                <a:ext cx="7987004" cy="1384995"/>
              </a:xfrm>
              <a:prstGeom prst="rect">
                <a:avLst/>
              </a:prstGeom>
              <a:blipFill>
                <a:blip r:embed="rId3"/>
                <a:stretch>
                  <a:fillRect l="-153" t="-881" b="-3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641280-C02E-4D36-88FC-B49B45C41D41}"/>
              </a:ext>
            </a:extLst>
          </p:cNvPr>
          <p:cNvSpPr/>
          <p:nvPr/>
        </p:nvSpPr>
        <p:spPr>
          <a:xfrm>
            <a:off x="247380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9.5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분류나무 모델에서의 분류 규칙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79" y="162379"/>
            <a:ext cx="6853217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9.6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세 개 이상의 클래스를 분류하기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66CD6-42AC-4892-AAB3-8DF5904CF98C}"/>
              </a:ext>
            </a:extLst>
          </p:cNvPr>
          <p:cNvSpPr txBox="1"/>
          <p:nvPr/>
        </p:nvSpPr>
        <p:spPr>
          <a:xfrm>
            <a:off x="1946989" y="2190936"/>
            <a:ext cx="7971453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분류나무 모델은 세 개 이상의 클래스를 가진 분류 문제에도 유용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불순도 측정 측면에서</a:t>
            </a:r>
            <a:r>
              <a:rPr lang="en-US" altLang="ko-KR" sz="1600" dirty="0"/>
              <a:t>, </a:t>
            </a:r>
            <a:r>
              <a:rPr lang="ko-KR" altLang="en-US" sz="1600" dirty="0"/>
              <a:t>앞서 제시한 지니 지수 및 엔트로피 지수 측정 방법은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m</a:t>
            </a:r>
            <a:r>
              <a:rPr lang="ko-KR" altLang="en-US" sz="1600" dirty="0"/>
              <a:t>클래스로도 쉽게 확장 정의될 수 있음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이런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나무의 마지막 잎 노드들이 </a:t>
            </a:r>
            <a:r>
              <a:rPr lang="en-US" altLang="ko-KR" sz="1600" dirty="0"/>
              <a:t>m</a:t>
            </a:r>
            <a:r>
              <a:rPr lang="ko-KR" altLang="en-US" sz="1600" dirty="0"/>
              <a:t>클래스의 레이블들 중 하나를 가질 수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있다는 점만 제외하고는 이진 분류문제에서의 나무구조와 동일하다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35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79" y="162379"/>
            <a:ext cx="6853217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9.7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회귀나무 모델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66CD6-42AC-4892-AAB3-8DF5904CF98C}"/>
              </a:ext>
            </a:extLst>
          </p:cNvPr>
          <p:cNvSpPr txBox="1"/>
          <p:nvPr/>
        </p:nvSpPr>
        <p:spPr>
          <a:xfrm>
            <a:off x="2110273" y="1610695"/>
            <a:ext cx="7971453" cy="395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예측을 위한 회귀나무 모델도 분류나무 모델과 상당히 유사하게 작동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반응변수 </a:t>
            </a:r>
            <a:r>
              <a:rPr lang="en-US" altLang="ko-KR" sz="1600" dirty="0"/>
              <a:t>Y</a:t>
            </a:r>
            <a:r>
              <a:rPr lang="ko-KR" altLang="en-US" sz="1600" dirty="0"/>
              <a:t>가 연속형</a:t>
            </a:r>
            <a:r>
              <a:rPr lang="en-US" altLang="ko-KR" sz="1600" dirty="0"/>
              <a:t>(</a:t>
            </a:r>
            <a:r>
              <a:rPr lang="ko-KR" altLang="en-US" sz="1600" dirty="0"/>
              <a:t>수치형</a:t>
            </a:r>
            <a:r>
              <a:rPr lang="en-US" altLang="ko-KR" sz="1600" dirty="0"/>
              <a:t>) </a:t>
            </a:r>
            <a:r>
              <a:rPr lang="ko-KR" altLang="en-US" sz="1600" dirty="0"/>
              <a:t>변수라는 차이점이 있지만 작동 원리</a:t>
            </a:r>
            <a:r>
              <a:rPr lang="en-US" altLang="ko-KR" sz="1600" dirty="0"/>
              <a:t>, </a:t>
            </a:r>
            <a:r>
              <a:rPr lang="ko-KR" altLang="en-US" sz="1600" dirty="0"/>
              <a:t>절차는 동일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많은 분할들이 시도되고 결과로 나온 나무모델들의 모든 가지에 대하여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불순도를 측정 → 불순도의 합이 최소가 되는 분할을 선택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차이점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- </a:t>
            </a:r>
            <a:r>
              <a:rPr lang="ko-KR" altLang="en-US" sz="1600" dirty="0"/>
              <a:t>반응변수의 값을 예측하는 방법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- </a:t>
            </a:r>
            <a:r>
              <a:rPr lang="ko-KR" altLang="en-US" sz="1600" dirty="0"/>
              <a:t>불순도 측정 방법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- </a:t>
            </a:r>
            <a:r>
              <a:rPr lang="ko-KR" altLang="en-US" sz="1600" dirty="0"/>
              <a:t>성능 평가 방법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6012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9.7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회귀나무 모델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66CD6-42AC-4892-AAB3-8DF5904CF98C}"/>
              </a:ext>
            </a:extLst>
          </p:cNvPr>
          <p:cNvSpPr txBox="1"/>
          <p:nvPr/>
        </p:nvSpPr>
        <p:spPr>
          <a:xfrm>
            <a:off x="1739381" y="1439938"/>
            <a:ext cx="845198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반응변수의 값을 예측하는 방법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예측변수의 정보에 따라 관측치가 나무의 뿌리로부터 잎 노드까지 나무를 타고 </a:t>
            </a:r>
            <a:r>
              <a:rPr lang="ko-KR" altLang="en-US" sz="1600" dirty="0" err="1"/>
              <a:t>내려감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관측치가 도달한 잎 노드가 갖는 값이 반응변수에 대한 회귀나무 모델의 예측값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예측값</a:t>
            </a:r>
            <a:r>
              <a:rPr lang="en-US" altLang="ko-KR" sz="1600" dirty="0"/>
              <a:t>: </a:t>
            </a:r>
            <a:r>
              <a:rPr lang="ko-KR" altLang="en-US" sz="1600" dirty="0"/>
              <a:t>해당 노드에 속해 있는 학습 데이터들의 평균으로 결정됨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kern="0" dirty="0">
                <a:ln w="19050">
                  <a:noFill/>
                </a:ln>
                <a:solidFill>
                  <a:srgbClr val="FF3F3F"/>
                </a:solidFill>
                <a:ea typeface="야놀자 야체 B" panose="02020603020101020101" pitchFamily="18" charset="-127"/>
              </a:rPr>
              <a:t>불순도 측정 방법</a:t>
            </a:r>
            <a:endParaRPr lang="en-US" altLang="ko-KR" sz="1600" b="1" kern="0" dirty="0">
              <a:ln w="19050">
                <a:noFill/>
              </a:ln>
              <a:solidFill>
                <a:srgbClr val="FF3F3F"/>
              </a:solidFill>
              <a:ea typeface="야놀자 야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잎 노드의 평균에 대한 </a:t>
            </a:r>
            <a:r>
              <a:rPr lang="ko-KR" altLang="en-US" sz="1600" dirty="0" err="1"/>
              <a:t>제곱편차의</a:t>
            </a:r>
            <a:r>
              <a:rPr lang="ko-KR" altLang="en-US" sz="1600" dirty="0"/>
              <a:t> 합을 사용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잎 노드 평균값은 </a:t>
            </a:r>
            <a:r>
              <a:rPr lang="ko-KR" altLang="en-US" sz="1600" dirty="0" err="1"/>
              <a:t>예측값으로</a:t>
            </a:r>
            <a:r>
              <a:rPr lang="ko-KR" altLang="en-US" sz="1600" dirty="0"/>
              <a:t> 쓰이므로 이 값은 제곱오차와 동일함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성과 평가</a:t>
            </a:r>
            <a:endParaRPr lang="en-US" altLang="ko-KR" sz="1600" b="1" kern="0" dirty="0">
              <a:ln w="19050">
                <a:noFill/>
              </a:ln>
              <a:solidFill>
                <a:srgbClr val="FF3F3F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RMSE</a:t>
            </a:r>
            <a:r>
              <a:rPr lang="ko-KR" altLang="en-US" sz="1600" dirty="0"/>
              <a:t>와 같은 요약 측도들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향상 차트 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7422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46743" y="871311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9.7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회귀나무 모델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4AC225-946F-4BBD-BCC8-08458274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88" y="1277629"/>
            <a:ext cx="4286422" cy="3648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D643C-E6C9-41EF-BF1D-5BA556E62E9C}"/>
              </a:ext>
            </a:extLst>
          </p:cNvPr>
          <p:cNvSpPr txBox="1"/>
          <p:nvPr/>
        </p:nvSpPr>
        <p:spPr>
          <a:xfrm>
            <a:off x="2725678" y="5266166"/>
            <a:ext cx="6740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RMSE</a:t>
            </a:r>
            <a:r>
              <a:rPr lang="ko-KR" altLang="en-US" sz="1600" dirty="0"/>
              <a:t>를 비교해보면 학습 데이터에 대한 예측 성능이 검증 데이터에 대한 예측 성능보다 좋은 것을 확인할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95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25057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9.8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예측력 향상 </a:t>
            </a:r>
            <a:r>
              <a:rPr lang="en-US" altLang="ko-KR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랜덤 포레스트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01AF7-5CAA-4E5A-BFD0-A103C088D37F}"/>
              </a:ext>
            </a:extLst>
          </p:cNvPr>
          <p:cNvSpPr txBox="1"/>
          <p:nvPr/>
        </p:nvSpPr>
        <p:spPr>
          <a:xfrm>
            <a:off x="1132247" y="1147284"/>
            <a:ext cx="10246879" cy="122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규칙을 </a:t>
            </a:r>
            <a:r>
              <a:rPr lang="ko-KR" altLang="en-US" sz="1300" dirty="0" err="1"/>
              <a:t>시각화하는</a:t>
            </a:r>
            <a:r>
              <a:rPr lang="ko-KR" altLang="en-US" sz="1300" dirty="0"/>
              <a:t> 것보다 예측에 더 중점을 두는 </a:t>
            </a:r>
            <a:r>
              <a:rPr lang="ko-KR" altLang="en-US" sz="1300" dirty="0" err="1"/>
              <a:t>문제들에서는</a:t>
            </a:r>
            <a:r>
              <a:rPr lang="ko-KR" altLang="en-US" sz="1300" dirty="0"/>
              <a:t> 다중 나무의 결과들을 조합하는 확장된 나무모델이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더 좋은 성능을 제공함</a:t>
            </a:r>
            <a:r>
              <a:rPr lang="en-US" altLang="ko-KR" sz="13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랜덤 포레스트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부스트</a:t>
            </a:r>
            <a:r>
              <a:rPr lang="ko-KR" altLang="en-US" sz="1300" dirty="0"/>
              <a:t> 나무</a:t>
            </a:r>
            <a:endParaRPr lang="en-US" altLang="ko-KR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223FD-7D8C-47B1-8EEB-42228DA1B007}"/>
              </a:ext>
            </a:extLst>
          </p:cNvPr>
          <p:cNvSpPr txBox="1"/>
          <p:nvPr/>
        </p:nvSpPr>
        <p:spPr>
          <a:xfrm>
            <a:off x="1132247" y="2857896"/>
            <a:ext cx="10246879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랜덤 포레스트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1600" dirty="0"/>
              <a:t>복원 추출 방식으로 여러 랜덤 샘플 생성</a:t>
            </a:r>
            <a:r>
              <a:rPr lang="en-US" altLang="ko-KR" sz="1600" dirty="0"/>
              <a:t>. (bootstrap)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1600" dirty="0"/>
              <a:t>각 단계마다 무작위로 예측변수들을 선택하여 서브셋을 만들고</a:t>
            </a:r>
            <a:r>
              <a:rPr lang="en-US" altLang="ko-KR" sz="1600" dirty="0"/>
              <a:t>, </a:t>
            </a:r>
            <a:r>
              <a:rPr lang="ko-KR" altLang="en-US" sz="1600" dirty="0"/>
              <a:t>샘플에 대하여 분류</a:t>
            </a:r>
            <a:r>
              <a:rPr lang="en-US" altLang="ko-KR" sz="1600" dirty="0"/>
              <a:t>(</a:t>
            </a:r>
            <a:r>
              <a:rPr lang="ko-KR" altLang="en-US" sz="1600" dirty="0"/>
              <a:t>혹은 예측</a:t>
            </a:r>
            <a:r>
              <a:rPr lang="en-US" altLang="ko-KR" sz="1600" dirty="0"/>
              <a:t>)</a:t>
            </a:r>
            <a:r>
              <a:rPr lang="ko-KR" altLang="en-US" sz="1600" dirty="0"/>
              <a:t>나무를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</a:t>
            </a:r>
            <a:r>
              <a:rPr lang="ko-KR" altLang="en-US" sz="1600" dirty="0" err="1"/>
              <a:t>적합시킴</a:t>
            </a:r>
            <a:r>
              <a:rPr lang="en-US" altLang="ko-KR" sz="1600" dirty="0"/>
              <a:t>. </a:t>
            </a:r>
            <a:r>
              <a:rPr lang="ko-KR" altLang="en-US" sz="1600" dirty="0"/>
              <a:t>그 결과 포레스트</a:t>
            </a:r>
            <a:r>
              <a:rPr lang="en-US" altLang="ko-KR" sz="1600" dirty="0"/>
              <a:t>(forest)</a:t>
            </a:r>
            <a:r>
              <a:rPr lang="ko-KR" altLang="en-US" sz="1600" dirty="0"/>
              <a:t>를 얻음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 startAt="3"/>
            </a:pPr>
            <a:r>
              <a:rPr lang="ko-KR" altLang="en-US" sz="1600" dirty="0"/>
              <a:t>성능 향상을 위해 각 나무들의 결과를 결합</a:t>
            </a:r>
            <a:r>
              <a:rPr lang="en-US" altLang="ko-KR" sz="1600" dirty="0"/>
              <a:t>. (</a:t>
            </a:r>
            <a:r>
              <a:rPr lang="ko-KR" altLang="en-US" sz="1600" dirty="0"/>
              <a:t>분류의 경우 투표</a:t>
            </a:r>
            <a:r>
              <a:rPr lang="en-US" altLang="ko-KR" sz="1600" dirty="0"/>
              <a:t>, </a:t>
            </a:r>
            <a:r>
              <a:rPr lang="ko-KR" altLang="en-US" sz="1600" dirty="0"/>
              <a:t>예측의 경우 평균화를 통해 결과 결합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36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25057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9.8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예측력 향상 </a:t>
            </a:r>
            <a:r>
              <a:rPr lang="en-US" altLang="ko-KR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랜덤 포레스트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CE709-D7BF-459A-89A9-8F9194A7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1200228"/>
            <a:ext cx="8154538" cy="343900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CDB67C1-CDF9-49BD-AEF2-B1EB0BC2928A}"/>
              </a:ext>
            </a:extLst>
          </p:cNvPr>
          <p:cNvSpPr/>
          <p:nvPr/>
        </p:nvSpPr>
        <p:spPr>
          <a:xfrm>
            <a:off x="2519264" y="2823480"/>
            <a:ext cx="1931438" cy="199637"/>
          </a:xfrm>
          <a:prstGeom prst="round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C21B3-4B80-4707-BE1A-E140AD54E62D}"/>
              </a:ext>
            </a:extLst>
          </p:cNvPr>
          <p:cNvSpPr txBox="1"/>
          <p:nvPr/>
        </p:nvSpPr>
        <p:spPr>
          <a:xfrm>
            <a:off x="3001620" y="4890384"/>
            <a:ext cx="6551333" cy="150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0" i="0" dirty="0" err="1">
                <a:solidFill>
                  <a:srgbClr val="000000"/>
                </a:solidFill>
                <a:effectLst/>
                <a:latin typeface="Helvetica Neue"/>
              </a:rPr>
              <a:t>n_estimators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Helvetica Neue"/>
              </a:rPr>
              <a:t> :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Helvetica Neue"/>
              </a:rPr>
              <a:t>모델에서 사용할 트리 </a:t>
            </a:r>
            <a:r>
              <a:rPr lang="ko-KR" altLang="en-US" sz="1500" dirty="0">
                <a:solidFill>
                  <a:srgbClr val="000000"/>
                </a:solidFill>
                <a:latin typeface="Helvetica Neue"/>
              </a:rPr>
              <a:t>개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Helvetica Neue"/>
              </a:rPr>
              <a:t>수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Helvetica Neue"/>
              </a:rPr>
              <a:t>학습 시 생성할 트리 </a:t>
            </a:r>
            <a:r>
              <a:rPr lang="ko-KR" altLang="en-US" sz="1500" dirty="0">
                <a:solidFill>
                  <a:srgbClr val="000000"/>
                </a:solidFill>
                <a:latin typeface="Helvetica Neue"/>
              </a:rPr>
              <a:t>개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Helvetica Neue"/>
              </a:rPr>
              <a:t>수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criterion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분할 품질을 측정하는 기능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(default :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Helvetica Neue"/>
              </a:rPr>
              <a:t>gini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bootstrap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부트스트랩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중복허용 샘플링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사용 여부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Helvetica Neue"/>
              </a:rPr>
              <a:t>random_state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난수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seed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설정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296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25057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9.8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예측력 향상 </a:t>
            </a:r>
            <a:r>
              <a:rPr lang="en-US" altLang="ko-KR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랜덤 포레스트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B0CB0-D8E5-4263-AA55-280CBD6AF8FA}"/>
              </a:ext>
            </a:extLst>
          </p:cNvPr>
          <p:cNvSpPr txBox="1"/>
          <p:nvPr/>
        </p:nvSpPr>
        <p:spPr>
          <a:xfrm>
            <a:off x="1840722" y="1944715"/>
            <a:ext cx="8510556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랜덤 </a:t>
            </a:r>
            <a:r>
              <a:rPr lang="ko-KR" altLang="en-US" sz="1600" dirty="0" err="1"/>
              <a:t>포레스트는</a:t>
            </a:r>
            <a:r>
              <a:rPr lang="ko-KR" altLang="en-US" sz="1600" dirty="0"/>
              <a:t> 단일 디폴트 나무모델보다 다소 향상된 정확도를 보임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단일 나무와 달리 나무 다이어그램으로 표현될 수 없기 때문에 단일 나무에서 제공하는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해석력을</a:t>
            </a:r>
            <a:r>
              <a:rPr lang="ko-KR" altLang="en-US" sz="1600" dirty="0"/>
              <a:t> 잃어버리지만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각 예측변수들의 상대적인 기여도를</a:t>
            </a:r>
            <a:r>
              <a:rPr lang="en-US" altLang="ko-KR" sz="1600" dirty="0"/>
              <a:t> </a:t>
            </a:r>
            <a:r>
              <a:rPr lang="ko-KR" altLang="en-US" sz="1600" dirty="0"/>
              <a:t>측정하는</a:t>
            </a:r>
            <a:r>
              <a:rPr lang="en-US" altLang="ko-KR" sz="1600" dirty="0"/>
              <a:t> ‘</a:t>
            </a:r>
            <a:r>
              <a:rPr lang="ko-KR" altLang="en-US" sz="1600" dirty="0"/>
              <a:t>변수 중요도</a:t>
            </a:r>
            <a:r>
              <a:rPr lang="en-US" altLang="ko-KR" sz="1600" dirty="0"/>
              <a:t>(variable importance)’ </a:t>
            </a:r>
            <a:r>
              <a:rPr lang="ko-KR" altLang="en-US" sz="1600" dirty="0"/>
              <a:t>점수를 제공함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특정 예측변수에 대한 중요도 점수는 </a:t>
            </a:r>
            <a:r>
              <a:rPr lang="ko-KR" altLang="en-US" sz="1600" dirty="0" err="1"/>
              <a:t>포레스트에</a:t>
            </a:r>
            <a:r>
              <a:rPr lang="ko-KR" altLang="en-US" sz="1600" dirty="0"/>
              <a:t> 속한 모든 </a:t>
            </a:r>
            <a:r>
              <a:rPr lang="ko-KR" altLang="en-US" sz="1600" dirty="0" err="1"/>
              <a:t>나무들에서</a:t>
            </a:r>
            <a:r>
              <a:rPr lang="ko-KR" altLang="en-US" sz="1600" dirty="0"/>
              <a:t> 이 변수에 의해 감소한 지니 인덱스</a:t>
            </a:r>
            <a:r>
              <a:rPr lang="en-US" altLang="ko-KR" sz="1600" dirty="0"/>
              <a:t>(Gini index)</a:t>
            </a:r>
            <a:r>
              <a:rPr lang="ko-KR" altLang="en-US" sz="1600" dirty="0"/>
              <a:t>를 합산하여 계산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813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25057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9.8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예측력 향상 </a:t>
            </a:r>
            <a:r>
              <a:rPr lang="en-US" altLang="ko-KR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랜덤 포레스트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743A96-B5A4-4DC3-91BD-DEF39A54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06" y="2663607"/>
            <a:ext cx="5882375" cy="37516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4BE1E2-EB51-4211-9A20-A25DAC361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41" y="1173507"/>
            <a:ext cx="5706040" cy="14901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2BC605E-1738-4308-A972-01A8DC2B35E2}"/>
              </a:ext>
            </a:extLst>
          </p:cNvPr>
          <p:cNvSpPr/>
          <p:nvPr/>
        </p:nvSpPr>
        <p:spPr>
          <a:xfrm>
            <a:off x="3181739" y="1340880"/>
            <a:ext cx="1700273" cy="180009"/>
          </a:xfrm>
          <a:prstGeom prst="round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552FC-A0E3-4AAA-AD10-E7B19455573A}"/>
              </a:ext>
            </a:extLst>
          </p:cNvPr>
          <p:cNvSpPr txBox="1"/>
          <p:nvPr/>
        </p:nvSpPr>
        <p:spPr>
          <a:xfrm>
            <a:off x="7879034" y="3429000"/>
            <a:ext cx="3099985" cy="15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소득</a:t>
            </a:r>
            <a:r>
              <a:rPr lang="en-US" altLang="ko-KR" sz="1300" dirty="0"/>
              <a:t>,</a:t>
            </a:r>
            <a:r>
              <a:rPr lang="ko-KR" altLang="en-US" sz="1300" dirty="0"/>
              <a:t> 교육수준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CCAvg</a:t>
            </a:r>
            <a:r>
              <a:rPr lang="ko-KR" altLang="en-US" sz="1300" dirty="0"/>
              <a:t> 변수가 가장 높은 점수를 가지며</a:t>
            </a:r>
            <a:r>
              <a:rPr lang="en-US" altLang="ko-KR" sz="1300" dirty="0"/>
              <a:t>, </a:t>
            </a:r>
            <a:r>
              <a:rPr lang="ko-KR" altLang="en-US" sz="1300" dirty="0"/>
              <a:t>가족 변수는 네번째로 높은 점수를 가짐</a:t>
            </a:r>
            <a:r>
              <a:rPr lang="en-US" altLang="ko-KR" sz="13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그 외 예측변수들의 중요도 점수는 상당히 낮음</a:t>
            </a:r>
            <a:r>
              <a:rPr lang="en-US" altLang="ko-KR" sz="1300" dirty="0"/>
              <a:t>.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6823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dirty="0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D017534-91D6-4B52-85C0-8A36B433F37C}"/>
              </a:ext>
            </a:extLst>
          </p:cNvPr>
          <p:cNvSpPr/>
          <p:nvPr/>
        </p:nvSpPr>
        <p:spPr>
          <a:xfrm>
            <a:off x="247380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 </a:t>
            </a:r>
            <a:r>
              <a:rPr lang="ko-KR" altLang="en-US" sz="3200" b="1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과적합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방지하기 </a:t>
            </a:r>
            <a:r>
              <a:rPr lang="en-US" altLang="ko-KR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과적합이 일어나는 이유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EB9405-4192-4850-8F95-5E3A120E8473}"/>
              </a:ext>
            </a:extLst>
          </p:cNvPr>
          <p:cNvSpPr txBox="1"/>
          <p:nvPr/>
        </p:nvSpPr>
        <p:spPr>
          <a:xfrm>
            <a:off x="2391788" y="1285611"/>
            <a:ext cx="7209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300" dirty="0"/>
              <a:t>즉</a:t>
            </a:r>
            <a:r>
              <a:rPr lang="en-US" altLang="ko-KR" sz="1300" dirty="0"/>
              <a:t>, </a:t>
            </a:r>
            <a:r>
              <a:rPr lang="ko-KR" altLang="en-US" sz="1300" dirty="0"/>
              <a:t>나무모델의 분할 수준이 높을 때</a:t>
            </a:r>
            <a:r>
              <a:rPr lang="en-US" altLang="ko-KR" sz="1300" dirty="0"/>
              <a:t>(</a:t>
            </a:r>
            <a:r>
              <a:rPr lang="ko-KR" altLang="en-US" sz="1300" dirty="0"/>
              <a:t>많이 분할되었을 때</a:t>
            </a:r>
            <a:r>
              <a:rPr lang="en-US" altLang="ko-KR" sz="1300" dirty="0"/>
              <a:t>) </a:t>
            </a:r>
            <a:r>
              <a:rPr lang="ko-KR" altLang="en-US" sz="1300" dirty="0"/>
              <a:t>과적합이 생기는 것을 알 수 있다</a:t>
            </a:r>
            <a:r>
              <a:rPr lang="en-US" altLang="ko-KR" sz="1300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84229-E8E3-446A-B0F6-DAAF86052B7D}"/>
              </a:ext>
            </a:extLst>
          </p:cNvPr>
          <p:cNvSpPr txBox="1"/>
          <p:nvPr/>
        </p:nvSpPr>
        <p:spPr>
          <a:xfrm>
            <a:off x="2391787" y="1832522"/>
            <a:ext cx="70044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300" dirty="0"/>
              <a:t>원인</a:t>
            </a:r>
            <a:r>
              <a:rPr lang="en-US" altLang="ko-KR" sz="1300" dirty="0"/>
              <a:t>: </a:t>
            </a:r>
            <a:r>
              <a:rPr lang="ko-KR" altLang="en-US" sz="1300" dirty="0"/>
              <a:t>노드들이 매우 적은 수의 관측치를 사용하여 분할되었기 때문</a:t>
            </a:r>
            <a:r>
              <a:rPr lang="en-US" altLang="ko-KR" sz="1300" dirty="0"/>
              <a:t>. </a:t>
            </a:r>
            <a:r>
              <a:rPr lang="ko-KR" altLang="en-US" sz="1300" dirty="0"/>
              <a:t>하위 노드로 갈수록 점점 적은 수의 샘플 수를 가지고 분류하게 되므로 과적합이 일어난다</a:t>
            </a:r>
            <a:r>
              <a:rPr lang="en-US" altLang="ko-KR" sz="13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2CF72-2FB3-4989-8FA1-94EFFCB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81" y="2766336"/>
            <a:ext cx="5572903" cy="32198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983863F-8BCE-43A7-B0A1-037C5E608E06}"/>
              </a:ext>
            </a:extLst>
          </p:cNvPr>
          <p:cNvSpPr txBox="1"/>
          <p:nvPr/>
        </p:nvSpPr>
        <p:spPr>
          <a:xfrm>
            <a:off x="2391788" y="2473948"/>
            <a:ext cx="70044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300" dirty="0"/>
              <a:t>학습 데이터와 검증 데이터에 대한 정오행렬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63108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25057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9.8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예측력 향상 </a:t>
            </a:r>
            <a:r>
              <a:rPr lang="en-US" altLang="ko-KR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1600" b="1" kern="0" dirty="0" err="1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부스트</a:t>
            </a:r>
            <a:r>
              <a:rPr lang="ko-KR" altLang="en-US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나무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36970-A1B9-4D10-B0A6-D6E7450012DA}"/>
              </a:ext>
            </a:extLst>
          </p:cNvPr>
          <p:cNvSpPr txBox="1"/>
          <p:nvPr/>
        </p:nvSpPr>
        <p:spPr>
          <a:xfrm>
            <a:off x="2249210" y="1293820"/>
            <a:ext cx="7693579" cy="444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부스트</a:t>
            </a:r>
            <a:r>
              <a:rPr lang="ko-KR" altLang="en-US" sz="1600" dirty="0"/>
              <a:t> 나무 방법에서는 나무들이 순차적으로 구성됨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각 나무는 이전 나무의 </a:t>
            </a:r>
            <a:r>
              <a:rPr lang="ko-KR" altLang="en-US" sz="1600" dirty="0" err="1"/>
              <a:t>오분류</a:t>
            </a:r>
            <a:r>
              <a:rPr lang="ko-KR" altLang="en-US" sz="1600" dirty="0"/>
              <a:t> 레코드를 고려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구성 순서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1600" dirty="0"/>
              <a:t>단일 나무를 생성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1600" dirty="0"/>
              <a:t>잘못 분류된 레코드들에 가장 높은 선택 확률을 제공하는 하나의 샘플을 추출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1600" dirty="0"/>
              <a:t>새로운 샘플을 나무에 학습시킴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1600" dirty="0"/>
              <a:t>단계 </a:t>
            </a:r>
            <a:r>
              <a:rPr lang="en-US" altLang="ko-KR" sz="1600" dirty="0"/>
              <a:t>2, 3</a:t>
            </a:r>
            <a:r>
              <a:rPr lang="ko-KR" altLang="en-US" sz="1600" dirty="0"/>
              <a:t>을 여러 번 반복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1600" dirty="0"/>
              <a:t>레코드 분류를 위해 가중 투표를 사용</a:t>
            </a:r>
            <a:r>
              <a:rPr lang="en-US" altLang="ko-KR" sz="1600" dirty="0"/>
              <a:t>. </a:t>
            </a:r>
            <a:r>
              <a:rPr lang="ko-KR" altLang="en-US" sz="1600" dirty="0"/>
              <a:t>가중치의 크기는 구성되는 나무들의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</a:t>
            </a:r>
            <a:r>
              <a:rPr lang="ko-KR" altLang="en-US" sz="1600" dirty="0"/>
              <a:t>역순으로 부여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25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25057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9.8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예측력 향상 </a:t>
            </a:r>
            <a:r>
              <a:rPr lang="en-US" altLang="ko-KR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sz="1600" b="1" kern="0" dirty="0" err="1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부스트</a:t>
            </a:r>
            <a:r>
              <a:rPr lang="ko-KR" altLang="en-US" sz="1600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나무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076D64-1F09-49DC-B371-36CF6703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16" y="1463221"/>
            <a:ext cx="4810796" cy="2210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41D16F-929B-4047-95FB-3FD12C34006E}"/>
              </a:ext>
            </a:extLst>
          </p:cNvPr>
          <p:cNvSpPr txBox="1"/>
          <p:nvPr/>
        </p:nvSpPr>
        <p:spPr>
          <a:xfrm>
            <a:off x="2199329" y="3845801"/>
            <a:ext cx="8053977" cy="243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err="1">
                <a:solidFill>
                  <a:srgbClr val="000000"/>
                </a:solidFill>
                <a:latin typeface="Helvetica Neue"/>
              </a:rPr>
              <a:t>부스트</a:t>
            </a:r>
            <a:r>
              <a:rPr lang="ko-KR" altLang="en-US" sz="1300" dirty="0">
                <a:solidFill>
                  <a:srgbClr val="000000"/>
                </a:solidFill>
                <a:latin typeface="Helvetica Neue"/>
              </a:rPr>
              <a:t> 나무는 검증 데이터에 대한 정확도 측면에서 가지치기한 나무보다 더 좋은 성능을 보임</a:t>
            </a:r>
            <a:r>
              <a:rPr lang="en-US" altLang="ko-KR" sz="13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특히 관심 클래스인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‘1’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에 대한 분류 정확도 측면에서 더 좋은 성능을 보임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일반적인 분류기는 데이터 개수가 많은 클래스 쪽으로 분류하려는 경향이 있고</a:t>
            </a:r>
            <a:r>
              <a:rPr lang="en-US" altLang="ko-KR" sz="13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Helvetica Neue"/>
              </a:rPr>
              <a:t>이 데이터셋에서</a:t>
            </a:r>
            <a:endParaRPr lang="en-US" altLang="ko-KR" sz="1300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200000"/>
              </a:lnSpc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     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레코드 수가 많은 클래스는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‘0＇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이므로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Helvetica Neue"/>
              </a:rPr>
              <a:t>가지치기된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 나무모델에 의해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Helvetica Neue"/>
              </a:rPr>
              <a:t>오분류된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 레코드들 중</a:t>
            </a:r>
            <a:endParaRPr lang="en-US" altLang="ko-KR" sz="13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0000"/>
                </a:solidFill>
                <a:latin typeface="Helvetica Neue"/>
              </a:rPr>
              <a:t>     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대부분이 클래스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‘1’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에 속한 레코드들이기 때문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Helvetica Neue"/>
              </a:rPr>
              <a:t>부스트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 나무 알고리즘은 이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Helvetica Neue"/>
              </a:rPr>
              <a:t>오분류</a:t>
            </a:r>
            <a:r>
              <a:rPr lang="ko-KR" altLang="en-US" sz="1300" dirty="0" err="1">
                <a:solidFill>
                  <a:srgbClr val="000000"/>
                </a:solidFill>
                <a:latin typeface="Helvetica Neue"/>
              </a:rPr>
              <a:t>된</a:t>
            </a:r>
            <a:r>
              <a:rPr lang="ko-KR" altLang="en-US" sz="1300" dirty="0">
                <a:solidFill>
                  <a:srgbClr val="000000"/>
                </a:solidFill>
                <a:latin typeface="Helvetica Neue"/>
              </a:rPr>
              <a:t> 레코드들에 중점을 두므로 클래스 </a:t>
            </a:r>
            <a:r>
              <a:rPr lang="en-US" altLang="ko-KR" sz="1300" dirty="0">
                <a:solidFill>
                  <a:srgbClr val="000000"/>
                </a:solidFill>
                <a:latin typeface="Helvetica Neue"/>
              </a:rPr>
              <a:t>‘1’</a:t>
            </a:r>
            <a:r>
              <a:rPr lang="ko-KR" altLang="en-US" sz="1300" dirty="0">
                <a:solidFill>
                  <a:srgbClr val="000000"/>
                </a:solidFill>
                <a:latin typeface="Helvetica Neue"/>
              </a:rPr>
              <a:t>에 대한 </a:t>
            </a:r>
            <a:r>
              <a:rPr lang="ko-KR" altLang="en-US" sz="1300" dirty="0" err="1">
                <a:solidFill>
                  <a:srgbClr val="000000"/>
                </a:solidFill>
                <a:latin typeface="Helvetica Neue"/>
              </a:rPr>
              <a:t>오분류가</a:t>
            </a:r>
            <a:r>
              <a:rPr lang="ko-KR" altLang="en-US" sz="1300" dirty="0">
                <a:solidFill>
                  <a:srgbClr val="000000"/>
                </a:solidFill>
                <a:latin typeface="Helvetica Neue"/>
              </a:rPr>
              <a:t> 감소</a:t>
            </a:r>
            <a:r>
              <a:rPr lang="en-US" altLang="ko-KR" sz="1300" dirty="0">
                <a:solidFill>
                  <a:srgbClr val="000000"/>
                </a:solidFill>
                <a:latin typeface="Helvetica Neue"/>
              </a:rPr>
              <a:t>.</a:t>
            </a:r>
            <a:endParaRPr lang="en-US" altLang="ko-KR" sz="13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6617DFC-EFD2-4EBC-82F5-A8A033BCFCDB}"/>
              </a:ext>
            </a:extLst>
          </p:cNvPr>
          <p:cNvSpPr/>
          <p:nvPr/>
        </p:nvSpPr>
        <p:spPr>
          <a:xfrm>
            <a:off x="4450702" y="1611469"/>
            <a:ext cx="2472612" cy="208000"/>
          </a:xfrm>
          <a:prstGeom prst="round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31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25057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9.9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나무모델의 장단점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25723-6164-4C3B-9244-AF68354E5547}"/>
              </a:ext>
            </a:extLst>
          </p:cNvPr>
          <p:cNvSpPr txBox="1"/>
          <p:nvPr/>
        </p:nvSpPr>
        <p:spPr>
          <a:xfrm>
            <a:off x="1487942" y="1593861"/>
            <a:ext cx="9476752" cy="395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FF3F3F"/>
                </a:solidFill>
              </a:rPr>
              <a:t>장점</a:t>
            </a:r>
            <a:endParaRPr lang="en-US" altLang="ko-KR" sz="1600" b="1" dirty="0">
              <a:solidFill>
                <a:srgbClr val="FF3F3F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/>
              <a:t>변수를 변환시킬 필요성이 없다</a:t>
            </a:r>
            <a:r>
              <a:rPr lang="en-US" altLang="ko-KR" sz="1600" dirty="0"/>
              <a:t>. </a:t>
            </a:r>
            <a:r>
              <a:rPr lang="ko-KR" altLang="en-US" sz="1600" dirty="0"/>
              <a:t>변수에 대해 단조 변환을 하더라도 동일한 결과를 산출하기 때문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/>
              <a:t>변수에 대한 부분집합 선택이 자동으로 이루어진다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변수 선택이 나무 분할 과정의 일부이기 때문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/>
              <a:t>이상치에 대해 강건하다</a:t>
            </a:r>
            <a:r>
              <a:rPr lang="en-US" altLang="ko-KR" sz="1600" dirty="0"/>
              <a:t>. </a:t>
            </a:r>
            <a:r>
              <a:rPr lang="ko-KR" altLang="en-US" sz="1600" dirty="0"/>
              <a:t>분할에 대한 선택이 절댓값 </a:t>
            </a:r>
            <a:r>
              <a:rPr lang="en-US" altLang="ko-KR" sz="1600" dirty="0"/>
              <a:t>‘</a:t>
            </a:r>
            <a:r>
              <a:rPr lang="ko-KR" altLang="en-US" sz="1600" dirty="0"/>
              <a:t>크기</a:t>
            </a:r>
            <a:r>
              <a:rPr lang="en-US" altLang="ko-KR" sz="1600" dirty="0"/>
              <a:t>’</a:t>
            </a:r>
            <a:r>
              <a:rPr lang="ko-KR" altLang="en-US" sz="1600" dirty="0"/>
              <a:t>에 의해서가 아니라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</a:t>
            </a:r>
            <a:r>
              <a:rPr lang="ko-KR" altLang="en-US" sz="1600" dirty="0"/>
              <a:t>값의 </a:t>
            </a:r>
            <a:r>
              <a:rPr lang="en-US" altLang="ko-KR" sz="1600" dirty="0"/>
              <a:t>‘</a:t>
            </a:r>
            <a:r>
              <a:rPr lang="ko-KR" altLang="en-US" sz="1600" dirty="0"/>
              <a:t>순서</a:t>
            </a:r>
            <a:r>
              <a:rPr lang="en-US" altLang="ko-KR" sz="1600" dirty="0"/>
              <a:t>’ </a:t>
            </a:r>
            <a:r>
              <a:rPr lang="ko-KR" altLang="en-US" sz="1600" dirty="0"/>
              <a:t>에 따라 결정되기 때문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ko-KR" altLang="en-US" sz="1600" dirty="0" err="1"/>
              <a:t>결측치를</a:t>
            </a:r>
            <a:r>
              <a:rPr lang="ko-KR" altLang="en-US" sz="1600" dirty="0"/>
              <a:t> 대체하거나 삭제하지 않고도 </a:t>
            </a:r>
            <a:r>
              <a:rPr lang="ko-KR" altLang="en-US" sz="1600" dirty="0" err="1"/>
              <a:t>결측치를</a:t>
            </a:r>
            <a:r>
              <a:rPr lang="ko-KR" altLang="en-US" sz="1600" dirty="0"/>
              <a:t> 처리할 수 있다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ko-KR" altLang="en-US" sz="1600" dirty="0">
                <a:solidFill>
                  <a:srgbClr val="FF3F3F"/>
                </a:solidFill>
              </a:rPr>
              <a:t>가장 중요하고 실질적인 장점은 모델이 생성하는 분류규칙이 명료하다는 점이다</a:t>
            </a:r>
            <a:r>
              <a:rPr lang="en-US" altLang="ko-KR" sz="1600" dirty="0">
                <a:solidFill>
                  <a:srgbClr val="FF3F3F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(</a:t>
            </a:r>
            <a:r>
              <a:rPr lang="ko-KR" altLang="en-US" sz="1600" dirty="0"/>
              <a:t>단 랜덤 포레스트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부스트</a:t>
            </a:r>
            <a:r>
              <a:rPr lang="ko-KR" altLang="en-US" sz="1600" dirty="0"/>
              <a:t> 나무 등 앙상블 버전에서는 이 장점이 사라진다</a:t>
            </a:r>
            <a:r>
              <a:rPr lang="en-US" altLang="ko-KR" sz="16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8629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25057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9.9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나무모델의 장단점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25723-6164-4C3B-9244-AF68354E5547}"/>
              </a:ext>
            </a:extLst>
          </p:cNvPr>
          <p:cNvSpPr txBox="1"/>
          <p:nvPr/>
        </p:nvSpPr>
        <p:spPr>
          <a:xfrm>
            <a:off x="1589880" y="1092092"/>
            <a:ext cx="9476752" cy="282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300" b="1" dirty="0">
                <a:solidFill>
                  <a:srgbClr val="FF3F3F"/>
                </a:solidFill>
              </a:rPr>
              <a:t>단점</a:t>
            </a:r>
            <a:endParaRPr lang="en-US" altLang="ko-KR" sz="1300" b="1" dirty="0">
              <a:solidFill>
                <a:srgbClr val="FF3F3F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300" dirty="0"/>
              <a:t>데이터의 변화에 민감하여 데이터의 작은 변화가 완전히 다른 분할을 초래하는 경우도 있다</a:t>
            </a:r>
            <a:r>
              <a:rPr lang="en-US" altLang="ko-KR" sz="1300" dirty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300" dirty="0"/>
              <a:t>비선형 </a:t>
            </a:r>
            <a:r>
              <a:rPr lang="ko-KR" altLang="en-US" sz="1300" dirty="0" err="1"/>
              <a:t>비모수</a:t>
            </a:r>
            <a:r>
              <a:rPr lang="ko-KR" altLang="en-US" sz="1300" dirty="0"/>
              <a:t> 모델이므로</a:t>
            </a:r>
            <a:r>
              <a:rPr lang="en-US" altLang="ko-KR" sz="1300" dirty="0"/>
              <a:t> </a:t>
            </a:r>
            <a:r>
              <a:rPr lang="ko-KR" altLang="en-US" sz="1300" dirty="0"/>
              <a:t>선형회귀모델이나 로지스틱 회귀모델에서 같이 선형구조를 가진</a:t>
            </a:r>
            <a:r>
              <a:rPr lang="en-US" altLang="ko-KR" sz="1300" dirty="0"/>
              <a:t> </a:t>
            </a:r>
            <a:r>
              <a:rPr lang="ko-KR" altLang="en-US" sz="1300" dirty="0"/>
              <a:t>관계를 놓치는 경우가 있다</a:t>
            </a:r>
            <a:r>
              <a:rPr lang="en-US" altLang="ko-KR" sz="1300" dirty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ko-KR" altLang="en-US" sz="1300" dirty="0"/>
              <a:t>분류나무 모델은 예측공간을 수직적 또는 수평적으로 분할하여 클래스를 적절히 나눌 수 있는</a:t>
            </a:r>
            <a:r>
              <a:rPr lang="en-US" altLang="ko-KR" sz="1300" dirty="0"/>
              <a:t> </a:t>
            </a:r>
            <a:r>
              <a:rPr lang="ko-KR" altLang="en-US" sz="1300" dirty="0"/>
              <a:t>경우에 유용하지만</a:t>
            </a:r>
            <a:r>
              <a:rPr lang="en-US" altLang="ko-KR" sz="1300" dirty="0"/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300" dirty="0"/>
              <a:t>      </a:t>
            </a:r>
            <a:r>
              <a:rPr lang="ko-KR" altLang="en-US" sz="1300" dirty="0"/>
              <a:t>그렇지 못한 경우에는 클래스를 분명하게 분리하기가 어렵다</a:t>
            </a:r>
            <a:r>
              <a:rPr lang="en-US" altLang="ko-KR" sz="1300" dirty="0"/>
              <a:t>. </a:t>
            </a:r>
            <a:r>
              <a:rPr lang="ko-KR" altLang="en-US" sz="1300" dirty="0"/>
              <a:t>이 경우에는 기존 변수에서 파생된 새로운 변수를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      </a:t>
            </a:r>
            <a:r>
              <a:rPr lang="ko-KR" altLang="en-US" sz="1300" dirty="0"/>
              <a:t>사용하여 성능을 향상시킬 수 있다</a:t>
            </a:r>
            <a:r>
              <a:rPr lang="en-US" altLang="ko-KR" sz="13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dirty="0"/>
              <a:t>      ex) </a:t>
            </a:r>
            <a:r>
              <a:rPr lang="ko-KR" altLang="en-US" sz="1300" dirty="0"/>
              <a:t>대각선을 이용하면 가장 분명하게 분리되는 경우</a:t>
            </a:r>
            <a:endParaRPr lang="en-US" altLang="ko-KR" sz="1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1B55FE-86D9-4926-8AD3-AFEEDBDB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37" y="3967778"/>
            <a:ext cx="4035135" cy="25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0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2E7E03-0FD9-4E78-8630-492C5E56CD3F}"/>
              </a:ext>
            </a:extLst>
          </p:cNvPr>
          <p:cNvSpPr/>
          <p:nvPr/>
        </p:nvSpPr>
        <p:spPr>
          <a:xfrm>
            <a:off x="247380" y="125057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9.9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나무모델의 장단점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25723-6164-4C3B-9244-AF68354E5547}"/>
              </a:ext>
            </a:extLst>
          </p:cNvPr>
          <p:cNvSpPr txBox="1"/>
          <p:nvPr/>
        </p:nvSpPr>
        <p:spPr>
          <a:xfrm>
            <a:off x="1517311" y="1887668"/>
            <a:ext cx="9476752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ko-KR" altLang="en-US" sz="1400" dirty="0"/>
              <a:t>좋은 분류모델을 만들기 위해서는 큰 데이터세트가 필요하다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계산량</a:t>
            </a:r>
            <a:r>
              <a:rPr lang="ko-KR" altLang="en-US" sz="1400" dirty="0"/>
              <a:t> 측면을 고려할 때 상대적으로 많은 비용이 드는 셈이다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ko-KR" altLang="en-US" sz="1400" dirty="0"/>
              <a:t>변수 선택을 위해 나무를 사용하는 것이 유용하지만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그것은 분할잠재력이 많은 </a:t>
            </a:r>
            <a:r>
              <a:rPr lang="en-US" altLang="ko-KR" sz="1400" dirty="0"/>
              <a:t>‘</a:t>
            </a:r>
            <a:r>
              <a:rPr lang="ko-KR" altLang="en-US" sz="1400" dirty="0"/>
              <a:t>선호</a:t>
            </a:r>
            <a:r>
              <a:rPr lang="en-US" altLang="ko-KR" sz="1400" dirty="0"/>
              <a:t>’</a:t>
            </a:r>
            <a:r>
              <a:rPr lang="ko-KR" altLang="en-US" sz="1400" dirty="0"/>
              <a:t>하는 예측변수라는 점에서 도전과제로 남아있다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이에 대한 간단한 해답으로는 다수의 범주들을 작은 세트로 결합하고 </a:t>
            </a:r>
            <a:r>
              <a:rPr lang="ko-KR" altLang="en-US" sz="1400" dirty="0" err="1"/>
              <a:t>수치값들을</a:t>
            </a:r>
            <a:r>
              <a:rPr lang="ko-KR" altLang="en-US" sz="1400" dirty="0"/>
              <a:t> 묶는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      </a:t>
            </a:r>
            <a:r>
              <a:rPr lang="ko-KR" altLang="en-US" sz="1400" dirty="0"/>
              <a:t>방법이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22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D017534-91D6-4B52-85C0-8A36B433F37C}"/>
              </a:ext>
            </a:extLst>
          </p:cNvPr>
          <p:cNvSpPr/>
          <p:nvPr/>
        </p:nvSpPr>
        <p:spPr>
          <a:xfrm>
            <a:off x="247379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 </a:t>
            </a:r>
            <a:r>
              <a:rPr lang="ko-KR" altLang="en-US" sz="3200" b="1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과적합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방지하기 </a:t>
            </a:r>
            <a:r>
              <a:rPr lang="en-US" altLang="ko-KR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나무모델 성장 멈추기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B471C4-F386-4D22-81C8-B8486DEFBB15}"/>
              </a:ext>
            </a:extLst>
          </p:cNvPr>
          <p:cNvSpPr txBox="1"/>
          <p:nvPr/>
        </p:nvSpPr>
        <p:spPr>
          <a:xfrm>
            <a:off x="1550981" y="1471637"/>
            <a:ext cx="74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나무모델이 과적합되기 이전에 나무모델의 성장을 중단하는 방법이다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E62B3-8AED-466B-9A3C-A914BEA090A0}"/>
              </a:ext>
            </a:extLst>
          </p:cNvPr>
          <p:cNvSpPr txBox="1"/>
          <p:nvPr/>
        </p:nvSpPr>
        <p:spPr>
          <a:xfrm>
            <a:off x="1550981" y="2106382"/>
            <a:ext cx="906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/>
              <a:t>중단 기준</a:t>
            </a:r>
            <a:r>
              <a:rPr lang="en-US" altLang="ko-KR" sz="1600" dirty="0"/>
              <a:t>:</a:t>
            </a:r>
            <a:r>
              <a:rPr lang="ko-KR" altLang="en-US" sz="1600" dirty="0"/>
              <a:t> 나무모델의 깊이</a:t>
            </a:r>
            <a:r>
              <a:rPr lang="en-US" altLang="ko-KR" sz="1600" dirty="0"/>
              <a:t>(</a:t>
            </a:r>
            <a:r>
              <a:rPr lang="ko-KR" altLang="en-US" sz="1600" dirty="0"/>
              <a:t>분할 횟수</a:t>
            </a:r>
            <a:r>
              <a:rPr lang="en-US" altLang="ko-KR" sz="1600" dirty="0"/>
              <a:t>), </a:t>
            </a:r>
            <a:r>
              <a:rPr lang="ko-KR" altLang="en-US" sz="1600" dirty="0"/>
              <a:t>노드 내의 최소 관측치의 수</a:t>
            </a:r>
            <a:r>
              <a:rPr lang="en-US" altLang="ko-KR" sz="1600" dirty="0"/>
              <a:t>, </a:t>
            </a:r>
            <a:r>
              <a:rPr lang="ko-KR" altLang="en-US" sz="1600" dirty="0"/>
              <a:t>불순도의 최소 감소량 등</a:t>
            </a:r>
            <a:endParaRPr lang="en-US" altLang="ko-KR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4EBCA9-65E0-4C71-B517-7506C463F1BD}"/>
              </a:ext>
            </a:extLst>
          </p:cNvPr>
          <p:cNvSpPr txBox="1"/>
          <p:nvPr/>
        </p:nvSpPr>
        <p:spPr>
          <a:xfrm>
            <a:off x="1550981" y="2741127"/>
            <a:ext cx="843277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FF3F3F"/>
                </a:solidFill>
              </a:rPr>
              <a:t>중단 기준</a:t>
            </a:r>
            <a:r>
              <a:rPr lang="en-US" altLang="ko-KR" sz="1600" b="1" dirty="0">
                <a:solidFill>
                  <a:srgbClr val="FF3F3F"/>
                </a:solidFill>
              </a:rPr>
              <a:t>(parameter) </a:t>
            </a:r>
            <a:r>
              <a:rPr lang="ko-KR" altLang="en-US" sz="1600" b="1" dirty="0">
                <a:solidFill>
                  <a:srgbClr val="FF3F3F"/>
                </a:solidFill>
              </a:rPr>
              <a:t>선택 방법</a:t>
            </a:r>
            <a:r>
              <a:rPr lang="en-US" altLang="ko-KR" sz="1600" b="1" dirty="0">
                <a:solidFill>
                  <a:srgbClr val="FF3F3F"/>
                </a:solidFill>
              </a:rPr>
              <a:t>: Grid Search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컨셉</a:t>
            </a:r>
            <a:r>
              <a:rPr lang="en-US" altLang="ko-KR" sz="1600" dirty="0"/>
              <a:t>: </a:t>
            </a:r>
            <a:r>
              <a:rPr lang="ko-KR" altLang="en-US" sz="1600" dirty="0"/>
              <a:t>모델에게 가장 적합한 파라미터</a:t>
            </a:r>
            <a:r>
              <a:rPr lang="en-US" altLang="ko-KR" sz="1600" dirty="0"/>
              <a:t>(</a:t>
            </a:r>
            <a:r>
              <a:rPr lang="ko-KR" altLang="en-US" sz="1600" dirty="0"/>
              <a:t>중단 기준</a:t>
            </a:r>
            <a:r>
              <a:rPr lang="en-US" altLang="ko-KR" sz="1600" dirty="0"/>
              <a:t>)</a:t>
            </a:r>
            <a:r>
              <a:rPr lang="ko-KR" altLang="en-US" sz="1600" dirty="0"/>
              <a:t> 찾기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모델의 파라미터로 예상되는 값들을 순차적으로 입력한 뒤에 가장 높은 성능을 보이는 파라미터들을 찾는 탐색 방법이다</a:t>
            </a:r>
            <a:r>
              <a:rPr lang="en-US" altLang="ko-KR" sz="1600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0DA1B7-E63F-4C6B-A6B4-F7D250816971}"/>
              </a:ext>
            </a:extLst>
          </p:cNvPr>
          <p:cNvSpPr txBox="1"/>
          <p:nvPr/>
        </p:nvSpPr>
        <p:spPr>
          <a:xfrm>
            <a:off x="1576536" y="4562680"/>
            <a:ext cx="9067955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err="1"/>
              <a:t>GridSearchCV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estimator: classifier, regressor </a:t>
            </a:r>
            <a:r>
              <a:rPr lang="ko-KR" altLang="en-US" sz="1600" dirty="0"/>
              <a:t>등 </a:t>
            </a:r>
            <a:r>
              <a:rPr lang="ko-KR" altLang="en-US" sz="1600" dirty="0" err="1"/>
              <a:t>가지치기하려는</a:t>
            </a:r>
            <a:r>
              <a:rPr lang="ko-KR" altLang="en-US" sz="1600" dirty="0"/>
              <a:t> 모델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param_grid</a:t>
            </a:r>
            <a:r>
              <a:rPr lang="en-US" altLang="ko-KR" sz="1600" dirty="0"/>
              <a:t>: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Light"/>
              </a:rPr>
              <a:t>사용될 파라미터 종류와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Light"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Light"/>
              </a:rPr>
              <a:t>값들을 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Noto Sans Light"/>
              </a:rPr>
              <a:t>dict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Light"/>
              </a:rPr>
              <a:t>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Light"/>
              </a:rPr>
              <a:t>형태로 입력</a:t>
            </a:r>
            <a:endParaRPr lang="en-US" altLang="ko-KR" sz="1600" b="0" i="0" dirty="0">
              <a:solidFill>
                <a:srgbClr val="212529"/>
              </a:solidFill>
              <a:effectLst/>
              <a:latin typeface="Noto Sans Ligh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Light"/>
              </a:rPr>
              <a:t>cv: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Light"/>
              </a:rPr>
              <a:t>교차 검</a:t>
            </a:r>
            <a:r>
              <a:rPr lang="ko-KR" altLang="en-US" sz="1600" dirty="0">
                <a:solidFill>
                  <a:srgbClr val="212529"/>
                </a:solidFill>
                <a:latin typeface="Noto Sans Light"/>
              </a:rPr>
              <a:t>정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Light"/>
              </a:rPr>
              <a:t>을 위해 분할되는 학습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Light"/>
              </a:rPr>
              <a:t>/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Light"/>
              </a:rPr>
              <a:t>검정 세트의 개수 지정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Light"/>
              </a:rPr>
              <a:t>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Light"/>
              </a:rPr>
              <a:t>교차검정에서의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Light"/>
              </a:rPr>
              <a:t>fold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Light"/>
              </a:rPr>
              <a:t>수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690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D7B8830-D6D2-4BDE-97D9-993F09A1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12" y="1147284"/>
            <a:ext cx="7769603" cy="52139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460522F-33FD-48A5-8905-0B15E5545896}"/>
              </a:ext>
            </a:extLst>
          </p:cNvPr>
          <p:cNvSpPr/>
          <p:nvPr/>
        </p:nvSpPr>
        <p:spPr>
          <a:xfrm>
            <a:off x="2300357" y="1194319"/>
            <a:ext cx="5024174" cy="10636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4594C-CEA6-4D53-9EDA-1602B6215EEF}"/>
              </a:ext>
            </a:extLst>
          </p:cNvPr>
          <p:cNvSpPr txBox="1"/>
          <p:nvPr/>
        </p:nvSpPr>
        <p:spPr>
          <a:xfrm>
            <a:off x="6929207" y="2710610"/>
            <a:ext cx="30661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b="1" dirty="0" err="1">
                <a:solidFill>
                  <a:srgbClr val="0070C0"/>
                </a:solidFill>
              </a:rPr>
              <a:t>best_score</a:t>
            </a:r>
            <a:r>
              <a:rPr lang="en-US" altLang="ko-KR" sz="1300" b="1" dirty="0">
                <a:solidFill>
                  <a:srgbClr val="0070C0"/>
                </a:solidFill>
              </a:rPr>
              <a:t>: </a:t>
            </a:r>
            <a:r>
              <a:rPr lang="ko-KR" altLang="en-US" sz="1300" b="1" dirty="0">
                <a:solidFill>
                  <a:srgbClr val="0070C0"/>
                </a:solidFill>
              </a:rPr>
              <a:t>최고 점수</a:t>
            </a:r>
            <a:r>
              <a:rPr lang="en-US" altLang="ko-KR" sz="1300" b="1" dirty="0">
                <a:solidFill>
                  <a:srgbClr val="0070C0"/>
                </a:solidFill>
              </a:rPr>
              <a:t>(</a:t>
            </a:r>
            <a:r>
              <a:rPr lang="ko-KR" altLang="en-US" sz="1300" b="1" dirty="0">
                <a:solidFill>
                  <a:srgbClr val="0070C0"/>
                </a:solidFill>
              </a:rPr>
              <a:t>최고 정확도</a:t>
            </a:r>
            <a:r>
              <a:rPr lang="en-US" altLang="ko-KR" sz="1300" b="1" dirty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b="1" dirty="0" err="1">
                <a:solidFill>
                  <a:srgbClr val="0070C0"/>
                </a:solidFill>
              </a:rPr>
              <a:t>best_params</a:t>
            </a:r>
            <a:r>
              <a:rPr lang="en-US" altLang="ko-KR" sz="1300" b="1" dirty="0">
                <a:solidFill>
                  <a:srgbClr val="0070C0"/>
                </a:solidFill>
              </a:rPr>
              <a:t>: </a:t>
            </a:r>
            <a:r>
              <a:rPr lang="ko-KR" altLang="en-US" sz="1300" b="1" dirty="0">
                <a:solidFill>
                  <a:srgbClr val="0070C0"/>
                </a:solidFill>
              </a:rPr>
              <a:t>최적 파라미터</a:t>
            </a:r>
            <a:endParaRPr lang="en-US" altLang="ko-KR" sz="1300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b="1" dirty="0" err="1">
                <a:solidFill>
                  <a:srgbClr val="0070C0"/>
                </a:solidFill>
              </a:rPr>
              <a:t>best_estimator</a:t>
            </a:r>
            <a:r>
              <a:rPr lang="en-US" altLang="ko-KR" sz="1300" b="1" dirty="0">
                <a:solidFill>
                  <a:srgbClr val="0070C0"/>
                </a:solidFill>
              </a:rPr>
              <a:t>_: </a:t>
            </a:r>
            <a:r>
              <a:rPr lang="ko-KR" altLang="en-US" sz="1300" b="1" dirty="0">
                <a:solidFill>
                  <a:srgbClr val="0070C0"/>
                </a:solidFill>
              </a:rPr>
              <a:t>최적의 모델</a:t>
            </a:r>
            <a:endParaRPr lang="en-US" altLang="ko-KR" sz="1300" b="1" dirty="0">
              <a:solidFill>
                <a:srgbClr val="0070C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B44DD21-30F9-4A9C-8768-3C366705B49A}"/>
              </a:ext>
            </a:extLst>
          </p:cNvPr>
          <p:cNvSpPr/>
          <p:nvPr/>
        </p:nvSpPr>
        <p:spPr>
          <a:xfrm>
            <a:off x="5066522" y="2710610"/>
            <a:ext cx="942392" cy="163219"/>
          </a:xfrm>
          <a:prstGeom prst="round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24E4397-1E30-4A7F-B1D7-0A22094AE403}"/>
              </a:ext>
            </a:extLst>
          </p:cNvPr>
          <p:cNvSpPr/>
          <p:nvPr/>
        </p:nvSpPr>
        <p:spPr>
          <a:xfrm>
            <a:off x="5448090" y="2896511"/>
            <a:ext cx="1072109" cy="163219"/>
          </a:xfrm>
          <a:prstGeom prst="round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D12372A-4F61-455C-81CB-57CF961E1FA5}"/>
              </a:ext>
            </a:extLst>
          </p:cNvPr>
          <p:cNvSpPr/>
          <p:nvPr/>
        </p:nvSpPr>
        <p:spPr>
          <a:xfrm>
            <a:off x="4375981" y="5241605"/>
            <a:ext cx="1287701" cy="163219"/>
          </a:xfrm>
          <a:prstGeom prst="round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C5A54FC-5810-4B71-A0C4-00D6323CCA96}"/>
              </a:ext>
            </a:extLst>
          </p:cNvPr>
          <p:cNvSpPr/>
          <p:nvPr/>
        </p:nvSpPr>
        <p:spPr>
          <a:xfrm>
            <a:off x="247379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 </a:t>
            </a:r>
            <a:r>
              <a:rPr lang="ko-KR" altLang="en-US" sz="3200" b="1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과적합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방지하기 </a:t>
            </a:r>
            <a:r>
              <a:rPr lang="en-US" altLang="ko-KR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나무모델 성장 멈추기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2FEB340-2D1D-4713-B532-A2D0615867CD}"/>
              </a:ext>
            </a:extLst>
          </p:cNvPr>
          <p:cNvSpPr/>
          <p:nvPr/>
        </p:nvSpPr>
        <p:spPr>
          <a:xfrm flipV="1">
            <a:off x="4341248" y="2305043"/>
            <a:ext cx="1885070" cy="228484"/>
          </a:xfrm>
          <a:prstGeom prst="round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0ED965-C624-4CCE-B189-665A3A1507AD}"/>
              </a:ext>
            </a:extLst>
          </p:cNvPr>
          <p:cNvSpPr/>
          <p:nvPr/>
        </p:nvSpPr>
        <p:spPr>
          <a:xfrm flipV="1">
            <a:off x="6305703" y="2300634"/>
            <a:ext cx="869538" cy="228484"/>
          </a:xfrm>
          <a:prstGeom prst="round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F87DC3-9C42-49D6-B359-2203CD9DFEF2}"/>
              </a:ext>
            </a:extLst>
          </p:cNvPr>
          <p:cNvSpPr/>
          <p:nvPr/>
        </p:nvSpPr>
        <p:spPr>
          <a:xfrm flipV="1">
            <a:off x="7220246" y="2304133"/>
            <a:ext cx="393534" cy="224985"/>
          </a:xfrm>
          <a:prstGeom prst="round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A4EBCA9-65E0-4C71-B517-7506C463F1BD}"/>
              </a:ext>
            </a:extLst>
          </p:cNvPr>
          <p:cNvSpPr txBox="1"/>
          <p:nvPr/>
        </p:nvSpPr>
        <p:spPr>
          <a:xfrm>
            <a:off x="1140432" y="1811503"/>
            <a:ext cx="10021077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CHAID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  </a:t>
            </a:r>
            <a:r>
              <a:rPr lang="ko-KR" altLang="en-US" sz="1600" dirty="0"/>
              <a:t>나무모델 성장을 멈추는 방법의 하나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통계 검정 기법을 사용</a:t>
            </a:r>
            <a:r>
              <a:rPr lang="en-US" altLang="ko-KR" sz="1600" dirty="0"/>
              <a:t>. (</a:t>
            </a:r>
            <a:r>
              <a:rPr lang="ko-KR" altLang="en-US" sz="1600" dirty="0"/>
              <a:t>독립변수에 대한 </a:t>
            </a:r>
            <a:r>
              <a:rPr lang="ko-KR" altLang="en-US" sz="1600" dirty="0" err="1"/>
              <a:t>카이제곱</a:t>
            </a:r>
            <a:r>
              <a:rPr lang="ko-KR" altLang="en-US" sz="1600" dirty="0"/>
              <a:t> 검정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노드의 분할 결과로 얻어진 순도의 </a:t>
            </a:r>
            <a:r>
              <a:rPr lang="ko-KR" altLang="en-US" sz="1600" dirty="0" err="1"/>
              <a:t>증가량이</a:t>
            </a:r>
            <a:r>
              <a:rPr lang="ko-KR" altLang="en-US" sz="1600" dirty="0"/>
              <a:t> 통계적으로 유의할 경우에 노드를 분할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각 노드에서는 반응변수와 가장 연관성이 큰 예측변수로 분할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예측변수가 통계적으로 유의한 개선 결과를 보이지 못한다면 분할이 일어나지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나무모델이 종료됨</a:t>
            </a:r>
            <a:r>
              <a:rPr lang="en-US" altLang="ko-KR" sz="1600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C9952A-8BCF-46CC-8914-622E08BC31CD}"/>
              </a:ext>
            </a:extLst>
          </p:cNvPr>
          <p:cNvSpPr txBox="1"/>
          <p:nvPr/>
        </p:nvSpPr>
        <p:spPr>
          <a:xfrm>
            <a:off x="1140432" y="4551410"/>
            <a:ext cx="661540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조건부 추론 나무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CHAID </a:t>
            </a:r>
            <a:r>
              <a:rPr lang="ko-KR" altLang="en-US" sz="1600" dirty="0"/>
              <a:t>아이디어를 기반으로 하는 더 일반적인 나무</a:t>
            </a:r>
            <a:endParaRPr lang="en-US" altLang="ko-KR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B14E45-7D89-493D-A9A2-210C3898181A}"/>
              </a:ext>
            </a:extLst>
          </p:cNvPr>
          <p:cNvSpPr/>
          <p:nvPr/>
        </p:nvSpPr>
        <p:spPr>
          <a:xfrm>
            <a:off x="247379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 </a:t>
            </a:r>
            <a:r>
              <a:rPr lang="ko-KR" altLang="en-US" sz="3200" b="1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과적합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방지하기 </a:t>
            </a:r>
            <a:r>
              <a:rPr lang="en-US" altLang="ko-KR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기타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A4EBCA9-65E0-4C71-B517-7506C463F1BD}"/>
              </a:ext>
            </a:extLst>
          </p:cNvPr>
          <p:cNvSpPr txBox="1"/>
          <p:nvPr/>
        </p:nvSpPr>
        <p:spPr>
          <a:xfrm>
            <a:off x="1140431" y="1513869"/>
            <a:ext cx="10021077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가지치기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나무모델의 성장을 멈추는 것보다 더 성공적인 방법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의도적으로 나무를 </a:t>
            </a:r>
            <a:r>
              <a:rPr lang="ko-KR" altLang="en-US" sz="1600" dirty="0" err="1"/>
              <a:t>과성장시킨</a:t>
            </a:r>
            <a:r>
              <a:rPr lang="ko-KR" altLang="en-US" sz="1600" dirty="0"/>
              <a:t> 뒤</a:t>
            </a:r>
            <a:r>
              <a:rPr lang="en-US" altLang="ko-KR" sz="1600" dirty="0"/>
              <a:t>, </a:t>
            </a:r>
            <a:r>
              <a:rPr lang="ko-KR" altLang="en-US" sz="1600" dirty="0"/>
              <a:t>다시 검증 데이터를 이용하여 가지치기를 수행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결정 노드를 고르고</a:t>
            </a:r>
            <a:r>
              <a:rPr lang="en-US" altLang="ko-KR" sz="1600" dirty="0"/>
              <a:t>, </a:t>
            </a:r>
            <a:r>
              <a:rPr lang="ko-KR" altLang="en-US" sz="1600" dirty="0"/>
              <a:t>그 노드의 하위 노드들을 제거해 그 노드를 잎 노드로 만드는 과정을 반복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두 대립 요소인 검증 데이터의 </a:t>
            </a:r>
            <a:r>
              <a:rPr lang="ko-KR" altLang="en-US" sz="1600" dirty="0" err="1"/>
              <a:t>오분류율과</a:t>
            </a:r>
            <a:r>
              <a:rPr lang="ko-KR" altLang="en-US" sz="1600" dirty="0"/>
              <a:t> 나무모델의 결정 노드 수가 타협하는 지점을 찾음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과적합</a:t>
            </a:r>
            <a:r>
              <a:rPr lang="ko-KR" altLang="en-US" sz="1600" dirty="0"/>
              <a:t> 문제를 해결할 수는 있지만 모델의 불안정성을 해결할 수는 없음</a:t>
            </a:r>
            <a:r>
              <a:rPr lang="en-US" altLang="ko-KR" sz="1600" dirty="0"/>
              <a:t>. → </a:t>
            </a:r>
            <a:r>
              <a:rPr lang="ko-KR" altLang="en-US" sz="1600" dirty="0"/>
              <a:t>교차검정 수행</a:t>
            </a:r>
            <a:endParaRPr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A8727-88EE-4484-87F9-3E94CADF284E}"/>
              </a:ext>
            </a:extLst>
          </p:cNvPr>
          <p:cNvSpPr txBox="1"/>
          <p:nvPr/>
        </p:nvSpPr>
        <p:spPr>
          <a:xfrm>
            <a:off x="1140431" y="4416656"/>
            <a:ext cx="1002107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교차검정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데이터를 학습 데이터와 검증 데이터로 한 번만 나누지 않고 반복적으로 여러 번 나눔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최종 나무모델이 얼마나 깊게 자라는지 학습할 수 있음</a:t>
            </a:r>
            <a:r>
              <a:rPr lang="en-US" altLang="ko-KR" sz="1600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AB17A1B-F942-43F6-A015-86EFDC241BE7}"/>
              </a:ext>
            </a:extLst>
          </p:cNvPr>
          <p:cNvSpPr/>
          <p:nvPr/>
        </p:nvSpPr>
        <p:spPr>
          <a:xfrm>
            <a:off x="247379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 </a:t>
            </a:r>
            <a:r>
              <a:rPr lang="ko-KR" altLang="en-US" sz="3200" b="1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과적합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방지하기 </a:t>
            </a:r>
            <a:r>
              <a:rPr lang="en-US" altLang="ko-KR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기타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3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4EBCA9-65E0-4C71-B517-7506C463F1BD}"/>
                  </a:ext>
                </a:extLst>
              </p:cNvPr>
              <p:cNvSpPr txBox="1"/>
              <p:nvPr/>
            </p:nvSpPr>
            <p:spPr>
              <a:xfrm>
                <a:off x="1140431" y="1513869"/>
                <a:ext cx="10021077" cy="445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비용 복잡성 기준</a:t>
                </a:r>
                <a:r>
                  <a:rPr lang="en-US" altLang="ko-KR" sz="1600" dirty="0"/>
                  <a:t>(cost complexity: CC)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-"/>
                </a:pPr>
                <a:r>
                  <a:rPr lang="ko-KR" altLang="en-US" sz="1600" dirty="0"/>
                  <a:t>나무모델 </a:t>
                </a:r>
                <a:r>
                  <a:rPr lang="en-US" altLang="ko-KR" sz="1600" dirty="0"/>
                  <a:t>T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L(T)</a:t>
                </a:r>
                <a:r>
                  <a:rPr lang="ko-KR" altLang="en-US" sz="1600" dirty="0"/>
                  <a:t>개의 잎 노드를 가진다고 할 때</a:t>
                </a:r>
                <a:endParaRPr lang="en-US" altLang="ko-KR" sz="1600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𝐶𝐶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/>
              </a:p>
              <a:p>
                <a:pPr marL="285750" indent="-285750">
                  <a:lnSpc>
                    <a:spcPct val="2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𝑒𝑟𝑟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나무모델 </a:t>
                </a:r>
                <a:r>
                  <a:rPr lang="en-US" altLang="ko-KR" sz="1600" dirty="0"/>
                  <a:t>T</a:t>
                </a:r>
                <a:r>
                  <a:rPr lang="ko-KR" altLang="en-US" sz="1600" dirty="0"/>
                  <a:t>에 의해 </a:t>
                </a:r>
                <a:r>
                  <a:rPr lang="ko-KR" altLang="en-US" sz="1600" dirty="0" err="1"/>
                  <a:t>오분류된</a:t>
                </a:r>
                <a:r>
                  <a:rPr lang="ko-KR" altLang="en-US" sz="1600" dirty="0"/>
                  <a:t> 학습세트 관측치의 비율</a:t>
                </a:r>
                <a:r>
                  <a:rPr lang="en-US" altLang="ko-KR" sz="1600" dirty="0"/>
                  <a:t>(</a:t>
                </a:r>
                <a:r>
                  <a:rPr lang="ko-KR" altLang="en-US" sz="1600" dirty="0" err="1"/>
                  <a:t>오분류율</a:t>
                </a:r>
                <a:r>
                  <a:rPr lang="en-US" altLang="ko-KR" sz="1600" dirty="0"/>
                  <a:t>)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나무모델 크기에 대한 벌점 요인</a:t>
                </a:r>
                <a:r>
                  <a:rPr lang="en-US" altLang="ko-KR" sz="1600" dirty="0"/>
                  <a:t>.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범위에 따라 나무의 크기가 </a:t>
                </a:r>
                <a:r>
                  <a:rPr lang="ko-KR" altLang="en-US" sz="1600" dirty="0" err="1"/>
                  <a:t>정해짐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600" dirty="0"/>
                  <a:t>일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나무모델의 노드 수는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sz="1600" dirty="0"/>
                  <a:t>에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영향을 주지 않으므로 이때의 최적모델은 완전 성장 나무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즉 가지치기가 이루어지지 않은 나무가 된다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값이 매우 클 경우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비용 복잡성 기준에 있어 벌점비용 부분이 </a:t>
                </a:r>
                <a:r>
                  <a:rPr lang="ko-KR" altLang="en-US" sz="1600" dirty="0" err="1"/>
                  <a:t>오분류율</a:t>
                </a:r>
                <a:r>
                  <a:rPr lang="ko-KR" altLang="en-US" sz="1600" dirty="0"/>
                  <a:t> 부분을 압도하므로 이때의 최적 모델은 하나의 노드만 가진 나무모델이 된다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4EBCA9-65E0-4C71-B517-7506C463F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31" y="1513869"/>
                <a:ext cx="10021077" cy="4455259"/>
              </a:xfrm>
              <a:prstGeom prst="rect">
                <a:avLst/>
              </a:prstGeom>
              <a:blipFill>
                <a:blip r:embed="rId2"/>
                <a:stretch>
                  <a:fillRect l="-426" b="-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3487082-3A2D-4A37-9B49-13C97B555367}"/>
              </a:ext>
            </a:extLst>
          </p:cNvPr>
          <p:cNvSpPr/>
          <p:nvPr/>
        </p:nvSpPr>
        <p:spPr>
          <a:xfrm>
            <a:off x="247379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 </a:t>
            </a:r>
            <a:r>
              <a:rPr lang="ko-KR" altLang="en-US" sz="3200" b="1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과적합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방지하기 </a:t>
            </a:r>
            <a:r>
              <a:rPr lang="en-US" altLang="ko-KR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기타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5BAF89-38E2-4B4D-8BF0-ED5643E140D1}"/>
                  </a:ext>
                </a:extLst>
              </p:cNvPr>
              <p:cNvSpPr txBox="1"/>
              <p:nvPr/>
            </p:nvSpPr>
            <p:spPr>
              <a:xfrm>
                <a:off x="1099976" y="1535360"/>
                <a:ext cx="9219682" cy="3962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교차검정 과정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sz="1600" dirty="0"/>
                  <a:t>을 최소 오류 나무모델과 </a:t>
                </a:r>
                <a:r>
                  <a:rPr lang="ko-KR" altLang="en-US" sz="1600" dirty="0" err="1"/>
                  <a:t>연관지을</a:t>
                </a:r>
                <a:r>
                  <a:rPr lang="ko-KR" altLang="en-US" sz="1600" dirty="0"/>
                  <a:t> 수 있음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lnSpc>
                    <a:spcPct val="200000"/>
                  </a:lnSpc>
                  <a:buFont typeface="+mj-ea"/>
                  <a:buAutoNum type="circleNumDbPlain"/>
                </a:pPr>
                <a:r>
                  <a:rPr lang="ko-KR" altLang="en-US" sz="1600" dirty="0"/>
                  <a:t>데이터를 학습 세트와 검증 세트로 구분하고 학습 세트로 나무 성장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circleNumDbPlain"/>
                </a:pPr>
                <a:r>
                  <a:rPr lang="ko-KR" altLang="en-US" sz="1600" dirty="0"/>
                  <a:t>각 단계마다 복잡도 파라미터</a:t>
                </a:r>
                <a:r>
                  <a:rPr lang="en-US" altLang="ko-KR" sz="1600" dirty="0"/>
                  <a:t>(complexity parameter: CP) </a:t>
                </a:r>
                <a:r>
                  <a:rPr lang="ko-KR" altLang="en-US" sz="1600" dirty="0"/>
                  <a:t>를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따라 가지치기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circleNumDbPlain"/>
                </a:pPr>
                <a:r>
                  <a:rPr lang="ko-KR" altLang="en-US" sz="1600" dirty="0"/>
                  <a:t>검증 데이터에 대해 가장 오류가 작은 </a:t>
                </a:r>
                <a:r>
                  <a:rPr lang="en-US" altLang="ko-KR" sz="1600" dirty="0"/>
                  <a:t>CP</a:t>
                </a:r>
                <a:r>
                  <a:rPr lang="ko-KR" altLang="en-US" sz="1600" dirty="0"/>
                  <a:t>를 기록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circleNumDbPlain"/>
                </a:pPr>
                <a:r>
                  <a:rPr lang="ko-KR" altLang="en-US" sz="1600" dirty="0"/>
                  <a:t>데이터를 다시 학습 세트와 검증 세트로 나누고 위의 과정을 반복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circleNumDbPlain"/>
                </a:pPr>
                <a:r>
                  <a:rPr lang="ko-KR" altLang="en-US" sz="1600" dirty="0"/>
                  <a:t>반복하여 얻은 </a:t>
                </a:r>
                <a:r>
                  <a:rPr lang="en-US" altLang="ko-KR" sz="1600" dirty="0"/>
                  <a:t>CP </a:t>
                </a:r>
                <a:r>
                  <a:rPr lang="ko-KR" altLang="en-US" sz="1600" dirty="0"/>
                  <a:t>값들의 평균을 구함</a:t>
                </a:r>
                <a:r>
                  <a:rPr lang="en-US" altLang="ko-KR" sz="1600" dirty="0"/>
                  <a:t>. 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circleNumDbPlain"/>
                </a:pPr>
                <a:r>
                  <a:rPr lang="ko-KR" altLang="en-US" sz="1600" dirty="0"/>
                  <a:t>원본 데이터로 돌아가서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위 과정으로 얻은 최적의 </a:t>
                </a:r>
                <a:r>
                  <a:rPr lang="en-US" altLang="ko-KR" sz="1600" dirty="0"/>
                  <a:t>CP</a:t>
                </a:r>
                <a:r>
                  <a:rPr lang="ko-KR" altLang="en-US" sz="1600" dirty="0"/>
                  <a:t>값을 참조해 나무의 성장을 멈추게 함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-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5BAF89-38E2-4B4D-8BF0-ED5643E1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76" y="1535360"/>
                <a:ext cx="9219682" cy="3962816"/>
              </a:xfrm>
              <a:prstGeom prst="rect">
                <a:avLst/>
              </a:prstGeo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9B9F10E-CA48-4D37-9CF4-16D81D8A8A06}"/>
              </a:ext>
            </a:extLst>
          </p:cNvPr>
          <p:cNvSpPr/>
          <p:nvPr/>
        </p:nvSpPr>
        <p:spPr>
          <a:xfrm>
            <a:off x="247379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 </a:t>
            </a:r>
            <a:r>
              <a:rPr lang="ko-KR" altLang="en-US" sz="3200" b="1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과적합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방지하기 </a:t>
            </a:r>
            <a:r>
              <a:rPr lang="en-US" altLang="ko-KR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기타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0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36C125-6DD5-4FB9-AD11-87E74E44EF89}"/>
              </a:ext>
            </a:extLst>
          </p:cNvPr>
          <p:cNvSpPr/>
          <p:nvPr/>
        </p:nvSpPr>
        <p:spPr>
          <a:xfrm>
            <a:off x="261257" y="871765"/>
            <a:ext cx="11698514" cy="5824310"/>
          </a:xfrm>
          <a:prstGeom prst="roundRect">
            <a:avLst>
              <a:gd name="adj" fmla="val 2430"/>
            </a:avLst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948D669-20E5-4540-8FFE-792B73379719}"/>
              </a:ext>
            </a:extLst>
          </p:cNvPr>
          <p:cNvGrpSpPr/>
          <p:nvPr/>
        </p:nvGrpSpPr>
        <p:grpSpPr>
          <a:xfrm>
            <a:off x="355263" y="575551"/>
            <a:ext cx="104319" cy="448211"/>
            <a:chOff x="355263" y="661276"/>
            <a:chExt cx="104319" cy="448211"/>
          </a:xfrm>
        </p:grpSpPr>
        <p:sp>
          <p:nvSpPr>
            <p:cNvPr id="142" name="모서리가 둥근 직사각형 7">
              <a:extLst>
                <a:ext uri="{FF2B5EF4-FFF2-40B4-BE49-F238E27FC236}">
                  <a16:creationId xmlns:a16="http://schemas.microsoft.com/office/drawing/2014/main" id="{0B6A0121-8E71-4950-90CB-9ECD956BCC16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모서리가 둥근 직사각형 7">
              <a:extLst>
                <a:ext uri="{FF2B5EF4-FFF2-40B4-BE49-F238E27FC236}">
                  <a16:creationId xmlns:a16="http://schemas.microsoft.com/office/drawing/2014/main" id="{D1C9D4B2-7CE1-47A8-8591-60D750F809AC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모서리가 둥근 직사각형 6">
              <a:extLst>
                <a:ext uri="{FF2B5EF4-FFF2-40B4-BE49-F238E27FC236}">
                  <a16:creationId xmlns:a16="http://schemas.microsoft.com/office/drawing/2014/main" id="{CAC2E4CB-D8F3-4920-9294-F70959B8D071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01441EF-57F5-4ADD-9796-1546FC5E3BD6}"/>
              </a:ext>
            </a:extLst>
          </p:cNvPr>
          <p:cNvGrpSpPr/>
          <p:nvPr/>
        </p:nvGrpSpPr>
        <p:grpSpPr>
          <a:xfrm>
            <a:off x="6226318" y="581597"/>
            <a:ext cx="104319" cy="448211"/>
            <a:chOff x="355263" y="661276"/>
            <a:chExt cx="104319" cy="448211"/>
          </a:xfrm>
        </p:grpSpPr>
        <p:sp>
          <p:nvSpPr>
            <p:cNvPr id="145" name="모서리가 둥근 직사각형 7">
              <a:extLst>
                <a:ext uri="{FF2B5EF4-FFF2-40B4-BE49-F238E27FC236}">
                  <a16:creationId xmlns:a16="http://schemas.microsoft.com/office/drawing/2014/main" id="{12C44C74-6BBE-4869-91F5-DA0CCF14A585}"/>
                </a:ext>
              </a:extLst>
            </p:cNvPr>
            <p:cNvSpPr/>
            <p:nvPr/>
          </p:nvSpPr>
          <p:spPr>
            <a:xfrm>
              <a:off x="355263" y="1007449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모서리가 둥근 직사각형 7">
              <a:extLst>
                <a:ext uri="{FF2B5EF4-FFF2-40B4-BE49-F238E27FC236}">
                  <a16:creationId xmlns:a16="http://schemas.microsoft.com/office/drawing/2014/main" id="{059D5472-3A01-4AFD-A6E1-7E88E5B58E30}"/>
                </a:ext>
              </a:extLst>
            </p:cNvPr>
            <p:cNvSpPr/>
            <p:nvPr/>
          </p:nvSpPr>
          <p:spPr>
            <a:xfrm>
              <a:off x="357644" y="661276"/>
              <a:ext cx="101938" cy="10203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noFill/>
            </a:ln>
            <a:effectLst>
              <a:innerShdw blurRad="2413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모서리가 둥근 직사각형 6">
              <a:extLst>
                <a:ext uri="{FF2B5EF4-FFF2-40B4-BE49-F238E27FC236}">
                  <a16:creationId xmlns:a16="http://schemas.microsoft.com/office/drawing/2014/main" id="{80E81FF9-1C75-47BE-93E3-5C24AC4E9F2C}"/>
                </a:ext>
              </a:extLst>
            </p:cNvPr>
            <p:cNvSpPr/>
            <p:nvPr/>
          </p:nvSpPr>
          <p:spPr>
            <a:xfrm>
              <a:off x="384632" y="703230"/>
              <a:ext cx="43200" cy="36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3F3F">
                    <a:shade val="30000"/>
                    <a:satMod val="115000"/>
                  </a:srgbClr>
                </a:gs>
                <a:gs pos="50000">
                  <a:srgbClr val="FF3F3F">
                    <a:shade val="67500"/>
                    <a:satMod val="115000"/>
                  </a:srgbClr>
                </a:gs>
                <a:gs pos="100000">
                  <a:srgbClr val="FF3F3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CB89AF1-6EB7-4D1E-B4A9-32EA36D6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64" y="2148215"/>
            <a:ext cx="6868484" cy="241968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BB99DE-2CE4-4241-B9F6-96DB5550EB31}"/>
              </a:ext>
            </a:extLst>
          </p:cNvPr>
          <p:cNvSpPr/>
          <p:nvPr/>
        </p:nvSpPr>
        <p:spPr>
          <a:xfrm>
            <a:off x="2957803" y="2870301"/>
            <a:ext cx="1380931" cy="224524"/>
          </a:xfrm>
          <a:prstGeom prst="roundRect">
            <a:avLst/>
          </a:pr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91DB1-71A4-4EBE-9AB5-B41ED56F47DB}"/>
              </a:ext>
            </a:extLst>
          </p:cNvPr>
          <p:cNvSpPr txBox="1"/>
          <p:nvPr/>
        </p:nvSpPr>
        <p:spPr>
          <a:xfrm>
            <a:off x="1780622" y="1692185"/>
            <a:ext cx="444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err="1"/>
              <a:t>cross_val_score</a:t>
            </a:r>
            <a:r>
              <a:rPr lang="en-US" altLang="ko-KR" sz="1600" dirty="0"/>
              <a:t> </a:t>
            </a:r>
            <a:r>
              <a:rPr lang="ko-KR" altLang="en-US" sz="1600" dirty="0"/>
              <a:t>메소드로 교차검정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44378-D737-4446-8C68-3FF9604AC3E6}"/>
              </a:ext>
            </a:extLst>
          </p:cNvPr>
          <p:cNvSpPr txBox="1"/>
          <p:nvPr/>
        </p:nvSpPr>
        <p:spPr>
          <a:xfrm>
            <a:off x="2129194" y="4824969"/>
            <a:ext cx="696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각각의 </a:t>
            </a:r>
            <a:r>
              <a:rPr lang="en-US" altLang="ko-KR" sz="1600" dirty="0"/>
              <a:t>fold</a:t>
            </a:r>
            <a:r>
              <a:rPr lang="ko-KR" altLang="en-US" sz="1600" dirty="0"/>
              <a:t>마다 분류나무의 정확도가 얼마인지 알 수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7196D1-6792-40A5-BC2E-F27B2620F543}"/>
              </a:ext>
            </a:extLst>
          </p:cNvPr>
          <p:cNvSpPr/>
          <p:nvPr/>
        </p:nvSpPr>
        <p:spPr>
          <a:xfrm>
            <a:off x="247379" y="162379"/>
            <a:ext cx="6853216" cy="5919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3F3F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9.4 </a:t>
            </a:r>
            <a:r>
              <a:rPr lang="ko-KR" altLang="en-US" sz="3200" b="1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과적합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방지하기 </a:t>
            </a:r>
            <a:r>
              <a:rPr lang="en-US" altLang="ko-KR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</a:t>
            </a:r>
            <a:r>
              <a:rPr lang="ko-KR" altLang="en-US" b="1" kern="0" dirty="0">
                <a:ln w="19050">
                  <a:noFill/>
                </a:ln>
                <a:solidFill>
                  <a:srgbClr val="FF3F3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기타</a:t>
            </a:r>
            <a:endParaRPr lang="ko-KR" altLang="en-US" sz="1500" kern="0" dirty="0">
              <a:solidFill>
                <a:srgbClr val="F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41145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1603</Words>
  <Application>Microsoft Office PowerPoint</Application>
  <PresentationFormat>와이드스크린</PresentationFormat>
  <Paragraphs>162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Helvetica Neue</vt:lpstr>
      <vt:lpstr>Noto Sans Light</vt:lpstr>
      <vt:lpstr>맑은 고딕</vt:lpstr>
      <vt:lpstr>야놀자 야체 B</vt:lpstr>
      <vt:lpstr>Arial</vt:lpstr>
      <vt:lpstr>Cambria Math</vt:lpstr>
      <vt:lpstr>Wingdings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전소연</cp:lastModifiedBy>
  <cp:revision>216</cp:revision>
  <dcterms:created xsi:type="dcterms:W3CDTF">2021-10-16T04:03:19Z</dcterms:created>
  <dcterms:modified xsi:type="dcterms:W3CDTF">2021-12-27T10:21:47Z</dcterms:modified>
</cp:coreProperties>
</file>