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71" r:id="rId3"/>
    <p:sldId id="280" r:id="rId4"/>
    <p:sldId id="281" r:id="rId5"/>
    <p:sldId id="256" r:id="rId6"/>
    <p:sldId id="306" r:id="rId7"/>
    <p:sldId id="283" r:id="rId8"/>
    <p:sldId id="305" r:id="rId9"/>
    <p:sldId id="302" r:id="rId10"/>
    <p:sldId id="303" r:id="rId11"/>
    <p:sldId id="304" r:id="rId12"/>
    <p:sldId id="257" r:id="rId13"/>
    <p:sldId id="308" r:id="rId14"/>
    <p:sldId id="309" r:id="rId15"/>
    <p:sldId id="307" r:id="rId16"/>
    <p:sldId id="285" r:id="rId17"/>
    <p:sldId id="312" r:id="rId18"/>
    <p:sldId id="300" r:id="rId19"/>
    <p:sldId id="291" r:id="rId20"/>
    <p:sldId id="297" r:id="rId21"/>
    <p:sldId id="313" r:id="rId22"/>
    <p:sldId id="314" r:id="rId23"/>
    <p:sldId id="315" r:id="rId24"/>
    <p:sldId id="298" r:id="rId25"/>
    <p:sldId id="292" r:id="rId26"/>
    <p:sldId id="286" r:id="rId27"/>
    <p:sldId id="287" r:id="rId28"/>
    <p:sldId id="293" r:id="rId29"/>
    <p:sldId id="289" r:id="rId30"/>
    <p:sldId id="290" r:id="rId31"/>
    <p:sldId id="29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폴더구조 설명" id="{1188F743-52B5-BF4C-9144-86E24A9BBFC4}">
          <p14:sldIdLst>
            <p14:sldId id="271"/>
            <p14:sldId id="280"/>
          </p14:sldIdLst>
        </p14:section>
        <p14:section name="전체 처리 흐름" id="{22449DAC-CFEC-EC4F-AB71-E925596E4A1A}">
          <p14:sldIdLst>
            <p14:sldId id="281"/>
            <p14:sldId id="256"/>
            <p14:sldId id="306"/>
            <p14:sldId id="283"/>
            <p14:sldId id="305"/>
            <p14:sldId id="302"/>
            <p14:sldId id="303"/>
            <p14:sldId id="304"/>
            <p14:sldId id="257"/>
            <p14:sldId id="308"/>
            <p14:sldId id="309"/>
            <p14:sldId id="307"/>
          </p14:sldIdLst>
        </p14:section>
        <p14:section name="자연어 처리 [f2.com.kirc.core.nlp]" id="{0B021335-28B3-F044-A8E5-D99A41118932}">
          <p14:sldIdLst>
            <p14:sldId id="285"/>
            <p14:sldId id="312"/>
            <p14:sldId id="300"/>
          </p14:sldIdLst>
        </p14:section>
        <p14:section name="coTable [f3.com.kirc.core.coTable]" id="{59B9035B-1EF2-2E4A-B3A7-1C9CE28F5024}">
          <p14:sldIdLst>
            <p14:sldId id="291"/>
            <p14:sldId id="297"/>
            <p14:sldId id="313"/>
            <p14:sldId id="314"/>
            <p14:sldId id="315"/>
            <p14:sldId id="298"/>
          </p14:sldIdLst>
        </p14:section>
        <p14:section name="PFNET [f4.com.kirc.core.model]" id="{20CCEBBA-4FE1-8F4F-A7CE-2135B7F938F8}">
          <p14:sldIdLst>
            <p14:sldId id="292"/>
          </p14:sldIdLst>
        </p14:section>
        <p14:section name="output [f5.com.kirc.core.output]" id="{41436693-3066-E748-B81B-6D2437C41760}">
          <p14:sldIdLst>
            <p14:sldId id="286"/>
            <p14:sldId id="287"/>
          </p14:sldIdLst>
        </p14:section>
        <p14:section name="APPENDIX" id="{E335D5F8-7F32-9F4E-8C7D-F253A939F1C8}">
          <p14:sldIdLst>
            <p14:sldId id="293"/>
            <p14:sldId id="289"/>
            <p14:sldId id="29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ED7D31"/>
    <a:srgbClr val="656A59"/>
    <a:srgbClr val="FCE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88544" autoAdjust="0"/>
  </p:normalViewPr>
  <p:slideViewPr>
    <p:cSldViewPr snapToGrid="0">
      <p:cViewPr varScale="1">
        <p:scale>
          <a:sx n="88" d="100"/>
          <a:sy n="88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E495-4403-448A-BE95-560F0B664B4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14EC0-E954-401D-B735-D633402E8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14EC0-E954-401D-B735-D633402E8E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3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Trec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evaluation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어떻게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02FD-8223-4B14-8C54-BCD3FD7347D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5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Trec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evaluation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어떻게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02FD-8223-4B14-8C54-BCD3FD7347D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9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Trec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evaluation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어떻게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02FD-8223-4B14-8C54-BCD3FD7347D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9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3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6/27/2017</a:t>
            </a:fld>
            <a:endParaRPr lang="en-US" dirty="0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61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7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>
                <a:solidFill>
                  <a:srgbClr val="F3F3F2"/>
                </a:solidFill>
              </a:rPr>
              <a:pPr/>
              <a:t>6/27/2017</a:t>
            </a:fld>
            <a:endParaRPr lang="en-US" dirty="0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 dirty="0">
              <a:solidFill>
                <a:srgbClr val="F3F3F2"/>
              </a:solidFill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195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6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358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15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5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33737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5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786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80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7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8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FED5-5422-40A2-BF07-6EE20DB3DDA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E885-3B25-4C60-B322-1B8799B5C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 latinLnBrk="0"/>
            <a:fld id="{9334D819-9F07-4261-B09B-9E467E5D9002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 latinLnBrk="0"/>
              <a:t>6/27/2017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 latinLnBrk="0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 latinLnBrk="0"/>
            <a:fld id="{71766878-3199-4EAB-94E7-2D6D11070E1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76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mitryKey/luke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 smtClean="0"/>
              <a:t>Knowledge Structure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Documentation</a:t>
            </a:r>
            <a:br>
              <a:rPr lang="en-US" altLang="ko-KR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 smtClean="0"/>
              <a:t>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contents-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098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47688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[DB</a:t>
            </a:r>
            <a:r>
              <a:rPr lang="ko-KR" altLang="en-US" sz="1600" b="1" dirty="0" smtClean="0"/>
              <a:t>관련</a:t>
            </a:r>
            <a:r>
              <a:rPr lang="en-US" altLang="ko-KR" sz="1600" b="1" dirty="0" smtClean="0"/>
              <a:t>]</a:t>
            </a:r>
          </a:p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샘플 데이터가 들어있는 데이터 베이스 샘플 </a:t>
            </a:r>
            <a:r>
              <a:rPr lang="en-US" altLang="ko-KR" sz="1600" dirty="0" err="1" smtClean="0"/>
              <a:t>sql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코드  첨부함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mysql</a:t>
            </a:r>
            <a:r>
              <a:rPr lang="ko-KR" altLang="en-US" sz="1600" dirty="0" smtClean="0"/>
              <a:t>에 해당 </a:t>
            </a:r>
            <a:r>
              <a:rPr lang="en-US" altLang="ko-KR" sz="1600" dirty="0" err="1" smtClean="0"/>
              <a:t>sql</a:t>
            </a:r>
            <a:r>
              <a:rPr lang="ko-KR" altLang="en-US" sz="1600" dirty="0" smtClean="0"/>
              <a:t> 파일을 실행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DB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샘플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샘플 데이터 삭제</a:t>
            </a:r>
            <a:endParaRPr lang="en-US" altLang="ko-KR" sz="1600" dirty="0" smtClean="0"/>
          </a:p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onfig.properties</a:t>
            </a:r>
            <a:r>
              <a:rPr lang="ko-KR" altLang="en-US" sz="1600" dirty="0" smtClean="0"/>
              <a:t>에 위에서 생성한 데이터 베이스 주소를 적으면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연동 완료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619"/>
          <a:stretch/>
        </p:blipFill>
        <p:spPr>
          <a:xfrm>
            <a:off x="6643007" y="816429"/>
            <a:ext cx="1172936" cy="2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4490" y="634256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 smtClean="0"/>
              <a:t>com.kirc.core.sample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4490" y="1459756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f1.com.kirc.core.config</a:t>
            </a:r>
            <a:endParaRPr lang="ko-KR" altLang="en-US" sz="120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>
            <a:off x="1682115" y="989856"/>
            <a:ext cx="0" cy="469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733542" y="634256"/>
            <a:ext cx="1234698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IndexFiles.java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33542" y="1462419"/>
            <a:ext cx="1234698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config.java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4" idx="3"/>
            <a:endCxn id="26" idx="1"/>
          </p:cNvCxnSpPr>
          <p:nvPr/>
        </p:nvCxnSpPr>
        <p:spPr>
          <a:xfrm flipV="1">
            <a:off x="2999740" y="799356"/>
            <a:ext cx="733802" cy="1270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3"/>
            <a:endCxn id="14" idx="1"/>
          </p:cNvCxnSpPr>
          <p:nvPr/>
        </p:nvCxnSpPr>
        <p:spPr>
          <a:xfrm flipV="1">
            <a:off x="2999740" y="1627519"/>
            <a:ext cx="733802" cy="1003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068838" y="0"/>
            <a:ext cx="208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[source File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9" name="모서리가 둥근 직사각형 13"/>
          <p:cNvSpPr/>
          <p:nvPr/>
        </p:nvSpPr>
        <p:spPr>
          <a:xfrm>
            <a:off x="6308436" y="890585"/>
            <a:ext cx="2750955" cy="5835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색칠된 파일들은 각 단계의 </a:t>
            </a:r>
            <a:r>
              <a:rPr lang="en-US" altLang="ko-KR" sz="1200" dirty="0"/>
              <a:t>package</a:t>
            </a:r>
            <a:r>
              <a:rPr lang="ko-KR" altLang="en-US" sz="1200" dirty="0"/>
              <a:t>가 실행될 때의 </a:t>
            </a:r>
            <a:r>
              <a:rPr lang="ko-KR" altLang="en-US" sz="1200" dirty="0" err="1" smtClean="0"/>
              <a:t>진입점임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5956" y="3842188"/>
            <a:ext cx="58724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IndexFiles.java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요약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디렉토리에</a:t>
            </a:r>
            <a:r>
              <a:rPr lang="ko-KR" altLang="en-US" sz="1400" dirty="0"/>
              <a:t> 있는 </a:t>
            </a:r>
            <a:r>
              <a:rPr lang="en-US" altLang="ko-KR" sz="1400" dirty="0"/>
              <a:t>txt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Lucene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인덱싱함</a:t>
            </a: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WHY? </a:t>
            </a:r>
            <a:r>
              <a:rPr lang="ko-KR" altLang="en-US" sz="1400" dirty="0"/>
              <a:t>후에 </a:t>
            </a:r>
            <a:r>
              <a:rPr lang="en-US" altLang="ko-KR" sz="1400" dirty="0"/>
              <a:t>IDF</a:t>
            </a:r>
            <a:r>
              <a:rPr lang="ko-KR" altLang="en-US" sz="1400" dirty="0"/>
              <a:t> 점수를 제대로 구하려면 문서 전체 셋을 우선 인덱싱 해놓은 후 계산해야 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인덱싱 후 </a:t>
            </a:r>
            <a:r>
              <a:rPr lang="en-US" altLang="ko-KR" sz="1400" dirty="0">
                <a:sym typeface="Wingdings" panose="05000000000000000000" pitchFamily="2" charset="2"/>
              </a:rPr>
              <a:t>IDF </a:t>
            </a:r>
            <a:r>
              <a:rPr lang="ko-KR" altLang="en-US" sz="1400" dirty="0">
                <a:sym typeface="Wingdings" panose="05000000000000000000" pitchFamily="2" charset="2"/>
              </a:rPr>
              <a:t>구하기</a:t>
            </a: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인풋</a:t>
            </a:r>
            <a:r>
              <a:rPr lang="en-US" altLang="ko-KR" sz="1400" dirty="0"/>
              <a:t>: </a:t>
            </a:r>
            <a:r>
              <a:rPr lang="ko-KR" altLang="en-US" sz="1400" dirty="0"/>
              <a:t>인덱싱 할 문서가 있는 </a:t>
            </a:r>
            <a:r>
              <a:rPr lang="ko-KR" altLang="en-US" sz="1400" dirty="0" err="1"/>
              <a:t>디렉토리</a:t>
            </a:r>
            <a:r>
              <a:rPr lang="ko-KR" altLang="en-US" sz="1400" dirty="0"/>
              <a:t> 주소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결과물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디렉토리에</a:t>
            </a:r>
            <a:r>
              <a:rPr lang="ko-KR" altLang="en-US" sz="1400" dirty="0"/>
              <a:t> 있는 문서들이 인덱싱 된</a:t>
            </a:r>
            <a:r>
              <a:rPr lang="en-US" altLang="ko-KR" sz="1400" dirty="0"/>
              <a:t> Lucene(Lucene </a:t>
            </a:r>
            <a:r>
              <a:rPr lang="ko-KR" altLang="en-US" sz="1400" dirty="0"/>
              <a:t>설명은 </a:t>
            </a:r>
            <a:r>
              <a:rPr lang="en-US" altLang="ko-KR" sz="1400" dirty="0"/>
              <a:t>appendix </a:t>
            </a:r>
            <a:r>
              <a:rPr lang="ko-KR" altLang="en-US" sz="1400" dirty="0"/>
              <a:t>참고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소요시간</a:t>
            </a:r>
            <a:r>
              <a:rPr lang="en-US" altLang="ko-KR" sz="1400" dirty="0"/>
              <a:t>: 50G </a:t>
            </a:r>
            <a:r>
              <a:rPr lang="ko-KR" altLang="en-US" sz="1400" dirty="0" err="1"/>
              <a:t>인덱싱하는데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시간 정도</a:t>
            </a:r>
            <a:endParaRPr lang="en-US" altLang="ko-KR" sz="1400" dirty="0"/>
          </a:p>
        </p:txBody>
      </p:sp>
      <p:sp>
        <p:nvSpPr>
          <p:cNvPr id="36" name="아래쪽 화살표 35"/>
          <p:cNvSpPr/>
          <p:nvPr/>
        </p:nvSpPr>
        <p:spPr>
          <a:xfrm>
            <a:off x="524358" y="2542417"/>
            <a:ext cx="508000" cy="4368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원통 62"/>
          <p:cNvSpPr/>
          <p:nvPr/>
        </p:nvSpPr>
        <p:spPr>
          <a:xfrm>
            <a:off x="1181237" y="2099792"/>
            <a:ext cx="1178560" cy="128016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Lucene</a:t>
            </a: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/>
              <a:t>본문</a:t>
            </a:r>
            <a:endParaRPr lang="en-US" altLang="ko-KR" sz="1600" dirty="0" smtClean="0"/>
          </a:p>
          <a:p>
            <a:pPr marL="285750" indent="-285750" algn="ctr">
              <a:buFontTx/>
              <a:buChar char="-"/>
            </a:pPr>
            <a:r>
              <a:rPr lang="en-US" altLang="ko-KR" sz="1600" dirty="0" smtClean="0"/>
              <a:t>TF-IDF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5956" y="254046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047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9930" y="982980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 smtClean="0"/>
              <a:t>com.kirc.core.sample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9930" y="1808480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f1.com.kirc.core.config</a:t>
            </a:r>
            <a:endParaRPr lang="ko-KR" altLang="en-US" sz="12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9930" y="2608580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f2.com.kirc.core.nlp</a:t>
            </a:r>
            <a:endParaRPr lang="ko-KR" altLang="en-US" sz="120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>
            <a:off x="2027555" y="1338580"/>
            <a:ext cx="0" cy="469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2027555" y="2164080"/>
            <a:ext cx="0" cy="4445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078982" y="982980"/>
            <a:ext cx="1234698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PreprocNLP.java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78982" y="1811143"/>
            <a:ext cx="1234698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config.java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78982" y="2253901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English_postagger.java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78982" y="2634901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Korean_postagger.java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78982" y="3009551"/>
            <a:ext cx="1732262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NLP.java</a:t>
            </a:r>
            <a:endParaRPr lang="ko-KR" altLang="en-US" sz="1200"/>
          </a:p>
        </p:txBody>
      </p:sp>
      <p:cxnSp>
        <p:nvCxnSpPr>
          <p:cNvPr id="3" name="직선 연결선 2"/>
          <p:cNvCxnSpPr>
            <a:stCxn id="4" idx="3"/>
            <a:endCxn id="26" idx="1"/>
          </p:cNvCxnSpPr>
          <p:nvPr/>
        </p:nvCxnSpPr>
        <p:spPr>
          <a:xfrm flipV="1">
            <a:off x="3345180" y="1148080"/>
            <a:ext cx="733802" cy="1270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3"/>
            <a:endCxn id="14" idx="1"/>
          </p:cNvCxnSpPr>
          <p:nvPr/>
        </p:nvCxnSpPr>
        <p:spPr>
          <a:xfrm flipV="1">
            <a:off x="3345180" y="1976243"/>
            <a:ext cx="733802" cy="1003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3"/>
            <a:endCxn id="15" idx="1"/>
          </p:cNvCxnSpPr>
          <p:nvPr/>
        </p:nvCxnSpPr>
        <p:spPr>
          <a:xfrm flipV="1">
            <a:off x="3345180" y="2419001"/>
            <a:ext cx="733802" cy="36737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6" idx="3"/>
            <a:endCxn id="17" idx="1"/>
          </p:cNvCxnSpPr>
          <p:nvPr/>
        </p:nvCxnSpPr>
        <p:spPr>
          <a:xfrm>
            <a:off x="3345180" y="2786380"/>
            <a:ext cx="733802" cy="1362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3"/>
            <a:endCxn id="18" idx="1"/>
          </p:cNvCxnSpPr>
          <p:nvPr/>
        </p:nvCxnSpPr>
        <p:spPr>
          <a:xfrm>
            <a:off x="3345180" y="2786380"/>
            <a:ext cx="733802" cy="38827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068838" y="0"/>
            <a:ext cx="208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[source File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9" name="모서리가 둥근 직사각형 13"/>
          <p:cNvSpPr/>
          <p:nvPr/>
        </p:nvSpPr>
        <p:spPr>
          <a:xfrm>
            <a:off x="6308436" y="890585"/>
            <a:ext cx="2750955" cy="5835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색칠된 파일들은 각 단계의 </a:t>
            </a:r>
            <a:r>
              <a:rPr lang="en-US" altLang="ko-KR" sz="1200" dirty="0"/>
              <a:t>package</a:t>
            </a:r>
            <a:r>
              <a:rPr lang="ko-KR" altLang="en-US" sz="1200" dirty="0"/>
              <a:t>가 실행될 때의 </a:t>
            </a:r>
            <a:r>
              <a:rPr lang="ko-KR" altLang="en-US" sz="1200" dirty="0" err="1" smtClean="0"/>
              <a:t>진입점임</a:t>
            </a:r>
            <a:endParaRPr lang="ko-KR" altLang="en-US" sz="1200" dirty="0"/>
          </a:p>
        </p:txBody>
      </p:sp>
      <p:sp>
        <p:nvSpPr>
          <p:cNvPr id="57" name="아래쪽 화살표 56"/>
          <p:cNvSpPr/>
          <p:nvPr/>
        </p:nvSpPr>
        <p:spPr>
          <a:xfrm>
            <a:off x="673615" y="3769905"/>
            <a:ext cx="508000" cy="4368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 57"/>
          <p:cNvSpPr/>
          <p:nvPr/>
        </p:nvSpPr>
        <p:spPr>
          <a:xfrm>
            <a:off x="1366803" y="3339751"/>
            <a:ext cx="1865789" cy="1380429"/>
          </a:xfrm>
          <a:prstGeom prst="can">
            <a:avLst>
              <a:gd name="adj" fmla="val 1690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</a:p>
          <a:p>
            <a:pPr algn="ctr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nlp.allHash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nlp.paragrahHash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  </a:t>
            </a:r>
            <a:r>
              <a:rPr lang="en-US" altLang="ko-KR" sz="1400" dirty="0" err="1" smtClean="0"/>
              <a:t>nlp.paragraphHash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13" y="366547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3057236" y="4787672"/>
            <a:ext cx="63195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PreprocNLP.java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요약</a:t>
            </a:r>
            <a:r>
              <a:rPr lang="en-US" altLang="ko-KR" sz="1400" dirty="0"/>
              <a:t>: </a:t>
            </a:r>
            <a:r>
              <a:rPr lang="ko-KR" altLang="en-US" sz="1400" dirty="0"/>
              <a:t>형태소 분석</a:t>
            </a:r>
            <a:r>
              <a:rPr lang="en-US" altLang="ko-KR" sz="1400" dirty="0"/>
              <a:t>&amp;</a:t>
            </a:r>
            <a:r>
              <a:rPr lang="ko-KR" altLang="en-US" sz="1400" dirty="0"/>
              <a:t>전처리 결과를 </a:t>
            </a:r>
            <a:r>
              <a:rPr lang="en-US" altLang="ko-KR" sz="1400" dirty="0"/>
              <a:t>DB </a:t>
            </a:r>
            <a:r>
              <a:rPr lang="ko-KR" altLang="en-US" sz="1400" dirty="0"/>
              <a:t>업로드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WHY?: </a:t>
            </a:r>
            <a:r>
              <a:rPr lang="ko-KR" altLang="en-US" sz="1400" dirty="0"/>
              <a:t>형태소 분석하는 데 시간 오래 걸림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나중에 재사용해야 될 경우를 대비해 중간결과물을 </a:t>
            </a:r>
            <a:r>
              <a:rPr lang="en-US" altLang="ko-KR" sz="1400" dirty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에 백업해 놓음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(table </a:t>
            </a:r>
            <a:r>
              <a:rPr lang="ko-KR" altLang="en-US" sz="1400" dirty="0">
                <a:sym typeface="Wingdings" panose="05000000000000000000" pitchFamily="2" charset="2"/>
              </a:rPr>
              <a:t>정보와 </a:t>
            </a:r>
            <a:r>
              <a:rPr lang="en-US" altLang="ko-KR" sz="1400" dirty="0">
                <a:sym typeface="Wingdings" panose="05000000000000000000" pitchFamily="2" charset="2"/>
              </a:rPr>
              <a:t>create </a:t>
            </a:r>
            <a:r>
              <a:rPr lang="ko-KR" altLang="en-US" sz="1400" dirty="0">
                <a:sym typeface="Wingdings" panose="05000000000000000000" pitchFamily="2" charset="2"/>
              </a:rPr>
              <a:t>코드는 </a:t>
            </a:r>
            <a:r>
              <a:rPr lang="en-US" altLang="ko-KR" sz="1400" dirty="0">
                <a:sym typeface="Wingdings" panose="05000000000000000000" pitchFamily="2" charset="2"/>
              </a:rPr>
              <a:t>appendix</a:t>
            </a:r>
            <a:r>
              <a:rPr lang="ko-KR" altLang="en-US" sz="1400" dirty="0">
                <a:sym typeface="Wingdings" panose="05000000000000000000" pitchFamily="2" charset="2"/>
              </a:rPr>
              <a:t>에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인풋</a:t>
            </a:r>
            <a:r>
              <a:rPr lang="en-US" altLang="ko-KR" sz="1400" dirty="0">
                <a:sym typeface="Wingdings" panose="05000000000000000000" pitchFamily="2" charset="2"/>
              </a:rPr>
              <a:t>: 1</a:t>
            </a:r>
            <a:r>
              <a:rPr lang="ko-KR" altLang="en-US" sz="1400" dirty="0">
                <a:sym typeface="Wingdings" panose="05000000000000000000" pitchFamily="2" charset="2"/>
              </a:rPr>
              <a:t>에서 인덱싱 한 </a:t>
            </a:r>
            <a:r>
              <a:rPr lang="en-US" altLang="ko-KR" sz="1400" dirty="0">
                <a:sym typeface="Wingdings" panose="05000000000000000000" pitchFamily="2" charset="2"/>
              </a:rPr>
              <a:t>Lucene </a:t>
            </a:r>
            <a:r>
              <a:rPr lang="ko-KR" altLang="en-US" sz="1400" dirty="0">
                <a:sym typeface="Wingdings" panose="05000000000000000000" pitchFamily="2" charset="2"/>
              </a:rPr>
              <a:t>주소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결과물</a:t>
            </a:r>
            <a:r>
              <a:rPr lang="en-US" altLang="ko-KR" sz="1400" dirty="0">
                <a:sym typeface="Wingdings" panose="05000000000000000000" pitchFamily="2" charset="2"/>
              </a:rPr>
              <a:t>: Lucene</a:t>
            </a:r>
            <a:r>
              <a:rPr lang="ko-KR" altLang="en-US" sz="1400" dirty="0">
                <a:sym typeface="Wingdings" panose="05000000000000000000" pitchFamily="2" charset="2"/>
              </a:rPr>
              <a:t>에 있는 문서들을 </a:t>
            </a:r>
            <a:r>
              <a:rPr lang="ko-KR" altLang="en-US" sz="1400" dirty="0" err="1">
                <a:sym typeface="Wingdings" panose="05000000000000000000" pitchFamily="2" charset="2"/>
              </a:rPr>
              <a:t>전처리하여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에 업로드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소요 시간</a:t>
            </a:r>
            <a:r>
              <a:rPr lang="en-US" altLang="ko-KR" sz="1400" dirty="0">
                <a:sym typeface="Wingdings" panose="05000000000000000000" pitchFamily="2" charset="2"/>
              </a:rPr>
              <a:t>: 50G </a:t>
            </a:r>
            <a:r>
              <a:rPr lang="ko-KR" altLang="en-US" sz="1400" dirty="0">
                <a:sym typeface="Wingdings" panose="05000000000000000000" pitchFamily="2" charset="2"/>
              </a:rPr>
              <a:t>영어 텍스트 처리하는데 </a:t>
            </a:r>
            <a:r>
              <a:rPr lang="en-US" altLang="ko-KR" sz="1400" dirty="0">
                <a:sym typeface="Wingdings" panose="05000000000000000000" pitchFamily="2" charset="2"/>
              </a:rPr>
              <a:t>7</a:t>
            </a:r>
            <a:r>
              <a:rPr lang="ko-KR" altLang="en-US" sz="1400" dirty="0">
                <a:sym typeface="Wingdings" panose="05000000000000000000" pitchFamily="2" charset="2"/>
              </a:rPr>
              <a:t>일 정도 걸림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062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>
            <a:stCxn id="8" idx="3"/>
            <a:endCxn id="27" idx="1"/>
          </p:cNvCxnSpPr>
          <p:nvPr/>
        </p:nvCxnSpPr>
        <p:spPr>
          <a:xfrm flipV="1">
            <a:off x="2705100" y="1996258"/>
            <a:ext cx="4363738" cy="88930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8" idx="3"/>
            <a:endCxn id="24" idx="1"/>
          </p:cNvCxnSpPr>
          <p:nvPr/>
        </p:nvCxnSpPr>
        <p:spPr>
          <a:xfrm flipV="1">
            <a:off x="2705100" y="1590211"/>
            <a:ext cx="4363738" cy="129535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8" idx="3"/>
            <a:endCxn id="28" idx="1"/>
          </p:cNvCxnSpPr>
          <p:nvPr/>
        </p:nvCxnSpPr>
        <p:spPr>
          <a:xfrm flipV="1">
            <a:off x="2705100" y="2376030"/>
            <a:ext cx="4363738" cy="50953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8" idx="3"/>
            <a:endCxn id="29" idx="1"/>
          </p:cNvCxnSpPr>
          <p:nvPr/>
        </p:nvCxnSpPr>
        <p:spPr>
          <a:xfrm flipV="1">
            <a:off x="2705100" y="2759898"/>
            <a:ext cx="4363738" cy="12566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" idx="3"/>
            <a:endCxn id="30" idx="1"/>
          </p:cNvCxnSpPr>
          <p:nvPr/>
        </p:nvCxnSpPr>
        <p:spPr>
          <a:xfrm>
            <a:off x="2705100" y="2885563"/>
            <a:ext cx="4363738" cy="25369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8" idx="3"/>
            <a:endCxn id="31" idx="1"/>
          </p:cNvCxnSpPr>
          <p:nvPr/>
        </p:nvCxnSpPr>
        <p:spPr>
          <a:xfrm>
            <a:off x="2705100" y="2885563"/>
            <a:ext cx="4363738" cy="63059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8" idx="3"/>
            <a:endCxn id="32" idx="1"/>
          </p:cNvCxnSpPr>
          <p:nvPr/>
        </p:nvCxnSpPr>
        <p:spPr>
          <a:xfrm>
            <a:off x="2705100" y="2885563"/>
            <a:ext cx="4363738" cy="101856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735033" y="3063363"/>
            <a:ext cx="30031" cy="131592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2180981" y="3063363"/>
            <a:ext cx="17333" cy="188254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69850" y="180340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 smtClean="0"/>
              <a:t>com.kirc.core.sample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9850" y="741680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f1.com.kirc.core.config</a:t>
            </a:r>
            <a:endParaRPr lang="ko-KR" altLang="en-US" sz="12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850" y="1526663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f3.com.kirc.core.coTable</a:t>
            </a:r>
            <a:endParaRPr lang="ko-KR" altLang="en-US" sz="12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850" y="2707763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f4.com.kirc.core.model</a:t>
            </a:r>
            <a:endParaRPr lang="ko-KR" altLang="en-US" sz="12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9850" y="3590414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f5.com.kirc.core.output</a:t>
            </a:r>
            <a:endParaRPr lang="ko-KR" altLang="en-US" sz="120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>
            <a:off x="1387475" y="535940"/>
            <a:ext cx="0" cy="2057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7" idx="0"/>
          </p:cNvCxnSpPr>
          <p:nvPr/>
        </p:nvCxnSpPr>
        <p:spPr>
          <a:xfrm>
            <a:off x="1387475" y="1097280"/>
            <a:ext cx="0" cy="4293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>
            <a:off x="1387475" y="1882263"/>
            <a:ext cx="0" cy="8255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9" idx="0"/>
          </p:cNvCxnSpPr>
          <p:nvPr/>
        </p:nvCxnSpPr>
        <p:spPr>
          <a:xfrm>
            <a:off x="1387475" y="3063363"/>
            <a:ext cx="0" cy="5270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438902" y="180340"/>
            <a:ext cx="1234698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CreateKS.java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38902" y="744343"/>
            <a:ext cx="1234698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config.java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38902" y="1169526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CoOccurence.java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38902" y="1550526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CoSimilarity.java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38902" y="1944226"/>
            <a:ext cx="1732262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coTableGenerator.java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68838" y="1425111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Edge.java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8838" y="1831158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GraphUtil.java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68838" y="2210930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KSModel.java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68838" y="2594798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PFNETCalculator.java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68838" y="2974158"/>
            <a:ext cx="1732262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PRXKSGenerator.java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68838" y="3351062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PRXModel.java</a:t>
            </a:r>
            <a:endParaRPr lang="ko-KR" altLang="en-US" sz="120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68838" y="3739026"/>
            <a:ext cx="1732262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Vertex.java</a:t>
            </a:r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38902" y="3609463"/>
            <a:ext cx="1732262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outputInterface.java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4" idx="3"/>
            <a:endCxn id="26" idx="1"/>
          </p:cNvCxnSpPr>
          <p:nvPr/>
        </p:nvCxnSpPr>
        <p:spPr>
          <a:xfrm flipV="1">
            <a:off x="2705100" y="345440"/>
            <a:ext cx="733802" cy="1270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3"/>
            <a:endCxn id="14" idx="1"/>
          </p:cNvCxnSpPr>
          <p:nvPr/>
        </p:nvCxnSpPr>
        <p:spPr>
          <a:xfrm flipV="1">
            <a:off x="2705100" y="909443"/>
            <a:ext cx="733802" cy="1003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3"/>
            <a:endCxn id="22" idx="1"/>
          </p:cNvCxnSpPr>
          <p:nvPr/>
        </p:nvCxnSpPr>
        <p:spPr>
          <a:xfrm>
            <a:off x="2705100" y="1704463"/>
            <a:ext cx="733802" cy="40486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" idx="3"/>
            <a:endCxn id="21" idx="1"/>
          </p:cNvCxnSpPr>
          <p:nvPr/>
        </p:nvCxnSpPr>
        <p:spPr>
          <a:xfrm>
            <a:off x="2705100" y="1704463"/>
            <a:ext cx="733802" cy="1116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7" idx="3"/>
            <a:endCxn id="20" idx="1"/>
          </p:cNvCxnSpPr>
          <p:nvPr/>
        </p:nvCxnSpPr>
        <p:spPr>
          <a:xfrm flipV="1">
            <a:off x="2705100" y="1334626"/>
            <a:ext cx="733802" cy="36983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9" idx="3"/>
            <a:endCxn id="33" idx="1"/>
          </p:cNvCxnSpPr>
          <p:nvPr/>
        </p:nvCxnSpPr>
        <p:spPr>
          <a:xfrm>
            <a:off x="2705100" y="3768214"/>
            <a:ext cx="733802" cy="634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48513" y="4366585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option.com.kirc.core.output.localgraph</a:t>
            </a:r>
            <a:endParaRPr lang="ko-KR" altLang="en-US" sz="120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5908" y="4945907"/>
            <a:ext cx="2635250" cy="35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option.com.kirc.core.output.webgraph</a:t>
            </a:r>
            <a:endParaRPr lang="ko-KR" altLang="en-US" sz="120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438902" y="4379285"/>
            <a:ext cx="1732262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LocalGraph.java</a:t>
            </a:r>
            <a:endParaRPr lang="ko-KR" altLang="en-US" sz="1200" dirty="0"/>
          </a:p>
        </p:txBody>
      </p:sp>
      <p:cxnSp>
        <p:nvCxnSpPr>
          <p:cNvPr id="91" name="직선 연결선 90"/>
          <p:cNvCxnSpPr>
            <a:stCxn id="80" idx="3"/>
            <a:endCxn id="90" idx="1"/>
          </p:cNvCxnSpPr>
          <p:nvPr/>
        </p:nvCxnSpPr>
        <p:spPr>
          <a:xfrm>
            <a:off x="2683763" y="4544385"/>
            <a:ext cx="755139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3438902" y="4964957"/>
            <a:ext cx="1732262" cy="33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writeWebgraph.java</a:t>
            </a:r>
            <a:endParaRPr lang="ko-KR" altLang="en-US" sz="1200"/>
          </a:p>
        </p:txBody>
      </p:sp>
      <p:cxnSp>
        <p:nvCxnSpPr>
          <p:cNvPr id="95" name="직선 연결선 94"/>
          <p:cNvCxnSpPr>
            <a:stCxn id="85" idx="3"/>
            <a:endCxn id="94" idx="1"/>
          </p:cNvCxnSpPr>
          <p:nvPr/>
        </p:nvCxnSpPr>
        <p:spPr>
          <a:xfrm>
            <a:off x="2691158" y="5123707"/>
            <a:ext cx="747744" cy="635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068838" y="0"/>
            <a:ext cx="208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[source File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9" name="모서리가 둥근 직사각형 13"/>
          <p:cNvSpPr/>
          <p:nvPr/>
        </p:nvSpPr>
        <p:spPr>
          <a:xfrm>
            <a:off x="6393045" y="534829"/>
            <a:ext cx="2750955" cy="5835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색칠된 파일들은 각 단계의 </a:t>
            </a:r>
            <a:r>
              <a:rPr lang="en-US" altLang="ko-KR" sz="1200" dirty="0"/>
              <a:t>package</a:t>
            </a:r>
            <a:r>
              <a:rPr lang="ko-KR" altLang="en-US" sz="1200" dirty="0"/>
              <a:t>가 실행될 때의 </a:t>
            </a:r>
            <a:r>
              <a:rPr lang="ko-KR" altLang="en-US" sz="1200" dirty="0" err="1" smtClean="0"/>
              <a:t>진입점임</a:t>
            </a:r>
            <a:endParaRPr lang="ko-KR" altLang="en-US" sz="1200" dirty="0"/>
          </a:p>
        </p:txBody>
      </p:sp>
      <p:sp>
        <p:nvSpPr>
          <p:cNvPr id="60" name="원통 59"/>
          <p:cNvSpPr/>
          <p:nvPr/>
        </p:nvSpPr>
        <p:spPr>
          <a:xfrm>
            <a:off x="1972427" y="5460257"/>
            <a:ext cx="1775394" cy="1078350"/>
          </a:xfrm>
          <a:prstGeom prst="can">
            <a:avLst>
              <a:gd name="adj" fmla="val 1690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</a:p>
          <a:p>
            <a:pPr algn="ctr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nlp.allHash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nlp.paragrahHash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  </a:t>
            </a:r>
            <a:r>
              <a:rPr lang="en-US" altLang="ko-KR" sz="1400" dirty="0" err="1" smtClean="0"/>
              <a:t>nlp.paragraphHash</a:t>
            </a:r>
            <a:endParaRPr lang="ko-KR" altLang="en-US" sz="1400" dirty="0"/>
          </a:p>
        </p:txBody>
      </p:sp>
      <p:sp>
        <p:nvSpPr>
          <p:cNvPr id="61" name="원통 60"/>
          <p:cNvSpPr/>
          <p:nvPr/>
        </p:nvSpPr>
        <p:spPr>
          <a:xfrm>
            <a:off x="730077" y="5476964"/>
            <a:ext cx="1074740" cy="1061444"/>
          </a:xfrm>
          <a:prstGeom prst="can">
            <a:avLst>
              <a:gd name="adj" fmla="val 1782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Lucene</a:t>
            </a: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/>
              <a:t>본문</a:t>
            </a:r>
            <a:endParaRPr lang="en-US" altLang="ko-KR" sz="1600" dirty="0" smtClean="0"/>
          </a:p>
          <a:p>
            <a:pPr marL="285750" indent="-285750" algn="ctr">
              <a:buFontTx/>
              <a:buChar char="-"/>
            </a:pPr>
            <a:r>
              <a:rPr lang="en-US" altLang="ko-KR" sz="1600" dirty="0" smtClean="0"/>
              <a:t>TF-IDF</a:t>
            </a:r>
          </a:p>
        </p:txBody>
      </p:sp>
      <p:sp>
        <p:nvSpPr>
          <p:cNvPr id="63" name="아래쪽 화살표 62"/>
          <p:cNvSpPr/>
          <p:nvPr/>
        </p:nvSpPr>
        <p:spPr>
          <a:xfrm flipV="1">
            <a:off x="135969" y="5905537"/>
            <a:ext cx="508000" cy="4368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8513" y="5844631"/>
            <a:ext cx="630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intput</a:t>
            </a:r>
            <a:endParaRPr lang="ko-KR" altLang="en-US" sz="1400" dirty="0"/>
          </a:p>
        </p:txBody>
      </p:sp>
      <p:sp>
        <p:nvSpPr>
          <p:cNvPr id="68" name="아래쪽 화살표 67"/>
          <p:cNvSpPr/>
          <p:nvPr/>
        </p:nvSpPr>
        <p:spPr>
          <a:xfrm>
            <a:off x="3799148" y="5933852"/>
            <a:ext cx="508000" cy="4368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원통 68"/>
          <p:cNvSpPr/>
          <p:nvPr/>
        </p:nvSpPr>
        <p:spPr>
          <a:xfrm>
            <a:off x="4402945" y="5460257"/>
            <a:ext cx="1041520" cy="1214296"/>
          </a:xfrm>
          <a:prstGeom prst="can">
            <a:avLst>
              <a:gd name="adj" fmla="val 1690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</a:p>
          <a:p>
            <a:pPr algn="ctr"/>
            <a:r>
              <a:rPr lang="en-US" altLang="ko-KR" sz="1400" dirty="0" smtClean="0"/>
              <a:t>- </a:t>
            </a:r>
            <a:r>
              <a:rPr lang="ko-KR" altLang="en-US" sz="1400" dirty="0" smtClean="0"/>
              <a:t>지식구조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710746" y="58294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670891" y="5254752"/>
            <a:ext cx="347310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ko-KR" sz="1600" b="1" dirty="0">
                <a:sym typeface="Wingdings" panose="05000000000000000000" pitchFamily="2" charset="2"/>
              </a:rPr>
              <a:t>CreateKS.java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요약</a:t>
            </a:r>
            <a:r>
              <a:rPr lang="en-US" altLang="ko-KR" sz="1400" dirty="0">
                <a:sym typeface="Wingdings" panose="05000000000000000000" pitchFamily="2" charset="2"/>
              </a:rPr>
              <a:t>:  </a:t>
            </a:r>
            <a:r>
              <a:rPr lang="ko-KR" altLang="en-US" sz="1400" dirty="0">
                <a:sym typeface="Wingdings" panose="05000000000000000000" pitchFamily="2" charset="2"/>
              </a:rPr>
              <a:t>지식구조 생성하여 </a:t>
            </a:r>
            <a:r>
              <a:rPr lang="en-US" altLang="ko-KR" sz="1400" dirty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에 업로드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인풋</a:t>
            </a:r>
            <a:r>
              <a:rPr lang="en-US" altLang="ko-KR" sz="1400" dirty="0">
                <a:sym typeface="Wingdings" panose="05000000000000000000" pitchFamily="2" charset="2"/>
              </a:rPr>
              <a:t>: 2</a:t>
            </a:r>
            <a:r>
              <a:rPr lang="ko-KR" altLang="en-US" sz="1400" dirty="0">
                <a:sym typeface="Wingdings" panose="05000000000000000000" pitchFamily="2" charset="2"/>
              </a:rPr>
              <a:t>에서 생성된 문장</a:t>
            </a:r>
            <a:r>
              <a:rPr lang="en-US" altLang="ko-KR" sz="1400" dirty="0">
                <a:sym typeface="Wingdings" panose="05000000000000000000" pitchFamily="2" charset="2"/>
              </a:rPr>
              <a:t>or</a:t>
            </a:r>
            <a:r>
              <a:rPr lang="ko-KR" altLang="en-US" sz="1400" dirty="0">
                <a:sym typeface="Wingdings" panose="05000000000000000000" pitchFamily="2" charset="2"/>
              </a:rPr>
              <a:t>문단 단위의 명사들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명사들의 </a:t>
            </a:r>
            <a:r>
              <a:rPr lang="en-US" altLang="ko-KR" sz="1400" dirty="0">
                <a:sym typeface="Wingdings" panose="05000000000000000000" pitchFamily="2" charset="2"/>
              </a:rPr>
              <a:t>TF-IDF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결과물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지식구조 </a:t>
            </a:r>
            <a:r>
              <a:rPr lang="en-US" altLang="ko-KR" sz="1400" dirty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에 업로드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소요시간</a:t>
            </a:r>
            <a:r>
              <a:rPr lang="en-US" altLang="ko-KR" sz="1400" dirty="0">
                <a:sym typeface="Wingdings" panose="05000000000000000000" pitchFamily="2" charset="2"/>
              </a:rPr>
              <a:t>: 50G</a:t>
            </a:r>
            <a:r>
              <a:rPr lang="ko-KR" altLang="en-US" sz="1400" dirty="0"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sym typeface="Wingdings" panose="05000000000000000000" pitchFamily="2" charset="2"/>
              </a:rPr>
              <a:t>2</a:t>
            </a:r>
            <a:r>
              <a:rPr lang="ko-KR" altLang="en-US" sz="1400" dirty="0">
                <a:sym typeface="Wingdings" panose="05000000000000000000" pitchFamily="2" charset="2"/>
              </a:rPr>
              <a:t>일 정도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052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368104" y="3821476"/>
            <a:ext cx="1971368" cy="15199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922490" y="5385707"/>
            <a:ext cx="1386040" cy="737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75560" y="2683291"/>
            <a:ext cx="3987800" cy="10726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75560" y="2018740"/>
            <a:ext cx="3987800" cy="6231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75560" y="88900"/>
            <a:ext cx="3987800" cy="305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375560" y="431265"/>
            <a:ext cx="3987800" cy="332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375560" y="802969"/>
            <a:ext cx="3987801" cy="11842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" name="직선 화살표 연결선 3"/>
          <p:cNvCxnSpPr>
            <a:stCxn id="5" idx="2"/>
            <a:endCxn id="7" idx="0"/>
          </p:cNvCxnSpPr>
          <p:nvPr/>
        </p:nvCxnSpPr>
        <p:spPr>
          <a:xfrm>
            <a:off x="2369460" y="366637"/>
            <a:ext cx="0" cy="1237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18560" y="139700"/>
            <a:ext cx="170180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8560" y="490388"/>
            <a:ext cx="170180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config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729" y="879169"/>
            <a:ext cx="170180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NLP</a:t>
            </a:r>
            <a:endParaRPr lang="ko-KR" alt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8729" y="1211909"/>
            <a:ext cx="170180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Is_Korean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9880" y="1537074"/>
            <a:ext cx="170974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Korean_postagger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64379" y="1550016"/>
            <a:ext cx="171958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English_postagger</a:t>
            </a:r>
            <a:endParaRPr lang="ko-KR" altLang="en-US" sz="1200"/>
          </a:p>
        </p:txBody>
      </p:sp>
      <p:grpSp>
        <p:nvGrpSpPr>
          <p:cNvPr id="68" name="그룹 67"/>
          <p:cNvGrpSpPr/>
          <p:nvPr/>
        </p:nvGrpSpPr>
        <p:grpSpPr>
          <a:xfrm>
            <a:off x="4622800" y="798206"/>
            <a:ext cx="4432300" cy="1192630"/>
            <a:chOff x="4184650" y="2616200"/>
            <a:chExt cx="4432300" cy="119263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184650" y="2616200"/>
              <a:ext cx="4432300" cy="11926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356100" y="2692400"/>
              <a:ext cx="4089400" cy="33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HashMap&lt;String, Integer&gt; allHash</a:t>
              </a:r>
              <a:endParaRPr lang="ko-KR" altLang="en-US" sz="120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356100" y="3060700"/>
              <a:ext cx="4089400" cy="33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ArrayList</a:t>
              </a:r>
              <a:r>
                <a:rPr lang="en-US" altLang="ko-KR" sz="1200" dirty="0"/>
                <a:t>&lt;</a:t>
              </a:r>
              <a:r>
                <a:rPr lang="en-US" altLang="ko-KR" sz="1200" dirty="0" err="1"/>
                <a:t>HashMap</a:t>
              </a:r>
              <a:r>
                <a:rPr lang="en-US" altLang="ko-KR" sz="1200" dirty="0"/>
                <a:t>&lt;</a:t>
              </a:r>
              <a:r>
                <a:rPr lang="en-US" altLang="ko-KR" sz="1200" dirty="0" err="1"/>
                <a:t>String,Integer</a:t>
              </a:r>
              <a:r>
                <a:rPr lang="en-US" altLang="ko-KR" sz="1200" dirty="0"/>
                <a:t>&gt;&gt; </a:t>
              </a:r>
              <a:r>
                <a:rPr lang="en-US" altLang="ko-KR" sz="1200" dirty="0" err="1"/>
                <a:t>sentenceArray</a:t>
              </a:r>
              <a:endParaRPr lang="ko-KR" altLang="en-US" sz="12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356100" y="3429000"/>
              <a:ext cx="4089400" cy="33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ArrayList&lt;HashMap&lt;String,Integer&gt;&gt; paragraphArray</a:t>
              </a:r>
              <a:endParaRPr lang="ko-KR" altLang="en-US" sz="1200"/>
            </a:p>
          </p:txBody>
        </p:sp>
      </p:grp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 flipH="1">
            <a:off x="2359629" y="717325"/>
            <a:ext cx="9831" cy="1618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2"/>
            <a:endCxn id="11" idx="0"/>
          </p:cNvCxnSpPr>
          <p:nvPr/>
        </p:nvCxnSpPr>
        <p:spPr>
          <a:xfrm>
            <a:off x="2359629" y="1106106"/>
            <a:ext cx="0" cy="105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1"/>
            <a:endCxn id="12" idx="0"/>
          </p:cNvCxnSpPr>
          <p:nvPr/>
        </p:nvCxnSpPr>
        <p:spPr>
          <a:xfrm flipH="1">
            <a:off x="1504754" y="1325378"/>
            <a:ext cx="3975" cy="2116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3"/>
            <a:endCxn id="14" idx="0"/>
          </p:cNvCxnSpPr>
          <p:nvPr/>
        </p:nvCxnSpPr>
        <p:spPr>
          <a:xfrm>
            <a:off x="3210529" y="1325378"/>
            <a:ext cx="13641" cy="2246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</p:cNvCxnSpPr>
          <p:nvPr/>
        </p:nvCxnSpPr>
        <p:spPr>
          <a:xfrm flipH="1">
            <a:off x="1504589" y="1764011"/>
            <a:ext cx="165" cy="2268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087088" y="2054336"/>
            <a:ext cx="248920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coTableGenerator</a:t>
            </a:r>
            <a:endParaRPr lang="ko-KR" altLang="en-US" sz="12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9880" y="2370481"/>
            <a:ext cx="168180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CoOccurence</a:t>
            </a:r>
            <a:endParaRPr lang="ko-KR" altLang="en-US" sz="12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39472" y="2374407"/>
            <a:ext cx="174448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CoSimilarity</a:t>
            </a:r>
            <a:endParaRPr lang="ko-KR" altLang="en-US" sz="1200"/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1490784" y="2189480"/>
            <a:ext cx="0" cy="1810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4" idx="2"/>
          </p:cNvCxnSpPr>
          <p:nvPr/>
        </p:nvCxnSpPr>
        <p:spPr>
          <a:xfrm flipH="1">
            <a:off x="3220360" y="1776953"/>
            <a:ext cx="3810" cy="2138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5" idx="0"/>
          </p:cNvCxnSpPr>
          <p:nvPr/>
        </p:nvCxnSpPr>
        <p:spPr>
          <a:xfrm flipH="1">
            <a:off x="3211716" y="2189480"/>
            <a:ext cx="8644" cy="1849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124860" y="3115507"/>
            <a:ext cx="248920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Proximity(PRX) Model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4860" y="3399503"/>
            <a:ext cx="248920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PathFinder Network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020" y="3898900"/>
            <a:ext cx="133985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outputInterface</a:t>
            </a:r>
            <a:endParaRPr lang="ko-KR" altLang="en-US" sz="1200"/>
          </a:p>
        </p:txBody>
      </p:sp>
      <p:cxnSp>
        <p:nvCxnSpPr>
          <p:cNvPr id="71" name="직선 화살표 연결선 70"/>
          <p:cNvCxnSpPr>
            <a:stCxn id="83" idx="2"/>
            <a:endCxn id="67" idx="0"/>
          </p:cNvCxnSpPr>
          <p:nvPr/>
        </p:nvCxnSpPr>
        <p:spPr>
          <a:xfrm>
            <a:off x="6838950" y="638272"/>
            <a:ext cx="0" cy="1599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016625" y="346172"/>
            <a:ext cx="1644650" cy="292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SampleText.txt</a:t>
            </a:r>
            <a:endParaRPr lang="ko-KR" altLang="en-US" sz="1200"/>
          </a:p>
        </p:txBody>
      </p:sp>
      <p:cxnSp>
        <p:nvCxnSpPr>
          <p:cNvPr id="89" name="직선 화살표 연결선 88"/>
          <p:cNvCxnSpPr>
            <a:stCxn id="67" idx="2"/>
            <a:endCxn id="165" idx="0"/>
          </p:cNvCxnSpPr>
          <p:nvPr/>
        </p:nvCxnSpPr>
        <p:spPr>
          <a:xfrm>
            <a:off x="6838950" y="1990836"/>
            <a:ext cx="0" cy="459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1124860" y="2759491"/>
            <a:ext cx="248920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PRXKSGenerator</a:t>
            </a:r>
            <a:endParaRPr lang="ko-KR" altLang="en-US" sz="120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1451" y="4247256"/>
            <a:ext cx="922494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r>
              <a:rPr lang="en-US" altLang="ko-KR" sz="1200" smtClean="0"/>
              <a:t>ormat1.txt</a:t>
            </a:r>
            <a:endParaRPr lang="ko-KR" altLang="en-US" sz="120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58665" y="4486463"/>
            <a:ext cx="946064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Format2.txt</a:t>
            </a:r>
            <a:endParaRPr lang="ko-KR" altLang="en-US" sz="120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437135" y="4258779"/>
            <a:ext cx="879475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Print to DB</a:t>
            </a:r>
            <a:endParaRPr lang="ko-KR" altLang="en-US" sz="1200"/>
          </a:p>
        </p:txBody>
      </p:sp>
      <p:cxnSp>
        <p:nvCxnSpPr>
          <p:cNvPr id="119" name="직선 화살표 연결선 118"/>
          <p:cNvCxnSpPr>
            <a:stCxn id="34" idx="2"/>
            <a:endCxn id="113" idx="0"/>
          </p:cNvCxnSpPr>
          <p:nvPr/>
        </p:nvCxnSpPr>
        <p:spPr>
          <a:xfrm>
            <a:off x="1490784" y="2597418"/>
            <a:ext cx="878676" cy="162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35" idx="2"/>
            <a:endCxn id="113" idx="0"/>
          </p:cNvCxnSpPr>
          <p:nvPr/>
        </p:nvCxnSpPr>
        <p:spPr>
          <a:xfrm flipH="1">
            <a:off x="2369460" y="2601344"/>
            <a:ext cx="842256" cy="158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56" idx="0"/>
          </p:cNvCxnSpPr>
          <p:nvPr/>
        </p:nvCxnSpPr>
        <p:spPr>
          <a:xfrm>
            <a:off x="2369460" y="3049928"/>
            <a:ext cx="0" cy="65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56" idx="2"/>
            <a:endCxn id="57" idx="0"/>
          </p:cNvCxnSpPr>
          <p:nvPr/>
        </p:nvCxnSpPr>
        <p:spPr>
          <a:xfrm>
            <a:off x="2369460" y="3342444"/>
            <a:ext cx="0" cy="570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endCxn id="58" idx="0"/>
          </p:cNvCxnSpPr>
          <p:nvPr/>
        </p:nvCxnSpPr>
        <p:spPr>
          <a:xfrm>
            <a:off x="1373945" y="3626440"/>
            <a:ext cx="0" cy="27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98" idx="3"/>
            <a:endCxn id="67" idx="1"/>
          </p:cNvCxnSpPr>
          <p:nvPr/>
        </p:nvCxnSpPr>
        <p:spPr>
          <a:xfrm flipV="1">
            <a:off x="4363361" y="1394521"/>
            <a:ext cx="259439" cy="5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4622800" y="2036762"/>
            <a:ext cx="4432300" cy="605112"/>
            <a:chOff x="4165600" y="2616200"/>
            <a:chExt cx="4432300" cy="605112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4165600" y="2616200"/>
              <a:ext cx="4432300" cy="6051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4356100" y="2768600"/>
              <a:ext cx="4089400" cy="33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double[][] coTable</a:t>
              </a:r>
              <a:endParaRPr lang="ko-KR" altLang="en-US" sz="120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4622800" y="2693059"/>
            <a:ext cx="4432300" cy="1057944"/>
            <a:chOff x="4178300" y="2616200"/>
            <a:chExt cx="4432300" cy="1057944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4178300" y="2616200"/>
              <a:ext cx="4432300" cy="10579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4356100" y="2692400"/>
              <a:ext cx="4089400" cy="33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SampleText_data.prx</a:t>
              </a:r>
              <a:endParaRPr lang="ko-KR" altLang="en-US" sz="1200"/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4356100" y="3086100"/>
              <a:ext cx="4089400" cy="33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SampleText_data.pf</a:t>
              </a:r>
              <a:endParaRPr lang="ko-KR" altLang="en-US" sz="1200"/>
            </a:p>
          </p:txBody>
        </p:sp>
      </p:grpSp>
      <p:cxnSp>
        <p:nvCxnSpPr>
          <p:cNvPr id="175" name="직선 화살표 연결선 174"/>
          <p:cNvCxnSpPr>
            <a:stCxn id="165" idx="2"/>
            <a:endCxn id="171" idx="0"/>
          </p:cNvCxnSpPr>
          <p:nvPr/>
        </p:nvCxnSpPr>
        <p:spPr>
          <a:xfrm>
            <a:off x="6838950" y="2641874"/>
            <a:ext cx="0" cy="511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9" name="모서리가 둥근 직사각형 188"/>
          <p:cNvSpPr/>
          <p:nvPr/>
        </p:nvSpPr>
        <p:spPr>
          <a:xfrm>
            <a:off x="4622800" y="3980940"/>
            <a:ext cx="4432300" cy="2877059"/>
          </a:xfrm>
          <a:prstGeom prst="roundRect">
            <a:avLst>
              <a:gd name="adj" fmla="val 120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800600" y="4133342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SampleText_format1.txt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800600" y="4527042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SampleText_format2.txt</a:t>
            </a:r>
            <a:endParaRPr lang="ko-KR" altLang="en-US" sz="1200"/>
          </a:p>
        </p:txBody>
      </p:sp>
      <p:cxnSp>
        <p:nvCxnSpPr>
          <p:cNvPr id="192" name="직선 화살표 연결선 191"/>
          <p:cNvCxnSpPr>
            <a:stCxn id="171" idx="2"/>
            <a:endCxn id="189" idx="0"/>
          </p:cNvCxnSpPr>
          <p:nvPr/>
        </p:nvCxnSpPr>
        <p:spPr>
          <a:xfrm>
            <a:off x="6838950" y="3751003"/>
            <a:ext cx="0" cy="2299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02100" y="0"/>
            <a:ext cx="505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FlowChart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각 단계가 끝날 때마다 전달되는 자료구조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848239" y="6147323"/>
            <a:ext cx="1231901" cy="646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132526" y="5454875"/>
            <a:ext cx="92075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localGraph</a:t>
            </a:r>
            <a:endParaRPr lang="ko-KR" altLang="en-US" sz="120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154769" y="5795281"/>
            <a:ext cx="97155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LocalGraph</a:t>
            </a:r>
            <a:endParaRPr lang="ko-KR" altLang="en-US" sz="120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977923" y="6195951"/>
            <a:ext cx="920750" cy="226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webGraph</a:t>
            </a:r>
            <a:endParaRPr lang="ko-KR" altLang="en-US" sz="120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977923" y="6517794"/>
            <a:ext cx="97155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webGraph</a:t>
            </a:r>
            <a:endParaRPr lang="ko-KR" altLang="en-US" sz="1200"/>
          </a:p>
        </p:txBody>
      </p:sp>
      <p:cxnSp>
        <p:nvCxnSpPr>
          <p:cNvPr id="146" name="직선 화살표 연결선 145"/>
          <p:cNvCxnSpPr>
            <a:endCxn id="140" idx="0"/>
          </p:cNvCxnSpPr>
          <p:nvPr/>
        </p:nvCxnSpPr>
        <p:spPr>
          <a:xfrm>
            <a:off x="3464189" y="3675068"/>
            <a:ext cx="1" cy="24722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8" idx="0"/>
          </p:cNvCxnSpPr>
          <p:nvPr/>
        </p:nvCxnSpPr>
        <p:spPr>
          <a:xfrm flipH="1">
            <a:off x="2615510" y="3626440"/>
            <a:ext cx="7950" cy="17592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51451" y="4727237"/>
            <a:ext cx="1068002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VERTICES.txt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44666" y="4962124"/>
            <a:ext cx="97261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EDGES.txt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813300" y="4901555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SampleText_EDGES.txt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813300" y="5295255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SampleText_VERTICES.txt</a:t>
            </a:r>
            <a:endParaRPr lang="ko-KR" altLang="en-US" sz="120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800600" y="5655369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Put into database</a:t>
            </a:r>
            <a:endParaRPr lang="ko-KR" altLang="en-US" sz="120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800600" y="6007794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Draw local graph</a:t>
            </a:r>
            <a:endParaRPr lang="ko-KR" altLang="en-US" sz="120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813300" y="6352056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Draw web graph</a:t>
            </a:r>
            <a:endParaRPr lang="ko-KR" altLang="en-US" sz="1200"/>
          </a:p>
        </p:txBody>
      </p:sp>
      <p:sp>
        <p:nvSpPr>
          <p:cNvPr id="104" name="TextBox 103"/>
          <p:cNvSpPr txBox="1"/>
          <p:nvPr/>
        </p:nvSpPr>
        <p:spPr>
          <a:xfrm>
            <a:off x="-83656" y="584552"/>
            <a:ext cx="938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-76200" y="1789972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---------------------------------------------------------------------------------------------------------------------------------</a:t>
            </a:r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-83656" y="2464592"/>
            <a:ext cx="946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---------------------------------------------------------------------------------------------------------------------------------</a:t>
            </a: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-83656" y="3593847"/>
            <a:ext cx="92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---------------------------------------------------------------------------------------------------------------------------------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-33963" y="831960"/>
            <a:ext cx="133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PreprocNLP.java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-1768" y="2048389"/>
            <a:ext cx="1181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CreateKS.java</a:t>
            </a:r>
            <a:endParaRPr lang="ko-KR" altLang="en-US" sz="12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1530" y="798206"/>
            <a:ext cx="0" cy="1215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41530" y="2004001"/>
            <a:ext cx="0" cy="485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5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6659" y="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자연어처리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617" y="85980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한글 형태소 분석기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180" y="1298812"/>
            <a:ext cx="156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komoran-2.4-e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19" y="738664"/>
            <a:ext cx="6171881" cy="4111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597" y="5143852"/>
            <a:ext cx="33666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 err="1" smtClean="0"/>
              <a:t>코모란</a:t>
            </a:r>
            <a:r>
              <a:rPr lang="ko-KR" altLang="en-US" sz="1400" dirty="0" smtClean="0"/>
              <a:t> 사용자 사전</a:t>
            </a:r>
            <a:r>
              <a:rPr lang="en-US" altLang="ko-KR" sz="1400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위치</a:t>
            </a:r>
            <a:r>
              <a:rPr lang="en-US" altLang="ko-KR" sz="1400" dirty="0" smtClean="0"/>
              <a:t>: /</a:t>
            </a:r>
            <a:r>
              <a:rPr lang="en-US" altLang="ko-KR" sz="1400" dirty="0" err="1" smtClean="0"/>
              <a:t>user_dic</a:t>
            </a:r>
            <a:r>
              <a:rPr lang="en-US" altLang="ko-KR" sz="1400" dirty="0" smtClean="0"/>
              <a:t>/titles.txt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단어나 구의 형태소를 지정할 수 있음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전문용어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고유명사 등록하면 됨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현재 연결되어있는 상태인지 확인 바람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43" y="5143852"/>
            <a:ext cx="3190730" cy="13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6659" y="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자연어처리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17" y="119857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영문 형태소 분석기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180" y="1567909"/>
            <a:ext cx="24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stanford-postagger-3.6.0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993"/>
            <a:ext cx="9144000" cy="15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6659" y="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자연어처리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454" y="4679503"/>
            <a:ext cx="7756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전체 단어 수의 절반 이상이 한국어이면 한국어 형태소 분석기</a:t>
            </a:r>
            <a:r>
              <a:rPr lang="en-US" altLang="ko-KR" dirty="0" smtClean="0">
                <a:solidFill>
                  <a:prstClr val="black"/>
                </a:solidFill>
              </a:rPr>
              <a:t>(KOMORAN)</a:t>
            </a:r>
            <a:r>
              <a:rPr lang="ko-KR" altLang="en-US" dirty="0" smtClean="0">
                <a:solidFill>
                  <a:prstClr val="black"/>
                </a:solidFill>
              </a:rPr>
              <a:t>로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endParaRPr lang="ko-KR" altLang="en-US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아니면 영문 형태소 분석기</a:t>
            </a:r>
            <a:r>
              <a:rPr lang="en-US" altLang="ko-KR" dirty="0" smtClean="0">
                <a:solidFill>
                  <a:prstClr val="black"/>
                </a:solidFill>
              </a:rPr>
              <a:t>(Stanford </a:t>
            </a:r>
            <a:r>
              <a:rPr lang="en-US" altLang="ko-KR" dirty="0" err="1" smtClean="0">
                <a:solidFill>
                  <a:prstClr val="black"/>
                </a:solidFill>
              </a:rPr>
              <a:t>pos</a:t>
            </a:r>
            <a:r>
              <a:rPr lang="en-US" altLang="ko-KR" dirty="0" smtClean="0">
                <a:solidFill>
                  <a:prstClr val="black"/>
                </a:solidFill>
              </a:rPr>
              <a:t> tagger)</a:t>
            </a:r>
            <a:r>
              <a:rPr lang="ko-KR" altLang="en-US" dirty="0" smtClean="0">
                <a:solidFill>
                  <a:prstClr val="black"/>
                </a:solidFill>
              </a:rPr>
              <a:t>로 분석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9" y="620211"/>
            <a:ext cx="7721600" cy="35941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85825" y="3800475"/>
            <a:ext cx="5000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5824" y="4010025"/>
            <a:ext cx="5000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0" y="0"/>
            <a:ext cx="27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알고리즘 설명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Cotable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4" y="2613525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문서의 각 단어를 행과 열에 나열하고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단어간 점수를 </a:t>
            </a:r>
            <a:r>
              <a:rPr lang="en-US" altLang="ko-KR" sz="1000" dirty="0" smtClean="0"/>
              <a:t>matrix</a:t>
            </a:r>
            <a:r>
              <a:rPr lang="ko-KR" altLang="en-US" sz="1000" dirty="0" smtClean="0"/>
              <a:t>의 원소로 표현함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Matrix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symmetric</a:t>
            </a:r>
            <a:r>
              <a:rPr lang="ko-KR" altLang="en-US" sz="1000" dirty="0" smtClean="0"/>
              <a:t>이기 때문에 </a:t>
            </a:r>
            <a:r>
              <a:rPr lang="en-US" altLang="ko-KR" sz="1000" dirty="0" smtClean="0"/>
              <a:t>Upper triangular matrix</a:t>
            </a:r>
            <a:r>
              <a:rPr lang="ko-KR" altLang="en-US" sz="1000" dirty="0" smtClean="0"/>
              <a:t>로만 표현해도 충분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점은 가장 연관성이 클 때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점은 연관성이 없을 때임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</a:p>
          <a:p>
            <a:r>
              <a:rPr lang="en-US" altLang="ko-KR" sz="1000" dirty="0" smtClean="0"/>
              <a:t>7</a:t>
            </a:r>
            <a:r>
              <a:rPr lang="ko-KR" altLang="en-US" sz="1000" dirty="0" smtClean="0"/>
              <a:t>점을 받은 경우에는 그래프의 </a:t>
            </a:r>
            <a:r>
              <a:rPr lang="en-US" altLang="ko-KR" sz="1000" dirty="0" smtClean="0"/>
              <a:t>edge</a:t>
            </a:r>
            <a:r>
              <a:rPr lang="ko-KR" altLang="en-US" sz="1000" dirty="0" smtClean="0"/>
              <a:t>를 그리지 않음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27"/>
          <p:cNvCxnSpPr/>
          <p:nvPr/>
        </p:nvCxnSpPr>
        <p:spPr>
          <a:xfrm>
            <a:off x="2014917" y="184666"/>
            <a:ext cx="23657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모서리가 둥근 직사각형 8"/>
          <p:cNvSpPr/>
          <p:nvPr/>
        </p:nvSpPr>
        <p:spPr>
          <a:xfrm>
            <a:off x="130856" y="72205"/>
            <a:ext cx="1884061" cy="224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./results/result_data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11"/>
          <p:cNvSpPr/>
          <p:nvPr/>
        </p:nvSpPr>
        <p:spPr>
          <a:xfrm>
            <a:off x="4380637" y="72205"/>
            <a:ext cx="1524944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SampleText_data.pf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9" name="모서리가 둥근 직사각형 12"/>
          <p:cNvSpPr/>
          <p:nvPr/>
        </p:nvSpPr>
        <p:spPr>
          <a:xfrm>
            <a:off x="2458372" y="231165"/>
            <a:ext cx="1524944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SampleText_data.prx</a:t>
            </a: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37" y="297126"/>
            <a:ext cx="1587090" cy="1710675"/>
          </a:xfrm>
          <a:prstGeom prst="rect">
            <a:avLst/>
          </a:prstGeom>
        </p:spPr>
      </p:pic>
      <p:pic>
        <p:nvPicPr>
          <p:cNvPr id="11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72" y="456087"/>
            <a:ext cx="1242192" cy="1710676"/>
          </a:xfrm>
          <a:prstGeom prst="rect">
            <a:avLst/>
          </a:prstGeom>
        </p:spPr>
      </p:pic>
      <p:cxnSp>
        <p:nvCxnSpPr>
          <p:cNvPr id="12" name="직선 연결선 24"/>
          <p:cNvCxnSpPr/>
          <p:nvPr/>
        </p:nvCxnSpPr>
        <p:spPr>
          <a:xfrm>
            <a:off x="2014917" y="184666"/>
            <a:ext cx="443455" cy="1589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28422" y="5801193"/>
            <a:ext cx="9172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1A1A1A"/>
                </a:solidFill>
                <a:latin typeface="ArialMT" charset="0"/>
              </a:rPr>
              <a:t>[1]</a:t>
            </a:r>
            <a:r>
              <a:rPr lang="en-US" sz="1200" dirty="0" smtClean="0">
                <a:solidFill>
                  <a:srgbClr val="1A1A1A"/>
                </a:solidFill>
                <a:latin typeface="ArialMT" charset="0"/>
              </a:rPr>
              <a:t>Kim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Hyung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 W., and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Mun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 Y. Yi. "Empirical validation of an automated method of knowledge structure creation from single documents." </a:t>
            </a:r>
            <a:r>
              <a:rPr lang="en-US" sz="1200" i="1" dirty="0">
                <a:solidFill>
                  <a:srgbClr val="1A1A1A"/>
                </a:solidFill>
                <a:latin typeface="ArialMT" charset="0"/>
              </a:rPr>
              <a:t>ICT and Knowledge Engineering (ICT &amp; Knowledge Engineering), 2011 9th International Conference on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. IEEE, 2012.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-14211" y="6363324"/>
            <a:ext cx="9172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1A1A1A"/>
                </a:solidFill>
                <a:latin typeface="ArialMT" charset="0"/>
              </a:rPr>
              <a:t>[2]</a:t>
            </a:r>
            <a:r>
              <a:rPr lang="en-US" sz="1200" dirty="0" smtClean="0">
                <a:solidFill>
                  <a:srgbClr val="1A1A1A"/>
                </a:solidFill>
                <a:latin typeface="ArialMT" charset="0"/>
              </a:rPr>
              <a:t>Kim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Sansung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et al. "Exploiting Knowledge Structure for Proximity-aware Movie Retrieval Model." </a:t>
            </a:r>
            <a:r>
              <a:rPr lang="en-US" sz="1200" i="1" dirty="0">
                <a:solidFill>
                  <a:srgbClr val="1A1A1A"/>
                </a:solidFill>
                <a:latin typeface="ArialMT" charset="0"/>
              </a:rPr>
              <a:t>Proceedings of the 23rd ACM International Conference on Conference on Information and Knowledge Management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. ACM, 2014.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80637" y="1981760"/>
            <a:ext cx="2417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 </a:t>
            </a:r>
            <a:r>
              <a:rPr lang="en-US" altLang="ko-KR" sz="1200" dirty="0" smtClean="0"/>
              <a:t>Graph </a:t>
            </a:r>
            <a:r>
              <a:rPr lang="ko-KR" altLang="en-US" sz="1200" dirty="0" smtClean="0"/>
              <a:t>형태로 표현</a:t>
            </a:r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458372" y="2153799"/>
            <a:ext cx="100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Cotable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</p:txBody>
      </p:sp>
      <p:sp>
        <p:nvSpPr>
          <p:cNvPr id="19" name="Right Arrow 18"/>
          <p:cNvSpPr/>
          <p:nvPr/>
        </p:nvSpPr>
        <p:spPr>
          <a:xfrm>
            <a:off x="3821759" y="1126025"/>
            <a:ext cx="437682" cy="36341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52146" y="2621203"/>
            <a:ext cx="56196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단어간 연관도를 표현하는 방법은 네 가지가 </a:t>
            </a:r>
            <a:r>
              <a:rPr lang="ko-KR" altLang="en-US" sz="1000" dirty="0"/>
              <a:t>있음</a:t>
            </a:r>
            <a:r>
              <a:rPr lang="en-US" altLang="ko-KR" sz="1000" dirty="0"/>
              <a:t>. </a:t>
            </a:r>
            <a:r>
              <a:rPr lang="en-US" sz="1000" dirty="0"/>
              <a:t> </a:t>
            </a:r>
            <a:r>
              <a:rPr lang="en-US" sz="1000" dirty="0" err="1"/>
              <a:t>ss</a:t>
            </a:r>
            <a:r>
              <a:rPr lang="en-US" sz="1000" dirty="0"/>
              <a:t>, </a:t>
            </a:r>
            <a:r>
              <a:rPr lang="en-US" sz="1000" dirty="0" err="1"/>
              <a:t>ps</a:t>
            </a:r>
            <a:r>
              <a:rPr lang="en-US" sz="1000" dirty="0"/>
              <a:t>, </a:t>
            </a:r>
            <a:r>
              <a:rPr lang="en-US" sz="1000" dirty="0" err="1"/>
              <a:t>scs</a:t>
            </a:r>
            <a:r>
              <a:rPr lang="en-US" sz="1000" dirty="0"/>
              <a:t>, pcs [1, 2]</a:t>
            </a:r>
          </a:p>
          <a:p>
            <a:endParaRPr lang="en-US" sz="1000" dirty="0"/>
          </a:p>
          <a:p>
            <a:r>
              <a:rPr lang="en-US" sz="1000" dirty="0" err="1"/>
              <a:t>ss</a:t>
            </a:r>
            <a:r>
              <a:rPr lang="en-US" sz="1000" dirty="0"/>
              <a:t> :=</a:t>
            </a:r>
            <a:r>
              <a:rPr lang="ko-KR" altLang="en-US" sz="1000" dirty="0"/>
              <a:t> </a:t>
            </a:r>
            <a:r>
              <a:rPr lang="en-US" sz="1000" dirty="0"/>
              <a:t>sentence co-occurrences similarity </a:t>
            </a:r>
          </a:p>
          <a:p>
            <a:r>
              <a:rPr lang="en-US" altLang="ko-KR" sz="1000" dirty="0" err="1"/>
              <a:t>ps</a:t>
            </a:r>
            <a:r>
              <a:rPr lang="en-US" altLang="ko-KR" sz="1000" dirty="0"/>
              <a:t> :=</a:t>
            </a:r>
            <a:r>
              <a:rPr lang="ko-KR" altLang="en-US" sz="1000" dirty="0"/>
              <a:t> </a:t>
            </a:r>
            <a:r>
              <a:rPr lang="en-US" sz="1000" dirty="0"/>
              <a:t>paragraph co-occurrences similarity </a:t>
            </a:r>
          </a:p>
          <a:p>
            <a:r>
              <a:rPr lang="en-US" altLang="ko-KR" sz="1000" dirty="0" err="1"/>
              <a:t>scs</a:t>
            </a:r>
            <a:r>
              <a:rPr lang="en-US" altLang="ko-KR" sz="1000" dirty="0"/>
              <a:t> :=</a:t>
            </a:r>
            <a:r>
              <a:rPr lang="ko-KR" altLang="en-US" sz="1000" dirty="0"/>
              <a:t> </a:t>
            </a:r>
            <a:r>
              <a:rPr lang="en-US" altLang="ko-KR" sz="1000" dirty="0"/>
              <a:t>sentence co-occurrence cosine similarity</a:t>
            </a:r>
          </a:p>
          <a:p>
            <a:r>
              <a:rPr lang="en-US" altLang="ko-KR" sz="1000" dirty="0"/>
              <a:t>pcs := </a:t>
            </a:r>
            <a:r>
              <a:rPr lang="en-US" sz="1000" dirty="0"/>
              <a:t>Paragraph co-occurrence cosine similarity 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52146" y="3904515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ArrayList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String,Integer</a:t>
            </a:r>
            <a:r>
              <a:rPr lang="en-US" altLang="ko-KR" sz="1200" dirty="0"/>
              <a:t>&gt;&gt; </a:t>
            </a:r>
            <a:r>
              <a:rPr lang="en-US" altLang="ko-KR" sz="1200" dirty="0" err="1"/>
              <a:t>sentenceArray</a:t>
            </a:r>
            <a:endParaRPr lang="ko-KR" altLang="en-US" sz="1200" dirty="0"/>
          </a:p>
        </p:txBody>
      </p:sp>
      <p:sp>
        <p:nvSpPr>
          <p:cNvPr id="22" name="모서리가 둥근 직사각형 16"/>
          <p:cNvSpPr/>
          <p:nvPr/>
        </p:nvSpPr>
        <p:spPr>
          <a:xfrm>
            <a:off x="5052146" y="4272815"/>
            <a:ext cx="4089400" cy="33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ArrayList&lt;HashMap&lt;String,Integer&gt;&gt; paragraphArray</a:t>
            </a:r>
            <a:endParaRPr lang="ko-KR" altLang="en-US" sz="1200"/>
          </a:p>
        </p:txBody>
      </p:sp>
      <p:sp>
        <p:nvSpPr>
          <p:cNvPr id="23" name="Right Arrow 22"/>
          <p:cNvSpPr/>
          <p:nvPr/>
        </p:nvSpPr>
        <p:spPr>
          <a:xfrm>
            <a:off x="4569428" y="4069615"/>
            <a:ext cx="437682" cy="36341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0856" y="4894844"/>
            <a:ext cx="86568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smtClean="0"/>
              <a:t>Co-occurrence similarity := </a:t>
            </a:r>
            <a:r>
              <a:rPr lang="ko-KR" altLang="en-US" sz="1000" dirty="0" smtClean="0"/>
              <a:t>두 </a:t>
            </a:r>
            <a:r>
              <a:rPr lang="ko-KR" altLang="en-US" sz="1000" dirty="0"/>
              <a:t>단어가 한 문장</a:t>
            </a:r>
            <a:r>
              <a:rPr lang="en-US" altLang="ko-KR" sz="1000" dirty="0"/>
              <a:t>(</a:t>
            </a:r>
            <a:r>
              <a:rPr lang="ko-KR" altLang="en-US" sz="1000" dirty="0"/>
              <a:t>문단</a:t>
            </a:r>
            <a:r>
              <a:rPr lang="en-US" altLang="ko-KR" sz="1000" dirty="0"/>
              <a:t>)</a:t>
            </a:r>
            <a:r>
              <a:rPr lang="ko-KR" altLang="en-US" sz="1000" dirty="0"/>
              <a:t>에서 동시 발생하면 </a:t>
            </a:r>
            <a:r>
              <a:rPr lang="ko-KR" altLang="en-US" sz="1000" dirty="0" smtClean="0"/>
              <a:t>유사도 점수를 얻음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0856" y="5102860"/>
            <a:ext cx="9010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smtClean="0"/>
              <a:t>Co-occurrence cosine similarity := </a:t>
            </a:r>
            <a:r>
              <a:rPr lang="ko-KR" altLang="en-US" sz="1000" dirty="0" smtClean="0"/>
              <a:t>한 단어가 각 문장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문단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몇 번 발생했는지를 벡터로 표현하고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 다른 단어 역시 각 문장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문단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몇 번 발생했는지를 벡터로 표현하여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벡터간 </a:t>
            </a:r>
            <a:r>
              <a:rPr lang="en-US" altLang="ko-KR" sz="1000" dirty="0" smtClean="0"/>
              <a:t>cosine similarity </a:t>
            </a:r>
            <a:r>
              <a:rPr lang="ko-KR" altLang="en-US" sz="1000" dirty="0" smtClean="0"/>
              <a:t>점수를 도출함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100021" y="416218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/>
              <a:t>문장 및 문단에 해당하는 단어 정보는 다음 자료구조에 저장되어 </a:t>
            </a:r>
            <a:r>
              <a:rPr lang="ko-KR" altLang="en-US" sz="1100" dirty="0" smtClean="0"/>
              <a:t>전달됨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716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8712" y="0"/>
            <a:ext cx="40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알고리즘 설명 </a:t>
            </a:r>
            <a:r>
              <a:rPr lang="en-US" altLang="ko-KR" dirty="0" smtClean="0">
                <a:solidFill>
                  <a:prstClr val="black"/>
                </a:solidFill>
              </a:rPr>
              <a:t>–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Cotable</a:t>
            </a:r>
            <a:r>
              <a:rPr lang="en-US" altLang="ko-KR" dirty="0" smtClean="0">
                <a:solidFill>
                  <a:prstClr val="black"/>
                </a:solidFill>
              </a:rPr>
              <a:t>, co-occurrence]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369332"/>
            <a:ext cx="86568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Co-occurrence similarity := </a:t>
            </a:r>
            <a:r>
              <a:rPr lang="ko-KR" altLang="en-US" sz="1000" dirty="0" smtClean="0"/>
              <a:t>두 </a:t>
            </a:r>
            <a:r>
              <a:rPr lang="ko-KR" altLang="en-US" sz="1000" dirty="0"/>
              <a:t>단어가 한 문장</a:t>
            </a:r>
            <a:r>
              <a:rPr lang="en-US" altLang="ko-KR" sz="1000" dirty="0"/>
              <a:t>(</a:t>
            </a:r>
            <a:r>
              <a:rPr lang="ko-KR" altLang="en-US" sz="1000" dirty="0"/>
              <a:t>문단</a:t>
            </a:r>
            <a:r>
              <a:rPr lang="en-US" altLang="ko-KR" sz="1000" dirty="0"/>
              <a:t>)</a:t>
            </a:r>
            <a:r>
              <a:rPr lang="ko-KR" altLang="en-US" sz="1000" dirty="0"/>
              <a:t>에서 </a:t>
            </a:r>
            <a:r>
              <a:rPr lang="ko-KR" altLang="en-US" sz="1000" b="1" dirty="0">
                <a:solidFill>
                  <a:srgbClr val="FF0000"/>
                </a:solidFill>
              </a:rPr>
              <a:t>동시 발생하면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유사도 점수를 얻음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발생 빈도의 최대값</a:t>
            </a:r>
            <a:r>
              <a:rPr lang="ko-KR" altLang="en-US" sz="1000" dirty="0" smtClean="0"/>
              <a:t>을 구해서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[1.0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–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7.0]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점 스케일로 정규화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53"/>
            <a:ext cx="6717848" cy="47613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797300"/>
            <a:ext cx="5549900" cy="30607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253067" y="2415822"/>
            <a:ext cx="48090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7644" y="3646311"/>
            <a:ext cx="2591280" cy="112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7644" y="4428003"/>
            <a:ext cx="235937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0" y="0"/>
            <a:ext cx="39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[folder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sourcecode_new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0022" y="2057544"/>
            <a:ext cx="155982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KOMORAN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80022" y="2660815"/>
            <a:ext cx="155982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JPathfinder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80021" y="2354836"/>
            <a:ext cx="155982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Stanford-POS-tagger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80022" y="2958283"/>
            <a:ext cx="155982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vis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44096" y="2359721"/>
            <a:ext cx="2237754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ENG morpheme analyzer</a:t>
            </a:r>
            <a:endParaRPr lang="ko-KR" altLang="en-US" sz="1200"/>
          </a:p>
        </p:txBody>
      </p:sp>
      <p:cxnSp>
        <p:nvCxnSpPr>
          <p:cNvPr id="12" name="직선 화살표 연결선 11"/>
          <p:cNvCxnSpPr>
            <a:stCxn id="10" idx="1"/>
            <a:endCxn id="8" idx="3"/>
          </p:cNvCxnSpPr>
          <p:nvPr/>
        </p:nvCxnSpPr>
        <p:spPr>
          <a:xfrm flipH="1" flipV="1">
            <a:off x="4039850" y="2468305"/>
            <a:ext cx="904246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944096" y="2057544"/>
            <a:ext cx="2237754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KOR morpheme analyzer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4096" y="2660815"/>
            <a:ext cx="2237754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Local graph drawing tool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44096" y="2958283"/>
            <a:ext cx="2237754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Web graph drawing tool</a:t>
            </a:r>
            <a:endParaRPr lang="ko-KR" altLang="en-US" sz="1200"/>
          </a:p>
        </p:txBody>
      </p:sp>
      <p:cxnSp>
        <p:nvCxnSpPr>
          <p:cNvPr id="18" name="직선 화살표 연결선 17"/>
          <p:cNvCxnSpPr>
            <a:stCxn id="16" idx="1"/>
            <a:endCxn id="7" idx="3"/>
          </p:cNvCxnSpPr>
          <p:nvPr/>
        </p:nvCxnSpPr>
        <p:spPr>
          <a:xfrm flipH="1">
            <a:off x="4039851" y="2774284"/>
            <a:ext cx="90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1"/>
            <a:endCxn id="9" idx="3"/>
          </p:cNvCxnSpPr>
          <p:nvPr/>
        </p:nvCxnSpPr>
        <p:spPr>
          <a:xfrm flipH="1">
            <a:off x="4039851" y="3071752"/>
            <a:ext cx="90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1"/>
            <a:endCxn id="6" idx="3"/>
          </p:cNvCxnSpPr>
          <p:nvPr/>
        </p:nvCxnSpPr>
        <p:spPr>
          <a:xfrm flipH="1">
            <a:off x="4039851" y="2171013"/>
            <a:ext cx="90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0543" y="3581957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./lib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70542" y="4251022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./resources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70541" y="6351284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./src</a:t>
            </a:r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70540" y="1301088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config.properties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0540" y="3914807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README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44095" y="3581994"/>
            <a:ext cx="3210467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Library files (.jar, .zip, .tagger, .js, .css)</a:t>
            </a:r>
            <a:endParaRPr lang="ko-KR" altLang="en-US" sz="1200"/>
          </a:p>
        </p:txBody>
      </p:sp>
      <p:cxnSp>
        <p:nvCxnSpPr>
          <p:cNvPr id="53" name="직선 화살표 연결선 52"/>
          <p:cNvCxnSpPr>
            <a:stCxn id="52" idx="1"/>
            <a:endCxn id="30" idx="3"/>
          </p:cNvCxnSpPr>
          <p:nvPr/>
        </p:nvCxnSpPr>
        <p:spPr>
          <a:xfrm flipH="1" flipV="1">
            <a:off x="3100554" y="3695426"/>
            <a:ext cx="1843541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944095" y="4248596"/>
            <a:ext cx="3210467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Input data (.txt)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54" idx="1"/>
            <a:endCxn id="31" idx="3"/>
          </p:cNvCxnSpPr>
          <p:nvPr/>
        </p:nvCxnSpPr>
        <p:spPr>
          <a:xfrm flipH="1">
            <a:off x="3100553" y="4362065"/>
            <a:ext cx="1843542" cy="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4944094" y="6351284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프로그램 </a:t>
            </a:r>
            <a:r>
              <a:rPr lang="en-US" altLang="ko-KR" sz="1200" dirty="0" smtClean="0"/>
              <a:t>Source code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56" idx="1"/>
            <a:endCxn id="32" idx="3"/>
          </p:cNvCxnSpPr>
          <p:nvPr/>
        </p:nvCxnSpPr>
        <p:spPr>
          <a:xfrm flipH="1">
            <a:off x="3100552" y="6464753"/>
            <a:ext cx="184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4944094" y="1297708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프로그램 실행을 위한 여러 설정값이 기록된 파일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8" idx="1"/>
            <a:endCxn id="33" idx="3"/>
          </p:cNvCxnSpPr>
          <p:nvPr/>
        </p:nvCxnSpPr>
        <p:spPr>
          <a:xfrm flipH="1">
            <a:off x="3100551" y="1411177"/>
            <a:ext cx="1843543" cy="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944095" y="3912432"/>
            <a:ext cx="3210467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Readme file</a:t>
            </a:r>
            <a:endParaRPr lang="ko-KR" altLang="en-US" sz="1200"/>
          </a:p>
        </p:txBody>
      </p:sp>
      <p:cxnSp>
        <p:nvCxnSpPr>
          <p:cNvPr id="61" name="직선 화살표 연결선 60"/>
          <p:cNvCxnSpPr>
            <a:stCxn id="60" idx="1"/>
            <a:endCxn id="34" idx="3"/>
          </p:cNvCxnSpPr>
          <p:nvPr/>
        </p:nvCxnSpPr>
        <p:spPr>
          <a:xfrm flipH="1">
            <a:off x="3100551" y="4025901"/>
            <a:ext cx="1843544" cy="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1770540" y="4602513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./results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44094" y="4602268"/>
            <a:ext cx="3210467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프로그램 실행 결과값이 도출되는 폴더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69" idx="1"/>
            <a:endCxn id="68" idx="3"/>
          </p:cNvCxnSpPr>
          <p:nvPr/>
        </p:nvCxnSpPr>
        <p:spPr>
          <a:xfrm flipH="1">
            <a:off x="3100551" y="4715737"/>
            <a:ext cx="1843543" cy="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3286" y="601882"/>
            <a:ext cx="2298666" cy="27248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knowledge_structure_generator</a:t>
            </a:r>
            <a:endParaRPr lang="ko-KR" altLang="en-US" sz="1200" dirty="0"/>
          </a:p>
        </p:txBody>
      </p:sp>
      <p:cxnSp>
        <p:nvCxnSpPr>
          <p:cNvPr id="87" name="꺾인 연결선 86"/>
          <p:cNvCxnSpPr>
            <a:stCxn id="63" idx="2"/>
            <a:endCxn id="6" idx="1"/>
          </p:cNvCxnSpPr>
          <p:nvPr/>
        </p:nvCxnSpPr>
        <p:spPr>
          <a:xfrm rot="16200000" flipH="1">
            <a:off x="2294015" y="1985005"/>
            <a:ext cx="327539" cy="44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3" idx="2"/>
            <a:endCxn id="8" idx="1"/>
          </p:cNvCxnSpPr>
          <p:nvPr/>
        </p:nvCxnSpPr>
        <p:spPr>
          <a:xfrm rot="16200000" flipH="1">
            <a:off x="2145368" y="2133651"/>
            <a:ext cx="624831" cy="444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63" idx="2"/>
            <a:endCxn id="7" idx="1"/>
          </p:cNvCxnSpPr>
          <p:nvPr/>
        </p:nvCxnSpPr>
        <p:spPr>
          <a:xfrm rot="16200000" flipH="1">
            <a:off x="1992379" y="2286641"/>
            <a:ext cx="930810" cy="44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63" idx="2"/>
            <a:endCxn id="9" idx="1"/>
          </p:cNvCxnSpPr>
          <p:nvPr/>
        </p:nvCxnSpPr>
        <p:spPr>
          <a:xfrm rot="16200000" flipH="1">
            <a:off x="1843645" y="2435375"/>
            <a:ext cx="1228278" cy="44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endCxn id="30" idx="1"/>
          </p:cNvCxnSpPr>
          <p:nvPr/>
        </p:nvCxnSpPr>
        <p:spPr>
          <a:xfrm rot="16200000" flipH="1">
            <a:off x="250797" y="2175679"/>
            <a:ext cx="2581569" cy="457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31" idx="1"/>
          </p:cNvCxnSpPr>
          <p:nvPr/>
        </p:nvCxnSpPr>
        <p:spPr>
          <a:xfrm rot="16200000" flipH="1">
            <a:off x="-83737" y="2510212"/>
            <a:ext cx="3250634" cy="4579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68" idx="1"/>
          </p:cNvCxnSpPr>
          <p:nvPr/>
        </p:nvCxnSpPr>
        <p:spPr>
          <a:xfrm rot="16200000" flipH="1">
            <a:off x="-259483" y="2685958"/>
            <a:ext cx="3602125" cy="457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endCxn id="32" idx="1"/>
          </p:cNvCxnSpPr>
          <p:nvPr/>
        </p:nvCxnSpPr>
        <p:spPr>
          <a:xfrm rot="16200000" flipH="1">
            <a:off x="-1133868" y="3560344"/>
            <a:ext cx="5350896" cy="4579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endCxn id="33" idx="1"/>
          </p:cNvCxnSpPr>
          <p:nvPr/>
        </p:nvCxnSpPr>
        <p:spPr>
          <a:xfrm rot="16200000" flipH="1">
            <a:off x="1391229" y="1035246"/>
            <a:ext cx="300700" cy="457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34" idx="1"/>
          </p:cNvCxnSpPr>
          <p:nvPr/>
        </p:nvCxnSpPr>
        <p:spPr>
          <a:xfrm rot="16200000" flipH="1">
            <a:off x="84370" y="2342105"/>
            <a:ext cx="2914419" cy="457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117"/>
          <p:cNvCxnSpPr>
            <a:stCxn id="81" idx="2"/>
            <a:endCxn id="63" idx="1"/>
          </p:cNvCxnSpPr>
          <p:nvPr/>
        </p:nvCxnSpPr>
        <p:spPr>
          <a:xfrm rot="16200000" flipH="1">
            <a:off x="1113759" y="1073224"/>
            <a:ext cx="855641" cy="457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32"/>
          <p:cNvSpPr/>
          <p:nvPr/>
        </p:nvSpPr>
        <p:spPr>
          <a:xfrm>
            <a:off x="1770540" y="1616537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./documents</a:t>
            </a:r>
            <a:endParaRPr lang="ko-KR" altLang="en-US" sz="1200" dirty="0"/>
          </a:p>
        </p:txBody>
      </p:sp>
      <p:sp>
        <p:nvSpPr>
          <p:cNvPr id="64" name="모서리가 둥근 직사각형 57"/>
          <p:cNvSpPr/>
          <p:nvPr/>
        </p:nvSpPr>
        <p:spPr>
          <a:xfrm>
            <a:off x="4944094" y="1613157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사용된 </a:t>
            </a:r>
            <a:r>
              <a:rPr lang="en-US" altLang="ko-KR" sz="1200" dirty="0" smtClean="0"/>
              <a:t>external library</a:t>
            </a:r>
            <a:r>
              <a:rPr lang="ko-KR" altLang="en-US" sz="1200" dirty="0" smtClean="0"/>
              <a:t>들의 출처 문서</a:t>
            </a:r>
            <a:endParaRPr lang="ko-KR" altLang="en-US" sz="1200" dirty="0"/>
          </a:p>
        </p:txBody>
      </p:sp>
      <p:cxnSp>
        <p:nvCxnSpPr>
          <p:cNvPr id="65" name="직선 화살표 연결선 58"/>
          <p:cNvCxnSpPr>
            <a:stCxn id="64" idx="1"/>
            <a:endCxn id="63" idx="3"/>
          </p:cNvCxnSpPr>
          <p:nvPr/>
        </p:nvCxnSpPr>
        <p:spPr>
          <a:xfrm flipH="1">
            <a:off x="3100551" y="1726626"/>
            <a:ext cx="1843543" cy="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80"/>
          <p:cNvSpPr/>
          <p:nvPr/>
        </p:nvSpPr>
        <p:spPr>
          <a:xfrm>
            <a:off x="70872" y="156049"/>
            <a:ext cx="1267810" cy="226937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sourcecode_new</a:t>
            </a:r>
            <a:endParaRPr lang="ko-KR" altLang="en-US" sz="1200" dirty="0"/>
          </a:p>
        </p:txBody>
      </p:sp>
      <p:cxnSp>
        <p:nvCxnSpPr>
          <p:cNvPr id="67" name="꺾인 연결선 117"/>
          <p:cNvCxnSpPr>
            <a:stCxn id="66" idx="2"/>
            <a:endCxn id="81" idx="0"/>
          </p:cNvCxnSpPr>
          <p:nvPr/>
        </p:nvCxnSpPr>
        <p:spPr>
          <a:xfrm rot="16200000" flipH="1">
            <a:off x="899250" y="188513"/>
            <a:ext cx="218896" cy="6078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67"/>
          <p:cNvSpPr/>
          <p:nvPr/>
        </p:nvSpPr>
        <p:spPr>
          <a:xfrm>
            <a:off x="2463848" y="5016680"/>
            <a:ext cx="139131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result_data</a:t>
            </a:r>
            <a:endParaRPr lang="ko-KR" altLang="en-US" sz="1200" dirty="0"/>
          </a:p>
        </p:txBody>
      </p:sp>
      <p:sp>
        <p:nvSpPr>
          <p:cNvPr id="78" name="모서리가 둥근 직사각형 68"/>
          <p:cNvSpPr/>
          <p:nvPr/>
        </p:nvSpPr>
        <p:spPr>
          <a:xfrm>
            <a:off x="4945992" y="5016718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Output files (.pf &amp; .</a:t>
            </a:r>
            <a:r>
              <a:rPr lang="en-US" altLang="ko-KR" sz="1200" dirty="0" err="1" smtClean="0"/>
              <a:t>prx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2" name="직선 화살표 연결선 69"/>
          <p:cNvCxnSpPr>
            <a:stCxn id="78" idx="1"/>
            <a:endCxn id="77" idx="3"/>
          </p:cNvCxnSpPr>
          <p:nvPr/>
        </p:nvCxnSpPr>
        <p:spPr>
          <a:xfrm flipH="1" flipV="1">
            <a:off x="3855166" y="5130149"/>
            <a:ext cx="1090826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67"/>
          <p:cNvSpPr/>
          <p:nvPr/>
        </p:nvSpPr>
        <p:spPr>
          <a:xfrm>
            <a:off x="2461952" y="5326266"/>
            <a:ext cx="139131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result_jsontxt</a:t>
            </a:r>
            <a:endParaRPr lang="ko-KR" altLang="en-US" sz="1200" dirty="0"/>
          </a:p>
        </p:txBody>
      </p:sp>
      <p:sp>
        <p:nvSpPr>
          <p:cNvPr id="84" name="모서리가 둥근 직사각형 68"/>
          <p:cNvSpPr/>
          <p:nvPr/>
        </p:nvSpPr>
        <p:spPr>
          <a:xfrm>
            <a:off x="4944096" y="5326304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Output files (.txt)</a:t>
            </a:r>
            <a:endParaRPr lang="ko-KR" altLang="en-US" sz="1200" dirty="0"/>
          </a:p>
        </p:txBody>
      </p:sp>
      <p:cxnSp>
        <p:nvCxnSpPr>
          <p:cNvPr id="85" name="직선 화살표 연결선 69"/>
          <p:cNvCxnSpPr>
            <a:stCxn id="84" idx="1"/>
            <a:endCxn id="83" idx="3"/>
          </p:cNvCxnSpPr>
          <p:nvPr/>
        </p:nvCxnSpPr>
        <p:spPr>
          <a:xfrm flipH="1" flipV="1">
            <a:off x="3853270" y="5439735"/>
            <a:ext cx="1090826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67"/>
          <p:cNvSpPr/>
          <p:nvPr/>
        </p:nvSpPr>
        <p:spPr>
          <a:xfrm>
            <a:off x="2461952" y="5620113"/>
            <a:ext cx="139131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result_webgraph</a:t>
            </a:r>
            <a:endParaRPr lang="ko-KR" altLang="en-US" sz="1200" dirty="0"/>
          </a:p>
        </p:txBody>
      </p:sp>
      <p:sp>
        <p:nvSpPr>
          <p:cNvPr id="88" name="모서리가 둥근 직사각형 68"/>
          <p:cNvSpPr/>
          <p:nvPr/>
        </p:nvSpPr>
        <p:spPr>
          <a:xfrm>
            <a:off x="4944096" y="5620151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Output files (.html &amp; .R)</a:t>
            </a:r>
            <a:endParaRPr lang="ko-KR" altLang="en-US" sz="1200" dirty="0"/>
          </a:p>
        </p:txBody>
      </p:sp>
      <p:cxnSp>
        <p:nvCxnSpPr>
          <p:cNvPr id="89" name="직선 화살표 연결선 69"/>
          <p:cNvCxnSpPr>
            <a:stCxn id="88" idx="1"/>
            <a:endCxn id="86" idx="3"/>
          </p:cNvCxnSpPr>
          <p:nvPr/>
        </p:nvCxnSpPr>
        <p:spPr>
          <a:xfrm flipH="1" flipV="1">
            <a:off x="3853270" y="5733582"/>
            <a:ext cx="1090826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11"/>
          <p:cNvCxnSpPr>
            <a:stCxn id="68" idx="2"/>
            <a:endCxn id="77" idx="1"/>
          </p:cNvCxnSpPr>
          <p:nvPr/>
        </p:nvCxnSpPr>
        <p:spPr>
          <a:xfrm rot="16200000" flipH="1">
            <a:off x="2299348" y="4965648"/>
            <a:ext cx="300699" cy="28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11"/>
          <p:cNvCxnSpPr>
            <a:stCxn id="68" idx="2"/>
            <a:endCxn id="83" idx="1"/>
          </p:cNvCxnSpPr>
          <p:nvPr/>
        </p:nvCxnSpPr>
        <p:spPr>
          <a:xfrm rot="16200000" flipH="1">
            <a:off x="2143607" y="5121389"/>
            <a:ext cx="610285" cy="264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11"/>
          <p:cNvCxnSpPr>
            <a:stCxn id="68" idx="2"/>
            <a:endCxn id="86" idx="1"/>
          </p:cNvCxnSpPr>
          <p:nvPr/>
        </p:nvCxnSpPr>
        <p:spPr>
          <a:xfrm rot="16200000" flipH="1">
            <a:off x="1996683" y="5268313"/>
            <a:ext cx="904132" cy="264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67"/>
          <p:cNvSpPr/>
          <p:nvPr/>
        </p:nvSpPr>
        <p:spPr>
          <a:xfrm>
            <a:off x="3310128" y="5960017"/>
            <a:ext cx="91452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./data</a:t>
            </a:r>
            <a:endParaRPr lang="ko-KR" altLang="en-US" sz="1200" dirty="0"/>
          </a:p>
        </p:txBody>
      </p:sp>
      <p:sp>
        <p:nvSpPr>
          <p:cNvPr id="148" name="모서리가 둥근 직사각형 68"/>
          <p:cNvSpPr/>
          <p:nvPr/>
        </p:nvSpPr>
        <p:spPr>
          <a:xfrm>
            <a:off x="4944094" y="5959734"/>
            <a:ext cx="3618676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Output files (.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49" name="직선 화살표 연결선 69"/>
          <p:cNvCxnSpPr/>
          <p:nvPr/>
        </p:nvCxnSpPr>
        <p:spPr>
          <a:xfrm flipH="1">
            <a:off x="4224648" y="6089532"/>
            <a:ext cx="719446" cy="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11"/>
          <p:cNvCxnSpPr>
            <a:stCxn id="86" idx="2"/>
            <a:endCxn id="147" idx="1"/>
          </p:cNvCxnSpPr>
          <p:nvPr/>
        </p:nvCxnSpPr>
        <p:spPr>
          <a:xfrm rot="16200000" flipH="1">
            <a:off x="3120651" y="5884009"/>
            <a:ext cx="226436" cy="152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770539" y="3258982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lucene</a:t>
            </a:r>
            <a:endParaRPr lang="ko-KR" altLang="en-US" sz="12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944091" y="3288260"/>
            <a:ext cx="3210467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루씬이</a:t>
            </a:r>
            <a:r>
              <a:rPr lang="ko-KR" altLang="en-US" sz="1200" dirty="0" smtClean="0"/>
              <a:t> 저장되는 위치</a:t>
            </a:r>
            <a:endParaRPr lang="ko-KR" altLang="en-US" sz="1200" dirty="0"/>
          </a:p>
        </p:txBody>
      </p:sp>
      <p:cxnSp>
        <p:nvCxnSpPr>
          <p:cNvPr id="74" name="직선 화살표 연결선 73"/>
          <p:cNvCxnSpPr>
            <a:stCxn id="73" idx="1"/>
          </p:cNvCxnSpPr>
          <p:nvPr/>
        </p:nvCxnSpPr>
        <p:spPr>
          <a:xfrm flipH="1" flipV="1">
            <a:off x="3100550" y="3401692"/>
            <a:ext cx="1843541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81" idx="2"/>
            <a:endCxn id="71" idx="1"/>
          </p:cNvCxnSpPr>
          <p:nvPr/>
        </p:nvCxnSpPr>
        <p:spPr>
          <a:xfrm rot="16200000" flipH="1">
            <a:off x="292536" y="1894448"/>
            <a:ext cx="2498086" cy="457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1770539" y="972216"/>
            <a:ext cx="1330011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./dataset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44091" y="1001494"/>
            <a:ext cx="3210467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지식구조를 생성할 텍스트 파일들 넣는 폴더</a:t>
            </a:r>
            <a:endParaRPr lang="ko-KR" altLang="en-US" sz="1200" dirty="0"/>
          </a:p>
        </p:txBody>
      </p:sp>
      <p:cxnSp>
        <p:nvCxnSpPr>
          <p:cNvPr id="80" name="직선 화살표 연결선 79"/>
          <p:cNvCxnSpPr>
            <a:stCxn id="79" idx="1"/>
          </p:cNvCxnSpPr>
          <p:nvPr/>
        </p:nvCxnSpPr>
        <p:spPr>
          <a:xfrm flipH="1" flipV="1">
            <a:off x="3100550" y="1114926"/>
            <a:ext cx="1843541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1" idx="2"/>
            <a:endCxn id="76" idx="1"/>
          </p:cNvCxnSpPr>
          <p:nvPr/>
        </p:nvCxnSpPr>
        <p:spPr>
          <a:xfrm rot="16200000" flipH="1">
            <a:off x="1435919" y="751065"/>
            <a:ext cx="211320" cy="457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6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216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TODO: Cosine similarity  </a:t>
            </a:r>
            <a:r>
              <a:rPr lang="ko-KR" altLang="en-US" b="1" dirty="0" smtClean="0"/>
              <a:t>개선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51520" y="188640"/>
            <a:ext cx="72008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332164" y="756181"/>
                <a:ext cx="7886700" cy="57827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 smtClean="0"/>
                  <a:t>Sentence Co-occurrence Similarity</a:t>
                </a:r>
              </a:p>
              <a:p>
                <a:pPr marL="0" indent="0">
                  <a:buNone/>
                </a:pPr>
                <a:r>
                  <a:rPr lang="en-US" altLang="ko-KR" sz="1400" dirty="0" smtClean="0"/>
                  <a:t>     - </a:t>
                </a:r>
                <a:r>
                  <a:rPr lang="ko-KR" altLang="en-US" sz="1400" dirty="0" smtClean="0"/>
                  <a:t>두 단어가 같은 문장에서 동시에 출현하는 평균 빈도 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sz="1600" i="1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𝑀𝑎𝑥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(0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𝑆𝑆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r>
                  <a:rPr lang="en-US" altLang="ko-KR" sz="1600" dirty="0" smtClean="0"/>
                  <a:t>Paragraph Co-occurrence Similarity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- </a:t>
                </a:r>
                <a:r>
                  <a:rPr lang="ko-KR" altLang="en-US" sz="1400" dirty="0" smtClean="0"/>
                  <a:t>두 </a:t>
                </a:r>
                <a:r>
                  <a:rPr lang="ko-KR" altLang="en-US" sz="1400" dirty="0"/>
                  <a:t>단어가 같은 </a:t>
                </a:r>
                <a:r>
                  <a:rPr lang="ko-KR" altLang="en-US" sz="1400" dirty="0" smtClean="0"/>
                  <a:t>문단에서 </a:t>
                </a:r>
                <a:r>
                  <a:rPr lang="ko-KR" altLang="en-US" sz="1400" dirty="0"/>
                  <a:t>동시에 출현하는 </a:t>
                </a:r>
                <a:r>
                  <a:rPr lang="ko-KR" altLang="en-US" sz="1400" dirty="0" smtClean="0"/>
                  <a:t>평균빈도 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sz="1600" i="1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𝑀𝑎𝑥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(0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𝑃𝑆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r>
                  <a:rPr lang="en-US" altLang="ko-KR" sz="1600" dirty="0"/>
                  <a:t>    </a:t>
                </a:r>
                <a:endParaRPr lang="en-US" altLang="ko-KR" sz="1600" dirty="0" smtClean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: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문장번호</m:t>
                      </m:r>
                    </m:oMath>
                  </m:oMathPara>
                </a14:m>
                <a:endParaRPr lang="en-US" altLang="ko-KR" sz="1200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가 한 문장 혹은 한 문단에 동시 출현한 </a:t>
                </a:r>
                <a:r>
                  <a:rPr lang="ko-KR" altLang="en-US" sz="1200" dirty="0"/>
                  <a:t>횟</a:t>
                </a:r>
                <a:r>
                  <a:rPr lang="ko-KR" altLang="en-US" sz="1200" dirty="0" smtClean="0"/>
                  <a:t>수</a:t>
                </a:r>
                <a:endParaRPr lang="en-US" altLang="ko-KR" sz="12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𝑀𝑎𝑥</m:t>
                    </m:r>
                    <m:r>
                      <a:rPr lang="en-US" altLang="ko-KR" sz="1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문서에서 나타난 공기정보의 최대값</a:t>
                </a:r>
                <a:endParaRPr lang="en-US" altLang="ko-KR" sz="1200" dirty="0" smtClean="0"/>
              </a:p>
              <a:p>
                <a:pPr marL="457200" lvl="1" indent="0">
                  <a:buNone/>
                </a:pPr>
                <a:endParaRPr lang="en-US" altLang="ko-KR" sz="1200" dirty="0"/>
              </a:p>
              <a:p>
                <a:pPr marL="457200" lvl="1" indent="0">
                  <a:buNone/>
                </a:pPr>
                <a:endParaRPr lang="en-US" altLang="ko-KR" sz="1200" dirty="0" smtClean="0"/>
              </a:p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Cosine similarity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가 원래 디자인한 의도대로 작동하지 않는다는 의견이 있었고</a:t>
                </a:r>
                <a:endParaRPr lang="en-US" altLang="ko-KR" sz="16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따라서 개선의 여지가 있음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164" y="756181"/>
                <a:ext cx="7886700" cy="5782732"/>
              </a:xfrm>
              <a:blipFill rotWithShape="0">
                <a:blip r:embed="rId3"/>
                <a:stretch>
                  <a:fillRect l="-386" t="-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216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TODO: Cosine similarity  </a:t>
            </a:r>
            <a:r>
              <a:rPr lang="ko-KR" altLang="en-US" b="1" dirty="0"/>
              <a:t>개선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1520" y="188640"/>
            <a:ext cx="72008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53038"/>
                <a:ext cx="7886700" cy="57827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 smtClean="0"/>
                  <a:t>Sentence Co-occurrence Cosine Similarity: </a:t>
                </a:r>
                <a:r>
                  <a:rPr lang="ko-KR" altLang="en-US" sz="1600" dirty="0" smtClean="0"/>
                  <a:t>두 단어가 문장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단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들에서 출현하는 정보를 벡터화한후 두 벡터간 각도의 코사인 값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smtClean="0">
                            <a:latin typeface="Cambria Math"/>
                          </a:rPr>
                          <m:t>·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| 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(0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𝑆𝐶𝑆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 smtClean="0"/>
                  <a:t>Paragraph </a:t>
                </a:r>
                <a:r>
                  <a:rPr lang="en-US" altLang="ko-KR" sz="1600" dirty="0"/>
                  <a:t>co-occurrence </a:t>
                </a:r>
                <a:r>
                  <a:rPr lang="en-US" altLang="ko-KR" sz="1600" dirty="0" smtClean="0"/>
                  <a:t>Cosine Similarity :</a:t>
                </a:r>
                <a:r>
                  <a:rPr lang="ko-KR" altLang="en-US" sz="1600" dirty="0"/>
                  <a:t> 두 단어가 </a:t>
                </a:r>
                <a:r>
                  <a:rPr lang="ko-KR" altLang="en-US" sz="1600" dirty="0" smtClean="0"/>
                  <a:t>문장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단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들에서 </a:t>
                </a:r>
                <a:r>
                  <a:rPr lang="ko-KR" altLang="en-US" sz="1600" dirty="0"/>
                  <a:t>출현하는 정보를 </a:t>
                </a:r>
                <a:r>
                  <a:rPr lang="ko-KR" altLang="en-US" sz="1600" dirty="0" smtClean="0"/>
                  <a:t>벡터화한 후 </a:t>
                </a:r>
                <a:r>
                  <a:rPr lang="ko-KR" altLang="en-US" sz="1600" dirty="0"/>
                  <a:t>두 벡터간 각도의 코사인 값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/>
                          </a:rPr>
                          <m:t>𝐶𝑆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·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| 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(0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𝐶𝑆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altLang="ko-KR" sz="1600" dirty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:endParaRPr lang="en-US" altLang="ko-KR" sz="1200" dirty="0"/>
              </a:p>
              <a:p>
                <a:pPr marL="457200" lvl="1" indent="0">
                  <a:buNone/>
                </a:pPr>
                <a:endParaRPr lang="en-US" altLang="ko-KR" sz="1200" dirty="0" smtClean="0"/>
              </a:p>
              <a:p>
                <a:pPr marL="457200" lvl="1" indent="0">
                  <a:buNone/>
                </a:pPr>
                <a:endParaRPr lang="en-US" altLang="ko-KR" sz="1200" dirty="0" smtClean="0"/>
              </a:p>
              <a:p>
                <a:pPr marL="457200" lvl="1" indent="0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53038"/>
                <a:ext cx="7886700" cy="5782732"/>
              </a:xfrm>
              <a:blipFill rotWithShape="1">
                <a:blip r:embed="rId3"/>
                <a:stretch>
                  <a:fillRect l="-232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0612" y="3245140"/>
              <a:ext cx="7324254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46322"/>
                    <a:gridCol w="1046322"/>
                    <a:gridCol w="1046322"/>
                    <a:gridCol w="1046322"/>
                    <a:gridCol w="1046322"/>
                    <a:gridCol w="1046322"/>
                    <a:gridCol w="1046322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1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3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53956"/>
                  </p:ext>
                </p:extLst>
              </p:nvPr>
            </p:nvGraphicFramePr>
            <p:xfrm>
              <a:off x="950612" y="3245140"/>
              <a:ext cx="7324254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46322"/>
                    <a:gridCol w="1046322"/>
                    <a:gridCol w="1046322"/>
                    <a:gridCol w="1046322"/>
                    <a:gridCol w="1046322"/>
                    <a:gridCol w="1046322"/>
                    <a:gridCol w="1046322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1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3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81" t="-103279" r="-5988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170" t="-103279" r="-50233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81" t="-203279" r="-5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170" t="-203279" r="-502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101635" y="6009959"/>
            <a:ext cx="723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H. W. Kim, and M. Y. Yi. Empirical validation of </a:t>
            </a:r>
            <a:r>
              <a:rPr lang="en-US" altLang="ko-KR" sz="1000" dirty="0" smtClean="0"/>
              <a:t>an automated </a:t>
            </a:r>
            <a:r>
              <a:rPr lang="en-US" altLang="ko-KR" sz="1000" dirty="0"/>
              <a:t>method of knowledge structure creation </a:t>
            </a:r>
            <a:r>
              <a:rPr lang="en-US" altLang="ko-KR" sz="1000" dirty="0" smtClean="0"/>
              <a:t>from single </a:t>
            </a:r>
            <a:r>
              <a:rPr lang="en-US" altLang="ko-KR" sz="1000" dirty="0"/>
              <a:t>documents. In </a:t>
            </a:r>
            <a:r>
              <a:rPr lang="en-US" altLang="ko-KR" sz="1000" i="1" dirty="0"/>
              <a:t>IEEE ICT-KE’12</a:t>
            </a:r>
            <a:r>
              <a:rPr lang="en-US" altLang="ko-KR" sz="1000" dirty="0"/>
              <a:t>, pages 161-165, 2012.</a:t>
            </a:r>
            <a:endParaRPr lang="ko-KR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216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TODO: Cosine similarity  </a:t>
            </a:r>
            <a:r>
              <a:rPr lang="ko-KR" altLang="en-US" b="1" dirty="0"/>
              <a:t>개선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1520" y="188640"/>
            <a:ext cx="72008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53038"/>
                <a:ext cx="7886700" cy="57827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 smtClean="0"/>
                  <a:t>Sentence Co-occurrence Cosine Similarity: </a:t>
                </a:r>
                <a:r>
                  <a:rPr lang="ko-KR" altLang="en-US" sz="1600" dirty="0" smtClean="0"/>
                  <a:t>두 단어가 문장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단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들에서 출현하는 정보를 벡터화한후 두 벡터간 각도의 코사인 값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smtClean="0">
                            <a:latin typeface="Cambria Math"/>
                          </a:rPr>
                          <m:t>·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| 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(0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𝑆𝐶𝑆</m:t>
                    </m:r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altLang="ko-KR" sz="1600" dirty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:endParaRPr lang="en-US" altLang="ko-KR" sz="1200" dirty="0"/>
              </a:p>
              <a:p>
                <a:pPr marL="457200" lvl="1" indent="0">
                  <a:buNone/>
                </a:pPr>
                <a:endParaRPr lang="en-US" altLang="ko-KR" sz="1200" dirty="0" smtClean="0"/>
              </a:p>
              <a:p>
                <a:pPr marL="457200" lvl="1" indent="0">
                  <a:buNone/>
                </a:pPr>
                <a:endParaRPr lang="en-US" altLang="ko-KR" sz="1200" dirty="0" smtClean="0"/>
              </a:p>
              <a:p>
                <a:pPr marL="457200" lvl="1" indent="0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53038"/>
                <a:ext cx="7886700" cy="5782732"/>
              </a:xfrm>
              <a:blipFill rotWithShape="1">
                <a:blip r:embed="rId3"/>
                <a:stretch>
                  <a:fillRect l="-232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2289" y="2222586"/>
              <a:ext cx="4185288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46322"/>
                    <a:gridCol w="1046322"/>
                    <a:gridCol w="1046322"/>
                    <a:gridCol w="1046322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1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4714958"/>
                  </p:ext>
                </p:extLst>
              </p:nvPr>
            </p:nvGraphicFramePr>
            <p:xfrm>
              <a:off x="852289" y="2222586"/>
              <a:ext cx="4185288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46322"/>
                    <a:gridCol w="1046322"/>
                    <a:gridCol w="1046322"/>
                    <a:gridCol w="1046322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1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81" t="-105000" r="-2994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170" t="-105000" r="-20117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81" t="-201639" r="-29941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170" t="-201639" r="-20117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E885-3B25-4C60-B322-1B8799B5C5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3816" y="3722005"/>
              <a:ext cx="4185288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46322"/>
                    <a:gridCol w="1046322"/>
                    <a:gridCol w="1046322"/>
                    <a:gridCol w="1046322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1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211961"/>
                  </p:ext>
                </p:extLst>
              </p:nvPr>
            </p:nvGraphicFramePr>
            <p:xfrm>
              <a:off x="903816" y="3722005"/>
              <a:ext cx="4185288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46322"/>
                    <a:gridCol w="1046322"/>
                    <a:gridCol w="1046322"/>
                    <a:gridCol w="1046322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1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/>
                            <a:t>문장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단</a:t>
                          </a:r>
                          <a:r>
                            <a:rPr lang="en-US" altLang="ko-KR" sz="1400" dirty="0" smtClean="0"/>
                            <a:t>) 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5000" r="-2994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105000" r="-1994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1639" r="-29941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201639" r="-19941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53669" y="2413816"/>
                <a:ext cx="3416000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10∗10+10∗10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200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200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200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69" y="2413816"/>
                <a:ext cx="3416000" cy="537327"/>
              </a:xfrm>
              <a:prstGeom prst="rect">
                <a:avLst/>
              </a:prstGeom>
              <a:blipFill rotWithShape="1"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88085" y="4041016"/>
                <a:ext cx="2620909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1∗1+1∗1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85" y="4041016"/>
                <a:ext cx="2620909" cy="537327"/>
              </a:xfrm>
              <a:prstGeom prst="rect">
                <a:avLst/>
              </a:prstGeom>
              <a:blipFill rotWithShape="1"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0605" y="5232909"/>
            <a:ext cx="800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함께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 등장했을 때와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 등장했을 때와 점수 같음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SCS / PCS </a:t>
            </a:r>
            <a:r>
              <a:rPr lang="ko-KR" altLang="en-US" dirty="0" smtClean="0">
                <a:sym typeface="Wingdings" panose="05000000000000000000" pitchFamily="2" charset="2"/>
              </a:rPr>
              <a:t>방법은 </a:t>
            </a:r>
            <a:r>
              <a:rPr lang="en-US" altLang="ko-KR" dirty="0" smtClean="0">
                <a:sym typeface="Wingdings" panose="05000000000000000000" pitchFamily="2" charset="2"/>
              </a:rPr>
              <a:t>frequency  </a:t>
            </a:r>
            <a:r>
              <a:rPr lang="ko-KR" altLang="en-US" dirty="0" smtClean="0">
                <a:sym typeface="Wingdings" panose="05000000000000000000" pitchFamily="2" charset="2"/>
              </a:rPr>
              <a:t>함께 얼마나 많이 출현했는지를 반영하지 못함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en-US" altLang="ko-KR" dirty="0" smtClean="0"/>
              <a:t>SS/PS-</a:t>
            </a:r>
            <a:r>
              <a:rPr lang="ko-KR" altLang="en-US" dirty="0" smtClean="0"/>
              <a:t> </a:t>
            </a:r>
            <a:r>
              <a:rPr lang="en-US" altLang="ko-KR" dirty="0" smtClean="0"/>
              <a:t>SCS/PCS</a:t>
            </a:r>
            <a:r>
              <a:rPr lang="ko-KR" altLang="en-US" dirty="0" smtClean="0"/>
              <a:t>와  혼합한 식을 고안하여 실험해볼 가치가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9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" y="4407464"/>
            <a:ext cx="5015630" cy="2450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4090" y="0"/>
            <a:ext cx="579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알고리즘 설명 </a:t>
            </a:r>
            <a:r>
              <a:rPr lang="en-US" altLang="ko-KR" dirty="0" smtClean="0">
                <a:solidFill>
                  <a:prstClr val="black"/>
                </a:solidFill>
              </a:rPr>
              <a:t>–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Cotable</a:t>
            </a:r>
            <a:r>
              <a:rPr lang="en-US" altLang="ko-KR" dirty="0" smtClean="0">
                <a:solidFill>
                  <a:prstClr val="black"/>
                </a:solidFill>
              </a:rPr>
              <a:t>, co-occurrence cosine similarity]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364872"/>
            <a:ext cx="9010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Co-occurrence cosine similarity := </a:t>
            </a:r>
            <a:r>
              <a:rPr lang="ko-KR" altLang="en-US" sz="1000" dirty="0" smtClean="0"/>
              <a:t>한 단어가 각 문장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문단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몇 번 발생했는지를 벡터로 표현하고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 다른 단어 역시 각 문장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문단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몇 번 발생했는지를 벡터로 표현하여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벡터간 </a:t>
            </a:r>
            <a:r>
              <a:rPr lang="en-US" altLang="ko-KR" sz="1000" dirty="0" smtClean="0"/>
              <a:t>cosine similarity </a:t>
            </a:r>
            <a:r>
              <a:rPr lang="ko-KR" altLang="en-US" sz="1000" dirty="0" smtClean="0"/>
              <a:t>점수를 도출함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" y="778212"/>
            <a:ext cx="6863342" cy="2854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79" y="3518957"/>
            <a:ext cx="7839297" cy="12809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40" y="4404238"/>
            <a:ext cx="3311460" cy="245376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97630" y="4297680"/>
            <a:ext cx="178308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66101" y="4930140"/>
            <a:ext cx="31121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139" y="6512900"/>
            <a:ext cx="1439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65430" y="6225540"/>
            <a:ext cx="1783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5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5038" y="0"/>
            <a:ext cx="31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알고리즘 설명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graph]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4127" y="5152077"/>
            <a:ext cx="758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Cotable</a:t>
            </a:r>
            <a:r>
              <a:rPr lang="ko-KR" altLang="en-US" dirty="0" smtClean="0"/>
              <a:t> 정보를 사용하여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그리는데 필요한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도출함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Jung </a:t>
            </a:r>
            <a:r>
              <a:rPr lang="en-US" altLang="ko-KR" dirty="0" err="1" smtClean="0"/>
              <a:t>Hoon</a:t>
            </a:r>
            <a:r>
              <a:rPr lang="en-US" altLang="ko-KR" dirty="0" smtClean="0"/>
              <a:t> Kim</a:t>
            </a:r>
            <a:r>
              <a:rPr lang="ko-KR" altLang="en-US" dirty="0" smtClean="0"/>
              <a:t>이 작성한 </a:t>
            </a:r>
            <a:r>
              <a:rPr lang="en-US" altLang="ko-KR" dirty="0" smtClean="0"/>
              <a:t>core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[3]</a:t>
            </a:r>
            <a:r>
              <a:rPr lang="ko-KR" altLang="en-US" dirty="0" smtClean="0"/>
              <a:t>을 참고하였음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37" y="2430798"/>
            <a:ext cx="5376621" cy="2097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927" y="6396335"/>
            <a:ext cx="9008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1A1A1A"/>
                </a:solidFill>
                <a:latin typeface="ArialMT" charset="0"/>
              </a:rPr>
              <a:t>[3] </a:t>
            </a:r>
            <a:r>
              <a:rPr lang="en-US" sz="1200" dirty="0" err="1" smtClean="0">
                <a:solidFill>
                  <a:srgbClr val="1A1A1A"/>
                </a:solidFill>
                <a:latin typeface="ArialMT" charset="0"/>
              </a:rPr>
              <a:t>Schvaneveldt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Roger W., Francis T.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Durso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and Donald W.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Dearholt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. "Network structures in proximity data." </a:t>
            </a:r>
            <a:r>
              <a:rPr lang="en-US" sz="1200" i="1" dirty="0">
                <a:solidFill>
                  <a:srgbClr val="1A1A1A"/>
                </a:solidFill>
                <a:latin typeface="ArialMT" charset="0"/>
              </a:rPr>
              <a:t>The psychology of learning and motivation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 24 (1989): 249-284.</a:t>
            </a:r>
            <a:endParaRPr lang="en-US" sz="1200" dirty="0"/>
          </a:p>
        </p:txBody>
      </p:sp>
      <p:cxnSp>
        <p:nvCxnSpPr>
          <p:cNvPr id="6" name="직선 연결선 27"/>
          <p:cNvCxnSpPr/>
          <p:nvPr/>
        </p:nvCxnSpPr>
        <p:spPr>
          <a:xfrm>
            <a:off x="2014917" y="184666"/>
            <a:ext cx="23657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모서리가 둥근 직사각형 8"/>
          <p:cNvSpPr/>
          <p:nvPr/>
        </p:nvSpPr>
        <p:spPr>
          <a:xfrm>
            <a:off x="130856" y="72205"/>
            <a:ext cx="1884061" cy="224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./results/result_data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11"/>
          <p:cNvSpPr/>
          <p:nvPr/>
        </p:nvSpPr>
        <p:spPr>
          <a:xfrm>
            <a:off x="4380637" y="72205"/>
            <a:ext cx="1524944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SampleText_data.pf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9" name="모서리가 둥근 직사각형 12"/>
          <p:cNvSpPr/>
          <p:nvPr/>
        </p:nvSpPr>
        <p:spPr>
          <a:xfrm>
            <a:off x="2458372" y="231165"/>
            <a:ext cx="1524944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SampleText_data.prx</a:t>
            </a: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37" y="297126"/>
            <a:ext cx="1587090" cy="1710675"/>
          </a:xfrm>
          <a:prstGeom prst="rect">
            <a:avLst/>
          </a:prstGeom>
        </p:spPr>
      </p:pic>
      <p:pic>
        <p:nvPicPr>
          <p:cNvPr id="11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72" y="456087"/>
            <a:ext cx="1242192" cy="1710676"/>
          </a:xfrm>
          <a:prstGeom prst="rect">
            <a:avLst/>
          </a:prstGeom>
        </p:spPr>
      </p:pic>
      <p:cxnSp>
        <p:nvCxnSpPr>
          <p:cNvPr id="12" name="직선 연결선 24"/>
          <p:cNvCxnSpPr/>
          <p:nvPr/>
        </p:nvCxnSpPr>
        <p:spPr>
          <a:xfrm>
            <a:off x="2014917" y="184666"/>
            <a:ext cx="443455" cy="1589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0637" y="1981760"/>
            <a:ext cx="2417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 </a:t>
            </a:r>
            <a:r>
              <a:rPr lang="en-US" altLang="ko-KR" sz="1200" dirty="0" smtClean="0"/>
              <a:t>Graph </a:t>
            </a:r>
            <a:r>
              <a:rPr lang="ko-KR" altLang="en-US" sz="1200" dirty="0" smtClean="0"/>
              <a:t>형태로 표현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58372" y="2153799"/>
            <a:ext cx="100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Cotable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3821759" y="1126025"/>
            <a:ext cx="437682" cy="36341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27317" y="3100737"/>
            <a:ext cx="437682" cy="36341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>
            <a:stCxn id="10" idx="3"/>
            <a:endCxn id="18" idx="1"/>
          </p:cNvCxnSpPr>
          <p:nvPr/>
        </p:nvCxnSpPr>
        <p:spPr>
          <a:xfrm flipV="1">
            <a:off x="2014915" y="2434743"/>
            <a:ext cx="3952812" cy="1429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0" idx="3"/>
            <a:endCxn id="19" idx="1"/>
          </p:cNvCxnSpPr>
          <p:nvPr/>
        </p:nvCxnSpPr>
        <p:spPr>
          <a:xfrm>
            <a:off x="2014915" y="2577668"/>
            <a:ext cx="3952812" cy="19839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3"/>
            <a:endCxn id="12" idx="1"/>
          </p:cNvCxnSpPr>
          <p:nvPr/>
        </p:nvCxnSpPr>
        <p:spPr>
          <a:xfrm>
            <a:off x="2014917" y="184666"/>
            <a:ext cx="23657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76659" y="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prstClr val="black"/>
                </a:solidFill>
              </a:rPr>
              <a:t>[output]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0856" y="72205"/>
            <a:ext cx="1884061" cy="224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./results/result_data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854" y="2465207"/>
            <a:ext cx="1884061" cy="224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./results/result_jsontxt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80637" y="72205"/>
            <a:ext cx="1524944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SampleText_data.pf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58372" y="231165"/>
            <a:ext cx="1524944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SampleText_data.prx</a:t>
            </a: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37" y="297126"/>
            <a:ext cx="1587090" cy="17106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72" y="456087"/>
            <a:ext cx="1242192" cy="17106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948" y="2803379"/>
            <a:ext cx="2914650" cy="10668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422294" y="2578458"/>
            <a:ext cx="1697210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SampleText_EDGES.txt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90133" y="4101161"/>
            <a:ext cx="1828031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SampleText_VERTICES.txt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67727" y="2322282"/>
            <a:ext cx="1828031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SampleText_JSON_f1.txt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7727" y="4449147"/>
            <a:ext cx="1828031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SampleText_JSON_f2.txt</a:t>
            </a: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727" y="2547203"/>
            <a:ext cx="2464677" cy="15304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27" y="4689448"/>
            <a:ext cx="3006340" cy="7682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165" y="4333864"/>
            <a:ext cx="2105025" cy="23145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1313" y="2031334"/>
            <a:ext cx="86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prstClr val="black"/>
                </a:solidFill>
              </a:rPr>
              <a:t>------------------------------------------------------------------------------------------------------------------------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5" name="직선 연결선 24"/>
          <p:cNvCxnSpPr>
            <a:stCxn id="9" idx="3"/>
            <a:endCxn id="13" idx="1"/>
          </p:cNvCxnSpPr>
          <p:nvPr/>
        </p:nvCxnSpPr>
        <p:spPr>
          <a:xfrm>
            <a:off x="2014917" y="184666"/>
            <a:ext cx="443455" cy="1589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6" idx="1"/>
          </p:cNvCxnSpPr>
          <p:nvPr/>
        </p:nvCxnSpPr>
        <p:spPr>
          <a:xfrm>
            <a:off x="2014915" y="2577668"/>
            <a:ext cx="407379" cy="1132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17" idx="1"/>
          </p:cNvCxnSpPr>
          <p:nvPr/>
        </p:nvCxnSpPr>
        <p:spPr>
          <a:xfrm>
            <a:off x="2014915" y="2577668"/>
            <a:ext cx="375218" cy="16359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47" idx="0"/>
          </p:cNvCxnSpPr>
          <p:nvPr/>
        </p:nvCxnSpPr>
        <p:spPr>
          <a:xfrm>
            <a:off x="1072884" y="2690128"/>
            <a:ext cx="28016" cy="21272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186884" y="4817379"/>
            <a:ext cx="1828031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Print to DB</a:t>
            </a:r>
            <a:endParaRPr lang="ko-KR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4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" y="3873100"/>
            <a:ext cx="1993327" cy="1956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6659" y="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prstClr val="black"/>
                </a:solidFill>
              </a:rPr>
              <a:t>[output]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661" y="3189301"/>
            <a:ext cx="1884061" cy="224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./results/</a:t>
            </a:r>
            <a:r>
              <a:rPr lang="en-US" altLang="ko-KR" sz="1200" dirty="0" err="1">
                <a:solidFill>
                  <a:prstClr val="white"/>
                </a:solidFill>
              </a:rPr>
              <a:t>result_webgraph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45" y="3444459"/>
            <a:ext cx="1822545" cy="1553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7035545" y="3219538"/>
            <a:ext cx="1884061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SampleText_graph.html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59898" y="3549341"/>
            <a:ext cx="2403302" cy="2249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./</a:t>
            </a:r>
            <a:r>
              <a:rPr lang="en-US" altLang="ko-KR" sz="1200" dirty="0" smtClean="0">
                <a:solidFill>
                  <a:prstClr val="white"/>
                </a:solidFill>
              </a:rPr>
              <a:t>results/</a:t>
            </a:r>
            <a:r>
              <a:rPr lang="en-US" altLang="ko-KR" sz="1200" dirty="0" err="1" smtClean="0">
                <a:solidFill>
                  <a:prstClr val="white"/>
                </a:solidFill>
              </a:rPr>
              <a:t>result_webgraph</a:t>
            </a:r>
            <a:r>
              <a:rPr lang="en-US" altLang="ko-KR" sz="1200" dirty="0" smtClean="0">
                <a:solidFill>
                  <a:prstClr val="white"/>
                </a:solidFill>
              </a:rPr>
              <a:t>/data.js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898" y="3774262"/>
            <a:ext cx="4419600" cy="2705100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74661" y="239785"/>
            <a:ext cx="2508497" cy="224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white"/>
                </a:solidFill>
              </a:rPr>
              <a:t>Localgraph (automatically executed)</a:t>
            </a: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1" y="611516"/>
            <a:ext cx="2211402" cy="2014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63" y="611516"/>
            <a:ext cx="2682486" cy="1867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549" y="602101"/>
            <a:ext cx="2490766" cy="226627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1469" y="594253"/>
            <a:ext cx="1706144" cy="109910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08171" y="2943020"/>
            <a:ext cx="86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------------------------------------------------------------------------------------------------------------------------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7207" y="5328221"/>
            <a:ext cx="249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prstClr val="black"/>
                </a:solidFill>
              </a:rPr>
              <a:t>1~6.999 scale</a:t>
            </a:r>
          </a:p>
          <a:p>
            <a:r>
              <a:rPr lang="ko-KR" altLang="en-US" sz="1200" smtClean="0">
                <a:solidFill>
                  <a:prstClr val="black"/>
                </a:solidFill>
              </a:rPr>
              <a:t>숫자가 낮을수록 연관도가 높은 것</a:t>
            </a:r>
            <a:r>
              <a:rPr lang="en-US" altLang="ko-KR" sz="120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prstClr val="black"/>
                </a:solidFill>
              </a:rPr>
              <a:t>7</a:t>
            </a:r>
            <a:r>
              <a:rPr lang="ko-KR" altLang="en-US" sz="1200" smtClean="0">
                <a:solidFill>
                  <a:prstClr val="black"/>
                </a:solidFill>
              </a:rPr>
              <a:t>점은 </a:t>
            </a:r>
            <a:r>
              <a:rPr lang="en-US" altLang="ko-KR" sz="1200" smtClean="0">
                <a:solidFill>
                  <a:prstClr val="black"/>
                </a:solidFill>
              </a:rPr>
              <a:t>edge</a:t>
            </a:r>
            <a:r>
              <a:rPr lang="ko-KR" altLang="en-US" sz="1200" smtClean="0">
                <a:solidFill>
                  <a:prstClr val="black"/>
                </a:solidFill>
              </a:rPr>
              <a:t>가 없음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  <p:cxnSp>
        <p:nvCxnSpPr>
          <p:cNvPr id="30" name="직선 연결선 29"/>
          <p:cNvCxnSpPr>
            <a:stCxn id="11" idx="3"/>
            <a:endCxn id="25" idx="1"/>
          </p:cNvCxnSpPr>
          <p:nvPr/>
        </p:nvCxnSpPr>
        <p:spPr>
          <a:xfrm>
            <a:off x="1958722" y="3301762"/>
            <a:ext cx="201176" cy="360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1" idx="3"/>
            <a:endCxn id="24" idx="1"/>
          </p:cNvCxnSpPr>
          <p:nvPr/>
        </p:nvCxnSpPr>
        <p:spPr>
          <a:xfrm>
            <a:off x="1958722" y="3301762"/>
            <a:ext cx="5076823" cy="302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1670" y="6453560"/>
            <a:ext cx="50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주의</a:t>
            </a:r>
            <a:r>
              <a:rPr lang="en-US" altLang="ko-KR" sz="1200" dirty="0" smtClean="0"/>
              <a:t>!: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source code</a:t>
            </a:r>
            <a:r>
              <a:rPr lang="ko-KR" altLang="en-US" sz="1200" dirty="0" smtClean="0"/>
              <a:t> 경로에 한글이 들어있으면 </a:t>
            </a:r>
            <a:r>
              <a:rPr lang="en-US" altLang="ko-KR" sz="1200" dirty="0" err="1" smtClean="0"/>
              <a:t>webgraph</a:t>
            </a:r>
            <a:r>
              <a:rPr lang="ko-KR" altLang="en-US" sz="1200" dirty="0" smtClean="0"/>
              <a:t>가 그려지지 않음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99625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.R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R</a:t>
            </a:r>
            <a:r>
              <a:rPr lang="ko-KR" altLang="en-US" sz="1200" dirty="0" smtClean="0"/>
              <a:t>에서 실행하면 그래프 그려줌</a:t>
            </a:r>
            <a:endParaRPr lang="en-US" altLang="ko-KR" sz="1200" dirty="0" smtClean="0"/>
          </a:p>
          <a:p>
            <a:r>
              <a:rPr lang="ko-KR" altLang="en-US" sz="1200" dirty="0" smtClean="0"/>
              <a:t>빨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파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흰 순으로</a:t>
            </a:r>
            <a:endParaRPr lang="en-US" altLang="ko-KR" sz="1200" dirty="0" smtClean="0"/>
          </a:p>
          <a:p>
            <a:r>
              <a:rPr lang="en-US" altLang="ko-KR" sz="1200" dirty="0" smtClean="0"/>
              <a:t>Degree</a:t>
            </a:r>
            <a:r>
              <a:rPr lang="ko-KR" altLang="en-US" sz="1200" dirty="0" smtClean="0"/>
              <a:t>가 높음</a:t>
            </a:r>
            <a:endParaRPr lang="ko-KR" altLang="en-US" sz="1200" dirty="0"/>
          </a:p>
        </p:txBody>
      </p:sp>
      <p:cxnSp>
        <p:nvCxnSpPr>
          <p:cNvPr id="23" name="직선 연결선 22"/>
          <p:cNvCxnSpPr>
            <a:stCxn id="11" idx="2"/>
            <a:endCxn id="31" idx="0"/>
          </p:cNvCxnSpPr>
          <p:nvPr/>
        </p:nvCxnSpPr>
        <p:spPr>
          <a:xfrm flipH="1">
            <a:off x="1016691" y="3414222"/>
            <a:ext cx="1" cy="3273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71717" y="3741561"/>
            <a:ext cx="1689948" cy="2186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prstClr val="white"/>
                </a:solidFill>
              </a:rPr>
              <a:t>SampleText_graph.R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71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err="1" smtClean="0"/>
              <a:t>APPENDIx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55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7" y="707308"/>
            <a:ext cx="8439150" cy="438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774" y="0"/>
            <a:ext cx="252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prstClr val="black"/>
                </a:solidFill>
              </a:rPr>
              <a:t>[comments for each file]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90077" y="5426784"/>
            <a:ext cx="815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소스코드 파일</a:t>
            </a:r>
            <a:r>
              <a:rPr lang="en-US" altLang="ko-KR" dirty="0" smtClean="0"/>
              <a:t>(.java)</a:t>
            </a:r>
            <a:r>
              <a:rPr lang="ko-KR" altLang="en-US" dirty="0" smtClean="0"/>
              <a:t> 최상단에 위와 같은 함수 및 변수 주석을 작성하였음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15" y="644461"/>
            <a:ext cx="5962650" cy="302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774" y="0"/>
            <a:ext cx="252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prstClr val="black"/>
                </a:solidFill>
              </a:rPr>
              <a:t>[readme]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28638" y="4243388"/>
            <a:ext cx="670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README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패키지에 대한 간략한 설명 </a:t>
            </a:r>
            <a:endParaRPr lang="en-US" altLang="ko-KR" dirty="0" smtClean="0"/>
          </a:p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DEPENDENCIES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LICENSE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코드를 작성한 사람들의 </a:t>
            </a:r>
            <a:r>
              <a:rPr lang="en-US" altLang="ko-KR" dirty="0" smtClean="0"/>
              <a:t>CREDIT</a:t>
            </a:r>
            <a:r>
              <a:rPr lang="ko-KR" altLang="en-US" dirty="0" smtClean="0"/>
              <a:t> 정보를 포함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/>
              <a:t>Knowledge Structure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>
                <a:solidFill>
                  <a:srgbClr val="FF0000"/>
                </a:solidFill>
              </a:rPr>
              <a:t>generator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source codes-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498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017" y="0"/>
            <a:ext cx="445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[folder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-papers]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10529" y="1832290"/>
            <a:ext cx="275665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en-US" altLang="ko-KR" sz="1200" dirty="0" smtClean="0"/>
              <a:t>3]</a:t>
            </a:r>
            <a:r>
              <a:rPr lang="en-US" altLang="ko-KR" sz="1200" dirty="0" err="1" smtClean="0"/>
              <a:t>PFNET.pdf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4262" y="1832289"/>
            <a:ext cx="3762605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PFNET</a:t>
            </a:r>
            <a:r>
              <a:rPr lang="ko-KR" altLang="en-US" sz="1200" dirty="0" smtClean="0"/>
              <a:t> 그래프를 그리는 </a:t>
            </a:r>
            <a:r>
              <a:rPr lang="en-US" altLang="ko-KR" sz="1200" dirty="0" err="1" smtClean="0"/>
              <a:t>pathfinding</a:t>
            </a:r>
            <a:r>
              <a:rPr lang="ko-KR" altLang="en-US" sz="1200" dirty="0" smtClean="0"/>
              <a:t> 알고리즘 설명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13" idx="1"/>
            <a:endCxn id="6" idx="3"/>
          </p:cNvCxnSpPr>
          <p:nvPr/>
        </p:nvCxnSpPr>
        <p:spPr>
          <a:xfrm flipH="1">
            <a:off x="3967188" y="1945758"/>
            <a:ext cx="337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210525" y="1061596"/>
            <a:ext cx="275665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en-US" altLang="ko-KR" sz="1200" dirty="0" smtClean="0"/>
              <a:t>1]2012_HyungWooKim.pdf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04259" y="1058842"/>
            <a:ext cx="376260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</a:t>
            </a:r>
            <a:r>
              <a:rPr lang="en-US" altLang="ko-KR" sz="1200" dirty="0" err="1" smtClean="0"/>
              <a:t>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scs</a:t>
            </a:r>
            <a:r>
              <a:rPr lang="en-US" altLang="ko-KR" sz="1200" dirty="0" smtClean="0"/>
              <a:t>, pcs</a:t>
            </a:r>
            <a:r>
              <a:rPr lang="ko-KR" altLang="en-US" sz="1200" dirty="0" smtClean="0"/>
              <a:t> 설명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8" idx="1"/>
            <a:endCxn id="33" idx="3"/>
          </p:cNvCxnSpPr>
          <p:nvPr/>
        </p:nvCxnSpPr>
        <p:spPr>
          <a:xfrm flipH="1">
            <a:off x="3967184" y="1172311"/>
            <a:ext cx="337075" cy="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2552" y="601882"/>
            <a:ext cx="1928820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papers</a:t>
            </a:r>
            <a:endParaRPr lang="ko-KR" altLang="en-US" sz="1200" dirty="0"/>
          </a:p>
        </p:txBody>
      </p:sp>
      <p:cxnSp>
        <p:nvCxnSpPr>
          <p:cNvPr id="87" name="꺾인 연결선 86"/>
          <p:cNvCxnSpPr>
            <a:stCxn id="81" idx="2"/>
            <a:endCxn id="6" idx="1"/>
          </p:cNvCxnSpPr>
          <p:nvPr/>
        </p:nvCxnSpPr>
        <p:spPr>
          <a:xfrm rot="16200000" flipH="1">
            <a:off x="550275" y="1285505"/>
            <a:ext cx="1116940" cy="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81" idx="2"/>
            <a:endCxn id="33" idx="1"/>
          </p:cNvCxnSpPr>
          <p:nvPr/>
        </p:nvCxnSpPr>
        <p:spPr>
          <a:xfrm rot="16200000" flipH="1">
            <a:off x="935620" y="900160"/>
            <a:ext cx="346246" cy="2035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117"/>
          <p:cNvCxnSpPr>
            <a:stCxn id="81" idx="2"/>
            <a:endCxn id="63" idx="1"/>
          </p:cNvCxnSpPr>
          <p:nvPr/>
        </p:nvCxnSpPr>
        <p:spPr>
          <a:xfrm rot="16200000" flipH="1">
            <a:off x="742037" y="1093743"/>
            <a:ext cx="733412" cy="2035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32"/>
          <p:cNvSpPr/>
          <p:nvPr/>
        </p:nvSpPr>
        <p:spPr>
          <a:xfrm>
            <a:off x="1210525" y="1448762"/>
            <a:ext cx="2756659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en-US" altLang="ko-KR" sz="1200" dirty="0" smtClean="0"/>
              <a:t>2]2014_SanSungKim.pdf</a:t>
            </a:r>
            <a:endParaRPr lang="ko-KR" altLang="en-US" sz="1200" dirty="0"/>
          </a:p>
        </p:txBody>
      </p:sp>
      <p:sp>
        <p:nvSpPr>
          <p:cNvPr id="64" name="모서리가 둥근 직사각형 57"/>
          <p:cNvSpPr/>
          <p:nvPr/>
        </p:nvSpPr>
        <p:spPr>
          <a:xfrm>
            <a:off x="4304259" y="1446008"/>
            <a:ext cx="3762608" cy="2269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scs</a:t>
            </a:r>
            <a:r>
              <a:rPr lang="en-US" altLang="ko-KR" sz="1200" dirty="0" smtClean="0"/>
              <a:t>, pcs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설명</a:t>
            </a:r>
          </a:p>
        </p:txBody>
      </p:sp>
      <p:cxnSp>
        <p:nvCxnSpPr>
          <p:cNvPr id="65" name="직선 화살표 연결선 58"/>
          <p:cNvCxnSpPr/>
          <p:nvPr/>
        </p:nvCxnSpPr>
        <p:spPr>
          <a:xfrm flipH="1">
            <a:off x="3967184" y="1559477"/>
            <a:ext cx="337075" cy="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8421" y="6396335"/>
            <a:ext cx="9172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1A1A1A"/>
                </a:solidFill>
                <a:latin typeface="ArialMT" charset="0"/>
              </a:rPr>
              <a:t>[3] </a:t>
            </a:r>
            <a:r>
              <a:rPr lang="en-US" sz="1200" dirty="0" err="1" smtClean="0">
                <a:solidFill>
                  <a:srgbClr val="1A1A1A"/>
                </a:solidFill>
                <a:latin typeface="ArialMT" charset="0"/>
              </a:rPr>
              <a:t>Schvaneveldt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Roger W., Francis T.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Durso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and Donald W.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Dearholt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. "Network structures in proximity data." </a:t>
            </a:r>
            <a:r>
              <a:rPr lang="en-US" sz="1200" i="1" dirty="0">
                <a:solidFill>
                  <a:srgbClr val="1A1A1A"/>
                </a:solidFill>
                <a:latin typeface="ArialMT" charset="0"/>
              </a:rPr>
              <a:t>The psychology of learning and motivation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 24 (1989): 249-284.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-28422" y="5396463"/>
            <a:ext cx="9172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1A1A1A"/>
                </a:solidFill>
                <a:latin typeface="ArialMT" charset="0"/>
              </a:rPr>
              <a:t>[1]</a:t>
            </a:r>
            <a:r>
              <a:rPr lang="en-US" sz="1200" dirty="0" smtClean="0">
                <a:solidFill>
                  <a:srgbClr val="1A1A1A"/>
                </a:solidFill>
                <a:latin typeface="ArialMT" charset="0"/>
              </a:rPr>
              <a:t>Kim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Hyung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 W., and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Mun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 Y. Yi. "Empirical validation of an automated method of knowledge structure creation from single documents." </a:t>
            </a:r>
            <a:r>
              <a:rPr lang="en-US" sz="1200" i="1" dirty="0">
                <a:solidFill>
                  <a:srgbClr val="1A1A1A"/>
                </a:solidFill>
                <a:latin typeface="ArialMT" charset="0"/>
              </a:rPr>
              <a:t>ICT and Knowledge Engineering (ICT &amp; Knowledge Engineering), 2011 9th International Conference on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. IEEE, 2012.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-14211" y="5958594"/>
            <a:ext cx="9172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1A1A1A"/>
                </a:solidFill>
                <a:latin typeface="ArialMT" charset="0"/>
              </a:rPr>
              <a:t>[2]</a:t>
            </a:r>
            <a:r>
              <a:rPr lang="en-US" sz="1200" dirty="0" smtClean="0">
                <a:solidFill>
                  <a:srgbClr val="1A1A1A"/>
                </a:solidFill>
                <a:latin typeface="ArialMT" charset="0"/>
              </a:rPr>
              <a:t>Kim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sz="1200" dirty="0" err="1">
                <a:solidFill>
                  <a:srgbClr val="1A1A1A"/>
                </a:solidFill>
                <a:latin typeface="ArialMT" charset="0"/>
              </a:rPr>
              <a:t>Sansung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, et al. "Exploiting Knowledge Structure for Proximity-aware Movie Retrieval Model." </a:t>
            </a:r>
            <a:r>
              <a:rPr lang="en-US" sz="1200" i="1" dirty="0">
                <a:solidFill>
                  <a:srgbClr val="1A1A1A"/>
                </a:solidFill>
                <a:latin typeface="ArialMT" charset="0"/>
              </a:rPr>
              <a:t>Proceedings of the 23rd ACM International Conference on Conference on Information and Knowledge Management</a:t>
            </a:r>
            <a:r>
              <a:rPr lang="en-US" sz="1200" dirty="0">
                <a:solidFill>
                  <a:srgbClr val="1A1A1A"/>
                </a:solidFill>
                <a:latin typeface="ArialMT" charset="0"/>
              </a:rPr>
              <a:t>. ACM, 2014.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58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14666" y="609432"/>
            <a:ext cx="81555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[Task Tag]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Task Tag</a:t>
            </a:r>
            <a:r>
              <a:rPr lang="ko-KR" altLang="en-US" sz="1400" dirty="0" smtClean="0">
                <a:sym typeface="Wingdings" panose="05000000000000000000" pitchFamily="2" charset="2"/>
              </a:rPr>
              <a:t>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코드 개선되어야 할 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주의할 점 적어 놓았음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한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번씩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확인 바람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ym typeface="Wingdings" panose="05000000000000000000" pitchFamily="2" charset="2"/>
              </a:rPr>
              <a:t>NOTE: </a:t>
            </a:r>
            <a:r>
              <a:rPr lang="ko-KR" altLang="en-US" sz="1400" dirty="0" smtClean="0">
                <a:sym typeface="Wingdings" panose="05000000000000000000" pitchFamily="2" charset="2"/>
              </a:rPr>
              <a:t>주의해야 할 점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ym typeface="Wingdings" panose="05000000000000000000" pitchFamily="2" charset="2"/>
              </a:rPr>
              <a:t>TODO: </a:t>
            </a:r>
            <a:r>
              <a:rPr lang="ko-KR" altLang="en-US" sz="1400" dirty="0" smtClean="0">
                <a:sym typeface="Wingdings" panose="05000000000000000000" pitchFamily="2" charset="2"/>
              </a:rPr>
              <a:t>개선해야 할 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ym typeface="Wingdings" panose="05000000000000000000" pitchFamily="2" charset="2"/>
              </a:rPr>
              <a:t>FIXME: </a:t>
            </a:r>
            <a:r>
              <a:rPr lang="ko-KR" altLang="en-US" sz="1400" dirty="0" smtClean="0">
                <a:sym typeface="Wingdings" panose="05000000000000000000" pitchFamily="2" charset="2"/>
              </a:rPr>
              <a:t>고쳐야 할 부분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ym typeface="Wingdings" panose="05000000000000000000" pitchFamily="2" charset="2"/>
              </a:rPr>
              <a:t>CONFIG: </a:t>
            </a:r>
            <a:r>
              <a:rPr lang="ko-KR" altLang="en-US" sz="1400" dirty="0" smtClean="0">
                <a:sym typeface="Wingdings" panose="05000000000000000000" pitchFamily="2" charset="2"/>
              </a:rPr>
              <a:t>사용자 설정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예시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6" y="3388042"/>
            <a:ext cx="5347653" cy="3044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3741"/>
          <a:stretch/>
        </p:blipFill>
        <p:spPr>
          <a:xfrm>
            <a:off x="514666" y="2172275"/>
            <a:ext cx="7896225" cy="11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8363" cy="4358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3040" y="0"/>
            <a:ext cx="39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[</a:t>
            </a:r>
            <a:r>
              <a:rPr lang="ko-KR" altLang="en-US" dirty="0" smtClean="0"/>
              <a:t>환경 설정 방법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44" y="2774730"/>
            <a:ext cx="2874256" cy="4083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75" y="4358090"/>
            <a:ext cx="46346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config.properties</a:t>
            </a:r>
            <a:r>
              <a:rPr lang="en-US" sz="1000" b="1" dirty="0" smtClean="0"/>
              <a:t> </a:t>
            </a:r>
            <a:r>
              <a:rPr lang="ko-KR" altLang="en-US" sz="1000" dirty="0" smtClean="0"/>
              <a:t>에서는 프로그램 실행 전 </a:t>
            </a:r>
          </a:p>
          <a:p>
            <a:r>
              <a:rPr lang="ko-KR" altLang="en-US" sz="1000" dirty="0" smtClean="0"/>
              <a:t>코드 실행 용도와 환경에 따라 코드를 수정하지 않고 </a:t>
            </a:r>
          </a:p>
          <a:p>
            <a:r>
              <a:rPr lang="ko-KR" altLang="en-US" sz="1000" dirty="0" smtClean="0"/>
              <a:t>편리하게 실험을 수행하도록 하기 위해 제작함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</a:p>
          <a:p>
            <a:r>
              <a:rPr lang="ko-KR" altLang="en-US" sz="1000" dirty="0"/>
              <a:t>컴파일 </a:t>
            </a:r>
            <a:r>
              <a:rPr lang="ko-KR" altLang="en-US" sz="1000" dirty="0" smtClean="0"/>
              <a:t>이후 </a:t>
            </a:r>
            <a:r>
              <a:rPr lang="ko-KR" altLang="en-US" sz="1000" dirty="0"/>
              <a:t>실행 </a:t>
            </a:r>
            <a:r>
              <a:rPr lang="ko-KR" altLang="en-US" sz="1000" dirty="0" smtClean="0"/>
              <a:t>타임에 설정값을 읽도록 하였음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</a:p>
          <a:p>
            <a:endParaRPr lang="ko-KR" altLang="en-US" sz="1000" dirty="0" smtClean="0"/>
          </a:p>
          <a:p>
            <a:r>
              <a:rPr lang="en-US" altLang="ko-KR" sz="1000" dirty="0"/>
              <a:t>1)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각 외부 라이브러리의 절대경로를 찾아 프로그램이 수행되므로</a:t>
            </a:r>
          </a:p>
          <a:p>
            <a:r>
              <a:rPr lang="ko-KR" altLang="en-US" sz="1000" dirty="0" smtClean="0"/>
              <a:t>각종 폴더 및 참조 파일을 찾는데 경로 설정을 위한 코드 수정이 필요없음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2)</a:t>
            </a:r>
            <a:r>
              <a:rPr lang="ko-KR" altLang="en-US" sz="1000" dirty="0" smtClean="0"/>
              <a:t> 지식구조 파라미터</a:t>
            </a:r>
            <a:r>
              <a:rPr lang="en-US" altLang="ko-KR" sz="1000" dirty="0" smtClean="0"/>
              <a:t>(TOP_N_NODES, COT_MODE)</a:t>
            </a:r>
            <a:r>
              <a:rPr lang="ko-KR" altLang="en-US" sz="1000" dirty="0" smtClean="0"/>
              <a:t>를 필요에 따라 세팅하여 활용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</a:p>
          <a:p>
            <a:r>
              <a:rPr lang="ko-KR" altLang="en-US" sz="1000" dirty="0" smtClean="0"/>
              <a:t>역시 코드 수정이 필요없음</a:t>
            </a:r>
          </a:p>
          <a:p>
            <a:endParaRPr lang="ko-KR" altLang="en-US" sz="1000" dirty="0" smtClean="0"/>
          </a:p>
          <a:p>
            <a:r>
              <a:rPr lang="en-US" altLang="ko-KR" sz="1000" dirty="0"/>
              <a:t>3) </a:t>
            </a:r>
            <a:r>
              <a:rPr lang="ko-KR" altLang="en-US" sz="1000" dirty="0" smtClean="0"/>
              <a:t>원하는 아웃풋 형태를 출력 결과로 내놓을지 아닐지를 설정 </a:t>
            </a:r>
            <a:r>
              <a:rPr lang="en-US" altLang="ko-KR" sz="1000" dirty="0" smtClean="0"/>
              <a:t>(on/off)</a:t>
            </a:r>
            <a:r>
              <a:rPr lang="ko-KR" altLang="en-US" sz="1000" dirty="0" smtClean="0"/>
              <a:t>하여</a:t>
            </a:r>
          </a:p>
          <a:p>
            <a:r>
              <a:rPr lang="ko-KR" altLang="en-US" sz="1000" dirty="0" smtClean="0"/>
              <a:t>실험 용도로 필요한 아웃풋만 출력하여 활용할 수 있음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endParaRPr lang="ko-KR" alt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28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1899" y="-21266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/>
              <a:t>#Database Connection </a:t>
            </a:r>
            <a:r>
              <a:rPr lang="en-US" sz="800" b="1" dirty="0" smtClean="0"/>
              <a:t>Information</a:t>
            </a:r>
            <a:endParaRPr lang="ko-KR" altLang="en-US" sz="800" b="1" dirty="0" smtClean="0"/>
          </a:p>
          <a:p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프로그램 실행 결과를 </a:t>
            </a:r>
            <a:r>
              <a:rPr lang="en-US" altLang="ko-KR" sz="800" i="1" u="sng" dirty="0" smtClean="0"/>
              <a:t>DB</a:t>
            </a:r>
            <a:r>
              <a:rPr lang="ko-KR" altLang="en-US" sz="800" i="1" u="sng" dirty="0" smtClean="0"/>
              <a:t>에 삽입하기 위한 변수들</a:t>
            </a:r>
            <a:r>
              <a:rPr lang="en-US" altLang="ko-KR" sz="800" i="1" u="sng" dirty="0" smtClean="0"/>
              <a:t>.</a:t>
            </a:r>
            <a:r>
              <a:rPr lang="ko-KR" altLang="en-US" sz="800" i="1" u="sng" dirty="0" smtClean="0"/>
              <a:t> 로컬 </a:t>
            </a:r>
            <a:r>
              <a:rPr lang="en-US" altLang="ko-KR" sz="800" i="1" u="sng" dirty="0" smtClean="0"/>
              <a:t>DB</a:t>
            </a:r>
            <a:r>
              <a:rPr lang="ko-KR" altLang="en-US" sz="800" i="1" u="sng" dirty="0" smtClean="0"/>
              <a:t>세팅이 되지 않은 상황이므로 </a:t>
            </a:r>
            <a:r>
              <a:rPr lang="en-US" altLang="ko-KR" sz="800" i="1" u="sng" dirty="0" smtClean="0"/>
              <a:t>dummy</a:t>
            </a:r>
            <a:r>
              <a:rPr lang="ko-KR" altLang="en-US" sz="800" i="1" u="sng" dirty="0" smtClean="0"/>
              <a:t> 값을 넣어둠</a:t>
            </a:r>
            <a:r>
              <a:rPr lang="ko-KR" altLang="en-US" sz="800" dirty="0" smtClean="0"/>
              <a:t>	</a:t>
            </a:r>
            <a:r>
              <a:rPr lang="ko-KR" altLang="en-US" sz="800" b="1" dirty="0" smtClean="0"/>
              <a:t>	</a:t>
            </a:r>
            <a:endParaRPr lang="en-US" sz="800" b="1" dirty="0" smtClean="0"/>
          </a:p>
          <a:p>
            <a:r>
              <a:rPr lang="en-US" sz="800" dirty="0" smtClean="0"/>
              <a:t>DB_HOST </a:t>
            </a:r>
            <a:r>
              <a:rPr lang="en-US" sz="800" dirty="0"/>
              <a:t>= </a:t>
            </a:r>
            <a:r>
              <a:rPr lang="en-US" sz="800" dirty="0" err="1"/>
              <a:t>jdbc:mysql</a:t>
            </a:r>
            <a:r>
              <a:rPr lang="en-US" sz="800" dirty="0"/>
              <a:t>://</a:t>
            </a:r>
            <a:r>
              <a:rPr lang="en-US" sz="800" dirty="0" smtClean="0"/>
              <a:t>143.248.91.234:3306/</a:t>
            </a:r>
            <a:r>
              <a:rPr lang="en-US" sz="800" dirty="0" err="1" smtClean="0"/>
              <a:t>books?characterEncoding</a:t>
            </a:r>
            <a:r>
              <a:rPr lang="en-US" sz="800" dirty="0" smtClean="0"/>
              <a:t>=utf8</a:t>
            </a:r>
          </a:p>
          <a:p>
            <a:r>
              <a:rPr lang="en-US" sz="800" dirty="0" smtClean="0"/>
              <a:t>DB_ID </a:t>
            </a:r>
            <a:r>
              <a:rPr lang="en-US" sz="800" dirty="0"/>
              <a:t>= </a:t>
            </a:r>
            <a:r>
              <a:rPr lang="en-US" sz="800" dirty="0" err="1" smtClean="0"/>
              <a:t>kircDB</a:t>
            </a:r>
            <a:endParaRPr lang="en-US" sz="800" dirty="0" smtClean="0"/>
          </a:p>
          <a:p>
            <a:r>
              <a:rPr lang="en-US" sz="800" dirty="0" smtClean="0"/>
              <a:t>DB_PW </a:t>
            </a:r>
            <a:r>
              <a:rPr lang="en-US" sz="800" dirty="0"/>
              <a:t>= </a:t>
            </a:r>
            <a:r>
              <a:rPr lang="en-US" sz="800" dirty="0" smtClean="0"/>
              <a:t>kirc1234</a:t>
            </a:r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File </a:t>
            </a:r>
            <a:r>
              <a:rPr lang="en-US" sz="800" b="1" dirty="0" smtClean="0"/>
              <a:t>Locations</a:t>
            </a:r>
            <a:endParaRPr lang="ko-KR" altLang="en-US" sz="800" b="1" dirty="0" smtClean="0"/>
          </a:p>
          <a:p>
            <a:r>
              <a:rPr lang="en-US" sz="800" dirty="0" smtClean="0"/>
              <a:t>RESOURCE_LOCATION </a:t>
            </a:r>
            <a:r>
              <a:rPr lang="en-US" sz="800" dirty="0"/>
              <a:t>= /</a:t>
            </a:r>
            <a:r>
              <a:rPr lang="en-US" sz="800" dirty="0" smtClean="0"/>
              <a:t>resources</a:t>
            </a:r>
            <a:r>
              <a:rPr lang="ko-KR" altLang="en-US" sz="800" dirty="0" smtClean="0"/>
              <a:t>		</a:t>
            </a:r>
            <a:r>
              <a:rPr lang="en-US" altLang="ko-KR" sz="800" dirty="0" smtClean="0"/>
              <a:t>		</a:t>
            </a:r>
            <a:r>
              <a:rPr lang="ko-KR" altLang="en-US" sz="800" b="1" dirty="0" smtClean="0"/>
              <a:t> 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읽을 </a:t>
            </a:r>
            <a:r>
              <a:rPr lang="ko-KR" altLang="en-US" sz="800" i="1" u="sng" dirty="0"/>
              <a:t>원본 문서</a:t>
            </a:r>
            <a:r>
              <a:rPr lang="en-US" altLang="ko-KR" sz="800" i="1" u="sng" dirty="0"/>
              <a:t>(.txt)</a:t>
            </a:r>
            <a:r>
              <a:rPr lang="ko-KR" altLang="en-US" sz="800" i="1" u="sng" dirty="0"/>
              <a:t> 파일이 들어가 있는 </a:t>
            </a:r>
            <a:r>
              <a:rPr lang="ko-KR" altLang="en-US" sz="800" i="1" u="sng" dirty="0" smtClean="0"/>
              <a:t>상대경로</a:t>
            </a:r>
            <a:endParaRPr lang="en-US" sz="800" i="1" u="sng" dirty="0" smtClean="0"/>
          </a:p>
          <a:p>
            <a:r>
              <a:rPr lang="en-US" sz="800" dirty="0" smtClean="0"/>
              <a:t>OUTPUT_LOCATION </a:t>
            </a:r>
            <a:r>
              <a:rPr lang="en-US" sz="800" dirty="0"/>
              <a:t>= /</a:t>
            </a:r>
            <a:r>
              <a:rPr lang="en-US" sz="800" dirty="0" smtClean="0"/>
              <a:t>results/</a:t>
            </a:r>
            <a:r>
              <a:rPr lang="en-US" sz="800" dirty="0" err="1" smtClean="0"/>
              <a:t>result_jsontxt</a:t>
            </a:r>
            <a:r>
              <a:rPr lang="ko-KR" altLang="en-US" sz="800" dirty="0" smtClean="0"/>
              <a:t>		</a:t>
            </a:r>
            <a:r>
              <a:rPr lang="en-US" altLang="ko-KR" sz="800" dirty="0" smtClean="0"/>
              <a:t>	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프로그램 실행 후 결과 파일이 들어가는 상대경로</a:t>
            </a:r>
            <a:endParaRPr lang="ko-KR" altLang="en-US" sz="800" i="1" u="sng" dirty="0"/>
          </a:p>
          <a:p>
            <a:r>
              <a:rPr lang="en-US" sz="800" dirty="0" smtClean="0"/>
              <a:t>LIB_LOCATION </a:t>
            </a:r>
            <a:r>
              <a:rPr lang="en-US" sz="800" dirty="0"/>
              <a:t>= /</a:t>
            </a:r>
            <a:r>
              <a:rPr lang="en-US" sz="800" dirty="0" smtClean="0"/>
              <a:t>lib</a:t>
            </a:r>
            <a:r>
              <a:rPr lang="ko-KR" altLang="en-US" sz="800" dirty="0" smtClean="0"/>
              <a:t>			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	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외부 라이브러리 파일이 들어간 상대경로</a:t>
            </a:r>
            <a:endParaRPr lang="en-US" sz="800" i="1" u="sng" dirty="0" smtClean="0"/>
          </a:p>
          <a:p>
            <a:endParaRPr lang="en-US" sz="800" i="1" u="sng" dirty="0" smtClean="0"/>
          </a:p>
          <a:p>
            <a:r>
              <a:rPr lang="en-US" sz="800" b="1" dirty="0" smtClean="0"/>
              <a:t>#</a:t>
            </a:r>
            <a:r>
              <a:rPr lang="en-US" sz="800" b="1" dirty="0"/>
              <a:t>Top-N frequent nodes when generating Knowledge Structure </a:t>
            </a:r>
            <a:endParaRPr lang="en-US" sz="800" b="1" dirty="0" smtClean="0"/>
          </a:p>
          <a:p>
            <a:r>
              <a:rPr lang="en-US" sz="800" dirty="0" smtClean="0"/>
              <a:t>TOP_N_NODES = 10</a:t>
            </a:r>
            <a:r>
              <a:rPr lang="ko-KR" altLang="en-US" sz="800" dirty="0" smtClean="0"/>
              <a:t>			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	</a:t>
            </a:r>
            <a:r>
              <a:rPr lang="en-US" altLang="ko-KR" sz="800" i="1" u="sng" dirty="0" smtClean="0"/>
              <a:t>//</a:t>
            </a:r>
            <a:r>
              <a:rPr lang="en-US" sz="800" i="1" u="sng" dirty="0"/>
              <a:t>TOP_N_NODES </a:t>
            </a:r>
            <a:r>
              <a:rPr lang="ko-KR" altLang="en-US" sz="800" i="1" u="sng" dirty="0"/>
              <a:t>는 </a:t>
            </a:r>
            <a:r>
              <a:rPr lang="ko-KR" altLang="en-US" sz="800" i="1" u="sng" dirty="0" smtClean="0"/>
              <a:t>문서내 </a:t>
            </a:r>
            <a:r>
              <a:rPr lang="ko-KR" altLang="en-US" sz="800" i="1" u="sng" dirty="0"/>
              <a:t>총 단어 </a:t>
            </a:r>
            <a:r>
              <a:rPr lang="ko-KR" altLang="en-US" sz="800" i="1" u="sng" dirty="0" smtClean="0"/>
              <a:t>수보다 </a:t>
            </a:r>
            <a:r>
              <a:rPr lang="ko-KR" altLang="en-US" sz="800" i="1" u="sng" dirty="0"/>
              <a:t>작거나 같아야 함</a:t>
            </a:r>
            <a:r>
              <a:rPr lang="en-US" altLang="ko-KR" sz="800" i="1" u="sng" dirty="0"/>
              <a:t>.</a:t>
            </a:r>
            <a:r>
              <a:rPr lang="ko-KR" altLang="en-US" sz="800" i="1" u="sng" dirty="0"/>
              <a:t> 아니면 </a:t>
            </a:r>
            <a:r>
              <a:rPr lang="ko-KR" altLang="en-US" sz="800" i="1" u="sng" dirty="0" smtClean="0"/>
              <a:t>에러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Cotable Mode (</a:t>
            </a:r>
            <a:r>
              <a:rPr lang="en-US" sz="800" b="1" dirty="0" err="1"/>
              <a:t>ss</a:t>
            </a:r>
            <a:r>
              <a:rPr lang="en-US" sz="800" b="1" dirty="0"/>
              <a:t>, </a:t>
            </a:r>
            <a:r>
              <a:rPr lang="en-US" sz="800" b="1" dirty="0" err="1"/>
              <a:t>ps</a:t>
            </a:r>
            <a:r>
              <a:rPr lang="en-US" sz="800" b="1" dirty="0"/>
              <a:t>, </a:t>
            </a:r>
            <a:r>
              <a:rPr lang="en-US" sz="800" b="1" dirty="0" err="1"/>
              <a:t>scs</a:t>
            </a:r>
            <a:r>
              <a:rPr lang="en-US" sz="800" b="1" dirty="0"/>
              <a:t>, pcs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COT_MODE </a:t>
            </a:r>
            <a:r>
              <a:rPr lang="en-US" sz="800" dirty="0"/>
              <a:t>= </a:t>
            </a:r>
            <a:r>
              <a:rPr lang="en-US" sz="800" dirty="0" err="1" smtClean="0"/>
              <a:t>ss</a:t>
            </a:r>
            <a:r>
              <a:rPr lang="ko-KR" altLang="en-US" sz="800" dirty="0" smtClean="0"/>
              <a:t>				</a:t>
            </a:r>
            <a:r>
              <a:rPr lang="en-US" altLang="ko-KR" sz="800" dirty="0" smtClean="0"/>
              <a:t>	</a:t>
            </a:r>
            <a:r>
              <a:rPr lang="en-US" altLang="ko-KR" sz="800" i="1" u="sng" dirty="0" smtClean="0"/>
              <a:t>//</a:t>
            </a:r>
            <a:r>
              <a:rPr lang="en-US" altLang="ko-KR" sz="800" i="1" u="sng" dirty="0" err="1" smtClean="0"/>
              <a:t>coTable</a:t>
            </a:r>
            <a:r>
              <a:rPr lang="ko-KR" altLang="en-US" sz="800" i="1" u="sng" dirty="0" smtClean="0"/>
              <a:t>을 작성하는 기준</a:t>
            </a:r>
            <a:r>
              <a:rPr lang="en-US" altLang="ko-KR" sz="800" i="1" u="sng" dirty="0" smtClean="0"/>
              <a:t>.</a:t>
            </a:r>
            <a:r>
              <a:rPr lang="ko-KR" altLang="en-US" sz="800" i="1" u="sng" dirty="0" smtClean="0"/>
              <a:t> 참고문헌 </a:t>
            </a:r>
            <a:r>
              <a:rPr lang="en-US" altLang="ko-KR" sz="800" i="1" u="sng" dirty="0" smtClean="0"/>
              <a:t>[1],</a:t>
            </a:r>
            <a:r>
              <a:rPr lang="ko-KR" altLang="en-US" sz="800" i="1" u="sng" dirty="0" smtClean="0"/>
              <a:t> </a:t>
            </a:r>
            <a:r>
              <a:rPr lang="en-US" altLang="ko-KR" sz="800" i="1" u="sng" dirty="0" smtClean="0"/>
              <a:t>[2]</a:t>
            </a:r>
            <a:r>
              <a:rPr lang="ko-KR" altLang="en-US" sz="800" i="1" u="sng" dirty="0" smtClean="0"/>
              <a:t>에 설명됨</a:t>
            </a:r>
            <a:endParaRPr lang="en-US" sz="800" i="1" u="sng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PRX data </a:t>
            </a:r>
            <a:r>
              <a:rPr lang="en-US" sz="800" b="1" dirty="0" smtClean="0"/>
              <a:t>Location</a:t>
            </a:r>
          </a:p>
          <a:p>
            <a:r>
              <a:rPr lang="en-US" sz="800" dirty="0" smtClean="0"/>
              <a:t>PRX_DATA_LOCATION = /results/</a:t>
            </a:r>
            <a:r>
              <a:rPr lang="en-US" sz="800" dirty="0" err="1" smtClean="0"/>
              <a:t>result_data</a:t>
            </a:r>
            <a:r>
              <a:rPr lang="ko-KR" altLang="en-US" sz="800" dirty="0" smtClean="0"/>
              <a:t>		</a:t>
            </a:r>
            <a:r>
              <a:rPr lang="en-US" altLang="ko-KR" sz="800" dirty="0" smtClean="0"/>
              <a:t>	</a:t>
            </a:r>
            <a:r>
              <a:rPr lang="en-US" altLang="ko-KR" sz="800" i="1" u="sng" dirty="0" smtClean="0"/>
              <a:t>//.</a:t>
            </a:r>
            <a:r>
              <a:rPr lang="en-US" altLang="ko-KR" sz="800" i="1" u="sng" dirty="0" err="1" smtClean="0"/>
              <a:t>prx</a:t>
            </a:r>
            <a:r>
              <a:rPr lang="en-US" altLang="ko-KR" sz="800" i="1" u="sng" dirty="0" smtClean="0"/>
              <a:t> </a:t>
            </a:r>
            <a:r>
              <a:rPr lang="ko-KR" altLang="en-US" sz="800" i="1" u="sng" dirty="0" smtClean="0"/>
              <a:t>데이터 저장소</a:t>
            </a:r>
            <a:r>
              <a:rPr lang="en-US" altLang="ko-KR" sz="800" i="1" u="sng" dirty="0" smtClean="0"/>
              <a:t> (</a:t>
            </a:r>
            <a:r>
              <a:rPr lang="en-US" altLang="ko-KR" sz="800" i="1" u="sng" dirty="0" err="1" smtClean="0"/>
              <a:t>prx</a:t>
            </a:r>
            <a:r>
              <a:rPr lang="ko-KR" altLang="en-US" sz="800" i="1" u="sng" dirty="0"/>
              <a:t> </a:t>
            </a:r>
            <a:r>
              <a:rPr lang="en-US" altLang="ko-KR" sz="800" i="1" u="sng" dirty="0" smtClean="0"/>
              <a:t>:= </a:t>
            </a:r>
            <a:r>
              <a:rPr lang="en-US" altLang="ko-KR" sz="800" i="1" u="sng" dirty="0" err="1" smtClean="0"/>
              <a:t>coTable</a:t>
            </a:r>
            <a:r>
              <a:rPr lang="ko-KR" altLang="en-US" sz="800" i="1" u="sng" dirty="0" smtClean="0"/>
              <a:t> 값을 저장함</a:t>
            </a:r>
            <a:r>
              <a:rPr lang="en-US" altLang="ko-KR" sz="800" i="1" u="sng" dirty="0" smtClean="0"/>
              <a:t>)</a:t>
            </a:r>
            <a:endParaRPr lang="en-US" sz="800" i="1" u="sng" dirty="0" smtClean="0"/>
          </a:p>
          <a:p>
            <a:r>
              <a:rPr lang="en-US" sz="800" dirty="0" smtClean="0"/>
              <a:t>PRX_PF_DATA_LOCATION </a:t>
            </a:r>
            <a:r>
              <a:rPr lang="en-US" sz="800" dirty="0"/>
              <a:t>= /results/</a:t>
            </a:r>
            <a:r>
              <a:rPr lang="en-US" sz="800" dirty="0" err="1"/>
              <a:t>result_data#English</a:t>
            </a:r>
            <a:r>
              <a:rPr lang="en-US" sz="800" dirty="0"/>
              <a:t> tagger resource </a:t>
            </a:r>
            <a:r>
              <a:rPr lang="en-US" sz="800" dirty="0" smtClean="0"/>
              <a:t>location</a:t>
            </a:r>
            <a:r>
              <a:rPr lang="ko-KR" altLang="en-US" sz="800" dirty="0" smtClean="0"/>
              <a:t>		</a:t>
            </a:r>
            <a:r>
              <a:rPr lang="en-US" altLang="ko-KR" sz="800" i="1" u="sng" dirty="0" smtClean="0"/>
              <a:t>//.pf</a:t>
            </a:r>
            <a:r>
              <a:rPr lang="ko-KR" altLang="en-US" sz="800" i="1" u="sng" dirty="0" smtClean="0"/>
              <a:t> 데이터 저장소  </a:t>
            </a:r>
            <a:r>
              <a:rPr lang="en-US" altLang="ko-KR" sz="800" i="1" u="sng" dirty="0" smtClean="0"/>
              <a:t> (pf</a:t>
            </a:r>
            <a:r>
              <a:rPr lang="ko-KR" altLang="en-US" sz="800" i="1" u="sng" dirty="0" smtClean="0"/>
              <a:t> </a:t>
            </a:r>
            <a:r>
              <a:rPr lang="en-US" altLang="ko-KR" sz="800" i="1" u="sng" dirty="0" smtClean="0"/>
              <a:t>:= </a:t>
            </a:r>
            <a:r>
              <a:rPr lang="en-US" altLang="ko-KR" sz="800" i="1" u="sng" dirty="0" err="1" smtClean="0"/>
              <a:t>coTable</a:t>
            </a:r>
            <a:r>
              <a:rPr lang="ko-KR" altLang="en-US" sz="800" i="1" u="sng" dirty="0" smtClean="0"/>
              <a:t>로부터 도출한 그래프 자료구조</a:t>
            </a:r>
            <a:r>
              <a:rPr lang="en-US" altLang="ko-KR" sz="800" i="1" u="sng" dirty="0" smtClean="0"/>
              <a:t>)</a:t>
            </a:r>
            <a:endParaRPr lang="en-US" sz="800" i="1" u="sng" dirty="0" smtClean="0"/>
          </a:p>
          <a:p>
            <a:endParaRPr lang="en-US" sz="800" dirty="0" smtClean="0"/>
          </a:p>
          <a:p>
            <a:r>
              <a:rPr lang="en-US" sz="800" b="1" dirty="0" smtClean="0"/>
              <a:t>#tagger </a:t>
            </a:r>
            <a:r>
              <a:rPr lang="en-US" sz="800" b="1" dirty="0"/>
              <a:t>resource location</a:t>
            </a:r>
          </a:p>
          <a:p>
            <a:r>
              <a:rPr lang="en-US" sz="800" dirty="0" smtClean="0"/>
              <a:t>ENG_TAGGER_LOCATION </a:t>
            </a:r>
            <a:r>
              <a:rPr lang="en-US" sz="800" dirty="0"/>
              <a:t>= /</a:t>
            </a:r>
            <a:r>
              <a:rPr lang="en-US" sz="800" dirty="0" smtClean="0"/>
              <a:t>lib/wsj-0-18-left3words-distsim.tagger</a:t>
            </a:r>
            <a:r>
              <a:rPr lang="ko-KR" altLang="en-US" sz="800" dirty="0" smtClean="0"/>
              <a:t>		</a:t>
            </a:r>
            <a:r>
              <a:rPr lang="en-US" altLang="ko-KR" sz="800" i="1" u="sng" dirty="0" smtClean="0"/>
              <a:t>//English</a:t>
            </a:r>
            <a:r>
              <a:rPr lang="ko-KR" altLang="en-US" sz="800" i="1" u="sng" dirty="0" smtClean="0"/>
              <a:t> 형태소 분석을 위한 라이브러리 위치</a:t>
            </a:r>
            <a:endParaRPr lang="en-US" sz="800" i="1" u="sng" dirty="0" smtClean="0"/>
          </a:p>
          <a:p>
            <a:r>
              <a:rPr lang="en-US" sz="800" dirty="0"/>
              <a:t>KOR_TAGGER_LOCATION = /</a:t>
            </a:r>
            <a:r>
              <a:rPr lang="en-US" sz="800" dirty="0" smtClean="0"/>
              <a:t>lib/model			</a:t>
            </a:r>
            <a:r>
              <a:rPr lang="ko-KR" altLang="en-US" sz="800" dirty="0" smtClean="0"/>
              <a:t>	</a:t>
            </a:r>
            <a:r>
              <a:rPr lang="en-US" sz="800" i="1" u="sng" dirty="0" smtClean="0"/>
              <a:t>//Korean</a:t>
            </a:r>
            <a:r>
              <a:rPr lang="ko-KR" altLang="en-US" sz="800" i="1" u="sng" dirty="0" smtClean="0"/>
              <a:t>형태소 분석을 위한 라이브러리 위치</a:t>
            </a:r>
            <a:r>
              <a:rPr lang="ko-KR" altLang="en-US" sz="800" dirty="0" smtClean="0"/>
              <a:t>		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b="1" dirty="0" smtClean="0"/>
              <a:t>#</a:t>
            </a:r>
            <a:r>
              <a:rPr lang="en-US" sz="800" b="1" dirty="0"/>
              <a:t>JPATHFINDER </a:t>
            </a:r>
            <a:r>
              <a:rPr lang="en-US" sz="800" b="1" dirty="0" smtClean="0"/>
              <a:t>LOCATION</a:t>
            </a:r>
          </a:p>
          <a:p>
            <a:r>
              <a:rPr lang="en-US" sz="800" dirty="0" smtClean="0"/>
              <a:t>JPATHFINDER_LOCATION </a:t>
            </a:r>
            <a:r>
              <a:rPr lang="en-US" sz="800" dirty="0"/>
              <a:t>= /</a:t>
            </a:r>
            <a:r>
              <a:rPr lang="en-US" sz="800" dirty="0" smtClean="0"/>
              <a:t>lib/</a:t>
            </a:r>
            <a:r>
              <a:rPr lang="en-US" sz="800" dirty="0" err="1" smtClean="0"/>
              <a:t>JPathfinder.jar</a:t>
            </a:r>
            <a:r>
              <a:rPr lang="ko-KR" altLang="en-US" sz="800" dirty="0" smtClean="0"/>
              <a:t>			</a:t>
            </a:r>
            <a:r>
              <a:rPr lang="en-US" altLang="ko-KR" sz="800" i="1" u="sng" dirty="0" smtClean="0"/>
              <a:t>//local graph</a:t>
            </a:r>
            <a:r>
              <a:rPr lang="ko-KR" altLang="en-US" sz="800" i="1" u="sng" dirty="0" smtClean="0"/>
              <a:t>를 그리기 위한</a:t>
            </a:r>
            <a:r>
              <a:rPr lang="en-US" altLang="ko-KR" sz="800" i="1" u="sng" dirty="0" smtClean="0"/>
              <a:t> </a:t>
            </a:r>
            <a:r>
              <a:rPr lang="ko-KR" altLang="en-US" sz="800" i="1" u="sng" dirty="0" smtClean="0"/>
              <a:t>라이브러리 위치</a:t>
            </a:r>
            <a:r>
              <a:rPr lang="ko-KR" altLang="en-US" sz="800" dirty="0" smtClean="0"/>
              <a:t>		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WEB GRAPH </a:t>
            </a:r>
            <a:r>
              <a:rPr lang="en-US" sz="800" b="1" dirty="0" smtClean="0"/>
              <a:t>LOCATION</a:t>
            </a:r>
          </a:p>
          <a:p>
            <a:r>
              <a:rPr lang="en-US" sz="800" dirty="0" smtClean="0"/>
              <a:t>WEBGRAPH_LOCATION </a:t>
            </a:r>
            <a:r>
              <a:rPr lang="en-US" sz="800" dirty="0"/>
              <a:t>= /</a:t>
            </a:r>
            <a:r>
              <a:rPr lang="en-US" sz="800" dirty="0" smtClean="0"/>
              <a:t>results/</a:t>
            </a:r>
            <a:r>
              <a:rPr lang="en-US" sz="800" dirty="0" err="1" smtClean="0"/>
              <a:t>result_webgraph</a:t>
            </a:r>
            <a:r>
              <a:rPr lang="ko-KR" altLang="en-US" sz="800" dirty="0" smtClean="0"/>
              <a:t>			</a:t>
            </a:r>
            <a:r>
              <a:rPr lang="en-US" altLang="ko-KR" sz="800" i="1" u="sng" dirty="0" smtClean="0"/>
              <a:t>//</a:t>
            </a:r>
            <a:r>
              <a:rPr lang="en-US" altLang="ko-KR" sz="800" i="1" u="sng" dirty="0" err="1" smtClean="0"/>
              <a:t>webgraph</a:t>
            </a:r>
            <a:r>
              <a:rPr lang="ko-KR" altLang="en-US" sz="800" i="1" u="sng" dirty="0" smtClean="0"/>
              <a:t>를 그리기 위한 라이브러리 위치</a:t>
            </a:r>
            <a:r>
              <a:rPr lang="ko-KR" altLang="en-US" sz="800" dirty="0" smtClean="0"/>
              <a:t>		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PRINT TO DB (on/off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OUTPUT_DB </a:t>
            </a:r>
            <a:r>
              <a:rPr lang="en-US" sz="800" dirty="0"/>
              <a:t>= </a:t>
            </a:r>
            <a:r>
              <a:rPr lang="en-US" sz="800" dirty="0" smtClean="0"/>
              <a:t>off</a:t>
            </a:r>
            <a:r>
              <a:rPr lang="ko-KR" altLang="en-US" sz="800" dirty="0" smtClean="0"/>
              <a:t>					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프로그램 실행 결과를 </a:t>
            </a:r>
            <a:r>
              <a:rPr lang="en-US" altLang="ko-KR" sz="800" i="1" u="sng" dirty="0" smtClean="0"/>
              <a:t>DB</a:t>
            </a:r>
            <a:r>
              <a:rPr lang="ko-KR" altLang="en-US" sz="800" i="1" u="sng" dirty="0" smtClean="0"/>
              <a:t>에 쓰는 함수를 실행할지 여부</a:t>
            </a:r>
            <a:r>
              <a:rPr lang="en-US" altLang="ko-KR" sz="800" i="1" u="sng" dirty="0" smtClean="0"/>
              <a:t>.</a:t>
            </a:r>
            <a:r>
              <a:rPr lang="ko-KR" altLang="en-US" sz="800" i="1" u="sng" dirty="0" smtClean="0"/>
              <a:t> </a:t>
            </a:r>
          </a:p>
          <a:p>
            <a:r>
              <a:rPr lang="ko-KR" altLang="en-US" sz="800" dirty="0"/>
              <a:t>	</a:t>
            </a:r>
            <a:r>
              <a:rPr lang="ko-KR" altLang="en-US" sz="800" dirty="0" smtClean="0"/>
              <a:t>				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호스트 및 </a:t>
            </a:r>
            <a:r>
              <a:rPr lang="en-US" altLang="ko-KR" sz="800" i="1" u="sng" dirty="0" smtClean="0"/>
              <a:t>ID</a:t>
            </a:r>
            <a:r>
              <a:rPr lang="ko-KR" altLang="en-US" sz="800" i="1" u="sng" dirty="0" smtClean="0"/>
              <a:t>정보가 현재는 </a:t>
            </a:r>
            <a:r>
              <a:rPr lang="en-US" altLang="ko-KR" sz="800" i="1" u="sng" dirty="0" smtClean="0"/>
              <a:t>dummy</a:t>
            </a:r>
            <a:r>
              <a:rPr lang="ko-KR" altLang="en-US" sz="800" i="1" u="sng" dirty="0" smtClean="0"/>
              <a:t>로 들어가 있기 때문에 </a:t>
            </a:r>
            <a:r>
              <a:rPr lang="en-US" altLang="ko-KR" sz="800" i="1" u="sng" dirty="0" smtClean="0"/>
              <a:t>off</a:t>
            </a:r>
            <a:r>
              <a:rPr lang="ko-KR" altLang="en-US" sz="800" i="1" u="sng" dirty="0" smtClean="0"/>
              <a:t>로 해둠</a:t>
            </a:r>
          </a:p>
          <a:p>
            <a:r>
              <a:rPr lang="en-US" sz="800" b="1" dirty="0" smtClean="0"/>
              <a:t>#</a:t>
            </a:r>
            <a:r>
              <a:rPr lang="en-US" sz="800" b="1" dirty="0"/>
              <a:t>PRINT TO JSON FORMAT 1 (on/off</a:t>
            </a:r>
            <a:r>
              <a:rPr lang="en-US" sz="800" b="1" dirty="0" smtClean="0"/>
              <a:t>)</a:t>
            </a:r>
            <a:r>
              <a:rPr lang="ko-KR" altLang="en-US" sz="800" b="1" dirty="0" smtClean="0"/>
              <a:t>			</a:t>
            </a:r>
            <a:endParaRPr lang="en-US" sz="800" b="1" dirty="0" smtClean="0"/>
          </a:p>
          <a:p>
            <a:r>
              <a:rPr lang="en-US" sz="800" dirty="0" smtClean="0"/>
              <a:t>OUTPUT_JSON_F1 </a:t>
            </a:r>
            <a:r>
              <a:rPr lang="en-US" sz="800" dirty="0"/>
              <a:t>= </a:t>
            </a:r>
            <a:r>
              <a:rPr lang="en-US" sz="800" dirty="0" smtClean="0"/>
              <a:t>on</a:t>
            </a:r>
            <a:r>
              <a:rPr lang="ko-KR" altLang="en-US" sz="800" dirty="0" smtClean="0"/>
              <a:t>				</a:t>
            </a:r>
            <a:r>
              <a:rPr lang="en-US" altLang="ko-KR" sz="800" i="1" u="sng" dirty="0" smtClean="0"/>
              <a:t>//JSON</a:t>
            </a:r>
            <a:r>
              <a:rPr lang="ko-KR" altLang="en-US" sz="800" i="1" u="sng" dirty="0" smtClean="0"/>
              <a:t> 형식</a:t>
            </a:r>
            <a:r>
              <a:rPr lang="en-US" altLang="ko-KR" sz="800" i="1" u="sng" dirty="0" smtClean="0"/>
              <a:t>1</a:t>
            </a:r>
            <a:r>
              <a:rPr lang="ko-KR" altLang="en-US" sz="800" i="1" u="sng" dirty="0" smtClean="0"/>
              <a:t>로 출력할지 여부</a:t>
            </a:r>
            <a:r>
              <a:rPr lang="en-US" altLang="ko-KR" sz="800" i="1" u="sng" dirty="0" smtClean="0"/>
              <a:t>(Edge</a:t>
            </a:r>
            <a:r>
              <a:rPr lang="ko-KR" altLang="en-US" sz="800" i="1" u="sng" dirty="0" smtClean="0"/>
              <a:t>정보가 노드 </a:t>
            </a:r>
            <a:r>
              <a:rPr lang="en-US" altLang="ko-KR" sz="800" i="1" u="sng" dirty="0" smtClean="0"/>
              <a:t>ID</a:t>
            </a:r>
            <a:r>
              <a:rPr lang="ko-KR" altLang="en-US" sz="800" i="1" u="sng" dirty="0" smtClean="0"/>
              <a:t>로 정의됨</a:t>
            </a:r>
            <a:r>
              <a:rPr lang="en-US" altLang="ko-KR" sz="800" i="1" u="sng" dirty="0" smtClean="0"/>
              <a:t>)</a:t>
            </a:r>
            <a:endParaRPr lang="en-US" sz="800" i="1" u="sng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PRINT TO JSON FORMAT 2 (on/off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OUTPUT_JSON_F2 </a:t>
            </a:r>
            <a:r>
              <a:rPr lang="en-US" sz="800" dirty="0"/>
              <a:t>= </a:t>
            </a:r>
            <a:r>
              <a:rPr lang="en-US" sz="800" dirty="0" smtClean="0"/>
              <a:t>on</a:t>
            </a:r>
            <a:r>
              <a:rPr lang="ko-KR" altLang="en-US" sz="800" dirty="0" smtClean="0"/>
              <a:t>				</a:t>
            </a:r>
            <a:r>
              <a:rPr lang="en-US" altLang="ko-KR" sz="800" i="1" u="sng" dirty="0" smtClean="0"/>
              <a:t>//JSON</a:t>
            </a:r>
            <a:r>
              <a:rPr lang="ko-KR" altLang="en-US" sz="800" i="1" u="sng" dirty="0" smtClean="0"/>
              <a:t> 형식 </a:t>
            </a:r>
            <a:r>
              <a:rPr lang="en-US" altLang="ko-KR" sz="800" i="1" u="sng" dirty="0" smtClean="0"/>
              <a:t>2</a:t>
            </a:r>
            <a:r>
              <a:rPr lang="ko-KR" altLang="en-US" sz="800" i="1" u="sng" dirty="0" smtClean="0"/>
              <a:t>로 출력할지 여부</a:t>
            </a:r>
            <a:r>
              <a:rPr lang="en-US" altLang="ko-KR" sz="800" i="1" u="sng" dirty="0" smtClean="0"/>
              <a:t>(Edge</a:t>
            </a:r>
            <a:r>
              <a:rPr lang="ko-KR" altLang="en-US" sz="800" i="1" u="sng" dirty="0" smtClean="0"/>
              <a:t>정보가 노드 이름으로 정의됨</a:t>
            </a:r>
            <a:r>
              <a:rPr lang="en-US" altLang="ko-KR" sz="800" i="1" u="sng" dirty="0" smtClean="0"/>
              <a:t>)</a:t>
            </a:r>
            <a:endParaRPr lang="en-US" sz="800" i="1" u="sng" dirty="0" smtClean="0"/>
          </a:p>
          <a:p>
            <a:endParaRPr lang="en-US" sz="800" i="1" u="sng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PRINT TO VERTICES TXT (on/off</a:t>
            </a:r>
            <a:r>
              <a:rPr lang="en-US" sz="800" b="1" dirty="0" smtClean="0"/>
              <a:t>)</a:t>
            </a:r>
            <a:endParaRPr lang="en-US" sz="800" dirty="0"/>
          </a:p>
          <a:p>
            <a:r>
              <a:rPr lang="en-US" sz="800" dirty="0" smtClean="0"/>
              <a:t>OUTPUT_VERTICES </a:t>
            </a:r>
            <a:r>
              <a:rPr lang="en-US" sz="800" dirty="0"/>
              <a:t>= </a:t>
            </a:r>
            <a:r>
              <a:rPr lang="en-US" sz="800" dirty="0" smtClean="0"/>
              <a:t>on</a:t>
            </a:r>
            <a:r>
              <a:rPr lang="ko-KR" altLang="en-US" sz="800" dirty="0" smtClean="0"/>
              <a:t>			</a:t>
            </a:r>
            <a:r>
              <a:rPr lang="ko-KR" altLang="en-US" sz="800" i="1" dirty="0" smtClean="0"/>
              <a:t>	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모든 </a:t>
            </a:r>
            <a:r>
              <a:rPr lang="en-US" altLang="ko-KR" sz="800" i="1" u="sng" dirty="0" smtClean="0"/>
              <a:t>Vertex</a:t>
            </a:r>
            <a:r>
              <a:rPr lang="ko-KR" altLang="en-US" sz="800" i="1" u="sng" dirty="0" smtClean="0"/>
              <a:t>를 출력</a:t>
            </a:r>
            <a:endParaRPr lang="en-US" sz="800" i="1" u="sng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PRINT TO EDGES TXT (on/off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OUTPUT_EDGES </a:t>
            </a:r>
            <a:r>
              <a:rPr lang="en-US" sz="800" dirty="0"/>
              <a:t>= </a:t>
            </a:r>
            <a:r>
              <a:rPr lang="en-US" sz="800" dirty="0" smtClean="0"/>
              <a:t>on</a:t>
            </a:r>
            <a:r>
              <a:rPr lang="ko-KR" altLang="en-US" sz="800" dirty="0" smtClean="0"/>
              <a:t> 					</a:t>
            </a:r>
            <a:r>
              <a:rPr lang="en-US" altLang="ko-KR" sz="800" i="1" u="sng" dirty="0" smtClean="0"/>
              <a:t>//</a:t>
            </a:r>
            <a:r>
              <a:rPr lang="ko-KR" altLang="en-US" sz="800" i="1" u="sng" dirty="0" smtClean="0"/>
              <a:t>모든 </a:t>
            </a:r>
            <a:r>
              <a:rPr lang="en-US" altLang="ko-KR" sz="800" i="1" u="sng" dirty="0" smtClean="0"/>
              <a:t>Edge</a:t>
            </a:r>
            <a:r>
              <a:rPr lang="ko-KR" altLang="en-US" sz="800" i="1" u="sng" dirty="0" smtClean="0"/>
              <a:t>를 출력</a:t>
            </a:r>
            <a:endParaRPr lang="en-US" sz="800" i="1" u="sng" dirty="0" smtClean="0"/>
          </a:p>
          <a:p>
            <a:endParaRPr lang="en-US" sz="800" b="1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EXECUTE DRAWING TOOL (on/off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EXE_DRAWING </a:t>
            </a:r>
            <a:r>
              <a:rPr lang="en-US" sz="800" dirty="0"/>
              <a:t>= </a:t>
            </a:r>
            <a:r>
              <a:rPr lang="en-US" sz="800" dirty="0" smtClean="0"/>
              <a:t>off				</a:t>
            </a:r>
            <a:r>
              <a:rPr lang="ko-KR" altLang="en-US" sz="800" dirty="0" smtClean="0"/>
              <a:t>	</a:t>
            </a:r>
            <a:r>
              <a:rPr lang="en-US" sz="800" i="1" u="sng" dirty="0" smtClean="0"/>
              <a:t>//</a:t>
            </a:r>
            <a:r>
              <a:rPr lang="en-US" sz="800" i="1" u="sng" dirty="0" err="1" smtClean="0"/>
              <a:t>localgraph</a:t>
            </a:r>
            <a:r>
              <a:rPr lang="en-US" sz="800" i="1" u="sng" dirty="0" smtClean="0"/>
              <a:t>(=</a:t>
            </a:r>
            <a:r>
              <a:rPr lang="en-US" sz="800" i="1" u="sng" dirty="0" err="1" smtClean="0"/>
              <a:t>Jpathfinder.jar</a:t>
            </a:r>
            <a:r>
              <a:rPr lang="en-US" sz="800" i="1" u="sng" dirty="0" smtClean="0"/>
              <a:t>)</a:t>
            </a:r>
            <a:r>
              <a:rPr lang="ko-KR" altLang="en-US" sz="800" i="1" u="sng" dirty="0" smtClean="0"/>
              <a:t>를 실행할지 여부</a:t>
            </a:r>
            <a:endParaRPr lang="en-US" sz="800" i="1" u="sng" dirty="0" smtClean="0"/>
          </a:p>
          <a:p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RUN WEB GRAPH (on/off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RUN_WEBGRAPH </a:t>
            </a:r>
            <a:r>
              <a:rPr lang="en-US" sz="800" dirty="0"/>
              <a:t>= </a:t>
            </a:r>
            <a:r>
              <a:rPr lang="en-US" sz="800" dirty="0" smtClean="0"/>
              <a:t>on</a:t>
            </a:r>
          </a:p>
          <a:p>
            <a:r>
              <a:rPr lang="en-US" sz="800" dirty="0" smtClean="0"/>
              <a:t>					</a:t>
            </a:r>
            <a:r>
              <a:rPr lang="en-US" sz="800" i="1" u="sng" dirty="0" smtClean="0"/>
              <a:t>//</a:t>
            </a:r>
            <a:r>
              <a:rPr lang="ko-KR" altLang="en-US" sz="800" i="1" u="sng" dirty="0" smtClean="0"/>
              <a:t>결과를 </a:t>
            </a:r>
            <a:r>
              <a:rPr lang="en-US" sz="800" i="1" u="sng" dirty="0" err="1" smtClean="0"/>
              <a:t>webgraph</a:t>
            </a:r>
            <a:r>
              <a:rPr lang="en-US" sz="800" i="1" u="sng" dirty="0" smtClean="0"/>
              <a:t>(.html)</a:t>
            </a:r>
            <a:r>
              <a:rPr lang="ko-KR" altLang="en-US" sz="800" i="1" u="sng" dirty="0" smtClean="0"/>
              <a:t> 형태로 내보낼지 여부</a:t>
            </a:r>
            <a:endParaRPr lang="en-US" sz="800" i="1" u="sng" dirty="0" smtClean="0"/>
          </a:p>
          <a:p>
            <a:r>
              <a:rPr lang="en-US" altLang="ko-KR" sz="800" dirty="0" smtClean="0"/>
              <a:t>#PRINT TO R Script (on/off)				</a:t>
            </a:r>
            <a:r>
              <a:rPr lang="en-US" altLang="ko-KR" sz="800" i="1" u="sng" dirty="0" smtClean="0"/>
              <a:t> </a:t>
            </a:r>
            <a:r>
              <a:rPr lang="en-US" altLang="ko-KR" sz="800" i="1" u="sng" dirty="0"/>
              <a:t>//</a:t>
            </a:r>
            <a:r>
              <a:rPr lang="ko-KR" altLang="en-US" sz="800" i="1" u="sng" dirty="0" smtClean="0"/>
              <a:t>결과를 </a:t>
            </a:r>
            <a:r>
              <a:rPr lang="en-US" altLang="ko-KR" sz="800" i="1" u="sng" dirty="0" smtClean="0"/>
              <a:t>R</a:t>
            </a:r>
            <a:r>
              <a:rPr lang="ko-KR" altLang="en-US" sz="800" i="1" u="sng" dirty="0" smtClean="0"/>
              <a:t>에서 </a:t>
            </a:r>
            <a:r>
              <a:rPr lang="en-US" altLang="ko-KR" sz="800" i="1" u="sng" dirty="0" smtClean="0"/>
              <a:t>visualization</a:t>
            </a:r>
            <a:r>
              <a:rPr lang="ko-KR" altLang="en-US" sz="800" i="1" u="sng" dirty="0" smtClean="0"/>
              <a:t>할 수 있는 </a:t>
            </a:r>
            <a:r>
              <a:rPr lang="ko-KR" altLang="en-US" sz="800" i="1" u="sng" dirty="0"/>
              <a:t>형태로 내보낼지 </a:t>
            </a:r>
            <a:r>
              <a:rPr lang="ko-KR" altLang="en-US" sz="800" i="1" u="sng" dirty="0" smtClean="0"/>
              <a:t>여부</a:t>
            </a:r>
            <a:endParaRPr lang="en-US" altLang="ko-KR" sz="800" dirty="0" smtClean="0"/>
          </a:p>
          <a:p>
            <a:r>
              <a:rPr lang="en-US" altLang="ko-KR" sz="800" dirty="0" smtClean="0"/>
              <a:t>OUTPUT_R </a:t>
            </a:r>
            <a:r>
              <a:rPr lang="en-US" altLang="ko-KR" sz="800" dirty="0"/>
              <a:t>= off</a:t>
            </a:r>
            <a:endParaRPr lang="en-US" sz="800" dirty="0"/>
          </a:p>
          <a:p>
            <a:r>
              <a:rPr lang="en-US" sz="800" b="1" dirty="0" smtClean="0"/>
              <a:t>#</a:t>
            </a:r>
            <a:r>
              <a:rPr lang="en-US" sz="800" b="1" dirty="0"/>
              <a:t>WEB GRAPH-DIRECTED (on/off</a:t>
            </a:r>
            <a:r>
              <a:rPr lang="en-US" sz="800" b="1" dirty="0" smtClean="0"/>
              <a:t>)</a:t>
            </a:r>
          </a:p>
          <a:p>
            <a:r>
              <a:rPr lang="en-US" sz="800" dirty="0" smtClean="0"/>
              <a:t>DIRECTED </a:t>
            </a:r>
            <a:r>
              <a:rPr lang="en-US" sz="800" dirty="0"/>
              <a:t>= </a:t>
            </a:r>
            <a:r>
              <a:rPr lang="en-US" sz="800" dirty="0" smtClean="0"/>
              <a:t>off</a:t>
            </a:r>
            <a:r>
              <a:rPr lang="ko-KR" altLang="en-US" sz="800" dirty="0" smtClean="0"/>
              <a:t>				</a:t>
            </a:r>
            <a:r>
              <a:rPr lang="ko-KR" altLang="en-US" sz="800" dirty="0"/>
              <a:t>	</a:t>
            </a:r>
            <a:r>
              <a:rPr lang="en-US" altLang="ko-KR" sz="800" i="1" u="sng" dirty="0" smtClean="0"/>
              <a:t>//</a:t>
            </a:r>
            <a:r>
              <a:rPr lang="en-US" altLang="ko-KR" sz="800" i="1" u="sng" dirty="0" err="1" smtClean="0"/>
              <a:t>webgraph</a:t>
            </a:r>
            <a:r>
              <a:rPr lang="ko-KR" altLang="en-US" sz="800" i="1" u="sng" dirty="0" smtClean="0"/>
              <a:t>를 </a:t>
            </a:r>
            <a:r>
              <a:rPr lang="en-US" altLang="ko-KR" sz="800" i="1" u="sng" dirty="0" smtClean="0"/>
              <a:t>directed</a:t>
            </a:r>
            <a:r>
              <a:rPr lang="ko-KR" altLang="en-US" sz="800" i="1" u="sng" dirty="0" smtClean="0"/>
              <a:t>로 그릴지</a:t>
            </a:r>
            <a:r>
              <a:rPr lang="en-US" altLang="ko-KR" sz="800" i="1" u="sng" dirty="0" smtClean="0"/>
              <a:t>,</a:t>
            </a:r>
            <a:r>
              <a:rPr lang="ko-KR" altLang="en-US" sz="800" i="1" u="sng" dirty="0" smtClean="0"/>
              <a:t> </a:t>
            </a:r>
            <a:r>
              <a:rPr lang="en-US" altLang="ko-KR" sz="800" i="1" u="sng" dirty="0" smtClean="0"/>
              <a:t>undirected</a:t>
            </a:r>
            <a:r>
              <a:rPr lang="ko-KR" altLang="en-US" sz="800" i="1" u="sng" dirty="0" smtClean="0"/>
              <a:t>로</a:t>
            </a:r>
            <a:r>
              <a:rPr lang="en-US" altLang="ko-KR" sz="800" i="1" u="sng" dirty="0" smtClean="0"/>
              <a:t> </a:t>
            </a:r>
            <a:r>
              <a:rPr lang="ko-KR" altLang="en-US" sz="800" i="1" u="sng" dirty="0" smtClean="0"/>
              <a:t>그릴지 선택</a:t>
            </a:r>
            <a:r>
              <a:rPr lang="ko-KR" altLang="en-US" sz="800" dirty="0" smtClean="0"/>
              <a:t>	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0"/>
            <a:ext cx="39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[</a:t>
            </a:r>
            <a:r>
              <a:rPr lang="en-US" altLang="ko-KR" dirty="0" err="1" smtClean="0"/>
              <a:t>config.properties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5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31270" y="254000"/>
            <a:ext cx="86127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[</a:t>
            </a:r>
            <a:r>
              <a:rPr lang="en-US" altLang="ko-KR" sz="1600" b="1" dirty="0" err="1"/>
              <a:t>Knowledge_structure_generator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프로젝트 설명 목차</a:t>
            </a:r>
            <a:r>
              <a:rPr lang="en-US" altLang="ko-KR" sz="1600" b="1" dirty="0" smtClean="0"/>
              <a:t>]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환경 설정 방법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실행방법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smtClean="0">
                <a:sym typeface="Wingdings" panose="05000000000000000000" pitchFamily="2" charset="2"/>
              </a:rPr>
              <a:t>Lucene </a:t>
            </a:r>
            <a:r>
              <a:rPr lang="ko-KR" altLang="en-US" sz="1400" dirty="0" smtClean="0">
                <a:sym typeface="Wingdings" panose="05000000000000000000" pitchFamily="2" charset="2"/>
              </a:rPr>
              <a:t>개요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ym typeface="Wingdings" panose="05000000000000000000" pitchFamily="2" charset="2"/>
              </a:rPr>
              <a:t>Sourcefile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구성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ym typeface="Wingdings" panose="05000000000000000000" pitchFamily="2" charset="2"/>
              </a:rPr>
              <a:t>Data flow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ym typeface="Wingdings" panose="05000000000000000000" pitchFamily="2" charset="2"/>
              </a:rPr>
              <a:t>자연어처리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ym typeface="Wingdings" panose="05000000000000000000" pitchFamily="2" charset="2"/>
              </a:rPr>
              <a:t>알고리즘 설명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[</a:t>
            </a:r>
            <a:r>
              <a:rPr lang="en-US" altLang="ko-KR" sz="1400" b="1" dirty="0" err="1"/>
              <a:t>Knowledge_structure_generator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프로젝트  실행방법 개요</a:t>
            </a:r>
            <a:r>
              <a:rPr lang="en-US" altLang="ko-KR" sz="1400" b="1" dirty="0" smtClean="0"/>
              <a:t>]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1270" y="2746990"/>
            <a:ext cx="1209040" cy="944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폴더</a:t>
            </a:r>
            <a:r>
              <a:rPr lang="en-US" altLang="ko-KR" sz="1400" dirty="0" smtClean="0"/>
              <a:t>]</a:t>
            </a:r>
          </a:p>
          <a:p>
            <a:pPr algn="ctr"/>
            <a:r>
              <a:rPr lang="ko-KR" altLang="en-US" sz="1400" dirty="0" smtClean="0"/>
              <a:t>문서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ko-KR" altLang="en-US" sz="1400" dirty="0" smtClean="0"/>
              <a:t>문서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2" idx="2"/>
          </p:cNvCxnSpPr>
          <p:nvPr/>
        </p:nvCxnSpPr>
        <p:spPr>
          <a:xfrm>
            <a:off x="1135790" y="3691870"/>
            <a:ext cx="0" cy="76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통 4"/>
          <p:cNvSpPr/>
          <p:nvPr/>
        </p:nvSpPr>
        <p:spPr>
          <a:xfrm>
            <a:off x="544380" y="4460240"/>
            <a:ext cx="1178560" cy="128016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[Lucene]</a:t>
            </a:r>
          </a:p>
          <a:p>
            <a:pPr algn="ctr"/>
            <a:r>
              <a:rPr lang="ko-KR" altLang="en-US" sz="1600" dirty="0" smtClean="0"/>
              <a:t>인덱스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>
            <a:off x="1740310" y="3219430"/>
            <a:ext cx="156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9339" y="3987801"/>
            <a:ext cx="142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IndexFiles.java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4724" y="2943123"/>
            <a:ext cx="1526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PreprocNLP.java</a:t>
            </a:r>
            <a:endParaRPr lang="ko-KR" altLang="en-US" sz="1400" dirty="0"/>
          </a:p>
        </p:txBody>
      </p:sp>
      <p:sp>
        <p:nvSpPr>
          <p:cNvPr id="12" name="원통 11"/>
          <p:cNvSpPr/>
          <p:nvPr/>
        </p:nvSpPr>
        <p:spPr>
          <a:xfrm>
            <a:off x="3312159" y="2599024"/>
            <a:ext cx="1148080" cy="12408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[DB]</a:t>
            </a:r>
          </a:p>
          <a:p>
            <a:pPr algn="ctr"/>
            <a:r>
              <a:rPr lang="en-US" altLang="ko-KR" sz="1400" dirty="0" smtClean="0"/>
              <a:t>NLP </a:t>
            </a:r>
            <a:r>
              <a:rPr lang="ko-KR" altLang="en-US" sz="1400" dirty="0" smtClean="0"/>
              <a:t>결과물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5" idx="4"/>
            <a:endCxn id="12" idx="3"/>
          </p:cNvCxnSpPr>
          <p:nvPr/>
        </p:nvCxnSpPr>
        <p:spPr>
          <a:xfrm flipV="1">
            <a:off x="1722940" y="3839835"/>
            <a:ext cx="2163259" cy="126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672039">
            <a:off x="1972234" y="4521409"/>
            <a:ext cx="157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PreprocNLP.java</a:t>
            </a:r>
            <a:endParaRPr lang="ko-KR" altLang="en-US" sz="1400" dirty="0"/>
          </a:p>
        </p:txBody>
      </p:sp>
      <p:sp>
        <p:nvSpPr>
          <p:cNvPr id="19" name="원통 18"/>
          <p:cNvSpPr/>
          <p:nvPr/>
        </p:nvSpPr>
        <p:spPr>
          <a:xfrm>
            <a:off x="5938524" y="2599023"/>
            <a:ext cx="1127760" cy="12408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[DB]</a:t>
            </a:r>
          </a:p>
          <a:p>
            <a:pPr algn="ctr"/>
            <a:r>
              <a:rPr lang="ko-KR" altLang="en-US" sz="1400" dirty="0" smtClean="0"/>
              <a:t>지식구조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12" idx="4"/>
            <a:endCxn id="19" idx="2"/>
          </p:cNvCxnSpPr>
          <p:nvPr/>
        </p:nvCxnSpPr>
        <p:spPr>
          <a:xfrm flipV="1">
            <a:off x="4460239" y="3219429"/>
            <a:ext cx="1478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80559" y="2950826"/>
            <a:ext cx="135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CreateKS.java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9293" y="5740400"/>
            <a:ext cx="2644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/>
              <a:t>문서를 </a:t>
            </a:r>
            <a:r>
              <a:rPr lang="ko-KR" altLang="en-US" sz="1200" dirty="0" err="1" smtClean="0"/>
              <a:t>루씬에</a:t>
            </a:r>
            <a:r>
              <a:rPr lang="ko-KR" altLang="en-US" sz="1200" dirty="0" smtClean="0"/>
              <a:t> 인덱싱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Search</a:t>
            </a:r>
            <a:r>
              <a:rPr lang="ko-KR" altLang="en-US" sz="1200" dirty="0" smtClean="0"/>
              <a:t>프로젝트에서 검색에 활용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25100" y="3954210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smtClean="0"/>
              <a:t>NLP </a:t>
            </a:r>
            <a:r>
              <a:rPr lang="ko-KR" altLang="en-US" sz="1200" dirty="0" smtClean="0"/>
              <a:t>결과물을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업로드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TF-IDF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점수를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업로드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4" y="303343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NLP</a:t>
            </a:r>
            <a:r>
              <a:rPr lang="ko-KR" altLang="en-US" sz="1200" dirty="0" smtClean="0"/>
              <a:t>결과를 바탕으로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지식구조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4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31270" y="254000"/>
            <a:ext cx="861273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실행방법</a:t>
            </a:r>
            <a:r>
              <a:rPr lang="en-US" altLang="ko-KR" sz="1600" b="1" dirty="0" smtClean="0"/>
              <a:t>]</a:t>
            </a:r>
          </a:p>
          <a:p>
            <a:r>
              <a:rPr lang="en-US" altLang="ko-KR" sz="1400" dirty="0" smtClean="0"/>
              <a:t>-  </a:t>
            </a:r>
            <a:r>
              <a:rPr lang="ko-KR" altLang="en-US" sz="1400" dirty="0" smtClean="0"/>
              <a:t>프로세스 시작점들을 모아놓은 패키지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com.kirc.core.sample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순서 문제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속도 문제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중간 결과물 저장을 위해 프로세스를 다음과 같이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부분으로 나눔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순서대로 실행</a:t>
            </a:r>
            <a:r>
              <a:rPr lang="ko-KR" altLang="en-US" sz="1400" dirty="0" smtClean="0"/>
              <a:t>하면 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IndexFiles.java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요약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있는 </a:t>
            </a:r>
            <a:r>
              <a:rPr lang="en-US" altLang="ko-KR" sz="1400" dirty="0" smtClean="0"/>
              <a:t>txt</a:t>
            </a:r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Lucene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인덱싱함</a:t>
            </a:r>
            <a:r>
              <a:rPr lang="en-US" altLang="ko-KR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WHY? </a:t>
            </a:r>
            <a:r>
              <a:rPr lang="ko-KR" altLang="en-US" sz="1400" dirty="0" smtClean="0"/>
              <a:t>후에 </a:t>
            </a:r>
            <a:r>
              <a:rPr lang="en-US" altLang="ko-KR" sz="1400" dirty="0" smtClean="0"/>
              <a:t>IDF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점수를 제대로 구하려면 문서 전체 셋을 우선 인덱싱 해놓은 후 계산해야 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인덱싱 후 </a:t>
            </a:r>
            <a:r>
              <a:rPr lang="en-US" altLang="ko-KR" sz="1400" dirty="0" smtClean="0">
                <a:sym typeface="Wingdings" panose="05000000000000000000" pitchFamily="2" charset="2"/>
              </a:rPr>
              <a:t>IDF </a:t>
            </a:r>
            <a:r>
              <a:rPr lang="ko-KR" altLang="en-US" sz="1400" dirty="0" smtClean="0">
                <a:sym typeface="Wingdings" panose="05000000000000000000" pitchFamily="2" charset="2"/>
              </a:rPr>
              <a:t>구하기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인풋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인덱싱 할 문서가 있는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주소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결과물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디렉토리에</a:t>
            </a:r>
            <a:r>
              <a:rPr lang="ko-KR" altLang="en-US" sz="1400" dirty="0"/>
              <a:t> 있는 문서들이 인덱싱 된</a:t>
            </a:r>
            <a:r>
              <a:rPr lang="en-US" altLang="ko-KR" sz="1400" dirty="0"/>
              <a:t> Lucene(Lucene </a:t>
            </a:r>
            <a:r>
              <a:rPr lang="ko-KR" altLang="en-US" sz="1400" dirty="0"/>
              <a:t>설명은 </a:t>
            </a:r>
            <a:r>
              <a:rPr lang="ko-KR" altLang="en-US" sz="1400" dirty="0" smtClean="0"/>
              <a:t>다음 장 참고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소요시간</a:t>
            </a:r>
            <a:r>
              <a:rPr lang="en-US" altLang="ko-KR" sz="1400" dirty="0" smtClean="0"/>
              <a:t>: 50G </a:t>
            </a:r>
            <a:r>
              <a:rPr lang="ko-KR" altLang="en-US" sz="1400" dirty="0" err="1" smtClean="0"/>
              <a:t>인덱싱하는데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시간 정도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P</a:t>
            </a:r>
            <a:r>
              <a:rPr lang="en-US" altLang="ko-KR" sz="1600" b="1" dirty="0" smtClean="0"/>
              <a:t>reprocNLP.java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요약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형태소 분석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전처리 결과를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업로드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WHY?: </a:t>
            </a:r>
            <a:r>
              <a:rPr lang="ko-KR" altLang="en-US" sz="1400" dirty="0" smtClean="0"/>
              <a:t>형태소 분석하는 데 시간 오래 걸림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나중에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sz="1400" dirty="0" smtClean="0">
                <a:sym typeface="Wingdings" panose="05000000000000000000" pitchFamily="2" charset="2"/>
              </a:rPr>
              <a:t> 튜닝 등의 목적으로 재사용해야 될 경우를 대비해 중간결과물을 </a:t>
            </a:r>
            <a:r>
              <a:rPr lang="en-US" altLang="ko-KR" sz="1400" dirty="0" smtClean="0">
                <a:sym typeface="Wingdings" panose="05000000000000000000" pitchFamily="2" charset="2"/>
              </a:rPr>
              <a:t>DB</a:t>
            </a:r>
            <a:r>
              <a:rPr lang="ko-KR" altLang="en-US" sz="1400" dirty="0" smtClean="0">
                <a:sym typeface="Wingdings" panose="05000000000000000000" pitchFamily="2" charset="2"/>
              </a:rPr>
              <a:t>에 백업해 놓음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(table </a:t>
            </a:r>
            <a:r>
              <a:rPr lang="ko-KR" altLang="en-US" sz="1400" dirty="0" smtClean="0">
                <a:sym typeface="Wingdings" panose="05000000000000000000" pitchFamily="2" charset="2"/>
              </a:rPr>
              <a:t>정보와 </a:t>
            </a:r>
            <a:r>
              <a:rPr lang="en-US" altLang="ko-KR" sz="1400" dirty="0" smtClean="0">
                <a:sym typeface="Wingdings" panose="05000000000000000000" pitchFamily="2" charset="2"/>
              </a:rPr>
              <a:t>create </a:t>
            </a:r>
            <a:r>
              <a:rPr lang="ko-KR" altLang="en-US" sz="1400" dirty="0" smtClean="0">
                <a:sym typeface="Wingdings" panose="05000000000000000000" pitchFamily="2" charset="2"/>
              </a:rPr>
              <a:t>코드는 </a:t>
            </a:r>
            <a:r>
              <a:rPr lang="en-US" altLang="ko-KR" sz="1400" dirty="0" smtClean="0">
                <a:sym typeface="Wingdings" panose="05000000000000000000" pitchFamily="2" charset="2"/>
              </a:rPr>
              <a:t>appendix</a:t>
            </a:r>
            <a:r>
              <a:rPr lang="ko-KR" altLang="en-US" sz="1400" dirty="0" smtClean="0">
                <a:sym typeface="Wingdings" panose="05000000000000000000" pitchFamily="2" charset="2"/>
              </a:rPr>
              <a:t>에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인풋</a:t>
            </a:r>
            <a:r>
              <a:rPr lang="en-US" altLang="ko-KR" sz="1400" dirty="0" smtClean="0">
                <a:sym typeface="Wingdings" panose="05000000000000000000" pitchFamily="2" charset="2"/>
              </a:rPr>
              <a:t>: 1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인덱싱 한 </a:t>
            </a:r>
            <a:r>
              <a:rPr lang="en-US" altLang="ko-KR" sz="1400" dirty="0">
                <a:sym typeface="Wingdings" panose="05000000000000000000" pitchFamily="2" charset="2"/>
              </a:rPr>
              <a:t>L</a:t>
            </a:r>
            <a:r>
              <a:rPr lang="en-US" altLang="ko-KR" sz="1400" dirty="0" smtClean="0">
                <a:sym typeface="Wingdings" panose="05000000000000000000" pitchFamily="2" charset="2"/>
              </a:rPr>
              <a:t>ucene </a:t>
            </a:r>
            <a:r>
              <a:rPr lang="ko-KR" altLang="en-US" sz="1400" dirty="0" smtClean="0">
                <a:sym typeface="Wingdings" panose="05000000000000000000" pitchFamily="2" charset="2"/>
              </a:rPr>
              <a:t>주소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결과물</a:t>
            </a:r>
            <a:r>
              <a:rPr lang="en-US" altLang="ko-KR" sz="1400" dirty="0">
                <a:sym typeface="Wingdings" panose="05000000000000000000" pitchFamily="2" charset="2"/>
              </a:rPr>
              <a:t>: L</a:t>
            </a:r>
            <a:r>
              <a:rPr lang="en-US" altLang="ko-KR" sz="1400" dirty="0" smtClean="0">
                <a:sym typeface="Wingdings" panose="05000000000000000000" pitchFamily="2" charset="2"/>
              </a:rPr>
              <a:t>ucene</a:t>
            </a:r>
            <a:r>
              <a:rPr lang="ko-KR" altLang="en-US" sz="1400" dirty="0" smtClean="0">
                <a:sym typeface="Wingdings" panose="05000000000000000000" pitchFamily="2" charset="2"/>
              </a:rPr>
              <a:t>에 있는 문서들을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전처리하여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DB</a:t>
            </a:r>
            <a:r>
              <a:rPr lang="ko-KR" altLang="en-US" sz="1400" dirty="0" smtClean="0">
                <a:sym typeface="Wingdings" panose="05000000000000000000" pitchFamily="2" charset="2"/>
              </a:rPr>
              <a:t>에 업로드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소요 시간</a:t>
            </a:r>
            <a:r>
              <a:rPr lang="en-US" altLang="ko-KR" sz="1400" dirty="0" smtClean="0">
                <a:sym typeface="Wingdings" panose="05000000000000000000" pitchFamily="2" charset="2"/>
              </a:rPr>
              <a:t>: 50G </a:t>
            </a:r>
            <a:r>
              <a:rPr lang="ko-KR" altLang="en-US" sz="1400" dirty="0" smtClean="0">
                <a:sym typeface="Wingdings" panose="05000000000000000000" pitchFamily="2" charset="2"/>
              </a:rPr>
              <a:t>영어 텍스트 처리하는데 </a:t>
            </a:r>
            <a:r>
              <a:rPr lang="en-US" altLang="ko-KR" sz="1400" dirty="0" smtClean="0">
                <a:sym typeface="Wingdings" panose="05000000000000000000" pitchFamily="2" charset="2"/>
              </a:rPr>
              <a:t>7</a:t>
            </a:r>
            <a:r>
              <a:rPr lang="ko-KR" altLang="en-US" sz="1400" dirty="0" smtClean="0">
                <a:sym typeface="Wingdings" panose="05000000000000000000" pitchFamily="2" charset="2"/>
              </a:rPr>
              <a:t>일 정도 걸림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3"/>
            </a:pPr>
            <a:r>
              <a:rPr lang="en-US" altLang="ko-KR" sz="1600" b="1" dirty="0" smtClean="0">
                <a:sym typeface="Wingdings" panose="05000000000000000000" pitchFamily="2" charset="2"/>
              </a:rPr>
              <a:t>CreateKS.java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요약</a:t>
            </a:r>
            <a:r>
              <a:rPr lang="en-US" altLang="ko-KR" sz="1400" dirty="0" smtClean="0">
                <a:sym typeface="Wingdings" panose="05000000000000000000" pitchFamily="2" charset="2"/>
              </a:rPr>
              <a:t>:  </a:t>
            </a:r>
            <a:r>
              <a:rPr lang="ko-KR" altLang="en-US" sz="1400" dirty="0" smtClean="0">
                <a:sym typeface="Wingdings" panose="05000000000000000000" pitchFamily="2" charset="2"/>
              </a:rPr>
              <a:t>지식구조 생성하여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DB</a:t>
            </a:r>
            <a:r>
              <a:rPr lang="ko-KR" altLang="en-US" sz="1400" dirty="0" smtClean="0">
                <a:sym typeface="Wingdings" panose="05000000000000000000" pitchFamily="2" charset="2"/>
              </a:rPr>
              <a:t>에 업로드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인풋</a:t>
            </a:r>
            <a:r>
              <a:rPr lang="en-US" altLang="ko-KR" sz="1400" dirty="0" smtClean="0">
                <a:sym typeface="Wingdings" panose="05000000000000000000" pitchFamily="2" charset="2"/>
              </a:rPr>
              <a:t>: 2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생성된 문장</a:t>
            </a:r>
            <a:r>
              <a:rPr lang="en-US" altLang="ko-KR" sz="1400" dirty="0" smtClean="0">
                <a:sym typeface="Wingdings" panose="05000000000000000000" pitchFamily="2" charset="2"/>
              </a:rPr>
              <a:t>or</a:t>
            </a:r>
            <a:r>
              <a:rPr lang="ko-KR" altLang="en-US" sz="1400" dirty="0" smtClean="0">
                <a:sym typeface="Wingdings" panose="05000000000000000000" pitchFamily="2" charset="2"/>
              </a:rPr>
              <a:t>문단 단위의 </a:t>
            </a:r>
            <a:r>
              <a:rPr lang="ko-KR" altLang="en-US" sz="1400" dirty="0" smtClean="0">
                <a:sym typeface="Wingdings" panose="05000000000000000000" pitchFamily="2" charset="2"/>
              </a:rPr>
              <a:t>명사들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결과물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지식구조 </a:t>
            </a:r>
            <a:r>
              <a:rPr lang="en-US" altLang="ko-KR" sz="1400" dirty="0" smtClean="0">
                <a:sym typeface="Wingdings" panose="05000000000000000000" pitchFamily="2" charset="2"/>
              </a:rPr>
              <a:t>DB</a:t>
            </a:r>
            <a:r>
              <a:rPr lang="ko-KR" altLang="en-US" sz="1400" dirty="0" smtClean="0">
                <a:sym typeface="Wingdings" panose="05000000000000000000" pitchFamily="2" charset="2"/>
              </a:rPr>
              <a:t>에 업로드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ym typeface="Wingdings" panose="05000000000000000000" pitchFamily="2" charset="2"/>
              </a:rPr>
              <a:t>소요시간</a:t>
            </a:r>
            <a:r>
              <a:rPr lang="en-US" altLang="ko-KR" sz="1400" dirty="0" smtClean="0">
                <a:sym typeface="Wingdings" panose="05000000000000000000" pitchFamily="2" charset="2"/>
              </a:rPr>
              <a:t>: 50G</a:t>
            </a:r>
            <a:r>
              <a:rPr lang="ko-KR" altLang="en-US" sz="1400" dirty="0" smtClean="0"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ym typeface="Wingdings" panose="05000000000000000000" pitchFamily="2" charset="2"/>
              </a:rPr>
              <a:t>일 정도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15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220" y="324487"/>
            <a:ext cx="7917180" cy="6054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[Lucene </a:t>
            </a:r>
            <a:r>
              <a:rPr lang="ko-KR" altLang="en-US" sz="1600" b="1" dirty="0" smtClean="0"/>
              <a:t>설명</a:t>
            </a:r>
            <a:r>
              <a:rPr lang="en-US" altLang="ko-KR" sz="1600" b="1" dirty="0"/>
              <a:t>]</a:t>
            </a:r>
            <a:endParaRPr lang="en-US" altLang="ko-KR" sz="1600" b="1" dirty="0" smtClean="0"/>
          </a:p>
          <a:p>
            <a:r>
              <a:rPr lang="ko-KR" altLang="en-US" sz="1400" dirty="0" smtClean="0"/>
              <a:t>문서를 인덱싱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검색하는 라이브러리</a:t>
            </a:r>
            <a:endParaRPr lang="en-US" altLang="ko-KR" sz="1400" dirty="0" smtClean="0"/>
          </a:p>
          <a:p>
            <a:r>
              <a:rPr lang="ko-KR" altLang="en-US" sz="1400" dirty="0" smtClean="0"/>
              <a:t>지식구조에서는 다음과 같은 기능 사용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TF-IDF </a:t>
            </a:r>
            <a:r>
              <a:rPr lang="ko-KR" altLang="en-US" sz="1400" dirty="0" smtClean="0"/>
              <a:t>계산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키워드 추출 용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문서 인덱싱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문서 검색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키워드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쿼리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문서 간 유사도 기반 검색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루씬의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field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column</a:t>
            </a:r>
            <a:r>
              <a:rPr lang="ko-KR" altLang="en-US" sz="1400" dirty="0" smtClean="0"/>
              <a:t>과 유사한 기능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루씬</a:t>
            </a:r>
            <a:r>
              <a:rPr lang="ko-KR" altLang="en-US" sz="1400" dirty="0" smtClean="0"/>
              <a:t> 내부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는 바뀔 수도 있으므로 반드시 </a:t>
            </a:r>
            <a:r>
              <a:rPr lang="en-US" altLang="ko-KR" sz="1400" dirty="0" smtClean="0"/>
              <a:t>id field</a:t>
            </a:r>
            <a:r>
              <a:rPr lang="ko-KR" altLang="en-US" sz="1400" dirty="0" smtClean="0"/>
              <a:t>를 추가하고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입력할 것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StringField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타입으로 </a:t>
            </a:r>
            <a:r>
              <a:rPr lang="en-US" altLang="ko-KR" sz="1400" dirty="0" smtClean="0"/>
              <a:t>field</a:t>
            </a:r>
            <a:r>
              <a:rPr lang="ko-KR" altLang="en-US" sz="1400" dirty="0" smtClean="0"/>
              <a:t>를 생성하면 내용물을 </a:t>
            </a:r>
            <a:r>
              <a:rPr lang="en-US" altLang="ko-KR" sz="1400" dirty="0" err="1" smtClean="0"/>
              <a:t>tokeinizing</a:t>
            </a:r>
            <a:r>
              <a:rPr lang="ko-KR" altLang="en-US" sz="1400" dirty="0" smtClean="0"/>
              <a:t>하지 않음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(id</a:t>
            </a:r>
            <a:r>
              <a:rPr lang="ko-KR" altLang="en-US" sz="1400" dirty="0" smtClean="0"/>
              <a:t>는 그 자체로 검색이 되어야지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형태소 분석 등이 되면 안되므로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 err="1" smtClean="0"/>
              <a:t>루씬은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가 없음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들어오면 </a:t>
            </a:r>
            <a:r>
              <a:rPr lang="en-US" altLang="ko-KR" sz="1400" dirty="0" err="1" smtClean="0"/>
              <a:t>delete&amp;insert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루씬</a:t>
            </a:r>
            <a:r>
              <a:rPr lang="ko-KR" altLang="en-US" sz="1400" dirty="0" smtClean="0"/>
              <a:t> 내부를 보고 싶다면 </a:t>
            </a:r>
            <a:r>
              <a:rPr lang="en-US" altLang="ko-KR" sz="1400" dirty="0" err="1" smtClean="0"/>
              <a:t>luke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루씬</a:t>
            </a:r>
            <a:r>
              <a:rPr lang="ko-KR" altLang="en-US" sz="1400" dirty="0" smtClean="0"/>
              <a:t> 버전에 맞는 </a:t>
            </a:r>
            <a:r>
              <a:rPr lang="en-US" altLang="ko-KR" sz="1400" dirty="0" err="1" smtClean="0"/>
              <a:t>luke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해야 함</a:t>
            </a:r>
            <a:r>
              <a:rPr lang="en-US" altLang="ko-KR" sz="1400" dirty="0" smtClean="0"/>
              <a:t>.(</a:t>
            </a:r>
            <a:r>
              <a:rPr lang="en-US" altLang="ko-KR" sz="1400" dirty="0" smtClean="0">
                <a:hlinkClick r:id="rId2"/>
              </a:rPr>
              <a:t>link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웹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분산처리 필요할 경우 </a:t>
            </a:r>
            <a:r>
              <a:rPr lang="en-US" altLang="ko-KR" sz="1400" dirty="0" err="1" smtClean="0"/>
              <a:t>lucene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기반의 </a:t>
            </a:r>
            <a:r>
              <a:rPr lang="en-US" altLang="ko-KR" sz="1400" dirty="0" err="1" smtClean="0"/>
              <a:t>solr</a:t>
            </a:r>
            <a:r>
              <a:rPr lang="en-US" altLang="ko-KR" sz="1400" dirty="0" smtClean="0"/>
              <a:t>, elastic search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사용을 고려해 볼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Luke-4.9.0.jar </a:t>
            </a:r>
            <a:r>
              <a:rPr lang="ko-KR" altLang="en-US" sz="1400" dirty="0" smtClean="0"/>
              <a:t>참고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3122"/>
          <a:stretch/>
        </p:blipFill>
        <p:spPr>
          <a:xfrm>
            <a:off x="638492" y="2944949"/>
            <a:ext cx="6317615" cy="6045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8492" y="2944949"/>
            <a:ext cx="821055" cy="604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2" y="4419600"/>
            <a:ext cx="4371975" cy="76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" y="6051731"/>
            <a:ext cx="1101499" cy="2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4970</TotalTime>
  <Words>1726</Words>
  <Application>Microsoft Office PowerPoint</Application>
  <PresentationFormat>화면 슬라이드 쇼(4:3)</PresentationFormat>
  <Paragraphs>486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ArialMT</vt:lpstr>
      <vt:lpstr>맑은 고딕</vt:lpstr>
      <vt:lpstr>Arial</vt:lpstr>
      <vt:lpstr>Calibri</vt:lpstr>
      <vt:lpstr>Calibri Light</vt:lpstr>
      <vt:lpstr>Cambria Math</vt:lpstr>
      <vt:lpstr>Gill Sans MT</vt:lpstr>
      <vt:lpstr>Impact</vt:lpstr>
      <vt:lpstr>Wingdings</vt:lpstr>
      <vt:lpstr>Office 테마</vt:lpstr>
      <vt:lpstr>Badge</vt:lpstr>
      <vt:lpstr>Knowledge Structure  Documentation    - contents-</vt:lpstr>
      <vt:lpstr>PowerPoint 프레젠테이션</vt:lpstr>
      <vt:lpstr>Knowledge Structure  generator    - source codes-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KSE</dc:creator>
  <cp:lastModifiedBy>user</cp:lastModifiedBy>
  <cp:revision>299</cp:revision>
  <dcterms:created xsi:type="dcterms:W3CDTF">2016-02-18T01:47:15Z</dcterms:created>
  <dcterms:modified xsi:type="dcterms:W3CDTF">2017-06-27T05:36:10Z</dcterms:modified>
</cp:coreProperties>
</file>