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6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272" r:id="rId11"/>
    <p:sldId id="257" r:id="rId12"/>
    <p:sldId id="258" r:id="rId13"/>
    <p:sldId id="289" r:id="rId14"/>
    <p:sldId id="263" r:id="rId15"/>
    <p:sldId id="291" r:id="rId16"/>
    <p:sldId id="260" r:id="rId17"/>
    <p:sldId id="290" r:id="rId18"/>
    <p:sldId id="259" r:id="rId19"/>
    <p:sldId id="292" r:id="rId20"/>
    <p:sldId id="261" r:id="rId21"/>
    <p:sldId id="273" r:id="rId22"/>
    <p:sldId id="274" r:id="rId23"/>
    <p:sldId id="293" r:id="rId24"/>
    <p:sldId id="262" r:id="rId25"/>
    <p:sldId id="294" r:id="rId26"/>
    <p:sldId id="265" r:id="rId27"/>
    <p:sldId id="279" r:id="rId28"/>
    <p:sldId id="275" r:id="rId29"/>
    <p:sldId id="276" r:id="rId30"/>
    <p:sldId id="277" r:id="rId31"/>
    <p:sldId id="278" r:id="rId32"/>
    <p:sldId id="280" r:id="rId33"/>
    <p:sldId id="281" r:id="rId34"/>
    <p:sldId id="282" r:id="rId35"/>
    <p:sldId id="295" r:id="rId36"/>
    <p:sldId id="283" r:id="rId37"/>
    <p:sldId id="268" r:id="rId38"/>
    <p:sldId id="288" r:id="rId39"/>
    <p:sldId id="284" r:id="rId40"/>
    <p:sldId id="264" r:id="rId41"/>
    <p:sldId id="285" r:id="rId42"/>
    <p:sldId id="286" r:id="rId43"/>
    <p:sldId id="287" r:id="rId44"/>
    <p:sldId id="269" r:id="rId45"/>
    <p:sldId id="271" r:id="rId4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ł Idzik" initials="MI" lastIdx="2" clrIdx="0">
    <p:extLst>
      <p:ext uri="{19B8F6BF-5375-455C-9EA6-DF929625EA0E}">
        <p15:presenceInfo xmlns:p15="http://schemas.microsoft.com/office/powerpoint/2012/main" userId="ee9e9ed7395387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7:40:04.409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817E-FEE6-448E-98A8-D6B4A89B8894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B3720-4EC7-475D-808B-20DA5FAEBD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17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3720-4EC7-475D-808B-20DA5FAEBDC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9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w kodzie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3720-4EC7-475D-808B-20DA5FAEBDC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72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w kodzie?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3720-4EC7-475D-808B-20DA5FAEBDC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3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struktura, </a:t>
            </a:r>
            <a:r>
              <a:rPr lang="pl-PL" dirty="0" err="1"/>
              <a:t>mutowalność</a:t>
            </a:r>
            <a:r>
              <a:rPr lang="pl-PL" dirty="0"/>
              <a:t>, kowariancja https://blog.jetbrains.com/kotlin/2012/09/kotlin-m3-is-out/#Collections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3720-4EC7-475D-808B-20DA5FAEBDC7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70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w kodzie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3720-4EC7-475D-808B-20DA5FAEBDC7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74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w kodzie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3720-4EC7-475D-808B-20DA5FAEBDC7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39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w kodzie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3720-4EC7-475D-808B-20DA5FAEBDC7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32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w kodzie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3720-4EC7-475D-808B-20DA5FAEBDC7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990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40434C-40B0-496E-84CB-2198C348A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B694260-96B7-48F9-98A2-2C6BAB347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9EBDD3-4D73-4F00-BF4C-2A8D4EDB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88FDC8-2F3B-4DD9-AE44-B6CF17F2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A8BB16-747B-4E07-B18C-B6918F04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67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802FC3-C7E9-45EE-8D32-AE3600E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728CDC2-7AB8-4400-A679-0E44C8B4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27A1E3-6A1C-4377-9ADF-0340D605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4DC653-1F62-41DC-B5E1-3F8C0C5D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EA35C-29DE-4A8A-8D45-DFC4C89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74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20B5F2-51E3-4AD0-A432-AF1FB5378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D7D05-F8FA-4B2A-B0D6-532F0A3B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8EEBA5-7BD1-4B89-9717-55B2426C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88362A-8031-4412-B38F-DDD37D39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10D34A-2C90-4A59-A727-D9A502BF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72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2E56E8-8C2B-42C6-A4FE-2611ED7A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4CF6A-FE58-4F8A-BEF6-07A41538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EA79D9-383D-425C-9923-748FEBC7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83E845-0E9E-42FE-A8B9-39103A95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2572BC-7E4F-40A0-AB83-08F004A7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96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DEE189-00DF-409A-8F56-5CB3C729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D90263-EBB3-41D4-BEE5-FCF10630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DD50F0-605A-41A5-A48A-BB1343DB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004385-0D0D-447E-A0B1-B7313BC6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4441BD-AA04-4C5C-A5EC-66DB7C7D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24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0C85D-5E64-4E1E-9AB8-CC2719A3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0360DF-E030-477A-96E9-1C20BAD6C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6192B08-C851-4A3C-9940-0A6AD4BB3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12CEAC-B229-4F7F-9691-0984A169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6C133E-9C38-4B60-9D51-20ED9FBB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919210-AAE7-4291-8753-68A09B0D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44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2FD58-AD8D-4A83-84A0-CAB43483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0FF39D-84AD-484B-9D67-814B6C14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D033AAF-7FC8-462E-A6C3-9EC87661E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B59A3C4-6385-4B8C-BFFA-CE259BA04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5034328-4A5B-44A2-8D55-3241C4977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7124D7-1600-4CB8-93CD-329DD3E7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EF954F1-4C7E-42F2-9BE4-DE636592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6D4439C-A3B7-48C7-AD39-42EB446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7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9A4689-A5AE-472A-AD1E-2FA66C2D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61C9748-C63C-462F-9345-529DB351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F77F66-1B5A-45FB-A48D-A0DFCA4C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E0C327B-A8B0-4F42-BE0A-5E6234C8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11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0E1EADD-93BA-4B70-ACD7-178734F4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104D8AD-0051-4C85-A85D-E86AE27C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2764886-304C-4B1C-9898-52004A89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36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5C2658-D1A0-4291-BF62-EFC28E4B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D8BA4C-28F7-4FF9-B626-9ECFCDFC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6991CCD-416B-4BC7-BF8B-BB6EB6C3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8C215A-3CEE-4F43-9DB2-B6F50D14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8C73036-C6CB-49C9-8274-382BED9E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DC434A-0215-4533-ADAA-F8D29B17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32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E7559A-8559-486C-AD41-C45ABF6B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6A3FBEF-BB91-4DF2-92DD-C6B577D70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C138B0C-FDC9-4B0F-B08A-6263B1786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06CCD6D-7903-4FF1-AA93-8818258E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E67C18-FB8D-4A26-B843-DE14CB0A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4E47FE-E057-4D28-B9AC-7E29A312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65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43920FE-6B6B-4620-80D4-1C99603B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F46C93-239C-4F8A-B9B1-ACBD0D11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3D65F9-0B0E-4CDD-B3B7-D1365599E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05F2-A86A-41B0-96B8-D955A7221A1B}" type="datetimeFigureOut">
              <a:rPr lang="pl-PL" smtClean="0"/>
              <a:t>17.01.2023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451F2B-0465-46D5-8782-C0C28B6FB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3E69BF-C52F-495F-8F83-EF24770DA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70BE-5D6C-458A-AC66-3959AE764F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90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ixabay.com/de/felsen-felsbrocken-stein-48279/" TargetMode="External"/><Relationship Id="rId7" Type="http://schemas.openxmlformats.org/officeDocument/2006/relationships/hyperlink" Target="https://pixabay.com/th/%E0%B8%A3%E0%B8%96%E0%B9%81%E0%B8%97%E0%B8%A3%E0%B8%81%E0%B9%80%E0%B8%95%E0%B8%AD%E0%B8%A3%E0%B9%8C-%E0%B8%81%E0%B8%B2%E0%B8%A3%E0%B9%80%E0%B8%81%E0%B8%A9%E0%B8%95%E0%B8%A3-%E0%B8%AA%E0%B8%B5%E0%B8%AA%E0%B9%89%E0%B8%A1-%E0%B9%81%E0%B8%A2%E0%B8%81-3275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ixabay.com/de/felsen-felsbrocken-stein-48279/" TargetMode="Externa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th/%E0%B8%A3%E0%B8%96%E0%B9%81%E0%B8%97%E0%B8%A3%E0%B8%81%E0%B9%80%E0%B8%95%E0%B8%AD%E0%B8%A3%E0%B9%8C-%E0%B8%81%E0%B8%B2%E0%B8%A3%E0%B9%80%E0%B8%81%E0%B8%A9%E0%B8%95%E0%B8%A3-%E0%B8%AA%E0%B8%B5%E0%B8%AA%E0%B9%89%E0%B8%A1-%E0%B9%81%E0%B8%A2%E0%B8%81-32753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felsen-felsbrocken-stein-48279/" TargetMode="External"/><Relationship Id="rId7" Type="http://schemas.openxmlformats.org/officeDocument/2006/relationships/hyperlink" Target="https://pixabay.com/fr/serpent-vert-reptile-dessin-anim%C3%A9-30369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boat-pirate-rowboat-rowing-small-34145/" TargetMode="External"/><Relationship Id="rId3" Type="http://schemas.openxmlformats.org/officeDocument/2006/relationships/hyperlink" Target="https://pixabay.com/de/felsen-felsbrocken-stein-48279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serpent-vert-reptile-dessin-anim%C3%A9-303696/" TargetMode="External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boat-pirate-rowboat-rowing-small-34145/" TargetMode="External"/><Relationship Id="rId3" Type="http://schemas.openxmlformats.org/officeDocument/2006/relationships/hyperlink" Target="https://pixabay.com/de/felsen-felsbrocken-stein-48279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serpent-vert-reptile-dessin-anim%C3%A9-303696/" TargetMode="External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pixabay.com/de/felsen-felsbrocken-stein-48279/" TargetMode="External"/><Relationship Id="rId7" Type="http://schemas.openxmlformats.org/officeDocument/2006/relationships/hyperlink" Target="https://freesvg.org/no-ketchup-vector-clip-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felsen-felsbrocken-stein-48279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hyperlink" Target="https://pixabay.com/de/felsen-felsbrocken-stein-48279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hyperlink" Target="https://freesvg.org/no-ketchup-vector-clip-ar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1A123E-1B8E-4B5D-BC0A-10EC18EF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490B0FF-FDBE-4CDB-92F1-03AA2F7A1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latin typeface="iCiel Gotham Medium" pitchFamily="2" charset="-18"/>
                <a:cs typeface="iCiel Gotham Medium" pitchFamily="2" charset="-18"/>
              </a:rPr>
              <a:t>Kotlin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F6CD08A-7E7E-4B4E-96E2-8D392343F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0915" y="3686259"/>
            <a:ext cx="5139490" cy="1655762"/>
          </a:xfrm>
        </p:spPr>
        <p:txBody>
          <a:bodyPr/>
          <a:lstStyle/>
          <a:p>
            <a:pPr algn="l"/>
            <a:r>
              <a:rPr lang="pl-PL" dirty="0">
                <a:latin typeface="HomepageBaukasten Book" pitchFamily="2" charset="0"/>
                <a:cs typeface="iCiel Gotham Medium" pitchFamily="2" charset="-18"/>
              </a:rPr>
              <a:t>Jako alternatywa dla Javy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840C3B9-A5E5-4B7C-8478-E6686B41503B}"/>
              </a:ext>
            </a:extLst>
          </p:cNvPr>
          <p:cNvSpPr txBox="1"/>
          <p:nvPr/>
        </p:nvSpPr>
        <p:spPr>
          <a:xfrm>
            <a:off x="10383253" y="593758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HomepageBaukasten Book" pitchFamily="2" charset="0"/>
              </a:rPr>
              <a:t>Michał Idzik</a:t>
            </a:r>
            <a:br>
              <a:rPr lang="pl-PL" dirty="0">
                <a:latin typeface="HomepageBaukasten Book" pitchFamily="2" charset="0"/>
              </a:rPr>
            </a:br>
            <a:r>
              <a:rPr lang="pl-PL" dirty="0">
                <a:latin typeface="HomepageBaukasten Book" pitchFamily="2" charset="0"/>
              </a:rPr>
              <a:t>II AGH</a:t>
            </a:r>
          </a:p>
        </p:txBody>
      </p:sp>
    </p:spTree>
    <p:extLst>
      <p:ext uri="{BB962C8B-B14F-4D97-AF65-F5344CB8AC3E}">
        <p14:creationId xmlns:p14="http://schemas.microsoft.com/office/powerpoint/2010/main" val="16793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pojazd, transport, siedzi, duży&#10;&#10;Opis wygenerowany automatycznie">
            <a:extLst>
              <a:ext uri="{FF2B5EF4-FFF2-40B4-BE49-F238E27FC236}">
                <a16:creationId xmlns:a16="http://schemas.microsoft.com/office/drawing/2014/main" id="{477DB97C-4347-4240-83F6-F7908CC00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78" y="1242669"/>
            <a:ext cx="7143750" cy="5353050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1E2195DE-F769-47B5-AA0D-FEEED54D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b="1" dirty="0">
                <a:latin typeface="iCiel Gotham Medium" pitchFamily="2" charset="-18"/>
                <a:cs typeface="iCiel Gotham Medium" pitchFamily="2" charset="-18"/>
              </a:rPr>
              <a:t>Kotlin?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3D11F25-7945-4DCB-A2A5-6DB9ACD4F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228" y="1857080"/>
            <a:ext cx="983432" cy="9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54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1C06D4-7661-4D77-A318-E77BB454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iCiel Gotham Medium" pitchFamily="2" charset="-18"/>
                <a:cs typeface="iCiel Gotham Medium" pitchFamily="2" charset="-18"/>
              </a:rPr>
              <a:t>Kotlin?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685C08-8BD9-4964-9437-2D323F76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Statycznie typowany język obiektowo-orientowany</a:t>
            </a:r>
          </a:p>
          <a:p>
            <a:r>
              <a:rPr lang="pl-PL" dirty="0"/>
              <a:t>Zwięzła składnia i elementy programowania funkcyjnego</a:t>
            </a:r>
          </a:p>
          <a:p>
            <a:r>
              <a:rPr lang="pl-PL" i="1" dirty="0" err="1"/>
              <a:t>Null</a:t>
            </a:r>
            <a:r>
              <a:rPr lang="pl-PL" i="1" dirty="0"/>
              <a:t> </a:t>
            </a:r>
            <a:r>
              <a:rPr lang="pl-PL" i="1" dirty="0" err="1"/>
              <a:t>safety</a:t>
            </a:r>
            <a:endParaRPr lang="pl-PL" i="1" dirty="0"/>
          </a:p>
          <a:p>
            <a:r>
              <a:rPr lang="pl-PL" dirty="0"/>
              <a:t>Spójny i przemyślany styl pisania kodu – odpowiedź na problemy Javy</a:t>
            </a:r>
          </a:p>
          <a:p>
            <a:r>
              <a:rPr lang="pl-PL" dirty="0"/>
              <a:t>Koncept języka zgodny z współczesnymi trendami </a:t>
            </a:r>
            <a:br>
              <a:rPr lang="pl-PL" dirty="0"/>
            </a:br>
            <a:r>
              <a:rPr lang="pl-PL" dirty="0"/>
              <a:t>(np. </a:t>
            </a:r>
            <a:r>
              <a:rPr lang="pl-PL" i="1" dirty="0" err="1"/>
              <a:t>immutability</a:t>
            </a:r>
            <a:r>
              <a:rPr lang="pl-PL" dirty="0"/>
              <a:t>, programowanie reaktywne)</a:t>
            </a:r>
          </a:p>
          <a:p>
            <a:r>
              <a:rPr lang="pl-PL" dirty="0"/>
              <a:t>Pełna interoperacyjność z Javą (optymalizacja)</a:t>
            </a:r>
          </a:p>
          <a:p>
            <a:r>
              <a:rPr lang="pl-PL" dirty="0"/>
              <a:t>Oficjalny język systemu Android  - wsparcie od Google i </a:t>
            </a:r>
            <a:r>
              <a:rPr lang="pl-PL" dirty="0" err="1"/>
              <a:t>JetBrains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482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E8E9C-EB30-41BD-918C-602B81E2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58621"/>
            <a:ext cx="4238390" cy="1048834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„</a:t>
            </a:r>
            <a:r>
              <a:rPr lang="pl-PL" dirty="0" err="1">
                <a:latin typeface="iCiel Gotham Medium"/>
              </a:rPr>
              <a:t>Better</a:t>
            </a:r>
            <a:r>
              <a:rPr lang="pl-PL" dirty="0">
                <a:latin typeface="iCiel Gotham Medium"/>
              </a:rPr>
              <a:t> Java”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308A79-06C4-462C-80C9-40C50E9DE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490" y="1446034"/>
            <a:ext cx="893065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ServiceManagerProvider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UUID)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set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task.execute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B4FD61-C8A1-41B7-8591-56FBF687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18" y="4536460"/>
            <a:ext cx="114698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manager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ServiceManagerProvider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Allmighty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Service"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UUID.randomUUID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manager.execute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manager.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manager.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Evenmorepowerful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Service"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DAA4AE2C-A80C-42A7-BB62-6F740D8276E2}"/>
              </a:ext>
            </a:extLst>
          </p:cNvPr>
          <p:cNvGrpSpPr/>
          <p:nvPr/>
        </p:nvGrpSpPr>
        <p:grpSpPr>
          <a:xfrm>
            <a:off x="1013927" y="728140"/>
            <a:ext cx="10682067" cy="2689788"/>
            <a:chOff x="1013927" y="728140"/>
            <a:chExt cx="10682067" cy="2689788"/>
          </a:xfrm>
        </p:grpSpPr>
        <p:cxnSp>
          <p:nvCxnSpPr>
            <p:cNvPr id="7" name="Łącznik prosty ze strzałką 6">
              <a:extLst>
                <a:ext uri="{FF2B5EF4-FFF2-40B4-BE49-F238E27FC236}">
                  <a16:creationId xmlns:a16="http://schemas.microsoft.com/office/drawing/2014/main" id="{336072B2-A3EC-4BBE-805B-1183F1B2CC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8302" y="1815366"/>
              <a:ext cx="961053" cy="82519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D801B409-C633-4715-BA84-C7F1E3BF1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9151" y="1922108"/>
              <a:ext cx="472823" cy="7184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143635E1-ADAA-477C-A6DA-9B482196AB09}"/>
                </a:ext>
              </a:extLst>
            </p:cNvPr>
            <p:cNvCxnSpPr>
              <a:cxnSpLocks/>
            </p:cNvCxnSpPr>
            <p:nvPr/>
          </p:nvCxnSpPr>
          <p:spPr>
            <a:xfrm>
              <a:off x="6867331" y="1179801"/>
              <a:ext cx="263886" cy="2662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DCA78706-04DD-4332-80CD-A2A2C4C1BDD0}"/>
                </a:ext>
              </a:extLst>
            </p:cNvPr>
            <p:cNvCxnSpPr>
              <a:cxnSpLocks/>
            </p:cNvCxnSpPr>
            <p:nvPr/>
          </p:nvCxnSpPr>
          <p:spPr>
            <a:xfrm>
              <a:off x="9299173" y="1179801"/>
              <a:ext cx="263886" cy="2662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5F8D1E3C-9CFD-4681-909C-487C10C81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763" y="2261250"/>
              <a:ext cx="733527" cy="11810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6FD61649-88E0-46CB-B3AD-DB541C4B786F}"/>
                </a:ext>
              </a:extLst>
            </p:cNvPr>
            <p:cNvSpPr txBox="1"/>
            <p:nvPr/>
          </p:nvSpPr>
          <p:spPr>
            <a:xfrm>
              <a:off x="8817429" y="2771597"/>
              <a:ext cx="206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rgbClr val="FF0000"/>
                  </a:solidFill>
                </a:rPr>
                <a:t>Argumenty konstruktora</a:t>
              </a:r>
            </a:p>
          </p:txBody>
        </p: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CAD1E2AE-F79C-41A4-809D-BDDDCCF883ED}"/>
                </a:ext>
              </a:extLst>
            </p:cNvPr>
            <p:cNvSpPr txBox="1"/>
            <p:nvPr/>
          </p:nvSpPr>
          <p:spPr>
            <a:xfrm>
              <a:off x="5413310" y="728140"/>
              <a:ext cx="2908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rgbClr val="FF0000"/>
                  </a:solidFill>
                </a:rPr>
                <a:t>Zmienne </a:t>
              </a:r>
              <a:r>
                <a:rPr lang="pl-PL" dirty="0" err="1">
                  <a:solidFill>
                    <a:srgbClr val="FF0000"/>
                  </a:solidFill>
                </a:rPr>
                <a:t>property</a:t>
              </a:r>
              <a:r>
                <a:rPr lang="pl-PL" dirty="0">
                  <a:solidFill>
                    <a:srgbClr val="FF0000"/>
                  </a:solidFill>
                </a:rPr>
                <a:t> (</a:t>
              </a:r>
              <a:r>
                <a:rPr lang="pl-PL" dirty="0" err="1">
                  <a:solidFill>
                    <a:srgbClr val="FF0000"/>
                  </a:solidFill>
                </a:rPr>
                <a:t>get</a:t>
              </a:r>
              <a:r>
                <a:rPr lang="pl-PL" dirty="0">
                  <a:solidFill>
                    <a:srgbClr val="FF0000"/>
                  </a:solidFill>
                </a:rPr>
                <a:t>, set)</a:t>
              </a:r>
            </a:p>
          </p:txBody>
        </p: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65E960C8-68BA-4EE4-B4BF-3D25C20FB33E}"/>
                </a:ext>
              </a:extLst>
            </p:cNvPr>
            <p:cNvSpPr txBox="1"/>
            <p:nvPr/>
          </p:nvSpPr>
          <p:spPr>
            <a:xfrm>
              <a:off x="8787953" y="728140"/>
              <a:ext cx="2908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rgbClr val="FF0000"/>
                  </a:solidFill>
                </a:rPr>
                <a:t>Stałe </a:t>
              </a:r>
              <a:r>
                <a:rPr lang="pl-PL" dirty="0" err="1">
                  <a:solidFill>
                    <a:srgbClr val="FF0000"/>
                  </a:solidFill>
                </a:rPr>
                <a:t>property</a:t>
              </a:r>
              <a:r>
                <a:rPr lang="pl-PL" dirty="0">
                  <a:solidFill>
                    <a:srgbClr val="FF0000"/>
                  </a:solidFill>
                </a:rPr>
                <a:t> (</a:t>
              </a:r>
              <a:r>
                <a:rPr lang="pl-PL" dirty="0" err="1">
                  <a:solidFill>
                    <a:srgbClr val="FF0000"/>
                  </a:solidFill>
                </a:rPr>
                <a:t>get</a:t>
              </a:r>
              <a:r>
                <a:rPr lang="pl-PL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FE0E843E-850A-4215-8795-2FD112EAC06B}"/>
                </a:ext>
              </a:extLst>
            </p:cNvPr>
            <p:cNvSpPr txBox="1"/>
            <p:nvPr/>
          </p:nvSpPr>
          <p:spPr>
            <a:xfrm>
              <a:off x="1013927" y="2358573"/>
              <a:ext cx="2908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rgbClr val="FF0000"/>
                  </a:solidFill>
                </a:rPr>
                <a:t>Publiczne </a:t>
              </a:r>
              <a:r>
                <a:rPr lang="pl-PL" dirty="0" err="1">
                  <a:solidFill>
                    <a:srgbClr val="FF0000"/>
                  </a:solidFill>
                </a:rPr>
                <a:t>property</a:t>
              </a:r>
              <a:r>
                <a:rPr lang="pl-PL" dirty="0">
                  <a:solidFill>
                    <a:srgbClr val="FF0000"/>
                  </a:solidFill>
                </a:rPr>
                <a:t> z prywatnym </a:t>
              </a:r>
              <a:r>
                <a:rPr lang="pl-PL" dirty="0" err="1">
                  <a:solidFill>
                    <a:srgbClr val="FF0000"/>
                  </a:solidFill>
                </a:rPr>
                <a:t>setterem</a:t>
              </a:r>
              <a:endParaRPr lang="pl-PL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66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111B49-1B0A-4B75-B6AA-D3D4C79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1: </a:t>
            </a:r>
            <a:b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Plain Old Java Objects</a:t>
            </a:r>
          </a:p>
        </p:txBody>
      </p:sp>
    </p:spTree>
    <p:extLst>
      <p:ext uri="{BB962C8B-B14F-4D97-AF65-F5344CB8AC3E}">
        <p14:creationId xmlns:p14="http://schemas.microsoft.com/office/powerpoint/2010/main" val="20123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1C81-7419-4C55-8C32-C410147A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iCiel Gotham Medium"/>
              </a:rPr>
              <a:t>Data </a:t>
            </a:r>
            <a:r>
              <a:rPr lang="pl-PL" dirty="0" err="1">
                <a:latin typeface="iCiel Gotham Medium"/>
              </a:rPr>
              <a:t>classes</a:t>
            </a:r>
            <a:endParaRPr lang="pl-PL" dirty="0">
              <a:latin typeface="iCiel Gotham Medium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6440AD-DACC-48B7-9A2E-C5C6CAF0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653" y="2280105"/>
            <a:ext cx="71226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l-PL" altLang="pl-P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1A94EB-2D6C-452A-809C-9CF66BF5A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653" y="3429000"/>
            <a:ext cx="876701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Point(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 = p1.copy()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generated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getter</a:t>
            </a:r>
            <a:b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 == p2)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compares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(x, y)</a:t>
            </a:r>
            <a:b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(p1)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"Point(x=1.5, y=2.0)"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5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111B49-1B0A-4B75-B6AA-D3D4C79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135" y="14661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</a:t>
            </a:r>
            <a:r>
              <a:rPr lang="pl-PL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8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Konstruktory</a:t>
            </a:r>
            <a:r>
              <a:rPr lang="pl-PL" sz="8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 wieloma parametrami</a:t>
            </a:r>
            <a:endParaRPr lang="en-US" sz="8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921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E600AB-70C8-4EB7-9F77-E7347982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iCiel Gotham Medium"/>
              </a:rPr>
              <a:t>Named</a:t>
            </a:r>
            <a:r>
              <a:rPr lang="pl-PL" dirty="0">
                <a:latin typeface="iCiel Gotham Medium"/>
              </a:rPr>
              <a:t> </a:t>
            </a:r>
            <a:r>
              <a:rPr lang="pl-PL" dirty="0" err="1">
                <a:latin typeface="iCiel Gotham Medium"/>
              </a:rPr>
              <a:t>arguments</a:t>
            </a:r>
            <a:r>
              <a:rPr lang="pl-PL" dirty="0">
                <a:latin typeface="iCiel Gotham Medium"/>
              </a:rPr>
              <a:t>, </a:t>
            </a:r>
            <a:r>
              <a:rPr lang="pl-PL" dirty="0" err="1">
                <a:latin typeface="iCiel Gotham Medium"/>
              </a:rPr>
              <a:t>builder</a:t>
            </a:r>
            <a:endParaRPr lang="pl-PL" dirty="0">
              <a:latin typeface="iCiel Gotham Medium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8ECEBA-1B43-4663-A27A-2CECBF56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2" y="1967177"/>
            <a:ext cx="79432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LocalDate.of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4FC3DF-DFBA-4CD6-B97C-7B93CC81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2" y="4318496"/>
            <a:ext cx="1090555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 = User(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login 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Michal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LocalDate.of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1990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myFriend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User(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login 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Borubar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otherFriend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User(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Blahaj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otherFriendCopy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otherFriend.copy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LocalDate.of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1978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3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111B49-1B0A-4B75-B6AA-D3D4C79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</a:t>
            </a:r>
            <a:r>
              <a:rPr lang="pl-PL" sz="8100" dirty="0"/>
              <a:t>3</a:t>
            </a:r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8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Ograniczenia kolekcji</a:t>
            </a:r>
            <a:endParaRPr lang="en-US" sz="8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639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8E9939-990E-4240-BF6D-13603A0D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iCiel Gotham Medium"/>
              </a:rPr>
              <a:t>Kolekcje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F57222-1D5A-44BF-B269-FF62B643F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37" y="727194"/>
            <a:ext cx="7169171" cy="375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02B84D2-6455-4369-ABAA-282A2D83D993}"/>
              </a:ext>
            </a:extLst>
          </p:cNvPr>
          <p:cNvSpPr txBox="1"/>
          <p:nvPr/>
        </p:nvSpPr>
        <p:spPr>
          <a:xfrm>
            <a:off x="838200" y="4206892"/>
            <a:ext cx="746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Pełna kompatybilność z </a:t>
            </a:r>
            <a:r>
              <a:rPr lang="pl-PL" sz="2400" dirty="0" err="1"/>
              <a:t>Javowymi</a:t>
            </a:r>
            <a:r>
              <a:rPr lang="pl-PL" sz="2400" dirty="0"/>
              <a:t> kolekcjami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Rozróżnienie na kolekcje </a:t>
            </a:r>
            <a:r>
              <a:rPr lang="pl-PL" sz="2400" i="1" dirty="0" err="1"/>
              <a:t>immutable</a:t>
            </a:r>
            <a:r>
              <a:rPr lang="pl-PL" sz="2400" dirty="0"/>
              <a:t> i </a:t>
            </a:r>
            <a:r>
              <a:rPr lang="pl-PL" sz="2400" i="1" dirty="0" err="1"/>
              <a:t>mutable</a:t>
            </a:r>
            <a:r>
              <a:rPr lang="pl-PL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Kowariancja niezmiennych kolekcji: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D0E80B-634B-4DF9-88A1-063EEB96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313" y="5679259"/>
            <a:ext cx="822532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List&lt;Dog&gt; =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listOf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(Dog(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Rex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Dog(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Chopper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List&lt;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dogs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111B49-1B0A-4B75-B6AA-D3D4C79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70645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</a:t>
            </a:r>
            <a:r>
              <a:rPr lang="pl-PL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8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</a:t>
            </a:r>
            <a:r>
              <a:rPr lang="pl-PL" sz="8100" b="1" dirty="0" err="1"/>
              <a:t>PointerException</a:t>
            </a:r>
            <a:endParaRPr lang="en-US" sz="8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511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F9C524-C2C4-BD4F-9991-BCA897EF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5862" y="3988904"/>
            <a:ext cx="2248137" cy="15736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ED81AC-9C73-4A68-3139-9CFCAADF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697" y="3876261"/>
            <a:ext cx="2248137" cy="15736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C902AB7-D5A3-63F3-5A11-1BC7B08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063" y="4459356"/>
            <a:ext cx="2248137" cy="157369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602897D-B60B-A2EF-56C3-C24073CE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958" y="4459356"/>
            <a:ext cx="2248137" cy="157369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E107F6-E30A-3B66-631C-458236AF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1515" y="4663109"/>
            <a:ext cx="2248137" cy="15736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3A46597-33AA-0AF3-597C-C4F257B0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3671" y="4929808"/>
            <a:ext cx="2248137" cy="157369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7DB526-498F-7CA4-C13A-35B72124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83361" y="5194026"/>
            <a:ext cx="1786677" cy="12506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89681D7-F208-A5EB-AE7C-BE9A5C1E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8053" y="4929808"/>
            <a:ext cx="2248137" cy="157369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24DEC7-7C5E-78DC-181B-7503564D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7346" y="4694582"/>
            <a:ext cx="2248137" cy="157369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C4FA88E-F725-DC45-788F-219C3A00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0920" y="4767469"/>
            <a:ext cx="2248137" cy="15736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CEAA0-4EE7-8080-B88C-FEC4B7B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05" y="1426403"/>
            <a:ext cx="1448471" cy="10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234968E-4983-75AD-0633-7A4592AF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4" y="1231067"/>
            <a:ext cx="2505851" cy="3642691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5CDA8EB-277E-4F2F-BAFF-D05FE302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5186" y="3607459"/>
            <a:ext cx="2070104" cy="144907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5BADDAE-A031-9733-00CA-24168FF0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2201" y="3080380"/>
            <a:ext cx="1470756" cy="102952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53057AC-76D7-46FF-5A54-34EF80AD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9145" y="4404903"/>
            <a:ext cx="1960851" cy="1372596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8359A1D4-7C17-7349-3C30-CEDB47BB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56943" y="2644865"/>
            <a:ext cx="1164425" cy="815097"/>
          </a:xfrm>
          <a:prstGeom prst="rect">
            <a:avLst/>
          </a:prstGeom>
        </p:spPr>
      </p:pic>
      <p:grpSp>
        <p:nvGrpSpPr>
          <p:cNvPr id="21" name="Grupa 20">
            <a:extLst>
              <a:ext uri="{FF2B5EF4-FFF2-40B4-BE49-F238E27FC236}">
                <a16:creationId xmlns:a16="http://schemas.microsoft.com/office/drawing/2014/main" id="{69DE135C-C945-F16E-DB82-DC95DCE5A8ED}"/>
              </a:ext>
            </a:extLst>
          </p:cNvPr>
          <p:cNvGrpSpPr/>
          <p:nvPr/>
        </p:nvGrpSpPr>
        <p:grpSpPr>
          <a:xfrm>
            <a:off x="2493471" y="2098578"/>
            <a:ext cx="3950933" cy="2944680"/>
            <a:chOff x="2493471" y="2098578"/>
            <a:chExt cx="3950933" cy="2944680"/>
          </a:xfrm>
        </p:grpSpPr>
        <p:pic>
          <p:nvPicPr>
            <p:cNvPr id="22" name="Obraz 21" descr="Obraz zawierający tekst, transport&#10;&#10;Opis wygenerowany automatycznie">
              <a:extLst>
                <a:ext uri="{FF2B5EF4-FFF2-40B4-BE49-F238E27FC236}">
                  <a16:creationId xmlns:a16="http://schemas.microsoft.com/office/drawing/2014/main" id="{8746EC6E-D892-1DAA-4898-46C1EEDBB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 rot="60000" flipH="1">
              <a:off x="2493471" y="2098578"/>
              <a:ext cx="3950933" cy="2944680"/>
            </a:xfrm>
            <a:prstGeom prst="rect">
              <a:avLst/>
            </a:prstGeom>
          </p:spPr>
        </p:pic>
        <p:pic>
          <p:nvPicPr>
            <p:cNvPr id="23" name="Picture 2" descr="Java Logo - Javatpoint">
              <a:extLst>
                <a:ext uri="{FF2B5EF4-FFF2-40B4-BE49-F238E27FC236}">
                  <a16:creationId xmlns:a16="http://schemas.microsoft.com/office/drawing/2014/main" id="{C08E46CF-7417-D3C9-632B-A23011A5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522" y="3253817"/>
              <a:ext cx="1267095" cy="793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09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1D865-9BDD-49E8-9623-D68FB4BD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>
                <a:latin typeface="iCiel Gotham Medium"/>
              </a:rPr>
              <a:t>Null</a:t>
            </a:r>
            <a:r>
              <a:rPr lang="pl-PL" i="1" dirty="0">
                <a:latin typeface="iCiel Gotham Medium"/>
              </a:rPr>
              <a:t> </a:t>
            </a:r>
            <a:r>
              <a:rPr lang="pl-PL" i="1" dirty="0" err="1">
                <a:latin typeface="iCiel Gotham Medium"/>
              </a:rPr>
              <a:t>safety</a:t>
            </a:r>
            <a:endParaRPr lang="pl-PL" i="1" dirty="0">
              <a:latin typeface="iCiel Gotham Medium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5B086F-F806-4380-A1F9-CED6E00DB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116" y="2298503"/>
            <a:ext cx="695575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county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: String =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compilation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error!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B35D90-4230-437E-9FBF-C81532882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116" y="3838074"/>
            <a:ext cx="41344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 : String? =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16EBD711-3657-4CC5-94B8-789A1760DD0D}"/>
              </a:ext>
            </a:extLst>
          </p:cNvPr>
          <p:cNvSpPr/>
          <p:nvPr/>
        </p:nvSpPr>
        <p:spPr>
          <a:xfrm>
            <a:off x="5339821" y="3065924"/>
            <a:ext cx="200527" cy="4048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27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1D865-9BDD-49E8-9623-D68FB4BD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>
                <a:latin typeface="iCiel Gotham Medium"/>
              </a:rPr>
              <a:t>Null</a:t>
            </a:r>
            <a:r>
              <a:rPr lang="pl-PL" i="1" dirty="0">
                <a:latin typeface="iCiel Gotham Medium"/>
              </a:rPr>
              <a:t> </a:t>
            </a:r>
            <a:r>
              <a:rPr lang="pl-PL" i="1" dirty="0" err="1">
                <a:latin typeface="iCiel Gotham Medium"/>
              </a:rPr>
              <a:t>safety</a:t>
            </a:r>
            <a:endParaRPr lang="pl-PL" i="1" dirty="0">
              <a:latin typeface="iCiel Gotham Medium"/>
            </a:endParaRPr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16EBD711-3657-4CC5-94B8-789A1760DD0D}"/>
              </a:ext>
            </a:extLst>
          </p:cNvPr>
          <p:cNvSpPr/>
          <p:nvPr/>
        </p:nvSpPr>
        <p:spPr>
          <a:xfrm>
            <a:off x="5255600" y="3226581"/>
            <a:ext cx="200527" cy="4048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051C3FD5-22EC-4DA0-8C82-B002B5413062}"/>
              </a:ext>
            </a:extLst>
          </p:cNvPr>
          <p:cNvGrpSpPr/>
          <p:nvPr/>
        </p:nvGrpSpPr>
        <p:grpSpPr>
          <a:xfrm>
            <a:off x="3288632" y="1752600"/>
            <a:ext cx="7943200" cy="967477"/>
            <a:chOff x="3288632" y="1752600"/>
            <a:chExt cx="7943200" cy="96747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B35D90-4230-437E-9FBF-C81532882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632" y="1752600"/>
              <a:ext cx="4134465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pl-PL" altLang="pl-PL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country : String? = </a:t>
              </a: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null</a:t>
              </a:r>
              <a:endPara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0CEC9A1-9F07-461D-90BD-B6D3E27F5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632" y="2319967"/>
              <a:ext cx="794320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pl-PL" altLang="pl-PL" sz="20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length</a:t>
              </a:r>
              <a:r>
                <a:rPr kumimoji="0" lang="pl-PL" altLang="pl-PL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: </a:t>
              </a:r>
              <a:r>
                <a:rPr kumimoji="0" lang="pl-PL" altLang="pl-PL" sz="20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pl-PL" altLang="pl-PL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pl-PL" altLang="pl-PL" sz="20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country.</a:t>
              </a: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length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compilation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error!</a:t>
              </a:r>
              <a:endPara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463FAE00-887F-40FD-B59F-23D1B992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05" y="4137924"/>
            <a:ext cx="540404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(country !=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9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1D865-9BDD-49E8-9623-D68FB4BD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>
                <a:latin typeface="iCiel Gotham Medium"/>
              </a:rPr>
              <a:t>Null</a:t>
            </a:r>
            <a:r>
              <a:rPr lang="pl-PL" i="1" dirty="0">
                <a:latin typeface="iCiel Gotham Medium"/>
              </a:rPr>
              <a:t> </a:t>
            </a:r>
            <a:r>
              <a:rPr lang="pl-PL" i="1" dirty="0" err="1">
                <a:latin typeface="iCiel Gotham Medium"/>
              </a:rPr>
              <a:t>safety</a:t>
            </a:r>
            <a:endParaRPr lang="pl-PL" i="1" dirty="0">
              <a:latin typeface="iCiel Gotham Medium"/>
            </a:endParaRPr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16EBD711-3657-4CC5-94B8-789A1760DD0D}"/>
              </a:ext>
            </a:extLst>
          </p:cNvPr>
          <p:cNvSpPr/>
          <p:nvPr/>
        </p:nvSpPr>
        <p:spPr>
          <a:xfrm>
            <a:off x="5255600" y="3226581"/>
            <a:ext cx="200527" cy="4048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051C3FD5-22EC-4DA0-8C82-B002B5413062}"/>
              </a:ext>
            </a:extLst>
          </p:cNvPr>
          <p:cNvGrpSpPr/>
          <p:nvPr/>
        </p:nvGrpSpPr>
        <p:grpSpPr>
          <a:xfrm>
            <a:off x="3288632" y="1752600"/>
            <a:ext cx="7943200" cy="967477"/>
            <a:chOff x="3288632" y="1752600"/>
            <a:chExt cx="7943200" cy="96747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B35D90-4230-437E-9FBF-C81532882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632" y="1752600"/>
              <a:ext cx="4134465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pl-PL" altLang="pl-PL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country : String? = </a:t>
              </a: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null</a:t>
              </a:r>
              <a:endPara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0CEC9A1-9F07-461D-90BD-B6D3E27F5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632" y="2319967"/>
              <a:ext cx="794320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pl-PL" altLang="pl-PL" sz="20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length</a:t>
              </a:r>
              <a:r>
                <a:rPr kumimoji="0" lang="pl-PL" altLang="pl-PL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: </a:t>
              </a:r>
              <a:r>
                <a:rPr kumimoji="0" lang="pl-PL" altLang="pl-PL" sz="20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pl-PL" altLang="pl-PL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kumimoji="0" lang="pl-PL" altLang="pl-PL" sz="20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country.</a:t>
              </a: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length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kumimoji="0" lang="pl-PL" altLang="pl-PL" sz="20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compilation</a:t>
              </a:r>
              <a:r>
                <a:rPr kumimoji="0" lang="pl-PL" altLang="pl-PL" sz="20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</a:rPr>
                <a:t> error!</a:t>
              </a:r>
              <a:endPara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852A2621-11AB-4727-A6E3-30874188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632" y="4283169"/>
            <a:ext cx="512191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= country?.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?: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0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111B49-1B0A-4B75-B6AA-D3D4C79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06" y="1158877"/>
            <a:ext cx="10261587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</a:t>
            </a:r>
            <a:r>
              <a:rPr lang="pl-PL" sz="8100" dirty="0"/>
              <a:t>5</a:t>
            </a:r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8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Rozszerzanie istniejących mechanizmów</a:t>
            </a:r>
            <a:endParaRPr lang="en-US" sz="8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5587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190208-DC1F-4577-9556-0A048766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iCiel Gotham Medium"/>
              </a:rPr>
              <a:t>Extension </a:t>
            </a:r>
            <a:r>
              <a:rPr lang="pl-PL" dirty="0" err="1">
                <a:latin typeface="iCiel Gotham Medium"/>
              </a:rPr>
              <a:t>functions</a:t>
            </a:r>
            <a:r>
              <a:rPr lang="pl-PL" dirty="0">
                <a:latin typeface="iCiel Gotham Medium"/>
              </a:rPr>
              <a:t> &amp; </a:t>
            </a:r>
            <a:r>
              <a:rPr lang="pl-PL" dirty="0" err="1">
                <a:latin typeface="iCiel Gotham Medium"/>
              </a:rPr>
              <a:t>properties</a:t>
            </a:r>
            <a:endParaRPr lang="pl-PL" dirty="0">
              <a:latin typeface="iCiel Gotham Medium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81357-D706-47D1-B0C8-33E60B55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825625"/>
            <a:ext cx="3970421" cy="4351338"/>
          </a:xfrm>
        </p:spPr>
        <p:txBody>
          <a:bodyPr>
            <a:normAutofit/>
          </a:bodyPr>
          <a:lstStyle/>
          <a:p>
            <a:r>
              <a:rPr lang="pl-PL" sz="2400" dirty="0"/>
              <a:t>Pozwalają dodawać nowe metody lub właściwości klasy.</a:t>
            </a:r>
          </a:p>
          <a:p>
            <a:r>
              <a:rPr lang="pl-PL" sz="2400" dirty="0"/>
              <a:t>Odpowiednik wzorca </a:t>
            </a:r>
            <a:r>
              <a:rPr lang="pl-PL" sz="2400" i="1" dirty="0"/>
              <a:t>Dekorator</a:t>
            </a:r>
          </a:p>
          <a:p>
            <a:r>
              <a:rPr lang="pl-PL" sz="2400" dirty="0"/>
              <a:t>W Kotlinie używamy ich często zamiast statycznych </a:t>
            </a:r>
            <a:r>
              <a:rPr lang="pl-PL" sz="2400" i="1" dirty="0"/>
              <a:t>utilities</a:t>
            </a:r>
            <a:r>
              <a:rPr lang="pl-PL" sz="2400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8EF5B6-35E5-4F07-A8EA-1111215E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41" y="1789059"/>
            <a:ext cx="752000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User.isYoungerThan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C378B9-401C-4D91-8783-E9812891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993" y="5126958"/>
            <a:ext cx="58272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me.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isYoungerThan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LocalDate.now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me.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F743074-E0D9-4AFE-BC45-04E88B0BFBC6}"/>
              </a:ext>
            </a:extLst>
          </p:cNvPr>
          <p:cNvSpPr txBox="1"/>
          <p:nvPr/>
        </p:nvSpPr>
        <p:spPr>
          <a:xfrm>
            <a:off x="4575741" y="33181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kumimoji="0" lang="pl-PL" altLang="pl-PL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year</a:t>
            </a:r>
            <a:br>
              <a:rPr kumimoji="0" lang="pl-PL" altLang="pl-PL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116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111B49-1B0A-4B75-B6AA-D3D4C79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06" y="1158877"/>
            <a:ext cx="10583321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</a:t>
            </a:r>
            <a:r>
              <a:rPr lang="pl-PL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8100" b="1" dirty="0"/>
              <a:t>Kontrola przepływu vs czytelność kodu</a:t>
            </a:r>
            <a:endParaRPr lang="en-US" sz="8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786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33F5-273E-4441-ADA0-351F9BC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72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Wszystko jest wyrażeniem: </a:t>
            </a:r>
            <a:br>
              <a:rPr lang="pl-PL" dirty="0">
                <a:latin typeface="iCiel Gotham Medium"/>
              </a:rPr>
            </a:br>
            <a:r>
              <a:rPr lang="pl-PL" b="1" dirty="0" err="1">
                <a:latin typeface="Consolas" panose="020B0609020204030204" pitchFamily="49" charset="0"/>
              </a:rPr>
              <a:t>let</a:t>
            </a:r>
            <a:r>
              <a:rPr lang="pl-PL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14C61D3-984C-4EF1-9866-1193B7C3BFC6}"/>
              </a:ext>
            </a:extLst>
          </p:cNvPr>
          <p:cNvSpPr txBox="1"/>
          <p:nvPr/>
        </p:nvSpPr>
        <p:spPr>
          <a:xfrm>
            <a:off x="2746713" y="2522438"/>
            <a:ext cx="7740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0" i="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pl-PL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i="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sz="2000" b="0" i="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&lt;T, R&gt; </a:t>
            </a:r>
            <a:r>
              <a:rPr lang="pl-PL" sz="20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T.let</a:t>
            </a:r>
            <a:r>
              <a:rPr lang="pl-PL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000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pl-PL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 (T) -&gt; R): R</a:t>
            </a:r>
            <a:endParaRPr lang="pl-PL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340AAB3-0713-42F2-A73C-EBE6874E2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50" y="3935452"/>
            <a:ext cx="935384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me.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country?.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country's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null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4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33F5-273E-4441-ADA0-351F9BC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72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Wszystko jest wyrażeniem: </a:t>
            </a:r>
            <a:br>
              <a:rPr lang="pl-PL" dirty="0">
                <a:latin typeface="iCiel Gotham Medium"/>
              </a:rPr>
            </a:br>
            <a:r>
              <a:rPr lang="pl-PL" b="1" dirty="0">
                <a:latin typeface="Consolas" panose="020B0609020204030204" pitchFamily="49" charset="0"/>
              </a:rPr>
              <a:t>run()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E0B00A-F835-42DF-AA1A-98C1C825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95" y="4093731"/>
            <a:ext cx="963597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me.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country?.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country's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null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830BF8-2A57-482D-BC86-C11E8662E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253" y="2564214"/>
            <a:ext cx="639149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&lt;T, R&gt;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T.run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T.() -&gt; R): R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6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33F5-273E-4441-ADA0-351F9BC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72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Wszystko jest wyrażeniem: </a:t>
            </a:r>
            <a:br>
              <a:rPr lang="pl-PL" dirty="0">
                <a:latin typeface="iCiel Gotham Medium"/>
              </a:rPr>
            </a:br>
            <a:r>
              <a:rPr lang="pl-PL" b="1" dirty="0" err="1">
                <a:latin typeface="Consolas" panose="020B0609020204030204" pitchFamily="49" charset="0"/>
              </a:rPr>
              <a:t>also</a:t>
            </a:r>
            <a:r>
              <a:rPr lang="pl-PL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D485A4-A49C-4E5F-B0FE-DF266CF6F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253" y="2522438"/>
            <a:ext cx="639149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T.also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(T) -&gt; Unit): T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E23E956-CADD-4405-9268-7D916B66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914" y="3816550"/>
            <a:ext cx="752000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birthDate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plusDays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minusMonths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!</a:t>
            </a:r>
            <a:b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plusYears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15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33F5-273E-4441-ADA0-351F9BC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72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Wszystko jest wyrażeniem: </a:t>
            </a:r>
            <a:br>
              <a:rPr lang="pl-PL" dirty="0">
                <a:latin typeface="iCiel Gotham Medium"/>
              </a:rPr>
            </a:br>
            <a:r>
              <a:rPr lang="pl-PL" b="1" dirty="0" err="1">
                <a:latin typeface="Consolas" panose="020B0609020204030204" pitchFamily="49" charset="0"/>
              </a:rPr>
              <a:t>apply</a:t>
            </a:r>
            <a:r>
              <a:rPr lang="pl-PL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BD87CC-0286-4CF1-9290-5229FDE24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189" y="2641340"/>
            <a:ext cx="667362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T.apply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T.() -&gt; Unit): T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6F42DC-76CC-4CD8-B8F5-E4A49B32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251" y="3816551"/>
            <a:ext cx="639149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mutableListOf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&lt;String&gt;().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"Adam"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"Ewa"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1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F9C524-C2C4-BD4F-9991-BCA897EF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5862" y="3988904"/>
            <a:ext cx="2248137" cy="15736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ED81AC-9C73-4A68-3139-9CFCAADF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697" y="3876261"/>
            <a:ext cx="2248137" cy="15736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C902AB7-D5A3-63F3-5A11-1BC7B08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063" y="4459356"/>
            <a:ext cx="2248137" cy="157369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602897D-B60B-A2EF-56C3-C24073CE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958" y="4459356"/>
            <a:ext cx="2248137" cy="157369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E107F6-E30A-3B66-631C-458236AF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1515" y="4663109"/>
            <a:ext cx="2248137" cy="15736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3A46597-33AA-0AF3-597C-C4F257B0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3671" y="4929808"/>
            <a:ext cx="2248137" cy="157369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7DB526-498F-7CA4-C13A-35B72124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83361" y="5194026"/>
            <a:ext cx="1786677" cy="12506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89681D7-F208-A5EB-AE7C-BE9A5C1E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8053" y="4929808"/>
            <a:ext cx="2248137" cy="157369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24DEC7-7C5E-78DC-181B-7503564D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7346" y="4694582"/>
            <a:ext cx="2248137" cy="157369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C4FA88E-F725-DC45-788F-219C3A00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0920" y="4767469"/>
            <a:ext cx="2248137" cy="15736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CEAA0-4EE7-8080-B88C-FEC4B7B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05" y="1426403"/>
            <a:ext cx="1448471" cy="10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5CDA8EB-277E-4F2F-BAFF-D05FE302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5186" y="3607459"/>
            <a:ext cx="2070104" cy="144907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5BADDAE-A031-9733-00CA-24168FF0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2201" y="3080380"/>
            <a:ext cx="1470756" cy="102952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53057AC-76D7-46FF-5A54-34EF80AD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9145" y="4404903"/>
            <a:ext cx="1960851" cy="1372596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8359A1D4-7C17-7349-3C30-CEDB47BB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56943" y="2644865"/>
            <a:ext cx="1164425" cy="815097"/>
          </a:xfrm>
          <a:prstGeom prst="rect">
            <a:avLst/>
          </a:prstGeom>
        </p:spPr>
      </p:pic>
      <p:grpSp>
        <p:nvGrpSpPr>
          <p:cNvPr id="3" name="Grupa 2">
            <a:extLst>
              <a:ext uri="{FF2B5EF4-FFF2-40B4-BE49-F238E27FC236}">
                <a16:creationId xmlns:a16="http://schemas.microsoft.com/office/drawing/2014/main" id="{E03750B7-AFCF-0FF6-7E3A-31395D64C9E8}"/>
              </a:ext>
            </a:extLst>
          </p:cNvPr>
          <p:cNvGrpSpPr/>
          <p:nvPr/>
        </p:nvGrpSpPr>
        <p:grpSpPr>
          <a:xfrm>
            <a:off x="7194630" y="2046112"/>
            <a:ext cx="3950933" cy="2944680"/>
            <a:chOff x="2493471" y="2098578"/>
            <a:chExt cx="3950933" cy="2944680"/>
          </a:xfrm>
        </p:grpSpPr>
        <p:pic>
          <p:nvPicPr>
            <p:cNvPr id="2" name="Obraz 1" descr="Obraz zawierający tekst, transport&#10;&#10;Opis wygenerowany automatycznie">
              <a:extLst>
                <a:ext uri="{FF2B5EF4-FFF2-40B4-BE49-F238E27FC236}">
                  <a16:creationId xmlns:a16="http://schemas.microsoft.com/office/drawing/2014/main" id="{4BEF102A-D6F6-3E82-FE4B-37140338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rot="60000" flipH="1">
              <a:off x="2493471" y="2098578"/>
              <a:ext cx="3950933" cy="2944680"/>
            </a:xfrm>
            <a:prstGeom prst="rect">
              <a:avLst/>
            </a:prstGeom>
          </p:spPr>
        </p:pic>
        <p:pic>
          <p:nvPicPr>
            <p:cNvPr id="2050" name="Picture 2" descr="Java Logo - Javatpoint">
              <a:extLst>
                <a:ext uri="{FF2B5EF4-FFF2-40B4-BE49-F238E27FC236}">
                  <a16:creationId xmlns:a16="http://schemas.microsoft.com/office/drawing/2014/main" id="{8D25FBBB-355A-DA8A-EA62-39395898A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522" y="3253817"/>
              <a:ext cx="1267095" cy="793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FEE865-FBD2-9724-0275-9264149EE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11" b="93876" l="10000" r="90000">
                        <a14:foregroundMark x1="86857" y1="84940" x2="84429" y2="88454"/>
                        <a14:foregroundMark x1="35714" y1="85643" x2="35714" y2="85643"/>
                        <a14:foregroundMark x1="56571" y1="11044" x2="28429" y2="2811"/>
                        <a14:foregroundMark x1="28429" y1="2811" x2="53571" y2="9337"/>
                        <a14:foregroundMark x1="36571" y1="86747" x2="37571" y2="89759"/>
                        <a14:foregroundMark x1="35571" y1="89759" x2="23143" y2="93876"/>
                        <a14:foregroundMark x1="86714" y1="89056" x2="89429" y2="87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1901" flipH="1">
            <a:off x="1983348" y="3042044"/>
            <a:ext cx="1679311" cy="23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tal chain clip art">
            <a:extLst>
              <a:ext uri="{FF2B5EF4-FFF2-40B4-BE49-F238E27FC236}">
                <a16:creationId xmlns:a16="http://schemas.microsoft.com/office/drawing/2014/main" id="{454F88B6-0622-EA16-39E7-58F2E8CB0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" t="38893" b="41340"/>
          <a:stretch/>
        </p:blipFill>
        <p:spPr bwMode="auto">
          <a:xfrm rot="20475880">
            <a:off x="5086769" y="3477527"/>
            <a:ext cx="2242648" cy="4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Metal chain clip art">
            <a:extLst>
              <a:ext uri="{FF2B5EF4-FFF2-40B4-BE49-F238E27FC236}">
                <a16:creationId xmlns:a16="http://schemas.microsoft.com/office/drawing/2014/main" id="{3E9FD84C-8E9B-0105-CE19-2B6F9A54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" t="38893" b="41340"/>
          <a:stretch/>
        </p:blipFill>
        <p:spPr bwMode="auto">
          <a:xfrm rot="20475880">
            <a:off x="3079892" y="4197116"/>
            <a:ext cx="2242648" cy="4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andcuffs In Cartoon Style Stock Illustration - Download Image Now -  Arrest, Burglar, Chain - Object - iStock">
            <a:extLst>
              <a:ext uri="{FF2B5EF4-FFF2-40B4-BE49-F238E27FC236}">
                <a16:creationId xmlns:a16="http://schemas.microsoft.com/office/drawing/2014/main" id="{7E4F0228-1EC9-A75B-7D08-5086604A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56" b="89904" l="9856" r="90144">
                        <a14:foregroundMark x1="88942" y1="57692" x2="87981" y2="69712"/>
                        <a14:foregroundMark x1="87981" y1="69712" x2="90144" y2="56971"/>
                        <a14:foregroundMark x1="90144" y1="56971" x2="89904" y2="56971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07520">
            <a:off x="2817371" y="4005923"/>
            <a:ext cx="906920" cy="9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821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33F5-273E-4441-ADA0-351F9BC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72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Wszystko jest wyrażeniem: </a:t>
            </a:r>
            <a:br>
              <a:rPr lang="pl-PL" dirty="0">
                <a:latin typeface="iCiel Gotham Medium"/>
              </a:rPr>
            </a:br>
            <a:r>
              <a:rPr lang="pl-PL" b="1" dirty="0">
                <a:latin typeface="Consolas" panose="020B0609020204030204" pitchFamily="49" charset="0"/>
              </a:rPr>
              <a:t>with()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875037-5DD9-4224-9D4C-9BCB9273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865" y="2657838"/>
            <a:ext cx="808426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&lt;T, R&gt; with(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T,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T.() -&gt; R): R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F188ED-08E5-4982-A8AF-1DA10F72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153" y="3692477"/>
            <a:ext cx="276769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"Kain"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"Abel"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1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33F5-273E-4441-ADA0-351F9BC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678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Wszystko jest wyrażeniem:</a:t>
            </a:r>
            <a:br>
              <a:rPr lang="pl-PL" dirty="0">
                <a:latin typeface="iCiel Gotham Medium"/>
              </a:rPr>
            </a:br>
            <a:r>
              <a:rPr lang="pl-PL" dirty="0" err="1">
                <a:latin typeface="iCiel Gotham Medium"/>
              </a:rPr>
              <a:t>Scope</a:t>
            </a:r>
            <a:r>
              <a:rPr lang="pl-PL" dirty="0">
                <a:latin typeface="iCiel Gotham Medium"/>
              </a:rPr>
              <a:t> </a:t>
            </a:r>
            <a:r>
              <a:rPr lang="pl-PL" dirty="0" err="1">
                <a:latin typeface="iCiel Gotham Medium"/>
              </a:rPr>
              <a:t>functions</a:t>
            </a:r>
            <a:r>
              <a:rPr lang="pl-PL" dirty="0">
                <a:latin typeface="iCiel Gotham Medium"/>
              </a:rPr>
              <a:t> - podsumowanie</a:t>
            </a:r>
            <a:endParaRPr lang="pl-PL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8B42F74-C8FF-4E09-9B4A-27303B20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2941"/>
              </p:ext>
            </p:extLst>
          </p:nvPr>
        </p:nvGraphicFramePr>
        <p:xfrm>
          <a:off x="2626921" y="2521248"/>
          <a:ext cx="6938157" cy="2733633"/>
        </p:xfrm>
        <a:graphic>
          <a:graphicData uri="http://schemas.openxmlformats.org/drawingml/2006/table">
            <a:tbl>
              <a:tblPr/>
              <a:tblGrid>
                <a:gridCol w="2109200">
                  <a:extLst>
                    <a:ext uri="{9D8B030D-6E8A-4147-A177-3AD203B41FA5}">
                      <a16:colId xmlns:a16="http://schemas.microsoft.com/office/drawing/2014/main" val="3642852250"/>
                    </a:ext>
                  </a:extLst>
                </a:gridCol>
                <a:gridCol w="1720663">
                  <a:extLst>
                    <a:ext uri="{9D8B030D-6E8A-4147-A177-3AD203B41FA5}">
                      <a16:colId xmlns:a16="http://schemas.microsoft.com/office/drawing/2014/main" val="165166840"/>
                    </a:ext>
                  </a:extLst>
                </a:gridCol>
                <a:gridCol w="1387631">
                  <a:extLst>
                    <a:ext uri="{9D8B030D-6E8A-4147-A177-3AD203B41FA5}">
                      <a16:colId xmlns:a16="http://schemas.microsoft.com/office/drawing/2014/main" val="1317672367"/>
                    </a:ext>
                  </a:extLst>
                </a:gridCol>
                <a:gridCol w="1720663">
                  <a:extLst>
                    <a:ext uri="{9D8B030D-6E8A-4147-A177-3AD203B41FA5}">
                      <a16:colId xmlns:a16="http://schemas.microsoft.com/office/drawing/2014/main" val="1274358839"/>
                    </a:ext>
                  </a:extLst>
                </a:gridCol>
              </a:tblGrid>
              <a:tr h="321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700" b="1" dirty="0" err="1">
                          <a:effectLst/>
                        </a:rPr>
                        <a:t>input</a:t>
                      </a:r>
                      <a:endParaRPr lang="pl-PL" sz="1700" b="1" dirty="0">
                        <a:effectLst/>
                      </a:endParaRP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005C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C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l-PL" sz="2600" dirty="0" err="1">
                          <a:effectLst/>
                        </a:rPr>
                        <a:t>receiver</a:t>
                      </a:r>
                      <a:endParaRPr lang="pl-PL" sz="2600" dirty="0">
                        <a:effectLst/>
                      </a:endParaRPr>
                    </a:p>
                  </a:txBody>
                  <a:tcPr marL="133213" marR="133213" marT="66606" marB="66606" anchor="ctr">
                    <a:lnL w="9525" cap="flat" cmpd="sng" algn="ctr">
                      <a:solidFill>
                        <a:srgbClr val="C05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A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l-PL" sz="2600">
                          <a:effectLst/>
                        </a:rPr>
                        <a:t>parameter</a:t>
                      </a:r>
                    </a:p>
                  </a:txBody>
                  <a:tcPr marL="133213" marR="133213" marT="66606" marB="66606" anchor="ctr">
                    <a:lnL w="9525" cap="flat" cmpd="sng" algn="ctr">
                      <a:solidFill>
                        <a:srgbClr val="E05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5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2E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43006"/>
                  </a:ext>
                </a:extLst>
              </a:tr>
              <a:tr h="321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700" b="1">
                          <a:effectLst/>
                        </a:rPr>
                        <a:t>binding in lambda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C06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8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5A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29710"/>
                  </a:ext>
                </a:extLst>
              </a:tr>
              <a:tr h="6105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600">
                          <a:effectLst/>
                        </a:rPr>
                        <a:t>receiver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4068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8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3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600" b="0">
                          <a:effectLst/>
                          <a:latin typeface="Consolas" panose="020B0609020204030204" pitchFamily="49" charset="0"/>
                        </a:rPr>
                        <a:t>apply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4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600" b="0">
                          <a:effectLst/>
                          <a:latin typeface="Consolas" panose="020B0609020204030204" pitchFamily="49" charset="0"/>
                        </a:rPr>
                        <a:t>run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E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3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600" b="0">
                          <a:effectLst/>
                          <a:latin typeface="Consolas" panose="020B0609020204030204" pitchFamily="49" charset="0"/>
                        </a:rPr>
                        <a:t>with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A02E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E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2E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665232"/>
                  </a:ext>
                </a:extLst>
              </a:tr>
              <a:tr h="62443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600">
                          <a:effectLst/>
                        </a:rPr>
                        <a:t>parameter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403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4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600" b="0">
                          <a:effectLst/>
                          <a:latin typeface="Consolas" panose="020B0609020204030204" pitchFamily="49" charset="0"/>
                        </a:rPr>
                        <a:t>also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0034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4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600" b="0"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403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6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pl-PL" sz="2600">
                        <a:effectLst/>
                      </a:endParaRP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006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220614"/>
                  </a:ext>
                </a:extLst>
              </a:tr>
              <a:tr h="854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700" b="1">
                          <a:effectLst/>
                        </a:rPr>
                        <a:t>output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2600">
                          <a:effectLst/>
                        </a:rPr>
                        <a:t>same object</a:t>
                      </a:r>
                    </a:p>
                  </a:txBody>
                  <a:tcPr marL="41629" marR="41629" marT="27753" marB="27753" anchor="ctr">
                    <a:lnL w="9525" cap="flat" cmpd="sng" algn="ctr">
                      <a:solidFill>
                        <a:srgbClr val="C07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B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l-PL" sz="2600" dirty="0" err="1">
                          <a:effectLst/>
                        </a:rPr>
                        <a:t>result</a:t>
                      </a:r>
                      <a:r>
                        <a:rPr lang="pl-PL" sz="2600" dirty="0">
                          <a:effectLst/>
                        </a:rPr>
                        <a:t> of lambda</a:t>
                      </a:r>
                    </a:p>
                  </a:txBody>
                  <a:tcPr marL="133213" marR="133213" marT="66606" marB="66606" anchor="ctr">
                    <a:lnL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A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3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899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33F5-273E-4441-ADA0-351F9BC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72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Wszystko jest wyrażeniem: </a:t>
            </a:r>
            <a:br>
              <a:rPr lang="pl-PL" dirty="0">
                <a:latin typeface="iCiel Gotham Medium"/>
              </a:rPr>
            </a:br>
            <a:r>
              <a:rPr lang="pl-PL" b="1" dirty="0" err="1">
                <a:latin typeface="Consolas" panose="020B0609020204030204" pitchFamily="49" charset="0"/>
              </a:rPr>
              <a:t>Nothing</a:t>
            </a:r>
            <a:endParaRPr lang="pl-PL" b="1" dirty="0"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0BAEC3-769B-4277-AAAD-E412EDAC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053" y="2862837"/>
            <a:ext cx="938463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pl-PL" altLang="pl-PL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l-PL" altLang="pl-PL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will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NotImplementedError</a:t>
            </a:r>
            <a:endParaRPr kumimoji="0" lang="pl-PL" altLang="pl-PL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quantumComputer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BBEA003-DAA1-47DA-9B60-5FB4B187AEA0}"/>
              </a:ext>
            </a:extLst>
          </p:cNvPr>
          <p:cNvSpPr txBox="1"/>
          <p:nvPr/>
        </p:nvSpPr>
        <p:spPr>
          <a:xfrm>
            <a:off x="7379369" y="5242212"/>
            <a:ext cx="649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…ale jak to możliwe? </a:t>
            </a:r>
          </a:p>
        </p:txBody>
      </p:sp>
    </p:spTree>
    <p:extLst>
      <p:ext uri="{BB962C8B-B14F-4D97-AF65-F5344CB8AC3E}">
        <p14:creationId xmlns:p14="http://schemas.microsoft.com/office/powerpoint/2010/main" val="1166748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33F5-273E-4441-ADA0-351F9BC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72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Wszystko jest wyrażeniem: </a:t>
            </a:r>
            <a:br>
              <a:rPr lang="pl-PL" dirty="0">
                <a:latin typeface="iCiel Gotham Medium"/>
              </a:rPr>
            </a:br>
            <a:r>
              <a:rPr lang="pl-PL" b="1" dirty="0" err="1">
                <a:latin typeface="Consolas" panose="020B0609020204030204" pitchFamily="49" charset="0"/>
              </a:rPr>
              <a:t>Nothing</a:t>
            </a:r>
            <a:endParaRPr lang="pl-PL" b="1" dirty="0">
              <a:latin typeface="Consolas" panose="020B0609020204030204" pitchFamily="49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A840D95-AA5A-4C01-BD95-791B63E73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24" y="2158696"/>
            <a:ext cx="4458255" cy="37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99A5BFB-7D59-458A-B67E-7E326FF2E3E3}"/>
              </a:ext>
            </a:extLst>
          </p:cNvPr>
          <p:cNvSpPr txBox="1"/>
          <p:nvPr/>
        </p:nvSpPr>
        <p:spPr>
          <a:xfrm>
            <a:off x="6906126" y="2670428"/>
            <a:ext cx="4387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Każdy typ w Kotlinie jest automatycznie rozszerzany przez klasę </a:t>
            </a:r>
            <a:r>
              <a:rPr lang="pl-PL" sz="2000" dirty="0" err="1">
                <a:latin typeface="Consolas" panose="020B0609020204030204" pitchFamily="49" charset="0"/>
              </a:rPr>
              <a:t>Nothing</a:t>
            </a:r>
            <a:r>
              <a:rPr lang="pl-PL" sz="2000" dirty="0"/>
              <a:t>.</a:t>
            </a:r>
          </a:p>
          <a:p>
            <a:endParaRPr lang="pl-PL" sz="2000" dirty="0"/>
          </a:p>
          <a:p>
            <a:r>
              <a:rPr lang="pl-PL" sz="2000" dirty="0"/>
              <a:t>Dzięki temu wyrażenie zwracające </a:t>
            </a:r>
            <a:r>
              <a:rPr lang="pl-PL" sz="2000" dirty="0" err="1">
                <a:latin typeface="Consolas" panose="020B0609020204030204" pitchFamily="49" charset="0"/>
              </a:rPr>
              <a:t>Nothing</a:t>
            </a:r>
            <a:r>
              <a:rPr lang="pl-PL" sz="2000" dirty="0"/>
              <a:t> można przypisać do referencji dowolnego typu (polimorfizm).</a:t>
            </a:r>
          </a:p>
        </p:txBody>
      </p:sp>
    </p:spTree>
    <p:extLst>
      <p:ext uri="{BB962C8B-B14F-4D97-AF65-F5344CB8AC3E}">
        <p14:creationId xmlns:p14="http://schemas.microsoft.com/office/powerpoint/2010/main" val="741427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33F5-273E-4441-ADA0-351F9BC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72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iCiel Gotham Medium"/>
              </a:rPr>
              <a:t>Wszystko jest wyrażeniem: </a:t>
            </a:r>
            <a:br>
              <a:rPr lang="pl-PL" dirty="0">
                <a:latin typeface="iCiel Gotham Medium"/>
              </a:rPr>
            </a:br>
            <a:r>
              <a:rPr lang="pl-PL" b="1" dirty="0" err="1">
                <a:latin typeface="Consolas" panose="020B0609020204030204" pitchFamily="49" charset="0"/>
              </a:rPr>
              <a:t>Nothing</a:t>
            </a:r>
            <a:endParaRPr lang="pl-PL" b="1" dirty="0"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D9F2F4D-8254-4887-8C77-A810A8E4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51" y="2708014"/>
            <a:ext cx="1118767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logAndThrow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Nothing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"error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occured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countryLength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country?.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logAndThrow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111B49-1B0A-4B75-B6AA-D3D4C79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06" y="1158877"/>
            <a:ext cx="10583321" cy="3542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</a:t>
            </a:r>
            <a:r>
              <a:rPr lang="pl-PL" sz="8100" dirty="0"/>
              <a:t>7</a:t>
            </a:r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l-PL" sz="8100" b="1" dirty="0"/>
              <a:t>Wyjątki vs programowanie funkcyjne</a:t>
            </a:r>
            <a:endParaRPr lang="en-US" sz="8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188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80783D-E249-40F4-B478-44087D86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Sealed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C594A-B390-45CA-9B68-0E1192E38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893" y="1863423"/>
            <a:ext cx="949490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sealed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61BFD7-DB4F-45E8-A232-E79B1ACF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335" y="4434170"/>
            <a:ext cx="822532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Shape.Circle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3.14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radius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Shape.Square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Shape.Rectangle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height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9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F21F6C-F9CD-4F75-9B20-9549688D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Inne</a:t>
            </a:r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wybrane</a:t>
            </a:r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elementy</a:t>
            </a:r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języka</a:t>
            </a:r>
            <a:endParaRPr lang="en-US" sz="10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576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602284-3605-418F-BA3B-52DA4F63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Destrukturyzacja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BE089D-4A4A-435D-A267-AB842594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853" y="2585773"/>
            <a:ext cx="1005916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 = User(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login 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Michal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LocalDate.of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1990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(login,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me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EF7E37D-D742-4DE2-9EC9-AB0F56D435F2}"/>
              </a:ext>
            </a:extLst>
          </p:cNvPr>
          <p:cNvSpPr txBox="1"/>
          <p:nvPr/>
        </p:nvSpPr>
        <p:spPr>
          <a:xfrm>
            <a:off x="441158" y="5020121"/>
            <a:ext cx="1175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Uwaga</a:t>
            </a:r>
            <a:r>
              <a:rPr lang="pl-PL" sz="2400" dirty="0">
                <a:solidFill>
                  <a:srgbClr val="FF0000"/>
                </a:solidFill>
              </a:rPr>
              <a:t>: domyślnie działa tylko dla data </a:t>
            </a:r>
            <a:r>
              <a:rPr lang="pl-PL" sz="2400" dirty="0" err="1">
                <a:solidFill>
                  <a:srgbClr val="FF0000"/>
                </a:solidFill>
              </a:rPr>
              <a:t>class</a:t>
            </a:r>
            <a:r>
              <a:rPr lang="pl-PL" sz="2400" dirty="0">
                <a:solidFill>
                  <a:srgbClr val="FF0000"/>
                </a:solidFill>
              </a:rPr>
              <a:t>. </a:t>
            </a:r>
            <a:br>
              <a:rPr lang="pl-PL" sz="2400" dirty="0">
                <a:solidFill>
                  <a:srgbClr val="FF0000"/>
                </a:solidFill>
              </a:rPr>
            </a:br>
            <a:r>
              <a:rPr lang="pl-PL" sz="2400" dirty="0">
                <a:solidFill>
                  <a:srgbClr val="FF0000"/>
                </a:solidFill>
              </a:rPr>
              <a:t>W przypadku innych klas trzeba dostarczyć specjalnych funkcji: </a:t>
            </a:r>
            <a:br>
              <a:rPr lang="pl-PL" sz="2400" dirty="0">
                <a:solidFill>
                  <a:srgbClr val="FF0000"/>
                </a:solidFill>
              </a:rPr>
            </a:br>
            <a:r>
              <a:rPr lang="pl-PL" sz="2400" dirty="0">
                <a:solidFill>
                  <a:srgbClr val="FF0000"/>
                </a:solidFill>
                <a:latin typeface="Consolas" panose="020B0609020204030204" pitchFamily="49" charset="0"/>
              </a:rPr>
              <a:t>component1(), component2(), … </a:t>
            </a:r>
            <a:r>
              <a:rPr lang="pl-PL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componentN</a:t>
            </a:r>
            <a:r>
              <a:rPr lang="pl-PL" sz="2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8804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060F89-6DA6-47C8-B4D5-A9ED140A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Przeciążanie operatorów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860033-8ED2-40EE-856C-FCC09D33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25" y="2172234"/>
            <a:ext cx="695575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operator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Point.unaryMinus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Point(-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= Point(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(-point) 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"Point(x=-10, y=-20)"</a:t>
            </a:r>
            <a:b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EFD6F17-1619-42D3-879A-6749E6016FE1}"/>
              </a:ext>
            </a:extLst>
          </p:cNvPr>
          <p:cNvSpPr txBox="1"/>
          <p:nvPr/>
        </p:nvSpPr>
        <p:spPr>
          <a:xfrm>
            <a:off x="513347" y="5404593"/>
            <a:ext cx="965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Uwaga: </a:t>
            </a:r>
            <a:r>
              <a:rPr lang="pl-PL" sz="2400" dirty="0">
                <a:solidFill>
                  <a:srgbClr val="FF0000"/>
                </a:solidFill>
              </a:rPr>
              <a:t>w Kotlinie można jedynie nadpisać jeden z istniejących operatorów. Nie można tworzyć własnych!</a:t>
            </a:r>
          </a:p>
        </p:txBody>
      </p:sp>
    </p:spTree>
    <p:extLst>
      <p:ext uri="{BB962C8B-B14F-4D97-AF65-F5344CB8AC3E}">
        <p14:creationId xmlns:p14="http://schemas.microsoft.com/office/powerpoint/2010/main" val="292728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F9C524-C2C4-BD4F-9991-BCA897EF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5862" y="3988904"/>
            <a:ext cx="2248137" cy="15736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ED81AC-9C73-4A68-3139-9CFCAADF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697" y="3876261"/>
            <a:ext cx="2248137" cy="15736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C902AB7-D5A3-63F3-5A11-1BC7B08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063" y="4459356"/>
            <a:ext cx="2248137" cy="157369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602897D-B60B-A2EF-56C3-C24073CE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958" y="4459356"/>
            <a:ext cx="2248137" cy="157369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E107F6-E30A-3B66-631C-458236AF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1515" y="4663109"/>
            <a:ext cx="2248137" cy="15736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3A46597-33AA-0AF3-597C-C4F257B0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3671" y="4929808"/>
            <a:ext cx="2248137" cy="157369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7DB526-498F-7CA4-C13A-35B72124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83361" y="5194026"/>
            <a:ext cx="1786677" cy="12506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89681D7-F208-A5EB-AE7C-BE9A5C1E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8053" y="4929808"/>
            <a:ext cx="2248137" cy="157369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24DEC7-7C5E-78DC-181B-7503564D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7346" y="4694582"/>
            <a:ext cx="2248137" cy="157369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C4FA88E-F725-DC45-788F-219C3A00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0920" y="4767469"/>
            <a:ext cx="2248137" cy="15736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CEAA0-4EE7-8080-B88C-FEC4B7B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05" y="1426403"/>
            <a:ext cx="1448471" cy="10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234968E-4983-75AD-0633-7A4592AF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4" y="1231067"/>
            <a:ext cx="2505851" cy="3642691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5CDA8EB-277E-4F2F-BAFF-D05FE302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5186" y="3607459"/>
            <a:ext cx="2070104" cy="144907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5BADDAE-A031-9733-00CA-24168FF0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2201" y="3080380"/>
            <a:ext cx="1470756" cy="102952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53057AC-76D7-46FF-5A54-34EF80AD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9145" y="4404903"/>
            <a:ext cx="1960851" cy="1372596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8359A1D4-7C17-7349-3C30-CEDB47BB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56943" y="2644865"/>
            <a:ext cx="1164425" cy="815097"/>
          </a:xfrm>
          <a:prstGeom prst="rect">
            <a:avLst/>
          </a:prstGeom>
        </p:spPr>
      </p:pic>
      <p:pic>
        <p:nvPicPr>
          <p:cNvPr id="3" name="Obraz 2" descr="Obraz zawierający clipart&#10;&#10;Opis wygenerowany automatycznie">
            <a:extLst>
              <a:ext uri="{FF2B5EF4-FFF2-40B4-BE49-F238E27FC236}">
                <a16:creationId xmlns:a16="http://schemas.microsoft.com/office/drawing/2014/main" id="{565F2D40-19B9-66D9-6849-57608C4E8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23536" y="2667553"/>
            <a:ext cx="2056832" cy="19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3519A-8985-444C-954A-6AE4190E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 vs singleton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14F114-DB1C-4DEC-987D-358D7342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875" y="1690688"/>
            <a:ext cx="749166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Ugly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singleton"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01D975-D7C2-45E3-8A96-FEE34C144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875" y="4293524"/>
            <a:ext cx="766107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HelloService.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Ugly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modification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HelloService.greetings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456F9B9-E38B-43E8-9445-10FA9DC96730}"/>
              </a:ext>
            </a:extLst>
          </p:cNvPr>
          <p:cNvSpPr txBox="1"/>
          <p:nvPr/>
        </p:nvSpPr>
        <p:spPr>
          <a:xfrm>
            <a:off x="601579" y="5557531"/>
            <a:ext cx="96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Uwaga</a:t>
            </a:r>
            <a:r>
              <a:rPr lang="pl-PL" sz="2400" dirty="0">
                <a:solidFill>
                  <a:srgbClr val="FF0000"/>
                </a:solidFill>
              </a:rPr>
              <a:t>: kod ładnie wygląda, ale to wciąż singleton ze wszystkimi jego wadami projektowymi!</a:t>
            </a:r>
          </a:p>
        </p:txBody>
      </p:sp>
    </p:spTree>
    <p:extLst>
      <p:ext uri="{BB962C8B-B14F-4D97-AF65-F5344CB8AC3E}">
        <p14:creationId xmlns:p14="http://schemas.microsoft.com/office/powerpoint/2010/main" val="37340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39207-7F55-423B-95C7-64CF7819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1325563"/>
          </a:xfrm>
        </p:spPr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delegates</a:t>
            </a:r>
            <a:endParaRPr lang="pl-P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784DABD-6943-48B7-BFC8-E103B9A60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23" y="1690688"/>
            <a:ext cx="118929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l-PL" altLang="pl-PL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operator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objectRef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?,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KProperty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&lt;*&gt;): String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objectRef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delegating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property.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to me!"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operator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objectRef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?,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KProperty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&lt;*&gt;,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String) {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been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assigned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'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property.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in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objectRef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22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39207-7F55-423B-95C7-64CF7819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1325563"/>
          </a:xfrm>
        </p:spPr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delegates</a:t>
            </a:r>
            <a:endParaRPr lang="pl-PL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5C11F2-4AE9-43C0-8556-59E65A00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65" y="2305615"/>
            <a:ext cx="1175193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model.kotlin.Container@63c12fb0,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delegating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'data' to me!</a:t>
            </a:r>
            <a:b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pl-PL" altLang="pl-PL" sz="2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container.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test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been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assigned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to 'data' in model.kotlin.Container@63c12fb0.</a:t>
            </a:r>
            <a:b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1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39207-7F55-423B-95C7-64CF7819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1325563"/>
          </a:xfrm>
        </p:spPr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delegates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EEB09E-C7FB-4C4D-AD26-8ECE47C41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15" y="2305615"/>
            <a:ext cx="798094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lazyValue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computed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lazyValue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computed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! Hello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lazyValue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kumimoji="0" lang="pl-PL" altLang="pl-PL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Hello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71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16872-F53B-4CA8-9239-1DA55FC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Filozofia Kotlina - 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11C906-7AA8-45BB-A46B-5D2E3B14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Less </a:t>
            </a:r>
            <a:r>
              <a:rPr lang="pl-PL" i="1" dirty="0" err="1"/>
              <a:t>verbose</a:t>
            </a:r>
            <a:r>
              <a:rPr lang="pl-PL" i="1" dirty="0"/>
              <a:t>, but </a:t>
            </a:r>
            <a:r>
              <a:rPr lang="pl-PL" i="1" dirty="0" err="1"/>
              <a:t>still</a:t>
            </a:r>
            <a:r>
              <a:rPr lang="pl-PL" dirty="0"/>
              <a:t> </a:t>
            </a:r>
            <a:r>
              <a:rPr lang="pl-PL" i="1" dirty="0" err="1"/>
              <a:t>explicit</a:t>
            </a:r>
            <a:endParaRPr lang="pl-PL" i="1" dirty="0"/>
          </a:p>
          <a:p>
            <a:r>
              <a:rPr lang="pl-PL" dirty="0"/>
              <a:t>Wyrażenia są lepsze niż instrukcje</a:t>
            </a:r>
          </a:p>
          <a:p>
            <a:r>
              <a:rPr lang="pl-PL" dirty="0"/>
              <a:t>Zakres (</a:t>
            </a:r>
            <a:r>
              <a:rPr lang="pl-PL" dirty="0" err="1"/>
              <a:t>scope</a:t>
            </a:r>
            <a:r>
              <a:rPr lang="pl-PL" dirty="0"/>
              <a:t>) ma znaczenie</a:t>
            </a:r>
          </a:p>
          <a:p>
            <a:r>
              <a:rPr lang="pl-PL" dirty="0"/>
              <a:t>Bezpieczeństwo przede wszystkim!</a:t>
            </a:r>
          </a:p>
          <a:p>
            <a:r>
              <a:rPr lang="pl-PL" dirty="0"/>
              <a:t>Język musi być spójny, a nowe mechanizmy powinny korzystać z już istniejących w nim rozwiązań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16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6AF904A-FB06-4E88-9910-DBD97004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4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F9C524-C2C4-BD4F-9991-BCA897EF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5862" y="3988904"/>
            <a:ext cx="2248137" cy="15736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ED81AC-9C73-4A68-3139-9CFCAADF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697" y="3876261"/>
            <a:ext cx="2248137" cy="15736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C902AB7-D5A3-63F3-5A11-1BC7B08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063" y="4459356"/>
            <a:ext cx="2248137" cy="157369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602897D-B60B-A2EF-56C3-C24073CE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958" y="4459356"/>
            <a:ext cx="2248137" cy="157369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E107F6-E30A-3B66-631C-458236AF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1515" y="4663109"/>
            <a:ext cx="2248137" cy="15736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3A46597-33AA-0AF3-597C-C4F257B0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3671" y="4929808"/>
            <a:ext cx="2248137" cy="157369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7DB526-498F-7CA4-C13A-35B72124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83361" y="5194026"/>
            <a:ext cx="1786677" cy="12506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89681D7-F208-A5EB-AE7C-BE9A5C1E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8053" y="4929808"/>
            <a:ext cx="2248137" cy="157369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24DEC7-7C5E-78DC-181B-7503564D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7346" y="4694582"/>
            <a:ext cx="2248137" cy="157369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C4FA88E-F725-DC45-788F-219C3A00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0920" y="4767469"/>
            <a:ext cx="2248137" cy="15736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CEAA0-4EE7-8080-B88C-FEC4B7B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05" y="1426403"/>
            <a:ext cx="1448471" cy="10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5CDA8EB-277E-4F2F-BAFF-D05FE302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5186" y="3607459"/>
            <a:ext cx="2070104" cy="144907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5BADDAE-A031-9733-00CA-24168FF0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2201" y="3080380"/>
            <a:ext cx="1470756" cy="102952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53057AC-76D7-46FF-5A54-34EF80AD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9145" y="4404903"/>
            <a:ext cx="1960851" cy="1372596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8359A1D4-7C17-7349-3C30-CEDB47BB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56943" y="2644865"/>
            <a:ext cx="1164425" cy="815097"/>
          </a:xfrm>
          <a:prstGeom prst="rect">
            <a:avLst/>
          </a:prstGeom>
        </p:spPr>
      </p:pic>
      <p:pic>
        <p:nvPicPr>
          <p:cNvPr id="3" name="Obraz 2" descr="Obraz zawierający clipart&#10;&#10;Opis wygenerowany automatycznie">
            <a:extLst>
              <a:ext uri="{FF2B5EF4-FFF2-40B4-BE49-F238E27FC236}">
                <a16:creationId xmlns:a16="http://schemas.microsoft.com/office/drawing/2014/main" id="{565F2D40-19B9-66D9-6849-57608C4E8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45716" y="4068969"/>
            <a:ext cx="2056832" cy="1964083"/>
          </a:xfrm>
          <a:prstGeom prst="rect">
            <a:avLst/>
          </a:prstGeom>
        </p:spPr>
      </p:pic>
      <p:grpSp>
        <p:nvGrpSpPr>
          <p:cNvPr id="23" name="Grupa 22">
            <a:extLst>
              <a:ext uri="{FF2B5EF4-FFF2-40B4-BE49-F238E27FC236}">
                <a16:creationId xmlns:a16="http://schemas.microsoft.com/office/drawing/2014/main" id="{94F126A9-A55F-1290-1602-292FFB31E4C5}"/>
              </a:ext>
            </a:extLst>
          </p:cNvPr>
          <p:cNvGrpSpPr/>
          <p:nvPr/>
        </p:nvGrpSpPr>
        <p:grpSpPr>
          <a:xfrm>
            <a:off x="2495787" y="2051642"/>
            <a:ext cx="3427450" cy="3148970"/>
            <a:chOff x="3349759" y="1983082"/>
            <a:chExt cx="3427450" cy="3148970"/>
          </a:xfrm>
        </p:grpSpPr>
        <p:pic>
          <p:nvPicPr>
            <p:cNvPr id="21" name="Obraz 20" descr="Obraz zawierający strzałka&#10;&#10;Opis wygenerowany automatycznie">
              <a:extLst>
                <a:ext uri="{FF2B5EF4-FFF2-40B4-BE49-F238E27FC236}">
                  <a16:creationId xmlns:a16="http://schemas.microsoft.com/office/drawing/2014/main" id="{7CA93791-A89F-0374-84AA-93DDF84D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3349759" y="1983082"/>
              <a:ext cx="3427450" cy="3148970"/>
            </a:xfrm>
            <a:prstGeom prst="rect">
              <a:avLst/>
            </a:prstGeom>
          </p:spPr>
        </p:pic>
        <p:pic>
          <p:nvPicPr>
            <p:cNvPr id="5122" name="Picture 2" descr="Python logo | Programming languages, Computer programming languages, Python  programming">
              <a:extLst>
                <a:ext uri="{FF2B5EF4-FFF2-40B4-BE49-F238E27FC236}">
                  <a16:creationId xmlns:a16="http://schemas.microsoft.com/office/drawing/2014/main" id="{3BC96A18-032B-FE22-439E-7774FDDE1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80998">
              <a:off x="3464306" y="1984016"/>
              <a:ext cx="1105998" cy="11208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27BEDBC5-934D-3D92-FBE8-38A640F0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711" b="93876" l="10000" r="90000">
                        <a14:foregroundMark x1="86857" y1="84940" x2="84429" y2="88454"/>
                        <a14:foregroundMark x1="35714" y1="85643" x2="35714" y2="85643"/>
                        <a14:foregroundMark x1="56571" y1="11044" x2="28429" y2="2811"/>
                        <a14:foregroundMark x1="28429" y1="2811" x2="53571" y2="9337"/>
                        <a14:foregroundMark x1="36571" y1="86747" x2="37571" y2="89759"/>
                        <a14:foregroundMark x1="35571" y1="89759" x2="23143" y2="93876"/>
                        <a14:foregroundMark x1="86714" y1="89056" x2="89429" y2="87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3512" flipH="1">
            <a:off x="3674325" y="2060468"/>
            <a:ext cx="1679311" cy="23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lindfold clipart png - Clip Art Library">
            <a:extLst>
              <a:ext uri="{FF2B5EF4-FFF2-40B4-BE49-F238E27FC236}">
                <a16:creationId xmlns:a16="http://schemas.microsoft.com/office/drawing/2014/main" id="{B753E7F0-A9C5-71CD-A28C-01742B30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86" y="2240032"/>
            <a:ext cx="692884" cy="31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4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F9C524-C2C4-BD4F-9991-BCA897EF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5862" y="3988904"/>
            <a:ext cx="2248137" cy="15736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ED81AC-9C73-4A68-3139-9CFCAADF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697" y="3876261"/>
            <a:ext cx="2248137" cy="15736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C902AB7-D5A3-63F3-5A11-1BC7B08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063" y="4459356"/>
            <a:ext cx="2248137" cy="157369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602897D-B60B-A2EF-56C3-C24073CE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958" y="4459356"/>
            <a:ext cx="2248137" cy="157369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E107F6-E30A-3B66-631C-458236AF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1515" y="4663109"/>
            <a:ext cx="2248137" cy="15736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3A46597-33AA-0AF3-597C-C4F257B0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3671" y="4929808"/>
            <a:ext cx="2248137" cy="157369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7DB526-498F-7CA4-C13A-35B72124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83361" y="5194026"/>
            <a:ext cx="1786677" cy="12506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89681D7-F208-A5EB-AE7C-BE9A5C1E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8053" y="4929808"/>
            <a:ext cx="2248137" cy="157369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24DEC7-7C5E-78DC-181B-7503564D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7346" y="4694582"/>
            <a:ext cx="2248137" cy="157369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C4FA88E-F725-DC45-788F-219C3A00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0920" y="4767469"/>
            <a:ext cx="2248137" cy="15736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CEAA0-4EE7-8080-B88C-FEC4B7B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05" y="1426403"/>
            <a:ext cx="1448471" cy="10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5CDA8EB-277E-4F2F-BAFF-D05FE302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5186" y="3607459"/>
            <a:ext cx="2070104" cy="144907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5BADDAE-A031-9733-00CA-24168FF0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2201" y="3080380"/>
            <a:ext cx="1470756" cy="102952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53057AC-76D7-46FF-5A54-34EF80AD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9145" y="4404903"/>
            <a:ext cx="1960851" cy="1372596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8359A1D4-7C17-7349-3C30-CEDB47BB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56943" y="2644865"/>
            <a:ext cx="1164425" cy="815097"/>
          </a:xfrm>
          <a:prstGeom prst="rect">
            <a:avLst/>
          </a:prstGeom>
        </p:spPr>
      </p:pic>
      <p:pic>
        <p:nvPicPr>
          <p:cNvPr id="3" name="Obraz 2" descr="Obraz zawierający clipart&#10;&#10;Opis wygenerowany automatycznie">
            <a:extLst>
              <a:ext uri="{FF2B5EF4-FFF2-40B4-BE49-F238E27FC236}">
                <a16:creationId xmlns:a16="http://schemas.microsoft.com/office/drawing/2014/main" id="{565F2D40-19B9-66D9-6849-57608C4E8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935889" y="4074490"/>
            <a:ext cx="2056832" cy="1964083"/>
          </a:xfrm>
          <a:prstGeom prst="rect">
            <a:avLst/>
          </a:prstGeom>
        </p:spPr>
      </p:pic>
      <p:grpSp>
        <p:nvGrpSpPr>
          <p:cNvPr id="23" name="Grupa 22">
            <a:extLst>
              <a:ext uri="{FF2B5EF4-FFF2-40B4-BE49-F238E27FC236}">
                <a16:creationId xmlns:a16="http://schemas.microsoft.com/office/drawing/2014/main" id="{94F126A9-A55F-1290-1602-292FFB31E4C5}"/>
              </a:ext>
            </a:extLst>
          </p:cNvPr>
          <p:cNvGrpSpPr/>
          <p:nvPr/>
        </p:nvGrpSpPr>
        <p:grpSpPr>
          <a:xfrm rot="1800000">
            <a:off x="4789363" y="1989682"/>
            <a:ext cx="3427450" cy="3148970"/>
            <a:chOff x="3349759" y="1983082"/>
            <a:chExt cx="3427450" cy="3148970"/>
          </a:xfrm>
        </p:grpSpPr>
        <p:pic>
          <p:nvPicPr>
            <p:cNvPr id="21" name="Obraz 20" descr="Obraz zawierający strzałka&#10;&#10;Opis wygenerowany automatycznie">
              <a:extLst>
                <a:ext uri="{FF2B5EF4-FFF2-40B4-BE49-F238E27FC236}">
                  <a16:creationId xmlns:a16="http://schemas.microsoft.com/office/drawing/2014/main" id="{7CA93791-A89F-0374-84AA-93DDF84D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3349759" y="1983082"/>
              <a:ext cx="3427450" cy="3148970"/>
            </a:xfrm>
            <a:prstGeom prst="rect">
              <a:avLst/>
            </a:prstGeom>
          </p:spPr>
        </p:pic>
        <p:pic>
          <p:nvPicPr>
            <p:cNvPr id="5122" name="Picture 2" descr="Python logo | Programming languages, Computer programming languages, Python  programming">
              <a:extLst>
                <a:ext uri="{FF2B5EF4-FFF2-40B4-BE49-F238E27FC236}">
                  <a16:creationId xmlns:a16="http://schemas.microsoft.com/office/drawing/2014/main" id="{3BC96A18-032B-FE22-439E-7774FDDE1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80998">
              <a:off x="3464306" y="1984016"/>
              <a:ext cx="1105998" cy="11208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27BEDBC5-934D-3D92-FBE8-38A640F0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711" b="93876" l="10000" r="90000">
                        <a14:foregroundMark x1="86857" y1="84940" x2="84429" y2="88454"/>
                        <a14:foregroundMark x1="35714" y1="85643" x2="35714" y2="85643"/>
                        <a14:foregroundMark x1="56571" y1="11044" x2="28429" y2="2811"/>
                        <a14:foregroundMark x1="28429" y1="2811" x2="53571" y2="9337"/>
                        <a14:foregroundMark x1="36571" y1="86747" x2="37571" y2="89759"/>
                        <a14:foregroundMark x1="35571" y1="89759" x2="23143" y2="93876"/>
                        <a14:foregroundMark x1="86714" y1="89056" x2="89429" y2="87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4021" flipH="1">
            <a:off x="6381141" y="2433016"/>
            <a:ext cx="1679311" cy="23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C111067-0ACA-1F02-8BA7-56CDB65C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01673" y="2512756"/>
            <a:ext cx="2248137" cy="27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0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F9C524-C2C4-BD4F-9991-BCA897EF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5862" y="3988904"/>
            <a:ext cx="2248137" cy="15736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ED81AC-9C73-4A68-3139-9CFCAADF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697" y="3876261"/>
            <a:ext cx="2248137" cy="15736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C902AB7-D5A3-63F3-5A11-1BC7B08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063" y="4459356"/>
            <a:ext cx="2248137" cy="157369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602897D-B60B-A2EF-56C3-C24073CE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958" y="4459356"/>
            <a:ext cx="2248137" cy="157369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E107F6-E30A-3B66-631C-458236AF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1515" y="4663109"/>
            <a:ext cx="2248137" cy="15736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3A46597-33AA-0AF3-597C-C4F257B0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3671" y="4929808"/>
            <a:ext cx="2248137" cy="157369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7DB526-498F-7CA4-C13A-35B72124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83361" y="5194026"/>
            <a:ext cx="1786677" cy="12506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89681D7-F208-A5EB-AE7C-BE9A5C1E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8053" y="4929808"/>
            <a:ext cx="2248137" cy="157369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24DEC7-7C5E-78DC-181B-7503564D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7346" y="4694582"/>
            <a:ext cx="2248137" cy="157369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C4FA88E-F725-DC45-788F-219C3A00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0920" y="4767469"/>
            <a:ext cx="2248137" cy="15736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CEAA0-4EE7-8080-B88C-FEC4B7B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05" y="1426403"/>
            <a:ext cx="1448471" cy="10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234968E-4983-75AD-0633-7A4592AF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4" y="1231067"/>
            <a:ext cx="2505851" cy="3642691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5CDA8EB-277E-4F2F-BAFF-D05FE302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5186" y="3607459"/>
            <a:ext cx="2070104" cy="144907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5BADDAE-A031-9733-00CA-24168FF0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2201" y="3080380"/>
            <a:ext cx="1470756" cy="102952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53057AC-76D7-46FF-5A54-34EF80AD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9145" y="4404903"/>
            <a:ext cx="1960851" cy="1372596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8359A1D4-7C17-7349-3C30-CEDB47BB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56943" y="2644865"/>
            <a:ext cx="1164425" cy="815097"/>
          </a:xfrm>
          <a:prstGeom prst="rect">
            <a:avLst/>
          </a:pr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2C0B5F69-E00F-6844-3BF6-C90F11D28A12}"/>
              </a:ext>
            </a:extLst>
          </p:cNvPr>
          <p:cNvGrpSpPr/>
          <p:nvPr/>
        </p:nvGrpSpPr>
        <p:grpSpPr>
          <a:xfrm>
            <a:off x="4950429" y="2423581"/>
            <a:ext cx="2189742" cy="2189742"/>
            <a:chOff x="6496338" y="1741441"/>
            <a:chExt cx="2189742" cy="2189742"/>
          </a:xfrm>
        </p:grpSpPr>
        <p:pic>
          <p:nvPicPr>
            <p:cNvPr id="3" name="Obraz 2" descr="Obraz zawierający napoje&#10;&#10;Opis wygenerowany automatycznie">
              <a:extLst>
                <a:ext uri="{FF2B5EF4-FFF2-40B4-BE49-F238E27FC236}">
                  <a16:creationId xmlns:a16="http://schemas.microsoft.com/office/drawing/2014/main" id="{752DED9E-1F31-F2A1-A9EB-836E51319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496338" y="1741441"/>
              <a:ext cx="2189742" cy="2189742"/>
            </a:xfrm>
            <a:prstGeom prst="rect">
              <a:avLst/>
            </a:prstGeom>
          </p:spPr>
        </p:pic>
        <p:pic>
          <p:nvPicPr>
            <p:cNvPr id="6148" name="Picture 4" descr="Kotlin vs. Java - Why Kotlin on Android is Here to Stay">
              <a:extLst>
                <a:ext uri="{FF2B5EF4-FFF2-40B4-BE49-F238E27FC236}">
                  <a16:creationId xmlns:a16="http://schemas.microsoft.com/office/drawing/2014/main" id="{185FF319-1DDC-EE73-74BF-43303562BA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23" t="17944" r="28819" b="18554"/>
            <a:stretch/>
          </p:blipFill>
          <p:spPr bwMode="auto">
            <a:xfrm>
              <a:off x="7269508" y="2930641"/>
              <a:ext cx="684163" cy="67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0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F9C524-C2C4-BD4F-9991-BCA897EF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5862" y="3988904"/>
            <a:ext cx="2248137" cy="15736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ED81AC-9C73-4A68-3139-9CFCAADF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697" y="3876261"/>
            <a:ext cx="2248137" cy="15736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C902AB7-D5A3-63F3-5A11-1BC7B08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063" y="4459356"/>
            <a:ext cx="2248137" cy="157369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602897D-B60B-A2EF-56C3-C24073CE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958" y="4459356"/>
            <a:ext cx="2248137" cy="157369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E107F6-E30A-3B66-631C-458236AF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1515" y="4663109"/>
            <a:ext cx="2248137" cy="15736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3A46597-33AA-0AF3-597C-C4F257B0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3671" y="4929808"/>
            <a:ext cx="2248137" cy="157369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7DB526-498F-7CA4-C13A-35B72124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83361" y="5194026"/>
            <a:ext cx="1786677" cy="12506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89681D7-F208-A5EB-AE7C-BE9A5C1E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8053" y="4929808"/>
            <a:ext cx="2248137" cy="157369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24DEC7-7C5E-78DC-181B-7503564D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7346" y="4694582"/>
            <a:ext cx="2248137" cy="157369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C4FA88E-F725-DC45-788F-219C3A00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0920" y="4767469"/>
            <a:ext cx="2248137" cy="15736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CEAA0-4EE7-8080-B88C-FEC4B7B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05" y="1426403"/>
            <a:ext cx="1448471" cy="10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5CDA8EB-277E-4F2F-BAFF-D05FE302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5186" y="3607459"/>
            <a:ext cx="2070104" cy="144907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5BADDAE-A031-9733-00CA-24168FF0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2201" y="3080380"/>
            <a:ext cx="1470756" cy="102952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53057AC-76D7-46FF-5A54-34EF80AD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9145" y="4404903"/>
            <a:ext cx="1960851" cy="1372596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8359A1D4-7C17-7349-3C30-CEDB47BB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56943" y="2644865"/>
            <a:ext cx="1164425" cy="81509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58744D8-C29D-502E-1AEA-137835AAF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11" b="93876" l="10000" r="90000">
                        <a14:foregroundMark x1="86857" y1="84940" x2="84429" y2="88454"/>
                        <a14:foregroundMark x1="35714" y1="85643" x2="35714" y2="85643"/>
                        <a14:foregroundMark x1="56571" y1="11044" x2="28429" y2="2811"/>
                        <a14:foregroundMark x1="28429" y1="2811" x2="53571" y2="9337"/>
                        <a14:foregroundMark x1="36571" y1="86747" x2="37571" y2="89759"/>
                        <a14:foregroundMark x1="35571" y1="89759" x2="23143" y2="93876"/>
                        <a14:foregroundMark x1="86714" y1="89056" x2="89429" y2="87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3512" flipH="1">
            <a:off x="1711859" y="2819701"/>
            <a:ext cx="1679311" cy="23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ank military vehicle clip art | Free SVG">
            <a:extLst>
              <a:ext uri="{FF2B5EF4-FFF2-40B4-BE49-F238E27FC236}">
                <a16:creationId xmlns:a16="http://schemas.microsoft.com/office/drawing/2014/main" id="{635DF7E5-66DA-6824-1DF1-69CC752B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225378" y="2162095"/>
            <a:ext cx="8055203" cy="269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F9C524-C2C4-BD4F-9991-BCA897EF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5862" y="3988904"/>
            <a:ext cx="2248137" cy="15736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ED81AC-9C73-4A68-3139-9CFCAADF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4697" y="3876261"/>
            <a:ext cx="2248137" cy="15736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C902AB7-D5A3-63F3-5A11-1BC7B08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063" y="4459356"/>
            <a:ext cx="2248137" cy="157369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602897D-B60B-A2EF-56C3-C24073CE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2958" y="4459356"/>
            <a:ext cx="2248137" cy="157369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E107F6-E30A-3B66-631C-458236AF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1515" y="4663109"/>
            <a:ext cx="2248137" cy="15736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3A46597-33AA-0AF3-597C-C4F257B0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3671" y="4929808"/>
            <a:ext cx="2248137" cy="157369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7DB526-498F-7CA4-C13A-35B72124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83361" y="5194026"/>
            <a:ext cx="1786677" cy="12506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89681D7-F208-A5EB-AE7C-BE9A5C1E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8053" y="4929808"/>
            <a:ext cx="2248137" cy="157369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24DEC7-7C5E-78DC-181B-7503564D9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7346" y="4694582"/>
            <a:ext cx="2248137" cy="157369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C4FA88E-F725-DC45-788F-219C3A00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0920" y="4767469"/>
            <a:ext cx="2248137" cy="15736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CEAA0-4EE7-8080-B88C-FEC4B7B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05" y="1426403"/>
            <a:ext cx="1448471" cy="10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5CDA8EB-277E-4F2F-BAFF-D05FE302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5186" y="3607459"/>
            <a:ext cx="2070104" cy="144907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5BADDAE-A031-9733-00CA-24168FF0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2201" y="3080380"/>
            <a:ext cx="1470756" cy="102952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53057AC-76D7-46FF-5A54-34EF80AD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9145" y="4404903"/>
            <a:ext cx="1960851" cy="1372596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8359A1D4-7C17-7349-3C30-CEDB47BB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56943" y="2644865"/>
            <a:ext cx="1164425" cy="81509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58744D8-C29D-502E-1AEA-137835AAF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11" b="93876" l="10000" r="90000">
                        <a14:foregroundMark x1="86857" y1="84940" x2="84429" y2="88454"/>
                        <a14:foregroundMark x1="35714" y1="85643" x2="35714" y2="85643"/>
                        <a14:foregroundMark x1="56571" y1="11044" x2="28429" y2="2811"/>
                        <a14:foregroundMark x1="28429" y1="2811" x2="53571" y2="9337"/>
                        <a14:foregroundMark x1="36571" y1="86747" x2="37571" y2="89759"/>
                        <a14:foregroundMark x1="35571" y1="89759" x2="23143" y2="93876"/>
                        <a14:foregroundMark x1="86714" y1="89056" x2="89429" y2="87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3512" flipH="1">
            <a:off x="6374343" y="2492424"/>
            <a:ext cx="1679311" cy="23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ank military vehicle clip art | Free SVG">
            <a:extLst>
              <a:ext uri="{FF2B5EF4-FFF2-40B4-BE49-F238E27FC236}">
                <a16:creationId xmlns:a16="http://schemas.microsoft.com/office/drawing/2014/main" id="{635DF7E5-66DA-6824-1DF1-69CC752B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50" b="94030" l="10000" r="90000">
                        <a14:foregroundMark x1="30500" y1="74129" x2="47333" y2="99502"/>
                        <a14:foregroundMark x1="47333" y1="99502" x2="88833" y2="91542"/>
                        <a14:foregroundMark x1="88833" y1="91542" x2="81833" y2="94030"/>
                        <a14:foregroundMark x1="81833" y1="94030" x2="42167" y2="84577"/>
                        <a14:foregroundMark x1="42167" y1="84577" x2="38167" y2="865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314108" y="2398644"/>
            <a:ext cx="8055203" cy="269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a 2">
            <a:extLst>
              <a:ext uri="{FF2B5EF4-FFF2-40B4-BE49-F238E27FC236}">
                <a16:creationId xmlns:a16="http://schemas.microsoft.com/office/drawing/2014/main" id="{C4CF5C42-AE23-A7F2-8BC1-CB7DEDF9E91B}"/>
              </a:ext>
            </a:extLst>
          </p:cNvPr>
          <p:cNvGrpSpPr/>
          <p:nvPr/>
        </p:nvGrpSpPr>
        <p:grpSpPr>
          <a:xfrm>
            <a:off x="641603" y="1359386"/>
            <a:ext cx="1462290" cy="1462290"/>
            <a:chOff x="6496338" y="1741441"/>
            <a:chExt cx="2189742" cy="2189742"/>
          </a:xfrm>
        </p:grpSpPr>
        <p:pic>
          <p:nvPicPr>
            <p:cNvPr id="4" name="Obraz 3" descr="Obraz zawierający napoje&#10;&#10;Opis wygenerowany automatycznie">
              <a:extLst>
                <a:ext uri="{FF2B5EF4-FFF2-40B4-BE49-F238E27FC236}">
                  <a16:creationId xmlns:a16="http://schemas.microsoft.com/office/drawing/2014/main" id="{DC23C014-CB4B-857D-5E9C-84F8E7A7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6496338" y="1741441"/>
              <a:ext cx="2189742" cy="2189742"/>
            </a:xfrm>
            <a:prstGeom prst="rect">
              <a:avLst/>
            </a:prstGeom>
          </p:spPr>
        </p:pic>
        <p:pic>
          <p:nvPicPr>
            <p:cNvPr id="16" name="Picture 4" descr="Kotlin vs. Java - Why Kotlin on Android is Here to Stay">
              <a:extLst>
                <a:ext uri="{FF2B5EF4-FFF2-40B4-BE49-F238E27FC236}">
                  <a16:creationId xmlns:a16="http://schemas.microsoft.com/office/drawing/2014/main" id="{92F79A1A-83E4-4F1B-E19A-764F9A284B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23" t="17944" r="28819" b="18554"/>
            <a:stretch/>
          </p:blipFill>
          <p:spPr bwMode="auto">
            <a:xfrm>
              <a:off x="7269508" y="2930641"/>
              <a:ext cx="684163" cy="67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89896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1638</Words>
  <Application>Microsoft Office PowerPoint</Application>
  <PresentationFormat>Panoramiczny</PresentationFormat>
  <Paragraphs>142</Paragraphs>
  <Slides>45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HomepageBaukasten Book</vt:lpstr>
      <vt:lpstr>iCiel Gotham Medium</vt:lpstr>
      <vt:lpstr>Motyw pakietu Office</vt:lpstr>
      <vt:lpstr>Kotlin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Kotlin?</vt:lpstr>
      <vt:lpstr>Kotlin?</vt:lpstr>
      <vt:lpstr>„Better Java”</vt:lpstr>
      <vt:lpstr>Problem 1:  Plain Old Java Objects</vt:lpstr>
      <vt:lpstr>Data classes</vt:lpstr>
      <vt:lpstr>Problem 2:  Konstruktory z wieloma parametrami</vt:lpstr>
      <vt:lpstr>Named arguments, builder</vt:lpstr>
      <vt:lpstr>Problem 3:  Ograniczenia kolekcji</vt:lpstr>
      <vt:lpstr>Kolekcje</vt:lpstr>
      <vt:lpstr>Problem 4:  NullPointerException</vt:lpstr>
      <vt:lpstr>Null safety</vt:lpstr>
      <vt:lpstr>Null safety</vt:lpstr>
      <vt:lpstr>Null safety</vt:lpstr>
      <vt:lpstr>Problem 5:  Rozszerzanie istniejących mechanizmów</vt:lpstr>
      <vt:lpstr>Extension functions &amp; properties</vt:lpstr>
      <vt:lpstr>Problem 6:  Kontrola przepływu vs czytelność kodu</vt:lpstr>
      <vt:lpstr>Wszystko jest wyrażeniem:  let()</vt:lpstr>
      <vt:lpstr>Wszystko jest wyrażeniem:  run()</vt:lpstr>
      <vt:lpstr>Wszystko jest wyrażeniem:  also()</vt:lpstr>
      <vt:lpstr>Wszystko jest wyrażeniem:  apply()</vt:lpstr>
      <vt:lpstr>Wszystko jest wyrażeniem:  with()</vt:lpstr>
      <vt:lpstr>Wszystko jest wyrażeniem: Scope functions - podsumowanie</vt:lpstr>
      <vt:lpstr>Wszystko jest wyrażeniem:  Nothing</vt:lpstr>
      <vt:lpstr>Wszystko jest wyrażeniem:  Nothing</vt:lpstr>
      <vt:lpstr>Wszystko jest wyrażeniem:  Nothing</vt:lpstr>
      <vt:lpstr>Problem 7:  Wyjątki vs programowanie funkcyjne</vt:lpstr>
      <vt:lpstr>Sealed classes</vt:lpstr>
      <vt:lpstr>Inne wybrane elementy języka</vt:lpstr>
      <vt:lpstr>Destrukturyzacja</vt:lpstr>
      <vt:lpstr>Przeciążanie operatorów</vt:lpstr>
      <vt:lpstr>Object vs singleton</vt:lpstr>
      <vt:lpstr>Property delegates</vt:lpstr>
      <vt:lpstr>Property delegates</vt:lpstr>
      <vt:lpstr>Property delegates</vt:lpstr>
      <vt:lpstr>Filozofia Kotlina - podsumowanie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Michał Idzik</dc:creator>
  <cp:lastModifiedBy>Michał Idzik</cp:lastModifiedBy>
  <cp:revision>11</cp:revision>
  <dcterms:created xsi:type="dcterms:W3CDTF">2020-12-10T18:14:20Z</dcterms:created>
  <dcterms:modified xsi:type="dcterms:W3CDTF">2023-01-17T14:45:59Z</dcterms:modified>
</cp:coreProperties>
</file>