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9" r:id="rId3"/>
    <p:sldId id="271" r:id="rId4"/>
    <p:sldId id="258" r:id="rId5"/>
    <p:sldId id="281" r:id="rId6"/>
    <p:sldId id="282" r:id="rId7"/>
    <p:sldId id="283" r:id="rId8"/>
    <p:sldId id="272" r:id="rId9"/>
    <p:sldId id="287" r:id="rId10"/>
    <p:sldId id="274" r:id="rId11"/>
    <p:sldId id="286" r:id="rId12"/>
    <p:sldId id="278" r:id="rId13"/>
    <p:sldId id="279" r:id="rId14"/>
    <p:sldId id="280" r:id="rId15"/>
    <p:sldId id="284" r:id="rId16"/>
    <p:sldId id="275" r:id="rId17"/>
    <p:sldId id="277" r:id="rId18"/>
    <p:sldId id="276" r:id="rId19"/>
    <p:sldId id="268" r:id="rId20"/>
    <p:sldId id="285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4C84-3982-42A9-A5E3-4296E2C59A9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A3053-9F58-41C8-8634-7FF4C684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Hyderabad Campus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03958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  <p:extLst>
      <p:ext uri="{BB962C8B-B14F-4D97-AF65-F5344CB8AC3E}">
        <p14:creationId xmlns:p14="http://schemas.microsoft.com/office/powerpoint/2010/main" val="2184125734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  <p:extLst>
      <p:ext uri="{BB962C8B-B14F-4D97-AF65-F5344CB8AC3E}">
        <p14:creationId xmlns:p14="http://schemas.microsoft.com/office/powerpoint/2010/main" val="370161309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  <p:extLst>
      <p:ext uri="{BB962C8B-B14F-4D97-AF65-F5344CB8AC3E}">
        <p14:creationId xmlns:p14="http://schemas.microsoft.com/office/powerpoint/2010/main" val="3701613092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  <p:extLst>
      <p:ext uri="{BB962C8B-B14F-4D97-AF65-F5344CB8AC3E}">
        <p14:creationId xmlns:p14="http://schemas.microsoft.com/office/powerpoint/2010/main" val="370161309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3962400"/>
            <a:ext cx="6019800" cy="1524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An ELECTRE-based outranking method for multiple criteria decision making using interval type-2 fuzzy set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b="1" dirty="0" smtClean="0"/>
              <a:t>Batch No. 14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SOAMYA AGRAWAL                          VIDYA RAVISHANKAR                   MANAN AGARWAL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2014A7PS0185H	                                 2014AAPS0212H                           2014B4A40926H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80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6290"/>
            <a:ext cx="8777719" cy="338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389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1"/>
            <a:ext cx="792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6225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SUPPLIER SELECTION PROBLEM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305799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98772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SUPPLIER SELECTION PROBLEM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10200"/>
            <a:ext cx="2286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28230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SUPPLIER SELECTION PROBLEM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229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74735"/>
            <a:ext cx="5209309" cy="17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91157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SUPPLIER SELECTION PROBLEM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8079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SUPPLIER SELECTION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75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Concordance outranking matrix G</a:t>
            </a:r>
            <a:r>
              <a:rPr lang="en-US" baseline="30000" dirty="0"/>
              <a:t>1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63561"/>
            <a:ext cx="24860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91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SUPPLIER SELECTION PROBLEM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76800"/>
            <a:ext cx="26574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267200"/>
            <a:ext cx="777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the intersection operation to determine the aggregate outranking matrix G.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25336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905000"/>
            <a:ext cx="75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Discordance matrix G</a:t>
            </a:r>
            <a:r>
              <a:rPr lang="en-US" baseline="30000" dirty="0" smtClean="0"/>
              <a:t>2 </a:t>
            </a:r>
            <a:r>
              <a:rPr lang="en-US" dirty="0" smtClean="0"/>
              <a:t> using the threshold value for the discordance index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9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00764"/>
            <a:ext cx="8229600" cy="4525963"/>
          </a:xfrm>
        </p:spPr>
        <p:txBody>
          <a:bodyPr/>
          <a:lstStyle/>
          <a:p>
            <a:r>
              <a:rPr lang="en-US" dirty="0" smtClean="0"/>
              <a:t>    Decision graph to determine partial preference ordering of the alternatives and to eliminate less favorable alternatives.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DECISION GRAPH</a:t>
            </a:r>
            <a:endParaRPr lang="en-US" dirty="0"/>
          </a:p>
        </p:txBody>
      </p:sp>
      <p:pic>
        <p:nvPicPr>
          <p:cNvPr id="4" name="Picture 3" descr="E:\4-1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9" y="2743200"/>
            <a:ext cx="6781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8900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654" y="1693333"/>
            <a:ext cx="78347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obtained the decision graph for the supplier selection problem .</a:t>
            </a:r>
          </a:p>
          <a:p>
            <a:r>
              <a:rPr lang="en-US" sz="2800" dirty="0" smtClean="0"/>
              <a:t>It follows that z1,z4,z5 can be eliminated with the proposed ELECTRE-based outranking method.</a:t>
            </a:r>
          </a:p>
          <a:p>
            <a:r>
              <a:rPr lang="en-US" sz="2800" dirty="0" smtClean="0"/>
              <a:t>We cannot discern the preference relation between z2 and z3.</a:t>
            </a:r>
          </a:p>
          <a:p>
            <a:r>
              <a:rPr lang="en-US" sz="2800" dirty="0" smtClean="0"/>
              <a:t>These two alternatives are therefore the </a:t>
            </a:r>
            <a:r>
              <a:rPr lang="en-US" sz="2800" dirty="0" err="1" smtClean="0"/>
              <a:t>ELECTREcally</a:t>
            </a:r>
            <a:r>
              <a:rPr lang="en-US" sz="2800" dirty="0" smtClean="0"/>
              <a:t> non-outranked alternatives.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264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Collection </a:t>
            </a:r>
            <a:r>
              <a:rPr lang="en-US" dirty="0"/>
              <a:t>of required study </a:t>
            </a:r>
            <a:r>
              <a:rPr lang="en-US" dirty="0" smtClean="0"/>
              <a:t>material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Understanding the algorithm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Acquaint </a:t>
            </a:r>
            <a:r>
              <a:rPr lang="en-US" dirty="0"/>
              <a:t>with </a:t>
            </a:r>
            <a:r>
              <a:rPr lang="en-US" dirty="0" smtClean="0"/>
              <a:t>MATLAB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Calculation of algorithm on paper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BEFORE MID SEMESTER WORK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3956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existing algorithm could be extended to give linear ordering of the alternatives too using appropriate aggregate functions.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FUTURE WORK THAT CAN BE DONE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3197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3962400"/>
            <a:ext cx="6019800" cy="1524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dirty="0" smtClean="0"/>
              <a:t>THANK YOU.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SOAMYA AGRAWAL                          VIDYA RAVISHANKAR                   MANAN AGARWAL	</a:t>
            </a:r>
          </a:p>
          <a:p>
            <a:r>
              <a:rPr lang="en-US" dirty="0">
                <a:solidFill>
                  <a:schemeClr val="tx1"/>
                </a:solidFill>
              </a:rPr>
              <a:t>2014A7PS0185H	                                 2014AAPS0212H                           2014B4A40926H</a:t>
            </a:r>
          </a:p>
        </p:txBody>
      </p:sp>
    </p:spTree>
    <p:extLst>
      <p:ext uri="{BB962C8B-B14F-4D97-AF65-F5344CB8AC3E}">
        <p14:creationId xmlns:p14="http://schemas.microsoft.com/office/powerpoint/2010/main" val="170892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Implementation of above </a:t>
            </a:r>
            <a:r>
              <a:rPr lang="en-US" dirty="0" smtClean="0"/>
              <a:t>algorithm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Testing the above code on supplier selection </a:t>
            </a:r>
            <a:r>
              <a:rPr lang="en-US" dirty="0" smtClean="0"/>
              <a:t>problem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Validate for the hypothetical situation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Analyzing the result.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AFTER MID SEMESTER WORK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567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INRTODUCTION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Develop an ELECTRE based outranking method for multiple criteria group decision making within the environment of interval type-2 fuzzy sets.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Trapezoidal fuzzy numbers are considered.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smtClean="0"/>
              <a:t>Employs </a:t>
            </a:r>
            <a:r>
              <a:rPr lang="en-US" sz="2800" smtClean="0"/>
              <a:t> </a:t>
            </a:r>
            <a:r>
              <a:rPr lang="en-US" sz="2800" dirty="0" smtClean="0"/>
              <a:t>signed distances to determine concordance and discordance indices.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Decision graph is constructed to determine partial-preference ordering of  alternatives and </a:t>
            </a:r>
            <a:r>
              <a:rPr lang="en-US" sz="2800" dirty="0" err="1" smtClean="0"/>
              <a:t>ELECTREcally</a:t>
            </a:r>
            <a:r>
              <a:rPr lang="en-US" sz="2800" dirty="0" smtClean="0"/>
              <a:t> non-outranked solutions. </a:t>
            </a:r>
          </a:p>
        </p:txBody>
      </p:sp>
    </p:spTree>
    <p:extLst>
      <p:ext uri="{BB962C8B-B14F-4D97-AF65-F5344CB8AC3E}">
        <p14:creationId xmlns:p14="http://schemas.microsoft.com/office/powerpoint/2010/main" val="235595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ALGORITHM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4656" y="3679693"/>
            <a:ext cx="536043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63232" y="3341139"/>
            <a:ext cx="7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2.The signed distance from A to ~0 is expressed as follows:</a:t>
            </a:r>
            <a:endParaRPr lang="en-IN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0845" y="1447372"/>
            <a:ext cx="7855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1.The weighted collective decision matrix DW with IT2TrFNs can be constructed as follows</a:t>
            </a:r>
            <a:r>
              <a:rPr lang="en-IN" sz="1600" dirty="0" smtClean="0"/>
              <a:t>:</a:t>
            </a:r>
            <a:endParaRPr lang="en-IN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4643" y="2057400"/>
            <a:ext cx="3500462" cy="121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714884"/>
            <a:ext cx="808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214950"/>
            <a:ext cx="8039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28596" y="4357694"/>
            <a:ext cx="5255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3.The concordance set and discordance set respectively are</a:t>
            </a:r>
            <a:r>
              <a:rPr lang="en-IN" sz="1600" dirty="0" smtClean="0"/>
              <a:t>: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52537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389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4.The concordance set is defined as follows</a:t>
            </a:r>
            <a:r>
              <a:rPr lang="en-IN" sz="1600" dirty="0" smtClean="0"/>
              <a:t>:</a:t>
            </a:r>
            <a:endParaRPr lang="en-I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428736"/>
            <a:ext cx="2419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071678"/>
            <a:ext cx="2266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2143116"/>
            <a:ext cx="3300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5.Average concordance index:</a:t>
            </a:r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2571744"/>
            <a:ext cx="771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6.Normalized Euclidean distances </a:t>
            </a:r>
            <a:r>
              <a:rPr lang="en-IN" sz="1600" b="1" dirty="0"/>
              <a:t> </a:t>
            </a:r>
            <a:r>
              <a:rPr lang="en-IN" sz="1600" b="1" dirty="0" smtClean="0"/>
              <a:t>between the weighted collective evaluation values:</a:t>
            </a:r>
            <a:endParaRPr lang="en-IN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2857496"/>
            <a:ext cx="6053152" cy="118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5720" y="4357694"/>
            <a:ext cx="404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7.The discordance index is defined as follows</a:t>
            </a:r>
            <a:r>
              <a:rPr lang="en-IN" sz="1600" dirty="0" smtClean="0"/>
              <a:t>:</a:t>
            </a:r>
            <a:endParaRPr lang="en-IN" sz="1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4214818"/>
            <a:ext cx="3333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5000636"/>
            <a:ext cx="2324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57158" y="5072074"/>
            <a:ext cx="2666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8.Average discordance index:</a:t>
            </a:r>
            <a:endParaRPr lang="en-IN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5786454"/>
            <a:ext cx="3362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9.Concordance outranking matrix G1:</a:t>
            </a:r>
            <a:endParaRPr lang="en-IN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0430" y="578645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Each element of the matrix has value 0 or 1, 1 indicates the majority of criteria </a:t>
            </a:r>
            <a:r>
              <a:rPr lang="en-IN" sz="1600" dirty="0" err="1" smtClean="0"/>
              <a:t>favoring</a:t>
            </a:r>
            <a:r>
              <a:rPr lang="en-IN" sz="1600" dirty="0" smtClean="0"/>
              <a:t> </a:t>
            </a:r>
            <a:r>
              <a:rPr lang="en-IN" sz="1600" dirty="0" err="1" smtClean="0"/>
              <a:t>Z</a:t>
            </a:r>
            <a:r>
              <a:rPr lang="en-IN" sz="1600" i="1" dirty="0" err="1" smtClean="0"/>
              <a:t>p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1483416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ALGORITHM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14740" y="1816162"/>
            <a:ext cx="2144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10.Discordance matrix:</a:t>
            </a: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78071" y="1792382"/>
            <a:ext cx="5937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It is the opposite of concordance matrix. 1 indicates that the majority</a:t>
            </a:r>
          </a:p>
          <a:p>
            <a:r>
              <a:rPr lang="en-IN" sz="1600" dirty="0" smtClean="0"/>
              <a:t>Of criteria </a:t>
            </a:r>
            <a:r>
              <a:rPr lang="en-IN" sz="1600" dirty="0" err="1" smtClean="0"/>
              <a:t>favor</a:t>
            </a:r>
            <a:r>
              <a:rPr lang="en-IN" sz="1600" dirty="0" smtClean="0"/>
              <a:t> </a:t>
            </a:r>
            <a:r>
              <a:rPr lang="en-IN" sz="1600" dirty="0" err="1" smtClean="0"/>
              <a:t>Z</a:t>
            </a:r>
            <a:r>
              <a:rPr lang="en-IN" sz="1600" i="1" dirty="0" err="1" smtClean="0"/>
              <a:t>p</a:t>
            </a:r>
            <a:r>
              <a:rPr lang="en-IN" sz="1600" dirty="0" smtClean="0"/>
              <a:t> over </a:t>
            </a:r>
            <a:r>
              <a:rPr lang="en-IN" sz="1600" dirty="0" err="1" smtClean="0"/>
              <a:t>Z</a:t>
            </a:r>
            <a:r>
              <a:rPr lang="en-IN" sz="1600" i="1" dirty="0" err="1" smtClean="0"/>
              <a:t>b</a:t>
            </a:r>
            <a:endParaRPr lang="en-IN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536025"/>
            <a:ext cx="309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11.aggregate outranking matrix G:</a:t>
            </a:r>
            <a:endParaRPr lang="en-IN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455269"/>
            <a:ext cx="170674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72493" y="2614024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Found by conducting the intersection operation between concordance and discordance matrix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8595" y="3898908"/>
            <a:ext cx="828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12.Based on G, we can construct a decision graph to obtain the partial-preference ordering of the m alternatives. The conditions for determining if </a:t>
            </a:r>
            <a:r>
              <a:rPr lang="en-IN" sz="1600" b="1" dirty="0" err="1" smtClean="0"/>
              <a:t>zq</a:t>
            </a:r>
            <a:r>
              <a:rPr lang="en-IN" sz="1600" b="1" dirty="0" smtClean="0"/>
              <a:t> is not outranked by the ELECTRE-based outranking procedure are:</a:t>
            </a:r>
            <a:endParaRPr lang="en-IN" sz="1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029200"/>
            <a:ext cx="4991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45472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7509"/>
            <a:ext cx="8229600" cy="195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56" y="5186793"/>
            <a:ext cx="2543174" cy="3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57" y="5485875"/>
            <a:ext cx="525198" cy="22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343393"/>
            <a:ext cx="702619" cy="37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85" y="4114800"/>
            <a:ext cx="19335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70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00087" cy="358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43488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442</Words>
  <Application>Microsoft Office PowerPoint</Application>
  <PresentationFormat>On-screen Show (4:3)</PresentationFormat>
  <Paragraphs>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 ELECTRE-based outranking method for multiple criteria decision making using interval type-2 fuzzy set  Batch No.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soamya agrawal</dc:creator>
  <cp:lastModifiedBy>soamya agrawal</cp:lastModifiedBy>
  <cp:revision>55</cp:revision>
  <dcterms:created xsi:type="dcterms:W3CDTF">2006-08-16T00:00:00Z</dcterms:created>
  <dcterms:modified xsi:type="dcterms:W3CDTF">2017-11-26T03:55:13Z</dcterms:modified>
</cp:coreProperties>
</file>