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56.png" ContentType="image/png"/>
  <Override PartName="/ppt/media/image55.png" ContentType="image/png"/>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20.png" ContentType="image/png"/>
  <Override PartName="/ppt/media/image57.png" ContentType="image/png"/>
  <Override PartName="/ppt/media/image21.png" ContentType="image/png"/>
  <Override PartName="/ppt/media/image58.png" ContentType="image/png"/>
  <Override PartName="/ppt/media/image22.png" ContentType="image/png"/>
  <Override PartName="/ppt/media/image59.png" ContentType="image/png"/>
  <Override PartName="/ppt/media/image71.png" ContentType="image/png"/>
  <Override PartName="/ppt/media/image29.png" ContentType="image/png"/>
  <Override PartName="/ppt/media/image69.png" ContentType="image/png"/>
  <Override PartName="/ppt/media/image32.png" ContentType="image/png"/>
  <Override PartName="/ppt/media/image14.png" ContentType="image/png"/>
  <Override PartName="/ppt/media/image2.png" ContentType="image/png"/>
  <Override PartName="/ppt/media/image33.png" ContentType="image/png"/>
  <Override PartName="/ppt/media/image15.png" ContentType="image/png"/>
  <Override PartName="/ppt/media/image3.png" ContentType="image/png"/>
  <Override PartName="/ppt/media/image70.png" ContentType="image/png"/>
  <Override PartName="/ppt/media/image28.png" ContentType="image/png"/>
  <Override PartName="/ppt/media/image68.png" ContentType="image/png"/>
  <Override PartName="/ppt/media/image31.png" ContentType="image/png"/>
  <Override PartName="/ppt/media/image67.png" ContentType="image/png"/>
  <Override PartName="/ppt/media/image30.png" ContentType="image/png"/>
  <Override PartName="/ppt/media/image66.png" ContentType="image/png"/>
  <Override PartName="/ppt/media/image65.png" ContentType="image/png"/>
  <Override PartName="/ppt/media/image64.png" ContentType="image/png"/>
  <Override PartName="/ppt/media/image26.png" ContentType="image/png"/>
  <Override PartName="/ppt/media/image63.png" ContentType="image/png"/>
  <Override PartName="/ppt/media/image25.png" ContentType="image/png"/>
  <Override PartName="/ppt/media/image62.png" ContentType="image/png"/>
  <Override PartName="/ppt/media/image24.png" ContentType="image/png"/>
  <Override PartName="/ppt/media/image61.png" ContentType="image/png"/>
  <Override PartName="/ppt/media/image23.png" ContentType="image/png"/>
  <Override PartName="/ppt/media/image60.png" ContentType="image/png"/>
  <Override PartName="/ppt/media/image27.png" ContentType="image/png"/>
  <Override PartName="/ppt/media/image16.png" ContentType="image/png"/>
  <Override PartName="/ppt/media/image4.png" ContentType="image/png"/>
  <Override PartName="/ppt/media/image34.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1.png" ContentType="image/png"/>
  <Override PartName="/ppt/media/image13.png" ContentType="image/png"/>
  <Override PartName="/ppt/media/image9.png" ContentType="image/png"/>
  <Override PartName="/ppt/media/image39.png" ContentType="image/png"/>
  <Override PartName="/ppt/media/image40.png" ContentType="image/png"/>
  <Override PartName="/ppt/media/image4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0691813"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EC6039F-799A-4AEC-93F8-03B71488EA7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25" name="PlaceHolder 2"/>
          <p:cNvSpPr>
            <a:spLocks noGrp="1"/>
          </p:cNvSpPr>
          <p:nvPr>
            <p:ph/>
          </p:nvPr>
        </p:nvSpPr>
        <p:spPr>
          <a:xfrm>
            <a:off x="534240" y="1768680"/>
            <a:ext cx="96220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6" name="PlaceHolder 3"/>
          <p:cNvSpPr>
            <a:spLocks noGrp="1"/>
          </p:cNvSpPr>
          <p:nvPr>
            <p:ph/>
          </p:nvPr>
        </p:nvSpPr>
        <p:spPr>
          <a:xfrm>
            <a:off x="534240" y="4058640"/>
            <a:ext cx="96220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1"/>
          </p:nvPr>
        </p:nvSpPr>
        <p:spPr/>
        <p:txBody>
          <a:bodyPr/>
          <a:p>
            <a:fld id="{25A460A3-FC0A-4EAC-8CBB-65D08D7DC1D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28" name="PlaceHolder 2"/>
          <p:cNvSpPr>
            <a:spLocks noGrp="1"/>
          </p:cNvSpPr>
          <p:nvPr>
            <p:ph/>
          </p:nvPr>
        </p:nvSpPr>
        <p:spPr>
          <a:xfrm>
            <a:off x="534240" y="176868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9" name="PlaceHolder 3"/>
          <p:cNvSpPr>
            <a:spLocks noGrp="1"/>
          </p:cNvSpPr>
          <p:nvPr>
            <p:ph/>
          </p:nvPr>
        </p:nvSpPr>
        <p:spPr>
          <a:xfrm>
            <a:off x="5464800" y="176868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0" name="PlaceHolder 4"/>
          <p:cNvSpPr>
            <a:spLocks noGrp="1"/>
          </p:cNvSpPr>
          <p:nvPr>
            <p:ph/>
          </p:nvPr>
        </p:nvSpPr>
        <p:spPr>
          <a:xfrm>
            <a:off x="534240" y="405864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1" name="PlaceHolder 5"/>
          <p:cNvSpPr>
            <a:spLocks noGrp="1"/>
          </p:cNvSpPr>
          <p:nvPr>
            <p:ph/>
          </p:nvPr>
        </p:nvSpPr>
        <p:spPr>
          <a:xfrm>
            <a:off x="5464800" y="405864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7" name="PlaceHolder 6"/>
          <p:cNvSpPr>
            <a:spLocks noGrp="1"/>
          </p:cNvSpPr>
          <p:nvPr>
            <p:ph type="sldNum" idx="1"/>
          </p:nvPr>
        </p:nvSpPr>
        <p:spPr/>
        <p:txBody>
          <a:bodyPr/>
          <a:p>
            <a:fld id="{FAA96EFA-1F5B-4C5E-AC78-7E0C16E2EF0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3" name="PlaceHolder 2"/>
          <p:cNvSpPr>
            <a:spLocks noGrp="1"/>
          </p:cNvSpPr>
          <p:nvPr>
            <p:ph/>
          </p:nvPr>
        </p:nvSpPr>
        <p:spPr>
          <a:xfrm>
            <a:off x="534240" y="1768680"/>
            <a:ext cx="309816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4" name="PlaceHolder 3"/>
          <p:cNvSpPr>
            <a:spLocks noGrp="1"/>
          </p:cNvSpPr>
          <p:nvPr>
            <p:ph/>
          </p:nvPr>
        </p:nvSpPr>
        <p:spPr>
          <a:xfrm>
            <a:off x="3787560" y="1768680"/>
            <a:ext cx="309816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5" name="PlaceHolder 4"/>
          <p:cNvSpPr>
            <a:spLocks noGrp="1"/>
          </p:cNvSpPr>
          <p:nvPr>
            <p:ph/>
          </p:nvPr>
        </p:nvSpPr>
        <p:spPr>
          <a:xfrm>
            <a:off x="7041240" y="1768680"/>
            <a:ext cx="309816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6" name="PlaceHolder 5"/>
          <p:cNvSpPr>
            <a:spLocks noGrp="1"/>
          </p:cNvSpPr>
          <p:nvPr>
            <p:ph/>
          </p:nvPr>
        </p:nvSpPr>
        <p:spPr>
          <a:xfrm>
            <a:off x="534240" y="4058640"/>
            <a:ext cx="309816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7" name="PlaceHolder 6"/>
          <p:cNvSpPr>
            <a:spLocks noGrp="1"/>
          </p:cNvSpPr>
          <p:nvPr>
            <p:ph/>
          </p:nvPr>
        </p:nvSpPr>
        <p:spPr>
          <a:xfrm>
            <a:off x="3787560" y="4058640"/>
            <a:ext cx="309816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38" name="PlaceHolder 7"/>
          <p:cNvSpPr>
            <a:spLocks noGrp="1"/>
          </p:cNvSpPr>
          <p:nvPr>
            <p:ph/>
          </p:nvPr>
        </p:nvSpPr>
        <p:spPr>
          <a:xfrm>
            <a:off x="7041240" y="4058640"/>
            <a:ext cx="309816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8"/>
          <p:cNvSpPr>
            <a:spLocks noGrp="1"/>
          </p:cNvSpPr>
          <p:nvPr>
            <p:ph type="sldNum" idx="1"/>
          </p:nvPr>
        </p:nvSpPr>
        <p:spPr/>
        <p:txBody>
          <a:bodyPr/>
          <a:p>
            <a:fld id="{A25B6AF4-E7BC-48A8-B2CA-E521DBB73E1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4" name="PlaceHolder 2"/>
          <p:cNvSpPr>
            <a:spLocks noGrp="1"/>
          </p:cNvSpPr>
          <p:nvPr>
            <p:ph type="subTitle"/>
          </p:nvPr>
        </p:nvSpPr>
        <p:spPr>
          <a:xfrm>
            <a:off x="534240" y="1768680"/>
            <a:ext cx="9622080" cy="43840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sldNum" idx="1"/>
          </p:nvPr>
        </p:nvSpPr>
        <p:spPr/>
        <p:txBody>
          <a:bodyPr/>
          <a:p>
            <a:fld id="{552D5B96-F488-497E-8EA9-7419AAA5BEA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6" name="PlaceHolder 2"/>
          <p:cNvSpPr>
            <a:spLocks noGrp="1"/>
          </p:cNvSpPr>
          <p:nvPr>
            <p:ph/>
          </p:nvPr>
        </p:nvSpPr>
        <p:spPr>
          <a:xfrm>
            <a:off x="534240" y="1768680"/>
            <a:ext cx="9622080" cy="43840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4" name="PlaceHolder 3"/>
          <p:cNvSpPr>
            <a:spLocks noGrp="1"/>
          </p:cNvSpPr>
          <p:nvPr>
            <p:ph type="sldNum" idx="1"/>
          </p:nvPr>
        </p:nvSpPr>
        <p:spPr/>
        <p:txBody>
          <a:bodyPr/>
          <a:p>
            <a:fld id="{A0C5A01B-DD9B-4544-9405-FB69FA53003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8" name="PlaceHolder 2"/>
          <p:cNvSpPr>
            <a:spLocks noGrp="1"/>
          </p:cNvSpPr>
          <p:nvPr>
            <p:ph/>
          </p:nvPr>
        </p:nvSpPr>
        <p:spPr>
          <a:xfrm>
            <a:off x="534240" y="1768680"/>
            <a:ext cx="4695480" cy="43840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9" name="PlaceHolder 3"/>
          <p:cNvSpPr>
            <a:spLocks noGrp="1"/>
          </p:cNvSpPr>
          <p:nvPr>
            <p:ph/>
          </p:nvPr>
        </p:nvSpPr>
        <p:spPr>
          <a:xfrm>
            <a:off x="5464800" y="1768680"/>
            <a:ext cx="4695480" cy="43840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5" name="PlaceHolder 4"/>
          <p:cNvSpPr>
            <a:spLocks noGrp="1"/>
          </p:cNvSpPr>
          <p:nvPr>
            <p:ph type="sldNum" idx="1"/>
          </p:nvPr>
        </p:nvSpPr>
        <p:spPr/>
        <p:txBody>
          <a:bodyPr/>
          <a:p>
            <a:fld id="{2FAFB4B0-9913-423E-84EB-04E93E6E5838}"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3" name="PlaceHolder 2"/>
          <p:cNvSpPr>
            <a:spLocks noGrp="1"/>
          </p:cNvSpPr>
          <p:nvPr>
            <p:ph type="sldNum" idx="1"/>
          </p:nvPr>
        </p:nvSpPr>
        <p:spPr/>
        <p:txBody>
          <a:bodyPr/>
          <a:p>
            <a:fld id="{F2FD6862-5C6F-456D-98DD-C0DB912D876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4320" y="1094400"/>
            <a:ext cx="9962640" cy="13983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sldNum" idx="1"/>
          </p:nvPr>
        </p:nvSpPr>
        <p:spPr/>
        <p:txBody>
          <a:bodyPr/>
          <a:p>
            <a:fld id="{961A65CF-E4AE-4889-8187-855824F9526A}"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3" name="PlaceHolder 2"/>
          <p:cNvSpPr>
            <a:spLocks noGrp="1"/>
          </p:cNvSpPr>
          <p:nvPr>
            <p:ph/>
          </p:nvPr>
        </p:nvSpPr>
        <p:spPr>
          <a:xfrm>
            <a:off x="534240" y="176868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4" name="PlaceHolder 3"/>
          <p:cNvSpPr>
            <a:spLocks noGrp="1"/>
          </p:cNvSpPr>
          <p:nvPr>
            <p:ph/>
          </p:nvPr>
        </p:nvSpPr>
        <p:spPr>
          <a:xfrm>
            <a:off x="5464800" y="1768680"/>
            <a:ext cx="4695480" cy="43840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5" name="PlaceHolder 4"/>
          <p:cNvSpPr>
            <a:spLocks noGrp="1"/>
          </p:cNvSpPr>
          <p:nvPr>
            <p:ph/>
          </p:nvPr>
        </p:nvSpPr>
        <p:spPr>
          <a:xfrm>
            <a:off x="534240" y="405864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A41EE6DD-15C6-4DC4-A71F-4AAE6F4BE4B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17" name="PlaceHolder 2"/>
          <p:cNvSpPr>
            <a:spLocks noGrp="1"/>
          </p:cNvSpPr>
          <p:nvPr>
            <p:ph/>
          </p:nvPr>
        </p:nvSpPr>
        <p:spPr>
          <a:xfrm>
            <a:off x="534240" y="1768680"/>
            <a:ext cx="4695480" cy="43840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8" name="PlaceHolder 3"/>
          <p:cNvSpPr>
            <a:spLocks noGrp="1"/>
          </p:cNvSpPr>
          <p:nvPr>
            <p:ph/>
          </p:nvPr>
        </p:nvSpPr>
        <p:spPr>
          <a:xfrm>
            <a:off x="5464800" y="176868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19" name="PlaceHolder 4"/>
          <p:cNvSpPr>
            <a:spLocks noGrp="1"/>
          </p:cNvSpPr>
          <p:nvPr>
            <p:ph/>
          </p:nvPr>
        </p:nvSpPr>
        <p:spPr>
          <a:xfrm>
            <a:off x="5464800" y="405864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3DBA2309-5392-4676-AA0C-B711A3BD4EA2}"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4320" y="1094400"/>
            <a:ext cx="9962640" cy="3016440"/>
          </a:xfrm>
          <a:prstGeom prst="rect">
            <a:avLst/>
          </a:prstGeom>
          <a:noFill/>
          <a:ln w="0">
            <a:noFill/>
          </a:ln>
        </p:spPr>
        <p:txBody>
          <a:bodyPr lIns="0" rIns="0" tIns="0" bIns="0" anchor="ctr">
            <a:noAutofit/>
          </a:bodyPr>
          <a:p>
            <a:endParaRPr b="0" lang="en-GB" sz="1400" spc="-1" strike="noStrike">
              <a:solidFill>
                <a:srgbClr val="000000"/>
              </a:solidFill>
              <a:latin typeface="Arial"/>
            </a:endParaRPr>
          </a:p>
        </p:txBody>
      </p:sp>
      <p:sp>
        <p:nvSpPr>
          <p:cNvPr id="21" name="PlaceHolder 2"/>
          <p:cNvSpPr>
            <a:spLocks noGrp="1"/>
          </p:cNvSpPr>
          <p:nvPr>
            <p:ph/>
          </p:nvPr>
        </p:nvSpPr>
        <p:spPr>
          <a:xfrm>
            <a:off x="534240" y="176868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2" name="PlaceHolder 3"/>
          <p:cNvSpPr>
            <a:spLocks noGrp="1"/>
          </p:cNvSpPr>
          <p:nvPr>
            <p:ph/>
          </p:nvPr>
        </p:nvSpPr>
        <p:spPr>
          <a:xfrm>
            <a:off x="5464800" y="1768680"/>
            <a:ext cx="46954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23" name="PlaceHolder 4"/>
          <p:cNvSpPr>
            <a:spLocks noGrp="1"/>
          </p:cNvSpPr>
          <p:nvPr>
            <p:ph/>
          </p:nvPr>
        </p:nvSpPr>
        <p:spPr>
          <a:xfrm>
            <a:off x="534240" y="4058640"/>
            <a:ext cx="9622080" cy="2090880"/>
          </a:xfrm>
          <a:prstGeom prst="rect">
            <a:avLst/>
          </a:prstGeom>
          <a:noFill/>
          <a:ln w="0">
            <a:noFill/>
          </a:ln>
        </p:spPr>
        <p:txBody>
          <a:bodyPr lIns="0" rIns="0" tIns="0" bIns="0" anchor="t">
            <a:normAutofit/>
          </a:bodyPr>
          <a:p>
            <a:endParaRPr b="0" lang="en-GB" sz="1400" spc="-1" strike="noStrike">
              <a:solidFill>
                <a:srgbClr val="000000"/>
              </a:solidFill>
              <a:latin typeface="Arial"/>
            </a:endParaRPr>
          </a:p>
        </p:txBody>
      </p:sp>
      <p:sp>
        <p:nvSpPr>
          <p:cNvPr id="6" name="PlaceHolder 5"/>
          <p:cNvSpPr>
            <a:spLocks noGrp="1"/>
          </p:cNvSpPr>
          <p:nvPr>
            <p:ph type="sldNum" idx="1"/>
          </p:nvPr>
        </p:nvSpPr>
        <p:spPr/>
        <p:txBody>
          <a:bodyPr/>
          <a:p>
            <a:fld id="{FE11C8D5-0B98-437C-B1C8-C75191A35CF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64320" y="1094400"/>
            <a:ext cx="9962640" cy="3016440"/>
          </a:xfrm>
          <a:prstGeom prst="rect">
            <a:avLst/>
          </a:prstGeom>
          <a:noFill/>
          <a:ln w="0">
            <a:noFill/>
          </a:ln>
        </p:spPr>
        <p:txBody>
          <a:bodyPr lIns="115920" rIns="115920" tIns="115920" bIns="115920" anchor="b">
            <a:noAutofit/>
          </a:bodyPr>
          <a:p>
            <a:r>
              <a:rPr b="0" lang="en-GB" sz="6600" spc="-1" strike="noStrike">
                <a:solidFill>
                  <a:srgbClr val="000000"/>
                </a:solidFill>
                <a:latin typeface="Arial"/>
              </a:rPr>
              <a:t>Click to edit the title text format</a:t>
            </a:r>
            <a:endParaRPr b="0" lang="en-GB" sz="6600" spc="-1" strike="noStrike">
              <a:solidFill>
                <a:srgbClr val="000000"/>
              </a:solidFill>
              <a:latin typeface="Arial"/>
            </a:endParaRPr>
          </a:p>
        </p:txBody>
      </p:sp>
      <p:sp>
        <p:nvSpPr>
          <p:cNvPr id="1" name="PlaceHolder 2"/>
          <p:cNvSpPr>
            <a:spLocks noGrp="1"/>
          </p:cNvSpPr>
          <p:nvPr>
            <p:ph type="sldNum" idx="1"/>
          </p:nvPr>
        </p:nvSpPr>
        <p:spPr>
          <a:xfrm>
            <a:off x="9906840" y="6854040"/>
            <a:ext cx="641520" cy="578160"/>
          </a:xfrm>
          <a:prstGeom prst="rect">
            <a:avLst/>
          </a:prstGeom>
          <a:noFill/>
          <a:ln w="0">
            <a:noFill/>
          </a:ln>
        </p:spPr>
        <p:txBody>
          <a:bodyPr tIns="91440" bIns="91440" anchor="ctr">
            <a:noAutofit/>
          </a:bodyPr>
          <a:lstStyle>
            <a:lvl1pPr>
              <a:lnSpc>
                <a:spcPct val="100000"/>
              </a:lnSpc>
              <a:buNone/>
              <a:tabLst>
                <a:tab algn="l" pos="0"/>
              </a:tabLst>
              <a:defRPr b="0" lang="en-GB" sz="1000" spc="-1" strike="noStrike">
                <a:solidFill>
                  <a:srgbClr val="494985"/>
                </a:solidFill>
                <a:latin typeface="Quicksand Medium"/>
                <a:ea typeface="Quicksand Medium"/>
              </a:defRPr>
            </a:lvl1pPr>
          </a:lstStyle>
          <a:p>
            <a:pPr>
              <a:lnSpc>
                <a:spcPct val="100000"/>
              </a:lnSpc>
              <a:buNone/>
              <a:tabLst>
                <a:tab algn="l" pos="0"/>
              </a:tabLst>
            </a:pPr>
            <a:fld id="{F09595EE-CCCF-442F-8D6B-37A4D9626293}" type="slidenum">
              <a:rPr b="0" lang="en-GB" sz="1000" spc="-1" strike="noStrike">
                <a:solidFill>
                  <a:srgbClr val="494985"/>
                </a:solidFill>
                <a:latin typeface="Quicksand Medium"/>
                <a:ea typeface="Quicksand Medium"/>
              </a:rPr>
              <a:t>&lt;number&gt;</a:t>
            </a:fld>
            <a:endParaRPr b="0" lang="en-GB" sz="1000" spc="-1" strike="noStrike">
              <a:latin typeface="Times New Roman"/>
            </a:endParaRPr>
          </a:p>
        </p:txBody>
      </p:sp>
      <p:sp>
        <p:nvSpPr>
          <p:cNvPr id="2" name="PlaceHolder 3"/>
          <p:cNvSpPr>
            <a:spLocks noGrp="1"/>
          </p:cNvSpPr>
          <p:nvPr>
            <p:ph type="body"/>
          </p:nvPr>
        </p:nvSpPr>
        <p:spPr>
          <a:xfrm>
            <a:off x="534240" y="1768680"/>
            <a:ext cx="962208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 Id="rId11" Type="http://schemas.openxmlformats.org/officeDocument/2006/relationships/image" Target="../media/image29.png"/><Relationship Id="rId1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 Id="rId11" Type="http://schemas.openxmlformats.org/officeDocument/2006/relationships/image" Target="../media/image40.png"/><Relationship Id="rId12" Type="http://schemas.openxmlformats.org/officeDocument/2006/relationships/image" Target="../media/image41.png"/><Relationship Id="rId1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8.png"/><Relationship Id="rId8" Type="http://schemas.openxmlformats.org/officeDocument/2006/relationships/image" Target="../media/image49.png"/><Relationship Id="rId9" Type="http://schemas.openxmlformats.org/officeDocument/2006/relationships/image" Target="../media/image50.png"/><Relationship Id="rId10" Type="http://schemas.openxmlformats.org/officeDocument/2006/relationships/image" Target="../media/image51.png"/><Relationship Id="rId11" Type="http://schemas.openxmlformats.org/officeDocument/2006/relationships/image" Target="../media/image52.png"/><Relationship Id="rId12" Type="http://schemas.openxmlformats.org/officeDocument/2006/relationships/image" Target="../media/image53.png"/><Relationship Id="rId13" Type="http://schemas.openxmlformats.org/officeDocument/2006/relationships/image" Target="../media/image54.png"/><Relationship Id="rId14" Type="http://schemas.openxmlformats.org/officeDocument/2006/relationships/image" Target="../media/image55.png"/><Relationship Id="rId15"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image" Target="../media/image60.png"/><Relationship Id="rId6" Type="http://schemas.openxmlformats.org/officeDocument/2006/relationships/image" Target="../media/image61.png"/><Relationship Id="rId7" Type="http://schemas.openxmlformats.org/officeDocument/2006/relationships/image" Target="../media/image62.png"/><Relationship Id="rId8" Type="http://schemas.openxmlformats.org/officeDocument/2006/relationships/image" Target="../media/image63.png"/><Relationship Id="rId9" Type="http://schemas.openxmlformats.org/officeDocument/2006/relationships/image" Target="../media/image64.png"/><Relationship Id="rId10" Type="http://schemas.openxmlformats.org/officeDocument/2006/relationships/image" Target="../media/image65.png"/><Relationship Id="rId11" Type="http://schemas.openxmlformats.org/officeDocument/2006/relationships/image" Target="../media/image66.png"/><Relationship Id="rId12" Type="http://schemas.openxmlformats.org/officeDocument/2006/relationships/image" Target="../media/image67.png"/><Relationship Id="rId13" Type="http://schemas.openxmlformats.org/officeDocument/2006/relationships/image" Target="../media/image68.png"/><Relationship Id="rId14" Type="http://schemas.openxmlformats.org/officeDocument/2006/relationships/image" Target="../media/image69.png"/><Relationship Id="rId15" Type="http://schemas.openxmlformats.org/officeDocument/2006/relationships/image" Target="../media/image70.png"/><Relationship Id="rId16" Type="http://schemas.openxmlformats.org/officeDocument/2006/relationships/image" Target="../media/image71.png"/><Relationship Id="rId1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Google Shape;76;p14"/>
          <p:cNvSpPr/>
          <p:nvPr/>
        </p:nvSpPr>
        <p:spPr>
          <a:xfrm>
            <a:off x="680400" y="1612800"/>
            <a:ext cx="8950320" cy="2992320"/>
          </a:xfrm>
          <a:prstGeom prst="rect">
            <a:avLst/>
          </a:prstGeom>
          <a:noFill/>
          <a:ln w="0">
            <a:noFill/>
          </a:ln>
        </p:spPr>
        <p:style>
          <a:lnRef idx="0"/>
          <a:fillRef idx="0"/>
          <a:effectRef idx="0"/>
          <a:fontRef idx="minor"/>
        </p:style>
        <p:txBody>
          <a:bodyPr tIns="91440" bIns="91440" anchor="t">
            <a:noAutofit/>
          </a:bodyPr>
          <a:p>
            <a:pPr>
              <a:lnSpc>
                <a:spcPct val="115000"/>
              </a:lnSpc>
              <a:spcBef>
                <a:spcPts val="2001"/>
              </a:spcBef>
              <a:buNone/>
              <a:tabLst>
                <a:tab algn="l" pos="0"/>
              </a:tabLst>
            </a:pPr>
            <a:r>
              <a:rPr b="1" lang="en-GB" sz="2400" spc="-1" strike="noStrike">
                <a:solidFill>
                  <a:srgbClr val="cd2355"/>
                </a:solidFill>
                <a:latin typeface="Quicksand"/>
                <a:ea typeface="Quicksand"/>
              </a:rPr>
              <a:t>Selecting hardware for a network</a:t>
            </a:r>
            <a:endParaRPr b="0" lang="en-GB" sz="2400" spc="-1" strike="noStrike">
              <a:latin typeface="Arial"/>
            </a:endParaRPr>
          </a:p>
          <a:p>
            <a:pPr>
              <a:lnSpc>
                <a:spcPct val="115000"/>
              </a:lnSpc>
              <a:spcBef>
                <a:spcPts val="1800"/>
              </a:spcBef>
              <a:buNone/>
              <a:tabLst>
                <a:tab algn="l" pos="0"/>
              </a:tabLst>
            </a:pPr>
            <a:r>
              <a:rPr b="0" lang="en-GB" sz="1600" spc="-1" strike="noStrike">
                <a:solidFill>
                  <a:srgbClr val="000000"/>
                </a:solidFill>
                <a:latin typeface="Quicksand"/>
                <a:ea typeface="Quicksand"/>
              </a:rPr>
              <a:t>Introduction</a:t>
            </a:r>
            <a:endParaRPr b="0" lang="en-GB" sz="1600" spc="-1" strike="noStrike">
              <a:latin typeface="Arial"/>
            </a:endParaRPr>
          </a:p>
          <a:p>
            <a:pPr>
              <a:lnSpc>
                <a:spcPct val="115000"/>
              </a:lnSpc>
              <a:spcBef>
                <a:spcPts val="601"/>
              </a:spcBef>
              <a:buNone/>
              <a:tabLst>
                <a:tab algn="l" pos="0"/>
              </a:tabLst>
            </a:pPr>
            <a:r>
              <a:rPr b="0" lang="en-GB" sz="1100" spc="-1" strike="noStrike">
                <a:solidFill>
                  <a:srgbClr val="000000"/>
                </a:solidFill>
                <a:latin typeface="Quicksand"/>
                <a:ea typeface="Quicksand"/>
              </a:rPr>
              <a:t>During this activity, you will be given several scenarios describing differing network needs. You should decide which hardware is required and complete the diagrams by selecting the missing hardware components. You can find the hardware components and descriptions on the next page.</a:t>
            </a:r>
            <a:endParaRPr b="0" lang="en-GB" sz="1100" spc="-1" strike="noStrike">
              <a:latin typeface="Arial"/>
            </a:endParaRPr>
          </a:p>
          <a:p>
            <a:pPr>
              <a:lnSpc>
                <a:spcPct val="115000"/>
              </a:lnSpc>
              <a:buNone/>
              <a:tabLst>
                <a:tab algn="l" pos="0"/>
              </a:tabLst>
            </a:pPr>
            <a:endParaRPr b="0" lang="en-GB" sz="1100" spc="-1" strike="noStrike">
              <a:latin typeface="Arial"/>
            </a:endParaRPr>
          </a:p>
          <a:p>
            <a:pPr>
              <a:lnSpc>
                <a:spcPct val="115000"/>
              </a:lnSpc>
              <a:buNone/>
              <a:tabLst>
                <a:tab algn="l" pos="0"/>
              </a:tabLst>
            </a:pPr>
            <a:r>
              <a:rPr b="0" lang="en-GB" sz="1100" spc="-1" strike="noStrike">
                <a:solidFill>
                  <a:srgbClr val="000000"/>
                </a:solidFill>
                <a:latin typeface="Quicksand"/>
                <a:ea typeface="Quicksand"/>
              </a:rPr>
              <a:t>If you are using this activity sheet electronically, copy and paste the relevant hardware components into the boxes provided. If you are completing this activity sheet on paper, write the name of the hardware component in the box.</a:t>
            </a:r>
            <a:endParaRPr b="0" lang="en-GB" sz="1100" spc="-1" strike="noStrike">
              <a:latin typeface="Arial"/>
            </a:endParaRPr>
          </a:p>
          <a:p>
            <a:pPr algn="ctr">
              <a:lnSpc>
                <a:spcPct val="115000"/>
              </a:lnSpc>
              <a:spcBef>
                <a:spcPts val="1800"/>
              </a:spcBef>
              <a:spcAft>
                <a:spcPts val="601"/>
              </a:spcAft>
              <a:buNone/>
              <a:tabLst>
                <a:tab algn="l" pos="0"/>
              </a:tabLst>
            </a:pPr>
            <a:r>
              <a:rPr b="1" lang="en-GB" sz="1100" spc="-1" strike="noStrike">
                <a:solidFill>
                  <a:srgbClr val="000000"/>
                </a:solidFill>
                <a:latin typeface="Quicksand"/>
                <a:ea typeface="Quicksand"/>
              </a:rPr>
              <a:t>Example</a:t>
            </a:r>
            <a:endParaRPr b="0" lang="en-GB" sz="1100" spc="-1" strike="noStrike">
              <a:latin typeface="Arial"/>
            </a:endParaRPr>
          </a:p>
        </p:txBody>
      </p:sp>
      <p:sp>
        <p:nvSpPr>
          <p:cNvPr id="40" name="Google Shape;77;p14"/>
          <p:cNvSpPr/>
          <p:nvPr/>
        </p:nvSpPr>
        <p:spPr>
          <a:xfrm>
            <a:off x="3175200" y="4758480"/>
            <a:ext cx="1638720" cy="1096560"/>
          </a:xfrm>
          <a:prstGeom prst="roundRect">
            <a:avLst>
              <a:gd name="adj" fmla="val 16667"/>
            </a:avLst>
          </a:prstGeom>
          <a:noFill/>
          <a:ln w="19050">
            <a:solidFill>
              <a:srgbClr val="000000"/>
            </a:solidFill>
            <a:round/>
          </a:ln>
        </p:spPr>
        <p:style>
          <a:lnRef idx="0"/>
          <a:fillRef idx="0"/>
          <a:effectRef idx="0"/>
          <a:fontRef idx="minor"/>
        </p:style>
      </p:sp>
      <p:sp>
        <p:nvSpPr>
          <p:cNvPr id="41" name="Google Shape;78;p14"/>
          <p:cNvSpPr/>
          <p:nvPr/>
        </p:nvSpPr>
        <p:spPr>
          <a:xfrm>
            <a:off x="5496840" y="4758480"/>
            <a:ext cx="1638720" cy="1096560"/>
          </a:xfrm>
          <a:prstGeom prst="roundRect">
            <a:avLst>
              <a:gd name="adj" fmla="val 16667"/>
            </a:avLst>
          </a:prstGeom>
          <a:noFill/>
          <a:ln w="19050">
            <a:solidFill>
              <a:srgbClr val="000000"/>
            </a:solidFill>
            <a:round/>
          </a:ln>
        </p:spPr>
        <p:style>
          <a:lnRef idx="0"/>
          <a:fillRef idx="0"/>
          <a:effectRef idx="0"/>
          <a:fontRef idx="minor"/>
        </p:style>
        <p:txBody>
          <a:bodyPr tIns="91440" bIns="91440" anchor="ctr">
            <a:noAutofit/>
          </a:bodyPr>
          <a:p>
            <a:pPr algn="ctr">
              <a:lnSpc>
                <a:spcPct val="100000"/>
              </a:lnSpc>
              <a:buNone/>
              <a:tabLst>
                <a:tab algn="l" pos="0"/>
              </a:tabLst>
            </a:pPr>
            <a:r>
              <a:rPr b="0" lang="en-GB" sz="2200" spc="-1" strike="noStrike">
                <a:solidFill>
                  <a:srgbClr val="000000"/>
                </a:solidFill>
                <a:latin typeface="Handlee"/>
                <a:ea typeface="Handlee"/>
              </a:rPr>
              <a:t>WAP</a:t>
            </a:r>
            <a:endParaRPr b="0" lang="en-GB" sz="2200" spc="-1" strike="noStrike">
              <a:latin typeface="Arial"/>
            </a:endParaRPr>
          </a:p>
        </p:txBody>
      </p:sp>
      <p:sp>
        <p:nvSpPr>
          <p:cNvPr id="42" name="Google Shape;80;p14"/>
          <p:cNvSpPr/>
          <p:nvPr/>
        </p:nvSpPr>
        <p:spPr>
          <a:xfrm>
            <a:off x="2537640" y="270000"/>
            <a:ext cx="7711200" cy="601560"/>
          </a:xfrm>
          <a:prstGeom prst="rect">
            <a:avLst/>
          </a:prstGeom>
          <a:noFill/>
          <a:ln w="0">
            <a:noFill/>
          </a:ln>
        </p:spPr>
        <p:style>
          <a:lnRef idx="0"/>
          <a:fillRef idx="0"/>
          <a:effectRef idx="0"/>
          <a:fontRef idx="minor"/>
        </p:style>
        <p:txBody>
          <a:bodyPr tIns="91440" bIns="91440" anchor="t">
            <a:spAutoFit/>
          </a:bodyPr>
          <a:p>
            <a:pPr algn="r">
              <a:lnSpc>
                <a:spcPct val="115000"/>
              </a:lnSpc>
              <a:buNone/>
              <a:tabLst>
                <a:tab algn="l" pos="0"/>
              </a:tabLst>
            </a:pPr>
            <a:r>
              <a:rPr b="0" lang="en-GB" sz="800" spc="-1" strike="noStrike">
                <a:solidFill>
                  <a:srgbClr val="000000"/>
                </a:solidFill>
                <a:latin typeface="Quicksand"/>
                <a:ea typeface="Quicksand"/>
              </a:rPr>
              <a:t>Digital environments</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Lesson 5 – Communication over networks</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Activity sheet</a:t>
            </a:r>
            <a:endParaRPr b="0" lang="en-GB" sz="800" spc="-1" strike="noStrike">
              <a:latin typeface="Arial"/>
            </a:endParaRPr>
          </a:p>
        </p:txBody>
      </p:sp>
      <p:pic>
        <p:nvPicPr>
          <p:cNvPr id="43" name="Google Shape;81;p14" descr=""/>
          <p:cNvPicPr/>
          <p:nvPr/>
        </p:nvPicPr>
        <p:blipFill>
          <a:blip r:embed="rId1"/>
          <a:stretch/>
        </p:blipFill>
        <p:spPr>
          <a:xfrm>
            <a:off x="3446280" y="4758480"/>
            <a:ext cx="1096560" cy="1096560"/>
          </a:xfrm>
          <a:prstGeom prst="rect">
            <a:avLst/>
          </a:prstGeom>
          <a:ln w="0">
            <a:noFill/>
          </a:ln>
        </p:spPr>
      </p:pic>
      <p:sp>
        <p:nvSpPr>
          <p:cNvPr id="44" name="Google Shape;83;p14"/>
          <p:cNvSpPr/>
          <p:nvPr/>
        </p:nvSpPr>
        <p:spPr>
          <a:xfrm>
            <a:off x="83520" y="7096320"/>
            <a:ext cx="2999520" cy="395640"/>
          </a:xfrm>
          <a:prstGeom prst="rect">
            <a:avLst/>
          </a:prstGeom>
          <a:noFill/>
          <a:ln w="0">
            <a:noFill/>
          </a:ln>
        </p:spPr>
        <p:style>
          <a:lnRef idx="0"/>
          <a:fillRef idx="0"/>
          <a:effectRef idx="0"/>
          <a:fontRef idx="minor"/>
        </p:style>
        <p:txBody>
          <a:bodyPr tIns="91440" bIns="91440" anchor="t">
            <a:spAutoFit/>
          </a:bodyPr>
          <a:p>
            <a:pPr>
              <a:lnSpc>
                <a:spcPct val="100000"/>
              </a:lnSpc>
              <a:buNone/>
            </a:pPr>
            <a:r>
              <a:rPr b="0" lang="en-GB" sz="1400" spc="-1" strike="noStrike">
                <a:solidFill>
                  <a:srgbClr val="000000"/>
                </a:solidFill>
                <a:latin typeface="Arial"/>
                <a:ea typeface="Arial"/>
              </a:rPr>
              <a:t>Version 1, </a:t>
            </a:r>
            <a:r>
              <a:rPr b="0" lang="en-GB" sz="1400" spc="-1" strike="noStrike">
                <a:solidFill>
                  <a:srgbClr val="000000"/>
                </a:solidFill>
                <a:latin typeface="Arial"/>
                <a:ea typeface="Arial"/>
              </a:rPr>
              <a:t>June 2024</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5" name="Google Shape;88;p15"/>
          <p:cNvGraphicFramePr/>
          <p:nvPr/>
        </p:nvGraphicFramePr>
        <p:xfrm>
          <a:off x="304920" y="1335960"/>
          <a:ext cx="9744480" cy="0"/>
        </p:xfrm>
        <a:graphic>
          <a:graphicData uri="http://schemas.openxmlformats.org/drawingml/2006/table">
            <a:tbl>
              <a:tblPr/>
              <a:tblGrid>
                <a:gridCol w="1997640"/>
                <a:gridCol w="7747200"/>
              </a:tblGrid>
              <a:tr h="0">
                <a:tc>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chor="t">
                      <a:noAutofit/>
                    </a:bodyPr>
                    <a:p>
                      <a:pPr>
                        <a:lnSpc>
                          <a:spcPct val="100000"/>
                        </a:lnSpc>
                        <a:buNone/>
                        <a:tabLst>
                          <a:tab algn="l" pos="0"/>
                        </a:tabLst>
                      </a:pPr>
                      <a:r>
                        <a:rPr b="1" lang="en-GB" sz="1100" spc="-1" strike="noStrike">
                          <a:solidFill>
                            <a:srgbClr val="000000"/>
                          </a:solidFill>
                          <a:latin typeface="Quicksand"/>
                          <a:ea typeface="Quicksand"/>
                        </a:rPr>
                        <a:t>Server</a:t>
                      </a:r>
                      <a:endParaRPr b="0" lang="en-GB" sz="1100" spc="-1" strike="noStrike">
                        <a:latin typeface="Arial"/>
                      </a:endParaRPr>
                    </a:p>
                    <a:p>
                      <a:pPr>
                        <a:lnSpc>
                          <a:spcPct val="100000"/>
                        </a:lnSpc>
                        <a:buNone/>
                        <a:tabLst>
                          <a:tab algn="l" pos="0"/>
                        </a:tabLst>
                      </a:pPr>
                      <a:endParaRPr b="0" lang="en-GB" sz="1100" spc="-1" strike="noStrike">
                        <a:latin typeface="Arial"/>
                      </a:endParaRPr>
                    </a:p>
                    <a:p>
                      <a:pPr>
                        <a:lnSpc>
                          <a:spcPct val="100000"/>
                        </a:lnSpc>
                        <a:buNone/>
                        <a:tabLst>
                          <a:tab algn="l" pos="0"/>
                        </a:tabLst>
                      </a:pPr>
                      <a:r>
                        <a:rPr b="0" lang="en-GB" sz="1100" spc="-1" strike="noStrike">
                          <a:solidFill>
                            <a:srgbClr val="000000"/>
                          </a:solidFill>
                          <a:latin typeface="Quicksand"/>
                          <a:ea typeface="Quicksand"/>
                        </a:rPr>
                        <a:t>A centralised device that manages access to resources across a network. The server fulfils requests from the clients on the network.</a:t>
                      </a:r>
                      <a:endParaRPr b="0" lang="en-GB" sz="1100" spc="-1" strike="noStrike">
                        <a:latin typeface="Arial"/>
                      </a:endParaRPr>
                    </a:p>
                  </a:txBody>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0">
                <a:tc>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chor="t">
                      <a:noAutofit/>
                    </a:bodyPr>
                    <a:p>
                      <a:pPr>
                        <a:lnSpc>
                          <a:spcPct val="100000"/>
                        </a:lnSpc>
                        <a:buNone/>
                        <a:tabLst>
                          <a:tab algn="l" pos="0"/>
                        </a:tabLst>
                      </a:pPr>
                      <a:r>
                        <a:rPr b="1" lang="en-GB" sz="1100" spc="-1" strike="noStrike">
                          <a:solidFill>
                            <a:srgbClr val="000000"/>
                          </a:solidFill>
                          <a:latin typeface="Quicksand"/>
                          <a:ea typeface="Quicksand"/>
                        </a:rPr>
                        <a:t>Hub</a:t>
                      </a:r>
                      <a:endParaRPr b="0" lang="en-GB" sz="1100" spc="-1" strike="noStrike">
                        <a:latin typeface="Arial"/>
                      </a:endParaRPr>
                    </a:p>
                    <a:p>
                      <a:pPr>
                        <a:lnSpc>
                          <a:spcPct val="100000"/>
                        </a:lnSpc>
                        <a:buNone/>
                        <a:tabLst>
                          <a:tab algn="l" pos="0"/>
                        </a:tabLst>
                      </a:pPr>
                      <a:endParaRPr b="0" lang="en-GB" sz="1100" spc="-1" strike="noStrike">
                        <a:latin typeface="Arial"/>
                      </a:endParaRPr>
                    </a:p>
                    <a:p>
                      <a:pPr>
                        <a:lnSpc>
                          <a:spcPct val="100000"/>
                        </a:lnSpc>
                        <a:buNone/>
                        <a:tabLst>
                          <a:tab algn="l" pos="0"/>
                        </a:tabLst>
                      </a:pPr>
                      <a:r>
                        <a:rPr b="0" lang="en-GB" sz="1100" spc="-1" strike="noStrike">
                          <a:solidFill>
                            <a:srgbClr val="000000"/>
                          </a:solidFill>
                          <a:latin typeface="Quicksand"/>
                          <a:ea typeface="Quicksand"/>
                        </a:rPr>
                        <a:t>A hub can be used to connect multiple wired devices together. </a:t>
                      </a:r>
                      <a:endParaRPr b="0" lang="en-GB" sz="1100" spc="-1" strike="noStrike">
                        <a:latin typeface="Arial"/>
                      </a:endParaRPr>
                    </a:p>
                    <a:p>
                      <a:pPr>
                        <a:lnSpc>
                          <a:spcPct val="100000"/>
                        </a:lnSpc>
                        <a:buNone/>
                        <a:tabLst>
                          <a:tab algn="l" pos="0"/>
                        </a:tabLst>
                      </a:pPr>
                      <a:r>
                        <a:rPr b="0" lang="en-GB" sz="1100" spc="-1" strike="noStrike">
                          <a:solidFill>
                            <a:srgbClr val="000000"/>
                          </a:solidFill>
                          <a:latin typeface="Quicksand"/>
                          <a:ea typeface="Quicksand"/>
                        </a:rPr>
                        <a:t>A hub will receive any incoming data and broadcast (copy and transmit) it to all other devices connected to the hub. </a:t>
                      </a:r>
                      <a:endParaRPr b="0" lang="en-GB" sz="1100" spc="-1" strike="noStrike">
                        <a:latin typeface="Arial"/>
                      </a:endParaRPr>
                    </a:p>
                  </a:txBody>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0">
                <a:tc>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chor="t">
                      <a:noAutofit/>
                    </a:bodyPr>
                    <a:p>
                      <a:pPr>
                        <a:lnSpc>
                          <a:spcPct val="100000"/>
                        </a:lnSpc>
                        <a:buNone/>
                        <a:tabLst>
                          <a:tab algn="l" pos="0"/>
                        </a:tabLst>
                      </a:pPr>
                      <a:r>
                        <a:rPr b="1" lang="en-GB" sz="1100" spc="-1" strike="noStrike">
                          <a:solidFill>
                            <a:srgbClr val="000000"/>
                          </a:solidFill>
                          <a:latin typeface="Quicksand"/>
                          <a:ea typeface="Quicksand"/>
                        </a:rPr>
                        <a:t>Wireless access point (WAP)</a:t>
                      </a:r>
                      <a:endParaRPr b="0" lang="en-GB" sz="1100" spc="-1" strike="noStrike">
                        <a:latin typeface="Arial"/>
                      </a:endParaRPr>
                    </a:p>
                    <a:p>
                      <a:pPr>
                        <a:lnSpc>
                          <a:spcPct val="100000"/>
                        </a:lnSpc>
                        <a:buNone/>
                        <a:tabLst>
                          <a:tab algn="l" pos="0"/>
                        </a:tabLst>
                      </a:pPr>
                      <a:endParaRPr b="0" lang="en-GB" sz="1100" spc="-1" strike="noStrike">
                        <a:latin typeface="Arial"/>
                      </a:endParaRPr>
                    </a:p>
                    <a:p>
                      <a:pPr>
                        <a:lnSpc>
                          <a:spcPct val="100000"/>
                        </a:lnSpc>
                        <a:buNone/>
                        <a:tabLst>
                          <a:tab algn="l" pos="0"/>
                        </a:tabLst>
                      </a:pPr>
                      <a:r>
                        <a:rPr b="0" lang="en-GB" sz="1100" spc="-1" strike="noStrike">
                          <a:solidFill>
                            <a:srgbClr val="000000"/>
                          </a:solidFill>
                          <a:latin typeface="Quicksand"/>
                          <a:ea typeface="Quicksand"/>
                        </a:rPr>
                        <a:t>A wireless access point (WAP) provides a central point for wireless devices to connect to. The WAP allows wireless access to the network.</a:t>
                      </a:r>
                      <a:endParaRPr b="0" lang="en-GB" sz="1100" spc="-1" strike="noStrike">
                        <a:latin typeface="Arial"/>
                      </a:endParaRPr>
                    </a:p>
                  </a:txBody>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0">
                <a:tc>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chor="t">
                      <a:noAutofit/>
                    </a:bodyPr>
                    <a:p>
                      <a:pPr>
                        <a:lnSpc>
                          <a:spcPct val="100000"/>
                        </a:lnSpc>
                        <a:buNone/>
                        <a:tabLst>
                          <a:tab algn="l" pos="0"/>
                        </a:tabLst>
                      </a:pPr>
                      <a:r>
                        <a:rPr b="1" lang="en-GB" sz="1100" spc="-1" strike="noStrike">
                          <a:solidFill>
                            <a:srgbClr val="000000"/>
                          </a:solidFill>
                          <a:latin typeface="Quicksand"/>
                          <a:ea typeface="Quicksand"/>
                        </a:rPr>
                        <a:t>Router</a:t>
                      </a:r>
                      <a:endParaRPr b="0" lang="en-GB" sz="1100" spc="-1" strike="noStrike">
                        <a:latin typeface="Arial"/>
                      </a:endParaRPr>
                    </a:p>
                    <a:p>
                      <a:pPr>
                        <a:lnSpc>
                          <a:spcPct val="100000"/>
                        </a:lnSpc>
                        <a:buNone/>
                        <a:tabLst>
                          <a:tab algn="l" pos="0"/>
                        </a:tabLst>
                      </a:pPr>
                      <a:endParaRPr b="0" lang="en-GB" sz="1100" spc="-1" strike="noStrike">
                        <a:latin typeface="Arial"/>
                      </a:endParaRPr>
                    </a:p>
                    <a:p>
                      <a:pPr>
                        <a:lnSpc>
                          <a:spcPct val="100000"/>
                        </a:lnSpc>
                        <a:buNone/>
                        <a:tabLst>
                          <a:tab algn="l" pos="0"/>
                        </a:tabLst>
                      </a:pPr>
                      <a:r>
                        <a:rPr b="0" lang="en-GB" sz="1100" spc="-1" strike="noStrike">
                          <a:solidFill>
                            <a:srgbClr val="000000"/>
                          </a:solidFill>
                          <a:latin typeface="Quicksand"/>
                          <a:ea typeface="Quicksand"/>
                        </a:rPr>
                        <a:t>Responsible for moving data from one network to another. It is required to connect a local area network to the internet (which is also a network).</a:t>
                      </a:r>
                      <a:endParaRPr b="0" lang="en-GB" sz="1100" spc="-1" strike="noStrike">
                        <a:latin typeface="Arial"/>
                      </a:endParaRPr>
                    </a:p>
                  </a:txBody>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0">
                <a:tc>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chor="t">
                      <a:noAutofit/>
                    </a:bodyPr>
                    <a:p>
                      <a:pPr>
                        <a:lnSpc>
                          <a:spcPct val="100000"/>
                        </a:lnSpc>
                        <a:buNone/>
                        <a:tabLst>
                          <a:tab algn="l" pos="0"/>
                        </a:tabLst>
                      </a:pPr>
                      <a:r>
                        <a:rPr b="1" lang="en-GB" sz="1100" spc="-1" strike="noStrike">
                          <a:solidFill>
                            <a:srgbClr val="000000"/>
                          </a:solidFill>
                          <a:latin typeface="Quicksand"/>
                          <a:ea typeface="Quicksand"/>
                        </a:rPr>
                        <a:t>Bridge</a:t>
                      </a:r>
                      <a:endParaRPr b="0" lang="en-GB" sz="1100" spc="-1" strike="noStrike">
                        <a:latin typeface="Arial"/>
                      </a:endParaRPr>
                    </a:p>
                    <a:p>
                      <a:pPr>
                        <a:lnSpc>
                          <a:spcPct val="100000"/>
                        </a:lnSpc>
                        <a:buNone/>
                        <a:tabLst>
                          <a:tab algn="l" pos="0"/>
                        </a:tabLst>
                      </a:pPr>
                      <a:endParaRPr b="0" lang="en-GB" sz="1100" spc="-1" strike="noStrike">
                        <a:latin typeface="Arial"/>
                      </a:endParaRPr>
                    </a:p>
                    <a:p>
                      <a:pPr>
                        <a:lnSpc>
                          <a:spcPct val="100000"/>
                        </a:lnSpc>
                        <a:buNone/>
                        <a:tabLst>
                          <a:tab algn="l" pos="0"/>
                        </a:tabLst>
                      </a:pPr>
                      <a:r>
                        <a:rPr b="0" lang="en-GB" sz="1100" spc="-1" strike="noStrike">
                          <a:solidFill>
                            <a:srgbClr val="000000"/>
                          </a:solidFill>
                          <a:latin typeface="Quicksand"/>
                          <a:ea typeface="Quicksand"/>
                        </a:rPr>
                        <a:t>A bridge is used to connect a network segment to another network segment.</a:t>
                      </a:r>
                      <a:endParaRPr b="0" lang="en-GB" sz="1100" spc="-1" strike="noStrike">
                        <a:latin typeface="Arial"/>
                      </a:endParaRPr>
                    </a:p>
                  </a:txBody>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0">
                <a:tc>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chor="t">
                      <a:noAutofit/>
                    </a:bodyPr>
                    <a:p>
                      <a:pPr>
                        <a:lnSpc>
                          <a:spcPct val="100000"/>
                        </a:lnSpc>
                        <a:buNone/>
                        <a:tabLst>
                          <a:tab algn="l" pos="0"/>
                        </a:tabLst>
                      </a:pPr>
                      <a:r>
                        <a:rPr b="1" lang="en-GB" sz="1100" spc="-1" strike="noStrike">
                          <a:solidFill>
                            <a:srgbClr val="000000"/>
                          </a:solidFill>
                          <a:latin typeface="Quicksand"/>
                          <a:ea typeface="Quicksand"/>
                        </a:rPr>
                        <a:t>Switch</a:t>
                      </a:r>
                      <a:endParaRPr b="0" lang="en-GB" sz="1100" spc="-1" strike="noStrike">
                        <a:latin typeface="Arial"/>
                      </a:endParaRPr>
                    </a:p>
                    <a:p>
                      <a:pPr>
                        <a:lnSpc>
                          <a:spcPct val="100000"/>
                        </a:lnSpc>
                        <a:buNone/>
                        <a:tabLst>
                          <a:tab algn="l" pos="0"/>
                        </a:tabLst>
                      </a:pPr>
                      <a:endParaRPr b="0" lang="en-GB" sz="1100" spc="-1" strike="noStrike">
                        <a:latin typeface="Arial"/>
                      </a:endParaRPr>
                    </a:p>
                    <a:p>
                      <a:pPr>
                        <a:lnSpc>
                          <a:spcPct val="100000"/>
                        </a:lnSpc>
                        <a:buNone/>
                        <a:tabLst>
                          <a:tab algn="l" pos="0"/>
                        </a:tabLst>
                      </a:pPr>
                      <a:r>
                        <a:rPr b="0" lang="en-GB" sz="1100" spc="-1" strike="noStrike">
                          <a:solidFill>
                            <a:srgbClr val="000000"/>
                          </a:solidFill>
                          <a:latin typeface="Quicksand"/>
                          <a:ea typeface="Quicksand"/>
                        </a:rPr>
                        <a:t>A switch can be used to connect multiple wired devices together.</a:t>
                      </a:r>
                      <a:endParaRPr b="0" lang="en-GB" sz="1100" spc="-1" strike="noStrike">
                        <a:latin typeface="Arial"/>
                      </a:endParaRPr>
                    </a:p>
                    <a:p>
                      <a:pPr>
                        <a:lnSpc>
                          <a:spcPct val="100000"/>
                        </a:lnSpc>
                        <a:buNone/>
                        <a:tabLst>
                          <a:tab algn="l" pos="0"/>
                        </a:tabLst>
                      </a:pPr>
                      <a:r>
                        <a:rPr b="0" lang="en-GB" sz="1100" spc="-1" strike="noStrike">
                          <a:solidFill>
                            <a:srgbClr val="000000"/>
                          </a:solidFill>
                          <a:latin typeface="Quicksand"/>
                          <a:ea typeface="Quicksand"/>
                        </a:rPr>
                        <a:t>A switch will receive any incoming data and transmit it to the specific device to which it is addressed.</a:t>
                      </a:r>
                      <a:endParaRPr b="0" lang="en-GB" sz="1100" spc="-1" strike="noStrike">
                        <a:latin typeface="Arial"/>
                      </a:endParaRPr>
                    </a:p>
                  </a:txBody>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r>
              <a:tr h="0">
                <a:tc>
                  <a:txBody>
                    <a:bodyPr lIns="63360" rIns="63360" tIns="63360" bIns="63360" anchor="t">
                      <a:noAutofit/>
                    </a:bodyPr>
                    <a:p>
                      <a:pPr>
                        <a:lnSpc>
                          <a:spcPct val="100000"/>
                        </a:lnSpc>
                        <a:buNone/>
                        <a:tabLst>
                          <a:tab algn="l" pos="0"/>
                        </a:tabLst>
                      </a:pPr>
                      <a:endParaRPr b="0" lang="en-GB" sz="1100" spc="-1" strike="noStrike">
                        <a:latin typeface="Arial"/>
                      </a:endParaRPr>
                    </a:p>
                    <a:p>
                      <a:pPr>
                        <a:lnSpc>
                          <a:spcPct val="100000"/>
                        </a:lnSpc>
                        <a:buNone/>
                        <a:tabLst>
                          <a:tab algn="l" pos="0"/>
                        </a:tabLst>
                      </a:pPr>
                      <a:endParaRPr b="0" lang="en-GB" sz="1100" spc="-1" strike="noStrike">
                        <a:latin typeface="Arial"/>
                      </a:endParaRPr>
                    </a:p>
                  </a:txBody>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lIns="63360" rIns="63360" tIns="63360" bIns="63360" anchor="t">
                      <a:noAutofit/>
                    </a:bodyPr>
                    <a:p>
                      <a:pPr>
                        <a:lnSpc>
                          <a:spcPct val="100000"/>
                        </a:lnSpc>
                        <a:buNone/>
                        <a:tabLst>
                          <a:tab algn="l" pos="0"/>
                        </a:tabLst>
                      </a:pPr>
                      <a:r>
                        <a:rPr b="1" lang="en-GB" sz="1100" spc="-1" strike="noStrike">
                          <a:solidFill>
                            <a:srgbClr val="000000"/>
                          </a:solidFill>
                          <a:latin typeface="Quicksand"/>
                          <a:ea typeface="Quicksand"/>
                        </a:rPr>
                        <a:t>Network interface card (NIC)</a:t>
                      </a:r>
                      <a:endParaRPr b="0" lang="en-GB" sz="1100" spc="-1" strike="noStrike">
                        <a:latin typeface="Arial"/>
                      </a:endParaRPr>
                    </a:p>
                    <a:p>
                      <a:pPr>
                        <a:lnSpc>
                          <a:spcPct val="100000"/>
                        </a:lnSpc>
                        <a:buNone/>
                        <a:tabLst>
                          <a:tab algn="l" pos="0"/>
                        </a:tabLst>
                      </a:pPr>
                      <a:endParaRPr b="0" lang="en-GB" sz="1100" spc="-1" strike="noStrike">
                        <a:latin typeface="Arial"/>
                      </a:endParaRPr>
                    </a:p>
                    <a:p>
                      <a:pPr>
                        <a:lnSpc>
                          <a:spcPct val="100000"/>
                        </a:lnSpc>
                        <a:buNone/>
                        <a:tabLst>
                          <a:tab algn="l" pos="0"/>
                        </a:tabLst>
                      </a:pPr>
                      <a:r>
                        <a:rPr b="0" lang="en-GB" sz="1100" spc="-1" strike="noStrike">
                          <a:solidFill>
                            <a:srgbClr val="000000"/>
                          </a:solidFill>
                          <a:latin typeface="Quicksand"/>
                          <a:ea typeface="Quicksand"/>
                        </a:rPr>
                        <a:t>A network interface card (NIC) allows a device to connect to a network. It is used to receive data from the network and to transmit data onto the network.</a:t>
                      </a:r>
                      <a:endParaRPr b="0" lang="en-GB" sz="1100" spc="-1" strike="noStrike">
                        <a:latin typeface="Arial"/>
                      </a:endParaRPr>
                    </a:p>
                  </a:txBody>
                  <a:tcPr anchor="t" marL="63360" marR="6336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graphicFrame>
        <p:nvGraphicFramePr>
          <p:cNvPr id="46" name="Google Shape;89;p15"/>
          <p:cNvGraphicFramePr/>
          <p:nvPr/>
        </p:nvGraphicFramePr>
        <p:xfrm>
          <a:off x="304920" y="304920"/>
          <a:ext cx="9943920" cy="545760"/>
        </p:xfrm>
        <a:graphic>
          <a:graphicData uri="http://schemas.openxmlformats.org/drawingml/2006/table">
            <a:tbl>
              <a:tblPr/>
              <a:tblGrid>
                <a:gridCol w="4895640"/>
                <a:gridCol w="5048280"/>
              </a:tblGrid>
              <a:tr h="670680">
                <a:tc>
                  <a:tcPr anchor="t" marL="63360" marR="63360">
                    <a:lnL>
                      <a:noFill/>
                    </a:lnL>
                    <a:lnR>
                      <a:noFill/>
                    </a:lnR>
                    <a:lnT>
                      <a:noFill/>
                    </a:lnT>
                    <a:lnB>
                      <a:noFill/>
                    </a:lnB>
                    <a:noFill/>
                  </a:tcPr>
                </a:tc>
                <a:tc>
                  <a:txBody>
                    <a:bodyPr lIns="63360" rIns="63360" tIns="63360" bIns="63360" anchor="t">
                      <a:noAutofit/>
                    </a:bodyPr>
                    <a:p>
                      <a:pPr algn="r">
                        <a:lnSpc>
                          <a:spcPct val="115000"/>
                        </a:lnSpc>
                        <a:buNone/>
                        <a:tabLst>
                          <a:tab algn="l" pos="0"/>
                        </a:tabLst>
                      </a:pPr>
                      <a:r>
                        <a:rPr b="0" lang="en-GB" sz="800" spc="-1" strike="noStrike">
                          <a:solidFill>
                            <a:srgbClr val="000000"/>
                          </a:solidFill>
                          <a:latin typeface="Quicksand"/>
                          <a:ea typeface="Quicksand"/>
                        </a:rPr>
                        <a:t>Digital environments</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Lesson 5 – Communication over networks </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Activity sheet</a:t>
                      </a:r>
                      <a:endParaRPr b="0" lang="en-GB" sz="800" spc="-1" strike="noStrike">
                        <a:latin typeface="Arial"/>
                      </a:endParaRPr>
                    </a:p>
                    <a:p>
                      <a:pPr algn="r">
                        <a:lnSpc>
                          <a:spcPct val="100000"/>
                        </a:lnSpc>
                        <a:buNone/>
                        <a:tabLst>
                          <a:tab algn="l" pos="0"/>
                        </a:tabLst>
                      </a:pPr>
                      <a:endParaRPr b="0" lang="en-GB" sz="900" spc="-1" strike="noStrike">
                        <a:latin typeface="Arial"/>
                      </a:endParaRPr>
                    </a:p>
                  </a:txBody>
                  <a:tcPr anchor="t" marL="63360" marR="63360">
                    <a:lnL>
                      <a:noFill/>
                    </a:lnL>
                    <a:lnR>
                      <a:noFill/>
                    </a:lnR>
                    <a:lnT>
                      <a:noFill/>
                    </a:lnT>
                    <a:lnB>
                      <a:noFill/>
                    </a:lnB>
                    <a:noFill/>
                  </a:tcPr>
                </a:tc>
              </a:tr>
            </a:tbl>
          </a:graphicData>
        </a:graphic>
      </p:graphicFrame>
      <p:sp>
        <p:nvSpPr>
          <p:cNvPr id="47" name="Google Shape;90;p15"/>
          <p:cNvSpPr/>
          <p:nvPr/>
        </p:nvSpPr>
        <p:spPr>
          <a:xfrm>
            <a:off x="304920" y="558000"/>
            <a:ext cx="5505480" cy="550440"/>
          </a:xfrm>
          <a:prstGeom prst="rect">
            <a:avLst/>
          </a:prstGeom>
          <a:noFill/>
          <a:ln w="0">
            <a:noFill/>
          </a:ln>
        </p:spPr>
        <p:style>
          <a:lnRef idx="0"/>
          <a:fillRef idx="0"/>
          <a:effectRef idx="0"/>
          <a:fontRef idx="minor"/>
        </p:style>
        <p:txBody>
          <a:bodyPr tIns="91440" bIns="91440" anchor="t">
            <a:spAutoFit/>
          </a:bodyPr>
          <a:p>
            <a:pPr>
              <a:lnSpc>
                <a:spcPct val="115000"/>
              </a:lnSpc>
              <a:spcBef>
                <a:spcPts val="1800"/>
              </a:spcBef>
              <a:spcAft>
                <a:spcPts val="601"/>
              </a:spcAft>
              <a:buNone/>
              <a:tabLst>
                <a:tab algn="l" pos="0"/>
              </a:tabLst>
            </a:pPr>
            <a:r>
              <a:rPr b="1" lang="en-GB" sz="2100" spc="-1" strike="noStrike">
                <a:solidFill>
                  <a:srgbClr val="cd2355"/>
                </a:solidFill>
                <a:latin typeface="Quicksand"/>
                <a:ea typeface="Quicksand"/>
              </a:rPr>
              <a:t>Network hardware components</a:t>
            </a:r>
            <a:endParaRPr b="0" lang="en-GB" sz="2100" spc="-1" strike="noStrike">
              <a:latin typeface="Arial"/>
            </a:endParaRPr>
          </a:p>
        </p:txBody>
      </p:sp>
      <p:pic>
        <p:nvPicPr>
          <p:cNvPr id="48" name="Google Shape;91;p15" descr=""/>
          <p:cNvPicPr/>
          <p:nvPr/>
        </p:nvPicPr>
        <p:blipFill>
          <a:blip r:embed="rId1"/>
          <a:stretch/>
        </p:blipFill>
        <p:spPr>
          <a:xfrm>
            <a:off x="599400" y="6300360"/>
            <a:ext cx="1375560" cy="270000"/>
          </a:xfrm>
          <a:prstGeom prst="rect">
            <a:avLst/>
          </a:prstGeom>
          <a:ln w="0">
            <a:noFill/>
          </a:ln>
        </p:spPr>
      </p:pic>
      <p:pic>
        <p:nvPicPr>
          <p:cNvPr id="49" name="Google Shape;92;p15" descr=""/>
          <p:cNvPicPr/>
          <p:nvPr/>
        </p:nvPicPr>
        <p:blipFill>
          <a:blip r:embed="rId2"/>
          <a:stretch/>
        </p:blipFill>
        <p:spPr>
          <a:xfrm>
            <a:off x="874080" y="1398960"/>
            <a:ext cx="694800" cy="694800"/>
          </a:xfrm>
          <a:prstGeom prst="rect">
            <a:avLst/>
          </a:prstGeom>
          <a:ln w="0">
            <a:noFill/>
          </a:ln>
        </p:spPr>
      </p:pic>
      <p:pic>
        <p:nvPicPr>
          <p:cNvPr id="50" name="Google Shape;93;p15" descr=""/>
          <p:cNvPicPr/>
          <p:nvPr/>
        </p:nvPicPr>
        <p:blipFill>
          <a:blip r:embed="rId3"/>
          <a:stretch/>
        </p:blipFill>
        <p:spPr>
          <a:xfrm>
            <a:off x="707400" y="1995840"/>
            <a:ext cx="1028520" cy="1028520"/>
          </a:xfrm>
          <a:prstGeom prst="rect">
            <a:avLst/>
          </a:prstGeom>
          <a:ln w="0">
            <a:noFill/>
          </a:ln>
        </p:spPr>
      </p:pic>
      <p:pic>
        <p:nvPicPr>
          <p:cNvPr id="51" name="Google Shape;94;p15" descr=""/>
          <p:cNvPicPr/>
          <p:nvPr/>
        </p:nvPicPr>
        <p:blipFill>
          <a:blip r:embed="rId4"/>
          <a:stretch/>
        </p:blipFill>
        <p:spPr>
          <a:xfrm>
            <a:off x="915840" y="3024720"/>
            <a:ext cx="742680" cy="742680"/>
          </a:xfrm>
          <a:prstGeom prst="rect">
            <a:avLst/>
          </a:prstGeom>
          <a:ln w="0">
            <a:noFill/>
          </a:ln>
        </p:spPr>
      </p:pic>
      <p:pic>
        <p:nvPicPr>
          <p:cNvPr id="52" name="Google Shape;95;p15" descr=""/>
          <p:cNvPicPr/>
          <p:nvPr/>
        </p:nvPicPr>
        <p:blipFill>
          <a:blip r:embed="rId5"/>
          <a:stretch/>
        </p:blipFill>
        <p:spPr>
          <a:xfrm>
            <a:off x="719640" y="3629520"/>
            <a:ext cx="1135440" cy="1135440"/>
          </a:xfrm>
          <a:prstGeom prst="rect">
            <a:avLst/>
          </a:prstGeom>
          <a:ln w="0">
            <a:noFill/>
          </a:ln>
        </p:spPr>
      </p:pic>
      <p:pic>
        <p:nvPicPr>
          <p:cNvPr id="53" name="Google Shape;96;p15" descr=""/>
          <p:cNvPicPr/>
          <p:nvPr/>
        </p:nvPicPr>
        <p:blipFill>
          <a:blip r:embed="rId6"/>
          <a:stretch/>
        </p:blipFill>
        <p:spPr>
          <a:xfrm>
            <a:off x="657720" y="5041080"/>
            <a:ext cx="1259280" cy="1259280"/>
          </a:xfrm>
          <a:prstGeom prst="rect">
            <a:avLst/>
          </a:prstGeom>
          <a:ln w="0">
            <a:noFill/>
          </a:ln>
        </p:spPr>
      </p:pic>
      <p:pic>
        <p:nvPicPr>
          <p:cNvPr id="54" name="Google Shape;97;p15" descr=""/>
          <p:cNvPicPr/>
          <p:nvPr/>
        </p:nvPicPr>
        <p:blipFill>
          <a:blip r:embed="rId7"/>
          <a:stretch/>
        </p:blipFill>
        <p:spPr>
          <a:xfrm>
            <a:off x="599400" y="4587120"/>
            <a:ext cx="1375560" cy="6876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Google Shape;102;p16"/>
          <p:cNvSpPr/>
          <p:nvPr/>
        </p:nvSpPr>
        <p:spPr>
          <a:xfrm>
            <a:off x="6608520" y="2225880"/>
            <a:ext cx="1046880" cy="609120"/>
          </a:xfrm>
          <a:prstGeom prst="roundRect">
            <a:avLst>
              <a:gd name="adj" fmla="val 16667"/>
            </a:avLst>
          </a:prstGeom>
          <a:noFill/>
          <a:ln w="19050">
            <a:solidFill>
              <a:srgbClr val="000000"/>
            </a:solidFill>
            <a:round/>
          </a:ln>
        </p:spPr>
        <p:style>
          <a:lnRef idx="0"/>
          <a:fillRef idx="0"/>
          <a:effectRef idx="0"/>
          <a:fontRef idx="minor"/>
        </p:style>
      </p:sp>
      <p:sp>
        <p:nvSpPr>
          <p:cNvPr id="56" name="Google Shape;103;p16"/>
          <p:cNvSpPr/>
          <p:nvPr/>
        </p:nvSpPr>
        <p:spPr>
          <a:xfrm>
            <a:off x="561960" y="5726160"/>
            <a:ext cx="9508680" cy="1614240"/>
          </a:xfrm>
          <a:prstGeom prst="roundRect">
            <a:avLst>
              <a:gd name="adj" fmla="val 16667"/>
            </a:avLst>
          </a:prstGeom>
          <a:noFill/>
          <a:ln w="9525">
            <a:solidFill>
              <a:srgbClr val="f7f6fb"/>
            </a:solidFill>
            <a:round/>
          </a:ln>
        </p:spPr>
        <p:style>
          <a:lnRef idx="0"/>
          <a:fillRef idx="0"/>
          <a:effectRef idx="0"/>
          <a:fontRef idx="minor"/>
        </p:style>
      </p:sp>
      <p:graphicFrame>
        <p:nvGraphicFramePr>
          <p:cNvPr id="57" name="Google Shape;104;p16"/>
          <p:cNvGraphicFramePr/>
          <p:nvPr/>
        </p:nvGraphicFramePr>
        <p:xfrm>
          <a:off x="304920" y="304920"/>
          <a:ext cx="9943920" cy="545760"/>
        </p:xfrm>
        <a:graphic>
          <a:graphicData uri="http://schemas.openxmlformats.org/drawingml/2006/table">
            <a:tbl>
              <a:tblPr/>
              <a:tblGrid>
                <a:gridCol w="4895640"/>
                <a:gridCol w="5048280"/>
              </a:tblGrid>
              <a:tr h="545760">
                <a:tc>
                  <a:tcPr anchor="t" marL="63360" marR="63360">
                    <a:lnL>
                      <a:noFill/>
                    </a:lnL>
                    <a:lnR>
                      <a:noFill/>
                    </a:lnR>
                    <a:lnT>
                      <a:noFill/>
                    </a:lnT>
                    <a:lnB>
                      <a:noFill/>
                    </a:lnB>
                    <a:noFill/>
                  </a:tcPr>
                </a:tc>
                <a:tc>
                  <a:txBody>
                    <a:bodyPr lIns="63360" rIns="63360" tIns="63360" bIns="63360" anchor="t">
                      <a:noAutofit/>
                    </a:bodyPr>
                    <a:p>
                      <a:pPr algn="r">
                        <a:lnSpc>
                          <a:spcPct val="115000"/>
                        </a:lnSpc>
                        <a:buNone/>
                        <a:tabLst>
                          <a:tab algn="l" pos="0"/>
                        </a:tabLst>
                      </a:pPr>
                      <a:r>
                        <a:rPr b="0" lang="en-GB" sz="800" spc="-1" strike="noStrike">
                          <a:solidFill>
                            <a:srgbClr val="000000"/>
                          </a:solidFill>
                          <a:latin typeface="Quicksand"/>
                          <a:ea typeface="Quicksand"/>
                        </a:rPr>
                        <a:t>Digital environments</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Lesson 5 – Communication over networks </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Activity sheet</a:t>
                      </a:r>
                      <a:endParaRPr b="0" lang="en-GB" sz="800" spc="-1" strike="noStrike">
                        <a:latin typeface="Arial"/>
                      </a:endParaRPr>
                    </a:p>
                  </a:txBody>
                  <a:tcPr anchor="t" marL="63360" marR="63360">
                    <a:lnL>
                      <a:noFill/>
                    </a:lnL>
                    <a:lnR>
                      <a:noFill/>
                    </a:lnR>
                    <a:lnT>
                      <a:noFill/>
                    </a:lnT>
                    <a:lnB>
                      <a:noFill/>
                    </a:lnB>
                    <a:noFill/>
                  </a:tcPr>
                </a:tc>
              </a:tr>
            </a:tbl>
          </a:graphicData>
        </a:graphic>
      </p:graphicFrame>
      <p:sp>
        <p:nvSpPr>
          <p:cNvPr id="58" name="Google Shape;105;p16"/>
          <p:cNvSpPr/>
          <p:nvPr/>
        </p:nvSpPr>
        <p:spPr>
          <a:xfrm>
            <a:off x="1229760" y="6785640"/>
            <a:ext cx="63324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NIC</a:t>
            </a:r>
            <a:endParaRPr b="0" lang="en-GB" sz="1400" spc="-1" strike="noStrike">
              <a:latin typeface="Arial"/>
            </a:endParaRPr>
          </a:p>
        </p:txBody>
      </p:sp>
      <p:sp>
        <p:nvSpPr>
          <p:cNvPr id="59" name="Google Shape;106;p16"/>
          <p:cNvSpPr/>
          <p:nvPr/>
        </p:nvSpPr>
        <p:spPr>
          <a:xfrm>
            <a:off x="6660000" y="1800000"/>
            <a:ext cx="941760" cy="3963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Switch</a:t>
            </a:r>
            <a:endParaRPr b="0" lang="en-GB" sz="1400" spc="-1" strike="noStrike">
              <a:latin typeface="Arial"/>
            </a:endParaRPr>
          </a:p>
        </p:txBody>
      </p:sp>
      <p:sp>
        <p:nvSpPr>
          <p:cNvPr id="60" name="Google Shape;107;p16"/>
          <p:cNvSpPr/>
          <p:nvPr/>
        </p:nvSpPr>
        <p:spPr>
          <a:xfrm>
            <a:off x="378072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Bridge</a:t>
            </a:r>
            <a:endParaRPr b="0" lang="en-GB" sz="1400" spc="-1" strike="noStrike">
              <a:latin typeface="Arial"/>
            </a:endParaRPr>
          </a:p>
        </p:txBody>
      </p:sp>
      <p:sp>
        <p:nvSpPr>
          <p:cNvPr id="61" name="Google Shape;108;p16"/>
          <p:cNvSpPr/>
          <p:nvPr/>
        </p:nvSpPr>
        <p:spPr>
          <a:xfrm>
            <a:off x="511956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Router</a:t>
            </a:r>
            <a:endParaRPr b="0" lang="en-GB" sz="1400" spc="-1" strike="noStrike">
              <a:latin typeface="Arial"/>
            </a:endParaRPr>
          </a:p>
        </p:txBody>
      </p:sp>
      <p:sp>
        <p:nvSpPr>
          <p:cNvPr id="62" name="Google Shape;109;p16"/>
          <p:cNvSpPr/>
          <p:nvPr/>
        </p:nvSpPr>
        <p:spPr>
          <a:xfrm>
            <a:off x="653868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WAP</a:t>
            </a:r>
            <a:endParaRPr b="0" lang="en-GB" sz="1400" spc="-1" strike="noStrike">
              <a:latin typeface="Arial"/>
            </a:endParaRPr>
          </a:p>
        </p:txBody>
      </p:sp>
      <p:sp>
        <p:nvSpPr>
          <p:cNvPr id="63" name="Google Shape;110;p16"/>
          <p:cNvSpPr/>
          <p:nvPr/>
        </p:nvSpPr>
        <p:spPr>
          <a:xfrm>
            <a:off x="785952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Hub</a:t>
            </a:r>
            <a:endParaRPr b="0" lang="en-GB" sz="1400" spc="-1" strike="noStrike">
              <a:latin typeface="Arial"/>
            </a:endParaRPr>
          </a:p>
        </p:txBody>
      </p:sp>
      <p:sp>
        <p:nvSpPr>
          <p:cNvPr id="64" name="Google Shape;111;p16"/>
          <p:cNvSpPr/>
          <p:nvPr/>
        </p:nvSpPr>
        <p:spPr>
          <a:xfrm>
            <a:off x="906444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Server</a:t>
            </a:r>
            <a:endParaRPr b="0" lang="en-GB" sz="1400" spc="-1" strike="noStrike">
              <a:latin typeface="Arial"/>
            </a:endParaRPr>
          </a:p>
        </p:txBody>
      </p:sp>
      <p:sp>
        <p:nvSpPr>
          <p:cNvPr id="65" name="Google Shape;112;p16"/>
          <p:cNvSpPr/>
          <p:nvPr/>
        </p:nvSpPr>
        <p:spPr>
          <a:xfrm>
            <a:off x="490320" y="1729080"/>
            <a:ext cx="2364120" cy="2681640"/>
          </a:xfrm>
          <a:prstGeom prst="rect">
            <a:avLst/>
          </a:prstGeom>
          <a:solidFill>
            <a:srgbClr val="efefef"/>
          </a:solidFill>
          <a:ln w="9525">
            <a:solidFill>
              <a:srgbClr val="000000"/>
            </a:solidFill>
            <a:round/>
          </a:ln>
        </p:spPr>
        <p:style>
          <a:lnRef idx="0"/>
          <a:fillRef idx="0"/>
          <a:effectRef idx="0"/>
          <a:fontRef idx="minor"/>
        </p:style>
        <p:txBody>
          <a:bodyPr tIns="91440" bIns="91440" anchor="t">
            <a:spAutoFit/>
          </a:bodyPr>
          <a:p>
            <a:pPr>
              <a:lnSpc>
                <a:spcPct val="115000"/>
              </a:lnSpc>
              <a:buNone/>
              <a:tabLst>
                <a:tab algn="l" pos="0"/>
              </a:tabLst>
            </a:pPr>
            <a:r>
              <a:rPr b="0" lang="en-GB" sz="1100" spc="-1" strike="noStrike">
                <a:solidFill>
                  <a:srgbClr val="000000"/>
                </a:solidFill>
                <a:latin typeface="Quicksand"/>
                <a:ea typeface="Quicksand"/>
              </a:rPr>
              <a:t>An apprentice wants to test their networking skills and set up a wired network using three devices. They have a laptop and two PCs that they want to connect together. Each device already has a standard network interface card. The network will not be connected to the internet. Label the network hardware component that you think is missing from the diagram.</a:t>
            </a:r>
            <a:endParaRPr b="0" lang="en-GB" sz="1100" spc="-1" strike="noStrike">
              <a:latin typeface="Arial"/>
            </a:endParaRPr>
          </a:p>
        </p:txBody>
      </p:sp>
      <p:sp>
        <p:nvSpPr>
          <p:cNvPr id="66" name="Google Shape;113;p16"/>
          <p:cNvSpPr/>
          <p:nvPr/>
        </p:nvSpPr>
        <p:spPr>
          <a:xfrm flipH="1">
            <a:off x="5461200" y="2835360"/>
            <a:ext cx="1670400" cy="86112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67" name="Google Shape;115;p16"/>
          <p:cNvSpPr/>
          <p:nvPr/>
        </p:nvSpPr>
        <p:spPr>
          <a:xfrm>
            <a:off x="7131960" y="2835360"/>
            <a:ext cx="360" cy="86580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68" name="Google Shape;117;p16"/>
          <p:cNvSpPr/>
          <p:nvPr/>
        </p:nvSpPr>
        <p:spPr>
          <a:xfrm>
            <a:off x="7131960" y="2835360"/>
            <a:ext cx="1599120" cy="86580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69" name="Google Shape;119;p16"/>
          <p:cNvSpPr/>
          <p:nvPr/>
        </p:nvSpPr>
        <p:spPr>
          <a:xfrm>
            <a:off x="930600" y="5726160"/>
            <a:ext cx="2999520" cy="462240"/>
          </a:xfrm>
          <a:prstGeom prst="rect">
            <a:avLst/>
          </a:prstGeom>
          <a:noFill/>
          <a:ln w="0">
            <a:noFill/>
          </a:ln>
        </p:spPr>
        <p:style>
          <a:lnRef idx="0"/>
          <a:fillRef idx="0"/>
          <a:effectRef idx="0"/>
          <a:fontRef idx="minor"/>
        </p:style>
        <p:txBody>
          <a:bodyPr tIns="91440" bIns="91440" anchor="t">
            <a:spAutoFit/>
          </a:bodyPr>
          <a:p>
            <a:pPr>
              <a:lnSpc>
                <a:spcPct val="115000"/>
              </a:lnSpc>
              <a:spcBef>
                <a:spcPts val="1800"/>
              </a:spcBef>
              <a:spcAft>
                <a:spcPts val="601"/>
              </a:spcAft>
              <a:buNone/>
              <a:tabLst>
                <a:tab algn="l" pos="0"/>
              </a:tabLst>
            </a:pPr>
            <a:r>
              <a:rPr b="0" lang="en-GB" sz="1600" spc="-1" strike="noStrike">
                <a:solidFill>
                  <a:srgbClr val="000000"/>
                </a:solidFill>
                <a:latin typeface="Quicksand"/>
                <a:ea typeface="Quicksand"/>
              </a:rPr>
              <a:t>Network hardware</a:t>
            </a:r>
            <a:endParaRPr b="0" lang="en-GB" sz="1600" spc="-1" strike="noStrike">
              <a:latin typeface="Arial"/>
            </a:endParaRPr>
          </a:p>
        </p:txBody>
      </p:sp>
      <p:sp>
        <p:nvSpPr>
          <p:cNvPr id="70" name="Google Shape;120;p16"/>
          <p:cNvSpPr/>
          <p:nvPr/>
        </p:nvSpPr>
        <p:spPr>
          <a:xfrm>
            <a:off x="0" y="1036080"/>
            <a:ext cx="2854440" cy="430920"/>
          </a:xfrm>
          <a:prstGeom prst="rect">
            <a:avLst/>
          </a:prstGeom>
          <a:solidFill>
            <a:schemeClr val="accent6"/>
          </a:solidFill>
          <a:ln w="0">
            <a:noFill/>
          </a:ln>
        </p:spPr>
        <p:style>
          <a:lnRef idx="0"/>
          <a:fillRef idx="0"/>
          <a:effectRef idx="0"/>
          <a:fontRef idx="minor"/>
        </p:style>
        <p:txBody>
          <a:bodyPr tIns="91440" bIns="91440" anchor="ctr">
            <a:noAutofit/>
          </a:bodyPr>
          <a:p>
            <a:pPr>
              <a:lnSpc>
                <a:spcPct val="100000"/>
              </a:lnSpc>
              <a:buNone/>
              <a:tabLst>
                <a:tab algn="l" pos="0"/>
              </a:tabLst>
            </a:pPr>
            <a:r>
              <a:rPr b="0" lang="en-GB" sz="1400" spc="-1" strike="noStrike">
                <a:solidFill>
                  <a:srgbClr val="ffffff"/>
                </a:solidFill>
                <a:latin typeface="Quicksand"/>
                <a:ea typeface="Quicksand"/>
              </a:rPr>
              <a:t>Scenario 1</a:t>
            </a:r>
            <a:endParaRPr b="0" lang="en-GB" sz="1400" spc="-1" strike="noStrike">
              <a:latin typeface="Arial"/>
            </a:endParaRPr>
          </a:p>
        </p:txBody>
      </p:sp>
      <p:pic>
        <p:nvPicPr>
          <p:cNvPr id="71" name="Google Shape;121;p16" descr=""/>
          <p:cNvPicPr/>
          <p:nvPr/>
        </p:nvPicPr>
        <p:blipFill>
          <a:blip r:embed="rId1"/>
          <a:stretch/>
        </p:blipFill>
        <p:spPr>
          <a:xfrm>
            <a:off x="813600" y="6398280"/>
            <a:ext cx="1375560" cy="270000"/>
          </a:xfrm>
          <a:prstGeom prst="rect">
            <a:avLst/>
          </a:prstGeom>
          <a:ln w="0">
            <a:noFill/>
          </a:ln>
        </p:spPr>
      </p:pic>
      <p:pic>
        <p:nvPicPr>
          <p:cNvPr id="72" name="Google Shape;122;p16" descr=""/>
          <p:cNvPicPr/>
          <p:nvPr/>
        </p:nvPicPr>
        <p:blipFill>
          <a:blip r:embed="rId2"/>
          <a:stretch/>
        </p:blipFill>
        <p:spPr>
          <a:xfrm>
            <a:off x="6660000" y="2125440"/>
            <a:ext cx="934560" cy="934560"/>
          </a:xfrm>
          <a:prstGeom prst="rect">
            <a:avLst/>
          </a:prstGeom>
          <a:ln w="0">
            <a:noFill/>
          </a:ln>
        </p:spPr>
      </p:pic>
      <p:pic>
        <p:nvPicPr>
          <p:cNvPr id="73" name="Google Shape;123;p16" descr=""/>
          <p:cNvPicPr/>
          <p:nvPr/>
        </p:nvPicPr>
        <p:blipFill>
          <a:blip r:embed="rId3"/>
          <a:stretch/>
        </p:blipFill>
        <p:spPr>
          <a:xfrm>
            <a:off x="4970520" y="5987520"/>
            <a:ext cx="1274040" cy="1274040"/>
          </a:xfrm>
          <a:prstGeom prst="rect">
            <a:avLst/>
          </a:prstGeom>
          <a:ln w="0">
            <a:noFill/>
          </a:ln>
        </p:spPr>
      </p:pic>
      <p:pic>
        <p:nvPicPr>
          <p:cNvPr id="74" name="Google Shape;124;p16" descr=""/>
          <p:cNvPicPr/>
          <p:nvPr/>
        </p:nvPicPr>
        <p:blipFill>
          <a:blip r:embed="rId4"/>
          <a:stretch/>
        </p:blipFill>
        <p:spPr>
          <a:xfrm>
            <a:off x="6492240" y="5987520"/>
            <a:ext cx="934560" cy="934560"/>
          </a:xfrm>
          <a:prstGeom prst="rect">
            <a:avLst/>
          </a:prstGeom>
          <a:ln w="0">
            <a:noFill/>
          </a:ln>
        </p:spPr>
      </p:pic>
      <p:pic>
        <p:nvPicPr>
          <p:cNvPr id="75" name="Google Shape;125;p16" descr=""/>
          <p:cNvPicPr/>
          <p:nvPr/>
        </p:nvPicPr>
        <p:blipFill>
          <a:blip r:embed="rId5"/>
          <a:stretch/>
        </p:blipFill>
        <p:spPr>
          <a:xfrm>
            <a:off x="7677000" y="5886000"/>
            <a:ext cx="1137240" cy="1137240"/>
          </a:xfrm>
          <a:prstGeom prst="rect">
            <a:avLst/>
          </a:prstGeom>
          <a:ln w="0">
            <a:noFill/>
          </a:ln>
        </p:spPr>
      </p:pic>
      <p:pic>
        <p:nvPicPr>
          <p:cNvPr id="76" name="Google Shape;126;p16" descr=""/>
          <p:cNvPicPr/>
          <p:nvPr/>
        </p:nvPicPr>
        <p:blipFill>
          <a:blip r:embed="rId6"/>
          <a:stretch/>
        </p:blipFill>
        <p:spPr>
          <a:xfrm>
            <a:off x="9064440" y="6066000"/>
            <a:ext cx="934560" cy="934560"/>
          </a:xfrm>
          <a:prstGeom prst="rect">
            <a:avLst/>
          </a:prstGeom>
          <a:ln w="0">
            <a:noFill/>
          </a:ln>
        </p:spPr>
      </p:pic>
      <p:pic>
        <p:nvPicPr>
          <p:cNvPr id="77" name="Google Shape;127;p16" descr=""/>
          <p:cNvPicPr/>
          <p:nvPr/>
        </p:nvPicPr>
        <p:blipFill>
          <a:blip r:embed="rId7"/>
          <a:stretch/>
        </p:blipFill>
        <p:spPr>
          <a:xfrm>
            <a:off x="4965120" y="3780000"/>
            <a:ext cx="761760" cy="653400"/>
          </a:xfrm>
          <a:prstGeom prst="rect">
            <a:avLst/>
          </a:prstGeom>
          <a:ln w="0">
            <a:noFill/>
          </a:ln>
        </p:spPr>
      </p:pic>
      <p:pic>
        <p:nvPicPr>
          <p:cNvPr id="78" name="Google Shape;128;p16" descr=""/>
          <p:cNvPicPr/>
          <p:nvPr/>
        </p:nvPicPr>
        <p:blipFill>
          <a:blip r:embed="rId8"/>
          <a:stretch/>
        </p:blipFill>
        <p:spPr>
          <a:xfrm>
            <a:off x="6444000" y="3796920"/>
            <a:ext cx="1375560" cy="619920"/>
          </a:xfrm>
          <a:prstGeom prst="rect">
            <a:avLst/>
          </a:prstGeom>
          <a:ln w="0">
            <a:noFill/>
          </a:ln>
        </p:spPr>
      </p:pic>
      <p:pic>
        <p:nvPicPr>
          <p:cNvPr id="79" name="Google Shape;129;p16" descr=""/>
          <p:cNvPicPr/>
          <p:nvPr/>
        </p:nvPicPr>
        <p:blipFill>
          <a:blip r:embed="rId9"/>
          <a:stretch/>
        </p:blipFill>
        <p:spPr>
          <a:xfrm>
            <a:off x="8280720" y="3796920"/>
            <a:ext cx="1375560" cy="619920"/>
          </a:xfrm>
          <a:prstGeom prst="rect">
            <a:avLst/>
          </a:prstGeom>
          <a:ln w="0">
            <a:noFill/>
          </a:ln>
        </p:spPr>
      </p:pic>
      <p:pic>
        <p:nvPicPr>
          <p:cNvPr id="80" name="Google Shape;130;p16" descr=""/>
          <p:cNvPicPr/>
          <p:nvPr/>
        </p:nvPicPr>
        <p:blipFill>
          <a:blip r:embed="rId10"/>
          <a:stretch/>
        </p:blipFill>
        <p:spPr>
          <a:xfrm>
            <a:off x="3597840" y="6189480"/>
            <a:ext cx="1375560" cy="6876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Google Shape;135;p17"/>
          <p:cNvSpPr/>
          <p:nvPr/>
        </p:nvSpPr>
        <p:spPr>
          <a:xfrm>
            <a:off x="6624360" y="2118960"/>
            <a:ext cx="1046880" cy="609120"/>
          </a:xfrm>
          <a:prstGeom prst="roundRect">
            <a:avLst>
              <a:gd name="adj" fmla="val 16667"/>
            </a:avLst>
          </a:prstGeom>
          <a:noFill/>
          <a:ln w="19050">
            <a:solidFill>
              <a:srgbClr val="000000"/>
            </a:solidFill>
            <a:round/>
          </a:ln>
        </p:spPr>
        <p:style>
          <a:lnRef idx="0"/>
          <a:fillRef idx="0"/>
          <a:effectRef idx="0"/>
          <a:fontRef idx="minor"/>
        </p:style>
      </p:sp>
      <p:graphicFrame>
        <p:nvGraphicFramePr>
          <p:cNvPr id="82" name="Google Shape;136;p17"/>
          <p:cNvGraphicFramePr/>
          <p:nvPr/>
        </p:nvGraphicFramePr>
        <p:xfrm>
          <a:off x="304920" y="304920"/>
          <a:ext cx="9943920" cy="545760"/>
        </p:xfrm>
        <a:graphic>
          <a:graphicData uri="http://schemas.openxmlformats.org/drawingml/2006/table">
            <a:tbl>
              <a:tblPr/>
              <a:tblGrid>
                <a:gridCol w="4895640"/>
                <a:gridCol w="5048280"/>
              </a:tblGrid>
              <a:tr h="545760">
                <a:tc>
                  <a:tcPr anchor="t" marL="63360" marR="63360">
                    <a:lnL>
                      <a:noFill/>
                    </a:lnL>
                    <a:lnR>
                      <a:noFill/>
                    </a:lnR>
                    <a:lnT>
                      <a:noFill/>
                    </a:lnT>
                    <a:lnB>
                      <a:noFill/>
                    </a:lnB>
                    <a:noFill/>
                  </a:tcPr>
                </a:tc>
                <a:tc>
                  <a:txBody>
                    <a:bodyPr lIns="63360" rIns="63360" tIns="63360" bIns="63360" anchor="t">
                      <a:noAutofit/>
                    </a:bodyPr>
                    <a:p>
                      <a:pPr algn="r">
                        <a:lnSpc>
                          <a:spcPct val="115000"/>
                        </a:lnSpc>
                        <a:buNone/>
                        <a:tabLst>
                          <a:tab algn="l" pos="0"/>
                        </a:tabLst>
                      </a:pPr>
                      <a:r>
                        <a:rPr b="0" lang="en-GB" sz="800" spc="-1" strike="noStrike">
                          <a:solidFill>
                            <a:srgbClr val="000000"/>
                          </a:solidFill>
                          <a:latin typeface="Quicksand"/>
                          <a:ea typeface="Quicksand"/>
                        </a:rPr>
                        <a:t>Digital environments</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Lesson 5 – Communication over networks </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Activity sheet</a:t>
                      </a:r>
                      <a:endParaRPr b="0" lang="en-GB" sz="800" spc="-1" strike="noStrike">
                        <a:latin typeface="Arial"/>
                      </a:endParaRPr>
                    </a:p>
                  </a:txBody>
                  <a:tcPr anchor="t" marL="63360" marR="63360">
                    <a:lnL>
                      <a:noFill/>
                    </a:lnL>
                    <a:lnR>
                      <a:noFill/>
                    </a:lnR>
                    <a:lnT>
                      <a:noFill/>
                    </a:lnT>
                    <a:lnB>
                      <a:noFill/>
                    </a:lnB>
                    <a:noFill/>
                  </a:tcPr>
                </a:tc>
              </a:tr>
            </a:tbl>
          </a:graphicData>
        </a:graphic>
      </p:graphicFrame>
      <p:sp>
        <p:nvSpPr>
          <p:cNvPr id="83" name="Google Shape;137;p17"/>
          <p:cNvSpPr/>
          <p:nvPr/>
        </p:nvSpPr>
        <p:spPr>
          <a:xfrm>
            <a:off x="490320" y="1729080"/>
            <a:ext cx="2364120" cy="1912680"/>
          </a:xfrm>
          <a:prstGeom prst="rect">
            <a:avLst/>
          </a:prstGeom>
          <a:solidFill>
            <a:srgbClr val="efefef"/>
          </a:solidFill>
          <a:ln w="9525">
            <a:solidFill>
              <a:srgbClr val="000000"/>
            </a:solidFill>
            <a:round/>
          </a:ln>
        </p:spPr>
        <p:style>
          <a:lnRef idx="0"/>
          <a:fillRef idx="0"/>
          <a:effectRef idx="0"/>
          <a:fontRef idx="minor"/>
        </p:style>
        <p:txBody>
          <a:bodyPr tIns="91440" bIns="91440" anchor="t">
            <a:spAutoFit/>
          </a:bodyPr>
          <a:p>
            <a:pPr>
              <a:lnSpc>
                <a:spcPct val="115000"/>
              </a:lnSpc>
              <a:buNone/>
              <a:tabLst>
                <a:tab algn="l" pos="0"/>
              </a:tabLst>
            </a:pPr>
            <a:r>
              <a:rPr b="0" lang="en-GB" sz="1100" spc="-1" strike="noStrike">
                <a:solidFill>
                  <a:srgbClr val="000000"/>
                </a:solidFill>
                <a:latin typeface="Quicksand"/>
                <a:ea typeface="Quicksand"/>
              </a:rPr>
              <a:t>A wireless network has been set up. Currently, the laptops on the network can connect wirelessly, but they do not have a way to access the internet. Label the network hardware component that you think is missing from the diagram. </a:t>
            </a:r>
            <a:endParaRPr b="0" lang="en-GB" sz="1100" spc="-1" strike="noStrike">
              <a:latin typeface="Arial"/>
            </a:endParaRPr>
          </a:p>
        </p:txBody>
      </p:sp>
      <p:sp>
        <p:nvSpPr>
          <p:cNvPr id="84" name="Google Shape;138;p17"/>
          <p:cNvSpPr/>
          <p:nvPr/>
        </p:nvSpPr>
        <p:spPr>
          <a:xfrm>
            <a:off x="0" y="1036080"/>
            <a:ext cx="2854440" cy="430920"/>
          </a:xfrm>
          <a:prstGeom prst="rect">
            <a:avLst/>
          </a:prstGeom>
          <a:solidFill>
            <a:schemeClr val="accent6"/>
          </a:solidFill>
          <a:ln w="0">
            <a:noFill/>
          </a:ln>
        </p:spPr>
        <p:style>
          <a:lnRef idx="0"/>
          <a:fillRef idx="0"/>
          <a:effectRef idx="0"/>
          <a:fontRef idx="minor"/>
        </p:style>
        <p:txBody>
          <a:bodyPr tIns="91440" bIns="91440" anchor="ctr">
            <a:noAutofit/>
          </a:bodyPr>
          <a:p>
            <a:pPr>
              <a:lnSpc>
                <a:spcPct val="100000"/>
              </a:lnSpc>
              <a:buNone/>
              <a:tabLst>
                <a:tab algn="l" pos="0"/>
              </a:tabLst>
            </a:pPr>
            <a:r>
              <a:rPr b="0" lang="en-GB" sz="1400" spc="-1" strike="noStrike">
                <a:solidFill>
                  <a:srgbClr val="ffffff"/>
                </a:solidFill>
                <a:latin typeface="Quicksand"/>
                <a:ea typeface="Quicksand"/>
              </a:rPr>
              <a:t>Scenario 2</a:t>
            </a:r>
            <a:endParaRPr b="0" lang="en-GB" sz="1400" spc="-1" strike="noStrike">
              <a:latin typeface="Arial"/>
            </a:endParaRPr>
          </a:p>
        </p:txBody>
      </p:sp>
      <p:pic>
        <p:nvPicPr>
          <p:cNvPr id="85" name="Google Shape;139;p17" descr=""/>
          <p:cNvPicPr/>
          <p:nvPr/>
        </p:nvPicPr>
        <p:blipFill>
          <a:blip r:embed="rId1"/>
          <a:stretch/>
        </p:blipFill>
        <p:spPr>
          <a:xfrm>
            <a:off x="6592320" y="1036080"/>
            <a:ext cx="1110960" cy="742680"/>
          </a:xfrm>
          <a:prstGeom prst="rect">
            <a:avLst/>
          </a:prstGeom>
          <a:ln w="0">
            <a:noFill/>
          </a:ln>
        </p:spPr>
      </p:pic>
      <p:sp>
        <p:nvSpPr>
          <p:cNvPr id="86" name="Google Shape;140;p17"/>
          <p:cNvSpPr/>
          <p:nvPr/>
        </p:nvSpPr>
        <p:spPr>
          <a:xfrm>
            <a:off x="6660000" y="1260000"/>
            <a:ext cx="1043280" cy="3963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GB" sz="1400" spc="-1" strike="noStrike">
                <a:solidFill>
                  <a:srgbClr val="000000"/>
                </a:solidFill>
                <a:latin typeface="Quicksand"/>
                <a:ea typeface="Quicksand"/>
              </a:rPr>
              <a:t>Internet</a:t>
            </a:r>
            <a:endParaRPr b="0" lang="en-GB" sz="1400" spc="-1" strike="noStrike">
              <a:latin typeface="Arial"/>
            </a:endParaRPr>
          </a:p>
        </p:txBody>
      </p:sp>
      <p:sp>
        <p:nvSpPr>
          <p:cNvPr id="87" name="Google Shape;141;p17"/>
          <p:cNvSpPr/>
          <p:nvPr/>
        </p:nvSpPr>
        <p:spPr>
          <a:xfrm>
            <a:off x="7148160" y="1779120"/>
            <a:ext cx="360" cy="33912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88" name="Google Shape;142;p17"/>
          <p:cNvSpPr/>
          <p:nvPr/>
        </p:nvSpPr>
        <p:spPr>
          <a:xfrm flipH="1">
            <a:off x="7146000" y="2728440"/>
            <a:ext cx="1080" cy="46836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89" name="Google Shape;144;p17"/>
          <p:cNvSpPr/>
          <p:nvPr/>
        </p:nvSpPr>
        <p:spPr>
          <a:xfrm flipH="1" rot="10800000">
            <a:off x="5871600" y="3606840"/>
            <a:ext cx="1274040" cy="781920"/>
          </a:xfrm>
          <a:custGeom>
            <a:avLst/>
            <a:gdLst/>
            <a:ahLst/>
            <a:rect l="l" t="t" r="r" b="b"/>
            <a:pathLst>
              <a:path w="21600" h="21600">
                <a:moveTo>
                  <a:pt x="0" y="0"/>
                </a:moveTo>
                <a:lnTo>
                  <a:pt x="21600" y="21600"/>
                </a:lnTo>
              </a:path>
            </a:pathLst>
          </a:custGeom>
          <a:noFill/>
          <a:ln w="9525">
            <a:solidFill>
              <a:srgbClr val="000000"/>
            </a:solidFill>
            <a:prstDash val="dash"/>
            <a:round/>
          </a:ln>
        </p:spPr>
        <p:style>
          <a:lnRef idx="0"/>
          <a:fillRef idx="0"/>
          <a:effectRef idx="0"/>
          <a:fontRef idx="minor"/>
        </p:style>
      </p:sp>
      <p:sp>
        <p:nvSpPr>
          <p:cNvPr id="90" name="Google Shape;146;p17"/>
          <p:cNvSpPr/>
          <p:nvPr/>
        </p:nvSpPr>
        <p:spPr>
          <a:xfrm rot="10800000">
            <a:off x="7146720" y="3606840"/>
            <a:ext cx="873720" cy="728280"/>
          </a:xfrm>
          <a:custGeom>
            <a:avLst/>
            <a:gdLst/>
            <a:ahLst/>
            <a:rect l="l" t="t" r="r" b="b"/>
            <a:pathLst>
              <a:path w="21600" h="21600">
                <a:moveTo>
                  <a:pt x="0" y="0"/>
                </a:moveTo>
                <a:lnTo>
                  <a:pt x="21600" y="21600"/>
                </a:lnTo>
              </a:path>
            </a:pathLst>
          </a:custGeom>
          <a:noFill/>
          <a:ln w="9525">
            <a:solidFill>
              <a:srgbClr val="000000"/>
            </a:solidFill>
            <a:prstDash val="dash"/>
            <a:round/>
          </a:ln>
        </p:spPr>
        <p:style>
          <a:lnRef idx="0"/>
          <a:fillRef idx="0"/>
          <a:effectRef idx="0"/>
          <a:fontRef idx="minor"/>
        </p:style>
      </p:sp>
      <p:sp>
        <p:nvSpPr>
          <p:cNvPr id="91" name="Google Shape;148;p17"/>
          <p:cNvSpPr/>
          <p:nvPr/>
        </p:nvSpPr>
        <p:spPr>
          <a:xfrm>
            <a:off x="561960" y="5726160"/>
            <a:ext cx="9508680" cy="1614240"/>
          </a:xfrm>
          <a:prstGeom prst="roundRect">
            <a:avLst>
              <a:gd name="adj" fmla="val 16667"/>
            </a:avLst>
          </a:prstGeom>
          <a:noFill/>
          <a:ln w="9525">
            <a:solidFill>
              <a:srgbClr val="f7f6fb"/>
            </a:solidFill>
            <a:round/>
          </a:ln>
        </p:spPr>
        <p:style>
          <a:lnRef idx="0"/>
          <a:fillRef idx="0"/>
          <a:effectRef idx="0"/>
          <a:fontRef idx="minor"/>
        </p:style>
      </p:sp>
      <p:sp>
        <p:nvSpPr>
          <p:cNvPr id="92" name="Google Shape;149;p17"/>
          <p:cNvSpPr/>
          <p:nvPr/>
        </p:nvSpPr>
        <p:spPr>
          <a:xfrm>
            <a:off x="1229760" y="6785640"/>
            <a:ext cx="63324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NIC</a:t>
            </a:r>
            <a:endParaRPr b="0" lang="en-GB" sz="1400" spc="-1" strike="noStrike">
              <a:latin typeface="Arial"/>
            </a:endParaRPr>
          </a:p>
        </p:txBody>
      </p:sp>
      <p:sp>
        <p:nvSpPr>
          <p:cNvPr id="93" name="Google Shape;150;p17"/>
          <p:cNvSpPr/>
          <p:nvPr/>
        </p:nvSpPr>
        <p:spPr>
          <a:xfrm>
            <a:off x="259344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Switch</a:t>
            </a:r>
            <a:endParaRPr b="0" lang="en-GB" sz="1400" spc="-1" strike="noStrike">
              <a:latin typeface="Arial"/>
            </a:endParaRPr>
          </a:p>
        </p:txBody>
      </p:sp>
      <p:sp>
        <p:nvSpPr>
          <p:cNvPr id="94" name="Google Shape;151;p17"/>
          <p:cNvSpPr/>
          <p:nvPr/>
        </p:nvSpPr>
        <p:spPr>
          <a:xfrm>
            <a:off x="378072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Bridge</a:t>
            </a:r>
            <a:endParaRPr b="0" lang="en-GB" sz="1400" spc="-1" strike="noStrike">
              <a:latin typeface="Arial"/>
            </a:endParaRPr>
          </a:p>
        </p:txBody>
      </p:sp>
      <p:sp>
        <p:nvSpPr>
          <p:cNvPr id="95" name="Google Shape;152;p17"/>
          <p:cNvSpPr/>
          <p:nvPr/>
        </p:nvSpPr>
        <p:spPr>
          <a:xfrm>
            <a:off x="5119560" y="2700000"/>
            <a:ext cx="4060440" cy="3963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Router</a:t>
            </a:r>
            <a:endParaRPr b="0" lang="en-GB" sz="1400" spc="-1" strike="noStrike">
              <a:latin typeface="Arial"/>
            </a:endParaRPr>
          </a:p>
        </p:txBody>
      </p:sp>
      <p:sp>
        <p:nvSpPr>
          <p:cNvPr id="96" name="Google Shape;153;p17"/>
          <p:cNvSpPr/>
          <p:nvPr/>
        </p:nvSpPr>
        <p:spPr>
          <a:xfrm>
            <a:off x="653868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WAP</a:t>
            </a:r>
            <a:endParaRPr b="0" lang="en-GB" sz="1400" spc="-1" strike="noStrike">
              <a:latin typeface="Arial"/>
            </a:endParaRPr>
          </a:p>
        </p:txBody>
      </p:sp>
      <p:sp>
        <p:nvSpPr>
          <p:cNvPr id="97" name="Google Shape;154;p17"/>
          <p:cNvSpPr/>
          <p:nvPr/>
        </p:nvSpPr>
        <p:spPr>
          <a:xfrm>
            <a:off x="785952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Hub</a:t>
            </a:r>
            <a:endParaRPr b="0" lang="en-GB" sz="1400" spc="-1" strike="noStrike">
              <a:latin typeface="Arial"/>
            </a:endParaRPr>
          </a:p>
        </p:txBody>
      </p:sp>
      <p:sp>
        <p:nvSpPr>
          <p:cNvPr id="98" name="Google Shape;155;p17"/>
          <p:cNvSpPr/>
          <p:nvPr/>
        </p:nvSpPr>
        <p:spPr>
          <a:xfrm>
            <a:off x="906444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Server</a:t>
            </a:r>
            <a:endParaRPr b="0" lang="en-GB" sz="1400" spc="-1" strike="noStrike">
              <a:latin typeface="Arial"/>
            </a:endParaRPr>
          </a:p>
        </p:txBody>
      </p:sp>
      <p:sp>
        <p:nvSpPr>
          <p:cNvPr id="99" name="Google Shape;156;p17"/>
          <p:cNvSpPr/>
          <p:nvPr/>
        </p:nvSpPr>
        <p:spPr>
          <a:xfrm>
            <a:off x="930600" y="5726160"/>
            <a:ext cx="2999520" cy="462240"/>
          </a:xfrm>
          <a:prstGeom prst="rect">
            <a:avLst/>
          </a:prstGeom>
          <a:noFill/>
          <a:ln w="0">
            <a:noFill/>
          </a:ln>
        </p:spPr>
        <p:style>
          <a:lnRef idx="0"/>
          <a:fillRef idx="0"/>
          <a:effectRef idx="0"/>
          <a:fontRef idx="minor"/>
        </p:style>
        <p:txBody>
          <a:bodyPr tIns="91440" bIns="91440" anchor="t">
            <a:spAutoFit/>
          </a:bodyPr>
          <a:p>
            <a:pPr>
              <a:lnSpc>
                <a:spcPct val="115000"/>
              </a:lnSpc>
              <a:spcBef>
                <a:spcPts val="1800"/>
              </a:spcBef>
              <a:spcAft>
                <a:spcPts val="601"/>
              </a:spcAft>
              <a:buNone/>
              <a:tabLst>
                <a:tab algn="l" pos="0"/>
              </a:tabLst>
            </a:pPr>
            <a:r>
              <a:rPr b="0" lang="en-GB" sz="1600" spc="-1" strike="noStrike">
                <a:solidFill>
                  <a:srgbClr val="000000"/>
                </a:solidFill>
                <a:latin typeface="Quicksand"/>
                <a:ea typeface="Quicksand"/>
              </a:rPr>
              <a:t>Network hardware</a:t>
            </a:r>
            <a:endParaRPr b="0" lang="en-GB" sz="1600" spc="-1" strike="noStrike">
              <a:latin typeface="Arial"/>
            </a:endParaRPr>
          </a:p>
        </p:txBody>
      </p:sp>
      <p:pic>
        <p:nvPicPr>
          <p:cNvPr id="100" name="Google Shape;157;p17" descr=""/>
          <p:cNvPicPr/>
          <p:nvPr/>
        </p:nvPicPr>
        <p:blipFill>
          <a:blip r:embed="rId2"/>
          <a:stretch/>
        </p:blipFill>
        <p:spPr>
          <a:xfrm>
            <a:off x="813600" y="6398280"/>
            <a:ext cx="1375560" cy="270000"/>
          </a:xfrm>
          <a:prstGeom prst="rect">
            <a:avLst/>
          </a:prstGeom>
          <a:ln w="0">
            <a:noFill/>
          </a:ln>
        </p:spPr>
      </p:pic>
      <p:pic>
        <p:nvPicPr>
          <p:cNvPr id="101" name="Google Shape;158;p17" descr=""/>
          <p:cNvPicPr/>
          <p:nvPr/>
        </p:nvPicPr>
        <p:blipFill>
          <a:blip r:embed="rId3"/>
          <a:stretch/>
        </p:blipFill>
        <p:spPr>
          <a:xfrm>
            <a:off x="2517480" y="6157080"/>
            <a:ext cx="934560" cy="934560"/>
          </a:xfrm>
          <a:prstGeom prst="rect">
            <a:avLst/>
          </a:prstGeom>
          <a:ln w="0">
            <a:noFill/>
          </a:ln>
        </p:spPr>
      </p:pic>
      <p:pic>
        <p:nvPicPr>
          <p:cNvPr id="102" name="Google Shape;159;p17" descr=""/>
          <p:cNvPicPr/>
          <p:nvPr/>
        </p:nvPicPr>
        <p:blipFill>
          <a:blip r:embed="rId4"/>
          <a:stretch/>
        </p:blipFill>
        <p:spPr>
          <a:xfrm>
            <a:off x="6480000" y="1800000"/>
            <a:ext cx="1274040" cy="1274040"/>
          </a:xfrm>
          <a:prstGeom prst="rect">
            <a:avLst/>
          </a:prstGeom>
          <a:ln w="0">
            <a:noFill/>
          </a:ln>
        </p:spPr>
      </p:pic>
      <p:pic>
        <p:nvPicPr>
          <p:cNvPr id="103" name="Google Shape;160;p17" descr=""/>
          <p:cNvPicPr/>
          <p:nvPr/>
        </p:nvPicPr>
        <p:blipFill>
          <a:blip r:embed="rId5"/>
          <a:stretch/>
        </p:blipFill>
        <p:spPr>
          <a:xfrm>
            <a:off x="6492240" y="5987520"/>
            <a:ext cx="934560" cy="934560"/>
          </a:xfrm>
          <a:prstGeom prst="rect">
            <a:avLst/>
          </a:prstGeom>
          <a:ln w="0">
            <a:noFill/>
          </a:ln>
        </p:spPr>
      </p:pic>
      <p:pic>
        <p:nvPicPr>
          <p:cNvPr id="104" name="Google Shape;161;p17" descr=""/>
          <p:cNvPicPr/>
          <p:nvPr/>
        </p:nvPicPr>
        <p:blipFill>
          <a:blip r:embed="rId6"/>
          <a:stretch/>
        </p:blipFill>
        <p:spPr>
          <a:xfrm>
            <a:off x="7677000" y="5886000"/>
            <a:ext cx="1137240" cy="1137240"/>
          </a:xfrm>
          <a:prstGeom prst="rect">
            <a:avLst/>
          </a:prstGeom>
          <a:ln w="0">
            <a:noFill/>
          </a:ln>
        </p:spPr>
      </p:pic>
      <p:pic>
        <p:nvPicPr>
          <p:cNvPr id="105" name="Google Shape;162;p17" descr=""/>
          <p:cNvPicPr/>
          <p:nvPr/>
        </p:nvPicPr>
        <p:blipFill>
          <a:blip r:embed="rId7"/>
          <a:stretch/>
        </p:blipFill>
        <p:spPr>
          <a:xfrm>
            <a:off x="9064440" y="6066000"/>
            <a:ext cx="934560" cy="934560"/>
          </a:xfrm>
          <a:prstGeom prst="rect">
            <a:avLst/>
          </a:prstGeom>
          <a:ln w="0">
            <a:noFill/>
          </a:ln>
        </p:spPr>
      </p:pic>
      <p:pic>
        <p:nvPicPr>
          <p:cNvPr id="106" name="Google Shape;163;p17" descr=""/>
          <p:cNvPicPr/>
          <p:nvPr/>
        </p:nvPicPr>
        <p:blipFill>
          <a:blip r:embed="rId8"/>
          <a:stretch/>
        </p:blipFill>
        <p:spPr>
          <a:xfrm>
            <a:off x="4878720" y="4388760"/>
            <a:ext cx="934560" cy="801720"/>
          </a:xfrm>
          <a:prstGeom prst="rect">
            <a:avLst/>
          </a:prstGeom>
          <a:ln w="0">
            <a:noFill/>
          </a:ln>
        </p:spPr>
      </p:pic>
      <p:pic>
        <p:nvPicPr>
          <p:cNvPr id="107" name="Google Shape;164;p17" descr=""/>
          <p:cNvPicPr/>
          <p:nvPr/>
        </p:nvPicPr>
        <p:blipFill>
          <a:blip r:embed="rId9"/>
          <a:stretch/>
        </p:blipFill>
        <p:spPr>
          <a:xfrm>
            <a:off x="7880040" y="4388760"/>
            <a:ext cx="934560" cy="801720"/>
          </a:xfrm>
          <a:prstGeom prst="rect">
            <a:avLst/>
          </a:prstGeom>
          <a:ln w="0">
            <a:noFill/>
          </a:ln>
        </p:spPr>
      </p:pic>
      <p:pic>
        <p:nvPicPr>
          <p:cNvPr id="108" name="Google Shape;165;p17" descr=""/>
          <p:cNvPicPr/>
          <p:nvPr/>
        </p:nvPicPr>
        <p:blipFill>
          <a:blip r:embed="rId10"/>
          <a:stretch/>
        </p:blipFill>
        <p:spPr>
          <a:xfrm>
            <a:off x="6847920" y="2928960"/>
            <a:ext cx="728280" cy="728280"/>
          </a:xfrm>
          <a:prstGeom prst="rect">
            <a:avLst/>
          </a:prstGeom>
          <a:ln w="0">
            <a:noFill/>
          </a:ln>
        </p:spPr>
      </p:pic>
      <p:pic>
        <p:nvPicPr>
          <p:cNvPr id="109" name="Google Shape;166;p17" descr=""/>
          <p:cNvPicPr/>
          <p:nvPr/>
        </p:nvPicPr>
        <p:blipFill>
          <a:blip r:embed="rId11"/>
          <a:stretch/>
        </p:blipFill>
        <p:spPr>
          <a:xfrm>
            <a:off x="3597840" y="6280560"/>
            <a:ext cx="1375560" cy="6876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Google Shape;171;p18"/>
          <p:cNvSpPr/>
          <p:nvPr/>
        </p:nvSpPr>
        <p:spPr>
          <a:xfrm>
            <a:off x="5723280" y="2554200"/>
            <a:ext cx="1046880" cy="609120"/>
          </a:xfrm>
          <a:prstGeom prst="roundRect">
            <a:avLst>
              <a:gd name="adj" fmla="val 16667"/>
            </a:avLst>
          </a:prstGeom>
          <a:noFill/>
          <a:ln w="19050">
            <a:solidFill>
              <a:srgbClr val="000000"/>
            </a:solidFill>
            <a:round/>
          </a:ln>
        </p:spPr>
        <p:style>
          <a:lnRef idx="0"/>
          <a:fillRef idx="0"/>
          <a:effectRef idx="0"/>
          <a:fontRef idx="minor"/>
        </p:style>
      </p:sp>
      <p:sp>
        <p:nvSpPr>
          <p:cNvPr id="111" name="Google Shape;172;p18"/>
          <p:cNvSpPr/>
          <p:nvPr/>
        </p:nvSpPr>
        <p:spPr>
          <a:xfrm>
            <a:off x="5723280" y="1669680"/>
            <a:ext cx="1046880" cy="609120"/>
          </a:xfrm>
          <a:prstGeom prst="roundRect">
            <a:avLst>
              <a:gd name="adj" fmla="val 16667"/>
            </a:avLst>
          </a:prstGeom>
          <a:noFill/>
          <a:ln w="19050">
            <a:solidFill>
              <a:srgbClr val="000000"/>
            </a:solidFill>
            <a:round/>
          </a:ln>
        </p:spPr>
        <p:style>
          <a:lnRef idx="0"/>
          <a:fillRef idx="0"/>
          <a:effectRef idx="0"/>
          <a:fontRef idx="minor"/>
        </p:style>
      </p:sp>
      <p:graphicFrame>
        <p:nvGraphicFramePr>
          <p:cNvPr id="112" name="Google Shape;173;p18"/>
          <p:cNvGraphicFramePr/>
          <p:nvPr/>
        </p:nvGraphicFramePr>
        <p:xfrm>
          <a:off x="304920" y="304920"/>
          <a:ext cx="9943920" cy="545760"/>
        </p:xfrm>
        <a:graphic>
          <a:graphicData uri="http://schemas.openxmlformats.org/drawingml/2006/table">
            <a:tbl>
              <a:tblPr/>
              <a:tblGrid>
                <a:gridCol w="4895640"/>
                <a:gridCol w="5048280"/>
              </a:tblGrid>
              <a:tr h="545760">
                <a:tc>
                  <a:tcPr anchor="t" marL="63360" marR="63360">
                    <a:lnL>
                      <a:noFill/>
                    </a:lnL>
                    <a:lnR>
                      <a:noFill/>
                    </a:lnR>
                    <a:lnT>
                      <a:noFill/>
                    </a:lnT>
                    <a:lnB>
                      <a:noFill/>
                    </a:lnB>
                    <a:noFill/>
                  </a:tcPr>
                </a:tc>
                <a:tc>
                  <a:txBody>
                    <a:bodyPr lIns="63360" rIns="63360" tIns="63360" bIns="63360" anchor="t">
                      <a:noAutofit/>
                    </a:bodyPr>
                    <a:p>
                      <a:pPr algn="r">
                        <a:lnSpc>
                          <a:spcPct val="115000"/>
                        </a:lnSpc>
                        <a:buNone/>
                        <a:tabLst>
                          <a:tab algn="l" pos="0"/>
                        </a:tabLst>
                      </a:pPr>
                      <a:r>
                        <a:rPr b="0" lang="en-GB" sz="800" spc="-1" strike="noStrike">
                          <a:solidFill>
                            <a:srgbClr val="000000"/>
                          </a:solidFill>
                          <a:latin typeface="Quicksand"/>
                          <a:ea typeface="Quicksand"/>
                        </a:rPr>
                        <a:t>Digital environments</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Lesson 5 – Communication over networks </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Activity sheet</a:t>
                      </a:r>
                      <a:endParaRPr b="0" lang="en-GB" sz="800" spc="-1" strike="noStrike">
                        <a:latin typeface="Arial"/>
                      </a:endParaRPr>
                    </a:p>
                  </a:txBody>
                  <a:tcPr anchor="t" marL="63360" marR="63360">
                    <a:lnL>
                      <a:noFill/>
                    </a:lnL>
                    <a:lnR>
                      <a:noFill/>
                    </a:lnR>
                    <a:lnT>
                      <a:noFill/>
                    </a:lnT>
                    <a:lnB>
                      <a:noFill/>
                    </a:lnB>
                    <a:noFill/>
                  </a:tcPr>
                </a:tc>
              </a:tr>
            </a:tbl>
          </a:graphicData>
        </a:graphic>
      </p:graphicFrame>
      <p:sp>
        <p:nvSpPr>
          <p:cNvPr id="113" name="Google Shape;174;p18"/>
          <p:cNvSpPr/>
          <p:nvPr/>
        </p:nvSpPr>
        <p:spPr>
          <a:xfrm>
            <a:off x="490320" y="1729080"/>
            <a:ext cx="2364120" cy="2297160"/>
          </a:xfrm>
          <a:prstGeom prst="rect">
            <a:avLst/>
          </a:prstGeom>
          <a:solidFill>
            <a:srgbClr val="efefef"/>
          </a:solidFill>
          <a:ln w="9525">
            <a:solidFill>
              <a:srgbClr val="000000"/>
            </a:solidFill>
            <a:round/>
          </a:ln>
        </p:spPr>
        <p:style>
          <a:lnRef idx="0"/>
          <a:fillRef idx="0"/>
          <a:effectRef idx="0"/>
          <a:fontRef idx="minor"/>
        </p:style>
        <p:txBody>
          <a:bodyPr tIns="91440" bIns="91440" anchor="t">
            <a:spAutoFit/>
          </a:bodyPr>
          <a:p>
            <a:pPr>
              <a:lnSpc>
                <a:spcPct val="115000"/>
              </a:lnSpc>
              <a:buNone/>
              <a:tabLst>
                <a:tab algn="l" pos="0"/>
              </a:tabLst>
            </a:pPr>
            <a:r>
              <a:rPr b="0" lang="en-GB" sz="1100" spc="-1" strike="noStrike">
                <a:solidFill>
                  <a:srgbClr val="000000"/>
                </a:solidFill>
                <a:latin typeface="Quicksand"/>
                <a:ea typeface="Quicksand"/>
              </a:rPr>
              <a:t>A network of four PCs is required for a small office of a media production company. The network will use wired connections as lots of large video files are shared regularly. The company also requires internet access. Label the network hardware components that you think are missing from the diagram.</a:t>
            </a:r>
            <a:endParaRPr b="0" lang="en-GB" sz="1100" spc="-1" strike="noStrike">
              <a:latin typeface="Arial"/>
            </a:endParaRPr>
          </a:p>
        </p:txBody>
      </p:sp>
      <p:sp>
        <p:nvSpPr>
          <p:cNvPr id="114" name="Google Shape;175;p18"/>
          <p:cNvSpPr/>
          <p:nvPr/>
        </p:nvSpPr>
        <p:spPr>
          <a:xfrm>
            <a:off x="0" y="1036080"/>
            <a:ext cx="2854440" cy="430920"/>
          </a:xfrm>
          <a:prstGeom prst="rect">
            <a:avLst/>
          </a:prstGeom>
          <a:solidFill>
            <a:schemeClr val="accent6"/>
          </a:solidFill>
          <a:ln w="0">
            <a:noFill/>
          </a:ln>
        </p:spPr>
        <p:style>
          <a:lnRef idx="0"/>
          <a:fillRef idx="0"/>
          <a:effectRef idx="0"/>
          <a:fontRef idx="minor"/>
        </p:style>
        <p:txBody>
          <a:bodyPr tIns="91440" bIns="91440" anchor="ctr">
            <a:noAutofit/>
          </a:bodyPr>
          <a:p>
            <a:pPr>
              <a:lnSpc>
                <a:spcPct val="100000"/>
              </a:lnSpc>
              <a:buNone/>
              <a:tabLst>
                <a:tab algn="l" pos="0"/>
              </a:tabLst>
            </a:pPr>
            <a:r>
              <a:rPr b="0" lang="en-GB" sz="1400" spc="-1" strike="noStrike">
                <a:solidFill>
                  <a:srgbClr val="ffffff"/>
                </a:solidFill>
                <a:latin typeface="Quicksand"/>
                <a:ea typeface="Quicksand"/>
              </a:rPr>
              <a:t>Scenario 3</a:t>
            </a:r>
            <a:endParaRPr b="0" lang="en-GB" sz="1400" spc="-1" strike="noStrike">
              <a:latin typeface="Arial"/>
            </a:endParaRPr>
          </a:p>
        </p:txBody>
      </p:sp>
      <p:pic>
        <p:nvPicPr>
          <p:cNvPr id="115" name="Google Shape;176;p18" descr=""/>
          <p:cNvPicPr/>
          <p:nvPr/>
        </p:nvPicPr>
        <p:blipFill>
          <a:blip r:embed="rId1"/>
          <a:stretch/>
        </p:blipFill>
        <p:spPr>
          <a:xfrm>
            <a:off x="7255800" y="1036080"/>
            <a:ext cx="1110960" cy="742680"/>
          </a:xfrm>
          <a:prstGeom prst="rect">
            <a:avLst/>
          </a:prstGeom>
          <a:ln w="0">
            <a:noFill/>
          </a:ln>
        </p:spPr>
      </p:pic>
      <p:sp>
        <p:nvSpPr>
          <p:cNvPr id="116" name="Google Shape;177;p18"/>
          <p:cNvSpPr/>
          <p:nvPr/>
        </p:nvSpPr>
        <p:spPr>
          <a:xfrm>
            <a:off x="7416720" y="1250280"/>
            <a:ext cx="916920" cy="608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GB" sz="1400" spc="-1" strike="noStrike">
                <a:solidFill>
                  <a:srgbClr val="000000"/>
                </a:solidFill>
                <a:latin typeface="Quicksand"/>
                <a:ea typeface="Quicksand"/>
              </a:rPr>
              <a:t>Internet</a:t>
            </a:r>
            <a:endParaRPr b="0" lang="en-GB" sz="1400" spc="-1" strike="noStrike">
              <a:latin typeface="Arial"/>
            </a:endParaRPr>
          </a:p>
        </p:txBody>
      </p:sp>
      <p:sp>
        <p:nvSpPr>
          <p:cNvPr id="117" name="Google Shape;178;p18"/>
          <p:cNvSpPr/>
          <p:nvPr/>
        </p:nvSpPr>
        <p:spPr>
          <a:xfrm flipH="1">
            <a:off x="4436280" y="3163680"/>
            <a:ext cx="1810080" cy="49428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18" name="Google Shape;180;p18"/>
          <p:cNvSpPr/>
          <p:nvPr/>
        </p:nvSpPr>
        <p:spPr>
          <a:xfrm flipH="1">
            <a:off x="5679360" y="3163680"/>
            <a:ext cx="567360" cy="49428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19" name="Google Shape;182;p18"/>
          <p:cNvSpPr/>
          <p:nvPr/>
        </p:nvSpPr>
        <p:spPr>
          <a:xfrm>
            <a:off x="6246720" y="3163680"/>
            <a:ext cx="675000" cy="49680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20" name="Google Shape;184;p18"/>
          <p:cNvSpPr/>
          <p:nvPr/>
        </p:nvSpPr>
        <p:spPr>
          <a:xfrm>
            <a:off x="6246720" y="3163680"/>
            <a:ext cx="1917720" cy="49680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21" name="Google Shape;186;p18"/>
          <p:cNvSpPr/>
          <p:nvPr/>
        </p:nvSpPr>
        <p:spPr>
          <a:xfrm>
            <a:off x="6246720" y="2279520"/>
            <a:ext cx="360" cy="27432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22" name="Google Shape;187;p18"/>
          <p:cNvSpPr/>
          <p:nvPr/>
        </p:nvSpPr>
        <p:spPr>
          <a:xfrm flipH="1" rot="10800000">
            <a:off x="6770880" y="1651680"/>
            <a:ext cx="583920" cy="322920"/>
          </a:xfrm>
          <a:custGeom>
            <a:avLst/>
            <a:gdLst/>
            <a:ahLst/>
            <a:rect l="l" t="t" r="r" b="b"/>
            <a:pathLst>
              <a:path w="21600" h="21600">
                <a:moveTo>
                  <a:pt x="0" y="0"/>
                </a:moveTo>
                <a:lnTo>
                  <a:pt x="21600" y="21600"/>
                </a:lnTo>
              </a:path>
            </a:pathLst>
          </a:custGeom>
          <a:noFill/>
          <a:ln w="9525">
            <a:solidFill>
              <a:srgbClr val="f7f6fb"/>
            </a:solidFill>
            <a:round/>
          </a:ln>
        </p:spPr>
        <p:style>
          <a:lnRef idx="0"/>
          <a:fillRef idx="0"/>
          <a:effectRef idx="0"/>
          <a:fontRef idx="minor"/>
        </p:style>
      </p:sp>
      <p:sp>
        <p:nvSpPr>
          <p:cNvPr id="123" name="Google Shape;188;p18"/>
          <p:cNvSpPr/>
          <p:nvPr/>
        </p:nvSpPr>
        <p:spPr>
          <a:xfrm>
            <a:off x="561960" y="5726160"/>
            <a:ext cx="9508680" cy="1614240"/>
          </a:xfrm>
          <a:prstGeom prst="roundRect">
            <a:avLst>
              <a:gd name="adj" fmla="val 16667"/>
            </a:avLst>
          </a:prstGeom>
          <a:noFill/>
          <a:ln w="9525">
            <a:solidFill>
              <a:srgbClr val="f7f6fb"/>
            </a:solidFill>
            <a:round/>
          </a:ln>
        </p:spPr>
        <p:style>
          <a:lnRef idx="0"/>
          <a:fillRef idx="0"/>
          <a:effectRef idx="0"/>
          <a:fontRef idx="minor"/>
        </p:style>
      </p:sp>
      <p:sp>
        <p:nvSpPr>
          <p:cNvPr id="124" name="Google Shape;189;p18"/>
          <p:cNvSpPr/>
          <p:nvPr/>
        </p:nvSpPr>
        <p:spPr>
          <a:xfrm>
            <a:off x="1229760" y="6785640"/>
            <a:ext cx="63324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NIC</a:t>
            </a:r>
            <a:endParaRPr b="0" lang="en-GB" sz="1400" spc="-1" strike="noStrike">
              <a:latin typeface="Arial"/>
            </a:endParaRPr>
          </a:p>
        </p:txBody>
      </p:sp>
      <p:sp>
        <p:nvSpPr>
          <p:cNvPr id="125" name="Google Shape;190;p18"/>
          <p:cNvSpPr/>
          <p:nvPr/>
        </p:nvSpPr>
        <p:spPr>
          <a:xfrm>
            <a:off x="259344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Switch</a:t>
            </a:r>
            <a:endParaRPr b="0" lang="en-GB" sz="1400" spc="-1" strike="noStrike">
              <a:latin typeface="Arial"/>
            </a:endParaRPr>
          </a:p>
        </p:txBody>
      </p:sp>
      <p:sp>
        <p:nvSpPr>
          <p:cNvPr id="126" name="Google Shape;191;p18"/>
          <p:cNvSpPr/>
          <p:nvPr/>
        </p:nvSpPr>
        <p:spPr>
          <a:xfrm>
            <a:off x="378072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Bridge</a:t>
            </a:r>
            <a:endParaRPr b="0" lang="en-GB" sz="1400" spc="-1" strike="noStrike">
              <a:latin typeface="Arial"/>
            </a:endParaRPr>
          </a:p>
        </p:txBody>
      </p:sp>
      <p:sp>
        <p:nvSpPr>
          <p:cNvPr id="127" name="Google Shape;192;p18"/>
          <p:cNvSpPr/>
          <p:nvPr/>
        </p:nvSpPr>
        <p:spPr>
          <a:xfrm>
            <a:off x="511956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Router</a:t>
            </a:r>
            <a:endParaRPr b="0" lang="en-GB" sz="1400" spc="-1" strike="noStrike">
              <a:latin typeface="Arial"/>
            </a:endParaRPr>
          </a:p>
        </p:txBody>
      </p:sp>
      <p:sp>
        <p:nvSpPr>
          <p:cNvPr id="128" name="Google Shape;193;p18"/>
          <p:cNvSpPr/>
          <p:nvPr/>
        </p:nvSpPr>
        <p:spPr>
          <a:xfrm>
            <a:off x="653868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WAP</a:t>
            </a:r>
            <a:endParaRPr b="0" lang="en-GB" sz="1400" spc="-1" strike="noStrike">
              <a:latin typeface="Arial"/>
            </a:endParaRPr>
          </a:p>
        </p:txBody>
      </p:sp>
      <p:sp>
        <p:nvSpPr>
          <p:cNvPr id="129" name="Google Shape;194;p18"/>
          <p:cNvSpPr/>
          <p:nvPr/>
        </p:nvSpPr>
        <p:spPr>
          <a:xfrm>
            <a:off x="785952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Hub</a:t>
            </a:r>
            <a:endParaRPr b="0" lang="en-GB" sz="1400" spc="-1" strike="noStrike">
              <a:latin typeface="Arial"/>
            </a:endParaRPr>
          </a:p>
        </p:txBody>
      </p:sp>
      <p:sp>
        <p:nvSpPr>
          <p:cNvPr id="130" name="Google Shape;195;p18"/>
          <p:cNvSpPr/>
          <p:nvPr/>
        </p:nvSpPr>
        <p:spPr>
          <a:xfrm>
            <a:off x="906444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Server</a:t>
            </a:r>
            <a:endParaRPr b="0" lang="en-GB" sz="1400" spc="-1" strike="noStrike">
              <a:latin typeface="Arial"/>
            </a:endParaRPr>
          </a:p>
        </p:txBody>
      </p:sp>
      <p:sp>
        <p:nvSpPr>
          <p:cNvPr id="131" name="Google Shape;196;p18"/>
          <p:cNvSpPr/>
          <p:nvPr/>
        </p:nvSpPr>
        <p:spPr>
          <a:xfrm>
            <a:off x="930600" y="5726160"/>
            <a:ext cx="2999520" cy="462240"/>
          </a:xfrm>
          <a:prstGeom prst="rect">
            <a:avLst/>
          </a:prstGeom>
          <a:noFill/>
          <a:ln w="0">
            <a:noFill/>
          </a:ln>
        </p:spPr>
        <p:style>
          <a:lnRef idx="0"/>
          <a:fillRef idx="0"/>
          <a:effectRef idx="0"/>
          <a:fontRef idx="minor"/>
        </p:style>
        <p:txBody>
          <a:bodyPr tIns="91440" bIns="91440" anchor="t">
            <a:spAutoFit/>
          </a:bodyPr>
          <a:p>
            <a:pPr>
              <a:lnSpc>
                <a:spcPct val="115000"/>
              </a:lnSpc>
              <a:spcBef>
                <a:spcPts val="1800"/>
              </a:spcBef>
              <a:spcAft>
                <a:spcPts val="601"/>
              </a:spcAft>
              <a:buNone/>
              <a:tabLst>
                <a:tab algn="l" pos="0"/>
              </a:tabLst>
            </a:pPr>
            <a:r>
              <a:rPr b="0" lang="en-GB" sz="1600" spc="-1" strike="noStrike">
                <a:solidFill>
                  <a:srgbClr val="000000"/>
                </a:solidFill>
                <a:latin typeface="Quicksand"/>
                <a:ea typeface="Quicksand"/>
              </a:rPr>
              <a:t>Network hardware</a:t>
            </a:r>
            <a:endParaRPr b="0" lang="en-GB" sz="1600" spc="-1" strike="noStrike">
              <a:latin typeface="Arial"/>
            </a:endParaRPr>
          </a:p>
        </p:txBody>
      </p:sp>
      <p:pic>
        <p:nvPicPr>
          <p:cNvPr id="132" name="Google Shape;197;p18" descr=""/>
          <p:cNvPicPr/>
          <p:nvPr/>
        </p:nvPicPr>
        <p:blipFill>
          <a:blip r:embed="rId2"/>
          <a:stretch/>
        </p:blipFill>
        <p:spPr>
          <a:xfrm>
            <a:off x="813600" y="6398280"/>
            <a:ext cx="1375560" cy="270000"/>
          </a:xfrm>
          <a:prstGeom prst="rect">
            <a:avLst/>
          </a:prstGeom>
          <a:ln w="0">
            <a:noFill/>
          </a:ln>
        </p:spPr>
      </p:pic>
      <p:pic>
        <p:nvPicPr>
          <p:cNvPr id="133" name="Google Shape;198;p18" descr=""/>
          <p:cNvPicPr/>
          <p:nvPr/>
        </p:nvPicPr>
        <p:blipFill>
          <a:blip r:embed="rId3"/>
          <a:stretch/>
        </p:blipFill>
        <p:spPr>
          <a:xfrm>
            <a:off x="5760000" y="2485440"/>
            <a:ext cx="934560" cy="934560"/>
          </a:xfrm>
          <a:prstGeom prst="rect">
            <a:avLst/>
          </a:prstGeom>
          <a:ln w="0">
            <a:noFill/>
          </a:ln>
        </p:spPr>
      </p:pic>
      <p:pic>
        <p:nvPicPr>
          <p:cNvPr id="134" name="Google Shape;199;p18" descr=""/>
          <p:cNvPicPr/>
          <p:nvPr/>
        </p:nvPicPr>
        <p:blipFill>
          <a:blip r:embed="rId4"/>
          <a:stretch/>
        </p:blipFill>
        <p:spPr>
          <a:xfrm>
            <a:off x="5580000" y="1425960"/>
            <a:ext cx="1274040" cy="1274040"/>
          </a:xfrm>
          <a:prstGeom prst="rect">
            <a:avLst/>
          </a:prstGeom>
          <a:ln w="0">
            <a:noFill/>
          </a:ln>
        </p:spPr>
      </p:pic>
      <p:pic>
        <p:nvPicPr>
          <p:cNvPr id="135" name="Google Shape;200;p18" descr=""/>
          <p:cNvPicPr/>
          <p:nvPr/>
        </p:nvPicPr>
        <p:blipFill>
          <a:blip r:embed="rId5"/>
          <a:stretch/>
        </p:blipFill>
        <p:spPr>
          <a:xfrm>
            <a:off x="6492240" y="5987520"/>
            <a:ext cx="934560" cy="934560"/>
          </a:xfrm>
          <a:prstGeom prst="rect">
            <a:avLst/>
          </a:prstGeom>
          <a:ln w="0">
            <a:noFill/>
          </a:ln>
        </p:spPr>
      </p:pic>
      <p:pic>
        <p:nvPicPr>
          <p:cNvPr id="136" name="Google Shape;201;p18" descr=""/>
          <p:cNvPicPr/>
          <p:nvPr/>
        </p:nvPicPr>
        <p:blipFill>
          <a:blip r:embed="rId6"/>
          <a:stretch/>
        </p:blipFill>
        <p:spPr>
          <a:xfrm>
            <a:off x="7677000" y="5886000"/>
            <a:ext cx="1137240" cy="1137240"/>
          </a:xfrm>
          <a:prstGeom prst="rect">
            <a:avLst/>
          </a:prstGeom>
          <a:ln w="0">
            <a:noFill/>
          </a:ln>
        </p:spPr>
      </p:pic>
      <p:pic>
        <p:nvPicPr>
          <p:cNvPr id="137" name="Google Shape;202;p18" descr=""/>
          <p:cNvPicPr/>
          <p:nvPr/>
        </p:nvPicPr>
        <p:blipFill>
          <a:blip r:embed="rId7"/>
          <a:stretch/>
        </p:blipFill>
        <p:spPr>
          <a:xfrm>
            <a:off x="9064440" y="6066000"/>
            <a:ext cx="934560" cy="934560"/>
          </a:xfrm>
          <a:prstGeom prst="rect">
            <a:avLst/>
          </a:prstGeom>
          <a:ln w="0">
            <a:noFill/>
          </a:ln>
        </p:spPr>
      </p:pic>
      <p:pic>
        <p:nvPicPr>
          <p:cNvPr id="138" name="Google Shape;203;p18" descr=""/>
          <p:cNvPicPr/>
          <p:nvPr/>
        </p:nvPicPr>
        <p:blipFill>
          <a:blip r:embed="rId8"/>
          <a:stretch/>
        </p:blipFill>
        <p:spPr>
          <a:xfrm>
            <a:off x="3473640" y="3780000"/>
            <a:ext cx="1375560" cy="619920"/>
          </a:xfrm>
          <a:prstGeom prst="rect">
            <a:avLst/>
          </a:prstGeom>
          <a:ln w="0">
            <a:noFill/>
          </a:ln>
        </p:spPr>
      </p:pic>
      <p:pic>
        <p:nvPicPr>
          <p:cNvPr id="139" name="Google Shape;204;p18" descr=""/>
          <p:cNvPicPr/>
          <p:nvPr/>
        </p:nvPicPr>
        <p:blipFill>
          <a:blip r:embed="rId9"/>
          <a:stretch/>
        </p:blipFill>
        <p:spPr>
          <a:xfrm>
            <a:off x="5029560" y="3780000"/>
            <a:ext cx="1375560" cy="619920"/>
          </a:xfrm>
          <a:prstGeom prst="rect">
            <a:avLst/>
          </a:prstGeom>
          <a:ln w="0">
            <a:noFill/>
          </a:ln>
        </p:spPr>
      </p:pic>
      <p:pic>
        <p:nvPicPr>
          <p:cNvPr id="140" name="Google Shape;205;p18" descr=""/>
          <p:cNvPicPr/>
          <p:nvPr/>
        </p:nvPicPr>
        <p:blipFill>
          <a:blip r:embed="rId10"/>
          <a:stretch/>
        </p:blipFill>
        <p:spPr>
          <a:xfrm>
            <a:off x="6518160" y="3772800"/>
            <a:ext cx="1375560" cy="619920"/>
          </a:xfrm>
          <a:prstGeom prst="rect">
            <a:avLst/>
          </a:prstGeom>
          <a:ln w="0">
            <a:noFill/>
          </a:ln>
        </p:spPr>
      </p:pic>
      <p:pic>
        <p:nvPicPr>
          <p:cNvPr id="141" name="Google Shape;206;p18" descr=""/>
          <p:cNvPicPr/>
          <p:nvPr/>
        </p:nvPicPr>
        <p:blipFill>
          <a:blip r:embed="rId11"/>
          <a:stretch/>
        </p:blipFill>
        <p:spPr>
          <a:xfrm>
            <a:off x="8102520" y="3772800"/>
            <a:ext cx="1375560" cy="619920"/>
          </a:xfrm>
          <a:prstGeom prst="rect">
            <a:avLst/>
          </a:prstGeom>
          <a:ln w="0">
            <a:noFill/>
          </a:ln>
        </p:spPr>
      </p:pic>
      <p:pic>
        <p:nvPicPr>
          <p:cNvPr id="142" name="Google Shape;207;p18" descr=""/>
          <p:cNvPicPr/>
          <p:nvPr/>
        </p:nvPicPr>
        <p:blipFill>
          <a:blip r:embed="rId12"/>
          <a:stretch/>
        </p:blipFill>
        <p:spPr>
          <a:xfrm>
            <a:off x="3597840" y="6280560"/>
            <a:ext cx="1375560" cy="6876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Google Shape;212;p19"/>
          <p:cNvSpPr/>
          <p:nvPr/>
        </p:nvSpPr>
        <p:spPr>
          <a:xfrm>
            <a:off x="7416360" y="2610360"/>
            <a:ext cx="1046880" cy="609120"/>
          </a:xfrm>
          <a:prstGeom prst="roundRect">
            <a:avLst>
              <a:gd name="adj" fmla="val 16667"/>
            </a:avLst>
          </a:prstGeom>
          <a:noFill/>
          <a:ln w="19050">
            <a:solidFill>
              <a:srgbClr val="000000"/>
            </a:solidFill>
            <a:round/>
          </a:ln>
        </p:spPr>
        <p:style>
          <a:lnRef idx="0"/>
          <a:fillRef idx="0"/>
          <a:effectRef idx="0"/>
          <a:fontRef idx="minor"/>
        </p:style>
      </p:sp>
      <p:graphicFrame>
        <p:nvGraphicFramePr>
          <p:cNvPr id="144" name="Google Shape;213;p19"/>
          <p:cNvGraphicFramePr/>
          <p:nvPr/>
        </p:nvGraphicFramePr>
        <p:xfrm>
          <a:off x="304920" y="304920"/>
          <a:ext cx="9943920" cy="545760"/>
        </p:xfrm>
        <a:graphic>
          <a:graphicData uri="http://schemas.openxmlformats.org/drawingml/2006/table">
            <a:tbl>
              <a:tblPr/>
              <a:tblGrid>
                <a:gridCol w="4895640"/>
                <a:gridCol w="5048280"/>
              </a:tblGrid>
              <a:tr h="545760">
                <a:tc>
                  <a:tcPr anchor="t" marL="63360" marR="63360">
                    <a:lnL>
                      <a:noFill/>
                    </a:lnL>
                    <a:lnR>
                      <a:noFill/>
                    </a:lnR>
                    <a:lnT>
                      <a:noFill/>
                    </a:lnT>
                    <a:lnB>
                      <a:noFill/>
                    </a:lnB>
                    <a:noFill/>
                  </a:tcPr>
                </a:tc>
                <a:tc>
                  <a:txBody>
                    <a:bodyPr lIns="63360" rIns="63360" tIns="63360" bIns="63360" anchor="t">
                      <a:noAutofit/>
                    </a:bodyPr>
                    <a:p>
                      <a:pPr algn="r">
                        <a:lnSpc>
                          <a:spcPct val="115000"/>
                        </a:lnSpc>
                        <a:buNone/>
                        <a:tabLst>
                          <a:tab algn="l" pos="0"/>
                        </a:tabLst>
                      </a:pPr>
                      <a:r>
                        <a:rPr b="0" lang="en-GB" sz="800" spc="-1" strike="noStrike">
                          <a:solidFill>
                            <a:srgbClr val="000000"/>
                          </a:solidFill>
                          <a:latin typeface="Quicksand"/>
                          <a:ea typeface="Quicksand"/>
                        </a:rPr>
                        <a:t>Digital environments</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Lesson 5 – Communication over networks </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Activity sheet</a:t>
                      </a:r>
                      <a:endParaRPr b="0" lang="en-GB" sz="800" spc="-1" strike="noStrike">
                        <a:latin typeface="Arial"/>
                      </a:endParaRPr>
                    </a:p>
                  </a:txBody>
                  <a:tcPr anchor="t" marL="63360" marR="63360">
                    <a:lnL>
                      <a:noFill/>
                    </a:lnL>
                    <a:lnR>
                      <a:noFill/>
                    </a:lnR>
                    <a:lnT>
                      <a:noFill/>
                    </a:lnT>
                    <a:lnB>
                      <a:noFill/>
                    </a:lnB>
                    <a:noFill/>
                  </a:tcPr>
                </a:tc>
              </a:tr>
            </a:tbl>
          </a:graphicData>
        </a:graphic>
      </p:graphicFrame>
      <p:sp>
        <p:nvSpPr>
          <p:cNvPr id="145" name="Google Shape;214;p19"/>
          <p:cNvSpPr/>
          <p:nvPr/>
        </p:nvSpPr>
        <p:spPr>
          <a:xfrm>
            <a:off x="490320" y="1729080"/>
            <a:ext cx="2364120" cy="2104920"/>
          </a:xfrm>
          <a:prstGeom prst="rect">
            <a:avLst/>
          </a:prstGeom>
          <a:solidFill>
            <a:srgbClr val="efefef"/>
          </a:solidFill>
          <a:ln w="9525">
            <a:solidFill>
              <a:srgbClr val="000000"/>
            </a:solidFill>
            <a:round/>
          </a:ln>
        </p:spPr>
        <p:style>
          <a:lnRef idx="0"/>
          <a:fillRef idx="0"/>
          <a:effectRef idx="0"/>
          <a:fontRef idx="minor"/>
        </p:style>
        <p:txBody>
          <a:bodyPr tIns="91440" bIns="91440" anchor="t">
            <a:spAutoFit/>
          </a:bodyPr>
          <a:p>
            <a:pPr>
              <a:lnSpc>
                <a:spcPct val="115000"/>
              </a:lnSpc>
              <a:buNone/>
              <a:tabLst>
                <a:tab algn="l" pos="0"/>
              </a:tabLst>
            </a:pPr>
            <a:r>
              <a:rPr b="0" lang="en-GB" sz="1100" spc="-1" strike="noStrike">
                <a:solidFill>
                  <a:srgbClr val="000000"/>
                </a:solidFill>
                <a:latin typeface="Quicksand"/>
                <a:ea typeface="Quicksand"/>
              </a:rPr>
              <a:t>A doctor’s surgery has been using a wired network for many years. They now want to add in wireless capabilities to allow doctors to use tablets whilst working in different parts of the building. Label the network hardware component that you think is missing from the diagram.</a:t>
            </a:r>
            <a:endParaRPr b="0" lang="en-GB" sz="1100" spc="-1" strike="noStrike">
              <a:latin typeface="Arial"/>
            </a:endParaRPr>
          </a:p>
        </p:txBody>
      </p:sp>
      <p:sp>
        <p:nvSpPr>
          <p:cNvPr id="146" name="Google Shape;215;p19"/>
          <p:cNvSpPr/>
          <p:nvPr/>
        </p:nvSpPr>
        <p:spPr>
          <a:xfrm>
            <a:off x="0" y="1036080"/>
            <a:ext cx="2854440" cy="430920"/>
          </a:xfrm>
          <a:prstGeom prst="rect">
            <a:avLst/>
          </a:prstGeom>
          <a:solidFill>
            <a:schemeClr val="accent6"/>
          </a:solidFill>
          <a:ln w="0">
            <a:noFill/>
          </a:ln>
        </p:spPr>
        <p:style>
          <a:lnRef idx="0"/>
          <a:fillRef idx="0"/>
          <a:effectRef idx="0"/>
          <a:fontRef idx="minor"/>
        </p:style>
        <p:txBody>
          <a:bodyPr tIns="91440" bIns="91440" anchor="ctr">
            <a:noAutofit/>
          </a:bodyPr>
          <a:p>
            <a:pPr>
              <a:lnSpc>
                <a:spcPct val="100000"/>
              </a:lnSpc>
              <a:buNone/>
              <a:tabLst>
                <a:tab algn="l" pos="0"/>
              </a:tabLst>
            </a:pPr>
            <a:r>
              <a:rPr b="0" lang="en-GB" sz="1400" spc="-1" strike="noStrike">
                <a:solidFill>
                  <a:srgbClr val="ffffff"/>
                </a:solidFill>
                <a:latin typeface="Quicksand"/>
                <a:ea typeface="Quicksand"/>
              </a:rPr>
              <a:t>Scenario 4</a:t>
            </a:r>
            <a:endParaRPr b="0" lang="en-GB" sz="1400" spc="-1" strike="noStrike">
              <a:latin typeface="Arial"/>
            </a:endParaRPr>
          </a:p>
        </p:txBody>
      </p:sp>
      <p:sp>
        <p:nvSpPr>
          <p:cNvPr id="147" name="Google Shape;216;p19"/>
          <p:cNvSpPr/>
          <p:nvPr/>
        </p:nvSpPr>
        <p:spPr>
          <a:xfrm>
            <a:off x="5818680" y="2315520"/>
            <a:ext cx="618120" cy="36612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48" name="Google Shape;219;p19"/>
          <p:cNvSpPr/>
          <p:nvPr/>
        </p:nvSpPr>
        <p:spPr>
          <a:xfrm flipH="1" rot="10800000">
            <a:off x="6436800" y="2315520"/>
            <a:ext cx="659880" cy="36612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49" name="Google Shape;221;p19"/>
          <p:cNvSpPr/>
          <p:nvPr/>
        </p:nvSpPr>
        <p:spPr>
          <a:xfrm flipH="1">
            <a:off x="5792040" y="3148560"/>
            <a:ext cx="644040" cy="39312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50" name="Google Shape;223;p19"/>
          <p:cNvSpPr/>
          <p:nvPr/>
        </p:nvSpPr>
        <p:spPr>
          <a:xfrm>
            <a:off x="6437160" y="3148560"/>
            <a:ext cx="662040" cy="36612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51" name="Google Shape;225;p19"/>
          <p:cNvSpPr/>
          <p:nvPr/>
        </p:nvSpPr>
        <p:spPr>
          <a:xfrm>
            <a:off x="5019120" y="2928960"/>
            <a:ext cx="1046160" cy="36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pic>
        <p:nvPicPr>
          <p:cNvPr id="152" name="Google Shape;228;p19" descr=""/>
          <p:cNvPicPr/>
          <p:nvPr/>
        </p:nvPicPr>
        <p:blipFill>
          <a:blip r:embed="rId1"/>
          <a:stretch/>
        </p:blipFill>
        <p:spPr>
          <a:xfrm>
            <a:off x="9148320" y="1925280"/>
            <a:ext cx="790200" cy="485280"/>
          </a:xfrm>
          <a:prstGeom prst="rect">
            <a:avLst/>
          </a:prstGeom>
          <a:ln w="0">
            <a:noFill/>
          </a:ln>
        </p:spPr>
      </p:pic>
      <p:pic>
        <p:nvPicPr>
          <p:cNvPr id="153" name="Google Shape;229;p19" descr=""/>
          <p:cNvPicPr/>
          <p:nvPr/>
        </p:nvPicPr>
        <p:blipFill>
          <a:blip r:embed="rId2"/>
          <a:stretch/>
        </p:blipFill>
        <p:spPr>
          <a:xfrm>
            <a:off x="9148320" y="3345120"/>
            <a:ext cx="790200" cy="485280"/>
          </a:xfrm>
          <a:prstGeom prst="rect">
            <a:avLst/>
          </a:prstGeom>
          <a:ln w="0">
            <a:noFill/>
          </a:ln>
        </p:spPr>
      </p:pic>
      <p:sp>
        <p:nvSpPr>
          <p:cNvPr id="154" name="Google Shape;230;p19"/>
          <p:cNvSpPr/>
          <p:nvPr/>
        </p:nvSpPr>
        <p:spPr>
          <a:xfrm flipH="1" rot="10800000">
            <a:off x="6855840" y="2915640"/>
            <a:ext cx="559800" cy="13320"/>
          </a:xfrm>
          <a:custGeom>
            <a:avLst/>
            <a:gdLst/>
            <a:ahLst/>
            <a:rect l="l" t="t" r="r" b="b"/>
            <a:pathLst>
              <a:path w="21600" h="21600">
                <a:moveTo>
                  <a:pt x="0" y="0"/>
                </a:moveTo>
                <a:lnTo>
                  <a:pt x="21600" y="21600"/>
                </a:lnTo>
              </a:path>
            </a:pathLst>
          </a:custGeom>
          <a:noFill/>
          <a:ln w="9525">
            <a:solidFill>
              <a:srgbClr val="000000"/>
            </a:solidFill>
            <a:round/>
          </a:ln>
        </p:spPr>
        <p:style>
          <a:lnRef idx="0"/>
          <a:fillRef idx="0"/>
          <a:effectRef idx="0"/>
          <a:fontRef idx="minor"/>
        </p:style>
      </p:sp>
      <p:sp>
        <p:nvSpPr>
          <p:cNvPr id="155" name="Google Shape;231;p19"/>
          <p:cNvSpPr/>
          <p:nvPr/>
        </p:nvSpPr>
        <p:spPr>
          <a:xfrm flipH="1" rot="10800000">
            <a:off x="8463600" y="2168640"/>
            <a:ext cx="684720" cy="746280"/>
          </a:xfrm>
          <a:custGeom>
            <a:avLst/>
            <a:gdLst/>
            <a:ahLst/>
            <a:rect l="l" t="t" r="r" b="b"/>
            <a:pathLst>
              <a:path w="21600" h="21600">
                <a:moveTo>
                  <a:pt x="0" y="0"/>
                </a:moveTo>
                <a:lnTo>
                  <a:pt x="21600" y="21600"/>
                </a:lnTo>
              </a:path>
            </a:pathLst>
          </a:custGeom>
          <a:noFill/>
          <a:ln w="9525">
            <a:solidFill>
              <a:srgbClr val="000000"/>
            </a:solidFill>
            <a:prstDash val="dashDot"/>
            <a:round/>
          </a:ln>
        </p:spPr>
        <p:style>
          <a:lnRef idx="0"/>
          <a:fillRef idx="0"/>
          <a:effectRef idx="0"/>
          <a:fontRef idx="minor"/>
        </p:style>
      </p:sp>
      <p:sp>
        <p:nvSpPr>
          <p:cNvPr id="156" name="Google Shape;232;p19"/>
          <p:cNvSpPr/>
          <p:nvPr/>
        </p:nvSpPr>
        <p:spPr>
          <a:xfrm>
            <a:off x="8463600" y="2914920"/>
            <a:ext cx="684720" cy="672840"/>
          </a:xfrm>
          <a:custGeom>
            <a:avLst/>
            <a:gdLst/>
            <a:ahLst/>
            <a:rect l="l" t="t" r="r" b="b"/>
            <a:pathLst>
              <a:path w="21600" h="21600">
                <a:moveTo>
                  <a:pt x="0" y="0"/>
                </a:moveTo>
                <a:lnTo>
                  <a:pt x="21600" y="21600"/>
                </a:lnTo>
              </a:path>
            </a:pathLst>
          </a:custGeom>
          <a:noFill/>
          <a:ln w="9525">
            <a:solidFill>
              <a:srgbClr val="000000"/>
            </a:solidFill>
            <a:prstDash val="dashDot"/>
            <a:round/>
          </a:ln>
        </p:spPr>
        <p:style>
          <a:lnRef idx="0"/>
          <a:fillRef idx="0"/>
          <a:effectRef idx="0"/>
          <a:fontRef idx="minor"/>
        </p:style>
      </p:sp>
      <p:sp>
        <p:nvSpPr>
          <p:cNvPr id="157" name="Google Shape;233;p19"/>
          <p:cNvSpPr/>
          <p:nvPr/>
        </p:nvSpPr>
        <p:spPr>
          <a:xfrm>
            <a:off x="561960" y="5726160"/>
            <a:ext cx="9508680" cy="1614240"/>
          </a:xfrm>
          <a:prstGeom prst="roundRect">
            <a:avLst>
              <a:gd name="adj" fmla="val 16667"/>
            </a:avLst>
          </a:prstGeom>
          <a:noFill/>
          <a:ln w="9525">
            <a:solidFill>
              <a:srgbClr val="f7f6fb"/>
            </a:solidFill>
            <a:round/>
          </a:ln>
        </p:spPr>
        <p:style>
          <a:lnRef idx="0"/>
          <a:fillRef idx="0"/>
          <a:effectRef idx="0"/>
          <a:fontRef idx="minor"/>
        </p:style>
      </p:sp>
      <p:sp>
        <p:nvSpPr>
          <p:cNvPr id="158" name="Google Shape;234;p19"/>
          <p:cNvSpPr/>
          <p:nvPr/>
        </p:nvSpPr>
        <p:spPr>
          <a:xfrm>
            <a:off x="1229760" y="6785640"/>
            <a:ext cx="63324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NIC</a:t>
            </a:r>
            <a:endParaRPr b="0" lang="en-GB" sz="1400" spc="-1" strike="noStrike">
              <a:latin typeface="Arial"/>
            </a:endParaRPr>
          </a:p>
        </p:txBody>
      </p:sp>
      <p:sp>
        <p:nvSpPr>
          <p:cNvPr id="159" name="Google Shape;235;p19"/>
          <p:cNvSpPr/>
          <p:nvPr/>
        </p:nvSpPr>
        <p:spPr>
          <a:xfrm>
            <a:off x="259344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Switch</a:t>
            </a:r>
            <a:endParaRPr b="0" lang="en-GB" sz="1400" spc="-1" strike="noStrike">
              <a:latin typeface="Arial"/>
            </a:endParaRPr>
          </a:p>
        </p:txBody>
      </p:sp>
      <p:sp>
        <p:nvSpPr>
          <p:cNvPr id="160" name="Google Shape;236;p19"/>
          <p:cNvSpPr/>
          <p:nvPr/>
        </p:nvSpPr>
        <p:spPr>
          <a:xfrm>
            <a:off x="378072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Bridge</a:t>
            </a:r>
            <a:endParaRPr b="0" lang="en-GB" sz="1400" spc="-1" strike="noStrike">
              <a:latin typeface="Arial"/>
            </a:endParaRPr>
          </a:p>
        </p:txBody>
      </p:sp>
      <p:sp>
        <p:nvSpPr>
          <p:cNvPr id="161" name="Google Shape;237;p19"/>
          <p:cNvSpPr/>
          <p:nvPr/>
        </p:nvSpPr>
        <p:spPr>
          <a:xfrm>
            <a:off x="511956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Router</a:t>
            </a:r>
            <a:endParaRPr b="0" lang="en-GB" sz="1400" spc="-1" strike="noStrike">
              <a:latin typeface="Arial"/>
            </a:endParaRPr>
          </a:p>
        </p:txBody>
      </p:sp>
      <p:sp>
        <p:nvSpPr>
          <p:cNvPr id="162" name="Google Shape;238;p19"/>
          <p:cNvSpPr/>
          <p:nvPr/>
        </p:nvSpPr>
        <p:spPr>
          <a:xfrm>
            <a:off x="653868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WAP</a:t>
            </a:r>
            <a:endParaRPr b="0" lang="en-GB" sz="1400" spc="-1" strike="noStrike">
              <a:latin typeface="Arial"/>
            </a:endParaRPr>
          </a:p>
        </p:txBody>
      </p:sp>
      <p:sp>
        <p:nvSpPr>
          <p:cNvPr id="163" name="Google Shape;239;p19"/>
          <p:cNvSpPr/>
          <p:nvPr/>
        </p:nvSpPr>
        <p:spPr>
          <a:xfrm>
            <a:off x="785952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Hub</a:t>
            </a:r>
            <a:endParaRPr b="0" lang="en-GB" sz="1400" spc="-1" strike="noStrike">
              <a:latin typeface="Arial"/>
            </a:endParaRPr>
          </a:p>
        </p:txBody>
      </p:sp>
      <p:sp>
        <p:nvSpPr>
          <p:cNvPr id="164" name="Google Shape;240;p19"/>
          <p:cNvSpPr/>
          <p:nvPr/>
        </p:nvSpPr>
        <p:spPr>
          <a:xfrm>
            <a:off x="906444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Server</a:t>
            </a:r>
            <a:endParaRPr b="0" lang="en-GB" sz="1400" spc="-1" strike="noStrike">
              <a:latin typeface="Arial"/>
            </a:endParaRPr>
          </a:p>
        </p:txBody>
      </p:sp>
      <p:sp>
        <p:nvSpPr>
          <p:cNvPr id="165" name="Google Shape;241;p19"/>
          <p:cNvSpPr/>
          <p:nvPr/>
        </p:nvSpPr>
        <p:spPr>
          <a:xfrm>
            <a:off x="930600" y="5726160"/>
            <a:ext cx="2999520" cy="462240"/>
          </a:xfrm>
          <a:prstGeom prst="rect">
            <a:avLst/>
          </a:prstGeom>
          <a:noFill/>
          <a:ln w="0">
            <a:noFill/>
          </a:ln>
        </p:spPr>
        <p:style>
          <a:lnRef idx="0"/>
          <a:fillRef idx="0"/>
          <a:effectRef idx="0"/>
          <a:fontRef idx="minor"/>
        </p:style>
        <p:txBody>
          <a:bodyPr tIns="91440" bIns="91440" anchor="t">
            <a:spAutoFit/>
          </a:bodyPr>
          <a:p>
            <a:pPr>
              <a:lnSpc>
                <a:spcPct val="115000"/>
              </a:lnSpc>
              <a:spcBef>
                <a:spcPts val="1800"/>
              </a:spcBef>
              <a:spcAft>
                <a:spcPts val="601"/>
              </a:spcAft>
              <a:buNone/>
              <a:tabLst>
                <a:tab algn="l" pos="0"/>
              </a:tabLst>
            </a:pPr>
            <a:r>
              <a:rPr b="0" lang="en-GB" sz="1600" spc="-1" strike="noStrike">
                <a:solidFill>
                  <a:srgbClr val="000000"/>
                </a:solidFill>
                <a:latin typeface="Quicksand"/>
                <a:ea typeface="Quicksand"/>
              </a:rPr>
              <a:t>Network hardware</a:t>
            </a:r>
            <a:endParaRPr b="0" lang="en-GB" sz="1600" spc="-1" strike="noStrike">
              <a:latin typeface="Arial"/>
            </a:endParaRPr>
          </a:p>
        </p:txBody>
      </p:sp>
      <p:pic>
        <p:nvPicPr>
          <p:cNvPr id="166" name="Google Shape;242;p19" descr=""/>
          <p:cNvPicPr/>
          <p:nvPr/>
        </p:nvPicPr>
        <p:blipFill>
          <a:blip r:embed="rId3"/>
          <a:stretch/>
        </p:blipFill>
        <p:spPr>
          <a:xfrm>
            <a:off x="813600" y="6398280"/>
            <a:ext cx="1375560" cy="270000"/>
          </a:xfrm>
          <a:prstGeom prst="rect">
            <a:avLst/>
          </a:prstGeom>
          <a:ln w="0">
            <a:noFill/>
          </a:ln>
        </p:spPr>
      </p:pic>
      <p:pic>
        <p:nvPicPr>
          <p:cNvPr id="167" name="Google Shape;243;p19" descr=""/>
          <p:cNvPicPr/>
          <p:nvPr/>
        </p:nvPicPr>
        <p:blipFill>
          <a:blip r:embed="rId4"/>
          <a:stretch/>
        </p:blipFill>
        <p:spPr>
          <a:xfrm>
            <a:off x="2517480" y="6157080"/>
            <a:ext cx="934560" cy="934560"/>
          </a:xfrm>
          <a:prstGeom prst="rect">
            <a:avLst/>
          </a:prstGeom>
          <a:ln w="0">
            <a:noFill/>
          </a:ln>
        </p:spPr>
      </p:pic>
      <p:pic>
        <p:nvPicPr>
          <p:cNvPr id="168" name="Google Shape;244;p19" descr=""/>
          <p:cNvPicPr/>
          <p:nvPr/>
        </p:nvPicPr>
        <p:blipFill>
          <a:blip r:embed="rId5"/>
          <a:stretch/>
        </p:blipFill>
        <p:spPr>
          <a:xfrm>
            <a:off x="4970520" y="5987520"/>
            <a:ext cx="1274040" cy="1274040"/>
          </a:xfrm>
          <a:prstGeom prst="rect">
            <a:avLst/>
          </a:prstGeom>
          <a:ln w="0">
            <a:noFill/>
          </a:ln>
        </p:spPr>
      </p:pic>
      <p:pic>
        <p:nvPicPr>
          <p:cNvPr id="169" name="Google Shape;245;p19" descr=""/>
          <p:cNvPicPr/>
          <p:nvPr/>
        </p:nvPicPr>
        <p:blipFill>
          <a:blip r:embed="rId6"/>
          <a:stretch/>
        </p:blipFill>
        <p:spPr>
          <a:xfrm>
            <a:off x="7529040" y="2340000"/>
            <a:ext cx="934560" cy="934560"/>
          </a:xfrm>
          <a:prstGeom prst="rect">
            <a:avLst/>
          </a:prstGeom>
          <a:ln w="0">
            <a:noFill/>
          </a:ln>
        </p:spPr>
      </p:pic>
      <p:pic>
        <p:nvPicPr>
          <p:cNvPr id="170" name="Google Shape;246;p19" descr=""/>
          <p:cNvPicPr/>
          <p:nvPr/>
        </p:nvPicPr>
        <p:blipFill>
          <a:blip r:embed="rId7"/>
          <a:stretch/>
        </p:blipFill>
        <p:spPr>
          <a:xfrm>
            <a:off x="7677000" y="5886000"/>
            <a:ext cx="1137240" cy="1137240"/>
          </a:xfrm>
          <a:prstGeom prst="rect">
            <a:avLst/>
          </a:prstGeom>
          <a:ln w="0">
            <a:noFill/>
          </a:ln>
        </p:spPr>
      </p:pic>
      <p:pic>
        <p:nvPicPr>
          <p:cNvPr id="171" name="Google Shape;247;p19" descr=""/>
          <p:cNvPicPr/>
          <p:nvPr/>
        </p:nvPicPr>
        <p:blipFill>
          <a:blip r:embed="rId8"/>
          <a:stretch/>
        </p:blipFill>
        <p:spPr>
          <a:xfrm>
            <a:off x="9064440" y="6066000"/>
            <a:ext cx="934560" cy="934560"/>
          </a:xfrm>
          <a:prstGeom prst="rect">
            <a:avLst/>
          </a:prstGeom>
          <a:ln w="0">
            <a:noFill/>
          </a:ln>
        </p:spPr>
      </p:pic>
      <p:pic>
        <p:nvPicPr>
          <p:cNvPr id="172" name="Google Shape;227;p19" descr=""/>
          <p:cNvPicPr/>
          <p:nvPr/>
        </p:nvPicPr>
        <p:blipFill>
          <a:blip r:embed="rId9"/>
          <a:stretch/>
        </p:blipFill>
        <p:spPr>
          <a:xfrm>
            <a:off x="6065640" y="2533680"/>
            <a:ext cx="790200" cy="790200"/>
          </a:xfrm>
          <a:prstGeom prst="rect">
            <a:avLst/>
          </a:prstGeom>
          <a:ln w="0">
            <a:noFill/>
          </a:ln>
        </p:spPr>
      </p:pic>
      <p:pic>
        <p:nvPicPr>
          <p:cNvPr id="173" name="Google Shape;248;p19" descr=""/>
          <p:cNvPicPr/>
          <p:nvPr/>
        </p:nvPicPr>
        <p:blipFill>
          <a:blip r:embed="rId10"/>
          <a:stretch/>
        </p:blipFill>
        <p:spPr>
          <a:xfrm>
            <a:off x="3992760" y="2447640"/>
            <a:ext cx="934560" cy="934560"/>
          </a:xfrm>
          <a:prstGeom prst="rect">
            <a:avLst/>
          </a:prstGeom>
          <a:ln w="0">
            <a:noFill/>
          </a:ln>
        </p:spPr>
      </p:pic>
      <p:pic>
        <p:nvPicPr>
          <p:cNvPr id="174" name="Google Shape;249;p19" descr=""/>
          <p:cNvPicPr/>
          <p:nvPr/>
        </p:nvPicPr>
        <p:blipFill>
          <a:blip r:embed="rId11"/>
          <a:stretch/>
        </p:blipFill>
        <p:spPr>
          <a:xfrm>
            <a:off x="4771800" y="3588120"/>
            <a:ext cx="1375560" cy="619920"/>
          </a:xfrm>
          <a:prstGeom prst="rect">
            <a:avLst/>
          </a:prstGeom>
          <a:ln w="0">
            <a:noFill/>
          </a:ln>
        </p:spPr>
      </p:pic>
      <p:pic>
        <p:nvPicPr>
          <p:cNvPr id="175" name="Google Shape;250;p19" descr=""/>
          <p:cNvPicPr/>
          <p:nvPr/>
        </p:nvPicPr>
        <p:blipFill>
          <a:blip r:embed="rId12"/>
          <a:stretch/>
        </p:blipFill>
        <p:spPr>
          <a:xfrm>
            <a:off x="6581520" y="3588120"/>
            <a:ext cx="1375560" cy="619920"/>
          </a:xfrm>
          <a:prstGeom prst="rect">
            <a:avLst/>
          </a:prstGeom>
          <a:ln w="0">
            <a:noFill/>
          </a:ln>
        </p:spPr>
      </p:pic>
      <p:pic>
        <p:nvPicPr>
          <p:cNvPr id="176" name="Google Shape;251;p19" descr=""/>
          <p:cNvPicPr/>
          <p:nvPr/>
        </p:nvPicPr>
        <p:blipFill>
          <a:blip r:embed="rId13"/>
          <a:stretch/>
        </p:blipFill>
        <p:spPr>
          <a:xfrm>
            <a:off x="5060880" y="1649160"/>
            <a:ext cx="1375560" cy="619920"/>
          </a:xfrm>
          <a:prstGeom prst="rect">
            <a:avLst/>
          </a:prstGeom>
          <a:ln w="0">
            <a:noFill/>
          </a:ln>
        </p:spPr>
      </p:pic>
      <p:pic>
        <p:nvPicPr>
          <p:cNvPr id="177" name="Google Shape;252;p19" descr=""/>
          <p:cNvPicPr/>
          <p:nvPr/>
        </p:nvPicPr>
        <p:blipFill>
          <a:blip r:embed="rId14"/>
          <a:stretch/>
        </p:blipFill>
        <p:spPr>
          <a:xfrm>
            <a:off x="6716520" y="1649160"/>
            <a:ext cx="1375560" cy="619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78" name="Google Shape;258;p20"/>
          <p:cNvGraphicFramePr/>
          <p:nvPr/>
        </p:nvGraphicFramePr>
        <p:xfrm>
          <a:off x="519480" y="99720"/>
          <a:ext cx="9943920" cy="545760"/>
        </p:xfrm>
        <a:graphic>
          <a:graphicData uri="http://schemas.openxmlformats.org/drawingml/2006/table">
            <a:tbl>
              <a:tblPr/>
              <a:tblGrid>
                <a:gridCol w="4895640"/>
                <a:gridCol w="5048280"/>
              </a:tblGrid>
              <a:tr h="545760">
                <a:tc>
                  <a:tcPr anchor="t" marL="63360" marR="63360">
                    <a:lnL>
                      <a:noFill/>
                    </a:lnL>
                    <a:lnR>
                      <a:noFill/>
                    </a:lnR>
                    <a:lnT>
                      <a:noFill/>
                    </a:lnT>
                    <a:lnB>
                      <a:noFill/>
                    </a:lnB>
                    <a:noFill/>
                  </a:tcPr>
                </a:tc>
                <a:tc>
                  <a:txBody>
                    <a:bodyPr lIns="63360" rIns="63360" tIns="63360" bIns="63360" anchor="t">
                      <a:noAutofit/>
                    </a:bodyPr>
                    <a:p>
                      <a:pPr algn="r">
                        <a:lnSpc>
                          <a:spcPct val="115000"/>
                        </a:lnSpc>
                        <a:buNone/>
                        <a:tabLst>
                          <a:tab algn="l" pos="0"/>
                        </a:tabLst>
                      </a:pPr>
                      <a:r>
                        <a:rPr b="0" lang="en-GB" sz="800" spc="-1" strike="noStrike">
                          <a:solidFill>
                            <a:srgbClr val="000000"/>
                          </a:solidFill>
                          <a:latin typeface="Quicksand"/>
                          <a:ea typeface="Quicksand"/>
                        </a:rPr>
                        <a:t>Digital environments</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Lesson 5 – Communication over networks </a:t>
                      </a:r>
                      <a:endParaRPr b="0" lang="en-GB" sz="800" spc="-1" strike="noStrike">
                        <a:latin typeface="Arial"/>
                      </a:endParaRPr>
                    </a:p>
                    <a:p>
                      <a:pPr algn="r">
                        <a:lnSpc>
                          <a:spcPct val="115000"/>
                        </a:lnSpc>
                        <a:buNone/>
                        <a:tabLst>
                          <a:tab algn="l" pos="0"/>
                        </a:tabLst>
                      </a:pPr>
                      <a:r>
                        <a:rPr b="0" lang="en-GB" sz="800" spc="-1" strike="noStrike">
                          <a:solidFill>
                            <a:srgbClr val="000000"/>
                          </a:solidFill>
                          <a:latin typeface="Quicksand"/>
                          <a:ea typeface="Quicksand"/>
                        </a:rPr>
                        <a:t>Activity sheet</a:t>
                      </a:r>
                      <a:endParaRPr b="0" lang="en-GB" sz="800" spc="-1" strike="noStrike">
                        <a:latin typeface="Arial"/>
                      </a:endParaRPr>
                    </a:p>
                  </a:txBody>
                  <a:tcPr anchor="t" marL="63360" marR="63360">
                    <a:lnL>
                      <a:noFill/>
                    </a:lnL>
                    <a:lnR>
                      <a:noFill/>
                    </a:lnR>
                    <a:lnT>
                      <a:noFill/>
                    </a:lnT>
                    <a:lnB>
                      <a:noFill/>
                    </a:lnB>
                    <a:noFill/>
                  </a:tcPr>
                </a:tc>
              </a:tr>
            </a:tbl>
          </a:graphicData>
        </a:graphic>
      </p:graphicFrame>
      <p:sp>
        <p:nvSpPr>
          <p:cNvPr id="179" name="Google Shape;259;p20"/>
          <p:cNvSpPr/>
          <p:nvPr/>
        </p:nvSpPr>
        <p:spPr>
          <a:xfrm>
            <a:off x="490320" y="1729080"/>
            <a:ext cx="2364120" cy="1912680"/>
          </a:xfrm>
          <a:prstGeom prst="rect">
            <a:avLst/>
          </a:prstGeom>
          <a:solidFill>
            <a:srgbClr val="efefef"/>
          </a:solidFill>
          <a:ln w="9525">
            <a:solidFill>
              <a:srgbClr val="000000"/>
            </a:solidFill>
            <a:round/>
          </a:ln>
        </p:spPr>
        <p:style>
          <a:lnRef idx="0"/>
          <a:fillRef idx="0"/>
          <a:effectRef idx="0"/>
          <a:fontRef idx="minor"/>
        </p:style>
        <p:txBody>
          <a:bodyPr tIns="91440" bIns="91440" anchor="t">
            <a:spAutoFit/>
          </a:bodyPr>
          <a:p>
            <a:pPr>
              <a:lnSpc>
                <a:spcPct val="115000"/>
              </a:lnSpc>
              <a:buNone/>
              <a:tabLst>
                <a:tab algn="l" pos="0"/>
              </a:tabLst>
            </a:pPr>
            <a:r>
              <a:rPr b="0" lang="en-GB" sz="1100" spc="-1" strike="noStrike">
                <a:solidFill>
                  <a:srgbClr val="000000"/>
                </a:solidFill>
                <a:latin typeface="Quicksand"/>
                <a:ea typeface="Quicksand"/>
              </a:rPr>
              <a:t>Create a network for an office that requires wired and wireless connectivity. It also requires access to the internet. The company has four laptops and two tablets. The company wants to share software and files using a file server.</a:t>
            </a:r>
            <a:endParaRPr b="0" lang="en-GB" sz="1100" spc="-1" strike="noStrike">
              <a:latin typeface="Arial"/>
            </a:endParaRPr>
          </a:p>
        </p:txBody>
      </p:sp>
      <p:sp>
        <p:nvSpPr>
          <p:cNvPr id="180" name="Google Shape;260;p20"/>
          <p:cNvSpPr/>
          <p:nvPr/>
        </p:nvSpPr>
        <p:spPr>
          <a:xfrm>
            <a:off x="0" y="1036080"/>
            <a:ext cx="2854440" cy="430920"/>
          </a:xfrm>
          <a:prstGeom prst="rect">
            <a:avLst/>
          </a:prstGeom>
          <a:solidFill>
            <a:schemeClr val="accent6"/>
          </a:solidFill>
          <a:ln w="0">
            <a:noFill/>
          </a:ln>
        </p:spPr>
        <p:style>
          <a:lnRef idx="0"/>
          <a:fillRef idx="0"/>
          <a:effectRef idx="0"/>
          <a:fontRef idx="minor"/>
        </p:style>
        <p:txBody>
          <a:bodyPr tIns="91440" bIns="91440" anchor="ctr">
            <a:noAutofit/>
          </a:bodyPr>
          <a:p>
            <a:pPr>
              <a:lnSpc>
                <a:spcPct val="100000"/>
              </a:lnSpc>
              <a:buNone/>
              <a:tabLst>
                <a:tab algn="l" pos="0"/>
              </a:tabLst>
            </a:pPr>
            <a:r>
              <a:rPr b="0" lang="en-GB" sz="1400" spc="-1" strike="noStrike">
                <a:solidFill>
                  <a:srgbClr val="ffffff"/>
                </a:solidFill>
                <a:latin typeface="Quicksand"/>
                <a:ea typeface="Quicksand"/>
              </a:rPr>
              <a:t>Explorer task</a:t>
            </a:r>
            <a:endParaRPr b="0" lang="en-GB" sz="1400" spc="-1" strike="noStrike">
              <a:latin typeface="Arial"/>
            </a:endParaRPr>
          </a:p>
        </p:txBody>
      </p:sp>
      <p:pic>
        <p:nvPicPr>
          <p:cNvPr id="181" name="Google Shape;261;p20" descr=""/>
          <p:cNvPicPr/>
          <p:nvPr/>
        </p:nvPicPr>
        <p:blipFill>
          <a:blip r:embed="rId1"/>
          <a:stretch/>
        </p:blipFill>
        <p:spPr>
          <a:xfrm>
            <a:off x="720000" y="4734720"/>
            <a:ext cx="790200" cy="485280"/>
          </a:xfrm>
          <a:prstGeom prst="rect">
            <a:avLst/>
          </a:prstGeom>
          <a:ln w="0">
            <a:noFill/>
          </a:ln>
        </p:spPr>
      </p:pic>
      <p:pic>
        <p:nvPicPr>
          <p:cNvPr id="182" name="Google Shape;262;p20" descr=""/>
          <p:cNvPicPr/>
          <p:nvPr/>
        </p:nvPicPr>
        <p:blipFill>
          <a:blip r:embed="rId2"/>
          <a:stretch/>
        </p:blipFill>
        <p:spPr>
          <a:xfrm>
            <a:off x="7416000" y="683280"/>
            <a:ext cx="1110960" cy="742680"/>
          </a:xfrm>
          <a:prstGeom prst="rect">
            <a:avLst/>
          </a:prstGeom>
          <a:ln w="0">
            <a:noFill/>
          </a:ln>
        </p:spPr>
      </p:pic>
      <p:sp>
        <p:nvSpPr>
          <p:cNvPr id="183" name="Google Shape;263;p20"/>
          <p:cNvSpPr/>
          <p:nvPr/>
        </p:nvSpPr>
        <p:spPr>
          <a:xfrm>
            <a:off x="7560000" y="863640"/>
            <a:ext cx="1096920" cy="3963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1" lang="en-GB" sz="1400" spc="-1" strike="noStrike">
                <a:solidFill>
                  <a:srgbClr val="000000"/>
                </a:solidFill>
                <a:latin typeface="Quicksand"/>
                <a:ea typeface="Quicksand"/>
              </a:rPr>
              <a:t>Internet</a:t>
            </a:r>
            <a:endParaRPr b="0" lang="en-GB" sz="1400" spc="-1" strike="noStrike">
              <a:latin typeface="Arial"/>
            </a:endParaRPr>
          </a:p>
        </p:txBody>
      </p:sp>
      <p:sp>
        <p:nvSpPr>
          <p:cNvPr id="184" name="Google Shape;264;p20"/>
          <p:cNvSpPr/>
          <p:nvPr/>
        </p:nvSpPr>
        <p:spPr>
          <a:xfrm>
            <a:off x="561960" y="5726160"/>
            <a:ext cx="9508680" cy="1614240"/>
          </a:xfrm>
          <a:prstGeom prst="roundRect">
            <a:avLst>
              <a:gd name="adj" fmla="val 16667"/>
            </a:avLst>
          </a:prstGeom>
          <a:noFill/>
          <a:ln w="9525">
            <a:solidFill>
              <a:srgbClr val="f7f6fb"/>
            </a:solidFill>
            <a:round/>
          </a:ln>
        </p:spPr>
        <p:style>
          <a:lnRef idx="0"/>
          <a:fillRef idx="0"/>
          <a:effectRef idx="0"/>
          <a:fontRef idx="minor"/>
        </p:style>
      </p:sp>
      <p:sp>
        <p:nvSpPr>
          <p:cNvPr id="185" name="Google Shape;265;p20"/>
          <p:cNvSpPr/>
          <p:nvPr/>
        </p:nvSpPr>
        <p:spPr>
          <a:xfrm>
            <a:off x="1229760" y="6785640"/>
            <a:ext cx="63324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NIC</a:t>
            </a:r>
            <a:endParaRPr b="0" lang="en-GB" sz="1400" spc="-1" strike="noStrike">
              <a:latin typeface="Arial"/>
            </a:endParaRPr>
          </a:p>
        </p:txBody>
      </p:sp>
      <p:sp>
        <p:nvSpPr>
          <p:cNvPr id="186" name="Google Shape;266;p20"/>
          <p:cNvSpPr/>
          <p:nvPr/>
        </p:nvSpPr>
        <p:spPr>
          <a:xfrm>
            <a:off x="259344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Switch</a:t>
            </a:r>
            <a:endParaRPr b="0" lang="en-GB" sz="1400" spc="-1" strike="noStrike">
              <a:latin typeface="Arial"/>
            </a:endParaRPr>
          </a:p>
        </p:txBody>
      </p:sp>
      <p:sp>
        <p:nvSpPr>
          <p:cNvPr id="187" name="Google Shape;267;p20"/>
          <p:cNvSpPr/>
          <p:nvPr/>
        </p:nvSpPr>
        <p:spPr>
          <a:xfrm>
            <a:off x="378072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Bridge</a:t>
            </a:r>
            <a:endParaRPr b="0" lang="en-GB" sz="1400" spc="-1" strike="noStrike">
              <a:latin typeface="Arial"/>
            </a:endParaRPr>
          </a:p>
        </p:txBody>
      </p:sp>
      <p:sp>
        <p:nvSpPr>
          <p:cNvPr id="188" name="Google Shape;268;p20"/>
          <p:cNvSpPr/>
          <p:nvPr/>
        </p:nvSpPr>
        <p:spPr>
          <a:xfrm>
            <a:off x="511956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Router</a:t>
            </a:r>
            <a:endParaRPr b="0" lang="en-GB" sz="1400" spc="-1" strike="noStrike">
              <a:latin typeface="Arial"/>
            </a:endParaRPr>
          </a:p>
        </p:txBody>
      </p:sp>
      <p:sp>
        <p:nvSpPr>
          <p:cNvPr id="189" name="Google Shape;269;p20"/>
          <p:cNvSpPr/>
          <p:nvPr/>
        </p:nvSpPr>
        <p:spPr>
          <a:xfrm>
            <a:off x="653868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WAP</a:t>
            </a:r>
            <a:endParaRPr b="0" lang="en-GB" sz="1400" spc="-1" strike="noStrike">
              <a:latin typeface="Arial"/>
            </a:endParaRPr>
          </a:p>
        </p:txBody>
      </p:sp>
      <p:sp>
        <p:nvSpPr>
          <p:cNvPr id="190" name="Google Shape;270;p20"/>
          <p:cNvSpPr/>
          <p:nvPr/>
        </p:nvSpPr>
        <p:spPr>
          <a:xfrm>
            <a:off x="7859520" y="6833520"/>
            <a:ext cx="761760" cy="39564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Hub</a:t>
            </a:r>
            <a:endParaRPr b="0" lang="en-GB" sz="1400" spc="-1" strike="noStrike">
              <a:latin typeface="Arial"/>
            </a:endParaRPr>
          </a:p>
        </p:txBody>
      </p:sp>
      <p:sp>
        <p:nvSpPr>
          <p:cNvPr id="191" name="Google Shape;271;p20"/>
          <p:cNvSpPr/>
          <p:nvPr/>
        </p:nvSpPr>
        <p:spPr>
          <a:xfrm>
            <a:off x="9064440" y="6833520"/>
            <a:ext cx="76176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GB" sz="1400" spc="-1" strike="noStrike">
                <a:solidFill>
                  <a:srgbClr val="000000"/>
                </a:solidFill>
                <a:latin typeface="Quicksand"/>
                <a:ea typeface="Quicksand"/>
              </a:rPr>
              <a:t>Server</a:t>
            </a:r>
            <a:endParaRPr b="0" lang="en-GB" sz="1400" spc="-1" strike="noStrike">
              <a:latin typeface="Arial"/>
            </a:endParaRPr>
          </a:p>
        </p:txBody>
      </p:sp>
      <p:sp>
        <p:nvSpPr>
          <p:cNvPr id="192" name="Google Shape;272;p20"/>
          <p:cNvSpPr/>
          <p:nvPr/>
        </p:nvSpPr>
        <p:spPr>
          <a:xfrm>
            <a:off x="930600" y="5726160"/>
            <a:ext cx="2999520" cy="462240"/>
          </a:xfrm>
          <a:prstGeom prst="rect">
            <a:avLst/>
          </a:prstGeom>
          <a:noFill/>
          <a:ln w="0">
            <a:noFill/>
          </a:ln>
        </p:spPr>
        <p:style>
          <a:lnRef idx="0"/>
          <a:fillRef idx="0"/>
          <a:effectRef idx="0"/>
          <a:fontRef idx="minor"/>
        </p:style>
        <p:txBody>
          <a:bodyPr tIns="91440" bIns="91440" anchor="t">
            <a:spAutoFit/>
          </a:bodyPr>
          <a:p>
            <a:pPr>
              <a:lnSpc>
                <a:spcPct val="115000"/>
              </a:lnSpc>
              <a:spcBef>
                <a:spcPts val="1800"/>
              </a:spcBef>
              <a:spcAft>
                <a:spcPts val="601"/>
              </a:spcAft>
              <a:buNone/>
              <a:tabLst>
                <a:tab algn="l" pos="0"/>
              </a:tabLst>
            </a:pPr>
            <a:r>
              <a:rPr b="0" lang="en-GB" sz="1600" spc="-1" strike="noStrike">
                <a:solidFill>
                  <a:srgbClr val="000000"/>
                </a:solidFill>
                <a:latin typeface="Quicksand"/>
                <a:ea typeface="Quicksand"/>
              </a:rPr>
              <a:t>Network hardware</a:t>
            </a:r>
            <a:endParaRPr b="0" lang="en-GB" sz="1600" spc="-1" strike="noStrike">
              <a:latin typeface="Arial"/>
            </a:endParaRPr>
          </a:p>
        </p:txBody>
      </p:sp>
      <p:pic>
        <p:nvPicPr>
          <p:cNvPr id="193" name="Google Shape;273;p20" descr=""/>
          <p:cNvPicPr/>
          <p:nvPr/>
        </p:nvPicPr>
        <p:blipFill>
          <a:blip r:embed="rId3"/>
          <a:stretch/>
        </p:blipFill>
        <p:spPr>
          <a:xfrm>
            <a:off x="5284440" y="2880000"/>
            <a:ext cx="1375560" cy="270000"/>
          </a:xfrm>
          <a:prstGeom prst="rect">
            <a:avLst/>
          </a:prstGeom>
          <a:ln w="0">
            <a:noFill/>
          </a:ln>
        </p:spPr>
      </p:pic>
      <p:pic>
        <p:nvPicPr>
          <p:cNvPr id="194" name="Google Shape;274;p20" descr=""/>
          <p:cNvPicPr/>
          <p:nvPr/>
        </p:nvPicPr>
        <p:blipFill>
          <a:blip r:embed="rId4"/>
          <a:stretch/>
        </p:blipFill>
        <p:spPr>
          <a:xfrm>
            <a:off x="2517480" y="6157080"/>
            <a:ext cx="934560" cy="934560"/>
          </a:xfrm>
          <a:prstGeom prst="rect">
            <a:avLst/>
          </a:prstGeom>
          <a:ln w="0">
            <a:noFill/>
          </a:ln>
        </p:spPr>
      </p:pic>
      <p:pic>
        <p:nvPicPr>
          <p:cNvPr id="195" name="Google Shape;275;p20" descr=""/>
          <p:cNvPicPr/>
          <p:nvPr/>
        </p:nvPicPr>
        <p:blipFill>
          <a:blip r:embed="rId5"/>
          <a:stretch/>
        </p:blipFill>
        <p:spPr>
          <a:xfrm>
            <a:off x="6660000" y="1425960"/>
            <a:ext cx="1274040" cy="1274040"/>
          </a:xfrm>
          <a:prstGeom prst="rect">
            <a:avLst/>
          </a:prstGeom>
          <a:ln w="0">
            <a:noFill/>
          </a:ln>
        </p:spPr>
      </p:pic>
      <p:pic>
        <p:nvPicPr>
          <p:cNvPr id="196" name="Google Shape;276;p20" descr=""/>
          <p:cNvPicPr/>
          <p:nvPr/>
        </p:nvPicPr>
        <p:blipFill>
          <a:blip r:embed="rId6"/>
          <a:stretch/>
        </p:blipFill>
        <p:spPr>
          <a:xfrm>
            <a:off x="5905440" y="3600000"/>
            <a:ext cx="934560" cy="934560"/>
          </a:xfrm>
          <a:prstGeom prst="rect">
            <a:avLst/>
          </a:prstGeom>
          <a:ln w="0">
            <a:noFill/>
          </a:ln>
        </p:spPr>
      </p:pic>
      <p:pic>
        <p:nvPicPr>
          <p:cNvPr id="197" name="Google Shape;277;p20" descr=""/>
          <p:cNvPicPr/>
          <p:nvPr/>
        </p:nvPicPr>
        <p:blipFill>
          <a:blip r:embed="rId7"/>
          <a:stretch/>
        </p:blipFill>
        <p:spPr>
          <a:xfrm>
            <a:off x="7677000" y="5886000"/>
            <a:ext cx="1137240" cy="1137240"/>
          </a:xfrm>
          <a:prstGeom prst="rect">
            <a:avLst/>
          </a:prstGeom>
          <a:ln w="0">
            <a:noFill/>
          </a:ln>
        </p:spPr>
      </p:pic>
      <p:pic>
        <p:nvPicPr>
          <p:cNvPr id="198" name="Google Shape;278;p20" descr=""/>
          <p:cNvPicPr/>
          <p:nvPr/>
        </p:nvPicPr>
        <p:blipFill>
          <a:blip r:embed="rId8"/>
          <a:stretch/>
        </p:blipFill>
        <p:spPr>
          <a:xfrm>
            <a:off x="9064440" y="6066000"/>
            <a:ext cx="934560" cy="934560"/>
          </a:xfrm>
          <a:prstGeom prst="rect">
            <a:avLst/>
          </a:prstGeom>
          <a:ln w="0">
            <a:noFill/>
          </a:ln>
        </p:spPr>
      </p:pic>
      <p:pic>
        <p:nvPicPr>
          <p:cNvPr id="199" name="Google Shape;279;p20" descr=""/>
          <p:cNvPicPr/>
          <p:nvPr/>
        </p:nvPicPr>
        <p:blipFill>
          <a:blip r:embed="rId9"/>
          <a:stretch/>
        </p:blipFill>
        <p:spPr>
          <a:xfrm>
            <a:off x="3378240" y="3993840"/>
            <a:ext cx="761760" cy="653400"/>
          </a:xfrm>
          <a:prstGeom prst="rect">
            <a:avLst/>
          </a:prstGeom>
          <a:ln w="0">
            <a:noFill/>
          </a:ln>
        </p:spPr>
      </p:pic>
      <p:pic>
        <p:nvPicPr>
          <p:cNvPr id="200" name="Google Shape;280;p20" descr=""/>
          <p:cNvPicPr/>
          <p:nvPr/>
        </p:nvPicPr>
        <p:blipFill>
          <a:blip r:embed="rId10"/>
          <a:stretch/>
        </p:blipFill>
        <p:spPr>
          <a:xfrm>
            <a:off x="3597840" y="6189480"/>
            <a:ext cx="1375560" cy="687600"/>
          </a:xfrm>
          <a:prstGeom prst="rect">
            <a:avLst/>
          </a:prstGeom>
          <a:ln w="0">
            <a:noFill/>
          </a:ln>
        </p:spPr>
      </p:pic>
      <p:pic>
        <p:nvPicPr>
          <p:cNvPr id="201" name="Google Shape;279;p 1" descr=""/>
          <p:cNvPicPr/>
          <p:nvPr/>
        </p:nvPicPr>
        <p:blipFill>
          <a:blip r:embed="rId11"/>
          <a:stretch/>
        </p:blipFill>
        <p:spPr>
          <a:xfrm>
            <a:off x="3310200" y="4926600"/>
            <a:ext cx="761760" cy="653400"/>
          </a:xfrm>
          <a:prstGeom prst="rect">
            <a:avLst/>
          </a:prstGeom>
          <a:ln w="0">
            <a:noFill/>
          </a:ln>
        </p:spPr>
      </p:pic>
      <p:pic>
        <p:nvPicPr>
          <p:cNvPr id="202" name="Google Shape;279;p 2" descr=""/>
          <p:cNvPicPr/>
          <p:nvPr/>
        </p:nvPicPr>
        <p:blipFill>
          <a:blip r:embed="rId12"/>
          <a:stretch/>
        </p:blipFill>
        <p:spPr>
          <a:xfrm>
            <a:off x="3420000" y="3240000"/>
            <a:ext cx="761760" cy="653400"/>
          </a:xfrm>
          <a:prstGeom prst="rect">
            <a:avLst/>
          </a:prstGeom>
          <a:ln w="0">
            <a:noFill/>
          </a:ln>
        </p:spPr>
      </p:pic>
      <p:pic>
        <p:nvPicPr>
          <p:cNvPr id="203" name="Google Shape;279;p 3" descr=""/>
          <p:cNvPicPr/>
          <p:nvPr/>
        </p:nvPicPr>
        <p:blipFill>
          <a:blip r:embed="rId13"/>
          <a:stretch/>
        </p:blipFill>
        <p:spPr>
          <a:xfrm>
            <a:off x="3378240" y="2340000"/>
            <a:ext cx="761760" cy="653400"/>
          </a:xfrm>
          <a:prstGeom prst="rect">
            <a:avLst/>
          </a:prstGeom>
          <a:ln w="0">
            <a:noFill/>
          </a:ln>
        </p:spPr>
      </p:pic>
      <p:pic>
        <p:nvPicPr>
          <p:cNvPr id="204" name="Google Shape;261;p 1" descr=""/>
          <p:cNvPicPr/>
          <p:nvPr/>
        </p:nvPicPr>
        <p:blipFill>
          <a:blip r:embed="rId14"/>
          <a:stretch/>
        </p:blipFill>
        <p:spPr>
          <a:xfrm>
            <a:off x="7920000" y="3600000"/>
            <a:ext cx="790200" cy="485280"/>
          </a:xfrm>
          <a:prstGeom prst="rect">
            <a:avLst/>
          </a:prstGeom>
          <a:ln w="0">
            <a:noFill/>
          </a:ln>
        </p:spPr>
      </p:pic>
      <p:pic>
        <p:nvPicPr>
          <p:cNvPr id="205" name="Google Shape;261;p 2" descr=""/>
          <p:cNvPicPr/>
          <p:nvPr/>
        </p:nvPicPr>
        <p:blipFill>
          <a:blip r:embed="rId15"/>
          <a:stretch/>
        </p:blipFill>
        <p:spPr>
          <a:xfrm>
            <a:off x="5149800" y="4914720"/>
            <a:ext cx="790200" cy="485280"/>
          </a:xfrm>
          <a:prstGeom prst="rect">
            <a:avLst/>
          </a:prstGeom>
          <a:ln w="0">
            <a:noFill/>
          </a:ln>
        </p:spPr>
      </p:pic>
      <p:pic>
        <p:nvPicPr>
          <p:cNvPr id="206" name="Google Shape;279;p 4" descr=""/>
          <p:cNvPicPr/>
          <p:nvPr/>
        </p:nvPicPr>
        <p:blipFill>
          <a:blip r:embed="rId16"/>
          <a:stretch/>
        </p:blipFill>
        <p:spPr>
          <a:xfrm>
            <a:off x="720000" y="3960000"/>
            <a:ext cx="761760" cy="653400"/>
          </a:xfrm>
          <a:prstGeom prst="rect">
            <a:avLst/>
          </a:prstGeom>
          <a:ln w="0">
            <a:noFill/>
          </a:ln>
        </p:spPr>
      </p:pic>
      <p:sp>
        <p:nvSpPr>
          <p:cNvPr id="207" name=""/>
          <p:cNvSpPr/>
          <p:nvPr/>
        </p:nvSpPr>
        <p:spPr>
          <a:xfrm>
            <a:off x="4140000" y="2700000"/>
            <a:ext cx="1144440" cy="360000"/>
          </a:xfrm>
          <a:prstGeom prst="line">
            <a:avLst/>
          </a:prstGeom>
          <a:ln w="0">
            <a:solidFill>
              <a:srgbClr val="3465a4"/>
            </a:solidFill>
          </a:ln>
        </p:spPr>
        <p:style>
          <a:lnRef idx="0"/>
          <a:fillRef idx="0"/>
          <a:effectRef idx="0"/>
          <a:fontRef idx="minor"/>
        </p:style>
      </p:sp>
      <p:sp>
        <p:nvSpPr>
          <p:cNvPr id="208" name=""/>
          <p:cNvSpPr/>
          <p:nvPr/>
        </p:nvSpPr>
        <p:spPr>
          <a:xfrm flipV="1">
            <a:off x="4181760" y="3060000"/>
            <a:ext cx="1102680" cy="360000"/>
          </a:xfrm>
          <a:prstGeom prst="line">
            <a:avLst/>
          </a:prstGeom>
          <a:ln w="0">
            <a:solidFill>
              <a:srgbClr val="3465a4"/>
            </a:solidFill>
          </a:ln>
        </p:spPr>
        <p:style>
          <a:lnRef idx="0"/>
          <a:fillRef idx="0"/>
          <a:effectRef idx="0"/>
          <a:fontRef idx="minor"/>
        </p:style>
      </p:sp>
      <p:sp>
        <p:nvSpPr>
          <p:cNvPr id="209" name=""/>
          <p:cNvSpPr/>
          <p:nvPr/>
        </p:nvSpPr>
        <p:spPr>
          <a:xfrm flipV="1">
            <a:off x="4140000" y="3060000"/>
            <a:ext cx="1144440" cy="1260000"/>
          </a:xfrm>
          <a:prstGeom prst="line">
            <a:avLst/>
          </a:prstGeom>
          <a:ln w="0">
            <a:solidFill>
              <a:srgbClr val="3465a4"/>
            </a:solidFill>
          </a:ln>
        </p:spPr>
        <p:style>
          <a:lnRef idx="0"/>
          <a:fillRef idx="0"/>
          <a:effectRef idx="0"/>
          <a:fontRef idx="minor"/>
        </p:style>
      </p:sp>
      <p:sp>
        <p:nvSpPr>
          <p:cNvPr id="210" name=""/>
          <p:cNvSpPr/>
          <p:nvPr/>
        </p:nvSpPr>
        <p:spPr>
          <a:xfrm flipV="1">
            <a:off x="4071960" y="3150000"/>
            <a:ext cx="1212480" cy="2070000"/>
          </a:xfrm>
          <a:prstGeom prst="line">
            <a:avLst/>
          </a:prstGeom>
          <a:ln w="0">
            <a:solidFill>
              <a:srgbClr val="3465a4"/>
            </a:solidFill>
          </a:ln>
        </p:spPr>
        <p:style>
          <a:lnRef idx="0"/>
          <a:fillRef idx="0"/>
          <a:effectRef idx="0"/>
          <a:fontRef idx="minor"/>
        </p:style>
      </p:sp>
      <p:sp>
        <p:nvSpPr>
          <p:cNvPr id="211" name=""/>
          <p:cNvSpPr/>
          <p:nvPr/>
        </p:nvSpPr>
        <p:spPr>
          <a:xfrm flipH="1">
            <a:off x="6480000" y="2160000"/>
            <a:ext cx="540000" cy="720000"/>
          </a:xfrm>
          <a:prstGeom prst="line">
            <a:avLst/>
          </a:prstGeom>
          <a:ln w="0">
            <a:solidFill>
              <a:srgbClr val="3465a4"/>
            </a:solidFill>
          </a:ln>
        </p:spPr>
        <p:style>
          <a:lnRef idx="0"/>
          <a:fillRef idx="0"/>
          <a:effectRef idx="0"/>
          <a:fontRef idx="minor"/>
        </p:style>
      </p:sp>
      <p:sp>
        <p:nvSpPr>
          <p:cNvPr id="212" name=""/>
          <p:cNvSpPr/>
          <p:nvPr/>
        </p:nvSpPr>
        <p:spPr>
          <a:xfrm>
            <a:off x="6120000" y="3150000"/>
            <a:ext cx="180000" cy="810000"/>
          </a:xfrm>
          <a:prstGeom prst="line">
            <a:avLst/>
          </a:prstGeom>
          <a:ln w="0">
            <a:solidFill>
              <a:srgbClr val="3465a4"/>
            </a:solidFill>
          </a:ln>
        </p:spPr>
        <p:style>
          <a:lnRef idx="0"/>
          <a:fillRef idx="0"/>
          <a:effectRef idx="0"/>
          <a:fontRef idx="minor"/>
        </p:style>
      </p:sp>
      <p:sp>
        <p:nvSpPr>
          <p:cNvPr id="213" name=""/>
          <p:cNvSpPr/>
          <p:nvPr/>
        </p:nvSpPr>
        <p:spPr>
          <a:xfrm flipV="1">
            <a:off x="5580000" y="4500000"/>
            <a:ext cx="540000" cy="414720"/>
          </a:xfrm>
          <a:prstGeom prst="line">
            <a:avLst/>
          </a:prstGeom>
          <a:ln w="0">
            <a:solidFill>
              <a:srgbClr val="3465a4"/>
            </a:solidFill>
          </a:ln>
        </p:spPr>
        <p:style>
          <a:lnRef idx="0"/>
          <a:fillRef idx="0"/>
          <a:effectRef idx="0"/>
          <a:fontRef idx="minor"/>
        </p:style>
      </p:sp>
      <p:sp>
        <p:nvSpPr>
          <p:cNvPr id="214" name=""/>
          <p:cNvSpPr/>
          <p:nvPr/>
        </p:nvSpPr>
        <p:spPr>
          <a:xfrm flipV="1">
            <a:off x="6660000" y="3780000"/>
            <a:ext cx="1440000" cy="360000"/>
          </a:xfrm>
          <a:prstGeom prst="line">
            <a:avLst/>
          </a:prstGeom>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7f6fb"/>
      </a:dk2>
      <a:lt2>
        <a:srgbClr val="f2fcfc"/>
      </a:lt2>
      <a:accent1>
        <a:srgbClr val="f1faff"/>
      </a:accent1>
      <a:accent2>
        <a:srgbClr val="fff8f3"/>
      </a:accent2>
      <a:accent3>
        <a:srgbClr val="fffef2"/>
      </a:accent3>
      <a:accent4>
        <a:srgbClr val="f5fbf5"/>
      </a:accent4>
      <a:accent5>
        <a:srgbClr val="f5fbf5"/>
      </a:accent5>
      <a:accent6>
        <a:srgbClr val="cd2355"/>
      </a:accent6>
      <a:hlink>
        <a:srgbClr val="0000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5bd0bae-f88e-4010-86b3-4f837abcc0be" xsi:nil="true"/>
    <lcf76f155ced4ddcb4097134ff3c332f xmlns="793c77ee-4b4c-4c71-81d8-13ade05a272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3CBE4BB3A37E488EBA36778162DF73" ma:contentTypeVersion="14" ma:contentTypeDescription="Create a new document." ma:contentTypeScope="" ma:versionID="0ca46bf19ef785bbbc8660e038fa42bd">
  <xsd:schema xmlns:xsd="http://www.w3.org/2001/XMLSchema" xmlns:xs="http://www.w3.org/2001/XMLSchema" xmlns:p="http://schemas.microsoft.com/office/2006/metadata/properties" xmlns:ns2="793c77ee-4b4c-4c71-81d8-13ade05a2728" xmlns:ns3="35bd0bae-f88e-4010-86b3-4f837abcc0be" targetNamespace="http://schemas.microsoft.com/office/2006/metadata/properties" ma:root="true" ma:fieldsID="5715f077389cd6616b2945872cd585d5" ns2:_="" ns3:_="">
    <xsd:import namespace="793c77ee-4b4c-4c71-81d8-13ade05a2728"/>
    <xsd:import namespace="35bd0bae-f88e-4010-86b3-4f837abcc0b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c77ee-4b4c-4c71-81d8-13ade05a27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5c323eb9-42bf-4c5f-9fdb-2be1ed835cc9"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bd0bae-f88e-4010-86b3-4f837abcc0b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528b4b58-1043-4966-96c8-0b089c760a9f}" ma:internalName="TaxCatchAll" ma:showField="CatchAllData" ma:web="35bd0bae-f88e-4010-86b3-4f837abcc0b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80F991-7C4B-4BB3-8A11-9751E2819385}">
  <ds:schemaRefs>
    <ds:schemaRef ds:uri="http://schemas.microsoft.com/sharepoint/v3/contenttype/forms"/>
  </ds:schemaRefs>
</ds:datastoreItem>
</file>

<file path=customXml/itemProps2.xml><?xml version="1.0" encoding="utf-8"?>
<ds:datastoreItem xmlns:ds="http://schemas.openxmlformats.org/officeDocument/2006/customXml" ds:itemID="{6BAAF264-146B-4DDA-9126-0518B1D84503}">
  <ds:schemaRefs>
    <ds:schemaRef ds:uri="http://schemas.microsoft.com/office/2006/metadata/properties"/>
    <ds:schemaRef ds:uri="http://schemas.microsoft.com/office/infopath/2007/PartnerControls"/>
    <ds:schemaRef ds:uri="35bd0bae-f88e-4010-86b3-4f837abcc0be"/>
    <ds:schemaRef ds:uri="793c77ee-4b4c-4c71-81d8-13ade05a2728"/>
  </ds:schemaRefs>
</ds:datastoreItem>
</file>

<file path=customXml/itemProps3.xml><?xml version="1.0" encoding="utf-8"?>
<ds:datastoreItem xmlns:ds="http://schemas.openxmlformats.org/officeDocument/2006/customXml" ds:itemID="{A63B2AAB-1E86-459F-9025-3A90EF31E1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c77ee-4b4c-4c71-81d8-13ade05a2728"/>
    <ds:schemaRef ds:uri="35bd0bae-f88e-4010-86b3-4f837abcc0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91</TotalTime>
  <Application>LibreOffice/7.3.7.2$Linux_X86_64 LibreOffice_project/30$Build-2</Application>
  <AppVersion>15.0000</AppVersion>
  <Words>701</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2024-12-12T11:55:54Z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0x010100823CBE4BB3A37E488EBA36778162DF73</vt:lpwstr>
  </property>
  <property fmtid="{D5CDD505-2E9C-101B-9397-08002B2CF9AE}" pid="3" name="Notes">
    <vt:i4>7</vt:i4>
  </property>
  <property fmtid="{D5CDD505-2E9C-101B-9397-08002B2CF9AE}" pid="4" name="PresentationFormat">
    <vt:lpwstr>Custom</vt:lpwstr>
  </property>
  <property fmtid="{D5CDD505-2E9C-101B-9397-08002B2CF9AE}" pid="5" name="Slides">
    <vt:i4>7</vt:i4>
  </property>
</Properties>
</file>