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58" r:id="rId4"/>
    <p:sldId id="265" r:id="rId5"/>
    <p:sldId id="266" r:id="rId6"/>
    <p:sldId id="268" r:id="rId7"/>
    <p:sldId id="267" r:id="rId8"/>
    <p:sldId id="269" r:id="rId9"/>
    <p:sldId id="270" r:id="rId10"/>
    <p:sldId id="261" r:id="rId11"/>
    <p:sldId id="260" r:id="rId12"/>
    <p:sldId id="263" r:id="rId13"/>
    <p:sldId id="272" r:id="rId14"/>
    <p:sldId id="273" r:id="rId15"/>
    <p:sldId id="279" r:id="rId16"/>
    <p:sldId id="274" r:id="rId17"/>
    <p:sldId id="278" r:id="rId18"/>
    <p:sldId id="280" r:id="rId19"/>
    <p:sldId id="275" r:id="rId20"/>
    <p:sldId id="276" r:id="rId21"/>
    <p:sldId id="264" r:id="rId22"/>
    <p:sldId id="25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771DA-5E05-4317-9526-8625E1A7DF8E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7E97D-A4AD-4D62-93B0-12F8B164BD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450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6A8D-6654-4D24-A3A7-A9EC60A8D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9912E-F967-413C-809F-192DCE800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B42F9-73CA-484A-8C8E-C8730896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6E04-71F7-4316-B0F3-D7B574211D0A}" type="datetime1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5E1E-EC2B-4AC9-857E-346D654D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1FBA2-01F8-40C6-9979-3C62C6F7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020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BBE3-851C-4F25-A25A-E083906E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7337B-8433-4AD5-AE00-0C57B331C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D56E-753B-4320-B72E-70EF42B3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B24A-E0E6-43BA-AAC3-F0204CDC0F1D}" type="datetime1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31C0-7AB9-48A1-9E60-6258415A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8D00A-95A7-4170-B1DD-3F290D6A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30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4B04B-3C82-4778-9B24-DFDC28A03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064C5-C8AD-47E1-A953-A11AFE2AA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91718-7BFA-4258-8B78-8A337934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F7E-6994-488C-A64F-041FD8206507}" type="datetime1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61274-C1D9-4CB1-B4A0-958BCEAF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8A97-C85B-45AC-BAE7-BA82A58C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15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715B-4E71-44F1-B517-141566FF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C1FF-3FA9-4EA8-B16E-3A18E8F0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7074-BEF0-4E59-8CB6-AF89A14D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40F3-A291-4AD6-9543-DA78A19295F0}" type="datetime1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2AD90-D3AF-4803-A167-BDBEBAB5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E30C-DE20-4F26-81B8-2F8B64A0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87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0F77-8777-42F0-A037-2DBA7B6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408D-18C1-439D-9E1A-F462E6186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F11BC-D62C-4DE0-8684-7CED74E1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574-952F-42B7-B724-FED381DBEE8B}" type="datetime1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7E577-60A8-4C80-851E-DA5570F8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A1467-1B06-442D-8729-0CD49891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94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9FB2-B97C-4E62-83FE-719ADA0D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2660-E84E-445C-87AF-1A84033B9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61B0A-C93B-44BE-8EC1-E987135D5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43014-9E47-419B-87E4-17B11E54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6098-0C6E-4A40-B1D4-953ACD5538A4}" type="datetime1">
              <a:rPr lang="en-AU" smtClean="0"/>
              <a:t>11/08/2020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8614F-DC36-47D8-AE6E-BC83F0FD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36673-25C1-4372-9F37-A592160E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2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594A-8B8D-495B-AA7A-BE55F3E1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611D5-B8C6-420C-94CF-25D956635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7BA5-2949-4958-80AB-B0DF64A6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3AB09-36EE-4EA4-A86E-08C2AB2A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9041C-F1E0-42A4-8FA9-0ED6B521F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73577-53DF-4A19-B502-0694EDCF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529A-908A-4BF6-97D3-F48EB8F31796}" type="datetime1">
              <a:rPr lang="en-AU" smtClean="0"/>
              <a:t>11/08/2020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4B581-6D06-4D28-AAED-E6970052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896D9-E702-4CCD-96C0-2DC90705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88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B03F-EDB4-401F-BB02-A818FA18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E18E9-5ED0-4D97-A66D-4D749DDD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F197-64D6-4FA6-ACDB-7CA2DE25F320}" type="datetime1">
              <a:rPr lang="en-AU" smtClean="0"/>
              <a:t>11/08/2020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39397-C52A-4C7B-A6A9-EB27DEC1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6B2F6-57C0-46D5-9151-850D170A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75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0D011-1858-4CE4-9DDF-DFECF77B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ADFA-BD97-4E15-9779-5BFA2B471458}" type="datetime1">
              <a:rPr lang="en-AU" smtClean="0"/>
              <a:t>11/08/2020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26221-7DBE-4A93-95AE-500FB266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A4D6A-6601-4B80-8824-2227D73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16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F99A-33F0-4B6E-B856-D283F7C6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42B9-93F5-4046-A5A0-F0A5CC76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88154-9133-4E6A-A4ED-318402A8F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CFFA9-B272-48E7-9D78-3F040F3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D8E8-4AA4-42FA-AF38-FE1D5169BCD4}" type="datetime1">
              <a:rPr lang="en-AU" smtClean="0"/>
              <a:t>11/08/2020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5875A-273C-4155-B544-2A5C941B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C0319-18DD-4C1E-914A-544972FE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26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72EF-F13C-4EA6-A27D-6534FC3D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53EF2-5F98-4797-9ACB-6C0AB238E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D0D89-83D2-415D-8B6D-ECB93B5C2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90C78-2EC3-43C8-AF55-9470A274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6BD7-7B69-4B83-89C7-8FAE6C05F09C}" type="datetime1">
              <a:rPr lang="en-AU" smtClean="0"/>
              <a:t>11/08/2020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3BFEC-12F1-4386-B377-614516A4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48FFC-F28F-49A2-8590-4510A339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06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9AF64-ADB4-4D8D-87F2-F9846991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761F8-FA78-4E26-8AAB-8E1C3940B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101F-F2B3-4A08-B591-D301361E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99EC-E03D-4A88-9A7F-3351D9831F3B}" type="datetime1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875A3-9543-45C4-AEB8-BECEA66BD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University of Technology Sydney Howe Zhu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A3B44-BE5A-4571-98AB-F42049262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6992-DF22-46F0-9312-D2C5E90A2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5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lcyZxG2g8pC-uts-mx2-lesson-plan-week-4-adc-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image" Target="../media/image1.png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ttlebirdelectronics.com.au/assets/full/TB-PH9230.jpg" TargetMode="External"/><Relationship Id="rId3" Type="http://schemas.openxmlformats.org/officeDocument/2006/relationships/hyperlink" Target="https://storage.googleapis.com/stateless-www-faranux-com/2017/09/Thermistor.jpg" TargetMode="External"/><Relationship Id="rId7" Type="http://schemas.openxmlformats.org/officeDocument/2006/relationships/hyperlink" Target="https://i.ebayimg.com/images/g/rRkAAOSwqklZiFwp/s-l300.jpg" TargetMode="External"/><Relationship Id="rId2" Type="http://schemas.openxmlformats.org/officeDocument/2006/relationships/hyperlink" Target="https://www.nasa.gov/directorates/heo/scan/communications/outreach/funfacts/txt_passive_activ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commons/d/d5/Phase_shift.gif" TargetMode="External"/><Relationship Id="rId5" Type="http://schemas.openxmlformats.org/officeDocument/2006/relationships/hyperlink" Target="https://sailandboat.com/author/panbo/" TargetMode="External"/><Relationship Id="rId4" Type="http://schemas.openxmlformats.org/officeDocument/2006/relationships/hyperlink" Target="https://cdn.shopify.com/s/files/1/1476/3514/products/Amazon_D_-_Bigger_Resize_530x_7ace73a6-c2ee-44f0-b004-820948269207_300x300.jpg?v=1487676309" TargetMode="External"/><Relationship Id="rId9" Type="http://schemas.openxmlformats.org/officeDocument/2006/relationships/hyperlink" Target="https://www.jaycar.com.au/medias/sys_master/images/9116814344222/2-x-aaa-cell-battery-holderImageMain-300.jp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80C4-4E22-4E03-89C6-EEDD4A5C4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Sensors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07572-32AB-42D4-BB4C-923F9D79E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F8A18-F1D7-4F74-8D5B-E5071547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A6FD8-4394-42F6-B081-ACF8FE61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70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0845-7E9D-4A3D-A7B1-5FF4BED3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29915" cy="1325563"/>
          </a:xfrm>
        </p:spPr>
        <p:txBody>
          <a:bodyPr/>
          <a:lstStyle/>
          <a:p>
            <a:r>
              <a:rPr lang="en-AU" dirty="0"/>
              <a:t>ADC ATMega328P Block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FF9DD-8EF2-49B3-BFA6-56F35BF5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3570F-3003-4059-875C-AA8A0ABE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10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EE615-955E-4588-8600-51689D388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" t="2406"/>
          <a:stretch/>
        </p:blipFill>
        <p:spPr>
          <a:xfrm>
            <a:off x="5205481" y="444500"/>
            <a:ext cx="5471334" cy="596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E00E4-B654-4837-B07A-CE3A8968E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19"/>
          <a:stretch/>
        </p:blipFill>
        <p:spPr>
          <a:xfrm>
            <a:off x="611983" y="2872608"/>
            <a:ext cx="3638871" cy="1615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E2F0F-CB7A-42A6-84AC-04F05D8D82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01"/>
          <a:stretch/>
        </p:blipFill>
        <p:spPr>
          <a:xfrm>
            <a:off x="600076" y="1703722"/>
            <a:ext cx="3638550" cy="11844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F5C6EE-2634-4EE7-9A9E-58462CE3E7A6}"/>
              </a:ext>
            </a:extLst>
          </p:cNvPr>
          <p:cNvCxnSpPr>
            <a:cxnSpLocks/>
          </p:cNvCxnSpPr>
          <p:nvPr/>
        </p:nvCxnSpPr>
        <p:spPr>
          <a:xfrm flipV="1">
            <a:off x="4238626" y="2346960"/>
            <a:ext cx="2748914" cy="5411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08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F18A-77D4-4611-B4C3-38601707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ADC Pin allocations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2310A-5EED-41E8-82AA-6C450DF5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E0ADC-99FF-499A-B089-A7554CF5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11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C62F3-8650-43B7-A72D-B1EA1DC6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10" y="1408106"/>
            <a:ext cx="9683579" cy="53133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598FE2-0869-4644-8161-72EDE79A0F99}"/>
              </a:ext>
            </a:extLst>
          </p:cNvPr>
          <p:cNvSpPr/>
          <p:nvPr/>
        </p:nvSpPr>
        <p:spPr>
          <a:xfrm>
            <a:off x="7753467" y="4957879"/>
            <a:ext cx="2026057" cy="662746"/>
          </a:xfrm>
          <a:custGeom>
            <a:avLst/>
            <a:gdLst>
              <a:gd name="connsiteX0" fmla="*/ 0 w 2013357"/>
              <a:gd name="connsiteY0" fmla="*/ 0 h 645952"/>
              <a:gd name="connsiteX1" fmla="*/ 2013357 w 2013357"/>
              <a:gd name="connsiteY1" fmla="*/ 0 h 645952"/>
              <a:gd name="connsiteX2" fmla="*/ 2013357 w 2013357"/>
              <a:gd name="connsiteY2" fmla="*/ 645952 h 645952"/>
              <a:gd name="connsiteX3" fmla="*/ 0 w 2013357"/>
              <a:gd name="connsiteY3" fmla="*/ 645952 h 645952"/>
              <a:gd name="connsiteX4" fmla="*/ 0 w 2013357"/>
              <a:gd name="connsiteY4" fmla="*/ 0 h 645952"/>
              <a:gd name="connsiteX0" fmla="*/ 0 w 2019707"/>
              <a:gd name="connsiteY0" fmla="*/ 152400 h 645952"/>
              <a:gd name="connsiteX1" fmla="*/ 2019707 w 2019707"/>
              <a:gd name="connsiteY1" fmla="*/ 0 h 645952"/>
              <a:gd name="connsiteX2" fmla="*/ 2019707 w 2019707"/>
              <a:gd name="connsiteY2" fmla="*/ 645952 h 645952"/>
              <a:gd name="connsiteX3" fmla="*/ 6350 w 2019707"/>
              <a:gd name="connsiteY3" fmla="*/ 645952 h 645952"/>
              <a:gd name="connsiteX4" fmla="*/ 0 w 2019707"/>
              <a:gd name="connsiteY4" fmla="*/ 152400 h 645952"/>
              <a:gd name="connsiteX0" fmla="*/ 0 w 2019707"/>
              <a:gd name="connsiteY0" fmla="*/ 152400 h 645952"/>
              <a:gd name="connsiteX1" fmla="*/ 2019707 w 2019707"/>
              <a:gd name="connsiteY1" fmla="*/ 0 h 645952"/>
              <a:gd name="connsiteX2" fmla="*/ 2019707 w 2019707"/>
              <a:gd name="connsiteY2" fmla="*/ 645952 h 645952"/>
              <a:gd name="connsiteX3" fmla="*/ 6350 w 2019707"/>
              <a:gd name="connsiteY3" fmla="*/ 645952 h 645952"/>
              <a:gd name="connsiteX4" fmla="*/ 0 w 2019707"/>
              <a:gd name="connsiteY4" fmla="*/ 152400 h 645952"/>
              <a:gd name="connsiteX0" fmla="*/ 0 w 2019707"/>
              <a:gd name="connsiteY0" fmla="*/ 152400 h 645952"/>
              <a:gd name="connsiteX1" fmla="*/ 2019707 w 2019707"/>
              <a:gd name="connsiteY1" fmla="*/ 0 h 645952"/>
              <a:gd name="connsiteX2" fmla="*/ 2019707 w 2019707"/>
              <a:gd name="connsiteY2" fmla="*/ 645952 h 645952"/>
              <a:gd name="connsiteX3" fmla="*/ 6350 w 2019707"/>
              <a:gd name="connsiteY3" fmla="*/ 645952 h 645952"/>
              <a:gd name="connsiteX4" fmla="*/ 0 w 2019707"/>
              <a:gd name="connsiteY4" fmla="*/ 152400 h 645952"/>
              <a:gd name="connsiteX0" fmla="*/ 0 w 2019707"/>
              <a:gd name="connsiteY0" fmla="*/ 152400 h 645952"/>
              <a:gd name="connsiteX1" fmla="*/ 2019707 w 2019707"/>
              <a:gd name="connsiteY1" fmla="*/ 0 h 645952"/>
              <a:gd name="connsiteX2" fmla="*/ 2019707 w 2019707"/>
              <a:gd name="connsiteY2" fmla="*/ 645952 h 645952"/>
              <a:gd name="connsiteX3" fmla="*/ 6350 w 2019707"/>
              <a:gd name="connsiteY3" fmla="*/ 645952 h 645952"/>
              <a:gd name="connsiteX4" fmla="*/ 0 w 2019707"/>
              <a:gd name="connsiteY4" fmla="*/ 152400 h 645952"/>
              <a:gd name="connsiteX0" fmla="*/ 0 w 2026057"/>
              <a:gd name="connsiteY0" fmla="*/ 165100 h 658652"/>
              <a:gd name="connsiteX1" fmla="*/ 2026057 w 2026057"/>
              <a:gd name="connsiteY1" fmla="*/ 0 h 658652"/>
              <a:gd name="connsiteX2" fmla="*/ 2019707 w 2026057"/>
              <a:gd name="connsiteY2" fmla="*/ 658652 h 658652"/>
              <a:gd name="connsiteX3" fmla="*/ 6350 w 2026057"/>
              <a:gd name="connsiteY3" fmla="*/ 658652 h 658652"/>
              <a:gd name="connsiteX4" fmla="*/ 0 w 2026057"/>
              <a:gd name="connsiteY4" fmla="*/ 165100 h 658652"/>
              <a:gd name="connsiteX0" fmla="*/ 0 w 2026057"/>
              <a:gd name="connsiteY0" fmla="*/ 166260 h 659812"/>
              <a:gd name="connsiteX1" fmla="*/ 2026057 w 2026057"/>
              <a:gd name="connsiteY1" fmla="*/ 1160 h 659812"/>
              <a:gd name="connsiteX2" fmla="*/ 2019707 w 2026057"/>
              <a:gd name="connsiteY2" fmla="*/ 659812 h 659812"/>
              <a:gd name="connsiteX3" fmla="*/ 6350 w 2026057"/>
              <a:gd name="connsiteY3" fmla="*/ 659812 h 659812"/>
              <a:gd name="connsiteX4" fmla="*/ 0 w 2026057"/>
              <a:gd name="connsiteY4" fmla="*/ 166260 h 659812"/>
              <a:gd name="connsiteX0" fmla="*/ 0 w 2026057"/>
              <a:gd name="connsiteY0" fmla="*/ 169194 h 662746"/>
              <a:gd name="connsiteX1" fmla="*/ 2026057 w 2026057"/>
              <a:gd name="connsiteY1" fmla="*/ 4094 h 662746"/>
              <a:gd name="connsiteX2" fmla="*/ 2019707 w 2026057"/>
              <a:gd name="connsiteY2" fmla="*/ 662746 h 662746"/>
              <a:gd name="connsiteX3" fmla="*/ 6350 w 2026057"/>
              <a:gd name="connsiteY3" fmla="*/ 662746 h 662746"/>
              <a:gd name="connsiteX4" fmla="*/ 0 w 2026057"/>
              <a:gd name="connsiteY4" fmla="*/ 169194 h 66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057" h="662746">
                <a:moveTo>
                  <a:pt x="0" y="169194"/>
                </a:moveTo>
                <a:cubicBezTo>
                  <a:pt x="1117736" y="207294"/>
                  <a:pt x="1333771" y="-34006"/>
                  <a:pt x="2026057" y="4094"/>
                </a:cubicBezTo>
                <a:cubicBezTo>
                  <a:pt x="2023940" y="223645"/>
                  <a:pt x="2021824" y="443195"/>
                  <a:pt x="2019707" y="662746"/>
                </a:cubicBezTo>
                <a:lnTo>
                  <a:pt x="6350" y="662746"/>
                </a:lnTo>
                <a:cubicBezTo>
                  <a:pt x="4233" y="498229"/>
                  <a:pt x="2117" y="333711"/>
                  <a:pt x="0" y="16919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3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F18A-77D4-4611-B4C3-38601707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ADC Physical Pin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2310A-5EED-41E8-82AA-6C450DF5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E0ADC-99FF-499A-B089-A7554CF5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12</a:t>
            </a:fld>
            <a:endParaRPr lang="en-AU"/>
          </a:p>
        </p:txBody>
      </p:sp>
      <p:pic>
        <p:nvPicPr>
          <p:cNvPr id="8" name="Picture 2" descr="https://scontent.fsyd3-1.fna.fbcdn.net/v/t1.15752-9/s2048x2048/38471815_661642537547032_6060917703332331520_n.jpg?_nc_cat=0&amp;oh=92c8f88f3beef068596eea5b85ccc1cc&amp;oe=5C063579">
            <a:extLst>
              <a:ext uri="{FF2B5EF4-FFF2-40B4-BE49-F238E27FC236}">
                <a16:creationId xmlns:a16="http://schemas.microsoft.com/office/drawing/2014/main" id="{39FF5FB1-E14A-4AB8-9BE1-7AAB1F752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8777" r="16814" b="13555"/>
          <a:stretch/>
        </p:blipFill>
        <p:spPr bwMode="auto">
          <a:xfrm rot="16200000">
            <a:off x="1235590" y="1107344"/>
            <a:ext cx="3695700" cy="532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6D92A8-2C3F-4824-883C-1A6814FB492D}"/>
              </a:ext>
            </a:extLst>
          </p:cNvPr>
          <p:cNvCxnSpPr>
            <a:cxnSpLocks/>
          </p:cNvCxnSpPr>
          <p:nvPr/>
        </p:nvCxnSpPr>
        <p:spPr>
          <a:xfrm flipH="1">
            <a:off x="3217424" y="5479915"/>
            <a:ext cx="2" cy="2527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A0D403-DE94-4F1D-A767-52C4D50D8B1B}"/>
              </a:ext>
            </a:extLst>
          </p:cNvPr>
          <p:cNvCxnSpPr>
            <a:cxnSpLocks/>
          </p:cNvCxnSpPr>
          <p:nvPr/>
        </p:nvCxnSpPr>
        <p:spPr>
          <a:xfrm>
            <a:off x="3211074" y="5729470"/>
            <a:ext cx="9353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451A93-DC37-44C6-92A8-04752FB368C5}"/>
              </a:ext>
            </a:extLst>
          </p:cNvPr>
          <p:cNvCxnSpPr>
            <a:cxnSpLocks/>
          </p:cNvCxnSpPr>
          <p:nvPr/>
        </p:nvCxnSpPr>
        <p:spPr>
          <a:xfrm flipH="1">
            <a:off x="4146430" y="5462888"/>
            <a:ext cx="1" cy="274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B37BD2-A880-40E7-87F0-EF9A45DCFEFA}"/>
              </a:ext>
            </a:extLst>
          </p:cNvPr>
          <p:cNvCxnSpPr>
            <a:cxnSpLocks/>
          </p:cNvCxnSpPr>
          <p:nvPr/>
        </p:nvCxnSpPr>
        <p:spPr>
          <a:xfrm flipH="1">
            <a:off x="4512188" y="5549886"/>
            <a:ext cx="1" cy="274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473373-1748-438B-901D-99D2A66D8081}"/>
              </a:ext>
            </a:extLst>
          </p:cNvPr>
          <p:cNvCxnSpPr>
            <a:cxnSpLocks/>
          </p:cNvCxnSpPr>
          <p:nvPr/>
        </p:nvCxnSpPr>
        <p:spPr>
          <a:xfrm>
            <a:off x="4512188" y="5811584"/>
            <a:ext cx="8210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FF08CB-9FC7-4EF1-90A4-56EE83ABD7E3}"/>
              </a:ext>
            </a:extLst>
          </p:cNvPr>
          <p:cNvCxnSpPr>
            <a:cxnSpLocks/>
          </p:cNvCxnSpPr>
          <p:nvPr/>
        </p:nvCxnSpPr>
        <p:spPr>
          <a:xfrm flipH="1">
            <a:off x="5333246" y="5545002"/>
            <a:ext cx="1" cy="274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77357F-07A3-484C-8D57-F4C484920D60}"/>
              </a:ext>
            </a:extLst>
          </p:cNvPr>
          <p:cNvCxnSpPr>
            <a:cxnSpLocks/>
          </p:cNvCxnSpPr>
          <p:nvPr/>
        </p:nvCxnSpPr>
        <p:spPr>
          <a:xfrm flipH="1">
            <a:off x="3986409" y="1841643"/>
            <a:ext cx="1" cy="274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57CA9B-16D8-417D-8B55-D4CD14D2ACCC}"/>
              </a:ext>
            </a:extLst>
          </p:cNvPr>
          <p:cNvCxnSpPr>
            <a:cxnSpLocks/>
          </p:cNvCxnSpPr>
          <p:nvPr/>
        </p:nvCxnSpPr>
        <p:spPr>
          <a:xfrm>
            <a:off x="3986408" y="1854145"/>
            <a:ext cx="1101092" cy="7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1F6246-BAF5-42C3-887F-1A6A112F0000}"/>
              </a:ext>
            </a:extLst>
          </p:cNvPr>
          <p:cNvCxnSpPr>
            <a:cxnSpLocks/>
          </p:cNvCxnSpPr>
          <p:nvPr/>
        </p:nvCxnSpPr>
        <p:spPr>
          <a:xfrm flipH="1">
            <a:off x="5087500" y="1854145"/>
            <a:ext cx="1" cy="274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45C7E8-89CB-4337-A3BA-C64F5C718692}"/>
              </a:ext>
            </a:extLst>
          </p:cNvPr>
          <p:cNvSpPr txBox="1"/>
          <p:nvPr/>
        </p:nvSpPr>
        <p:spPr>
          <a:xfrm>
            <a:off x="3004863" y="5814948"/>
            <a:ext cx="1347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</a:rPr>
              <a:t>Reset 3.3V 5V GND </a:t>
            </a:r>
            <a:r>
              <a:rPr lang="en-AU" sz="800" dirty="0" err="1">
                <a:solidFill>
                  <a:srgbClr val="FF0000"/>
                </a:solidFill>
              </a:rPr>
              <a:t>GND</a:t>
            </a:r>
            <a:r>
              <a:rPr lang="en-AU" sz="800" dirty="0">
                <a:solidFill>
                  <a:srgbClr val="FF0000"/>
                </a:solidFill>
              </a:rPr>
              <a:t> VIN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E51F2F-1C2A-47D2-B512-72760E2F9D14}"/>
              </a:ext>
            </a:extLst>
          </p:cNvPr>
          <p:cNvCxnSpPr>
            <a:cxnSpLocks/>
          </p:cNvCxnSpPr>
          <p:nvPr/>
        </p:nvCxnSpPr>
        <p:spPr>
          <a:xfrm flipH="1">
            <a:off x="3690180" y="5722815"/>
            <a:ext cx="1" cy="88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1910D0-8756-4A46-9119-0C91E0AB9FE5}"/>
              </a:ext>
            </a:extLst>
          </p:cNvPr>
          <p:cNvSpPr txBox="1"/>
          <p:nvPr/>
        </p:nvSpPr>
        <p:spPr>
          <a:xfrm>
            <a:off x="4512188" y="5831733"/>
            <a:ext cx="1347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</a:rPr>
              <a:t>A1 A2 A3 A4 A5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3317CF-F8CB-461C-A0D8-7220F6107B47}"/>
              </a:ext>
            </a:extLst>
          </p:cNvPr>
          <p:cNvCxnSpPr>
            <a:cxnSpLocks/>
          </p:cNvCxnSpPr>
          <p:nvPr/>
        </p:nvCxnSpPr>
        <p:spPr>
          <a:xfrm flipH="1">
            <a:off x="4919863" y="5804665"/>
            <a:ext cx="1" cy="88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843734-8BFC-4FE1-A4D6-6CE6FB0A53B0}"/>
              </a:ext>
            </a:extLst>
          </p:cNvPr>
          <p:cNvSpPr txBox="1"/>
          <p:nvPr/>
        </p:nvSpPr>
        <p:spPr>
          <a:xfrm>
            <a:off x="3863065" y="1552060"/>
            <a:ext cx="1347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800" dirty="0">
                <a:solidFill>
                  <a:srgbClr val="FF0000"/>
                </a:solidFill>
              </a:rPr>
              <a:t>D13 D12 D11 D3 D2 D1 D0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1779D4-7B69-4184-925E-A8DE469CDC83}"/>
              </a:ext>
            </a:extLst>
          </p:cNvPr>
          <p:cNvCxnSpPr>
            <a:cxnSpLocks/>
          </p:cNvCxnSpPr>
          <p:nvPr/>
        </p:nvCxnSpPr>
        <p:spPr>
          <a:xfrm flipH="1">
            <a:off x="4536954" y="1769186"/>
            <a:ext cx="1" cy="88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content.fsyd3-1.fna.fbcdn.net/v/t1.15752-9/56358397_630404490740708_3284774933393047552_n.jpg?_nc_cat=100&amp;_nc_ht=scontent.fsyd3-1.fna&amp;oh=76a026305ba06ee78a6f7cd3c61bad5a&amp;oe=5D128203">
            <a:extLst>
              <a:ext uri="{FF2B5EF4-FFF2-40B4-BE49-F238E27FC236}">
                <a16:creationId xmlns:a16="http://schemas.microsoft.com/office/drawing/2014/main" id="{ACE8F881-9FD6-4254-AB5A-818D330C3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4" t="9389" r="15669" b="15978"/>
          <a:stretch/>
        </p:blipFill>
        <p:spPr bwMode="auto">
          <a:xfrm rot="16200000">
            <a:off x="6978051" y="1204795"/>
            <a:ext cx="3705363" cy="511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603688-C1ED-4977-9B6F-BE29AB4D7A97}"/>
              </a:ext>
            </a:extLst>
          </p:cNvPr>
          <p:cNvCxnSpPr>
            <a:cxnSpLocks/>
          </p:cNvCxnSpPr>
          <p:nvPr/>
        </p:nvCxnSpPr>
        <p:spPr>
          <a:xfrm>
            <a:off x="10988040" y="4948603"/>
            <a:ext cx="6648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9392CF-3CBC-4483-9771-66A46279DD9A}"/>
              </a:ext>
            </a:extLst>
          </p:cNvPr>
          <p:cNvCxnSpPr>
            <a:cxnSpLocks/>
          </p:cNvCxnSpPr>
          <p:nvPr/>
        </p:nvCxnSpPr>
        <p:spPr>
          <a:xfrm flipV="1">
            <a:off x="11097862" y="4730083"/>
            <a:ext cx="789338" cy="1046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0E00B-EC2E-4036-9DC5-1B7F851CF7BC}"/>
              </a:ext>
            </a:extLst>
          </p:cNvPr>
          <p:cNvCxnSpPr>
            <a:cxnSpLocks/>
          </p:cNvCxnSpPr>
          <p:nvPr/>
        </p:nvCxnSpPr>
        <p:spPr>
          <a:xfrm>
            <a:off x="10919460" y="5105400"/>
            <a:ext cx="733450" cy="4583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D77C9B-0265-4BEF-AC95-746B03779703}"/>
              </a:ext>
            </a:extLst>
          </p:cNvPr>
          <p:cNvSpPr txBox="1"/>
          <p:nvPr/>
        </p:nvSpPr>
        <p:spPr>
          <a:xfrm>
            <a:off x="11097862" y="5621748"/>
            <a:ext cx="1347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</a:rPr>
              <a:t>A1 A2 A3 A4 A5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033490E-9EAA-49F0-9AB3-DE4E38A409B8}"/>
              </a:ext>
            </a:extLst>
          </p:cNvPr>
          <p:cNvCxnSpPr>
            <a:cxnSpLocks/>
          </p:cNvCxnSpPr>
          <p:nvPr/>
        </p:nvCxnSpPr>
        <p:spPr>
          <a:xfrm flipH="1">
            <a:off x="10447046" y="6003324"/>
            <a:ext cx="1" cy="88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603585B-1B29-4CF9-9E00-533C4CEB9386}"/>
              </a:ext>
            </a:extLst>
          </p:cNvPr>
          <p:cNvSpPr/>
          <p:nvPr/>
        </p:nvSpPr>
        <p:spPr>
          <a:xfrm>
            <a:off x="11634790" y="4834736"/>
            <a:ext cx="3305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>
                <a:solidFill>
                  <a:srgbClr val="FF0000"/>
                </a:solidFill>
              </a:rPr>
              <a:t>5V</a:t>
            </a:r>
            <a:endParaRPr lang="en-AU" sz="10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D0AD1F-4178-4B88-8EBB-FB600FBA97B8}"/>
              </a:ext>
            </a:extLst>
          </p:cNvPr>
          <p:cNvSpPr/>
          <p:nvPr/>
        </p:nvSpPr>
        <p:spPr>
          <a:xfrm>
            <a:off x="11786990" y="4476167"/>
            <a:ext cx="4395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>
                <a:solidFill>
                  <a:srgbClr val="FF0000"/>
                </a:solidFill>
              </a:rPr>
              <a:t>GND</a:t>
            </a:r>
            <a:endParaRPr lang="en-AU" sz="105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5139B2-E149-4F38-8FDA-5BA68BA1C822}"/>
              </a:ext>
            </a:extLst>
          </p:cNvPr>
          <p:cNvCxnSpPr>
            <a:cxnSpLocks/>
          </p:cNvCxnSpPr>
          <p:nvPr/>
        </p:nvCxnSpPr>
        <p:spPr>
          <a:xfrm flipH="1">
            <a:off x="9655689" y="1821521"/>
            <a:ext cx="1" cy="274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37F608-877E-4AE3-A134-66AE811AF28A}"/>
              </a:ext>
            </a:extLst>
          </p:cNvPr>
          <p:cNvCxnSpPr>
            <a:cxnSpLocks/>
          </p:cNvCxnSpPr>
          <p:nvPr/>
        </p:nvCxnSpPr>
        <p:spPr>
          <a:xfrm>
            <a:off x="9655688" y="1834023"/>
            <a:ext cx="1343223" cy="3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29ECC1-C427-4039-B131-4B41A0C1DAA0}"/>
              </a:ext>
            </a:extLst>
          </p:cNvPr>
          <p:cNvCxnSpPr>
            <a:cxnSpLocks/>
          </p:cNvCxnSpPr>
          <p:nvPr/>
        </p:nvCxnSpPr>
        <p:spPr>
          <a:xfrm flipH="1">
            <a:off x="10998911" y="1810740"/>
            <a:ext cx="1" cy="274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EB246E-AB7E-4D02-AE2B-A6EDCE21D435}"/>
              </a:ext>
            </a:extLst>
          </p:cNvPr>
          <p:cNvCxnSpPr>
            <a:cxnSpLocks/>
          </p:cNvCxnSpPr>
          <p:nvPr/>
        </p:nvCxnSpPr>
        <p:spPr>
          <a:xfrm flipH="1">
            <a:off x="10327299" y="1724801"/>
            <a:ext cx="1" cy="88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5057CD6-9348-47EB-982F-2B98AA694E73}"/>
              </a:ext>
            </a:extLst>
          </p:cNvPr>
          <p:cNvSpPr txBox="1"/>
          <p:nvPr/>
        </p:nvSpPr>
        <p:spPr>
          <a:xfrm>
            <a:off x="9034758" y="1515487"/>
            <a:ext cx="2063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800" dirty="0">
                <a:solidFill>
                  <a:srgbClr val="FF0000"/>
                </a:solidFill>
              </a:rPr>
              <a:t>D13 D12 D11 D3 D2 D1 D0 GND VCC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7BBAE0-5400-4DF5-B694-1CD6C2F096C8}"/>
              </a:ext>
            </a:extLst>
          </p:cNvPr>
          <p:cNvCxnSpPr>
            <a:cxnSpLocks/>
          </p:cNvCxnSpPr>
          <p:nvPr/>
        </p:nvCxnSpPr>
        <p:spPr>
          <a:xfrm flipH="1">
            <a:off x="8218792" y="1802792"/>
            <a:ext cx="1" cy="274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373D61-4A77-4AA9-A404-E8CD9B550E12}"/>
              </a:ext>
            </a:extLst>
          </p:cNvPr>
          <p:cNvCxnSpPr>
            <a:cxnSpLocks/>
          </p:cNvCxnSpPr>
          <p:nvPr/>
        </p:nvCxnSpPr>
        <p:spPr>
          <a:xfrm>
            <a:off x="8218791" y="1815294"/>
            <a:ext cx="1101092" cy="7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A773DC-0102-4712-8046-DCC9DF1B534D}"/>
              </a:ext>
            </a:extLst>
          </p:cNvPr>
          <p:cNvCxnSpPr>
            <a:cxnSpLocks/>
          </p:cNvCxnSpPr>
          <p:nvPr/>
        </p:nvCxnSpPr>
        <p:spPr>
          <a:xfrm flipH="1">
            <a:off x="9319883" y="1815294"/>
            <a:ext cx="1" cy="274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CC01D2F-3A1E-4643-8E21-6462B1CB65DB}"/>
              </a:ext>
            </a:extLst>
          </p:cNvPr>
          <p:cNvSpPr txBox="1"/>
          <p:nvPr/>
        </p:nvSpPr>
        <p:spPr>
          <a:xfrm>
            <a:off x="7659363" y="1519527"/>
            <a:ext cx="1347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800" dirty="0">
                <a:solidFill>
                  <a:srgbClr val="FF0000"/>
                </a:solidFill>
              </a:rPr>
              <a:t>APC&amp;BT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73B2378-2872-48BB-95F3-EFB832F67307}"/>
              </a:ext>
            </a:extLst>
          </p:cNvPr>
          <p:cNvCxnSpPr>
            <a:cxnSpLocks/>
          </p:cNvCxnSpPr>
          <p:nvPr/>
        </p:nvCxnSpPr>
        <p:spPr>
          <a:xfrm flipH="1">
            <a:off x="8778820" y="1722170"/>
            <a:ext cx="1" cy="88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1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8CC7-B0FC-4A0D-95BF-EAD85839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10-bit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0C842-38B7-4C66-B2F0-175FA45A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AU" dirty="0"/>
              <a:t>The ADC outputs the digital data in a 10-bit(0-1023) form, as we know registers are 8-bit long, so how does this happen?</a:t>
            </a:r>
          </a:p>
          <a:p>
            <a:r>
              <a:rPr lang="en-AU" dirty="0"/>
              <a:t>By separating the 10-bit data into two 8-bit addresses with 6 unoccupied bits. </a:t>
            </a:r>
          </a:p>
          <a:p>
            <a:r>
              <a:rPr lang="en-AU" dirty="0"/>
              <a:t>The output can be left or right justified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E40A4-5DAA-4CCD-89B5-A11E4D5A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3C48D-878B-49AF-8A93-52B3B8D2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13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3A6CB-5106-473E-A1CE-3E3ACED30365}"/>
              </a:ext>
            </a:extLst>
          </p:cNvPr>
          <p:cNvSpPr txBox="1"/>
          <p:nvPr/>
        </p:nvSpPr>
        <p:spPr>
          <a:xfrm>
            <a:off x="1064770" y="4621887"/>
            <a:ext cx="237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Left Justified(ADLAR=1)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F5A84-A5DC-472A-8A18-64543E7B3A0F}"/>
              </a:ext>
            </a:extLst>
          </p:cNvPr>
          <p:cNvSpPr txBox="1"/>
          <p:nvPr/>
        </p:nvSpPr>
        <p:spPr>
          <a:xfrm>
            <a:off x="7711440" y="4621887"/>
            <a:ext cx="255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Right Justified (ADLAR=0)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EBBDC-BF68-4CAC-8EA1-8AAC969B4F6F}"/>
              </a:ext>
            </a:extLst>
          </p:cNvPr>
          <p:cNvSpPr txBox="1"/>
          <p:nvPr/>
        </p:nvSpPr>
        <p:spPr>
          <a:xfrm>
            <a:off x="1247610" y="4948872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10101011    00</a:t>
            </a:r>
            <a:r>
              <a:rPr lang="en-AU" dirty="0"/>
              <a:t>000000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CEC436-C650-4E5B-8FE8-BA3A85B955D8}"/>
              </a:ext>
            </a:extLst>
          </p:cNvPr>
          <p:cNvSpPr/>
          <p:nvPr/>
        </p:nvSpPr>
        <p:spPr>
          <a:xfrm>
            <a:off x="4816304" y="4252555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1010101100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59D47-4A32-4500-B9D9-0F420D014A7D}"/>
              </a:ext>
            </a:extLst>
          </p:cNvPr>
          <p:cNvCxnSpPr>
            <a:stCxn id="9" idx="1"/>
            <a:endCxn id="6" idx="3"/>
          </p:cNvCxnSpPr>
          <p:nvPr/>
        </p:nvCxnSpPr>
        <p:spPr>
          <a:xfrm flipH="1">
            <a:off x="3439331" y="4437221"/>
            <a:ext cx="1376973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076FDD-D5AA-4DCA-A08B-FE40B7CF66D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6171162" y="4437221"/>
            <a:ext cx="1540278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925A37-C681-421A-A8AB-A5FA27F73B49}"/>
              </a:ext>
            </a:extLst>
          </p:cNvPr>
          <p:cNvCxnSpPr/>
          <p:nvPr/>
        </p:nvCxnSpPr>
        <p:spPr>
          <a:xfrm flipH="1">
            <a:off x="4899660" y="4593788"/>
            <a:ext cx="1180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19C8AA-63CA-4132-BD55-19841CA350A2}"/>
              </a:ext>
            </a:extLst>
          </p:cNvPr>
          <p:cNvSpPr txBox="1"/>
          <p:nvPr/>
        </p:nvSpPr>
        <p:spPr>
          <a:xfrm>
            <a:off x="4853976" y="4620146"/>
            <a:ext cx="1279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9            bits	  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ABB320-1FE5-4A7C-877F-9D17D6157A47}"/>
              </a:ext>
            </a:extLst>
          </p:cNvPr>
          <p:cNvSpPr txBox="1"/>
          <p:nvPr/>
        </p:nvSpPr>
        <p:spPr>
          <a:xfrm>
            <a:off x="1247610" y="5272037"/>
            <a:ext cx="219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ADCH	        ADCL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DD666F-02C6-4F6E-9508-17372A3FB4DF}"/>
              </a:ext>
            </a:extLst>
          </p:cNvPr>
          <p:cNvSpPr txBox="1"/>
          <p:nvPr/>
        </p:nvSpPr>
        <p:spPr>
          <a:xfrm>
            <a:off x="7940510" y="4948872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000000</a:t>
            </a:r>
            <a:r>
              <a:rPr lang="en-AU" dirty="0">
                <a:solidFill>
                  <a:srgbClr val="FF0000"/>
                </a:solidFill>
              </a:rPr>
              <a:t>10    10101100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242C67-9007-4B1A-B81D-FACE848E765B}"/>
              </a:ext>
            </a:extLst>
          </p:cNvPr>
          <p:cNvSpPr txBox="1"/>
          <p:nvPr/>
        </p:nvSpPr>
        <p:spPr>
          <a:xfrm>
            <a:off x="7940510" y="5272037"/>
            <a:ext cx="219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ADCH	        ADCL</a:t>
            </a:r>
          </a:p>
        </p:txBody>
      </p:sp>
    </p:spTree>
    <p:extLst>
      <p:ext uri="{BB962C8B-B14F-4D97-AF65-F5344CB8AC3E}">
        <p14:creationId xmlns:p14="http://schemas.microsoft.com/office/powerpoint/2010/main" val="335785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F149-4994-49AE-9A81-3CEACBDB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10-bit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D6C1-5DF9-4FFC-8B70-065D05E8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772"/>
            <a:ext cx="10515600" cy="5032375"/>
          </a:xfrm>
        </p:spPr>
        <p:txBody>
          <a:bodyPr>
            <a:normAutofit/>
          </a:bodyPr>
          <a:lstStyle/>
          <a:p>
            <a:r>
              <a:rPr lang="en-AU" sz="2400" dirty="0"/>
              <a:t>Now how can we store/check the result?</a:t>
            </a:r>
          </a:p>
          <a:p>
            <a:r>
              <a:rPr lang="en-AU" sz="2400" dirty="0"/>
              <a:t>Traditionally on the PIC18 you would have to do this: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Create a 16 bit variable with 0x0000 stored.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Use OR (|) operators and bit shifts (&lt;&lt;)(&gt;&gt;) to store the value.</a:t>
            </a:r>
          </a:p>
          <a:p>
            <a:pPr marL="0" indent="0">
              <a:buNone/>
            </a:pPr>
            <a:r>
              <a:rPr lang="en-AU" sz="2400" dirty="0"/>
              <a:t>e.g.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Fortunately for you, the ATMega328 allows you to call both registers as ADC</a:t>
            </a:r>
          </a:p>
          <a:p>
            <a:pPr marL="0" indent="0">
              <a:buNone/>
            </a:pPr>
            <a:r>
              <a:rPr lang="en-AU" sz="2400" dirty="0"/>
              <a:t>e.g.</a:t>
            </a:r>
          </a:p>
          <a:p>
            <a:pPr marL="0" indent="0">
              <a:buNone/>
            </a:pPr>
            <a:r>
              <a:rPr lang="en-AU" sz="2400" dirty="0"/>
              <a:t>ADCH=0b000000</a:t>
            </a:r>
            <a:r>
              <a:rPr lang="en-AU" sz="2400" dirty="0">
                <a:solidFill>
                  <a:srgbClr val="FF0000"/>
                </a:solidFill>
              </a:rPr>
              <a:t>10 </a:t>
            </a:r>
            <a:r>
              <a:rPr lang="en-AU" sz="2400" dirty="0"/>
              <a:t>and ADCL= 0b</a:t>
            </a:r>
            <a:r>
              <a:rPr lang="en-AU" sz="2400" dirty="0">
                <a:solidFill>
                  <a:srgbClr val="FF0000"/>
                </a:solidFill>
              </a:rPr>
              <a:t>10101100</a:t>
            </a:r>
          </a:p>
          <a:p>
            <a:pPr marL="0" indent="0">
              <a:buNone/>
            </a:pPr>
            <a:r>
              <a:rPr lang="en-AU" sz="2400" dirty="0"/>
              <a:t>ADC=</a:t>
            </a:r>
            <a:r>
              <a:rPr lang="en-AU" sz="2400" dirty="0">
                <a:solidFill>
                  <a:srgbClr val="FF0000"/>
                </a:solidFill>
              </a:rPr>
              <a:t>1010101100</a:t>
            </a:r>
            <a:endParaRPr lang="en-A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C9D39-FDBB-4119-8F35-705C6C4A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51A51-6A4B-4FB5-B19B-C729DF8A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14</a:t>
            </a:fld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252DF2-F5E3-4472-BCE6-315F8E3978CF}"/>
              </a:ext>
            </a:extLst>
          </p:cNvPr>
          <p:cNvCxnSpPr>
            <a:stCxn id="10" idx="3"/>
          </p:cNvCxnSpPr>
          <p:nvPr/>
        </p:nvCxnSpPr>
        <p:spPr>
          <a:xfrm>
            <a:off x="4470322" y="4139208"/>
            <a:ext cx="299798" cy="2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860B46-6210-40BD-858C-560A0CA40526}"/>
              </a:ext>
            </a:extLst>
          </p:cNvPr>
          <p:cNvGrpSpPr/>
          <p:nvPr/>
        </p:nvGrpSpPr>
        <p:grpSpPr>
          <a:xfrm>
            <a:off x="144780" y="3586004"/>
            <a:ext cx="11343466" cy="737870"/>
            <a:chOff x="182880" y="3925292"/>
            <a:chExt cx="11343466" cy="73787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8E085E-265E-4AB6-8828-C1CB22916D19}"/>
                </a:ext>
              </a:extLst>
            </p:cNvPr>
            <p:cNvSpPr txBox="1"/>
            <p:nvPr/>
          </p:nvSpPr>
          <p:spPr>
            <a:xfrm>
              <a:off x="182880" y="4286766"/>
              <a:ext cx="2268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000000</a:t>
              </a:r>
              <a:r>
                <a:rPr lang="en-AU" dirty="0">
                  <a:solidFill>
                    <a:srgbClr val="FF0000"/>
                  </a:solidFill>
                </a:rPr>
                <a:t>10    10101100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9342DB-2A93-4EBE-9C3D-6D3EBEAD7883}"/>
                </a:ext>
              </a:extLst>
            </p:cNvPr>
            <p:cNvSpPr txBox="1"/>
            <p:nvPr/>
          </p:nvSpPr>
          <p:spPr>
            <a:xfrm>
              <a:off x="221303" y="4001294"/>
              <a:ext cx="2191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ADCH	        ADCL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D4FC89-D38E-4379-9810-195FBB9DBAE6}"/>
                </a:ext>
              </a:extLst>
            </p:cNvPr>
            <p:cNvSpPr txBox="1"/>
            <p:nvPr/>
          </p:nvSpPr>
          <p:spPr>
            <a:xfrm>
              <a:off x="2528296" y="4001294"/>
              <a:ext cx="2191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ADC Store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A37F3B-F1D5-4C8E-9935-25249B6601D3}"/>
                </a:ext>
              </a:extLst>
            </p:cNvPr>
            <p:cNvSpPr txBox="1"/>
            <p:nvPr/>
          </p:nvSpPr>
          <p:spPr>
            <a:xfrm>
              <a:off x="2451449" y="4293830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0000000000000000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78DB32-534A-4317-9810-A364EE4B299C}"/>
                </a:ext>
              </a:extLst>
            </p:cNvPr>
            <p:cNvSpPr txBox="1"/>
            <p:nvPr/>
          </p:nvSpPr>
          <p:spPr>
            <a:xfrm>
              <a:off x="4722084" y="3982641"/>
              <a:ext cx="2191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ADC </a:t>
              </a:r>
              <a:r>
                <a:rPr lang="en-AU" dirty="0" err="1"/>
                <a:t>Store|ADCH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BC94C-2C85-472B-84D8-CBE79D90ABB3}"/>
                </a:ext>
              </a:extLst>
            </p:cNvPr>
            <p:cNvSpPr/>
            <p:nvPr/>
          </p:nvSpPr>
          <p:spPr>
            <a:xfrm>
              <a:off x="4835289" y="4286766"/>
              <a:ext cx="2056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/>
                <a:t>00000000000000</a:t>
              </a:r>
              <a:r>
                <a:rPr lang="en-AU" dirty="0">
                  <a:solidFill>
                    <a:srgbClr val="FF0000"/>
                  </a:solidFill>
                </a:rPr>
                <a:t>10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B302BA4-8751-42FE-85BF-2C8374B42BEA}"/>
                </a:ext>
              </a:extLst>
            </p:cNvPr>
            <p:cNvCxnSpPr/>
            <p:nvPr/>
          </p:nvCxnSpPr>
          <p:spPr>
            <a:xfrm>
              <a:off x="6798046" y="4478496"/>
              <a:ext cx="299798" cy="20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62C985-6908-4315-A5FD-6CCE17049EF7}"/>
                </a:ext>
              </a:extLst>
            </p:cNvPr>
            <p:cNvSpPr txBox="1"/>
            <p:nvPr/>
          </p:nvSpPr>
          <p:spPr>
            <a:xfrm>
              <a:off x="7296444" y="3925292"/>
              <a:ext cx="2191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ADC Store&lt;&lt;8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914C05-D510-41D5-ABF8-942BEAA291CC}"/>
                </a:ext>
              </a:extLst>
            </p:cNvPr>
            <p:cNvSpPr/>
            <p:nvPr/>
          </p:nvSpPr>
          <p:spPr>
            <a:xfrm>
              <a:off x="7124913" y="4286766"/>
              <a:ext cx="2056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/>
                <a:t>000000</a:t>
              </a:r>
              <a:r>
                <a:rPr lang="en-AU" dirty="0">
                  <a:solidFill>
                    <a:srgbClr val="FF0000"/>
                  </a:solidFill>
                </a:rPr>
                <a:t>10</a:t>
              </a:r>
              <a:r>
                <a:rPr lang="en-AU" dirty="0"/>
                <a:t>00000000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6F2A557-0B51-47F1-A73F-EACF0BA33BD8}"/>
                </a:ext>
              </a:extLst>
            </p:cNvPr>
            <p:cNvCxnSpPr/>
            <p:nvPr/>
          </p:nvCxnSpPr>
          <p:spPr>
            <a:xfrm>
              <a:off x="9089606" y="4463018"/>
              <a:ext cx="299798" cy="20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F6A9E7-4D3C-406A-BB03-9E623DA44DA2}"/>
                </a:ext>
              </a:extLst>
            </p:cNvPr>
            <p:cNvSpPr txBox="1"/>
            <p:nvPr/>
          </p:nvSpPr>
          <p:spPr>
            <a:xfrm>
              <a:off x="9311976" y="3925292"/>
              <a:ext cx="2191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ADC </a:t>
              </a:r>
              <a:r>
                <a:rPr lang="en-AU" dirty="0" err="1"/>
                <a:t>Store|ADCL</a:t>
              </a:r>
              <a:endParaRPr lang="en-AU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CFC915-69DE-4431-8FF1-4ACCD558686E}"/>
                </a:ext>
              </a:extLst>
            </p:cNvPr>
            <p:cNvSpPr/>
            <p:nvPr/>
          </p:nvSpPr>
          <p:spPr>
            <a:xfrm>
              <a:off x="9416473" y="4271288"/>
              <a:ext cx="21098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/>
                <a:t>000000</a:t>
              </a:r>
              <a:r>
                <a:rPr lang="en-AU" dirty="0">
                  <a:solidFill>
                    <a:srgbClr val="FF0000"/>
                  </a:solidFill>
                </a:rPr>
                <a:t>1010101100</a:t>
              </a:r>
              <a:endParaRPr lang="en-AU" dirty="0"/>
            </a:p>
          </p:txBody>
        </p:sp>
      </p:grpSp>
      <p:pic>
        <p:nvPicPr>
          <p:cNvPr id="7170" name="Picture 2" descr="Image result for spiderman peter parker meme">
            <a:extLst>
              <a:ext uri="{FF2B5EF4-FFF2-40B4-BE49-F238E27FC236}">
                <a16:creationId xmlns:a16="http://schemas.microsoft.com/office/drawing/2014/main" id="{E29267B9-7E71-4737-A23F-F885147DA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28109" y="5039834"/>
            <a:ext cx="1224973" cy="96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1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F138-470B-4561-A2DA-0097B41C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ADC Conversion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B15E-F9FF-4F83-B62F-C6FC9D3A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92" y="1367246"/>
            <a:ext cx="7679834" cy="4809717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Configure Control/Status registers A and B to desired settings.</a:t>
            </a:r>
          </a:p>
          <a:p>
            <a:pPr lvl="1"/>
            <a:r>
              <a:rPr lang="en-AU" dirty="0"/>
              <a:t>There are interrupt settings and ADC can be sync to a Timer trigger.</a:t>
            </a:r>
          </a:p>
          <a:p>
            <a:pPr lvl="1"/>
            <a:r>
              <a:rPr lang="en-AU" dirty="0"/>
              <a:t>Key thing is to set ADC Enable bit to enable the conversion.</a:t>
            </a:r>
          </a:p>
          <a:p>
            <a:r>
              <a:rPr lang="en-AU" dirty="0"/>
              <a:t>Set ADC Multiplexer Select register to the desired port.</a:t>
            </a:r>
          </a:p>
          <a:p>
            <a:pPr lvl="1"/>
            <a:r>
              <a:rPr lang="en-AU" dirty="0"/>
              <a:t>Don’t forget to select desired reference voltage.</a:t>
            </a:r>
          </a:p>
          <a:p>
            <a:r>
              <a:rPr lang="en-AU" dirty="0"/>
              <a:t>When ready to start conversion, set the ADC Start Conversion bit to one.</a:t>
            </a:r>
          </a:p>
          <a:p>
            <a:pPr lvl="1"/>
            <a:r>
              <a:rPr lang="en-AU" dirty="0"/>
              <a:t>You need to wait for the conversion to complete, this is shown through ADC Interrupt Flag being set to a logic one. If you do not wait for conversion to complete, you will read the incorrect value.</a:t>
            </a:r>
          </a:p>
          <a:p>
            <a:pPr lvl="1"/>
            <a:r>
              <a:rPr lang="en-AU" dirty="0"/>
              <a:t>You can clear the Interrupt Flag by writing a logical one to the bit. Don’t forget to clear the bit!.</a:t>
            </a:r>
          </a:p>
          <a:p>
            <a:r>
              <a:rPr lang="en-AU" dirty="0"/>
              <a:t>Read/Store the converted value through the ADC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479F2-7F87-445F-9803-F0978190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895C2-48A4-4775-B522-406D7BF1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15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FF6CF-7E3A-473D-8B67-0692B181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108" y="0"/>
            <a:ext cx="4114800" cy="4074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F3848-32A3-458A-A0C1-2A10A3BE5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273" y="4096579"/>
            <a:ext cx="3767508" cy="491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57FEDA-6528-422E-8488-35C4F854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684" y="4609917"/>
            <a:ext cx="3381647" cy="141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D2B-46E9-4AD9-A46D-C6BC1F36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Interpreting Data-IR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2DFD-0CCF-45FE-94DC-7735B70C0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ADC value reading is </a:t>
            </a:r>
            <a:r>
              <a:rPr lang="en-AU" b="1" dirty="0"/>
              <a:t>not </a:t>
            </a:r>
            <a:r>
              <a:rPr lang="en-AU" dirty="0"/>
              <a:t>the distance or the voltage reading.</a:t>
            </a:r>
          </a:p>
          <a:p>
            <a:r>
              <a:rPr lang="en-AU" dirty="0"/>
              <a:t>It is a scalar value between 0-1023 (10-bit range).</a:t>
            </a:r>
          </a:p>
          <a:p>
            <a:r>
              <a:rPr lang="en-AU" dirty="0"/>
              <a:t>For the IR sensor you will need to find a way to convert this scalar value into distance.</a:t>
            </a:r>
          </a:p>
          <a:p>
            <a:r>
              <a:rPr lang="en-AU" dirty="0"/>
              <a:t>One way is to use a tape measure and take the ADC readings at set distances to create a graph of the ADC-distance conversions.</a:t>
            </a:r>
          </a:p>
          <a:p>
            <a:r>
              <a:rPr lang="en-AU" dirty="0"/>
              <a:t>Another way is to convert the 0-1023 scalar value into the voltage value (0-5v), then using the datasheet convert the voltage into distance.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F1FDE-A74D-4C38-9DF1-DC8F133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E9ACD-B010-4F7E-AC24-DE2A1C3A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60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5FC7-3B56-4A41-BE56-2A5D163C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E7A9F-B140-462F-82CC-106A0896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RC Filter Circuit</a:t>
            </a:r>
          </a:p>
          <a:p>
            <a:r>
              <a:rPr lang="en-AU" dirty="0"/>
              <a:t>Implement Software filters  (Butterworth, Kalman, Band pass, Chebyshev, etc)</a:t>
            </a:r>
          </a:p>
          <a:p>
            <a:r>
              <a:rPr lang="en-AU" dirty="0"/>
              <a:t>Average Sample i.e. Take multiple datapoints and find the average value</a:t>
            </a:r>
          </a:p>
          <a:p>
            <a:r>
              <a:rPr lang="en-AU" dirty="0"/>
              <a:t>Manual Filtering e.g. Ignore spiking values, or thresholding values.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F9273-62CA-4727-800A-033CA5A9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2292E-0181-4D72-B817-6B76C097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17</a:t>
            </a:fld>
            <a:endParaRPr lang="en-AU"/>
          </a:p>
        </p:txBody>
      </p:sp>
      <p:pic>
        <p:nvPicPr>
          <p:cNvPr id="3074" name="Picture 2" descr="Image result for RC filters">
            <a:extLst>
              <a:ext uri="{FF2B5EF4-FFF2-40B4-BE49-F238E27FC236}">
                <a16:creationId xmlns:a16="http://schemas.microsoft.com/office/drawing/2014/main" id="{E87B7E59-2B19-4EAA-A6A4-9B380C2AF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98" y="5096035"/>
            <a:ext cx="31051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0021F-33CA-49CE-8ED4-23FFC1845BB6}"/>
              </a:ext>
            </a:extLst>
          </p:cNvPr>
          <p:cNvSpPr txBox="1"/>
          <p:nvPr/>
        </p:nvSpPr>
        <p:spPr>
          <a:xfrm>
            <a:off x="1300791" y="4726703"/>
            <a:ext cx="190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Low Pass RC</a:t>
            </a:r>
          </a:p>
        </p:txBody>
      </p:sp>
      <p:pic>
        <p:nvPicPr>
          <p:cNvPr id="3076" name="Picture 4" descr="Image result for sensor noise">
            <a:extLst>
              <a:ext uri="{FF2B5EF4-FFF2-40B4-BE49-F238E27FC236}">
                <a16:creationId xmlns:a16="http://schemas.microsoft.com/office/drawing/2014/main" id="{12F24EAC-EA8F-4FE9-8553-6658CF545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753032"/>
            <a:ext cx="3105151" cy="173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77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6F70-B3E3-4792-9979-B7F760F1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TinkerCAD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009F-15A8-47C3-94D4-D687401C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https://www.tinkercad.com/things/lcyZxG2g8pC-uts-mx2-lesson-plan-week-4-adc-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1D3DC-AE45-49E3-9DED-FA602F01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63180-66E9-4EAA-9CA6-31E014BF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933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7720-72FA-4BC9-AC25-E27B97E1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 1 LCD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CFDA-644B-4FB9-8A60-85F7BE32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the attached exercise code on UTS Online for this week. </a:t>
            </a:r>
          </a:p>
          <a:p>
            <a:r>
              <a:rPr lang="en-AU" dirty="0"/>
              <a:t>The code is an example code found online for the LCD. </a:t>
            </a:r>
          </a:p>
          <a:p>
            <a:r>
              <a:rPr lang="en-AU" dirty="0"/>
              <a:t>Modify the </a:t>
            </a:r>
            <a:r>
              <a:rPr lang="en-AU" dirty="0" err="1"/>
              <a:t>read_LCD_buttons</a:t>
            </a:r>
            <a:r>
              <a:rPr lang="en-AU" dirty="0"/>
              <a:t>() function to use AVR </a:t>
            </a:r>
            <a:r>
              <a:rPr lang="en-AU" dirty="0" err="1"/>
              <a:t>ADCconversion</a:t>
            </a:r>
            <a:r>
              <a:rPr lang="en-AU" dirty="0"/>
              <a:t> instead of analogread()</a:t>
            </a:r>
          </a:p>
          <a:p>
            <a:r>
              <a:rPr lang="en-AU" dirty="0"/>
              <a:t>Read the datasheet’s ADC chapter and follow the comments to complete this exercise.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EB43F-45E3-41CE-8D79-53A3EF86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674B2-1B1F-45B6-8611-13B6700B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75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374B-9E29-425C-A183-C69110A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Biological sensors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332A4-64AC-4102-8B96-C5341567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05C0E-3787-473F-8383-1C1357D6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D010DC-B116-412F-BC59-3B9786117F15}"/>
              </a:ext>
            </a:extLst>
          </p:cNvPr>
          <p:cNvGrpSpPr/>
          <p:nvPr/>
        </p:nvGrpSpPr>
        <p:grpSpPr>
          <a:xfrm>
            <a:off x="5170062" y="2413699"/>
            <a:ext cx="1066800" cy="3554379"/>
            <a:chOff x="1320165" y="2516856"/>
            <a:chExt cx="1066800" cy="355437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77E161-D06E-4C49-84F3-F76C92C43A22}"/>
                </a:ext>
              </a:extLst>
            </p:cNvPr>
            <p:cNvCxnSpPr/>
            <p:nvPr/>
          </p:nvCxnSpPr>
          <p:spPr>
            <a:xfrm>
              <a:off x="1830705" y="3503295"/>
              <a:ext cx="0" cy="1615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A520C55-CBC1-4A46-91CD-E2DA37BD2D19}"/>
                </a:ext>
              </a:extLst>
            </p:cNvPr>
            <p:cNvCxnSpPr>
              <a:cxnSpLocks/>
            </p:cNvCxnSpPr>
            <p:nvPr/>
          </p:nvCxnSpPr>
          <p:spPr>
            <a:xfrm>
              <a:off x="1830705" y="5118735"/>
              <a:ext cx="320040" cy="9525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986E4B-3D19-43E2-B7D2-818EDCFDB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0165" y="5118735"/>
              <a:ext cx="510540" cy="9525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2AEF35-E6E2-4642-B61D-7940EA1322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0165" y="3846195"/>
              <a:ext cx="510540" cy="525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C4AFA0-7519-431E-B882-48C3577936BD}"/>
                </a:ext>
              </a:extLst>
            </p:cNvPr>
            <p:cNvCxnSpPr>
              <a:cxnSpLocks/>
            </p:cNvCxnSpPr>
            <p:nvPr/>
          </p:nvCxnSpPr>
          <p:spPr>
            <a:xfrm>
              <a:off x="1830705" y="3846195"/>
              <a:ext cx="213360" cy="327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85BB8E-4B3E-4B96-A1A2-BA0C6477E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4065" y="3945255"/>
              <a:ext cx="3429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645767-8F2F-44A4-836B-5BA59786F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78" b="92174" l="6186" r="92784">
                          <a14:foregroundMark x1="42268" y1="20870" x2="42268" y2="20870"/>
                          <a14:foregroundMark x1="47423" y1="21739" x2="43299" y2="44348"/>
                          <a14:foregroundMark x1="35052" y1="37391" x2="53608" y2="19130"/>
                          <a14:foregroundMark x1="54639" y1="24348" x2="76289" y2="38261"/>
                          <a14:foregroundMark x1="64948" y1="16522" x2="61856" y2="9565"/>
                          <a14:foregroundMark x1="63918" y1="10435" x2="55670" y2="6957"/>
                          <a14:foregroundMark x1="55670" y1="6087" x2="41237" y2="8696"/>
                          <a14:foregroundMark x1="30928" y1="15652" x2="18557" y2="25217"/>
                          <a14:foregroundMark x1="13402" y1="32174" x2="15464" y2="36522"/>
                          <a14:foregroundMark x1="13402" y1="38261" x2="25773" y2="60000"/>
                          <a14:foregroundMark x1="45361" y1="86087" x2="58763" y2="86957"/>
                          <a14:foregroundMark x1="47423" y1="77391" x2="45361" y2="93913"/>
                          <a14:foregroundMark x1="35052" y1="84348" x2="47423" y2="93913"/>
                          <a14:foregroundMark x1="93814" y1="52174" x2="64948" y2="85217"/>
                          <a14:foregroundMark x1="64948" y1="85217" x2="63918" y2="85217"/>
                          <a14:foregroundMark x1="83505" y1="39130" x2="72165" y2="30435"/>
                          <a14:foregroundMark x1="76289" y1="16522" x2="62887" y2="3478"/>
                          <a14:foregroundMark x1="48454" y1="7826" x2="16495" y2="22609"/>
                          <a14:foregroundMark x1="24742" y1="17391" x2="13402" y2="36522"/>
                          <a14:foregroundMark x1="10309" y1="29565" x2="18557" y2="55652"/>
                        </a14:backgroundRemoval>
                      </a14:imgEffect>
                    </a14:imgLayer>
                  </a14:imgProps>
                </a:ext>
              </a:extLst>
            </a:blip>
            <a:srcRect t="3166"/>
            <a:stretch/>
          </p:blipFill>
          <p:spPr>
            <a:xfrm rot="19721775" flipH="1">
              <a:off x="1355883" y="2516856"/>
              <a:ext cx="949643" cy="1226117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06E70A-2506-449B-8C55-1AE23BC3FF2A}"/>
              </a:ext>
            </a:extLst>
          </p:cNvPr>
          <p:cNvCxnSpPr>
            <a:cxnSpLocks/>
          </p:cNvCxnSpPr>
          <p:nvPr/>
        </p:nvCxnSpPr>
        <p:spPr>
          <a:xfrm flipH="1">
            <a:off x="6000643" y="2696241"/>
            <a:ext cx="969500" cy="1763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2" descr="Image result for inner ear">
            <a:extLst>
              <a:ext uri="{FF2B5EF4-FFF2-40B4-BE49-F238E27FC236}">
                <a16:creationId xmlns:a16="http://schemas.microsoft.com/office/drawing/2014/main" id="{F32BF1A8-F6B1-42BC-9277-03B01CA96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79" t="-2632" r="12379" b="2632"/>
          <a:stretch/>
        </p:blipFill>
        <p:spPr bwMode="auto">
          <a:xfrm>
            <a:off x="2429444" y="2187680"/>
            <a:ext cx="1219528" cy="839077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06187-D21C-4BF7-8112-F5CD51BE83C2}"/>
              </a:ext>
            </a:extLst>
          </p:cNvPr>
          <p:cNvCxnSpPr>
            <a:cxnSpLocks/>
          </p:cNvCxnSpPr>
          <p:nvPr/>
        </p:nvCxnSpPr>
        <p:spPr>
          <a:xfrm flipH="1" flipV="1">
            <a:off x="3648972" y="2784420"/>
            <a:ext cx="1673526" cy="1294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210BC83-7CCE-4D39-B45C-F4E40497D7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87" t="2524" r="3751" b="13721"/>
          <a:stretch/>
        </p:blipFill>
        <p:spPr>
          <a:xfrm>
            <a:off x="1745458" y="3133524"/>
            <a:ext cx="1006368" cy="780449"/>
          </a:xfrm>
          <a:prstGeom prst="ellipse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A8EDA5-9814-4598-B5FD-9531704AAB78}"/>
              </a:ext>
            </a:extLst>
          </p:cNvPr>
          <p:cNvCxnSpPr>
            <a:cxnSpLocks/>
          </p:cNvCxnSpPr>
          <p:nvPr/>
        </p:nvCxnSpPr>
        <p:spPr>
          <a:xfrm flipV="1">
            <a:off x="2751826" y="2696242"/>
            <a:ext cx="569344" cy="7038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mage result for eyeball anatomy">
            <a:extLst>
              <a:ext uri="{FF2B5EF4-FFF2-40B4-BE49-F238E27FC236}">
                <a16:creationId xmlns:a16="http://schemas.microsoft.com/office/drawing/2014/main" id="{94C2E745-38B0-4D16-B7B6-1E7C380F8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341" y="2075604"/>
            <a:ext cx="1533893" cy="104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rain">
            <a:extLst>
              <a:ext uri="{FF2B5EF4-FFF2-40B4-BE49-F238E27FC236}">
                <a16:creationId xmlns:a16="http://schemas.microsoft.com/office/drawing/2014/main" id="{60BB5C26-E099-4F1A-9FA1-1C385590F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19" y="1312717"/>
            <a:ext cx="882678" cy="66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kin receptors">
            <a:extLst>
              <a:ext uri="{FF2B5EF4-FFF2-40B4-BE49-F238E27FC236}">
                <a16:creationId xmlns:a16="http://schemas.microsoft.com/office/drawing/2014/main" id="{532F8D9F-DA65-439D-88FC-311016B9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611" y="3896468"/>
            <a:ext cx="882676" cy="95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EAEC2-EA95-4F89-86D8-B1CB2FD0957C}"/>
              </a:ext>
            </a:extLst>
          </p:cNvPr>
          <p:cNvCxnSpPr>
            <a:cxnSpLocks/>
            <a:stCxn id="2054" idx="1"/>
          </p:cNvCxnSpPr>
          <p:nvPr/>
        </p:nvCxnSpPr>
        <p:spPr>
          <a:xfrm flipH="1" flipV="1">
            <a:off x="6236863" y="3878151"/>
            <a:ext cx="528748" cy="494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6" name="Picture 8" descr="Image result for nerve anatomy">
            <a:extLst>
              <a:ext uri="{FF2B5EF4-FFF2-40B4-BE49-F238E27FC236}">
                <a16:creationId xmlns:a16="http://schemas.microsoft.com/office/drawing/2014/main" id="{9DA58CC3-59FF-464D-A180-980FE4D10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18" y="4049904"/>
            <a:ext cx="980032" cy="83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A493E8-EACC-4482-BEC7-691F5C28D5BA}"/>
              </a:ext>
            </a:extLst>
          </p:cNvPr>
          <p:cNvCxnSpPr>
            <a:cxnSpLocks/>
          </p:cNvCxnSpPr>
          <p:nvPr/>
        </p:nvCxnSpPr>
        <p:spPr>
          <a:xfrm flipH="1" flipV="1">
            <a:off x="5840623" y="4334041"/>
            <a:ext cx="827632" cy="2055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8B630E-8BE4-40A7-9723-EBAD9E3E7F50}"/>
              </a:ext>
            </a:extLst>
          </p:cNvPr>
          <p:cNvCxnSpPr>
            <a:cxnSpLocks/>
          </p:cNvCxnSpPr>
          <p:nvPr/>
        </p:nvCxnSpPr>
        <p:spPr>
          <a:xfrm flipH="1">
            <a:off x="5893963" y="4760813"/>
            <a:ext cx="774292" cy="6355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037E08-65D9-46E8-8406-72EF3C278E83}"/>
              </a:ext>
            </a:extLst>
          </p:cNvPr>
          <p:cNvCxnSpPr>
            <a:cxnSpLocks/>
          </p:cNvCxnSpPr>
          <p:nvPr/>
        </p:nvCxnSpPr>
        <p:spPr>
          <a:xfrm>
            <a:off x="6000642" y="3125108"/>
            <a:ext cx="2608735" cy="104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8" name="Picture 10" descr="Image result for nose anatomy">
            <a:extLst>
              <a:ext uri="{FF2B5EF4-FFF2-40B4-BE49-F238E27FC236}">
                <a16:creationId xmlns:a16="http://schemas.microsoft.com/office/drawing/2014/main" id="{807825E3-424C-48EF-AC61-03E48FFEB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721" y="2680740"/>
            <a:ext cx="1153179" cy="86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2" descr="Image result for photodiode">
            <a:extLst>
              <a:ext uri="{FF2B5EF4-FFF2-40B4-BE49-F238E27FC236}">
                <a16:creationId xmlns:a16="http://schemas.microsoft.com/office/drawing/2014/main" id="{EC815BEF-58F7-496E-A68A-DCC085261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651" y="763530"/>
            <a:ext cx="1448459" cy="101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AFD252-C46D-4EB7-B473-85B77D96953D}"/>
              </a:ext>
            </a:extLst>
          </p:cNvPr>
          <p:cNvCxnSpPr>
            <a:cxnSpLocks/>
          </p:cNvCxnSpPr>
          <p:nvPr/>
        </p:nvCxnSpPr>
        <p:spPr>
          <a:xfrm flipH="1">
            <a:off x="7884543" y="1787559"/>
            <a:ext cx="558579" cy="33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9" name="Picture 14" descr="Image result for pi camera">
            <a:extLst>
              <a:ext uri="{FF2B5EF4-FFF2-40B4-BE49-F238E27FC236}">
                <a16:creationId xmlns:a16="http://schemas.microsoft.com/office/drawing/2014/main" id="{28216E09-490A-4601-B634-4732F300C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7" t="14310" r="30136" b="38614"/>
          <a:stretch/>
        </p:blipFill>
        <p:spPr bwMode="auto">
          <a:xfrm>
            <a:off x="9260979" y="663853"/>
            <a:ext cx="1077841" cy="101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16" descr="Image result for force capacitive sensor">
            <a:extLst>
              <a:ext uri="{FF2B5EF4-FFF2-40B4-BE49-F238E27FC236}">
                <a16:creationId xmlns:a16="http://schemas.microsoft.com/office/drawing/2014/main" id="{C1342E98-7C4C-4D98-AB73-FE61F6B0A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575" y="4510754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396A95-BE31-431C-A484-58AC5D0459B1}"/>
              </a:ext>
            </a:extLst>
          </p:cNvPr>
          <p:cNvCxnSpPr>
            <a:cxnSpLocks/>
            <a:stCxn id="2070" idx="1"/>
            <a:endCxn id="2056" idx="3"/>
          </p:cNvCxnSpPr>
          <p:nvPr/>
        </p:nvCxnSpPr>
        <p:spPr>
          <a:xfrm flipH="1" flipV="1">
            <a:off x="8905250" y="4468423"/>
            <a:ext cx="447325" cy="57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5" name="Picture 18" descr="Image result for microphone">
            <a:extLst>
              <a:ext uri="{FF2B5EF4-FFF2-40B4-BE49-F238E27FC236}">
                <a16:creationId xmlns:a16="http://schemas.microsoft.com/office/drawing/2014/main" id="{A2340A5C-F3C5-4342-9D64-2463B5EDC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87" y="1854679"/>
            <a:ext cx="907596" cy="90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2DB531-567B-4143-9D10-EFD5ACA658B8}"/>
              </a:ext>
            </a:extLst>
          </p:cNvPr>
          <p:cNvCxnSpPr>
            <a:cxnSpLocks/>
            <a:stCxn id="17" idx="2"/>
            <a:endCxn id="2075" idx="3"/>
          </p:cNvCxnSpPr>
          <p:nvPr/>
        </p:nvCxnSpPr>
        <p:spPr>
          <a:xfrm flipH="1" flipV="1">
            <a:off x="1661783" y="2308477"/>
            <a:ext cx="767661" cy="29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8" name="Picture 20" descr="Image result for gyroscope">
            <a:extLst>
              <a:ext uri="{FF2B5EF4-FFF2-40B4-BE49-F238E27FC236}">
                <a16:creationId xmlns:a16="http://schemas.microsoft.com/office/drawing/2014/main" id="{7DEF574D-E36C-45EC-A128-08385727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21" y="4475763"/>
            <a:ext cx="1264808" cy="1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629E66-C3AC-45EA-AA96-BF8A6ECEE2AB}"/>
              </a:ext>
            </a:extLst>
          </p:cNvPr>
          <p:cNvCxnSpPr>
            <a:cxnSpLocks/>
            <a:stCxn id="2078" idx="3"/>
            <a:endCxn id="22" idx="4"/>
          </p:cNvCxnSpPr>
          <p:nvPr/>
        </p:nvCxnSpPr>
        <p:spPr>
          <a:xfrm flipV="1">
            <a:off x="1818129" y="3913973"/>
            <a:ext cx="430513" cy="113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2" descr="Image result for fire detectors">
            <a:extLst>
              <a:ext uri="{FF2B5EF4-FFF2-40B4-BE49-F238E27FC236}">
                <a16:creationId xmlns:a16="http://schemas.microsoft.com/office/drawing/2014/main" id="{CC621EA0-0DA6-4484-A20D-1F833B973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614" y="2097561"/>
            <a:ext cx="816264" cy="81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18C968-11CF-4254-BA6C-36C9AB8A5022}"/>
              </a:ext>
            </a:extLst>
          </p:cNvPr>
          <p:cNvCxnSpPr>
            <a:cxnSpLocks/>
            <a:stCxn id="33" idx="1"/>
            <a:endCxn id="2058" idx="3"/>
          </p:cNvCxnSpPr>
          <p:nvPr/>
        </p:nvCxnSpPr>
        <p:spPr>
          <a:xfrm flipH="1">
            <a:off x="9799900" y="2505693"/>
            <a:ext cx="851714" cy="607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4" descr="Image result for electronic nose">
            <a:extLst>
              <a:ext uri="{FF2B5EF4-FFF2-40B4-BE49-F238E27FC236}">
                <a16:creationId xmlns:a16="http://schemas.microsoft.com/office/drawing/2014/main" id="{7BD68B84-D4E5-4990-8C8C-C662E2ECA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93"/>
          <a:stretch/>
        </p:blipFill>
        <p:spPr bwMode="auto">
          <a:xfrm>
            <a:off x="10344630" y="3421142"/>
            <a:ext cx="1531509" cy="98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798F14E-3D24-4239-B491-9ACD569EB145}"/>
              </a:ext>
            </a:extLst>
          </p:cNvPr>
          <p:cNvCxnSpPr>
            <a:cxnSpLocks/>
            <a:stCxn id="38" idx="1"/>
            <a:endCxn id="2058" idx="3"/>
          </p:cNvCxnSpPr>
          <p:nvPr/>
        </p:nvCxnSpPr>
        <p:spPr>
          <a:xfrm flipH="1" flipV="1">
            <a:off x="9799900" y="3113183"/>
            <a:ext cx="544730" cy="80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Up 41">
            <a:extLst>
              <a:ext uri="{FF2B5EF4-FFF2-40B4-BE49-F238E27FC236}">
                <a16:creationId xmlns:a16="http://schemas.microsoft.com/office/drawing/2014/main" id="{6EA8B9F2-1FC5-4D67-BC23-484119E9453D}"/>
              </a:ext>
            </a:extLst>
          </p:cNvPr>
          <p:cNvSpPr/>
          <p:nvPr/>
        </p:nvSpPr>
        <p:spPr>
          <a:xfrm>
            <a:off x="5425332" y="1997165"/>
            <a:ext cx="338555" cy="462946"/>
          </a:xfrm>
          <a:prstGeom prst="up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3" name="Picture 26" descr="Image result for elbow anatomy flexor">
            <a:extLst>
              <a:ext uri="{FF2B5EF4-FFF2-40B4-BE49-F238E27FC236}">
                <a16:creationId xmlns:a16="http://schemas.microsoft.com/office/drawing/2014/main" id="{D5B09B71-B6E9-4B9E-8C50-5FD67A0B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523" y="4020740"/>
            <a:ext cx="2429543" cy="19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DB7997-9D82-4A38-9A76-814DEFE2B8E1}"/>
              </a:ext>
            </a:extLst>
          </p:cNvPr>
          <p:cNvCxnSpPr>
            <a:cxnSpLocks/>
          </p:cNvCxnSpPr>
          <p:nvPr/>
        </p:nvCxnSpPr>
        <p:spPr>
          <a:xfrm flipV="1">
            <a:off x="3987026" y="4098069"/>
            <a:ext cx="1906937" cy="7004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6" name="Picture 28" descr="Image result for arduino uno">
            <a:extLst>
              <a:ext uri="{FF2B5EF4-FFF2-40B4-BE49-F238E27FC236}">
                <a16:creationId xmlns:a16="http://schemas.microsoft.com/office/drawing/2014/main" id="{CA4A0A7F-2566-40F4-BA49-081B835D1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0" r="6867"/>
          <a:stretch/>
        </p:blipFill>
        <p:spPr bwMode="auto">
          <a:xfrm>
            <a:off x="6359386" y="849913"/>
            <a:ext cx="1138472" cy="87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6AAAD62-A101-4398-9B8F-6FD4560596AC}"/>
              </a:ext>
            </a:extLst>
          </p:cNvPr>
          <p:cNvCxnSpPr>
            <a:cxnSpLocks/>
            <a:stCxn id="46" idx="1"/>
            <a:endCxn id="2052" idx="3"/>
          </p:cNvCxnSpPr>
          <p:nvPr/>
        </p:nvCxnSpPr>
        <p:spPr>
          <a:xfrm flipH="1">
            <a:off x="6051697" y="1287033"/>
            <a:ext cx="307689" cy="35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95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713E-DEBE-454F-9DAC-27C8F892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 2 IR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279B-BF88-43F4-88EF-8EE13676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Apply the same ADC conversion method to the IR sensor pin.</a:t>
            </a:r>
          </a:p>
          <a:p>
            <a:r>
              <a:rPr lang="en-AU" dirty="0"/>
              <a:t>Output the raw ADC reading for the IR sensor to the LCD.</a:t>
            </a:r>
          </a:p>
          <a:p>
            <a:r>
              <a:rPr lang="en-AU" dirty="0"/>
              <a:t>You can replace the check button function with a check IR function and then print the raw value.</a:t>
            </a:r>
          </a:p>
          <a:p>
            <a:r>
              <a:rPr lang="en-AU" dirty="0"/>
              <a:t>For the assignment you will need to convert this to distance.</a:t>
            </a:r>
          </a:p>
          <a:p>
            <a:r>
              <a:rPr lang="en-AU" dirty="0"/>
              <a:t>Also, consider on how to make the readings stable.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5C90A-F57D-4943-A694-8F69A325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EAE05-0C10-4744-82E1-3AE5F843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309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C340-22CE-416E-A3AD-AEC2EC2E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Good luck next week!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50072-DCE5-4E1C-A249-DD004222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69B1A-9A21-4AB8-8B65-848509E0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21</a:t>
            </a:fld>
            <a:endParaRPr lang="en-AU"/>
          </a:p>
        </p:txBody>
      </p:sp>
      <p:pic>
        <p:nvPicPr>
          <p:cNvPr id="1026" name="Picture 2" descr="https://scontent.fsyd3-1.fna.fbcdn.net/v/t1.15752-9/38612412_2227963187484536_7768259193101877248_n.png?_nc_cat=0&amp;oh=826c0885fac323a98ff288bb61e543a1&amp;oe=5BFB43AE">
            <a:extLst>
              <a:ext uri="{FF2B5EF4-FFF2-40B4-BE49-F238E27FC236}">
                <a16:creationId xmlns:a16="http://schemas.microsoft.com/office/drawing/2014/main" id="{B72F7C60-BA97-4244-BFCF-7A1D2DD01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831" y="1298575"/>
            <a:ext cx="5050337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127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0227-871F-4E7B-AED1-D2F6B4F2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2DDF-1F88-48B3-85CC-845AF5EB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849"/>
            <a:ext cx="10515600" cy="5153025"/>
          </a:xfrm>
        </p:spPr>
        <p:txBody>
          <a:bodyPr>
            <a:normAutofit lnSpcReduction="10000"/>
          </a:bodyPr>
          <a:lstStyle/>
          <a:p>
            <a:r>
              <a:rPr lang="en-AU" sz="1800" dirty="0">
                <a:hlinkClick r:id="rId2"/>
              </a:rPr>
              <a:t>https://www.nasa.gov/directorates/heo/scan/communications/outreach/funfacts/txt_passive_active.html</a:t>
            </a:r>
            <a:endParaRPr lang="en-AU" sz="1800" dirty="0"/>
          </a:p>
          <a:p>
            <a:r>
              <a:rPr lang="en-AU" sz="1800" dirty="0"/>
              <a:t>http://lunainc.com/wp-content/uploads/2016/07/Photodiodes-300x257.jpg</a:t>
            </a:r>
          </a:p>
          <a:p>
            <a:r>
              <a:rPr lang="en-AU" sz="1800" dirty="0">
                <a:hlinkClick r:id="rId3"/>
              </a:rPr>
              <a:t>https://storage.googleapis.com/stateless-www-faranux-com/2017/09/Thermistor.jpg</a:t>
            </a:r>
            <a:endParaRPr lang="en-AU" sz="1800" dirty="0"/>
          </a:p>
          <a:p>
            <a:r>
              <a:rPr lang="en-AU" sz="1800" dirty="0">
                <a:hlinkClick r:id="rId4"/>
              </a:rPr>
              <a:t>https://cdn.shopify.com/s/files/1/1476/3514/products/Amazon_D_-_Bigger_Resize_530x_7ace73a6-c2ee-44f0-b004-820948269207_300x300.jpg?v=1487676309</a:t>
            </a:r>
            <a:endParaRPr lang="en-AU" sz="1800" dirty="0"/>
          </a:p>
          <a:p>
            <a:r>
              <a:rPr lang="en-AU" sz="1800" dirty="0">
                <a:hlinkClick r:id="rId5"/>
              </a:rPr>
              <a:t>https://sailandboat.com/author/panbo/</a:t>
            </a:r>
            <a:endParaRPr lang="en-AU" sz="1800" dirty="0"/>
          </a:p>
          <a:p>
            <a:r>
              <a:rPr lang="en-AU" sz="1800" dirty="0">
                <a:hlinkClick r:id="rId6"/>
              </a:rPr>
              <a:t>https://upload.wikimedia.org/wikipedia/commons/d/d5/Phase_shift.gif</a:t>
            </a:r>
            <a:endParaRPr lang="en-AU" sz="1800" dirty="0"/>
          </a:p>
          <a:p>
            <a:r>
              <a:rPr lang="en-AU" sz="1800" dirty="0"/>
              <a:t>GP2Y0A02YK0F Datasheet</a:t>
            </a:r>
          </a:p>
          <a:p>
            <a:r>
              <a:rPr lang="en-AU" sz="1800" dirty="0"/>
              <a:t>ATMega328P Datasheet</a:t>
            </a:r>
          </a:p>
          <a:p>
            <a:r>
              <a:rPr lang="en-AU" sz="1800" dirty="0">
                <a:hlinkClick r:id="rId7"/>
              </a:rPr>
              <a:t>https://i.ebayimg.com/images/g/rRkAAOSwqklZiFwp/s-l300.jpg</a:t>
            </a:r>
            <a:endParaRPr lang="en-AU" sz="1800" dirty="0"/>
          </a:p>
          <a:p>
            <a:r>
              <a:rPr lang="en-AU" sz="1800" dirty="0">
                <a:hlinkClick r:id="rId8"/>
              </a:rPr>
              <a:t>https://www.littlebirdelectronics.com.au/assets/full/TB-PH9230.jpg</a:t>
            </a:r>
            <a:endParaRPr lang="en-AU" sz="1800" dirty="0"/>
          </a:p>
          <a:p>
            <a:r>
              <a:rPr lang="en-AU" sz="1800" dirty="0">
                <a:hlinkClick r:id="rId9"/>
              </a:rPr>
              <a:t>https://www.jaycar.com.au/medias/sys_master/images/9116814344222/2-x-aaa-cell-battery-holderImageMain-300.jpg</a:t>
            </a:r>
            <a:endParaRPr lang="en-AU" sz="1800" dirty="0"/>
          </a:p>
          <a:p>
            <a:r>
              <a:rPr lang="en-AU" sz="1800" dirty="0"/>
              <a:t>https://www.rembrandtelectronics.com/wp-content/uploads/2016/12/RE-0453-Power-Rail-for-Domotica-1-800-T.jpg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E52E1-624B-4D26-9B9F-D02B94D4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12DDF-EFF5-4204-8592-3C157FC2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607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0227-871F-4E7B-AED1-D2F6B4F2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2DDF-1F88-48B3-85CC-845AF5EB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849"/>
            <a:ext cx="10515600" cy="5153025"/>
          </a:xfrm>
        </p:spPr>
        <p:txBody>
          <a:bodyPr>
            <a:normAutofit/>
          </a:bodyPr>
          <a:lstStyle/>
          <a:p>
            <a:r>
              <a:rPr lang="en-AU" sz="1800" dirty="0"/>
              <a:t>https://www.globalspec.com/ImageRepository/LearnMore/20142/042536fba47d9841442fdb60540601045cf5d.png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E52E1-624B-4D26-9B9F-D02B94D4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12DDF-EFF5-4204-8592-3C157FC2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575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16EA-DDC8-4CE7-A3F3-8AD7B42F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sensors?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2BD5-2DA9-41FE-9841-8A190A74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AU" sz="2400" dirty="0"/>
              <a:t>Sensors are a device/component that detects for specific changes in the environment and converts it into an electrical signal for another device.</a:t>
            </a:r>
          </a:p>
          <a:p>
            <a:r>
              <a:rPr lang="en-AU" sz="2400" dirty="0"/>
              <a:t>Two main types of sensors:</a:t>
            </a:r>
          </a:p>
          <a:p>
            <a:r>
              <a:rPr lang="en-AU" sz="2400" b="1" dirty="0"/>
              <a:t>Passive Sensors</a:t>
            </a:r>
          </a:p>
          <a:p>
            <a:pPr lvl="1"/>
            <a:r>
              <a:rPr lang="en-AU" sz="2000" dirty="0"/>
              <a:t>An instrument that is designed to receive and measure natural emissions.</a:t>
            </a:r>
          </a:p>
          <a:p>
            <a:pPr lvl="1"/>
            <a:r>
              <a:rPr lang="en-AU" sz="2000" dirty="0"/>
              <a:t>E.g. Thermistors, photo diodes, etc</a:t>
            </a:r>
          </a:p>
          <a:p>
            <a:r>
              <a:rPr lang="en-AU" sz="2400" b="1" dirty="0"/>
              <a:t>Active Sensors</a:t>
            </a:r>
          </a:p>
          <a:p>
            <a:pPr lvl="1"/>
            <a:r>
              <a:rPr lang="en-AU" sz="2000" dirty="0"/>
              <a:t>This sensors is designed to transmit a specific type of signal/emission, then acquiring information based on the returned of the signal/emission. </a:t>
            </a:r>
          </a:p>
          <a:p>
            <a:pPr lvl="1"/>
            <a:r>
              <a:rPr lang="en-AU" sz="2000" dirty="0"/>
              <a:t>E.g. Radars, Lidars, IR sensors, etc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902B4-9284-433E-AF51-56AEECB0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2FD53-A5A0-4F1B-A05A-1D58427F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3</a:t>
            </a:fld>
            <a:endParaRPr lang="en-AU"/>
          </a:p>
        </p:txBody>
      </p:sp>
      <p:pic>
        <p:nvPicPr>
          <p:cNvPr id="2056" name="Picture 8" descr="passive_sensor.png">
            <a:extLst>
              <a:ext uri="{FF2B5EF4-FFF2-40B4-BE49-F238E27FC236}">
                <a16:creationId xmlns:a16="http://schemas.microsoft.com/office/drawing/2014/main" id="{2F5F0365-4100-47D3-901E-6D7B5B97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600325"/>
            <a:ext cx="1710813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ctive_sensor.png">
            <a:extLst>
              <a:ext uri="{FF2B5EF4-FFF2-40B4-BE49-F238E27FC236}">
                <a16:creationId xmlns:a16="http://schemas.microsoft.com/office/drawing/2014/main" id="{E3EE32E2-346C-4A9D-AB93-80304342B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199" y="5032375"/>
            <a:ext cx="1710813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33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0151-32C9-430E-BFB5-A327E1EC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Active Sensor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2220-57A4-42CF-8EF9-DBE52D86B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AU" sz="2400" dirty="0"/>
              <a:t>There are few common technique used to acquire different types of information from a returned Signal.</a:t>
            </a:r>
          </a:p>
          <a:p>
            <a:r>
              <a:rPr lang="en-AU" sz="2400" b="1" dirty="0"/>
              <a:t>Time of Flight</a:t>
            </a:r>
          </a:p>
          <a:p>
            <a:pPr lvl="1"/>
            <a:r>
              <a:rPr lang="en-AU" sz="2000" dirty="0"/>
              <a:t>Based of the travel time for a signal to hit the target and return to sensor. By knowing the time of flight and the speed the signal travels through a medium, the distance of the target can be determined.</a:t>
            </a:r>
          </a:p>
          <a:p>
            <a:r>
              <a:rPr lang="en-AU" sz="2400" b="1" dirty="0"/>
              <a:t>Phase Shift</a:t>
            </a:r>
          </a:p>
          <a:p>
            <a:pPr lvl="1"/>
            <a:r>
              <a:rPr lang="en-AU" sz="2000" dirty="0"/>
              <a:t>Using the change in phase, a distance can be derived (D=</a:t>
            </a:r>
            <a:r>
              <a:rPr lang="en-AU" dirty="0"/>
              <a:t> </a:t>
            </a:r>
            <a:r>
              <a:rPr lang="en-AU" sz="2000" dirty="0"/>
              <a:t>ØC/(4</a:t>
            </a:r>
            <a:r>
              <a:rPr lang="el-GR" sz="2000" dirty="0"/>
              <a:t>π</a:t>
            </a:r>
            <a:r>
              <a:rPr lang="en-AU" sz="2000" dirty="0"/>
              <a:t>f)). </a:t>
            </a:r>
          </a:p>
          <a:p>
            <a:r>
              <a:rPr lang="en-AU" sz="2400" b="1" dirty="0"/>
              <a:t>Doppler Shift</a:t>
            </a:r>
          </a:p>
          <a:p>
            <a:pPr lvl="1"/>
            <a:r>
              <a:rPr lang="en-AU" sz="2000" dirty="0"/>
              <a:t>Based on the change in frequency of the returned signal. This functions off the principle a moving object will have a shift in frequency. Used to detect speed and direction. Commonly used on speed guns.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F12D3-B1A2-42E2-B374-6D3AD391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44C49-2BEC-4288-8091-FD9D1C7E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75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8D29-75C3-4E97-8615-57C821F7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DCD8-9641-45EF-89F5-F8B430BC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Time of Flight</a:t>
            </a:r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Phase Shift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b="1" dirty="0"/>
              <a:t>Doppler Shift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15393-2763-44A6-A9F7-F13B216A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8759-16A4-4323-995A-480FEDB8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5</a:t>
            </a:fld>
            <a:endParaRPr lang="en-AU"/>
          </a:p>
        </p:txBody>
      </p:sp>
      <p:pic>
        <p:nvPicPr>
          <p:cNvPr id="6" name="Picture 4" descr="s hunt GIF">
            <a:extLst>
              <a:ext uri="{FF2B5EF4-FFF2-40B4-BE49-F238E27FC236}">
                <a16:creationId xmlns:a16="http://schemas.microsoft.com/office/drawing/2014/main" id="{87F094DA-095A-4F9E-B3C4-499EE5BD718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7" y="4546036"/>
            <a:ext cx="3548063" cy="231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170DC-BBBC-4A40-A363-2E99D969D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518037"/>
            <a:ext cx="2816073" cy="3026339"/>
          </a:xfrm>
          <a:prstGeom prst="rect">
            <a:avLst/>
          </a:prstGeom>
        </p:spPr>
      </p:pic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F833911C-85AD-44E3-86B6-0D83B44BD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017" y="3093302"/>
            <a:ext cx="3901922" cy="158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65C6CD-DEA2-40D1-BB5A-1211873C09D1}"/>
              </a:ext>
            </a:extLst>
          </p:cNvPr>
          <p:cNvSpPr/>
          <p:nvPr/>
        </p:nvSpPr>
        <p:spPr>
          <a:xfrm>
            <a:off x="367068" y="6420406"/>
            <a:ext cx="494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https://www.youtube.com/watch?v=a3RfULw7aAY</a:t>
            </a:r>
          </a:p>
        </p:txBody>
      </p:sp>
    </p:spTree>
    <p:extLst>
      <p:ext uri="{BB962C8B-B14F-4D97-AF65-F5344CB8AC3E}">
        <p14:creationId xmlns:p14="http://schemas.microsoft.com/office/powerpoint/2010/main" val="34540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495A-CC73-40ED-BBB6-CCCE54CE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IR Sensors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5614D-3914-473E-96A6-653B9747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C1BAE-025A-4FD1-803E-7E052F21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38BA3-9640-4235-BB14-0B262D81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4" y="1690688"/>
            <a:ext cx="41721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7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A941-45EA-47E8-BB36-5223C2BB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Our Sensor- IR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AEA5-9B66-423F-9873-FA45FD1E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Our sensor is the distance measuring sensor unit GP2Y0A02YK0F.</a:t>
            </a:r>
          </a:p>
          <a:p>
            <a:r>
              <a:rPr lang="en-AU" dirty="0"/>
              <a:t>It is an active IR sensor.</a:t>
            </a:r>
          </a:p>
          <a:p>
            <a:r>
              <a:rPr lang="en-AU" dirty="0"/>
              <a:t>Measuring distance: 20 to 150 cm</a:t>
            </a:r>
          </a:p>
          <a:p>
            <a:r>
              <a:rPr lang="en-AU" dirty="0"/>
              <a:t>Converts Distance to an analog voltage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F1A42-149B-4A48-9729-5CFD2F3F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870CE-5A94-4D80-99B3-A032794B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7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D2DA2-F9DD-44A5-8828-1A3AD2E3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4108270"/>
            <a:ext cx="3119438" cy="2384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ECBD4-6D4F-4DD2-BDDA-172FF84E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4001294"/>
            <a:ext cx="4076700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456723-75C9-4B71-A7BA-999B9A82A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4975225"/>
            <a:ext cx="39909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8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AF0-F562-4FFA-94AF-9D1A5F62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GP2Y0A02YK0F Block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EBC1A-0AED-44F3-AACB-6E26571C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C2FC4-F3DD-422F-B1D6-31199A64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BE87A-3D47-4E8A-A4E6-1F0119EA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072" y="1565568"/>
            <a:ext cx="4552950" cy="32861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7F1678-141E-48D8-B15D-87962BCD4591}"/>
              </a:ext>
            </a:extLst>
          </p:cNvPr>
          <p:cNvCxnSpPr>
            <a:cxnSpLocks/>
          </p:cNvCxnSpPr>
          <p:nvPr/>
        </p:nvCxnSpPr>
        <p:spPr>
          <a:xfrm>
            <a:off x="3356321" y="2800643"/>
            <a:ext cx="885825" cy="1619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59A73-4F74-4C5F-9CF0-479778EB41D9}"/>
              </a:ext>
            </a:extLst>
          </p:cNvPr>
          <p:cNvSpPr txBox="1"/>
          <p:nvPr/>
        </p:nvSpPr>
        <p:spPr>
          <a:xfrm>
            <a:off x="1041747" y="243131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Positron Sensitive Device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E81C0-4566-4722-ABF9-A8BC8E728D7E}"/>
              </a:ext>
            </a:extLst>
          </p:cNvPr>
          <p:cNvCxnSpPr>
            <a:cxnSpLocks/>
          </p:cNvCxnSpPr>
          <p:nvPr/>
        </p:nvCxnSpPr>
        <p:spPr>
          <a:xfrm>
            <a:off x="5899497" y="1717175"/>
            <a:ext cx="704850" cy="2616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86834D-B46B-4A6C-89BF-A2A3B9A751B0}"/>
              </a:ext>
            </a:extLst>
          </p:cNvPr>
          <p:cNvCxnSpPr>
            <a:cxnSpLocks/>
          </p:cNvCxnSpPr>
          <p:nvPr/>
        </p:nvCxnSpPr>
        <p:spPr>
          <a:xfrm flipH="1">
            <a:off x="7461598" y="1565568"/>
            <a:ext cx="790574" cy="4133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B0361E-DCF2-4ACF-B66A-B92FBE1C918E}"/>
              </a:ext>
            </a:extLst>
          </p:cNvPr>
          <p:cNvCxnSpPr>
            <a:cxnSpLocks/>
          </p:cNvCxnSpPr>
          <p:nvPr/>
        </p:nvCxnSpPr>
        <p:spPr>
          <a:xfrm flipH="1">
            <a:off x="8418860" y="3651543"/>
            <a:ext cx="790574" cy="4133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37EB7E-6AF8-41C2-AF2C-9C2AF94DA581}"/>
              </a:ext>
            </a:extLst>
          </p:cNvPr>
          <p:cNvSpPr txBox="1"/>
          <p:nvPr/>
        </p:nvSpPr>
        <p:spPr>
          <a:xfrm>
            <a:off x="5137497" y="1380902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Ground Pin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91D87C-4514-4E80-9752-77B23544B0CD}"/>
              </a:ext>
            </a:extLst>
          </p:cNvPr>
          <p:cNvSpPr txBox="1"/>
          <p:nvPr/>
        </p:nvSpPr>
        <p:spPr>
          <a:xfrm>
            <a:off x="7933846" y="122850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5v pin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6DC0B9-CBB1-4A72-97B8-011756418412}"/>
              </a:ext>
            </a:extLst>
          </p:cNvPr>
          <p:cNvSpPr txBox="1"/>
          <p:nvPr/>
        </p:nvSpPr>
        <p:spPr>
          <a:xfrm>
            <a:off x="9001839" y="322426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Analog Pin</a:t>
            </a:r>
          </a:p>
        </p:txBody>
      </p:sp>
      <p:pic>
        <p:nvPicPr>
          <p:cNvPr id="5122" name="Picture 2" descr="Image result for suspicious face meme">
            <a:extLst>
              <a:ext uri="{FF2B5EF4-FFF2-40B4-BE49-F238E27FC236}">
                <a16:creationId xmlns:a16="http://schemas.microsoft.com/office/drawing/2014/main" id="{4510CAE6-18F3-47D9-A296-A6EED256E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3" t="22000" r="16750" b="12778"/>
          <a:stretch/>
        </p:blipFill>
        <p:spPr bwMode="auto">
          <a:xfrm>
            <a:off x="16242" y="4994275"/>
            <a:ext cx="1847851" cy="186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65B94A-2A19-452E-9301-79C04C628FF0}"/>
              </a:ext>
            </a:extLst>
          </p:cNvPr>
          <p:cNvSpPr txBox="1"/>
          <p:nvPr/>
        </p:nvSpPr>
        <p:spPr>
          <a:xfrm>
            <a:off x="73852" y="3884320"/>
            <a:ext cx="2456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Why is my LCD screen dim, or blinking when everything is plugged in?</a:t>
            </a:r>
          </a:p>
        </p:txBody>
      </p:sp>
      <p:pic>
        <p:nvPicPr>
          <p:cNvPr id="5124" name="Picture 4" descr="Image result for 9v battery pack jaycar">
            <a:extLst>
              <a:ext uri="{FF2B5EF4-FFF2-40B4-BE49-F238E27FC236}">
                <a16:creationId xmlns:a16="http://schemas.microsoft.com/office/drawing/2014/main" id="{02D2A58F-A8C2-4620-8CBF-BC8BE059B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89" b="29812"/>
          <a:stretch/>
        </p:blipFill>
        <p:spPr bwMode="auto">
          <a:xfrm>
            <a:off x="1864094" y="5995718"/>
            <a:ext cx="1612532" cy="69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9v battery pack jaycar">
            <a:extLst>
              <a:ext uri="{FF2B5EF4-FFF2-40B4-BE49-F238E27FC236}">
                <a16:creationId xmlns:a16="http://schemas.microsoft.com/office/drawing/2014/main" id="{B9876317-18D8-4DB5-BD8E-EBD4A9C56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33" y="5290064"/>
            <a:ext cx="860980" cy="86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power rail">
            <a:extLst>
              <a:ext uri="{FF2B5EF4-FFF2-40B4-BE49-F238E27FC236}">
                <a16:creationId xmlns:a16="http://schemas.microsoft.com/office/drawing/2014/main" id="{E25AE364-660A-4BF6-8FE7-09390494B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1" b="26907"/>
          <a:stretch/>
        </p:blipFill>
        <p:spPr bwMode="auto">
          <a:xfrm>
            <a:off x="4023072" y="5472013"/>
            <a:ext cx="3062287" cy="89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E84B82-2696-42E0-BF5E-B8FFC734CB9F}"/>
              </a:ext>
            </a:extLst>
          </p:cNvPr>
          <p:cNvSpPr txBox="1"/>
          <p:nvPr/>
        </p:nvSpPr>
        <p:spPr>
          <a:xfrm>
            <a:off x="7382104" y="5629497"/>
            <a:ext cx="245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Max current draw of the 5v pin is 400ma</a:t>
            </a:r>
          </a:p>
        </p:txBody>
      </p:sp>
    </p:spTree>
    <p:extLst>
      <p:ext uri="{BB962C8B-B14F-4D97-AF65-F5344CB8AC3E}">
        <p14:creationId xmlns:p14="http://schemas.microsoft.com/office/powerpoint/2010/main" val="3944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CD49-1BB9-4B68-B970-CB55E347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ADC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CC2A9-BC27-451F-A936-DD79C7838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ATMega328P contain an Analog to Digital Converter module.</a:t>
            </a:r>
          </a:p>
          <a:p>
            <a:r>
              <a:rPr lang="en-AU" dirty="0"/>
              <a:t>This module will take an analog signal (Continuous) and convert it into a digital signal (Discontinuous and Discrete) in the form of a 10-bit dataset.</a:t>
            </a:r>
          </a:p>
          <a:p>
            <a:r>
              <a:rPr lang="en-AU" dirty="0"/>
              <a:t>This process is done through sampling, which is depending on the sampling rate and sampling resolution.</a:t>
            </a:r>
          </a:p>
          <a:p>
            <a:r>
              <a:rPr lang="en-AU" dirty="0"/>
              <a:t>Do not use the Arduino library</a:t>
            </a:r>
          </a:p>
          <a:p>
            <a:pPr marL="0" indent="0">
              <a:buNone/>
            </a:pPr>
            <a:r>
              <a:rPr lang="en-AU" dirty="0"/>
              <a:t>   analogread() function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E78D8-6C94-41F4-AD95-DEBC0B7A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University of Technology Sydney Howe Zhu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F037B-2586-46DD-BF7C-5AE11D8F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6992-DF22-46F0-9312-D2C5E90A2606}" type="slidenum">
              <a:rPr lang="en-AU" smtClean="0"/>
              <a:t>9</a:t>
            </a:fld>
            <a:endParaRPr lang="en-AU"/>
          </a:p>
        </p:txBody>
      </p:sp>
      <p:pic>
        <p:nvPicPr>
          <p:cNvPr id="6146" name="Picture 2" descr="Image result for analog to digital signal">
            <a:extLst>
              <a:ext uri="{FF2B5EF4-FFF2-40B4-BE49-F238E27FC236}">
                <a16:creationId xmlns:a16="http://schemas.microsoft.com/office/drawing/2014/main" id="{DE5297EC-2A4C-466D-92D5-1B59D7D7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4227175"/>
            <a:ext cx="4486275" cy="24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00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1455</Words>
  <Application>Microsoft Office PowerPoint</Application>
  <PresentationFormat>Widescreen</PresentationFormat>
  <Paragraphs>191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Sensors </vt:lpstr>
      <vt:lpstr>Biological sensors</vt:lpstr>
      <vt:lpstr>What are sensors?</vt:lpstr>
      <vt:lpstr>Active Sensor Techniques</vt:lpstr>
      <vt:lpstr>Some pictures</vt:lpstr>
      <vt:lpstr>IR Sensors</vt:lpstr>
      <vt:lpstr>Our Sensor- IR sensor</vt:lpstr>
      <vt:lpstr>GP2Y0A02YK0F Block Diagram</vt:lpstr>
      <vt:lpstr>ADC module</vt:lpstr>
      <vt:lpstr>ADC ATMega328P Block Diagram</vt:lpstr>
      <vt:lpstr>ADC Pin allocations</vt:lpstr>
      <vt:lpstr>ADC Physical Pin Allocation</vt:lpstr>
      <vt:lpstr>10-bit address</vt:lpstr>
      <vt:lpstr>10-bit address</vt:lpstr>
      <vt:lpstr>ADC Conversion Process</vt:lpstr>
      <vt:lpstr>Interpreting Data-IR sensor</vt:lpstr>
      <vt:lpstr>Noise</vt:lpstr>
      <vt:lpstr>TinkerCAD</vt:lpstr>
      <vt:lpstr>Exercise 1 LCD </vt:lpstr>
      <vt:lpstr>Exercise 2 IR </vt:lpstr>
      <vt:lpstr>Good luck next week!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Sensors</dc:title>
  <dc:creator>Howe Zhu</dc:creator>
  <cp:lastModifiedBy>howe Zhu</cp:lastModifiedBy>
  <cp:revision>118</cp:revision>
  <dcterms:created xsi:type="dcterms:W3CDTF">2018-08-11T06:57:36Z</dcterms:created>
  <dcterms:modified xsi:type="dcterms:W3CDTF">2020-08-11T17:09:34Z</dcterms:modified>
</cp:coreProperties>
</file>