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BAF4-C6A0-4998-B3C3-CE7EB6CEC4B2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E0AD0-189D-44F1-A3F7-EBCD7D052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29" y="203594"/>
            <a:ext cx="7886700" cy="649482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4022"/>
            <a:ext cx="7886700" cy="484294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+mn-ea"/>
              </a:defRPr>
            </a:lvl1pPr>
            <a:lvl2pPr>
              <a:defRPr baseline="0">
                <a:latin typeface="Calibri" panose="020F0502020204030204" pitchFamily="34" charset="0"/>
                <a:ea typeface="+mn-ea"/>
              </a:defRPr>
            </a:lvl2pPr>
            <a:lvl3pPr>
              <a:defRPr baseline="0">
                <a:latin typeface="Calibri" panose="020F0502020204030204" pitchFamily="34" charset="0"/>
                <a:ea typeface="+mn-ea"/>
              </a:defRPr>
            </a:lvl3pPr>
            <a:lvl4pPr>
              <a:defRPr baseline="0">
                <a:latin typeface="Calibri" panose="020F0502020204030204" pitchFamily="34" charset="0"/>
                <a:ea typeface="+mn-ea"/>
              </a:defRPr>
            </a:lvl4pPr>
            <a:lvl5pPr>
              <a:defRPr baseline="0">
                <a:latin typeface="Calibri" panose="020F0502020204030204" pitchFamily="34" charset="0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7AA3AA-1206-28EB-B2BC-4A5F58BA1CAA}"/>
              </a:ext>
            </a:extLst>
          </p:cNvPr>
          <p:cNvCxnSpPr>
            <a:cxnSpLocks/>
          </p:cNvCxnSpPr>
          <p:nvPr userDrawn="1"/>
        </p:nvCxnSpPr>
        <p:spPr>
          <a:xfrm>
            <a:off x="0" y="1014609"/>
            <a:ext cx="9144000" cy="0"/>
          </a:xfrm>
          <a:prstGeom prst="line">
            <a:avLst/>
          </a:prstGeom>
          <a:ln w="76200">
            <a:solidFill>
              <a:srgbClr val="1749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4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4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1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60925-E395-47B4-97ED-E693822A1F5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31817-57E6-4542-85CA-C7FA932BC0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4" descr="横版组合——透明.png">
            <a:extLst>
              <a:ext uri="{FF2B5EF4-FFF2-40B4-BE49-F238E27FC236}">
                <a16:creationId xmlns:a16="http://schemas.microsoft.com/office/drawing/2014/main" id="{FCBFE799-4C3B-502B-9E09-B8273A12EB1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8953" y="230190"/>
            <a:ext cx="2553801" cy="5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7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6358-BAA1-9D85-BC0A-03255CF94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大作业一经验分享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EFB9147-D71F-C67D-3512-EF393F6C4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推理时间：</a:t>
            </a:r>
            <a:r>
              <a:rPr lang="en-US" altLang="zh-CN" dirty="0"/>
              <a:t>42.8ms 	</a:t>
            </a:r>
            <a:r>
              <a:rPr lang="zh-CN" altLang="en-US" dirty="0"/>
              <a:t>准确率：</a:t>
            </a:r>
            <a:r>
              <a:rPr lang="en-US" altLang="zh-CN" dirty="0"/>
              <a:t>0.932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4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33D8-2920-0CF1-110A-DA6A9824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Calibri" panose="020F0502020204030204" pitchFamily="34" charset="0"/>
              </a:rPr>
              <a:t>Github</a:t>
            </a:r>
            <a:r>
              <a:rPr lang="zh-CN" altLang="en-US" dirty="0"/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76746-7703-5C98-65DC-835CFBB7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https://github.com/Soappyooo/pointnet_cuda_eval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5E45CF-89C1-1234-4F97-6FC99224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4" y="1914938"/>
            <a:ext cx="7384812" cy="45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EB496-E119-E877-3F71-093576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B50E1-4666-4E7D-5EC6-A7D41A44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1629"/>
            <a:ext cx="7886700" cy="4842941"/>
          </a:xfrm>
        </p:spPr>
        <p:txBody>
          <a:bodyPr/>
          <a:lstStyle/>
          <a:p>
            <a:r>
              <a:rPr lang="zh-CN" altLang="en-US" dirty="0"/>
              <a:t>让它看起来像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7B63BA-D628-35FA-C0EC-84C720C2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9" y="1623390"/>
            <a:ext cx="5206766" cy="5228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F9474A-4DF4-DDC1-963F-8A0F5CA9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95" y="1672207"/>
            <a:ext cx="3471628" cy="48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EA2B-3E6A-35C7-6F4C-8D483C4D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66371-1334-50DB-C31A-FCE7976C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采样 </a:t>
            </a:r>
            <a:r>
              <a:rPr lang="en-US" altLang="zh-CN" dirty="0"/>
              <a:t>&gt; </a:t>
            </a:r>
            <a:r>
              <a:rPr lang="zh-CN" altLang="en-US" dirty="0"/>
              <a:t>显存分配 </a:t>
            </a:r>
            <a:r>
              <a:rPr lang="en-US" altLang="zh-CN" dirty="0"/>
              <a:t>&gt;&gt; </a:t>
            </a:r>
            <a:r>
              <a:rPr lang="zh-CN" altLang="en-US" dirty="0"/>
              <a:t>核函数</a:t>
            </a:r>
          </a:p>
        </p:txBody>
      </p:sp>
    </p:spTree>
    <p:extLst>
      <p:ext uri="{BB962C8B-B14F-4D97-AF65-F5344CB8AC3E}">
        <p14:creationId xmlns:p14="http://schemas.microsoft.com/office/powerpoint/2010/main" val="2307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EA2B-3E6A-35C7-6F4C-8D483C4D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66371-1334-50DB-C31A-FCE7976C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174994"/>
                </a:solidFill>
              </a:rPr>
              <a:t>采样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显存分配 </a:t>
            </a:r>
            <a:r>
              <a:rPr lang="en-US" altLang="zh-CN" dirty="0"/>
              <a:t>&gt;&gt; </a:t>
            </a:r>
            <a:r>
              <a:rPr lang="zh-CN" altLang="en-US" dirty="0"/>
              <a:t>核函数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C3F2-449B-9809-A539-765C2349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4"/>
          <a:stretch/>
        </p:blipFill>
        <p:spPr>
          <a:xfrm>
            <a:off x="714790" y="2414862"/>
            <a:ext cx="5386755" cy="15872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59525E-D462-0E3E-BDEE-E6C9B1D9859A}"/>
              </a:ext>
            </a:extLst>
          </p:cNvPr>
          <p:cNvSpPr txBox="1"/>
          <p:nvPr/>
        </p:nvSpPr>
        <p:spPr>
          <a:xfrm>
            <a:off x="628650" y="1913427"/>
            <a:ext cx="26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PointNet</a:t>
            </a:r>
            <a:r>
              <a:rPr lang="zh-CN" altLang="en-US" sz="2000" dirty="0"/>
              <a:t>原文：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9979740-FA2C-F637-C109-7CB65C9D567D}"/>
              </a:ext>
            </a:extLst>
          </p:cNvPr>
          <p:cNvCxnSpPr>
            <a:cxnSpLocks/>
          </p:cNvCxnSpPr>
          <p:nvPr/>
        </p:nvCxnSpPr>
        <p:spPr>
          <a:xfrm>
            <a:off x="3001617" y="2690191"/>
            <a:ext cx="430696" cy="0"/>
          </a:xfrm>
          <a:prstGeom prst="line">
            <a:avLst/>
          </a:prstGeom>
          <a:ln w="28575">
            <a:solidFill>
              <a:srgbClr val="1749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E334E7D-B864-B913-D6A7-5541B9F00F1D}"/>
              </a:ext>
            </a:extLst>
          </p:cNvPr>
          <p:cNvSpPr txBox="1"/>
          <p:nvPr/>
        </p:nvSpPr>
        <p:spPr>
          <a:xfrm>
            <a:off x="714790" y="4605130"/>
            <a:ext cx="5089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样本点数量与推理时间基本成</a:t>
            </a:r>
            <a:r>
              <a:rPr lang="zh-CN" altLang="en-US" b="1" dirty="0"/>
              <a:t>正比</a:t>
            </a:r>
            <a:r>
              <a:rPr lang="zh-CN" altLang="en-US" dirty="0"/>
              <a:t>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最终随机采样</a:t>
            </a:r>
            <a:r>
              <a:rPr lang="en-US" altLang="zh-CN" dirty="0"/>
              <a:t>128</a:t>
            </a:r>
            <a:r>
              <a:rPr lang="zh-CN" altLang="en-US" dirty="0"/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125875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EA2B-3E6A-35C7-6F4C-8D483C4D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66371-1334-50DB-C31A-FCE7976C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采样 </a:t>
            </a:r>
            <a:r>
              <a:rPr lang="en-US" altLang="zh-CN" dirty="0"/>
              <a:t>&gt; </a:t>
            </a:r>
            <a:r>
              <a:rPr lang="zh-CN" altLang="en-US" b="1" dirty="0">
                <a:solidFill>
                  <a:srgbClr val="174994"/>
                </a:solidFill>
              </a:rPr>
              <a:t>显存分配 </a:t>
            </a:r>
            <a:r>
              <a:rPr lang="en-US" altLang="zh-CN" dirty="0"/>
              <a:t>&gt;&gt; </a:t>
            </a:r>
            <a:r>
              <a:rPr lang="zh-CN" altLang="en-US" dirty="0"/>
              <a:t>核函数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89E7B5-D9FF-996C-3EF5-04EC0FD1A680}"/>
              </a:ext>
            </a:extLst>
          </p:cNvPr>
          <p:cNvSpPr txBox="1"/>
          <p:nvPr/>
        </p:nvSpPr>
        <p:spPr>
          <a:xfrm>
            <a:off x="628650" y="1881809"/>
            <a:ext cx="7407966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994"/>
                </a:solidFill>
              </a:rPr>
              <a:t>使用显存池</a:t>
            </a:r>
            <a:r>
              <a:rPr lang="zh-CN" altLang="en-US" dirty="0"/>
              <a:t>或不在推理期间分配回收显存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几个函数：</a:t>
            </a:r>
            <a:r>
              <a:rPr lang="en-US" altLang="zh-CN" dirty="0" err="1"/>
              <a:t>cudaMallocAsync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cudaFreeAsync</a:t>
            </a:r>
            <a:r>
              <a:rPr lang="en-US" altLang="zh-CN" dirty="0"/>
              <a:t>, </a:t>
            </a:r>
            <a:r>
              <a:rPr lang="en-US" altLang="zh-CN" dirty="0" err="1"/>
              <a:t>cudaStreamSynchronize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参考：</a:t>
            </a:r>
            <a:r>
              <a:rPr lang="en-US" altLang="zh-CN" b="1" i="0" dirty="0">
                <a:solidFill>
                  <a:srgbClr val="1A1A1A"/>
                </a:solidFill>
                <a:effectLst/>
                <a:latin typeface="NVIDIA Sans"/>
              </a:rPr>
              <a:t>Using the NVIDIA CUDA Stream-Ordered Memory Allocator</a:t>
            </a: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1A1A1A"/>
                </a:solidFill>
                <a:effectLst/>
                <a:latin typeface="NVIDIA Sans"/>
              </a:rPr>
              <a:t>https://developer.nvidia.com/blog/using-cuda-stream-ordered-memory-allocator-part-1/</a:t>
            </a:r>
          </a:p>
          <a:p>
            <a:pPr>
              <a:lnSpc>
                <a:spcPct val="150000"/>
              </a:lnSpc>
            </a:pPr>
            <a:r>
              <a:rPr lang="en-US" altLang="zh-CN" sz="1400" i="0" dirty="0">
                <a:solidFill>
                  <a:srgbClr val="1A1A1A"/>
                </a:solidFill>
                <a:effectLst/>
                <a:latin typeface="NVIDIA Sans"/>
              </a:rPr>
              <a:t>https://developer.nvidia.com/blog/using-cuda-stream-ordered-memory-allocator-part-2/</a:t>
            </a:r>
          </a:p>
          <a:p>
            <a:pPr>
              <a:lnSpc>
                <a:spcPct val="150000"/>
              </a:lnSpc>
            </a:pPr>
            <a:endParaRPr lang="en-US" altLang="zh-CN" sz="1400" i="0" dirty="0">
              <a:solidFill>
                <a:srgbClr val="1A1A1A"/>
              </a:solidFill>
              <a:effectLst/>
              <a:latin typeface="NVIDIA Sans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31C90E-C294-5A2A-6F30-E0AFFA1E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4011656"/>
            <a:ext cx="4425502" cy="25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2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EA2B-3E6A-35C7-6F4C-8D483C4D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66371-1334-50DB-C31A-FCE7976C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采样 </a:t>
            </a:r>
            <a:r>
              <a:rPr lang="en-US" altLang="zh-CN" dirty="0"/>
              <a:t>&gt; </a:t>
            </a:r>
            <a:r>
              <a:rPr lang="zh-CN" altLang="en-US" dirty="0"/>
              <a:t>显存分配 </a:t>
            </a:r>
            <a:r>
              <a:rPr lang="en-US" altLang="zh-CN" dirty="0"/>
              <a:t>&gt;&gt; </a:t>
            </a:r>
            <a:r>
              <a:rPr lang="zh-CN" altLang="en-US" b="1" dirty="0">
                <a:solidFill>
                  <a:srgbClr val="174994"/>
                </a:solidFill>
              </a:rPr>
              <a:t>核函数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CDC549-5EFB-2069-82F4-7C1E925368C6}"/>
              </a:ext>
            </a:extLst>
          </p:cNvPr>
          <p:cNvSpPr txBox="1"/>
          <p:nvPr/>
        </p:nvSpPr>
        <p:spPr>
          <a:xfrm>
            <a:off x="715617" y="2133600"/>
            <a:ext cx="8024192" cy="346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参考：</a:t>
            </a:r>
            <a:r>
              <a:rPr lang="en-US" altLang="zh-CN" sz="1400" dirty="0"/>
              <a:t>https://github.com/nicolaswilde/cuda-tensorcore-hgemm</a:t>
            </a:r>
          </a:p>
          <a:p>
            <a:r>
              <a:rPr lang="en-US" altLang="zh-CN" sz="1400" dirty="0"/>
              <a:t>	  https://github.com/wangzyon/NVIDIA_SGEMM_PRACTICE</a:t>
            </a:r>
          </a:p>
          <a:p>
            <a:r>
              <a:rPr lang="en-US" altLang="zh-CN" sz="1400" dirty="0"/>
              <a:t>	  https://siboehm.com/articles/22/CUDA-MMM</a:t>
            </a:r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dirty="0"/>
              <a:t>部分核函数采用</a:t>
            </a:r>
            <a:r>
              <a:rPr lang="en-US" altLang="zh-CN" dirty="0"/>
              <a:t>2d </a:t>
            </a:r>
            <a:r>
              <a:rPr lang="en-US" altLang="zh-CN" dirty="0" err="1"/>
              <a:t>blocktiling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dirty="0"/>
              <a:t>卷积使用矩阵乘法实现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dirty="0"/>
              <a:t>边界检查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dirty="0"/>
              <a:t>半精度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仍然有很大优化空间</a:t>
            </a:r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9F180ED1-EA91-7A16-37D1-3C3A0C5C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74" y="1304058"/>
            <a:ext cx="4006226" cy="5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1F593-5699-06FB-7BDA-E7865305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F33E5-56EA-71B6-C256-4AA041CA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4140"/>
            <a:ext cx="7886700" cy="1152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7601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200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NVIDIA Sans</vt:lpstr>
      <vt:lpstr>等线</vt:lpstr>
      <vt:lpstr>黑体</vt:lpstr>
      <vt:lpstr>Aptos</vt:lpstr>
      <vt:lpstr>Aptos Display</vt:lpstr>
      <vt:lpstr>Arial</vt:lpstr>
      <vt:lpstr>Calibri</vt:lpstr>
      <vt:lpstr>Wingdings</vt:lpstr>
      <vt:lpstr>Office 主题​​</vt:lpstr>
      <vt:lpstr>大作业一经验分享</vt:lpstr>
      <vt:lpstr>Github仓库</vt:lpstr>
      <vt:lpstr>思路</vt:lpstr>
      <vt:lpstr>性能提升</vt:lpstr>
      <vt:lpstr>性能提升</vt:lpstr>
      <vt:lpstr>性能提升</vt:lpstr>
      <vt:lpstr>性能提升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Soappyooo Fan</dc:creator>
  <cp:lastModifiedBy>Soappyooo Fan</cp:lastModifiedBy>
  <cp:revision>2</cp:revision>
  <dcterms:created xsi:type="dcterms:W3CDTF">2024-11-09T02:42:58Z</dcterms:created>
  <dcterms:modified xsi:type="dcterms:W3CDTF">2024-11-14T04:29:32Z</dcterms:modified>
</cp:coreProperties>
</file>