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3.xml" ContentType="application/vnd.openxmlformats-officedocument.theme+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95" r:id="rId2"/>
    <p:sldMasterId id="2147483732" r:id="rId3"/>
    <p:sldMasterId id="2147483806" r:id="rId4"/>
  </p:sldMasterIdLst>
  <p:notesMasterIdLst>
    <p:notesMasterId r:id="rId46"/>
  </p:notesMasterIdLst>
  <p:sldIdLst>
    <p:sldId id="256" r:id="rId5"/>
    <p:sldId id="365" r:id="rId6"/>
    <p:sldId id="390" r:id="rId7"/>
    <p:sldId id="308" r:id="rId8"/>
    <p:sldId id="511" r:id="rId9"/>
    <p:sldId id="501" r:id="rId10"/>
    <p:sldId id="502" r:id="rId11"/>
    <p:sldId id="503" r:id="rId12"/>
    <p:sldId id="499" r:id="rId13"/>
    <p:sldId id="500" r:id="rId14"/>
    <p:sldId id="416" r:id="rId15"/>
    <p:sldId id="505" r:id="rId16"/>
    <p:sldId id="512" r:id="rId17"/>
    <p:sldId id="514" r:id="rId18"/>
    <p:sldId id="515" r:id="rId19"/>
    <p:sldId id="504" r:id="rId20"/>
    <p:sldId id="506" r:id="rId21"/>
    <p:sldId id="513" r:id="rId22"/>
    <p:sldId id="510" r:id="rId23"/>
    <p:sldId id="518" r:id="rId24"/>
    <p:sldId id="519" r:id="rId25"/>
    <p:sldId id="520" r:id="rId26"/>
    <p:sldId id="521" r:id="rId27"/>
    <p:sldId id="522" r:id="rId28"/>
    <p:sldId id="523" r:id="rId29"/>
    <p:sldId id="524" r:id="rId30"/>
    <p:sldId id="531" r:id="rId31"/>
    <p:sldId id="526" r:id="rId32"/>
    <p:sldId id="528" r:id="rId33"/>
    <p:sldId id="532" r:id="rId34"/>
    <p:sldId id="533" r:id="rId35"/>
    <p:sldId id="534" r:id="rId36"/>
    <p:sldId id="535" r:id="rId37"/>
    <p:sldId id="507" r:id="rId38"/>
    <p:sldId id="508" r:id="rId39"/>
    <p:sldId id="527" r:id="rId40"/>
    <p:sldId id="509" r:id="rId41"/>
    <p:sldId id="537" r:id="rId42"/>
    <p:sldId id="530" r:id="rId43"/>
    <p:sldId id="529" r:id="rId44"/>
    <p:sldId id="536"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3B1E211-DF1D-CD42-81E9-E04824346CD5}">
          <p14:sldIdLst>
            <p14:sldId id="256"/>
            <p14:sldId id="365"/>
            <p14:sldId id="390"/>
            <p14:sldId id="308"/>
            <p14:sldId id="511"/>
          </p14:sldIdLst>
        </p14:section>
        <p14:section name="Sorting Logic Review" id="{2FDC1748-E5FD-D340-8A5E-1590CCC34C16}">
          <p14:sldIdLst>
            <p14:sldId id="501"/>
            <p14:sldId id="502"/>
            <p14:sldId id="503"/>
            <p14:sldId id="499"/>
            <p14:sldId id="500"/>
          </p14:sldIdLst>
        </p14:section>
        <p14:section name="STEP 1: Copying Superstate WMEs" id="{CC4DEA6D-618D-5B4D-A013-806BD8C7D696}">
          <p14:sldIdLst>
            <p14:sldId id="416"/>
            <p14:sldId id="505"/>
            <p14:sldId id="512"/>
          </p14:sldIdLst>
        </p14:section>
        <p14:section name="Rule Naming" id="{27CF3F50-70C5-EE4A-970D-DDE853805E69}">
          <p14:sldIdLst>
            <p14:sldId id="514"/>
            <p14:sldId id="515"/>
          </p14:sldIdLst>
        </p14:section>
        <p14:section name="Debugging Rule Matching" id="{83D00999-E4CF-EB4C-AC7E-6D26837400AC}">
          <p14:sldIdLst>
            <p14:sldId id="504"/>
            <p14:sldId id="506"/>
            <p14:sldId id="513"/>
            <p14:sldId id="510"/>
          </p14:sldIdLst>
        </p14:section>
        <p14:section name="STEP 2: Propose" id="{C342620D-0E1A-F649-9B1C-8BA074F2891D}">
          <p14:sldIdLst>
            <p14:sldId id="518"/>
            <p14:sldId id="519"/>
            <p14:sldId id="520"/>
          </p14:sldIdLst>
        </p14:section>
        <p14:section name="STEP 3: Prefer Unary" id="{88F6610B-6D57-1043-897C-C19C8F978E4A}">
          <p14:sldIdLst>
            <p14:sldId id="521"/>
            <p14:sldId id="522"/>
          </p14:sldIdLst>
        </p14:section>
        <p14:section name="STEP 4: Prefer Binary" id="{99D0F6D3-E199-3D4C-AD23-3DF97C7717B8}">
          <p14:sldIdLst>
            <p14:sldId id="523"/>
            <p14:sldId id="524"/>
          </p14:sldIdLst>
        </p14:section>
        <p14:section name="STEP 5: Apply total-cost" id="{D2FF684C-27DD-A441-B710-0283218A4702}">
          <p14:sldIdLst>
            <p14:sldId id="531"/>
            <p14:sldId id="526"/>
            <p14:sldId id="528"/>
            <p14:sldId id="532"/>
          </p14:sldIdLst>
        </p14:section>
        <p14:section name="STEP 6: Apply completion" id="{82A20D0F-1184-5A4F-AA7C-602082E8CF6C}">
          <p14:sldIdLst>
            <p14:sldId id="533"/>
            <p14:sldId id="534"/>
            <p14:sldId id="535"/>
          </p14:sldIdLst>
        </p14:section>
        <p14:section name="Conjunctions &amp; Disjunctions" id="{B4771ABB-03EF-874C-A99D-4CCFA77BE995}">
          <p14:sldIdLst>
            <p14:sldId id="507"/>
            <p14:sldId id="508"/>
            <p14:sldId id="527"/>
            <p14:sldId id="509"/>
          </p14:sldIdLst>
        </p14:section>
        <p14:section name="STEP 7: Apply non-costs" id="{762588F0-B1DD-B441-B498-01967CF02CDC}">
          <p14:sldIdLst>
            <p14:sldId id="537"/>
            <p14:sldId id="530"/>
            <p14:sldId id="529"/>
            <p14:sldId id="53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8E8"/>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78"/>
    <p:restoredTop sz="94694"/>
  </p:normalViewPr>
  <p:slideViewPr>
    <p:cSldViewPr snapToGrid="0">
      <p:cViewPr varScale="1">
        <p:scale>
          <a:sx n="81" d="100"/>
          <a:sy n="81" d="100"/>
        </p:scale>
        <p:origin x="706" y="5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110" d="100"/>
          <a:sy n="110" d="100"/>
        </p:scale>
        <p:origin x="4752"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191035-C050-B445-BDBC-B85523613CCD}" type="datetimeFigureOut">
              <a:rPr lang="en-US" smtClean="0"/>
              <a:t>7/17/2024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9989B7-BB78-0E41-84E2-D4B67D6A5F93}" type="slidenum">
              <a:rPr lang="en-US" smtClean="0"/>
              <a:t>‹#›</a:t>
            </a:fld>
            <a:endParaRPr lang="en-US"/>
          </a:p>
        </p:txBody>
      </p:sp>
    </p:spTree>
    <p:extLst>
      <p:ext uri="{BB962C8B-B14F-4D97-AF65-F5344CB8AC3E}">
        <p14:creationId xmlns:p14="http://schemas.microsoft.com/office/powerpoint/2010/main" val="294916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9989B7-BB78-0E41-84E2-D4B67D6A5F93}" type="slidenum">
              <a:rPr lang="en-US" smtClean="0"/>
              <a:t>40</a:t>
            </a:fld>
            <a:endParaRPr lang="en-US"/>
          </a:p>
        </p:txBody>
      </p:sp>
    </p:spTree>
    <p:extLst>
      <p:ext uri="{BB962C8B-B14F-4D97-AF65-F5344CB8AC3E}">
        <p14:creationId xmlns:p14="http://schemas.microsoft.com/office/powerpoint/2010/main" val="17039106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15.jp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16.jp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17.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18.jp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19.jp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0.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8.jp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21.tmp"/><Relationship Id="rId5" Type="http://schemas.openxmlformats.org/officeDocument/2006/relationships/image" Target="../media/image13.png"/><Relationship Id="rId4" Type="http://schemas.openxmlformats.org/officeDocument/2006/relationships/image" Target="../media/image11.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Instructions">
    <p:spTree>
      <p:nvGrpSpPr>
        <p:cNvPr id="1" name=""/>
        <p:cNvGrpSpPr/>
        <p:nvPr/>
      </p:nvGrpSpPr>
      <p:grpSpPr>
        <a:xfrm>
          <a:off x="0" y="0"/>
          <a:ext cx="0" cy="0"/>
          <a:chOff x="0" y="0"/>
          <a:chExt cx="0" cy="0"/>
        </a:xfrm>
      </p:grpSpPr>
      <p:pic>
        <p:nvPicPr>
          <p:cNvPr id="18" name="Picture 17" descr="Graphical user interface, application, Word&#10;&#10;Description automatically generated">
            <a:extLst>
              <a:ext uri="{FF2B5EF4-FFF2-40B4-BE49-F238E27FC236}">
                <a16:creationId xmlns:a16="http://schemas.microsoft.com/office/drawing/2014/main" id="{0B9B688F-3869-4ECE-BE40-DE3ADDF3F073}"/>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5120513" y="4242380"/>
            <a:ext cx="3300984" cy="1857119"/>
          </a:xfrm>
          <a:prstGeom prst="rect">
            <a:avLst/>
          </a:prstGeom>
          <a:ln w="6350">
            <a:solidFill>
              <a:schemeClr val="accent2"/>
            </a:solidFill>
          </a:ln>
        </p:spPr>
      </p:pic>
      <p:pic>
        <p:nvPicPr>
          <p:cNvPr id="20" name="Picture 19" descr="Chart, bar chart&#10;&#10;Description automatically generated">
            <a:extLst>
              <a:ext uri="{FF2B5EF4-FFF2-40B4-BE49-F238E27FC236}">
                <a16:creationId xmlns:a16="http://schemas.microsoft.com/office/drawing/2014/main" id="{5EB3950A-EFEF-4170-8936-5F3D5792ECB7}"/>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bwMode="gray">
          <a:xfrm>
            <a:off x="8421497" y="4241359"/>
            <a:ext cx="3310128" cy="1858140"/>
          </a:xfrm>
          <a:prstGeom prst="rect">
            <a:avLst/>
          </a:prstGeom>
          <a:ln w="6350">
            <a:solidFill>
              <a:schemeClr val="accent2"/>
            </a:solidFill>
          </a:ln>
        </p:spPr>
      </p:pic>
      <p:sp>
        <p:nvSpPr>
          <p:cNvPr id="7" name="Rectangle 6">
            <a:extLst>
              <a:ext uri="{FF2B5EF4-FFF2-40B4-BE49-F238E27FC236}">
                <a16:creationId xmlns:a16="http://schemas.microsoft.com/office/drawing/2014/main" id="{43310477-1515-4A0A-A5E0-880E71B4E025}"/>
              </a:ext>
              <a:ext uri="{C183D7F6-B498-43B3-948B-1728B52AA6E4}">
                <adec:decorative xmlns:adec="http://schemas.microsoft.com/office/drawing/2017/decorative" val="1"/>
              </a:ext>
            </a:extLst>
          </p:cNvPr>
          <p:cNvSpPr/>
          <p:nvPr/>
        </p:nvSpPr>
        <p:spPr bwMode="gray">
          <a:xfrm>
            <a:off x="0" y="1"/>
            <a:ext cx="4556043" cy="6858002"/>
          </a:xfrm>
          <a:prstGeom prst="rect">
            <a:avLst/>
          </a:prstGeom>
          <a:solidFill>
            <a:srgbClr val="FBF9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0677" tIns="65339" rIns="130677" bIns="65339" numCol="1" spcCol="0" rtlCol="0" fromWordArt="0" anchor="t" anchorCtr="0" forceAA="0" compatLnSpc="1">
            <a:prstTxWarp prst="textNoShape">
              <a:avLst/>
            </a:prstTxWarp>
            <a:noAutofit/>
          </a:bodyPr>
          <a:lstStyle/>
          <a:p>
            <a:pPr algn="ctr">
              <a:spcBef>
                <a:spcPts val="714"/>
              </a:spcBef>
            </a:pPr>
            <a:endParaRPr lang="en-US" sz="1429" dirty="0">
              <a:solidFill>
                <a:schemeClr val="bg1"/>
              </a:solidFill>
            </a:endParaRPr>
          </a:p>
        </p:txBody>
      </p:sp>
      <p:sp>
        <p:nvSpPr>
          <p:cNvPr id="5" name="Rectangle: Rounded Corners 4">
            <a:extLst>
              <a:ext uri="{FF2B5EF4-FFF2-40B4-BE49-F238E27FC236}">
                <a16:creationId xmlns:a16="http://schemas.microsoft.com/office/drawing/2014/main" id="{677D07B9-8B61-4172-8A34-4889EE9216D0}"/>
              </a:ext>
            </a:extLst>
          </p:cNvPr>
          <p:cNvSpPr/>
          <p:nvPr/>
        </p:nvSpPr>
        <p:spPr bwMode="gray">
          <a:xfrm>
            <a:off x="824245" y="2332569"/>
            <a:ext cx="1058109" cy="454328"/>
          </a:xfrm>
          <a:prstGeom prst="roundRect">
            <a:avLst>
              <a:gd name="adj" fmla="val 14098"/>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8" name="TextBox 7">
            <a:extLst>
              <a:ext uri="{FF2B5EF4-FFF2-40B4-BE49-F238E27FC236}">
                <a16:creationId xmlns:a16="http://schemas.microsoft.com/office/drawing/2014/main" id="{144308BD-A2EF-404E-BE32-E7DA086E8C83}"/>
              </a:ext>
            </a:extLst>
          </p:cNvPr>
          <p:cNvSpPr txBox="1"/>
          <p:nvPr/>
        </p:nvSpPr>
        <p:spPr bwMode="gray">
          <a:xfrm>
            <a:off x="824247" y="2825509"/>
            <a:ext cx="1758315" cy="1000274"/>
          </a:xfrm>
          <a:prstGeom prst="rect">
            <a:avLst/>
          </a:prstGeom>
          <a:noFill/>
        </p:spPr>
        <p:txBody>
          <a:bodyPr wrap="square" lIns="0" tIns="0" rIns="0" bIns="0" rtlCol="0">
            <a:spAutoFit/>
          </a:bodyPr>
          <a:lstStyle/>
          <a:p>
            <a:pPr algn="l">
              <a:spcBef>
                <a:spcPts val="714"/>
              </a:spcBef>
            </a:pPr>
            <a:r>
              <a:rPr lang="en-US" sz="6500" b="1" dirty="0">
                <a:solidFill>
                  <a:schemeClr val="accent6"/>
                </a:solidFill>
              </a:rPr>
              <a:t>16:9</a:t>
            </a:r>
          </a:p>
        </p:txBody>
      </p:sp>
      <p:sp>
        <p:nvSpPr>
          <p:cNvPr id="10" name="TextBox 9">
            <a:extLst>
              <a:ext uri="{FF2B5EF4-FFF2-40B4-BE49-F238E27FC236}">
                <a16:creationId xmlns:a16="http://schemas.microsoft.com/office/drawing/2014/main" id="{FD38DA28-EF8F-43D1-AD7F-CCB3640760DD}"/>
              </a:ext>
            </a:extLst>
          </p:cNvPr>
          <p:cNvSpPr txBox="1"/>
          <p:nvPr/>
        </p:nvSpPr>
        <p:spPr bwMode="gray">
          <a:xfrm>
            <a:off x="822196" y="4598065"/>
            <a:ext cx="3584240" cy="200055"/>
          </a:xfrm>
          <a:prstGeom prst="rect">
            <a:avLst/>
          </a:prstGeom>
          <a:noFill/>
        </p:spPr>
        <p:txBody>
          <a:bodyPr wrap="square" lIns="0" tIns="0" rIns="0" bIns="0" rtlCol="0">
            <a:spAutoFit/>
          </a:bodyPr>
          <a:lstStyle/>
          <a:p>
            <a:pPr algn="l">
              <a:spcBef>
                <a:spcPts val="714"/>
              </a:spcBef>
            </a:pPr>
            <a:r>
              <a:rPr lang="en-US" sz="1300" noProof="0" dirty="0">
                <a:solidFill>
                  <a:schemeClr val="tx1"/>
                </a:solidFill>
              </a:rPr>
              <a:t>Released 12/17/2021</a:t>
            </a:r>
          </a:p>
        </p:txBody>
      </p:sp>
      <p:sp>
        <p:nvSpPr>
          <p:cNvPr id="22" name="TextBox 21">
            <a:extLst>
              <a:ext uri="{FF2B5EF4-FFF2-40B4-BE49-F238E27FC236}">
                <a16:creationId xmlns:a16="http://schemas.microsoft.com/office/drawing/2014/main" id="{3E57223A-B05B-4614-AAEA-675CF58D9E9B}"/>
              </a:ext>
            </a:extLst>
          </p:cNvPr>
          <p:cNvSpPr txBox="1"/>
          <p:nvPr/>
        </p:nvSpPr>
        <p:spPr bwMode="gray">
          <a:xfrm>
            <a:off x="824247" y="3597791"/>
            <a:ext cx="2436843" cy="615553"/>
          </a:xfrm>
          <a:prstGeom prst="rect">
            <a:avLst/>
          </a:prstGeom>
          <a:noFill/>
        </p:spPr>
        <p:txBody>
          <a:bodyPr wrap="square" lIns="0" tIns="0" rIns="0" bIns="0" rtlCol="0">
            <a:spAutoFit/>
          </a:bodyPr>
          <a:lstStyle/>
          <a:p>
            <a:pPr algn="l">
              <a:spcBef>
                <a:spcPts val="0"/>
              </a:spcBef>
            </a:pPr>
            <a:r>
              <a:rPr lang="en-US" sz="4000" b="0" dirty="0">
                <a:solidFill>
                  <a:schemeClr val="accent6"/>
                </a:solidFill>
              </a:rPr>
              <a:t>on-screen</a:t>
            </a:r>
          </a:p>
        </p:txBody>
      </p:sp>
      <p:pic>
        <p:nvPicPr>
          <p:cNvPr id="23" name="Optum logo" descr="Optum logo">
            <a:extLst>
              <a:ext uri="{FF2B5EF4-FFF2-40B4-BE49-F238E27FC236}">
                <a16:creationId xmlns:a16="http://schemas.microsoft.com/office/drawing/2014/main" id="{33540F47-FA69-40F1-B951-BB6DF057FA97}"/>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gray">
          <a:xfrm>
            <a:off x="824247" y="523904"/>
            <a:ext cx="2438884" cy="706174"/>
          </a:xfrm>
          <a:prstGeom prst="rect">
            <a:avLst/>
          </a:prstGeom>
        </p:spPr>
      </p:pic>
      <p:sp>
        <p:nvSpPr>
          <p:cNvPr id="14" name="TextBox 13">
            <a:extLst>
              <a:ext uri="{FF2B5EF4-FFF2-40B4-BE49-F238E27FC236}">
                <a16:creationId xmlns:a16="http://schemas.microsoft.com/office/drawing/2014/main" id="{56025CD2-CA64-4689-B743-52D853121FA6}"/>
              </a:ext>
              <a:ext uri="{C183D7F6-B498-43B3-948B-1728B52AA6E4}">
                <adec:decorative xmlns:adec="http://schemas.microsoft.com/office/drawing/2017/decorative" val="1"/>
              </a:ext>
            </a:extLst>
          </p:cNvPr>
          <p:cNvSpPr txBox="1"/>
          <p:nvPr/>
        </p:nvSpPr>
        <p:spPr bwMode="gray">
          <a:xfrm>
            <a:off x="822196" y="2325232"/>
            <a:ext cx="1060158" cy="461665"/>
          </a:xfrm>
          <a:prstGeom prst="rect">
            <a:avLst/>
          </a:prstGeom>
          <a:noFill/>
        </p:spPr>
        <p:txBody>
          <a:bodyPr wrap="square" lIns="0" tIns="0" rIns="0" bIns="0" rtlCol="0">
            <a:spAutoFit/>
          </a:bodyPr>
          <a:lstStyle/>
          <a:p>
            <a:pPr algn="ctr">
              <a:spcBef>
                <a:spcPts val="0"/>
              </a:spcBef>
            </a:pPr>
            <a:r>
              <a:rPr lang="en-US" sz="3000" b="1" dirty="0">
                <a:solidFill>
                  <a:schemeClr val="accent6"/>
                </a:solidFill>
              </a:rPr>
              <a:t>Beta</a:t>
            </a:r>
          </a:p>
        </p:txBody>
      </p:sp>
      <p:pic>
        <p:nvPicPr>
          <p:cNvPr id="17" name="Picture 16">
            <a:extLst>
              <a:ext uri="{FF2B5EF4-FFF2-40B4-BE49-F238E27FC236}">
                <a16:creationId xmlns:a16="http://schemas.microsoft.com/office/drawing/2014/main" id="{819BE298-EAEE-4EF5-9588-71610469B37B}"/>
              </a:ext>
              <a:ext uri="{C183D7F6-B498-43B3-948B-1728B52AA6E4}">
                <adec:decorative xmlns:adec="http://schemas.microsoft.com/office/drawing/2017/decorative" val="1"/>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5120513" y="523875"/>
            <a:ext cx="6611112" cy="3717484"/>
          </a:xfrm>
          <a:prstGeom prst="rect">
            <a:avLst/>
          </a:prstGeom>
          <a:ln w="6350">
            <a:solidFill>
              <a:schemeClr val="accent2"/>
            </a:solidFill>
          </a:ln>
        </p:spPr>
      </p:pic>
    </p:spTree>
    <p:extLst>
      <p:ext uri="{BB962C8B-B14F-4D97-AF65-F5344CB8AC3E}">
        <p14:creationId xmlns:p14="http://schemas.microsoft.com/office/powerpoint/2010/main" val="4099688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EA5FF497-13BE-5E48-8877-06C726768C6D}" type="datetimeFigureOut">
              <a:rPr lang="en-US" smtClean="0"/>
              <a:t>7/17/2024</a:t>
            </a:fld>
            <a:endParaRPr lang="en-US"/>
          </a:p>
        </p:txBody>
      </p:sp>
      <p:sp>
        <p:nvSpPr>
          <p:cNvPr id="6" name="Slide Number Placeholder 5" hidden="1">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5" name="Footer Placeholder 4" hidden="1">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endParaRPr lang="en-US"/>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 (optional); Arial 24pt, sentence case</a:t>
            </a:r>
          </a:p>
        </p:txBody>
      </p:sp>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dirty="0"/>
              <a:t>Section title; Arial 55pt, sentence case</a:t>
            </a:r>
          </a:p>
        </p:txBody>
      </p:sp>
    </p:spTree>
    <p:extLst>
      <p:ext uri="{BB962C8B-B14F-4D97-AF65-F5344CB8AC3E}">
        <p14:creationId xmlns:p14="http://schemas.microsoft.com/office/powerpoint/2010/main" val="283294600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6">
          <p15:clr>
            <a:srgbClr val="FBAE40"/>
          </p15:clr>
        </p15:guide>
        <p15:guide id="3" orient="horz" pos="2505">
          <p15:clr>
            <a:srgbClr val="FBAE40"/>
          </p15:clr>
        </p15:guide>
        <p15:guide id="4" orient="horz" pos="2679">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A large &quot;x&quot; indicating that this layout is not approved for use.">
            <a:extLst>
              <a:ext uri="{FF2B5EF4-FFF2-40B4-BE49-F238E27FC236}">
                <a16:creationId xmlns:a16="http://schemas.microsoft.com/office/drawing/2014/main" id="{F637101A-C75C-41F9-A59B-BB01DC6F1A81}"/>
              </a:ext>
            </a:extLst>
          </p:cNvPr>
          <p:cNvSpPr>
            <a:spLocks noChangeAspect="1"/>
          </p:cNvSpPr>
          <p:nvPr/>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dirty="0"/>
          </a:p>
        </p:txBody>
      </p:sp>
      <p:sp>
        <p:nvSpPr>
          <p:cNvPr id="7" name="TextBox 6">
            <a:extLst>
              <a:ext uri="{FF2B5EF4-FFF2-40B4-BE49-F238E27FC236}">
                <a16:creationId xmlns:a16="http://schemas.microsoft.com/office/drawing/2014/main" id="{57B99AAD-1C70-4066-97B8-7CB0AFCDBCB0}"/>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B7568664-50C7-4DB8-8C47-CFB226FB188C}"/>
              </a:ext>
            </a:extLst>
          </p:cNvPr>
          <p:cNvSpPr>
            <a:spLocks noGrp="1"/>
          </p:cNvSpPr>
          <p:nvPr>
            <p:ph type="ctrTitle" hasCustomPrompt="1"/>
          </p:nvPr>
        </p:nvSpPr>
        <p:spPr bwMode="gray">
          <a:xfrm>
            <a:off x="1524000" y="2886715"/>
            <a:ext cx="9144000" cy="623248"/>
          </a:xfrm>
        </p:spPr>
        <p:txBody>
          <a:bodyPr anchor="b"/>
          <a:lstStyle>
            <a:lvl1pPr algn="ctr">
              <a:defRPr sz="4500"/>
            </a:lvl1pPr>
          </a:lstStyle>
          <a:p>
            <a:r>
              <a:rPr lang="en-US" dirty="0"/>
              <a:t>Not for use. Microsoft default.</a:t>
            </a:r>
          </a:p>
        </p:txBody>
      </p:sp>
      <p:sp>
        <p:nvSpPr>
          <p:cNvPr id="3" name="Subtitle 2">
            <a:extLst>
              <a:ext uri="{FF2B5EF4-FFF2-40B4-BE49-F238E27FC236}">
                <a16:creationId xmlns:a16="http://schemas.microsoft.com/office/drawing/2014/main" id="{4EAF0C85-44B2-4CC0-932D-2F9ADF1FFD31}"/>
              </a:ext>
            </a:extLst>
          </p:cNvPr>
          <p:cNvSpPr>
            <a:spLocks noGrp="1"/>
          </p:cNvSpPr>
          <p:nvPr>
            <p:ph type="subTitle" idx="1" hasCustomPrompt="1"/>
          </p:nvPr>
        </p:nvSpPr>
        <p:spPr bwMode="gray">
          <a:xfrm>
            <a:off x="1524000" y="3602038"/>
            <a:ext cx="9144000" cy="1130600"/>
          </a:xfrm>
        </p:spPr>
        <p:txBody>
          <a:bodyPr/>
          <a:lstStyle>
            <a:lvl1pPr marL="0" indent="0" algn="ctr">
              <a:buNone/>
              <a:defRPr sz="24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This layout is not intended for use within Optum presentations.</a:t>
            </a:r>
          </a:p>
        </p:txBody>
      </p:sp>
      <p:sp>
        <p:nvSpPr>
          <p:cNvPr id="5" name="Footer Placeholder 4">
            <a:extLst>
              <a:ext uri="{FF2B5EF4-FFF2-40B4-BE49-F238E27FC236}">
                <a16:creationId xmlns:a16="http://schemas.microsoft.com/office/drawing/2014/main" id="{6A126410-8F3C-4F0B-B7C5-2D48B3EF1A6A}"/>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D02FE67C-069E-48A9-B723-DEF10C50C013}"/>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4" name="Date Placeholder 3">
            <a:extLst>
              <a:ext uri="{FF2B5EF4-FFF2-40B4-BE49-F238E27FC236}">
                <a16:creationId xmlns:a16="http://schemas.microsoft.com/office/drawing/2014/main" id="{372CD502-C58E-4BBA-9A0D-8801688B5209}"/>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678879294"/>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Freeform: Shape 9" descr="A large &quot;x&quot; indicating that this layout is not approved for use.">
            <a:extLst>
              <a:ext uri="{FF2B5EF4-FFF2-40B4-BE49-F238E27FC236}">
                <a16:creationId xmlns:a16="http://schemas.microsoft.com/office/drawing/2014/main" id="{B6B42EE6-B915-4BF1-8B9C-7DD5ACE2DD69}"/>
              </a:ext>
            </a:extLst>
          </p:cNvPr>
          <p:cNvSpPr>
            <a:spLocks noChangeAspect="1"/>
          </p:cNvSpPr>
          <p:nvPr/>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dirty="0"/>
          </a:p>
        </p:txBody>
      </p:sp>
      <p:sp>
        <p:nvSpPr>
          <p:cNvPr id="8" name="TextBox 7">
            <a:extLst>
              <a:ext uri="{FF2B5EF4-FFF2-40B4-BE49-F238E27FC236}">
                <a16:creationId xmlns:a16="http://schemas.microsoft.com/office/drawing/2014/main" id="{CD70083E-4733-4C8E-B27B-09B287FF1688}"/>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3A8B14AA-3234-4FFB-B4D3-512ED6FA45CB}"/>
              </a:ext>
            </a:extLst>
          </p:cNvPr>
          <p:cNvSpPr>
            <a:spLocks noGrp="1"/>
          </p:cNvSpPr>
          <p:nvPr>
            <p:ph type="title" hasCustomPrompt="1"/>
          </p:nvPr>
        </p:nvSpPr>
        <p:spPr bwMode="gray">
          <a:xfrm>
            <a:off x="457199" y="555639"/>
            <a:ext cx="11274425" cy="304699"/>
          </a:xfrm>
        </p:spPr>
        <p:txBody>
          <a:bodyPr/>
          <a:lstStyle>
            <a:lvl1pPr>
              <a:defRPr/>
            </a:lvl1pPr>
          </a:lstStyle>
          <a:p>
            <a:r>
              <a:rPr lang="en-US" dirty="0"/>
              <a:t>Not for use. This is a Microsoft default.</a:t>
            </a:r>
          </a:p>
        </p:txBody>
      </p:sp>
      <p:sp>
        <p:nvSpPr>
          <p:cNvPr id="3" name="Content Placeholder 2">
            <a:extLst>
              <a:ext uri="{FF2B5EF4-FFF2-40B4-BE49-F238E27FC236}">
                <a16:creationId xmlns:a16="http://schemas.microsoft.com/office/drawing/2014/main" id="{4ABCB17D-A7A6-41F6-83CB-566500CE0480}"/>
              </a:ext>
            </a:extLst>
          </p:cNvPr>
          <p:cNvSpPr>
            <a:spLocks noGrp="1"/>
          </p:cNvSpPr>
          <p:nvPr>
            <p:ph sz="half" idx="1" hasCustomPrompt="1"/>
          </p:nvPr>
        </p:nvSpPr>
        <p:spPr bwMode="gray">
          <a:xfrm>
            <a:off x="838200" y="1469765"/>
            <a:ext cx="5181600" cy="4351338"/>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0EF25F9-31AF-45D7-90BD-D4D634628BC9}"/>
              </a:ext>
            </a:extLst>
          </p:cNvPr>
          <p:cNvSpPr>
            <a:spLocks noGrp="1"/>
          </p:cNvSpPr>
          <p:nvPr>
            <p:ph sz="half" idx="2" hasCustomPrompt="1"/>
          </p:nvPr>
        </p:nvSpPr>
        <p:spPr bwMode="gray">
          <a:xfrm>
            <a:off x="6172200" y="1469765"/>
            <a:ext cx="5181600" cy="4351338"/>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562DD608-68C8-4550-8B5B-0AD9AE479018}"/>
              </a:ext>
            </a:extLst>
          </p:cNvPr>
          <p:cNvSpPr>
            <a:spLocks noGrp="1"/>
          </p:cNvSpPr>
          <p:nvPr>
            <p:ph type="ftr" sz="quarter" idx="11"/>
          </p:nvPr>
        </p:nvSpPr>
        <p:spPr bwMode="gray"/>
        <p:txBody>
          <a:bodyPr/>
          <a:lstStyle/>
          <a:p>
            <a:endParaRPr lang="en-US"/>
          </a:p>
        </p:txBody>
      </p:sp>
      <p:sp>
        <p:nvSpPr>
          <p:cNvPr id="7" name="Slide Number Placeholder 6">
            <a:extLst>
              <a:ext uri="{FF2B5EF4-FFF2-40B4-BE49-F238E27FC236}">
                <a16:creationId xmlns:a16="http://schemas.microsoft.com/office/drawing/2014/main" id="{469831F6-C4D6-424D-B187-C11B57AE40DB}"/>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5" name="Date Placeholder 4">
            <a:extLst>
              <a:ext uri="{FF2B5EF4-FFF2-40B4-BE49-F238E27FC236}">
                <a16:creationId xmlns:a16="http://schemas.microsoft.com/office/drawing/2014/main" id="{9A220815-B520-464A-809E-9A762EE28066}"/>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1946574066"/>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Freeform: Shape 11" descr="A large &quot;x&quot; indicating that this layout is not approved for use.">
            <a:extLst>
              <a:ext uri="{FF2B5EF4-FFF2-40B4-BE49-F238E27FC236}">
                <a16:creationId xmlns:a16="http://schemas.microsoft.com/office/drawing/2014/main" id="{1C70D576-33E1-4B49-8568-E8D97423AE77}"/>
              </a:ext>
            </a:extLst>
          </p:cNvPr>
          <p:cNvSpPr>
            <a:spLocks noChangeAspect="1"/>
          </p:cNvSpPr>
          <p:nvPr/>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dirty="0"/>
          </a:p>
        </p:txBody>
      </p:sp>
      <p:sp>
        <p:nvSpPr>
          <p:cNvPr id="10" name="TextBox 9">
            <a:extLst>
              <a:ext uri="{FF2B5EF4-FFF2-40B4-BE49-F238E27FC236}">
                <a16:creationId xmlns:a16="http://schemas.microsoft.com/office/drawing/2014/main" id="{E00E51F3-FA16-4CC6-97C6-6EECCB9AFCBD}"/>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CFA8E2E3-6B30-46B0-B4B4-027D6D07175E}"/>
              </a:ext>
            </a:extLst>
          </p:cNvPr>
          <p:cNvSpPr>
            <a:spLocks noGrp="1"/>
          </p:cNvSpPr>
          <p:nvPr>
            <p:ph type="title" hasCustomPrompt="1"/>
          </p:nvPr>
        </p:nvSpPr>
        <p:spPr bwMode="gray">
          <a:xfrm>
            <a:off x="457199" y="555639"/>
            <a:ext cx="11274426" cy="304699"/>
          </a:xfrm>
        </p:spPr>
        <p:txBody>
          <a:bodyPr/>
          <a:lstStyle>
            <a:lvl1pPr>
              <a:defRPr/>
            </a:lvl1pPr>
          </a:lstStyle>
          <a:p>
            <a:r>
              <a:rPr lang="en-US" dirty="0"/>
              <a:t>Not for use. This is a Microsoft default.</a:t>
            </a:r>
          </a:p>
        </p:txBody>
      </p:sp>
      <p:sp>
        <p:nvSpPr>
          <p:cNvPr id="3" name="Text Placeholder 2">
            <a:extLst>
              <a:ext uri="{FF2B5EF4-FFF2-40B4-BE49-F238E27FC236}">
                <a16:creationId xmlns:a16="http://schemas.microsoft.com/office/drawing/2014/main" id="{FCE00B74-BF12-4966-8AA7-173AC3483119}"/>
              </a:ext>
            </a:extLst>
          </p:cNvPr>
          <p:cNvSpPr>
            <a:spLocks noGrp="1"/>
          </p:cNvSpPr>
          <p:nvPr>
            <p:ph type="body" idx="1"/>
          </p:nvPr>
        </p:nvSpPr>
        <p:spPr bwMode="gray">
          <a:xfrm>
            <a:off x="839787" y="1469346"/>
            <a:ext cx="5184132"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024F8A-D5E1-459D-8864-ECDE8305BEE3}"/>
              </a:ext>
            </a:extLst>
          </p:cNvPr>
          <p:cNvSpPr>
            <a:spLocks noGrp="1"/>
          </p:cNvSpPr>
          <p:nvPr>
            <p:ph sz="half" idx="2" hasCustomPrompt="1"/>
          </p:nvPr>
        </p:nvSpPr>
        <p:spPr bwMode="gray">
          <a:xfrm>
            <a:off x="839787" y="2293257"/>
            <a:ext cx="5184132" cy="3527845"/>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EAA130C-8D3A-4BEE-B54E-02D7DF9EEB6D}"/>
              </a:ext>
            </a:extLst>
          </p:cNvPr>
          <p:cNvSpPr>
            <a:spLocks noGrp="1"/>
          </p:cNvSpPr>
          <p:nvPr>
            <p:ph type="body" sz="quarter" idx="3"/>
          </p:nvPr>
        </p:nvSpPr>
        <p:spPr bwMode="gray">
          <a:xfrm>
            <a:off x="6172200" y="1469346"/>
            <a:ext cx="5183188"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475553-3346-44A6-9C9C-B79A3C596C9C}"/>
              </a:ext>
            </a:extLst>
          </p:cNvPr>
          <p:cNvSpPr>
            <a:spLocks noGrp="1"/>
          </p:cNvSpPr>
          <p:nvPr>
            <p:ph sz="quarter" idx="4" hasCustomPrompt="1"/>
          </p:nvPr>
        </p:nvSpPr>
        <p:spPr bwMode="gray">
          <a:xfrm>
            <a:off x="6172200" y="2293258"/>
            <a:ext cx="5183188" cy="3527844"/>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208D5CB4-1D71-40A2-9087-19CAB8292F65}"/>
              </a:ext>
            </a:extLst>
          </p:cNvPr>
          <p:cNvSpPr>
            <a:spLocks noGrp="1"/>
          </p:cNvSpPr>
          <p:nvPr>
            <p:ph type="ftr" sz="quarter" idx="11"/>
          </p:nvPr>
        </p:nvSpPr>
        <p:spPr bwMode="gray"/>
        <p:txBody>
          <a:bodyPr/>
          <a:lstStyle/>
          <a:p>
            <a:endParaRPr lang="en-US"/>
          </a:p>
        </p:txBody>
      </p:sp>
      <p:sp>
        <p:nvSpPr>
          <p:cNvPr id="9" name="Slide Number Placeholder 8">
            <a:extLst>
              <a:ext uri="{FF2B5EF4-FFF2-40B4-BE49-F238E27FC236}">
                <a16:creationId xmlns:a16="http://schemas.microsoft.com/office/drawing/2014/main" id="{64858ABD-186B-4697-ADA0-B1768243BB63}"/>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7" name="Date Placeholder 6">
            <a:extLst>
              <a:ext uri="{FF2B5EF4-FFF2-40B4-BE49-F238E27FC236}">
                <a16:creationId xmlns:a16="http://schemas.microsoft.com/office/drawing/2014/main" id="{A31E6BBF-F3E7-49D2-A6BF-EC70F1823AB9}"/>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2018808190"/>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descr="A large &quot;x&quot; indicating that this layout is not approved for use.">
            <a:extLst>
              <a:ext uri="{FF2B5EF4-FFF2-40B4-BE49-F238E27FC236}">
                <a16:creationId xmlns:a16="http://schemas.microsoft.com/office/drawing/2014/main" id="{5F25F3A1-BD13-41CE-9176-E8CD536BC4D9}"/>
              </a:ext>
            </a:extLst>
          </p:cNvPr>
          <p:cNvSpPr>
            <a:spLocks noChangeAspect="1"/>
          </p:cNvSpPr>
          <p:nvPr/>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dirty="0"/>
          </a:p>
        </p:txBody>
      </p:sp>
      <p:sp>
        <p:nvSpPr>
          <p:cNvPr id="9" name="TextBox 8">
            <a:extLst>
              <a:ext uri="{FF2B5EF4-FFF2-40B4-BE49-F238E27FC236}">
                <a16:creationId xmlns:a16="http://schemas.microsoft.com/office/drawing/2014/main" id="{2A212493-ED92-4B1B-901F-F8694A916BCD}"/>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A12F8FED-F893-4202-9729-070B73F89088}"/>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dirty="0"/>
              <a:t>Not for use. This is a Microsoft default.</a:t>
            </a:r>
          </a:p>
        </p:txBody>
      </p:sp>
      <p:sp>
        <p:nvSpPr>
          <p:cNvPr id="4" name="Text Placeholder 3">
            <a:extLst>
              <a:ext uri="{FF2B5EF4-FFF2-40B4-BE49-F238E27FC236}">
                <a16:creationId xmlns:a16="http://schemas.microsoft.com/office/drawing/2014/main" id="{3CCF252D-B8C8-459E-A3CF-ADE2DCB40929}"/>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This layout is not intended for use within Optum presentations.</a:t>
            </a:r>
          </a:p>
        </p:txBody>
      </p:sp>
      <p:sp>
        <p:nvSpPr>
          <p:cNvPr id="3" name="Content Placeholder 2">
            <a:extLst>
              <a:ext uri="{FF2B5EF4-FFF2-40B4-BE49-F238E27FC236}">
                <a16:creationId xmlns:a16="http://schemas.microsoft.com/office/drawing/2014/main" id="{FAAB0851-1B55-4EF9-9DB6-030D02FC7FC5}"/>
              </a:ext>
            </a:extLst>
          </p:cNvPr>
          <p:cNvSpPr>
            <a:spLocks noGrp="1"/>
          </p:cNvSpPr>
          <p:nvPr>
            <p:ph idx="1" hasCustomPrompt="1"/>
          </p:nvPr>
        </p:nvSpPr>
        <p:spPr bwMode="gray">
          <a:xfrm>
            <a:off x="5183188" y="959471"/>
            <a:ext cx="6172200" cy="4531785"/>
          </a:xfrm>
        </p:spPr>
        <p:txBody>
          <a:bodyPr/>
          <a:lstStyle>
            <a:lvl1pPr>
              <a:defRPr sz="18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1F63B6A4-E537-4167-B34F-EDFE426E1E8F}"/>
              </a:ext>
            </a:extLst>
          </p:cNvPr>
          <p:cNvSpPr>
            <a:spLocks noGrp="1"/>
          </p:cNvSpPr>
          <p:nvPr>
            <p:ph type="ftr" sz="quarter" idx="11"/>
          </p:nvPr>
        </p:nvSpPr>
        <p:spPr bwMode="gray"/>
        <p:txBody>
          <a:bodyPr/>
          <a:lstStyle/>
          <a:p>
            <a:endParaRPr lang="en-US"/>
          </a:p>
        </p:txBody>
      </p:sp>
      <p:sp>
        <p:nvSpPr>
          <p:cNvPr id="7" name="Slide Number Placeholder 6">
            <a:extLst>
              <a:ext uri="{FF2B5EF4-FFF2-40B4-BE49-F238E27FC236}">
                <a16:creationId xmlns:a16="http://schemas.microsoft.com/office/drawing/2014/main" id="{D8D5DB69-D84E-44DD-8501-317F2D6B91BC}"/>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5" name="Date Placeholder 4">
            <a:extLst>
              <a:ext uri="{FF2B5EF4-FFF2-40B4-BE49-F238E27FC236}">
                <a16:creationId xmlns:a16="http://schemas.microsoft.com/office/drawing/2014/main" id="{B5E4B62D-C99F-4CC3-9E19-1114B3E55C1F}"/>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064579412"/>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descr="A large &quot;x&quot; indicating that this layout is not approved for use.">
            <a:extLst>
              <a:ext uri="{FF2B5EF4-FFF2-40B4-BE49-F238E27FC236}">
                <a16:creationId xmlns:a16="http://schemas.microsoft.com/office/drawing/2014/main" id="{60799103-2F70-4C44-9BCC-51D14763EF0E}"/>
              </a:ext>
            </a:extLst>
          </p:cNvPr>
          <p:cNvSpPr>
            <a:spLocks noChangeAspect="1"/>
          </p:cNvSpPr>
          <p:nvPr/>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dirty="0"/>
          </a:p>
        </p:txBody>
      </p:sp>
      <p:sp>
        <p:nvSpPr>
          <p:cNvPr id="9" name="TextBox 8">
            <a:extLst>
              <a:ext uri="{FF2B5EF4-FFF2-40B4-BE49-F238E27FC236}">
                <a16:creationId xmlns:a16="http://schemas.microsoft.com/office/drawing/2014/main" id="{349FD152-129D-41A4-81CE-BC9A8DCD0B3A}"/>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3871F256-EE8B-4C42-8A9F-D709E45FC9CE}"/>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dirty="0"/>
              <a:t>Not for use. This is a Microsoft default.</a:t>
            </a:r>
          </a:p>
        </p:txBody>
      </p:sp>
      <p:sp>
        <p:nvSpPr>
          <p:cNvPr id="4" name="Text Placeholder 3">
            <a:extLst>
              <a:ext uri="{FF2B5EF4-FFF2-40B4-BE49-F238E27FC236}">
                <a16:creationId xmlns:a16="http://schemas.microsoft.com/office/drawing/2014/main" id="{F2DB0F51-CDD0-41D4-A559-624A4917070B}"/>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This layout is not intended for use within Optum presentations.</a:t>
            </a:r>
          </a:p>
        </p:txBody>
      </p:sp>
      <p:sp>
        <p:nvSpPr>
          <p:cNvPr id="3" name="Picture Placeholder 2">
            <a:extLst>
              <a:ext uri="{FF2B5EF4-FFF2-40B4-BE49-F238E27FC236}">
                <a16:creationId xmlns:a16="http://schemas.microsoft.com/office/drawing/2014/main" id="{F9491D2A-A402-47AC-9A86-6002422F21C9}"/>
              </a:ext>
              <a:ext uri="{C183D7F6-B498-43B3-948B-1728B52AA6E4}">
                <adec:decorative xmlns:adec="http://schemas.microsoft.com/office/drawing/2017/decorative" val="1"/>
              </a:ext>
            </a:extLst>
          </p:cNvPr>
          <p:cNvSpPr>
            <a:spLocks noGrp="1"/>
          </p:cNvSpPr>
          <p:nvPr>
            <p:ph type="pic" idx="1"/>
          </p:nvPr>
        </p:nvSpPr>
        <p:spPr bwMode="gray">
          <a:xfrm>
            <a:off x="5183188" y="959471"/>
            <a:ext cx="6172200" cy="4531785"/>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6" name="Footer Placeholder 5">
            <a:extLst>
              <a:ext uri="{FF2B5EF4-FFF2-40B4-BE49-F238E27FC236}">
                <a16:creationId xmlns:a16="http://schemas.microsoft.com/office/drawing/2014/main" id="{17F543A3-3277-40A0-B1C2-CADD5AB0387B}"/>
              </a:ext>
            </a:extLst>
          </p:cNvPr>
          <p:cNvSpPr>
            <a:spLocks noGrp="1"/>
          </p:cNvSpPr>
          <p:nvPr>
            <p:ph type="ftr" sz="quarter" idx="11"/>
          </p:nvPr>
        </p:nvSpPr>
        <p:spPr bwMode="gray"/>
        <p:txBody>
          <a:bodyPr/>
          <a:lstStyle/>
          <a:p>
            <a:endParaRPr lang="en-US"/>
          </a:p>
        </p:txBody>
      </p:sp>
      <p:sp>
        <p:nvSpPr>
          <p:cNvPr id="7" name="Slide Number Placeholder 6">
            <a:extLst>
              <a:ext uri="{FF2B5EF4-FFF2-40B4-BE49-F238E27FC236}">
                <a16:creationId xmlns:a16="http://schemas.microsoft.com/office/drawing/2014/main" id="{F13D95E8-D049-4386-B18A-005E76673283}"/>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5" name="Date Placeholder 4">
            <a:extLst>
              <a:ext uri="{FF2B5EF4-FFF2-40B4-BE49-F238E27FC236}">
                <a16:creationId xmlns:a16="http://schemas.microsoft.com/office/drawing/2014/main" id="{14CD89A7-8ADC-4D39-B15F-96B3FCC81854}"/>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2046516241"/>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Freeform: Shape 8" descr="A large &quot;x&quot; indicating that this layout is not approved for use.">
            <a:extLst>
              <a:ext uri="{FF2B5EF4-FFF2-40B4-BE49-F238E27FC236}">
                <a16:creationId xmlns:a16="http://schemas.microsoft.com/office/drawing/2014/main" id="{22419F1F-051D-4EAB-BCEA-2B4614A0214F}"/>
              </a:ext>
            </a:extLst>
          </p:cNvPr>
          <p:cNvSpPr>
            <a:spLocks noChangeAspect="1"/>
          </p:cNvSpPr>
          <p:nvPr/>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dirty="0"/>
          </a:p>
        </p:txBody>
      </p:sp>
      <p:sp>
        <p:nvSpPr>
          <p:cNvPr id="7" name="TextBox 6">
            <a:extLst>
              <a:ext uri="{FF2B5EF4-FFF2-40B4-BE49-F238E27FC236}">
                <a16:creationId xmlns:a16="http://schemas.microsoft.com/office/drawing/2014/main" id="{C2B6F59F-8687-492F-A2D4-E8EBFECAC4AB}"/>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2E19D853-E248-4BE3-8F8C-4FF1369CBDAE}"/>
              </a:ext>
            </a:extLst>
          </p:cNvPr>
          <p:cNvSpPr>
            <a:spLocks noGrp="1"/>
          </p:cNvSpPr>
          <p:nvPr>
            <p:ph type="title" hasCustomPrompt="1"/>
          </p:nvPr>
        </p:nvSpPr>
        <p:spPr bwMode="gray"/>
        <p:txBody>
          <a:bodyPr/>
          <a:lstStyle/>
          <a:p>
            <a:r>
              <a:rPr lang="en-US" dirty="0"/>
              <a:t>Not for use. This is a Microsoft default.</a:t>
            </a:r>
          </a:p>
        </p:txBody>
      </p:sp>
      <p:sp>
        <p:nvSpPr>
          <p:cNvPr id="3" name="Vertical Text Placeholder 2">
            <a:extLst>
              <a:ext uri="{FF2B5EF4-FFF2-40B4-BE49-F238E27FC236}">
                <a16:creationId xmlns:a16="http://schemas.microsoft.com/office/drawing/2014/main" id="{E7268BF8-16E9-442C-865D-E015BE37821F}"/>
              </a:ext>
            </a:extLst>
          </p:cNvPr>
          <p:cNvSpPr>
            <a:spLocks noGrp="1"/>
          </p:cNvSpPr>
          <p:nvPr>
            <p:ph type="body" orient="vert" idx="1" hasCustomPrompt="1"/>
          </p:nvPr>
        </p:nvSpPr>
        <p:spPr bwMode="gray">
          <a:xfrm>
            <a:off x="1524000" y="1468197"/>
            <a:ext cx="9144000" cy="3930085"/>
          </a:xfrm>
        </p:spPr>
        <p:txBody>
          <a:bodyPr vert="eaVert"/>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0765FB1D-8B17-4CDB-BAAD-56DCBE7C6507}"/>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1A563E8E-48A6-4825-9CB7-1E5880454802}"/>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4" name="Date Placeholder 3">
            <a:extLst>
              <a:ext uri="{FF2B5EF4-FFF2-40B4-BE49-F238E27FC236}">
                <a16:creationId xmlns:a16="http://schemas.microsoft.com/office/drawing/2014/main" id="{DBB24B87-31C9-4BD9-B6CB-469EE19051A3}"/>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096573834"/>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Freeform: Shape 8" descr="A large &quot;x&quot; indicating that this layout is not approved for use.">
            <a:extLst>
              <a:ext uri="{FF2B5EF4-FFF2-40B4-BE49-F238E27FC236}">
                <a16:creationId xmlns:a16="http://schemas.microsoft.com/office/drawing/2014/main" id="{AB58FB46-F330-4E2D-8F18-92EB7F8636A2}"/>
              </a:ext>
            </a:extLst>
          </p:cNvPr>
          <p:cNvSpPr>
            <a:spLocks noChangeAspect="1"/>
          </p:cNvSpPr>
          <p:nvPr/>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dirty="0"/>
          </a:p>
        </p:txBody>
      </p:sp>
      <p:sp>
        <p:nvSpPr>
          <p:cNvPr id="7" name="TextBox 6">
            <a:extLst>
              <a:ext uri="{FF2B5EF4-FFF2-40B4-BE49-F238E27FC236}">
                <a16:creationId xmlns:a16="http://schemas.microsoft.com/office/drawing/2014/main" id="{C05104E2-CEF6-4BD8-B7C0-2C8692A17794}"/>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2" name="Vertical Title 1">
            <a:extLst>
              <a:ext uri="{FF2B5EF4-FFF2-40B4-BE49-F238E27FC236}">
                <a16:creationId xmlns:a16="http://schemas.microsoft.com/office/drawing/2014/main" id="{04B8F935-64F2-4650-80FF-CFD09440797C}"/>
              </a:ext>
            </a:extLst>
          </p:cNvPr>
          <p:cNvSpPr>
            <a:spLocks noGrp="1"/>
          </p:cNvSpPr>
          <p:nvPr>
            <p:ph type="title" orient="vert" hasCustomPrompt="1"/>
          </p:nvPr>
        </p:nvSpPr>
        <p:spPr bwMode="gray">
          <a:xfrm>
            <a:off x="10945256" y="546100"/>
            <a:ext cx="786369" cy="5297292"/>
          </a:xfrm>
        </p:spPr>
        <p:txBody>
          <a:bodyPr vert="eaVert"/>
          <a:lstStyle/>
          <a:p>
            <a:r>
              <a:rPr lang="en-US" dirty="0"/>
              <a:t>Not for use. This is a Microsoft default.</a:t>
            </a:r>
          </a:p>
        </p:txBody>
      </p:sp>
      <p:sp>
        <p:nvSpPr>
          <p:cNvPr id="3" name="Vertical Text Placeholder 2">
            <a:extLst>
              <a:ext uri="{FF2B5EF4-FFF2-40B4-BE49-F238E27FC236}">
                <a16:creationId xmlns:a16="http://schemas.microsoft.com/office/drawing/2014/main" id="{1A0DAF3A-9FF6-438D-AEE6-0F69D361006E}"/>
              </a:ext>
            </a:extLst>
          </p:cNvPr>
          <p:cNvSpPr>
            <a:spLocks noGrp="1"/>
          </p:cNvSpPr>
          <p:nvPr>
            <p:ph type="body" orient="vert" idx="1" hasCustomPrompt="1"/>
          </p:nvPr>
        </p:nvSpPr>
        <p:spPr bwMode="gray">
          <a:xfrm>
            <a:off x="3058556" y="546100"/>
            <a:ext cx="7734300" cy="5297292"/>
          </a:xfrm>
        </p:spPr>
        <p:txBody>
          <a:bodyPr vert="eaVert"/>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9D3EA6C7-F505-4DA8-9747-410A859FC904}"/>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8DD75DA2-D743-4167-8A0F-F9B035E62107}"/>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4" name="Date Placeholder 3">
            <a:extLst>
              <a:ext uri="{FF2B5EF4-FFF2-40B4-BE49-F238E27FC236}">
                <a16:creationId xmlns:a16="http://schemas.microsoft.com/office/drawing/2014/main" id="{DD08046B-162A-46A6-A5E8-53242F87888E}"/>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2577820152"/>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43EA1280-EBAC-4C3E-A925-EA7813219784}"/>
              </a:ext>
            </a:extLst>
          </p:cNvPr>
          <p:cNvSpPr txBox="1"/>
          <p:nvPr/>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Covers</a:t>
            </a:r>
          </a:p>
        </p:txBody>
      </p:sp>
      <p:cxnSp>
        <p:nvCxnSpPr>
          <p:cNvPr id="10" name="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492607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p:cSld name="Cover 05">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dirty="0"/>
            </a:br>
            <a:br>
              <a:rPr lang="en-US" dirty="0"/>
            </a:br>
            <a:br>
              <a:rPr lang="en-US" dirty="0"/>
            </a:br>
            <a:r>
              <a:rPr lang="en-US" dirty="0"/>
              <a:t>An image or illustration should be inserted into this region, but the dimensions should remain unchanged. </a:t>
            </a:r>
            <a:br>
              <a:rPr lang="en-US" dirty="0"/>
            </a:br>
            <a:br>
              <a:rPr lang="en-US" dirty="0"/>
            </a:br>
            <a:r>
              <a:rPr lang="en-US" dirty="0"/>
              <a:t>To access brand approved photography, visit: brand.optum.com/content/photography-library.</a:t>
            </a:r>
            <a:br>
              <a:rPr lang="en-US" dirty="0"/>
            </a:br>
            <a:br>
              <a:rPr lang="en-US" dirty="0"/>
            </a:br>
            <a:r>
              <a:rPr lang="en-US" dirty="0"/>
              <a:t>The above page also provides instructions for requesting the appropriate Secure groups.</a:t>
            </a:r>
            <a:br>
              <a:rPr lang="en-US" dirty="0"/>
            </a:br>
            <a:br>
              <a:rPr lang="en-US" dirty="0"/>
            </a:br>
            <a:br>
              <a:rPr lang="en-US" dirty="0"/>
            </a:br>
            <a:br>
              <a:rPr lang="en-US" dirty="0"/>
            </a:br>
            <a:br>
              <a:rPr lang="en-US" dirty="0"/>
            </a:br>
            <a:br>
              <a:rPr lang="en-US" dirty="0"/>
            </a:br>
            <a:r>
              <a:rPr lang="en-US" dirty="0"/>
              <a:t>To access brand approved illustrations, visit: brand.optum.com/content/illustration-library. </a:t>
            </a:r>
            <a:br>
              <a:rPr lang="en-US" dirty="0"/>
            </a:br>
            <a:br>
              <a:rPr lang="en-US" dirty="0"/>
            </a:br>
            <a:r>
              <a:rPr lang="en-US" dirty="0"/>
              <a:t>Once an illustration is downloaded, insert the SVG from within the PowerPoint folder.</a:t>
            </a:r>
          </a:p>
        </p:txBody>
      </p:sp>
      <p:sp>
        <p:nvSpPr>
          <p:cNvPr id="13" name="Date Placeholder 12">
            <a:extLst>
              <a:ext uri="{FF2B5EF4-FFF2-40B4-BE49-F238E27FC236}">
                <a16:creationId xmlns:a16="http://schemas.microsoft.com/office/drawing/2014/main" id="{B3E840D2-D053-6E6F-0B27-C096734737F9}"/>
              </a:ext>
            </a:extLst>
          </p:cNvPr>
          <p:cNvSpPr>
            <a:spLocks noGrp="1"/>
          </p:cNvSpPr>
          <p:nvPr>
            <p:ph type="dt" sz="half" idx="16"/>
          </p:nvPr>
        </p:nvSpPr>
        <p:spPr/>
        <p:txBody>
          <a:bodyPr/>
          <a:lstStyle/>
          <a:p>
            <a:fld id="{EA5FF497-13BE-5E48-8877-06C726768C6D}" type="datetimeFigureOut">
              <a:rPr lang="en-US" smtClean="0"/>
              <a:t>7/17/2024</a:t>
            </a:fld>
            <a:endParaRPr lang="en-US"/>
          </a:p>
        </p:txBody>
      </p:sp>
      <p:sp>
        <p:nvSpPr>
          <p:cNvPr id="14" name="Footer Placeholder 13">
            <a:extLst>
              <a:ext uri="{FF2B5EF4-FFF2-40B4-BE49-F238E27FC236}">
                <a16:creationId xmlns:a16="http://schemas.microsoft.com/office/drawing/2014/main" id="{8EE78183-D8BF-5FE0-7735-D8FFB8197C80}"/>
              </a:ext>
            </a:extLst>
          </p:cNvPr>
          <p:cNvSpPr>
            <a:spLocks noGrp="1"/>
          </p:cNvSpPr>
          <p:nvPr>
            <p:ph type="ftr" sz="quarter" idx="17"/>
          </p:nvPr>
        </p:nvSpPr>
        <p:spPr/>
        <p:txBody>
          <a:bodyPr/>
          <a:lstStyle/>
          <a:p>
            <a:endParaRPr lang="en-US"/>
          </a:p>
        </p:txBody>
      </p:sp>
      <p:sp>
        <p:nvSpPr>
          <p:cNvPr id="15" name="Slide Number Placeholder 14">
            <a:extLst>
              <a:ext uri="{FF2B5EF4-FFF2-40B4-BE49-F238E27FC236}">
                <a16:creationId xmlns:a16="http://schemas.microsoft.com/office/drawing/2014/main" id="{2507B2F4-B4AF-C862-4E69-D674DC621594}"/>
              </a:ext>
            </a:extLst>
          </p:cNvPr>
          <p:cNvSpPr>
            <a:spLocks noGrp="1"/>
          </p:cNvSpPr>
          <p:nvPr>
            <p:ph type="sldNum" sz="quarter" idx="18"/>
          </p:nvPr>
        </p:nvSpPr>
        <p:spPr/>
        <p:txBody>
          <a:bodyPr/>
          <a:lstStyle/>
          <a:p>
            <a:fld id="{092CCD66-776E-784D-8A7C-E435BCC11AC4}" type="slidenum">
              <a:rPr lang="en-US" smtClean="0"/>
              <a:t>‹#›</a:t>
            </a:fld>
            <a:endParaRPr lang="en-US"/>
          </a:p>
        </p:txBody>
      </p:sp>
    </p:spTree>
    <p:extLst>
      <p:ext uri="{BB962C8B-B14F-4D97-AF65-F5344CB8AC3E}">
        <p14:creationId xmlns:p14="http://schemas.microsoft.com/office/powerpoint/2010/main" val="378164309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Cover 06">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3" name="Picture Placeholder 12">
            <a:extLst>
              <a:ext uri="{FF2B5EF4-FFF2-40B4-BE49-F238E27FC236}">
                <a16:creationId xmlns:a16="http://schemas.microsoft.com/office/drawing/2014/main" id="{D42CBABA-1415-19BE-D237-380FC8DEF6DE}"/>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dirty="0"/>
            </a:br>
            <a:br>
              <a:rPr lang="en-US" dirty="0"/>
            </a:br>
            <a:br>
              <a:rPr lang="en-US" dirty="0"/>
            </a:br>
            <a:r>
              <a:rPr lang="en-US" dirty="0"/>
              <a:t>An image or illustration should be inserted into this region, but the dimensions should remain unchanged. </a:t>
            </a:r>
            <a:br>
              <a:rPr lang="en-US" dirty="0"/>
            </a:br>
            <a:br>
              <a:rPr lang="en-US" dirty="0"/>
            </a:br>
            <a:r>
              <a:rPr lang="en-US" dirty="0"/>
              <a:t>To access brand approved photography, visit: brand.optum.com/content/photography-library.</a:t>
            </a:r>
            <a:br>
              <a:rPr lang="en-US" dirty="0"/>
            </a:br>
            <a:br>
              <a:rPr lang="en-US" dirty="0"/>
            </a:br>
            <a:r>
              <a:rPr lang="en-US" dirty="0"/>
              <a:t>The above page also provides instructions for requesting the appropriate Secure groups.</a:t>
            </a:r>
            <a:br>
              <a:rPr lang="en-US" dirty="0"/>
            </a:br>
            <a:br>
              <a:rPr lang="en-US" dirty="0"/>
            </a:br>
            <a:br>
              <a:rPr lang="en-US" dirty="0"/>
            </a:br>
            <a:br>
              <a:rPr lang="en-US" dirty="0"/>
            </a:br>
            <a:br>
              <a:rPr lang="en-US" dirty="0"/>
            </a:br>
            <a:br>
              <a:rPr lang="en-US" dirty="0"/>
            </a:br>
            <a:r>
              <a:rPr lang="en-US" dirty="0"/>
              <a:t>To access brand approved illustrations, visit: brand.optum.com/content/illustration-library. </a:t>
            </a:r>
            <a:br>
              <a:rPr lang="en-US" dirty="0"/>
            </a:br>
            <a:br>
              <a:rPr lang="en-US" dirty="0"/>
            </a:br>
            <a:r>
              <a:rPr lang="en-US" dirty="0"/>
              <a:t>Once an illustration is downloaded, insert the SVG from within the PowerPoint folder.</a:t>
            </a:r>
          </a:p>
        </p:txBody>
      </p:sp>
      <p:sp>
        <p:nvSpPr>
          <p:cNvPr id="3" name="Date Placeholder 2">
            <a:extLst>
              <a:ext uri="{FF2B5EF4-FFF2-40B4-BE49-F238E27FC236}">
                <a16:creationId xmlns:a16="http://schemas.microsoft.com/office/drawing/2014/main" id="{DCF03D0B-5402-EF45-D126-86ACF7A1BEBD}"/>
              </a:ext>
            </a:extLst>
          </p:cNvPr>
          <p:cNvSpPr>
            <a:spLocks noGrp="1"/>
          </p:cNvSpPr>
          <p:nvPr>
            <p:ph type="dt" sz="half" idx="16"/>
          </p:nvPr>
        </p:nvSpPr>
        <p:spPr/>
        <p:txBody>
          <a:bodyPr/>
          <a:lstStyle/>
          <a:p>
            <a:fld id="{EA5FF497-13BE-5E48-8877-06C726768C6D}" type="datetimeFigureOut">
              <a:rPr lang="en-US" smtClean="0"/>
              <a:t>7/17/2024</a:t>
            </a:fld>
            <a:endParaRPr lang="en-US"/>
          </a:p>
        </p:txBody>
      </p:sp>
      <p:sp>
        <p:nvSpPr>
          <p:cNvPr id="4" name="Footer Placeholder 3">
            <a:extLst>
              <a:ext uri="{FF2B5EF4-FFF2-40B4-BE49-F238E27FC236}">
                <a16:creationId xmlns:a16="http://schemas.microsoft.com/office/drawing/2014/main" id="{1FF9B01D-9565-F36F-8010-39CED224AA25}"/>
              </a:ext>
            </a:extLst>
          </p:cNvPr>
          <p:cNvSpPr>
            <a:spLocks noGrp="1"/>
          </p:cNvSpPr>
          <p:nvPr>
            <p:ph type="ftr" sz="quarter" idx="17"/>
          </p:nvPr>
        </p:nvSpPr>
        <p:spPr/>
        <p:txBody>
          <a:bodyPr/>
          <a:lstStyle/>
          <a:p>
            <a:endParaRPr lang="en-US"/>
          </a:p>
        </p:txBody>
      </p:sp>
      <p:sp>
        <p:nvSpPr>
          <p:cNvPr id="5" name="Slide Number Placeholder 4">
            <a:extLst>
              <a:ext uri="{FF2B5EF4-FFF2-40B4-BE49-F238E27FC236}">
                <a16:creationId xmlns:a16="http://schemas.microsoft.com/office/drawing/2014/main" id="{FE5BA348-E888-6410-6785-0BF3F28CBCE0}"/>
              </a:ext>
            </a:extLst>
          </p:cNvPr>
          <p:cNvSpPr>
            <a:spLocks noGrp="1"/>
          </p:cNvSpPr>
          <p:nvPr>
            <p:ph type="sldNum" sz="quarter" idx="18"/>
          </p:nvPr>
        </p:nvSpPr>
        <p:spPr/>
        <p:txBody>
          <a:bodyPr/>
          <a:lstStyle/>
          <a:p>
            <a:fld id="{092CCD66-776E-784D-8A7C-E435BCC11AC4}" type="slidenum">
              <a:rPr lang="en-US" smtClean="0"/>
              <a:t>‹#›</a:t>
            </a:fld>
            <a:endParaRPr lang="en-US"/>
          </a:p>
        </p:txBody>
      </p:sp>
    </p:spTree>
    <p:extLst>
      <p:ext uri="{BB962C8B-B14F-4D97-AF65-F5344CB8AC3E}">
        <p14:creationId xmlns:p14="http://schemas.microsoft.com/office/powerpoint/2010/main" val="565757214"/>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EA5FF497-13BE-5E48-8877-06C726768C6D}" type="datetimeFigureOut">
              <a:rPr lang="en-US" smtClean="0"/>
              <a:t>7/17/2024</a:t>
            </a:fld>
            <a:endParaRPr lang="en-US"/>
          </a:p>
        </p:txBody>
      </p:sp>
      <p:sp>
        <p:nvSpPr>
          <p:cNvPr id="6" name="Slide Number Placeholder 5" hidden="1">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5" name="Footer Placeholder 4" hidden="1">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endParaRPr lang="en-US"/>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 (optional); Arial 24pt, sentence case</a:t>
            </a:r>
          </a:p>
        </p:txBody>
      </p:sp>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dirty="0"/>
              <a:t>Section title; Arial 55pt, sentence case</a:t>
            </a:r>
          </a:p>
        </p:txBody>
      </p:sp>
    </p:spTree>
    <p:extLst>
      <p:ext uri="{BB962C8B-B14F-4D97-AF65-F5344CB8AC3E}">
        <p14:creationId xmlns:p14="http://schemas.microsoft.com/office/powerpoint/2010/main" val="425913314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7">
          <p15:clr>
            <a:srgbClr val="FBAE40"/>
          </p15:clr>
        </p15:guide>
        <p15:guide id="3" orient="horz" pos="2505">
          <p15:clr>
            <a:srgbClr val="FBAE40"/>
          </p15:clr>
        </p15:guide>
        <p15:guide id="4" orient="horz" pos="2679">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Section headers</a:t>
            </a:r>
          </a:p>
        </p:txBody>
      </p:sp>
      <p:cxnSp>
        <p:nvCxnSpPr>
          <p:cNvPr id="4" name="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87319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dirty="0"/>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20429939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6">
          <p15:clr>
            <a:srgbClr val="FBAE40"/>
          </p15:clr>
        </p15:guide>
        <p15:guide id="3" orient="horz" pos="2505">
          <p15:clr>
            <a:srgbClr val="FBAE40"/>
          </p15:clr>
        </p15:guide>
        <p15:guide id="4" orient="horz" pos="2679">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dirty="0"/>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103595558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7">
          <p15:clr>
            <a:srgbClr val="FBAE40"/>
          </p15:clr>
        </p15:guide>
        <p15:guide id="3" orient="horz" pos="2505">
          <p15:clr>
            <a:srgbClr val="FBAE40"/>
          </p15:clr>
        </p15:guide>
        <p15:guide id="4" orient="horz" pos="2679">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Standard layouts</a:t>
            </a:r>
          </a:p>
        </p:txBody>
      </p:sp>
      <p:cxnSp>
        <p:nvCxnSpPr>
          <p:cNvPr id="4" name="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122091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dirty="0"/>
              <a:t>Slide title; Arial 22pt bold, sentence case (1 line)</a:t>
            </a:r>
          </a:p>
        </p:txBody>
      </p:sp>
      <p:sp>
        <p:nvSpPr>
          <p:cNvPr id="4" name="Footer Placeholder 3">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965275593"/>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793">
          <p15:clr>
            <a:srgbClr val="FBAE40"/>
          </p15:clr>
        </p15:guide>
        <p15:guide id="4" orient="horz" pos="344">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dirty="0"/>
              <a:t>Slide title; Arial 22pt bold, sentence case (1 line)</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dirty="0"/>
              <a:t>Slide subtitle; Arial 17.5pt bold, sentence case (1 line)</a:t>
            </a:r>
          </a:p>
        </p:txBody>
      </p:sp>
      <p:sp>
        <p:nvSpPr>
          <p:cNvPr id="4" name="Footer Placeholder 3">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2719754192"/>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603">
          <p15:clr>
            <a:srgbClr val="FBAE40"/>
          </p15:clr>
        </p15:guide>
        <p15:guide id="3" orient="horz" pos="1014">
          <p15:clr>
            <a:srgbClr val="FBAE40"/>
          </p15:clr>
        </p15:guide>
        <p15:guide id="4" orient="horz" pos="344">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dirty="0"/>
              <a:t>Slide title; Arial 22pt bold, sentence case. This layout accommodates a slide title that extends downward to a second line (max. 2 lines).</a:t>
            </a:r>
          </a:p>
        </p:txBody>
      </p:sp>
      <p:sp>
        <p:nvSpPr>
          <p:cNvPr id="7" name="Footer Placeholder 6">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4182092618"/>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1016">
          <p15:clr>
            <a:srgbClr val="FBAE40"/>
          </p15:clr>
        </p15:guide>
        <p15:guide id="4" orient="horz" pos="344">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dirty="0"/>
              <a:t>Slide title; Arial 22pt bold, sentence case (1 line)</a:t>
            </a:r>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1524000" y="1557210"/>
            <a:ext cx="9144000" cy="3930085"/>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649956179"/>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792">
          <p15:clr>
            <a:srgbClr val="FBAE40"/>
          </p15:clr>
        </p15:guide>
        <p15:guide id="3" orient="horz" pos="344">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endParaRPr lang="en-US"/>
          </a:p>
        </p:txBody>
      </p:sp>
      <p:sp>
        <p:nvSpPr>
          <p:cNvPr id="4" name="Slide Number Placeholder 3">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1896677556"/>
      </p:ext>
    </p:extLst>
  </p:cSld>
  <p:clrMapOvr>
    <a:masterClrMapping/>
  </p:clrMapOvr>
  <p:extLst>
    <p:ext uri="{DCECCB84-F9BA-43D5-87BE-67443E8EF086}">
      <p15:sldGuideLst xmlns:p15="http://schemas.microsoft.com/office/powerpoint/2012/main">
        <p15:guide id="1" orient="horz" pos="3776">
          <p15:clr>
            <a:srgbClr val="FBAE40"/>
          </p15:clr>
        </p15:guide>
        <p15:guide id="4" orient="horz" pos="344">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Quotes/</a:t>
            </a:r>
            <a:br>
              <a:rPr lang="en-US" sz="15000" b="1" dirty="0">
                <a:solidFill>
                  <a:schemeClr val="bg1"/>
                </a:solidFill>
              </a:rPr>
            </a:br>
            <a:r>
              <a:rPr lang="en-US" sz="15000" b="1" dirty="0">
                <a:solidFill>
                  <a:schemeClr val="bg1"/>
                </a:solidFill>
              </a:rPr>
              <a:t>facts</a:t>
            </a:r>
          </a:p>
        </p:txBody>
      </p:sp>
      <p:cxnSp>
        <p:nvCxnSpPr>
          <p:cNvPr id="4" name="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2034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Standard layouts</a:t>
            </a:r>
          </a:p>
        </p:txBody>
      </p:sp>
      <p:cxnSp>
        <p:nvCxnSpPr>
          <p:cNvPr id="4" name="Orange 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510373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pic>
        <p:nvPicPr>
          <p:cNvPr id="11"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638032903"/>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Quote with Photo">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pic>
        <p:nvPicPr>
          <p:cNvPr id="1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dirty="0"/>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2979939033"/>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Quote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pic>
        <p:nvPicPr>
          <p:cNvPr id="11"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143042143"/>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Quote with Photo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pic>
        <p:nvPicPr>
          <p:cNvPr id="1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dirty="0"/>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390675935"/>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Big Fac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dirty="0"/>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dirty="0"/>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1313159447"/>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Big Fact 02">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dirty="0"/>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dirty="0"/>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dirty="0"/>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dirty="0"/>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3653459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Closing</a:t>
            </a:r>
          </a:p>
        </p:txBody>
      </p:sp>
      <p:cxnSp>
        <p:nvCxnSpPr>
          <p:cNvPr id="4" name="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14544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spTree>
    <p:extLst>
      <p:ext uri="{BB962C8B-B14F-4D97-AF65-F5344CB8AC3E}">
        <p14:creationId xmlns:p14="http://schemas.microsoft.com/office/powerpoint/2010/main" val="143507760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C4000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B0B3D229-4274-4EDF-910A-B6C2E87EC949}"/>
              </a:ext>
            </a:extLst>
          </p:cNvPr>
          <p:cNvSpPr txBox="1"/>
          <p:nvPr/>
        </p:nvSpPr>
        <p:spPr bwMode="gray">
          <a:xfrm>
            <a:off x="742998" y="312763"/>
            <a:ext cx="9891327" cy="6232475"/>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Layouts not for use.</a:t>
            </a:r>
          </a:p>
        </p:txBody>
      </p:sp>
      <p:cxnSp>
        <p:nvCxnSpPr>
          <p:cNvPr id="4" name="Arrow">
            <a:extLst>
              <a:ext uri="{FF2B5EF4-FFF2-40B4-BE49-F238E27FC236}">
                <a16:creationId xmlns:a16="http://schemas.microsoft.com/office/drawing/2014/main" id="{F3C0B7D9-B70B-4C5C-87F9-2330B866F444}"/>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096833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8664-50C7-4DB8-8C47-CFB226FB188C}"/>
              </a:ext>
            </a:extLst>
          </p:cNvPr>
          <p:cNvSpPr>
            <a:spLocks noGrp="1"/>
          </p:cNvSpPr>
          <p:nvPr>
            <p:ph type="ctrTitle" hasCustomPrompt="1"/>
          </p:nvPr>
        </p:nvSpPr>
        <p:spPr bwMode="gray">
          <a:xfrm>
            <a:off x="1524000" y="2886715"/>
            <a:ext cx="9144000" cy="623248"/>
          </a:xfrm>
        </p:spPr>
        <p:txBody>
          <a:bodyPr anchor="b"/>
          <a:lstStyle>
            <a:lvl1pPr algn="ctr">
              <a:defRPr sz="4500"/>
            </a:lvl1pPr>
          </a:lstStyle>
          <a:p>
            <a:r>
              <a:rPr lang="en-US" dirty="0"/>
              <a:t>Not for use. Microsoft default.</a:t>
            </a:r>
          </a:p>
        </p:txBody>
      </p:sp>
      <p:sp>
        <p:nvSpPr>
          <p:cNvPr id="3" name="Subtitle 2">
            <a:extLst>
              <a:ext uri="{FF2B5EF4-FFF2-40B4-BE49-F238E27FC236}">
                <a16:creationId xmlns:a16="http://schemas.microsoft.com/office/drawing/2014/main" id="{4EAF0C85-44B2-4CC0-932D-2F9ADF1FFD31}"/>
              </a:ext>
            </a:extLst>
          </p:cNvPr>
          <p:cNvSpPr>
            <a:spLocks noGrp="1"/>
          </p:cNvSpPr>
          <p:nvPr>
            <p:ph type="subTitle" idx="1" hasCustomPrompt="1"/>
          </p:nvPr>
        </p:nvSpPr>
        <p:spPr bwMode="gray">
          <a:xfrm>
            <a:off x="1524000" y="3602038"/>
            <a:ext cx="9144000" cy="1130600"/>
          </a:xfrm>
        </p:spPr>
        <p:txBody>
          <a:bodyPr/>
          <a:lstStyle>
            <a:lvl1pPr marL="0" indent="0" algn="ctr">
              <a:buNone/>
              <a:defRPr sz="24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This layout is not intended for use within presentations.</a:t>
            </a:r>
          </a:p>
        </p:txBody>
      </p:sp>
      <p:sp>
        <p:nvSpPr>
          <p:cNvPr id="5" name="Footer Placeholder 4">
            <a:extLst>
              <a:ext uri="{FF2B5EF4-FFF2-40B4-BE49-F238E27FC236}">
                <a16:creationId xmlns:a16="http://schemas.microsoft.com/office/drawing/2014/main" id="{6A126410-8F3C-4F0B-B7C5-2D48B3EF1A6A}"/>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D02FE67C-069E-48A9-B723-DEF10C50C013}"/>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4" name="Date Placeholder 3">
            <a:extLst>
              <a:ext uri="{FF2B5EF4-FFF2-40B4-BE49-F238E27FC236}">
                <a16:creationId xmlns:a16="http://schemas.microsoft.com/office/drawing/2014/main" id="{372CD502-C58E-4BBA-9A0D-8801688B5209}"/>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160347858"/>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EA5FF497-13BE-5E48-8877-06C726768C6D}" type="datetimeFigureOut">
              <a:rPr lang="en-US" smtClean="0"/>
              <a:t>7/17/2024</a:t>
            </a:fld>
            <a:endParaRPr lang="en-US"/>
          </a:p>
        </p:txBody>
      </p:sp>
      <p:sp>
        <p:nvSpPr>
          <p:cNvPr id="5" name="Slide Number Placeholder 4" hidden="1">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4" name="Footer Placeholder 3" hidden="1">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endParaRPr lang="en-US"/>
          </a:p>
        </p:txBody>
      </p:sp>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dirty="0"/>
              <a:t>Slide title; Arial 22pt bold, sentence case (1 line)</a:t>
            </a:r>
          </a:p>
        </p:txBody>
      </p:sp>
    </p:spTree>
    <p:extLst>
      <p:ext uri="{BB962C8B-B14F-4D97-AF65-F5344CB8AC3E}">
        <p14:creationId xmlns:p14="http://schemas.microsoft.com/office/powerpoint/2010/main" val="1469827334"/>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793">
          <p15:clr>
            <a:srgbClr val="FBAE40"/>
          </p15:clr>
        </p15:guide>
        <p15:guide id="4" orient="horz" pos="344">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14AA-3234-4FFB-B4D3-512ED6FA45CB}"/>
              </a:ext>
            </a:extLst>
          </p:cNvPr>
          <p:cNvSpPr>
            <a:spLocks noGrp="1"/>
          </p:cNvSpPr>
          <p:nvPr>
            <p:ph type="title" hasCustomPrompt="1"/>
          </p:nvPr>
        </p:nvSpPr>
        <p:spPr bwMode="gray">
          <a:xfrm>
            <a:off x="457199" y="555639"/>
            <a:ext cx="11274425" cy="304699"/>
          </a:xfrm>
        </p:spPr>
        <p:txBody>
          <a:bodyPr/>
          <a:lstStyle>
            <a:lvl1pPr>
              <a:defRPr/>
            </a:lvl1pPr>
          </a:lstStyle>
          <a:p>
            <a:r>
              <a:rPr lang="en-US" dirty="0"/>
              <a:t>Not for use. This is a Microsoft default.</a:t>
            </a:r>
          </a:p>
        </p:txBody>
      </p:sp>
      <p:sp>
        <p:nvSpPr>
          <p:cNvPr id="3" name="Content Placeholder 2">
            <a:extLst>
              <a:ext uri="{FF2B5EF4-FFF2-40B4-BE49-F238E27FC236}">
                <a16:creationId xmlns:a16="http://schemas.microsoft.com/office/drawing/2014/main" id="{4ABCB17D-A7A6-41F6-83CB-566500CE0480}"/>
              </a:ext>
            </a:extLst>
          </p:cNvPr>
          <p:cNvSpPr>
            <a:spLocks noGrp="1"/>
          </p:cNvSpPr>
          <p:nvPr>
            <p:ph sz="half" idx="1" hasCustomPrompt="1"/>
          </p:nvPr>
        </p:nvSpPr>
        <p:spPr bwMode="gray">
          <a:xfrm>
            <a:off x="838200" y="1469765"/>
            <a:ext cx="5181600" cy="4351338"/>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0EF25F9-31AF-45D7-90BD-D4D634628BC9}"/>
              </a:ext>
            </a:extLst>
          </p:cNvPr>
          <p:cNvSpPr>
            <a:spLocks noGrp="1"/>
          </p:cNvSpPr>
          <p:nvPr>
            <p:ph sz="half" idx="2" hasCustomPrompt="1"/>
          </p:nvPr>
        </p:nvSpPr>
        <p:spPr bwMode="gray">
          <a:xfrm>
            <a:off x="6172200" y="1469765"/>
            <a:ext cx="5181600" cy="4351338"/>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562DD608-68C8-4550-8B5B-0AD9AE479018}"/>
              </a:ext>
            </a:extLst>
          </p:cNvPr>
          <p:cNvSpPr>
            <a:spLocks noGrp="1"/>
          </p:cNvSpPr>
          <p:nvPr>
            <p:ph type="ftr" sz="quarter" idx="11"/>
          </p:nvPr>
        </p:nvSpPr>
        <p:spPr bwMode="gray"/>
        <p:txBody>
          <a:bodyPr/>
          <a:lstStyle/>
          <a:p>
            <a:endParaRPr lang="en-US"/>
          </a:p>
        </p:txBody>
      </p:sp>
      <p:sp>
        <p:nvSpPr>
          <p:cNvPr id="7" name="Slide Number Placeholder 6">
            <a:extLst>
              <a:ext uri="{FF2B5EF4-FFF2-40B4-BE49-F238E27FC236}">
                <a16:creationId xmlns:a16="http://schemas.microsoft.com/office/drawing/2014/main" id="{469831F6-C4D6-424D-B187-C11B57AE40DB}"/>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5" name="Date Placeholder 4">
            <a:extLst>
              <a:ext uri="{FF2B5EF4-FFF2-40B4-BE49-F238E27FC236}">
                <a16:creationId xmlns:a16="http://schemas.microsoft.com/office/drawing/2014/main" id="{9A220815-B520-464A-809E-9A762EE28066}"/>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60608922"/>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E2E3-6B30-46B0-B4B4-027D6D07175E}"/>
              </a:ext>
            </a:extLst>
          </p:cNvPr>
          <p:cNvSpPr>
            <a:spLocks noGrp="1"/>
          </p:cNvSpPr>
          <p:nvPr>
            <p:ph type="title" hasCustomPrompt="1"/>
          </p:nvPr>
        </p:nvSpPr>
        <p:spPr bwMode="gray">
          <a:xfrm>
            <a:off x="457199" y="555639"/>
            <a:ext cx="11274426" cy="304699"/>
          </a:xfrm>
        </p:spPr>
        <p:txBody>
          <a:bodyPr/>
          <a:lstStyle>
            <a:lvl1pPr>
              <a:defRPr/>
            </a:lvl1pPr>
          </a:lstStyle>
          <a:p>
            <a:r>
              <a:rPr lang="en-US" dirty="0"/>
              <a:t>Not for use. This is a Microsoft default.</a:t>
            </a:r>
          </a:p>
        </p:txBody>
      </p:sp>
      <p:sp>
        <p:nvSpPr>
          <p:cNvPr id="3" name="Text Placeholder 2">
            <a:extLst>
              <a:ext uri="{FF2B5EF4-FFF2-40B4-BE49-F238E27FC236}">
                <a16:creationId xmlns:a16="http://schemas.microsoft.com/office/drawing/2014/main" id="{FCE00B74-BF12-4966-8AA7-173AC3483119}"/>
              </a:ext>
            </a:extLst>
          </p:cNvPr>
          <p:cNvSpPr>
            <a:spLocks noGrp="1"/>
          </p:cNvSpPr>
          <p:nvPr>
            <p:ph type="body" idx="1"/>
          </p:nvPr>
        </p:nvSpPr>
        <p:spPr bwMode="gray">
          <a:xfrm>
            <a:off x="839787" y="1469346"/>
            <a:ext cx="5184132"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024F8A-D5E1-459D-8864-ECDE8305BEE3}"/>
              </a:ext>
            </a:extLst>
          </p:cNvPr>
          <p:cNvSpPr>
            <a:spLocks noGrp="1"/>
          </p:cNvSpPr>
          <p:nvPr>
            <p:ph sz="half" idx="2" hasCustomPrompt="1"/>
          </p:nvPr>
        </p:nvSpPr>
        <p:spPr bwMode="gray">
          <a:xfrm>
            <a:off x="839787" y="2293257"/>
            <a:ext cx="5184132" cy="3527845"/>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EAA130C-8D3A-4BEE-B54E-02D7DF9EEB6D}"/>
              </a:ext>
            </a:extLst>
          </p:cNvPr>
          <p:cNvSpPr>
            <a:spLocks noGrp="1"/>
          </p:cNvSpPr>
          <p:nvPr>
            <p:ph type="body" sz="quarter" idx="3"/>
          </p:nvPr>
        </p:nvSpPr>
        <p:spPr bwMode="gray">
          <a:xfrm>
            <a:off x="6172200" y="1469346"/>
            <a:ext cx="5183188"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475553-3346-44A6-9C9C-B79A3C596C9C}"/>
              </a:ext>
            </a:extLst>
          </p:cNvPr>
          <p:cNvSpPr>
            <a:spLocks noGrp="1"/>
          </p:cNvSpPr>
          <p:nvPr>
            <p:ph sz="quarter" idx="4" hasCustomPrompt="1"/>
          </p:nvPr>
        </p:nvSpPr>
        <p:spPr bwMode="gray">
          <a:xfrm>
            <a:off x="6172200" y="2293258"/>
            <a:ext cx="5183188" cy="3527844"/>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208D5CB4-1D71-40A2-9087-19CAB8292F65}"/>
              </a:ext>
            </a:extLst>
          </p:cNvPr>
          <p:cNvSpPr>
            <a:spLocks noGrp="1"/>
          </p:cNvSpPr>
          <p:nvPr>
            <p:ph type="ftr" sz="quarter" idx="11"/>
          </p:nvPr>
        </p:nvSpPr>
        <p:spPr bwMode="gray"/>
        <p:txBody>
          <a:bodyPr/>
          <a:lstStyle/>
          <a:p>
            <a:endParaRPr lang="en-US"/>
          </a:p>
        </p:txBody>
      </p:sp>
      <p:sp>
        <p:nvSpPr>
          <p:cNvPr id="9" name="Slide Number Placeholder 8">
            <a:extLst>
              <a:ext uri="{FF2B5EF4-FFF2-40B4-BE49-F238E27FC236}">
                <a16:creationId xmlns:a16="http://schemas.microsoft.com/office/drawing/2014/main" id="{64858ABD-186B-4697-ADA0-B1768243BB63}"/>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7" name="Date Placeholder 6">
            <a:extLst>
              <a:ext uri="{FF2B5EF4-FFF2-40B4-BE49-F238E27FC236}">
                <a16:creationId xmlns:a16="http://schemas.microsoft.com/office/drawing/2014/main" id="{A31E6BBF-F3E7-49D2-A6BF-EC70F1823AB9}"/>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2478028933"/>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F8FED-F893-4202-9729-070B73F89088}"/>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dirty="0"/>
              <a:t>Not for use. This is a Microsoft default.</a:t>
            </a:r>
          </a:p>
        </p:txBody>
      </p:sp>
      <p:sp>
        <p:nvSpPr>
          <p:cNvPr id="4" name="Text Placeholder 3">
            <a:extLst>
              <a:ext uri="{FF2B5EF4-FFF2-40B4-BE49-F238E27FC236}">
                <a16:creationId xmlns:a16="http://schemas.microsoft.com/office/drawing/2014/main" id="{3CCF252D-B8C8-459E-A3CF-ADE2DCB40929}"/>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This layout is not intended for use within presentations.</a:t>
            </a:r>
          </a:p>
        </p:txBody>
      </p:sp>
      <p:sp>
        <p:nvSpPr>
          <p:cNvPr id="3" name="Content Placeholder 2">
            <a:extLst>
              <a:ext uri="{FF2B5EF4-FFF2-40B4-BE49-F238E27FC236}">
                <a16:creationId xmlns:a16="http://schemas.microsoft.com/office/drawing/2014/main" id="{FAAB0851-1B55-4EF9-9DB6-030D02FC7FC5}"/>
              </a:ext>
            </a:extLst>
          </p:cNvPr>
          <p:cNvSpPr>
            <a:spLocks noGrp="1"/>
          </p:cNvSpPr>
          <p:nvPr>
            <p:ph idx="1" hasCustomPrompt="1"/>
          </p:nvPr>
        </p:nvSpPr>
        <p:spPr bwMode="gray">
          <a:xfrm>
            <a:off x="5183188" y="959471"/>
            <a:ext cx="6172200" cy="4531785"/>
          </a:xfrm>
        </p:spPr>
        <p:txBody>
          <a:bodyPr/>
          <a:lstStyle>
            <a:lvl1pPr>
              <a:defRPr sz="18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1F63B6A4-E537-4167-B34F-EDFE426E1E8F}"/>
              </a:ext>
            </a:extLst>
          </p:cNvPr>
          <p:cNvSpPr>
            <a:spLocks noGrp="1"/>
          </p:cNvSpPr>
          <p:nvPr>
            <p:ph type="ftr" sz="quarter" idx="11"/>
          </p:nvPr>
        </p:nvSpPr>
        <p:spPr bwMode="gray"/>
        <p:txBody>
          <a:bodyPr/>
          <a:lstStyle/>
          <a:p>
            <a:endParaRPr lang="en-US"/>
          </a:p>
        </p:txBody>
      </p:sp>
      <p:sp>
        <p:nvSpPr>
          <p:cNvPr id="7" name="Slide Number Placeholder 6">
            <a:extLst>
              <a:ext uri="{FF2B5EF4-FFF2-40B4-BE49-F238E27FC236}">
                <a16:creationId xmlns:a16="http://schemas.microsoft.com/office/drawing/2014/main" id="{D8D5DB69-D84E-44DD-8501-317F2D6B91BC}"/>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5" name="Date Placeholder 4">
            <a:extLst>
              <a:ext uri="{FF2B5EF4-FFF2-40B4-BE49-F238E27FC236}">
                <a16:creationId xmlns:a16="http://schemas.microsoft.com/office/drawing/2014/main" id="{B5E4B62D-C99F-4CC3-9E19-1114B3E55C1F}"/>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1532150224"/>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1F256-EE8B-4C42-8A9F-D709E45FC9CE}"/>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dirty="0"/>
              <a:t>Not for use. This is a Microsoft default.</a:t>
            </a:r>
          </a:p>
        </p:txBody>
      </p:sp>
      <p:sp>
        <p:nvSpPr>
          <p:cNvPr id="4" name="Text Placeholder 3">
            <a:extLst>
              <a:ext uri="{FF2B5EF4-FFF2-40B4-BE49-F238E27FC236}">
                <a16:creationId xmlns:a16="http://schemas.microsoft.com/office/drawing/2014/main" id="{F2DB0F51-CDD0-41D4-A559-624A4917070B}"/>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This layout is not intended for use within presentations.</a:t>
            </a:r>
          </a:p>
        </p:txBody>
      </p:sp>
      <p:sp>
        <p:nvSpPr>
          <p:cNvPr id="3" name="Picture Placeholder 2">
            <a:extLst>
              <a:ext uri="{FF2B5EF4-FFF2-40B4-BE49-F238E27FC236}">
                <a16:creationId xmlns:a16="http://schemas.microsoft.com/office/drawing/2014/main" id="{F9491D2A-A402-47AC-9A86-6002422F21C9}"/>
              </a:ext>
              <a:ext uri="{C183D7F6-B498-43B3-948B-1728B52AA6E4}">
                <adec:decorative xmlns:adec="http://schemas.microsoft.com/office/drawing/2017/decorative" val="1"/>
              </a:ext>
            </a:extLst>
          </p:cNvPr>
          <p:cNvSpPr>
            <a:spLocks noGrp="1"/>
          </p:cNvSpPr>
          <p:nvPr>
            <p:ph type="pic" idx="1"/>
          </p:nvPr>
        </p:nvSpPr>
        <p:spPr bwMode="gray">
          <a:xfrm>
            <a:off x="5183188" y="959471"/>
            <a:ext cx="6172200" cy="4531785"/>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6" name="Footer Placeholder 5">
            <a:extLst>
              <a:ext uri="{FF2B5EF4-FFF2-40B4-BE49-F238E27FC236}">
                <a16:creationId xmlns:a16="http://schemas.microsoft.com/office/drawing/2014/main" id="{17F543A3-3277-40A0-B1C2-CADD5AB0387B}"/>
              </a:ext>
            </a:extLst>
          </p:cNvPr>
          <p:cNvSpPr>
            <a:spLocks noGrp="1"/>
          </p:cNvSpPr>
          <p:nvPr>
            <p:ph type="ftr" sz="quarter" idx="11"/>
          </p:nvPr>
        </p:nvSpPr>
        <p:spPr bwMode="gray"/>
        <p:txBody>
          <a:bodyPr/>
          <a:lstStyle/>
          <a:p>
            <a:endParaRPr lang="en-US"/>
          </a:p>
        </p:txBody>
      </p:sp>
      <p:sp>
        <p:nvSpPr>
          <p:cNvPr id="7" name="Slide Number Placeholder 6">
            <a:extLst>
              <a:ext uri="{FF2B5EF4-FFF2-40B4-BE49-F238E27FC236}">
                <a16:creationId xmlns:a16="http://schemas.microsoft.com/office/drawing/2014/main" id="{F13D95E8-D049-4386-B18A-005E76673283}"/>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5" name="Date Placeholder 4">
            <a:extLst>
              <a:ext uri="{FF2B5EF4-FFF2-40B4-BE49-F238E27FC236}">
                <a16:creationId xmlns:a16="http://schemas.microsoft.com/office/drawing/2014/main" id="{14CD89A7-8ADC-4D39-B15F-96B3FCC81854}"/>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665539909"/>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9D853-E248-4BE3-8F8C-4FF1369CBDAE}"/>
              </a:ext>
            </a:extLst>
          </p:cNvPr>
          <p:cNvSpPr>
            <a:spLocks noGrp="1"/>
          </p:cNvSpPr>
          <p:nvPr>
            <p:ph type="title" hasCustomPrompt="1"/>
          </p:nvPr>
        </p:nvSpPr>
        <p:spPr bwMode="gray"/>
        <p:txBody>
          <a:bodyPr/>
          <a:lstStyle/>
          <a:p>
            <a:r>
              <a:rPr lang="en-US" dirty="0"/>
              <a:t>Not for use. This is a Microsoft default.</a:t>
            </a:r>
          </a:p>
        </p:txBody>
      </p:sp>
      <p:sp>
        <p:nvSpPr>
          <p:cNvPr id="3" name="Vertical Text Placeholder 2">
            <a:extLst>
              <a:ext uri="{FF2B5EF4-FFF2-40B4-BE49-F238E27FC236}">
                <a16:creationId xmlns:a16="http://schemas.microsoft.com/office/drawing/2014/main" id="{E7268BF8-16E9-442C-865D-E015BE37821F}"/>
              </a:ext>
            </a:extLst>
          </p:cNvPr>
          <p:cNvSpPr>
            <a:spLocks noGrp="1"/>
          </p:cNvSpPr>
          <p:nvPr>
            <p:ph type="body" orient="vert" idx="1" hasCustomPrompt="1"/>
          </p:nvPr>
        </p:nvSpPr>
        <p:spPr bwMode="gray">
          <a:xfrm>
            <a:off x="1524000" y="1468197"/>
            <a:ext cx="9144000" cy="3930085"/>
          </a:xfrm>
        </p:spPr>
        <p:txBody>
          <a:bodyPr vert="eaVert"/>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0765FB1D-8B17-4CDB-BAAD-56DCBE7C6507}"/>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1A563E8E-48A6-4825-9CB7-1E5880454802}"/>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4" name="Date Placeholder 3">
            <a:extLst>
              <a:ext uri="{FF2B5EF4-FFF2-40B4-BE49-F238E27FC236}">
                <a16:creationId xmlns:a16="http://schemas.microsoft.com/office/drawing/2014/main" id="{DBB24B87-31C9-4BD9-B6CB-469EE19051A3}"/>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63331012"/>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B8F935-64F2-4650-80FF-CFD09440797C}"/>
              </a:ext>
            </a:extLst>
          </p:cNvPr>
          <p:cNvSpPr>
            <a:spLocks noGrp="1"/>
          </p:cNvSpPr>
          <p:nvPr>
            <p:ph type="title" orient="vert" hasCustomPrompt="1"/>
          </p:nvPr>
        </p:nvSpPr>
        <p:spPr bwMode="gray">
          <a:xfrm>
            <a:off x="10945256" y="546100"/>
            <a:ext cx="786369" cy="5297292"/>
          </a:xfrm>
        </p:spPr>
        <p:txBody>
          <a:bodyPr vert="eaVert"/>
          <a:lstStyle/>
          <a:p>
            <a:r>
              <a:rPr lang="en-US" dirty="0"/>
              <a:t>Not for use. This is a Microsoft default.</a:t>
            </a:r>
          </a:p>
        </p:txBody>
      </p:sp>
      <p:sp>
        <p:nvSpPr>
          <p:cNvPr id="3" name="Vertical Text Placeholder 2">
            <a:extLst>
              <a:ext uri="{FF2B5EF4-FFF2-40B4-BE49-F238E27FC236}">
                <a16:creationId xmlns:a16="http://schemas.microsoft.com/office/drawing/2014/main" id="{1A0DAF3A-9FF6-438D-AEE6-0F69D361006E}"/>
              </a:ext>
            </a:extLst>
          </p:cNvPr>
          <p:cNvSpPr>
            <a:spLocks noGrp="1"/>
          </p:cNvSpPr>
          <p:nvPr>
            <p:ph type="body" orient="vert" idx="1" hasCustomPrompt="1"/>
          </p:nvPr>
        </p:nvSpPr>
        <p:spPr bwMode="gray">
          <a:xfrm>
            <a:off x="3058556" y="546100"/>
            <a:ext cx="7734300" cy="5297292"/>
          </a:xfrm>
        </p:spPr>
        <p:txBody>
          <a:bodyPr vert="eaVert"/>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9D3EA6C7-F505-4DA8-9747-410A859FC904}"/>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8DD75DA2-D743-4167-8A0F-F9B035E62107}"/>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4" name="Date Placeholder 3">
            <a:extLst>
              <a:ext uri="{FF2B5EF4-FFF2-40B4-BE49-F238E27FC236}">
                <a16:creationId xmlns:a16="http://schemas.microsoft.com/office/drawing/2014/main" id="{DD08046B-162A-46A6-A5E8-53242F87888E}"/>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473816288"/>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EA5FF497-13BE-5E48-8877-06C726768C6D}" type="datetimeFigureOut">
              <a:rPr lang="en-US" smtClean="0"/>
              <a:t>7/17/2024</a:t>
            </a:fld>
            <a:endParaRPr lang="en-US"/>
          </a:p>
        </p:txBody>
      </p:sp>
      <p:sp>
        <p:nvSpPr>
          <p:cNvPr id="5" name="Slide Number Placeholder 4" hidden="1">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4" name="Footer Placeholder 3" hidden="1">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endParaRPr lang="en-US"/>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dirty="0"/>
              <a:t>Slide subtitle; Arial 17.5pt bold, sentence case (1 line)</a:t>
            </a:r>
          </a:p>
        </p:txBody>
      </p:sp>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dirty="0"/>
              <a:t>Slide title; Arial 22pt bold, sentence case (1 line)</a:t>
            </a:r>
          </a:p>
        </p:txBody>
      </p:sp>
    </p:spTree>
    <p:extLst>
      <p:ext uri="{BB962C8B-B14F-4D97-AF65-F5344CB8AC3E}">
        <p14:creationId xmlns:p14="http://schemas.microsoft.com/office/powerpoint/2010/main" val="2060552081"/>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603">
          <p15:clr>
            <a:srgbClr val="FBAE40"/>
          </p15:clr>
        </p15:guide>
        <p15:guide id="3" orient="horz" pos="1014">
          <p15:clr>
            <a:srgbClr val="FBAE40"/>
          </p15:clr>
        </p15:guide>
        <p15:guide id="4" orient="horz" pos="34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EA5FF497-13BE-5E48-8877-06C726768C6D}" type="datetimeFigureOut">
              <a:rPr lang="en-US" smtClean="0"/>
              <a:t>7/17/2024</a:t>
            </a:fld>
            <a:endParaRPr lang="en-US"/>
          </a:p>
        </p:txBody>
      </p:sp>
      <p:sp>
        <p:nvSpPr>
          <p:cNvPr id="8" name="Slide Number Placeholder 7" hidden="1">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7" name="Footer Placeholder 6" hidden="1">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endParaRPr lang="en-US"/>
          </a:p>
        </p:txBody>
      </p:sp>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dirty="0"/>
              <a:t>Slide title; Arial 22pt bold, sentence case. This layout accommodates a slide title that extends downward to a second line (max. 2 lines).</a:t>
            </a:r>
          </a:p>
        </p:txBody>
      </p:sp>
    </p:spTree>
    <p:extLst>
      <p:ext uri="{BB962C8B-B14F-4D97-AF65-F5344CB8AC3E}">
        <p14:creationId xmlns:p14="http://schemas.microsoft.com/office/powerpoint/2010/main" val="713171741"/>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1016">
          <p15:clr>
            <a:srgbClr val="FBAE40"/>
          </p15:clr>
        </p15:guide>
        <p15:guide id="4" orient="horz" pos="34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
        <p:nvSpPr>
          <p:cNvPr id="6" name="Slide Number Placeholder 5" hidden="1">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5" name="Footer Placeholder 4" hidden="1">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endParaRPr lang="en-US"/>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1524000" y="1557210"/>
            <a:ext cx="9144000" cy="3930085"/>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dirty="0"/>
              <a:t>Slide title; Arial 22pt bold, sentence case (1 line)</a:t>
            </a:r>
          </a:p>
        </p:txBody>
      </p:sp>
    </p:spTree>
    <p:extLst>
      <p:ext uri="{BB962C8B-B14F-4D97-AF65-F5344CB8AC3E}">
        <p14:creationId xmlns:p14="http://schemas.microsoft.com/office/powerpoint/2010/main" val="1353497631"/>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792">
          <p15:clr>
            <a:srgbClr val="FBAE40"/>
          </p15:clr>
        </p15:guide>
        <p15:guide id="3" orient="horz" pos="34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EA5FF497-13BE-5E48-8877-06C726768C6D}" type="datetimeFigureOut">
              <a:rPr lang="en-US" smtClean="0"/>
              <a:t>7/17/2024</a:t>
            </a:fld>
            <a:endParaRPr lang="en-US"/>
          </a:p>
        </p:txBody>
      </p:sp>
      <p:sp>
        <p:nvSpPr>
          <p:cNvPr id="4" name="Slide Number Placeholder 3" hidden="1">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Footer Placeholder 2" hidden="1">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endParaRPr lang="en-US"/>
          </a:p>
        </p:txBody>
      </p:sp>
    </p:spTree>
    <p:extLst>
      <p:ext uri="{BB962C8B-B14F-4D97-AF65-F5344CB8AC3E}">
        <p14:creationId xmlns:p14="http://schemas.microsoft.com/office/powerpoint/2010/main" val="2132379129"/>
      </p:ext>
    </p:extLst>
  </p:cSld>
  <p:clrMapOvr>
    <a:masterClrMapping/>
  </p:clrMapOvr>
  <p:extLst>
    <p:ext uri="{DCECCB84-F9BA-43D5-87BE-67443E8EF086}">
      <p15:sldGuideLst xmlns:p15="http://schemas.microsoft.com/office/powerpoint/2012/main">
        <p15:guide id="1" orient="horz" pos="3776">
          <p15:clr>
            <a:srgbClr val="FBAE40"/>
          </p15:clr>
        </p15:guide>
        <p15:guide id="4" orient="horz" pos="34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Quotes/</a:t>
            </a:r>
            <a:br>
              <a:rPr lang="en-US" sz="15000" b="1" dirty="0">
                <a:solidFill>
                  <a:schemeClr val="bg1"/>
                </a:solidFill>
              </a:rPr>
            </a:br>
            <a:r>
              <a:rPr lang="en-US" sz="15000" b="1" dirty="0">
                <a:solidFill>
                  <a:schemeClr val="bg1"/>
                </a:solidFill>
              </a:rPr>
              <a:t>facts</a:t>
            </a:r>
          </a:p>
        </p:txBody>
      </p:sp>
      <p:cxnSp>
        <p:nvCxnSpPr>
          <p:cNvPr id="4" name="Orange 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27252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pic>
        <p:nvPicPr>
          <p:cNvPr id="11" name="Quote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spTree>
    <p:extLst>
      <p:ext uri="{BB962C8B-B14F-4D97-AF65-F5344CB8AC3E}">
        <p14:creationId xmlns:p14="http://schemas.microsoft.com/office/powerpoint/2010/main" val="1190006606"/>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cxnSp>
        <p:nvCxnSpPr>
          <p:cNvPr id="10" name="Orange 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
        <p:nvSpPr>
          <p:cNvPr id="11" name="TextBox 1">
            <a:extLst>
              <a:ext uri="{FF2B5EF4-FFF2-40B4-BE49-F238E27FC236}">
                <a16:creationId xmlns:a16="http://schemas.microsoft.com/office/drawing/2014/main" id="{43EA1280-EBAC-4C3E-A925-EA7813219784}"/>
              </a:ext>
            </a:extLst>
          </p:cNvPr>
          <p:cNvSpPr txBox="1"/>
          <p:nvPr/>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Covers</a:t>
            </a:r>
          </a:p>
        </p:txBody>
      </p:sp>
    </p:spTree>
    <p:extLst>
      <p:ext uri="{BB962C8B-B14F-4D97-AF65-F5344CB8AC3E}">
        <p14:creationId xmlns:p14="http://schemas.microsoft.com/office/powerpoint/2010/main" val="10974535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with Photo">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pic>
        <p:nvPicPr>
          <p:cNvPr id="12" name="Quote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13" name="Picture Placeholder 7">
            <a:extLst>
              <a:ext uri="{FF2B5EF4-FFF2-40B4-BE49-F238E27FC236}">
                <a16:creationId xmlns:a16="http://schemas.microsoft.com/office/drawing/2014/main" id="{D951BDD7-02E7-4695-9F59-170E730D05B2}"/>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dirty="0"/>
              <a:t>Insert attribution photo</a:t>
            </a:r>
          </a:p>
        </p:txBody>
      </p:sp>
    </p:spTree>
    <p:extLst>
      <p:ext uri="{BB962C8B-B14F-4D97-AF65-F5344CB8AC3E}">
        <p14:creationId xmlns:p14="http://schemas.microsoft.com/office/powerpoint/2010/main" val="3094503149"/>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pic>
        <p:nvPicPr>
          <p:cNvPr id="11" name="Quote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spTree>
    <p:extLst>
      <p:ext uri="{BB962C8B-B14F-4D97-AF65-F5344CB8AC3E}">
        <p14:creationId xmlns:p14="http://schemas.microsoft.com/office/powerpoint/2010/main" val="3940903412"/>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Photo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pic>
        <p:nvPicPr>
          <p:cNvPr id="12" name="Quote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13" name="Picture Placeholder 7">
            <a:extLst>
              <a:ext uri="{FF2B5EF4-FFF2-40B4-BE49-F238E27FC236}">
                <a16:creationId xmlns:a16="http://schemas.microsoft.com/office/drawing/2014/main" id="{D951BDD7-02E7-4695-9F59-170E730D05B2}"/>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dirty="0"/>
              <a:t>Insert attribution photo</a:t>
            </a:r>
          </a:p>
        </p:txBody>
      </p:sp>
    </p:spTree>
    <p:extLst>
      <p:ext uri="{BB962C8B-B14F-4D97-AF65-F5344CB8AC3E}">
        <p14:creationId xmlns:p14="http://schemas.microsoft.com/office/powerpoint/2010/main" val="1175596532"/>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ig Fact">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dirty="0"/>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dirty="0"/>
              <a:t>Context about fact</a:t>
            </a:r>
          </a:p>
        </p:txBody>
      </p:sp>
    </p:spTree>
    <p:extLst>
      <p:ext uri="{BB962C8B-B14F-4D97-AF65-F5344CB8AC3E}">
        <p14:creationId xmlns:p14="http://schemas.microsoft.com/office/powerpoint/2010/main" val="2160256647"/>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ig Fact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dirty="0"/>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dirty="0"/>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dirty="0"/>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dirty="0"/>
              <a:t>Context about fact</a:t>
            </a:r>
          </a:p>
        </p:txBody>
      </p:sp>
    </p:spTree>
    <p:extLst>
      <p:ext uri="{BB962C8B-B14F-4D97-AF65-F5344CB8AC3E}">
        <p14:creationId xmlns:p14="http://schemas.microsoft.com/office/powerpoint/2010/main" val="70284233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Closing</a:t>
            </a:r>
          </a:p>
        </p:txBody>
      </p:sp>
      <p:cxnSp>
        <p:nvCxnSpPr>
          <p:cNvPr id="4" name="Orange 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08266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sp>
        <p:nvSpPr>
          <p:cNvPr id="14" name="Boilerplate">
            <a:extLst>
              <a:ext uri="{FF2B5EF4-FFF2-40B4-BE49-F238E27FC236}">
                <a16:creationId xmlns:a16="http://schemas.microsoft.com/office/drawing/2014/main" id="{9EB9C69C-A308-416E-9EF4-CDCBABF60D86}"/>
              </a:ext>
            </a:extLst>
          </p:cNvPr>
          <p:cNvSpPr txBox="1"/>
          <p:nvPr/>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dirty="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dirty="0">
                <a:solidFill>
                  <a:schemeClr val="tx1"/>
                </a:solidFill>
                <a:latin typeface="+mn-lt"/>
              </a:rPr>
              <a:t>© 2022 Optum, Inc. All rights reserved. </a:t>
            </a:r>
          </a:p>
        </p:txBody>
      </p:sp>
      <p:pic>
        <p:nvPicPr>
          <p:cNvPr id="6" name="Optum logo" descr="Optum logo">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Tree>
    <p:extLst>
      <p:ext uri="{BB962C8B-B14F-4D97-AF65-F5344CB8AC3E}">
        <p14:creationId xmlns:p14="http://schemas.microsoft.com/office/powerpoint/2010/main" val="42538676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C4000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B0B3D229-4274-4EDF-910A-B6C2E87EC949}"/>
              </a:ext>
            </a:extLst>
          </p:cNvPr>
          <p:cNvSpPr txBox="1"/>
          <p:nvPr/>
        </p:nvSpPr>
        <p:spPr bwMode="gray">
          <a:xfrm>
            <a:off x="742998" y="312763"/>
            <a:ext cx="9891327" cy="6232475"/>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Layouts not for use.</a:t>
            </a:r>
          </a:p>
        </p:txBody>
      </p:sp>
      <p:cxnSp>
        <p:nvCxnSpPr>
          <p:cNvPr id="4" name="Orange arrow">
            <a:extLst>
              <a:ext uri="{FF2B5EF4-FFF2-40B4-BE49-F238E27FC236}">
                <a16:creationId xmlns:a16="http://schemas.microsoft.com/office/drawing/2014/main" id="{F3C0B7D9-B70B-4C5C-87F9-2330B866F444}"/>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44131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EAF0C85-44B2-4CC0-932D-2F9ADF1FFD31}"/>
              </a:ext>
            </a:extLst>
          </p:cNvPr>
          <p:cNvSpPr>
            <a:spLocks noGrp="1"/>
          </p:cNvSpPr>
          <p:nvPr>
            <p:ph type="subTitle" idx="1" hasCustomPrompt="1"/>
          </p:nvPr>
        </p:nvSpPr>
        <p:spPr bwMode="gray">
          <a:xfrm>
            <a:off x="1524000" y="3602038"/>
            <a:ext cx="9144000" cy="1130600"/>
          </a:xfrm>
        </p:spPr>
        <p:txBody>
          <a:bodyPr/>
          <a:lstStyle>
            <a:lvl1pPr marL="0" indent="0" algn="ctr">
              <a:buNone/>
              <a:defRPr sz="24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This layout is not intended for use within Optum presentations.</a:t>
            </a:r>
          </a:p>
        </p:txBody>
      </p:sp>
      <p:sp>
        <p:nvSpPr>
          <p:cNvPr id="4" name="Date Placeholder 3">
            <a:extLst>
              <a:ext uri="{FF2B5EF4-FFF2-40B4-BE49-F238E27FC236}">
                <a16:creationId xmlns:a16="http://schemas.microsoft.com/office/drawing/2014/main" id="{372CD502-C58E-4BBA-9A0D-8801688B5209}"/>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
        <p:nvSpPr>
          <p:cNvPr id="5" name="Footer Placeholder 4">
            <a:extLst>
              <a:ext uri="{FF2B5EF4-FFF2-40B4-BE49-F238E27FC236}">
                <a16:creationId xmlns:a16="http://schemas.microsoft.com/office/drawing/2014/main" id="{6A126410-8F3C-4F0B-B7C5-2D48B3EF1A6A}"/>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D02FE67C-069E-48A9-B723-DEF10C50C013}"/>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7" name="TextBox 6">
            <a:extLst>
              <a:ext uri="{FF2B5EF4-FFF2-40B4-BE49-F238E27FC236}">
                <a16:creationId xmlns:a16="http://schemas.microsoft.com/office/drawing/2014/main" id="{57B99AAD-1C70-4066-97B8-7CB0AFCDBCB0}"/>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8" name="Multiply 45" descr="A large &quot;x&quot; indicating that this layout is not approved for use.">
            <a:extLst>
              <a:ext uri="{FF2B5EF4-FFF2-40B4-BE49-F238E27FC236}">
                <a16:creationId xmlns:a16="http://schemas.microsoft.com/office/drawing/2014/main" id="{CC7F2822-6E66-4825-AC91-8ACF317F5B78}"/>
              </a:ext>
              <a:ext uri="{C183D7F6-B498-43B3-948B-1728B52AA6E4}">
                <adec:decorative xmlns:adec="http://schemas.microsoft.com/office/drawing/2017/decorative" val="0"/>
              </a:ext>
            </a:extLst>
          </p:cNvPr>
          <p:cNvSpPr>
            <a:spLocks noChangeAspect="1"/>
          </p:cNvSpPr>
          <p:nvPr/>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dirty="0">
              <a:solidFill>
                <a:schemeClr val="bg2"/>
              </a:solidFill>
              <a:latin typeface="+mj-lt"/>
            </a:endParaRPr>
          </a:p>
        </p:txBody>
      </p:sp>
      <p:sp>
        <p:nvSpPr>
          <p:cNvPr id="2" name="Title 1">
            <a:extLst>
              <a:ext uri="{FF2B5EF4-FFF2-40B4-BE49-F238E27FC236}">
                <a16:creationId xmlns:a16="http://schemas.microsoft.com/office/drawing/2014/main" id="{B7568664-50C7-4DB8-8C47-CFB226FB188C}"/>
              </a:ext>
            </a:extLst>
          </p:cNvPr>
          <p:cNvSpPr>
            <a:spLocks noGrp="1"/>
          </p:cNvSpPr>
          <p:nvPr>
            <p:ph type="ctrTitle" hasCustomPrompt="1"/>
          </p:nvPr>
        </p:nvSpPr>
        <p:spPr bwMode="gray">
          <a:xfrm>
            <a:off x="1524000" y="2886715"/>
            <a:ext cx="9144000" cy="623248"/>
          </a:xfrm>
        </p:spPr>
        <p:txBody>
          <a:bodyPr anchor="b"/>
          <a:lstStyle>
            <a:lvl1pPr algn="ctr">
              <a:defRPr sz="4500"/>
            </a:lvl1pPr>
          </a:lstStyle>
          <a:p>
            <a:r>
              <a:rPr lang="en-US" dirty="0"/>
              <a:t>Not for use. Microsoft default.</a:t>
            </a:r>
          </a:p>
        </p:txBody>
      </p:sp>
    </p:spTree>
    <p:extLst>
      <p:ext uri="{BB962C8B-B14F-4D97-AF65-F5344CB8AC3E}">
        <p14:creationId xmlns:p14="http://schemas.microsoft.com/office/powerpoint/2010/main" val="4241839788"/>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14AA-3234-4FFB-B4D3-512ED6FA45CB}"/>
              </a:ext>
            </a:extLst>
          </p:cNvPr>
          <p:cNvSpPr>
            <a:spLocks noGrp="1"/>
          </p:cNvSpPr>
          <p:nvPr>
            <p:ph type="title" hasCustomPrompt="1"/>
          </p:nvPr>
        </p:nvSpPr>
        <p:spPr bwMode="gray">
          <a:xfrm>
            <a:off x="457199" y="555639"/>
            <a:ext cx="11274425" cy="304699"/>
          </a:xfrm>
        </p:spPr>
        <p:txBody>
          <a:bodyPr/>
          <a:lstStyle>
            <a:lvl1pPr>
              <a:defRPr/>
            </a:lvl1pPr>
          </a:lstStyle>
          <a:p>
            <a:r>
              <a:rPr lang="en-US" dirty="0"/>
              <a:t>Not for use. This is a Microsoft default.</a:t>
            </a:r>
          </a:p>
        </p:txBody>
      </p:sp>
      <p:sp>
        <p:nvSpPr>
          <p:cNvPr id="3" name="Content Placeholder 2">
            <a:extLst>
              <a:ext uri="{FF2B5EF4-FFF2-40B4-BE49-F238E27FC236}">
                <a16:creationId xmlns:a16="http://schemas.microsoft.com/office/drawing/2014/main" id="{4ABCB17D-A7A6-41F6-83CB-566500CE0480}"/>
              </a:ext>
            </a:extLst>
          </p:cNvPr>
          <p:cNvSpPr>
            <a:spLocks noGrp="1"/>
          </p:cNvSpPr>
          <p:nvPr>
            <p:ph sz="half" idx="1" hasCustomPrompt="1"/>
          </p:nvPr>
        </p:nvSpPr>
        <p:spPr bwMode="gray">
          <a:xfrm>
            <a:off x="838200" y="1469765"/>
            <a:ext cx="5181600" cy="4351338"/>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0EF25F9-31AF-45D7-90BD-D4D634628BC9}"/>
              </a:ext>
            </a:extLst>
          </p:cNvPr>
          <p:cNvSpPr>
            <a:spLocks noGrp="1"/>
          </p:cNvSpPr>
          <p:nvPr>
            <p:ph sz="half" idx="2" hasCustomPrompt="1"/>
          </p:nvPr>
        </p:nvSpPr>
        <p:spPr bwMode="gray">
          <a:xfrm>
            <a:off x="6172200" y="1469765"/>
            <a:ext cx="5181600" cy="4351338"/>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9A220815-B520-464A-809E-9A762EE28066}"/>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
        <p:nvSpPr>
          <p:cNvPr id="6" name="Footer Placeholder 5">
            <a:extLst>
              <a:ext uri="{FF2B5EF4-FFF2-40B4-BE49-F238E27FC236}">
                <a16:creationId xmlns:a16="http://schemas.microsoft.com/office/drawing/2014/main" id="{562DD608-68C8-4550-8B5B-0AD9AE479018}"/>
              </a:ext>
            </a:extLst>
          </p:cNvPr>
          <p:cNvSpPr>
            <a:spLocks noGrp="1"/>
          </p:cNvSpPr>
          <p:nvPr>
            <p:ph type="ftr" sz="quarter" idx="11"/>
          </p:nvPr>
        </p:nvSpPr>
        <p:spPr bwMode="gray"/>
        <p:txBody>
          <a:bodyPr/>
          <a:lstStyle/>
          <a:p>
            <a:endParaRPr lang="en-US"/>
          </a:p>
        </p:txBody>
      </p:sp>
      <p:sp>
        <p:nvSpPr>
          <p:cNvPr id="7" name="Slide Number Placeholder 6">
            <a:extLst>
              <a:ext uri="{FF2B5EF4-FFF2-40B4-BE49-F238E27FC236}">
                <a16:creationId xmlns:a16="http://schemas.microsoft.com/office/drawing/2014/main" id="{469831F6-C4D6-424D-B187-C11B57AE40DB}"/>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8" name="TextBox 7">
            <a:extLst>
              <a:ext uri="{FF2B5EF4-FFF2-40B4-BE49-F238E27FC236}">
                <a16:creationId xmlns:a16="http://schemas.microsoft.com/office/drawing/2014/main" id="{CD70083E-4733-4C8E-B27B-09B287FF1688}"/>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9" name="Multiply 45" descr="A large &quot;x&quot; indicating that this layout is not approved for use.">
            <a:extLst>
              <a:ext uri="{FF2B5EF4-FFF2-40B4-BE49-F238E27FC236}">
                <a16:creationId xmlns:a16="http://schemas.microsoft.com/office/drawing/2014/main" id="{E3B84647-6F26-4054-9D48-B442E97479F6}"/>
              </a:ext>
            </a:extLst>
          </p:cNvPr>
          <p:cNvSpPr>
            <a:spLocks noChangeAspect="1"/>
          </p:cNvSpPr>
          <p:nvPr/>
        </p:nvSpPr>
        <p:spPr bwMode="gray">
          <a:xfrm>
            <a:off x="399748" y="93534"/>
            <a:ext cx="344720" cy="344720"/>
          </a:xfrm>
          <a:prstGeom prst="mathMultiply">
            <a:avLst>
              <a:gd name="adj1" fmla="val 11892"/>
            </a:avLst>
          </a:prstGeom>
          <a:solidFill>
            <a:srgbClr val="C40000"/>
          </a:solidFill>
          <a:ln w="50800" cap="rnd"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dirty="0">
              <a:solidFill>
                <a:schemeClr val="bg2"/>
              </a:solidFill>
              <a:latin typeface="+mj-lt"/>
            </a:endParaRPr>
          </a:p>
        </p:txBody>
      </p:sp>
    </p:spTree>
    <p:extLst>
      <p:ext uri="{BB962C8B-B14F-4D97-AF65-F5344CB8AC3E}">
        <p14:creationId xmlns:p14="http://schemas.microsoft.com/office/powerpoint/2010/main" val="3764121798"/>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EA5FF497-13BE-5E48-8877-06C726768C6D}" type="datetimeFigureOut">
              <a:rPr lang="en-US" smtClean="0"/>
              <a:t>7/17/2024</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92CCD66-776E-784D-8A7C-E435BCC11AC4}" type="slidenum">
              <a:rPr lang="en-US" smtClean="0"/>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endParaRPr lang="en-US"/>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4" name="Picture 13">
            <a:extLst>
              <a:ext uri="{FF2B5EF4-FFF2-40B4-BE49-F238E27FC236}">
                <a16:creationId xmlns:a16="http://schemas.microsoft.com/office/drawing/2014/main" id="{DC821E0D-A561-44C7-80AB-719225B12565}"/>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gray">
          <a:xfrm>
            <a:off x="6016752" y="0"/>
            <a:ext cx="6175248" cy="6858000"/>
          </a:xfrm>
          <a:prstGeom prst="rect">
            <a:avLst/>
          </a:prstGeom>
        </p:spPr>
      </p:pic>
    </p:spTree>
    <p:extLst>
      <p:ext uri="{BB962C8B-B14F-4D97-AF65-F5344CB8AC3E}">
        <p14:creationId xmlns:p14="http://schemas.microsoft.com/office/powerpoint/2010/main" val="3148987126"/>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E2E3-6B30-46B0-B4B4-027D6D07175E}"/>
              </a:ext>
            </a:extLst>
          </p:cNvPr>
          <p:cNvSpPr>
            <a:spLocks noGrp="1"/>
          </p:cNvSpPr>
          <p:nvPr>
            <p:ph type="title" hasCustomPrompt="1"/>
          </p:nvPr>
        </p:nvSpPr>
        <p:spPr bwMode="gray">
          <a:xfrm>
            <a:off x="457199" y="555639"/>
            <a:ext cx="11274426" cy="304699"/>
          </a:xfrm>
        </p:spPr>
        <p:txBody>
          <a:bodyPr/>
          <a:lstStyle>
            <a:lvl1pPr>
              <a:defRPr/>
            </a:lvl1pPr>
          </a:lstStyle>
          <a:p>
            <a:r>
              <a:rPr lang="en-US" dirty="0"/>
              <a:t>Not for use. This is a Microsoft default.</a:t>
            </a:r>
          </a:p>
        </p:txBody>
      </p:sp>
      <p:sp>
        <p:nvSpPr>
          <p:cNvPr id="3" name="Text Placeholder 2">
            <a:extLst>
              <a:ext uri="{FF2B5EF4-FFF2-40B4-BE49-F238E27FC236}">
                <a16:creationId xmlns:a16="http://schemas.microsoft.com/office/drawing/2014/main" id="{FCE00B74-BF12-4966-8AA7-173AC3483119}"/>
              </a:ext>
            </a:extLst>
          </p:cNvPr>
          <p:cNvSpPr>
            <a:spLocks noGrp="1"/>
          </p:cNvSpPr>
          <p:nvPr>
            <p:ph type="body" idx="1"/>
          </p:nvPr>
        </p:nvSpPr>
        <p:spPr bwMode="gray">
          <a:xfrm>
            <a:off x="839787" y="1469346"/>
            <a:ext cx="5184132"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024F8A-D5E1-459D-8864-ECDE8305BEE3}"/>
              </a:ext>
            </a:extLst>
          </p:cNvPr>
          <p:cNvSpPr>
            <a:spLocks noGrp="1"/>
          </p:cNvSpPr>
          <p:nvPr>
            <p:ph sz="half" idx="2" hasCustomPrompt="1"/>
          </p:nvPr>
        </p:nvSpPr>
        <p:spPr bwMode="gray">
          <a:xfrm>
            <a:off x="839787" y="2293257"/>
            <a:ext cx="5184132" cy="3527845"/>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EAA130C-8D3A-4BEE-B54E-02D7DF9EEB6D}"/>
              </a:ext>
            </a:extLst>
          </p:cNvPr>
          <p:cNvSpPr>
            <a:spLocks noGrp="1"/>
          </p:cNvSpPr>
          <p:nvPr>
            <p:ph type="body" sz="quarter" idx="3"/>
          </p:nvPr>
        </p:nvSpPr>
        <p:spPr bwMode="gray">
          <a:xfrm>
            <a:off x="6172200" y="1469346"/>
            <a:ext cx="5183188"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475553-3346-44A6-9C9C-B79A3C596C9C}"/>
              </a:ext>
            </a:extLst>
          </p:cNvPr>
          <p:cNvSpPr>
            <a:spLocks noGrp="1"/>
          </p:cNvSpPr>
          <p:nvPr>
            <p:ph sz="quarter" idx="4" hasCustomPrompt="1"/>
          </p:nvPr>
        </p:nvSpPr>
        <p:spPr bwMode="gray">
          <a:xfrm>
            <a:off x="6172200" y="2293258"/>
            <a:ext cx="5183188" cy="3527844"/>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A31E6BBF-F3E7-49D2-A6BF-EC70F1823AB9}"/>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
        <p:nvSpPr>
          <p:cNvPr id="8" name="Footer Placeholder 7">
            <a:extLst>
              <a:ext uri="{FF2B5EF4-FFF2-40B4-BE49-F238E27FC236}">
                <a16:creationId xmlns:a16="http://schemas.microsoft.com/office/drawing/2014/main" id="{208D5CB4-1D71-40A2-9087-19CAB8292F65}"/>
              </a:ext>
            </a:extLst>
          </p:cNvPr>
          <p:cNvSpPr>
            <a:spLocks noGrp="1"/>
          </p:cNvSpPr>
          <p:nvPr>
            <p:ph type="ftr" sz="quarter" idx="11"/>
          </p:nvPr>
        </p:nvSpPr>
        <p:spPr bwMode="gray"/>
        <p:txBody>
          <a:bodyPr/>
          <a:lstStyle/>
          <a:p>
            <a:endParaRPr lang="en-US"/>
          </a:p>
        </p:txBody>
      </p:sp>
      <p:sp>
        <p:nvSpPr>
          <p:cNvPr id="9" name="Slide Number Placeholder 8">
            <a:extLst>
              <a:ext uri="{FF2B5EF4-FFF2-40B4-BE49-F238E27FC236}">
                <a16:creationId xmlns:a16="http://schemas.microsoft.com/office/drawing/2014/main" id="{64858ABD-186B-4697-ADA0-B1768243BB63}"/>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10" name="TextBox 9">
            <a:extLst>
              <a:ext uri="{FF2B5EF4-FFF2-40B4-BE49-F238E27FC236}">
                <a16:creationId xmlns:a16="http://schemas.microsoft.com/office/drawing/2014/main" id="{E00E51F3-FA16-4CC6-97C6-6EECCB9AFCBD}"/>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11" name="Multiply 45" descr="A large &quot;x&quot; indicating that this layout is not approved for use.">
            <a:extLst>
              <a:ext uri="{FF2B5EF4-FFF2-40B4-BE49-F238E27FC236}">
                <a16:creationId xmlns:a16="http://schemas.microsoft.com/office/drawing/2014/main" id="{08AB274D-12CA-4F3C-A2F4-FCB00909EC9C}"/>
              </a:ext>
            </a:extLst>
          </p:cNvPr>
          <p:cNvSpPr>
            <a:spLocks noChangeAspect="1"/>
          </p:cNvSpPr>
          <p:nvPr/>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dirty="0">
              <a:solidFill>
                <a:schemeClr val="bg2"/>
              </a:solidFill>
              <a:latin typeface="+mj-lt"/>
            </a:endParaRPr>
          </a:p>
        </p:txBody>
      </p:sp>
    </p:spTree>
    <p:extLst>
      <p:ext uri="{BB962C8B-B14F-4D97-AF65-F5344CB8AC3E}">
        <p14:creationId xmlns:p14="http://schemas.microsoft.com/office/powerpoint/2010/main" val="2919001789"/>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F8FED-F893-4202-9729-070B73F89088}"/>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dirty="0"/>
              <a:t>Not for use. This is a Microsoft default.</a:t>
            </a:r>
          </a:p>
        </p:txBody>
      </p:sp>
      <p:sp>
        <p:nvSpPr>
          <p:cNvPr id="3" name="Content Placeholder 2">
            <a:extLst>
              <a:ext uri="{FF2B5EF4-FFF2-40B4-BE49-F238E27FC236}">
                <a16:creationId xmlns:a16="http://schemas.microsoft.com/office/drawing/2014/main" id="{FAAB0851-1B55-4EF9-9DB6-030D02FC7FC5}"/>
              </a:ext>
            </a:extLst>
          </p:cNvPr>
          <p:cNvSpPr>
            <a:spLocks noGrp="1"/>
          </p:cNvSpPr>
          <p:nvPr>
            <p:ph idx="1" hasCustomPrompt="1"/>
          </p:nvPr>
        </p:nvSpPr>
        <p:spPr bwMode="gray">
          <a:xfrm>
            <a:off x="5183188" y="959471"/>
            <a:ext cx="6172200" cy="4531785"/>
          </a:xfrm>
        </p:spPr>
        <p:txBody>
          <a:bodyPr/>
          <a:lstStyle>
            <a:lvl1pPr>
              <a:defRPr sz="18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CCF252D-B8C8-459E-A3CF-ADE2DCB40929}"/>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This layout is not intended for use within Optum presentations.</a:t>
            </a:r>
          </a:p>
        </p:txBody>
      </p:sp>
      <p:sp>
        <p:nvSpPr>
          <p:cNvPr id="5" name="Date Placeholder 4">
            <a:extLst>
              <a:ext uri="{FF2B5EF4-FFF2-40B4-BE49-F238E27FC236}">
                <a16:creationId xmlns:a16="http://schemas.microsoft.com/office/drawing/2014/main" id="{B5E4B62D-C99F-4CC3-9E19-1114B3E55C1F}"/>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
        <p:nvSpPr>
          <p:cNvPr id="6" name="Footer Placeholder 5">
            <a:extLst>
              <a:ext uri="{FF2B5EF4-FFF2-40B4-BE49-F238E27FC236}">
                <a16:creationId xmlns:a16="http://schemas.microsoft.com/office/drawing/2014/main" id="{1F63B6A4-E537-4167-B34F-EDFE426E1E8F}"/>
              </a:ext>
            </a:extLst>
          </p:cNvPr>
          <p:cNvSpPr>
            <a:spLocks noGrp="1"/>
          </p:cNvSpPr>
          <p:nvPr>
            <p:ph type="ftr" sz="quarter" idx="11"/>
          </p:nvPr>
        </p:nvSpPr>
        <p:spPr bwMode="gray"/>
        <p:txBody>
          <a:bodyPr/>
          <a:lstStyle/>
          <a:p>
            <a:endParaRPr lang="en-US"/>
          </a:p>
        </p:txBody>
      </p:sp>
      <p:sp>
        <p:nvSpPr>
          <p:cNvPr id="7" name="Slide Number Placeholder 6">
            <a:extLst>
              <a:ext uri="{FF2B5EF4-FFF2-40B4-BE49-F238E27FC236}">
                <a16:creationId xmlns:a16="http://schemas.microsoft.com/office/drawing/2014/main" id="{D8D5DB69-D84E-44DD-8501-317F2D6B91BC}"/>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9" name="TextBox 8">
            <a:extLst>
              <a:ext uri="{FF2B5EF4-FFF2-40B4-BE49-F238E27FC236}">
                <a16:creationId xmlns:a16="http://schemas.microsoft.com/office/drawing/2014/main" id="{2A212493-ED92-4B1B-901F-F8694A916BCD}"/>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10" name="Multiply 45" descr="A large &quot;x&quot; indicating that this layout is not approved for use.">
            <a:extLst>
              <a:ext uri="{FF2B5EF4-FFF2-40B4-BE49-F238E27FC236}">
                <a16:creationId xmlns:a16="http://schemas.microsoft.com/office/drawing/2014/main" id="{6CB82732-EB0E-440B-A61E-F00B16BF0965}"/>
              </a:ext>
            </a:extLst>
          </p:cNvPr>
          <p:cNvSpPr>
            <a:spLocks noChangeAspect="1"/>
          </p:cNvSpPr>
          <p:nvPr/>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dirty="0">
              <a:solidFill>
                <a:schemeClr val="bg2"/>
              </a:solidFill>
              <a:latin typeface="+mj-lt"/>
            </a:endParaRPr>
          </a:p>
        </p:txBody>
      </p:sp>
    </p:spTree>
    <p:extLst>
      <p:ext uri="{BB962C8B-B14F-4D97-AF65-F5344CB8AC3E}">
        <p14:creationId xmlns:p14="http://schemas.microsoft.com/office/powerpoint/2010/main" val="243475569"/>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1F256-EE8B-4C42-8A9F-D709E45FC9CE}"/>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dirty="0"/>
              <a:t>Not for use. This is a Microsoft default.</a:t>
            </a:r>
          </a:p>
        </p:txBody>
      </p:sp>
      <p:sp>
        <p:nvSpPr>
          <p:cNvPr id="3" name="Picture Placeholder 2">
            <a:extLst>
              <a:ext uri="{FF2B5EF4-FFF2-40B4-BE49-F238E27FC236}">
                <a16:creationId xmlns:a16="http://schemas.microsoft.com/office/drawing/2014/main" id="{F9491D2A-A402-47AC-9A86-6002422F21C9}"/>
              </a:ext>
            </a:extLst>
          </p:cNvPr>
          <p:cNvSpPr>
            <a:spLocks noGrp="1"/>
          </p:cNvSpPr>
          <p:nvPr>
            <p:ph type="pic" idx="1"/>
          </p:nvPr>
        </p:nvSpPr>
        <p:spPr bwMode="gray">
          <a:xfrm>
            <a:off x="5183188" y="959471"/>
            <a:ext cx="6172200" cy="4531785"/>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2DB0F51-CDD0-41D4-A559-624A4917070B}"/>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This layout is not intended for use within Optum presentations.</a:t>
            </a:r>
          </a:p>
        </p:txBody>
      </p:sp>
      <p:sp>
        <p:nvSpPr>
          <p:cNvPr id="5" name="Date Placeholder 4">
            <a:extLst>
              <a:ext uri="{FF2B5EF4-FFF2-40B4-BE49-F238E27FC236}">
                <a16:creationId xmlns:a16="http://schemas.microsoft.com/office/drawing/2014/main" id="{14CD89A7-8ADC-4D39-B15F-96B3FCC81854}"/>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
        <p:nvSpPr>
          <p:cNvPr id="6" name="Footer Placeholder 5">
            <a:extLst>
              <a:ext uri="{FF2B5EF4-FFF2-40B4-BE49-F238E27FC236}">
                <a16:creationId xmlns:a16="http://schemas.microsoft.com/office/drawing/2014/main" id="{17F543A3-3277-40A0-B1C2-CADD5AB0387B}"/>
              </a:ext>
            </a:extLst>
          </p:cNvPr>
          <p:cNvSpPr>
            <a:spLocks noGrp="1"/>
          </p:cNvSpPr>
          <p:nvPr>
            <p:ph type="ftr" sz="quarter" idx="11"/>
          </p:nvPr>
        </p:nvSpPr>
        <p:spPr bwMode="gray"/>
        <p:txBody>
          <a:bodyPr/>
          <a:lstStyle/>
          <a:p>
            <a:endParaRPr lang="en-US"/>
          </a:p>
        </p:txBody>
      </p:sp>
      <p:sp>
        <p:nvSpPr>
          <p:cNvPr id="7" name="Slide Number Placeholder 6">
            <a:extLst>
              <a:ext uri="{FF2B5EF4-FFF2-40B4-BE49-F238E27FC236}">
                <a16:creationId xmlns:a16="http://schemas.microsoft.com/office/drawing/2014/main" id="{F13D95E8-D049-4386-B18A-005E76673283}"/>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9" name="TextBox 8">
            <a:extLst>
              <a:ext uri="{FF2B5EF4-FFF2-40B4-BE49-F238E27FC236}">
                <a16:creationId xmlns:a16="http://schemas.microsoft.com/office/drawing/2014/main" id="{349FD152-129D-41A4-81CE-BC9A8DCD0B3A}"/>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10" name="Multiply 45" descr="A large &quot;x&quot; indicating that this layout is not approved for use.">
            <a:extLst>
              <a:ext uri="{FF2B5EF4-FFF2-40B4-BE49-F238E27FC236}">
                <a16:creationId xmlns:a16="http://schemas.microsoft.com/office/drawing/2014/main" id="{66B6567B-A13A-474B-8D2F-ECF1267DF687}"/>
              </a:ext>
            </a:extLst>
          </p:cNvPr>
          <p:cNvSpPr>
            <a:spLocks noChangeAspect="1"/>
          </p:cNvSpPr>
          <p:nvPr/>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dirty="0">
              <a:solidFill>
                <a:schemeClr val="bg2"/>
              </a:solidFill>
              <a:latin typeface="+mj-lt"/>
            </a:endParaRPr>
          </a:p>
        </p:txBody>
      </p:sp>
    </p:spTree>
    <p:extLst>
      <p:ext uri="{BB962C8B-B14F-4D97-AF65-F5344CB8AC3E}">
        <p14:creationId xmlns:p14="http://schemas.microsoft.com/office/powerpoint/2010/main" val="3604758263"/>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9D853-E248-4BE3-8F8C-4FF1369CBDAE}"/>
              </a:ext>
            </a:extLst>
          </p:cNvPr>
          <p:cNvSpPr>
            <a:spLocks noGrp="1"/>
          </p:cNvSpPr>
          <p:nvPr>
            <p:ph type="title" hasCustomPrompt="1"/>
          </p:nvPr>
        </p:nvSpPr>
        <p:spPr bwMode="gray"/>
        <p:txBody>
          <a:bodyPr/>
          <a:lstStyle/>
          <a:p>
            <a:r>
              <a:rPr lang="en-US" dirty="0"/>
              <a:t>Not for use. This is a Microsoft default.</a:t>
            </a:r>
          </a:p>
        </p:txBody>
      </p:sp>
      <p:sp>
        <p:nvSpPr>
          <p:cNvPr id="3" name="Vertical Text Placeholder 2">
            <a:extLst>
              <a:ext uri="{FF2B5EF4-FFF2-40B4-BE49-F238E27FC236}">
                <a16:creationId xmlns:a16="http://schemas.microsoft.com/office/drawing/2014/main" id="{E7268BF8-16E9-442C-865D-E015BE37821F}"/>
              </a:ext>
            </a:extLst>
          </p:cNvPr>
          <p:cNvSpPr>
            <a:spLocks noGrp="1"/>
          </p:cNvSpPr>
          <p:nvPr>
            <p:ph type="body" orient="vert" idx="1" hasCustomPrompt="1"/>
          </p:nvPr>
        </p:nvSpPr>
        <p:spPr bwMode="gray">
          <a:xfrm>
            <a:off x="1524000" y="1468197"/>
            <a:ext cx="9144000" cy="3930085"/>
          </a:xfrm>
        </p:spPr>
        <p:txBody>
          <a:bodyPr vert="eaVert"/>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B24B87-31C9-4BD9-B6CB-469EE19051A3}"/>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
        <p:nvSpPr>
          <p:cNvPr id="5" name="Footer Placeholder 4">
            <a:extLst>
              <a:ext uri="{FF2B5EF4-FFF2-40B4-BE49-F238E27FC236}">
                <a16:creationId xmlns:a16="http://schemas.microsoft.com/office/drawing/2014/main" id="{0765FB1D-8B17-4CDB-BAAD-56DCBE7C6507}"/>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1A563E8E-48A6-4825-9CB7-1E5880454802}"/>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7" name="TextBox 6">
            <a:extLst>
              <a:ext uri="{FF2B5EF4-FFF2-40B4-BE49-F238E27FC236}">
                <a16:creationId xmlns:a16="http://schemas.microsoft.com/office/drawing/2014/main" id="{C2B6F59F-8687-492F-A2D4-E8EBFECAC4AB}"/>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8" name="Multiply 45" descr="A large &quot;x&quot; indicating that this layout is not approved for use.">
            <a:extLst>
              <a:ext uri="{FF2B5EF4-FFF2-40B4-BE49-F238E27FC236}">
                <a16:creationId xmlns:a16="http://schemas.microsoft.com/office/drawing/2014/main" id="{340CE423-4A52-449C-9C78-E284D9A049E1}"/>
              </a:ext>
            </a:extLst>
          </p:cNvPr>
          <p:cNvSpPr>
            <a:spLocks noChangeAspect="1"/>
          </p:cNvSpPr>
          <p:nvPr/>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dirty="0">
              <a:solidFill>
                <a:schemeClr val="bg2"/>
              </a:solidFill>
              <a:latin typeface="+mj-lt"/>
            </a:endParaRPr>
          </a:p>
        </p:txBody>
      </p:sp>
    </p:spTree>
    <p:extLst>
      <p:ext uri="{BB962C8B-B14F-4D97-AF65-F5344CB8AC3E}">
        <p14:creationId xmlns:p14="http://schemas.microsoft.com/office/powerpoint/2010/main" val="2692387609"/>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B8F935-64F2-4650-80FF-CFD09440797C}"/>
              </a:ext>
            </a:extLst>
          </p:cNvPr>
          <p:cNvSpPr>
            <a:spLocks noGrp="1"/>
          </p:cNvSpPr>
          <p:nvPr>
            <p:ph type="title" orient="vert" hasCustomPrompt="1"/>
          </p:nvPr>
        </p:nvSpPr>
        <p:spPr bwMode="gray">
          <a:xfrm>
            <a:off x="10945256" y="546100"/>
            <a:ext cx="786369" cy="5297292"/>
          </a:xfrm>
        </p:spPr>
        <p:txBody>
          <a:bodyPr vert="eaVert"/>
          <a:lstStyle/>
          <a:p>
            <a:r>
              <a:rPr lang="en-US" dirty="0"/>
              <a:t>Not for use. This is a Microsoft default.</a:t>
            </a:r>
          </a:p>
        </p:txBody>
      </p:sp>
      <p:sp>
        <p:nvSpPr>
          <p:cNvPr id="3" name="Vertical Text Placeholder 2">
            <a:extLst>
              <a:ext uri="{FF2B5EF4-FFF2-40B4-BE49-F238E27FC236}">
                <a16:creationId xmlns:a16="http://schemas.microsoft.com/office/drawing/2014/main" id="{1A0DAF3A-9FF6-438D-AEE6-0F69D361006E}"/>
              </a:ext>
            </a:extLst>
          </p:cNvPr>
          <p:cNvSpPr>
            <a:spLocks noGrp="1"/>
          </p:cNvSpPr>
          <p:nvPr>
            <p:ph type="body" orient="vert" idx="1" hasCustomPrompt="1"/>
          </p:nvPr>
        </p:nvSpPr>
        <p:spPr bwMode="gray">
          <a:xfrm>
            <a:off x="3058556" y="546100"/>
            <a:ext cx="7734300" cy="5297292"/>
          </a:xfrm>
        </p:spPr>
        <p:txBody>
          <a:bodyPr vert="eaVert"/>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D08046B-162A-46A6-A5E8-53242F87888E}"/>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
        <p:nvSpPr>
          <p:cNvPr id="5" name="Footer Placeholder 4">
            <a:extLst>
              <a:ext uri="{FF2B5EF4-FFF2-40B4-BE49-F238E27FC236}">
                <a16:creationId xmlns:a16="http://schemas.microsoft.com/office/drawing/2014/main" id="{9D3EA6C7-F505-4DA8-9747-410A859FC904}"/>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8DD75DA2-D743-4167-8A0F-F9B035E62107}"/>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7" name="TextBox 6">
            <a:extLst>
              <a:ext uri="{FF2B5EF4-FFF2-40B4-BE49-F238E27FC236}">
                <a16:creationId xmlns:a16="http://schemas.microsoft.com/office/drawing/2014/main" id="{C05104E2-CEF6-4BD8-B7C0-2C8692A17794}"/>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8" name="Multiply 45" descr="A large &quot;x&quot; indicating that this layout is not approved for use.">
            <a:extLst>
              <a:ext uri="{FF2B5EF4-FFF2-40B4-BE49-F238E27FC236}">
                <a16:creationId xmlns:a16="http://schemas.microsoft.com/office/drawing/2014/main" id="{D8807564-3DF6-491D-A764-145269B5B371}"/>
              </a:ext>
            </a:extLst>
          </p:cNvPr>
          <p:cNvSpPr>
            <a:spLocks noChangeAspect="1"/>
          </p:cNvSpPr>
          <p:nvPr/>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dirty="0">
              <a:solidFill>
                <a:schemeClr val="bg2"/>
              </a:solidFill>
              <a:latin typeface="+mj-lt"/>
            </a:endParaRPr>
          </a:p>
        </p:txBody>
      </p:sp>
    </p:spTree>
    <p:extLst>
      <p:ext uri="{BB962C8B-B14F-4D97-AF65-F5344CB8AC3E}">
        <p14:creationId xmlns:p14="http://schemas.microsoft.com/office/powerpoint/2010/main" val="2911560471"/>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Instructio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3310477-1515-4A0A-A5E0-880E71B4E025}"/>
              </a:ext>
              <a:ext uri="{C183D7F6-B498-43B3-948B-1728B52AA6E4}">
                <adec:decorative xmlns:adec="http://schemas.microsoft.com/office/drawing/2017/decorative" val="1"/>
              </a:ext>
            </a:extLst>
          </p:cNvPr>
          <p:cNvSpPr/>
          <p:nvPr/>
        </p:nvSpPr>
        <p:spPr bwMode="gray">
          <a:xfrm>
            <a:off x="0" y="1"/>
            <a:ext cx="4556043" cy="6858002"/>
          </a:xfrm>
          <a:prstGeom prst="rect">
            <a:avLst/>
          </a:prstGeom>
          <a:solidFill>
            <a:srgbClr val="FBF9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0677" tIns="65339" rIns="130677" bIns="65339" numCol="1" spcCol="0" rtlCol="0" fromWordArt="0" anchor="t" anchorCtr="0" forceAA="0" compatLnSpc="1">
            <a:prstTxWarp prst="textNoShape">
              <a:avLst/>
            </a:prstTxWarp>
            <a:noAutofit/>
          </a:bodyPr>
          <a:lstStyle/>
          <a:p>
            <a:pPr algn="ctr">
              <a:spcBef>
                <a:spcPts val="714"/>
              </a:spcBef>
            </a:pPr>
            <a:endParaRPr lang="en-US" sz="1429" dirty="0">
              <a:solidFill>
                <a:schemeClr val="bg1"/>
              </a:solidFill>
            </a:endParaRPr>
          </a:p>
        </p:txBody>
      </p:sp>
      <p:pic>
        <p:nvPicPr>
          <p:cNvPr id="23" name="Optum logo" descr="Optum">
            <a:extLst>
              <a:ext uri="{FF2B5EF4-FFF2-40B4-BE49-F238E27FC236}">
                <a16:creationId xmlns:a16="http://schemas.microsoft.com/office/drawing/2014/main" id="{33540F47-FA69-40F1-B951-BB6DF057FA97}"/>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824247" y="523904"/>
            <a:ext cx="2438884" cy="706174"/>
          </a:xfrm>
          <a:prstGeom prst="rect">
            <a:avLst/>
          </a:prstGeom>
        </p:spPr>
      </p:pic>
      <p:sp>
        <p:nvSpPr>
          <p:cNvPr id="8" name="TextBox 7">
            <a:extLst>
              <a:ext uri="{FF2B5EF4-FFF2-40B4-BE49-F238E27FC236}">
                <a16:creationId xmlns:a16="http://schemas.microsoft.com/office/drawing/2014/main" id="{144308BD-A2EF-404E-BE32-E7DA086E8C83}"/>
              </a:ext>
            </a:extLst>
          </p:cNvPr>
          <p:cNvSpPr txBox="1"/>
          <p:nvPr/>
        </p:nvSpPr>
        <p:spPr bwMode="gray">
          <a:xfrm>
            <a:off x="824247" y="2404812"/>
            <a:ext cx="1758315" cy="1000274"/>
          </a:xfrm>
          <a:prstGeom prst="rect">
            <a:avLst/>
          </a:prstGeom>
          <a:noFill/>
        </p:spPr>
        <p:txBody>
          <a:bodyPr wrap="square" lIns="0" tIns="0" rIns="0" bIns="0" rtlCol="0">
            <a:spAutoFit/>
          </a:bodyPr>
          <a:lstStyle/>
          <a:p>
            <a:pPr algn="l">
              <a:spcBef>
                <a:spcPts val="714"/>
              </a:spcBef>
            </a:pPr>
            <a:r>
              <a:rPr lang="en-US" sz="6500" b="1" dirty="0">
                <a:solidFill>
                  <a:schemeClr val="accent6"/>
                </a:solidFill>
              </a:rPr>
              <a:t>16:9</a:t>
            </a:r>
          </a:p>
        </p:txBody>
      </p:sp>
      <p:sp>
        <p:nvSpPr>
          <p:cNvPr id="22" name="TextBox 21">
            <a:extLst>
              <a:ext uri="{FF2B5EF4-FFF2-40B4-BE49-F238E27FC236}">
                <a16:creationId xmlns:a16="http://schemas.microsoft.com/office/drawing/2014/main" id="{3E57223A-B05B-4614-AAEA-675CF58D9E9B}"/>
              </a:ext>
            </a:extLst>
          </p:cNvPr>
          <p:cNvSpPr txBox="1"/>
          <p:nvPr/>
        </p:nvSpPr>
        <p:spPr bwMode="gray">
          <a:xfrm>
            <a:off x="824247" y="3177094"/>
            <a:ext cx="2436843" cy="615553"/>
          </a:xfrm>
          <a:prstGeom prst="rect">
            <a:avLst/>
          </a:prstGeom>
          <a:noFill/>
        </p:spPr>
        <p:txBody>
          <a:bodyPr wrap="square" lIns="0" tIns="0" rIns="0" bIns="0" rtlCol="0">
            <a:spAutoFit/>
          </a:bodyPr>
          <a:lstStyle/>
          <a:p>
            <a:pPr algn="l">
              <a:spcBef>
                <a:spcPts val="0"/>
              </a:spcBef>
            </a:pPr>
            <a:r>
              <a:rPr lang="en-US" sz="4000" b="0" dirty="0">
                <a:solidFill>
                  <a:schemeClr val="accent6"/>
                </a:solidFill>
              </a:rPr>
              <a:t>on-screen</a:t>
            </a:r>
          </a:p>
        </p:txBody>
      </p:sp>
      <p:sp>
        <p:nvSpPr>
          <p:cNvPr id="10" name="TextBox 9">
            <a:extLst>
              <a:ext uri="{FF2B5EF4-FFF2-40B4-BE49-F238E27FC236}">
                <a16:creationId xmlns:a16="http://schemas.microsoft.com/office/drawing/2014/main" id="{FD38DA28-EF8F-43D1-AD7F-CCB3640760DD}"/>
              </a:ext>
            </a:extLst>
          </p:cNvPr>
          <p:cNvSpPr txBox="1"/>
          <p:nvPr/>
        </p:nvSpPr>
        <p:spPr bwMode="gray">
          <a:xfrm>
            <a:off x="822196" y="4177368"/>
            <a:ext cx="3584240" cy="200055"/>
          </a:xfrm>
          <a:prstGeom prst="rect">
            <a:avLst/>
          </a:prstGeom>
          <a:noFill/>
        </p:spPr>
        <p:txBody>
          <a:bodyPr wrap="square" lIns="0" tIns="0" rIns="0" bIns="0" rtlCol="0">
            <a:spAutoFit/>
          </a:bodyPr>
          <a:lstStyle/>
          <a:p>
            <a:pPr algn="l">
              <a:spcBef>
                <a:spcPts val="714"/>
              </a:spcBef>
            </a:pPr>
            <a:r>
              <a:rPr lang="en-US" sz="1300" noProof="0" dirty="0">
                <a:solidFill>
                  <a:schemeClr val="tx1"/>
                </a:solidFill>
              </a:rPr>
              <a:t>Released January 2023</a:t>
            </a:r>
          </a:p>
        </p:txBody>
      </p:sp>
      <p:pic>
        <p:nvPicPr>
          <p:cNvPr id="12" name="Picture 11" descr="Star icon">
            <a:extLst>
              <a:ext uri="{FF2B5EF4-FFF2-40B4-BE49-F238E27FC236}">
                <a16:creationId xmlns:a16="http://schemas.microsoft.com/office/drawing/2014/main" id="{82FEFB7F-0CFC-4989-B627-4D0D34B303E2}"/>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gray">
          <a:xfrm>
            <a:off x="827390" y="4941778"/>
            <a:ext cx="587679" cy="587679"/>
          </a:xfrm>
          <a:prstGeom prst="rect">
            <a:avLst/>
          </a:prstGeom>
        </p:spPr>
      </p:pic>
      <p:sp>
        <p:nvSpPr>
          <p:cNvPr id="11" name="TextBox 10">
            <a:extLst>
              <a:ext uri="{FF2B5EF4-FFF2-40B4-BE49-F238E27FC236}">
                <a16:creationId xmlns:a16="http://schemas.microsoft.com/office/drawing/2014/main" id="{9145794E-DC8C-4B31-A9C2-C6C3CF44B391}"/>
              </a:ext>
            </a:extLst>
          </p:cNvPr>
          <p:cNvSpPr txBox="1"/>
          <p:nvPr/>
        </p:nvSpPr>
        <p:spPr bwMode="gray">
          <a:xfrm>
            <a:off x="822196" y="5589173"/>
            <a:ext cx="2834865" cy="507831"/>
          </a:xfrm>
          <a:prstGeom prst="rect">
            <a:avLst/>
          </a:prstGeom>
          <a:noFill/>
        </p:spPr>
        <p:txBody>
          <a:bodyPr wrap="square" lIns="0" tIns="0" rIns="0" bIns="0" rtlCol="0">
            <a:spAutoFit/>
          </a:bodyPr>
          <a:lstStyle/>
          <a:p>
            <a:pPr>
              <a:spcBef>
                <a:spcPts val="600"/>
              </a:spcBef>
            </a:pPr>
            <a:r>
              <a:rPr lang="en-US" sz="1100" b="1" dirty="0">
                <a:solidFill>
                  <a:schemeClr val="accent6"/>
                </a:solidFill>
              </a:rPr>
              <a:t>Reminder: </a:t>
            </a:r>
            <a:r>
              <a:rPr lang="en-US" sz="1100" dirty="0">
                <a:solidFill>
                  <a:schemeClr val="tx1"/>
                </a:solidFill>
              </a:rPr>
              <a:t>Download a new template from</a:t>
            </a:r>
            <a:br>
              <a:rPr lang="en-US" sz="1100" dirty="0">
                <a:solidFill>
                  <a:schemeClr val="tx1"/>
                </a:solidFill>
              </a:rPr>
            </a:br>
            <a:r>
              <a:rPr lang="en-US" sz="1100" dirty="0">
                <a:solidFill>
                  <a:schemeClr val="tx1"/>
                </a:solidFill>
              </a:rPr>
              <a:t>Optum Brand Center </a:t>
            </a:r>
            <a:r>
              <a:rPr lang="en-US" sz="1100" b="1" dirty="0">
                <a:solidFill>
                  <a:schemeClr val="tx1"/>
                </a:solidFill>
              </a:rPr>
              <a:t>each time</a:t>
            </a:r>
            <a:r>
              <a:rPr lang="en-US" sz="1100" dirty="0">
                <a:solidFill>
                  <a:schemeClr val="tx1"/>
                </a:solidFill>
              </a:rPr>
              <a:t> a document is started. Templates continuously evolve.</a:t>
            </a:r>
          </a:p>
        </p:txBody>
      </p:sp>
      <p:pic>
        <p:nvPicPr>
          <p:cNvPr id="17" name="Picture 16">
            <a:extLst>
              <a:ext uri="{FF2B5EF4-FFF2-40B4-BE49-F238E27FC236}">
                <a16:creationId xmlns:a16="http://schemas.microsoft.com/office/drawing/2014/main" id="{819BE298-EAEE-4EF5-9588-71610469B37B}"/>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bwMode="gray">
          <a:xfrm>
            <a:off x="5122888" y="525529"/>
            <a:ext cx="6606362" cy="3714175"/>
          </a:xfrm>
          <a:prstGeom prst="rect">
            <a:avLst/>
          </a:prstGeom>
          <a:ln w="6350">
            <a:solidFill>
              <a:schemeClr val="accent2"/>
            </a:solidFill>
          </a:ln>
        </p:spPr>
      </p:pic>
      <p:pic>
        <p:nvPicPr>
          <p:cNvPr id="18" name="Picture 17">
            <a:extLst>
              <a:ext uri="{FF2B5EF4-FFF2-40B4-BE49-F238E27FC236}">
                <a16:creationId xmlns:a16="http://schemas.microsoft.com/office/drawing/2014/main" id="{0B9B688F-3869-4ECE-BE40-DE3ADDF3F073}"/>
              </a:ext>
              <a:ext uri="{C183D7F6-B498-43B3-948B-1728B52AA6E4}">
                <adec:decorative xmlns:adec="http://schemas.microsoft.com/office/drawing/2017/decorative" val="1"/>
              </a:ext>
            </a:extLst>
          </p:cNvPr>
          <p:cNvPicPr>
            <a:picLocks noChangeAspect="1"/>
          </p:cNvPicPr>
          <p:nvPr/>
        </p:nvPicPr>
        <p:blipFill>
          <a:blip r:embed="rId6" cstate="screen">
            <a:extLst>
              <a:ext uri="{28A0092B-C50C-407E-A947-70E740481C1C}">
                <a14:useLocalDpi xmlns:a14="http://schemas.microsoft.com/office/drawing/2010/main"/>
              </a:ext>
            </a:extLst>
          </a:blip>
          <a:srcRect/>
          <a:stretch/>
        </p:blipFill>
        <p:spPr bwMode="gray">
          <a:xfrm>
            <a:off x="5122888" y="4242380"/>
            <a:ext cx="3298775" cy="1857119"/>
          </a:xfrm>
          <a:prstGeom prst="rect">
            <a:avLst/>
          </a:prstGeom>
          <a:ln w="6350">
            <a:solidFill>
              <a:schemeClr val="accent2"/>
            </a:solidFill>
          </a:ln>
        </p:spPr>
      </p:pic>
      <p:pic>
        <p:nvPicPr>
          <p:cNvPr id="20" name="Picture 19">
            <a:extLst>
              <a:ext uri="{FF2B5EF4-FFF2-40B4-BE49-F238E27FC236}">
                <a16:creationId xmlns:a16="http://schemas.microsoft.com/office/drawing/2014/main" id="{5EB3950A-EFEF-4170-8936-5F3D5792ECB7}"/>
              </a:ext>
              <a:ext uri="{C183D7F6-B498-43B3-948B-1728B52AA6E4}">
                <adec:decorative xmlns:adec="http://schemas.microsoft.com/office/drawing/2017/decorative" val="1"/>
              </a:ext>
            </a:extLst>
          </p:cNvPr>
          <p:cNvPicPr>
            <a:picLocks noChangeAspect="1"/>
          </p:cNvPicPr>
          <p:nvPr/>
        </p:nvPicPr>
        <p:blipFill>
          <a:blip r:embed="rId7" cstate="screen">
            <a:extLst>
              <a:ext uri="{28A0092B-C50C-407E-A947-70E740481C1C}">
                <a14:useLocalDpi xmlns:a14="http://schemas.microsoft.com/office/drawing/2010/main"/>
              </a:ext>
            </a:extLst>
          </a:blip>
          <a:srcRect/>
          <a:stretch/>
        </p:blipFill>
        <p:spPr bwMode="gray">
          <a:xfrm>
            <a:off x="8421497" y="4243004"/>
            <a:ext cx="3310128" cy="1856495"/>
          </a:xfrm>
          <a:prstGeom prst="rect">
            <a:avLst/>
          </a:prstGeom>
          <a:ln w="6350">
            <a:solidFill>
              <a:schemeClr val="accent2"/>
            </a:solidFill>
          </a:ln>
        </p:spPr>
      </p:pic>
    </p:spTree>
    <p:extLst>
      <p:ext uri="{BB962C8B-B14F-4D97-AF65-F5344CB8AC3E}">
        <p14:creationId xmlns:p14="http://schemas.microsoft.com/office/powerpoint/2010/main" val="10080475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43EA1280-EBAC-4C3E-A925-EA7813219784}"/>
              </a:ext>
            </a:extLst>
          </p:cNvPr>
          <p:cNvSpPr txBox="1"/>
          <p:nvPr/>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Covers</a:t>
            </a:r>
          </a:p>
        </p:txBody>
      </p:sp>
      <p:cxnSp>
        <p:nvCxnSpPr>
          <p:cNvPr id="10" name="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8045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Cover">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pic>
        <p:nvPicPr>
          <p:cNvPr id="13" name="Picture 12" descr="A person lovingly touching a child on the chin while sitting on they're lap.">
            <a:extLst>
              <a:ext uri="{FF2B5EF4-FFF2-40B4-BE49-F238E27FC236}">
                <a16:creationId xmlns:a16="http://schemas.microsoft.com/office/drawing/2014/main" id="{BDE252CA-B7C1-4F2D-A934-EB57E92D84C6}"/>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gray">
          <a:xfrm>
            <a:off x="6016752" y="0"/>
            <a:ext cx="6175248" cy="6858000"/>
          </a:xfrm>
          <a:prstGeom prst="rect">
            <a:avLst/>
          </a:prstGeom>
        </p:spPr>
      </p:pic>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92CCD66-776E-784D-8A7C-E435BCC11AC4}" type="slidenum">
              <a:rPr lang="en-US" smtClean="0"/>
              <a:t>‹#›</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endParaRPr lang="en-US"/>
          </a:p>
        </p:txBody>
      </p:sp>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285414383"/>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Cover 02">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pic>
        <p:nvPicPr>
          <p:cNvPr id="24" name="Picture 23" descr="A doctor examining a patient by checking lymph nodes under the jaw line.">
            <a:extLst>
              <a:ext uri="{FF2B5EF4-FFF2-40B4-BE49-F238E27FC236}">
                <a16:creationId xmlns:a16="http://schemas.microsoft.com/office/drawing/2014/main" id="{0FC9DEF5-8784-475B-B82B-3A69645F62EA}"/>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gray">
          <a:xfrm>
            <a:off x="6016752" y="0"/>
            <a:ext cx="6175248" cy="6858000"/>
          </a:xfrm>
          <a:prstGeom prst="rect">
            <a:avLst/>
          </a:prstGeom>
        </p:spPr>
      </p:pic>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92CCD66-776E-784D-8A7C-E435BCC11AC4}" type="slidenum">
              <a:rPr lang="en-US" smtClean="0"/>
              <a:t>‹#›</a:t>
            </a:fld>
            <a:endParaRPr lang="en-US"/>
          </a:p>
        </p:txBody>
      </p:sp>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2885533211"/>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Cover 03">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pic>
        <p:nvPicPr>
          <p:cNvPr id="12" name="Picture 11" descr="Two individuals walking and talking with one another while enjoying ice cream.">
            <a:extLst>
              <a:ext uri="{FF2B5EF4-FFF2-40B4-BE49-F238E27FC236}">
                <a16:creationId xmlns:a16="http://schemas.microsoft.com/office/drawing/2014/main" id="{12FF9B2B-62EB-453D-883A-F3D1C5D129E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gray">
          <a:xfrm>
            <a:off x="6016749" y="0"/>
            <a:ext cx="6175248" cy="6858000"/>
          </a:xfrm>
          <a:prstGeom prst="rect">
            <a:avLst/>
          </a:prstGeom>
        </p:spPr>
      </p:pic>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92CCD66-776E-784D-8A7C-E435BCC11AC4}" type="slidenum">
              <a:rPr lang="en-US" smtClean="0"/>
              <a:t>‹#›</a:t>
            </a:fld>
            <a:endParaRPr lang="en-US"/>
          </a:p>
        </p:txBody>
      </p:sp>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2988283283"/>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over 02">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EA5FF497-13BE-5E48-8877-06C726768C6D}" type="datetimeFigureOut">
              <a:rPr lang="en-US" smtClean="0"/>
              <a:t>7/17/2024</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92CCD66-776E-784D-8A7C-E435BCC11AC4}" type="slidenum">
              <a:rPr lang="en-US" smtClean="0"/>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endParaRPr lang="en-US"/>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24" name="Picture 23">
            <a:extLst>
              <a:ext uri="{FF2B5EF4-FFF2-40B4-BE49-F238E27FC236}">
                <a16:creationId xmlns:a16="http://schemas.microsoft.com/office/drawing/2014/main" id="{0FC9DEF5-8784-475B-B82B-3A69645F62EA}"/>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gray">
          <a:xfrm>
            <a:off x="6016752" y="0"/>
            <a:ext cx="6175248" cy="6858000"/>
          </a:xfrm>
          <a:prstGeom prst="rect">
            <a:avLst/>
          </a:prstGeom>
        </p:spPr>
      </p:pic>
    </p:spTree>
    <p:extLst>
      <p:ext uri="{BB962C8B-B14F-4D97-AF65-F5344CB8AC3E}">
        <p14:creationId xmlns:p14="http://schemas.microsoft.com/office/powerpoint/2010/main" val="3844622805"/>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Cover 04">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pic>
        <p:nvPicPr>
          <p:cNvPr id="12" name="Picture 11" descr="Two medical professionals reviewing information from a touchscreen on the wall while one holds a tablet.">
            <a:extLst>
              <a:ext uri="{FF2B5EF4-FFF2-40B4-BE49-F238E27FC236}">
                <a16:creationId xmlns:a16="http://schemas.microsoft.com/office/drawing/2014/main" id="{F8836543-6FF7-41D0-B888-CCACA6E60FE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gray">
          <a:xfrm>
            <a:off x="6016752" y="-1"/>
            <a:ext cx="6175247" cy="6857998"/>
          </a:xfrm>
          <a:prstGeom prst="rect">
            <a:avLst/>
          </a:prstGeom>
        </p:spPr>
      </p:pic>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92CCD66-776E-784D-8A7C-E435BCC11AC4}" type="slidenum">
              <a:rPr lang="en-US" smtClean="0"/>
              <a:t>‹#›</a:t>
            </a:fld>
            <a:endParaRPr lang="en-US"/>
          </a:p>
        </p:txBody>
      </p:sp>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245367902"/>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Cover 05">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pic>
        <p:nvPicPr>
          <p:cNvPr id="13" name="Picture 12" descr="Two people holding a young child who is eating a cooking. One person is kissing the child on the head while the other watches lovingly.">
            <a:extLst>
              <a:ext uri="{FF2B5EF4-FFF2-40B4-BE49-F238E27FC236}">
                <a16:creationId xmlns:a16="http://schemas.microsoft.com/office/drawing/2014/main" id="{998D147F-F514-40D3-9F83-705EE8693EF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gray">
          <a:xfrm>
            <a:off x="6019486" y="6071"/>
            <a:ext cx="6169779" cy="6851926"/>
          </a:xfrm>
          <a:prstGeom prst="rect">
            <a:avLst/>
          </a:prstGeom>
        </p:spPr>
      </p:pic>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92CCD66-776E-784D-8A7C-E435BCC11AC4}" type="slidenum">
              <a:rPr lang="en-US" smtClean="0"/>
              <a:t>‹#›</a:t>
            </a:fld>
            <a:endParaRPr lang="en-US"/>
          </a:p>
        </p:txBody>
      </p:sp>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2297281382"/>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Cover 06">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solidFill>
            <a:schemeClr val="bg1"/>
          </a:solidFill>
        </p:spPr>
        <p:txBody>
          <a:bodyPr lIns="914400" rIns="914400">
            <a:normAutofit/>
          </a:bodyPr>
          <a:lstStyle>
            <a:lvl1pPr algn="ctr">
              <a:defRPr sz="1400"/>
            </a:lvl1pPr>
          </a:lstStyle>
          <a:p>
            <a:br>
              <a:rPr lang="en-US" dirty="0"/>
            </a:br>
            <a:br>
              <a:rPr lang="en-US" dirty="0"/>
            </a:br>
            <a:r>
              <a:rPr lang="en-US" dirty="0"/>
              <a:t>An image should be inserted into this region, but the dimensions should remain unchanged. To access brand approved photography, visit: library.optum.com.</a:t>
            </a:r>
            <a:br>
              <a:rPr lang="en-US" dirty="0"/>
            </a:br>
            <a:br>
              <a:rPr lang="en-US" dirty="0"/>
            </a:br>
            <a:r>
              <a:rPr lang="en-US" dirty="0"/>
              <a:t>Accessing the above library requires users to be a part of a SECURE group: Optum_Library_Access_Photography.</a:t>
            </a:r>
            <a:br>
              <a:rPr lang="en-US" dirty="0"/>
            </a:br>
            <a:br>
              <a:rPr lang="en-US" dirty="0"/>
            </a:br>
            <a:r>
              <a:rPr lang="en-US" dirty="0"/>
              <a:t>Request access via Secure if necessary.</a:t>
            </a:r>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92CCD66-776E-784D-8A7C-E435BCC11AC4}" type="slidenum">
              <a:rPr lang="en-US" smtClean="0"/>
              <a:t>‹#›</a:t>
            </a:fld>
            <a:endParaRPr lang="en-US"/>
          </a:p>
        </p:txBody>
      </p:sp>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18480818"/>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Cover - Promise">
    <p:bg>
      <p:bgPr>
        <a:solidFill>
          <a:schemeClr val="bg1"/>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10" name="TextBox 9">
            <a:extLst>
              <a:ext uri="{FF2B5EF4-FFF2-40B4-BE49-F238E27FC236}">
                <a16:creationId xmlns:a16="http://schemas.microsoft.com/office/drawing/2014/main" id="{AAF8C1F7-0FC5-4BD5-896B-5EB9642D0AC1}"/>
              </a:ext>
            </a:extLst>
          </p:cNvPr>
          <p:cNvSpPr txBox="1"/>
          <p:nvPr/>
        </p:nvSpPr>
        <p:spPr bwMode="gray">
          <a:xfrm>
            <a:off x="463462" y="3592370"/>
            <a:ext cx="4015946" cy="623248"/>
          </a:xfrm>
          <a:prstGeom prst="rect">
            <a:avLst/>
          </a:prstGeom>
          <a:noFill/>
        </p:spPr>
        <p:txBody>
          <a:bodyPr vert="horz" wrap="square" lIns="0" tIns="0" rIns="0" bIns="0" rtlCol="0">
            <a:spAutoFit/>
          </a:bodyPr>
          <a:lstStyle/>
          <a:p>
            <a:pPr algn="l">
              <a:lnSpc>
                <a:spcPct val="90000"/>
              </a:lnSpc>
              <a:spcBef>
                <a:spcPts val="600"/>
              </a:spcBef>
            </a:pPr>
            <a:r>
              <a:rPr lang="en-US" sz="4500" b="1" dirty="0">
                <a:solidFill>
                  <a:schemeClr val="accent6"/>
                </a:solidFill>
              </a:rPr>
              <a:t>Better, for you</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518883"/>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pic>
        <p:nvPicPr>
          <p:cNvPr id="15" name="Picture 8" descr="Illustration of a person carrying an oversized heart.">
            <a:extLst>
              <a:ext uri="{FF2B5EF4-FFF2-40B4-BE49-F238E27FC236}">
                <a16:creationId xmlns:a16="http://schemas.microsoft.com/office/drawing/2014/main" id="{548F7AB9-C07C-44D3-A45A-509D3091F2E3}"/>
              </a:ext>
            </a:extLst>
          </p:cNvPr>
          <p:cNvPicPr>
            <a:picLocks noChangeAspect="1"/>
          </p:cNvPicPr>
          <p:nvPr/>
        </p:nvPicPr>
        <p:blipFill>
          <a:blip r:embed="rId4">
            <a:extLst>
              <a:ext uri="{28A0092B-C50C-407E-A947-70E740481C1C}">
                <a14:useLocalDpi xmlns:a14="http://schemas.microsoft.com/office/drawing/2010/main" val="0"/>
              </a:ext>
            </a:extLst>
          </a:blip>
          <a:srcRect l="24691" r="24691"/>
          <a:stretch/>
        </p:blipFill>
        <p:spPr bwMode="gray">
          <a:xfrm>
            <a:off x="6019800" y="0"/>
            <a:ext cx="6172200" cy="6858000"/>
          </a:xfrm>
          <a:prstGeom prst="rect">
            <a:avLst/>
          </a:prstGeom>
          <a:solidFill>
            <a:schemeClr val="bg2"/>
          </a:solidFill>
        </p:spPr>
      </p:pic>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92CCD66-776E-784D-8A7C-E435BCC11AC4}" type="slidenum">
              <a:rPr lang="en-US" smtClean="0"/>
              <a:t>‹#›</a:t>
            </a:fld>
            <a:endParaRPr lang="en-US"/>
          </a:p>
        </p:txBody>
      </p:sp>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2617278312"/>
      </p:ext>
    </p:extLst>
  </p:cSld>
  <p:clrMapOvr>
    <a:masterClrMapping/>
  </p:clrMapOvr>
  <p:extLst>
    <p:ext uri="{DCECCB84-F9BA-43D5-87BE-67443E8EF086}">
      <p15:sldGuideLst xmlns:p15="http://schemas.microsoft.com/office/powerpoint/2012/main">
        <p15:guide id="2" pos="3259">
          <p15:clr>
            <a:srgbClr val="FBAE40"/>
          </p15:clr>
        </p15:guide>
        <p15:guide id="4" orient="horz" pos="2845">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Section headers</a:t>
            </a:r>
          </a:p>
        </p:txBody>
      </p:sp>
      <p:cxnSp>
        <p:nvCxnSpPr>
          <p:cNvPr id="4" name="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9740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dirty="0"/>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114458942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6">
          <p15:clr>
            <a:srgbClr val="FBAE40"/>
          </p15:clr>
        </p15:guide>
        <p15:guide id="3" orient="horz" pos="2505">
          <p15:clr>
            <a:srgbClr val="FBAE40"/>
          </p15:clr>
        </p15:guide>
        <p15:guide id="4" orient="horz" pos="2679">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dirty="0"/>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1276553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7">
          <p15:clr>
            <a:srgbClr val="FBAE40"/>
          </p15:clr>
        </p15:guide>
        <p15:guide id="3" orient="horz" pos="2505">
          <p15:clr>
            <a:srgbClr val="FBAE40"/>
          </p15:clr>
        </p15:guide>
        <p15:guide id="4" orient="horz" pos="2679">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Standard layouts</a:t>
            </a:r>
          </a:p>
        </p:txBody>
      </p:sp>
      <p:cxnSp>
        <p:nvCxnSpPr>
          <p:cNvPr id="4" name="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75572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dirty="0"/>
              <a:t>Slide title; Arial 22pt bold, sentence case (1 line)</a:t>
            </a:r>
          </a:p>
        </p:txBody>
      </p:sp>
      <p:sp>
        <p:nvSpPr>
          <p:cNvPr id="4" name="Footer Placeholder 3">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1377499412"/>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793">
          <p15:clr>
            <a:srgbClr val="FBAE40"/>
          </p15:clr>
        </p15:guide>
        <p15:guide id="4" orient="horz" pos="344">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dirty="0"/>
              <a:t>Slide title; Arial 22pt bold, sentence case (1 line)</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dirty="0"/>
              <a:t>Slide subtitle; Arial 17.5pt bold, sentence case (1 line)</a:t>
            </a:r>
          </a:p>
        </p:txBody>
      </p:sp>
      <p:sp>
        <p:nvSpPr>
          <p:cNvPr id="4" name="Footer Placeholder 3">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614284014"/>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603">
          <p15:clr>
            <a:srgbClr val="FBAE40"/>
          </p15:clr>
        </p15:guide>
        <p15:guide id="3" orient="horz" pos="1014">
          <p15:clr>
            <a:srgbClr val="FBAE40"/>
          </p15:clr>
        </p15:guide>
        <p15:guide id="4" orient="horz" pos="34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Cover 03">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EA5FF497-13BE-5E48-8877-06C726768C6D}" type="datetimeFigureOut">
              <a:rPr lang="en-US" smtClean="0"/>
              <a:t>7/17/2024</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92CCD66-776E-784D-8A7C-E435BCC11AC4}" type="slidenum">
              <a:rPr lang="en-US" smtClean="0"/>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endParaRPr lang="en-US"/>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24" name="Picture 23">
            <a:extLst>
              <a:ext uri="{FF2B5EF4-FFF2-40B4-BE49-F238E27FC236}">
                <a16:creationId xmlns:a16="http://schemas.microsoft.com/office/drawing/2014/main" id="{0FC9DEF5-8784-475B-B82B-3A69645F62EA}"/>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gray">
          <a:xfrm>
            <a:off x="6016752" y="0"/>
            <a:ext cx="6175248" cy="6858000"/>
          </a:xfrm>
          <a:prstGeom prst="rect">
            <a:avLst/>
          </a:prstGeom>
        </p:spPr>
      </p:pic>
    </p:spTree>
    <p:extLst>
      <p:ext uri="{BB962C8B-B14F-4D97-AF65-F5344CB8AC3E}">
        <p14:creationId xmlns:p14="http://schemas.microsoft.com/office/powerpoint/2010/main" val="3627330344"/>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dirty="0"/>
              <a:t>Slide title; Arial 22pt bold, sentence case. This layout accommodates a slide title that extends downward to a second line (max. 2 lines).</a:t>
            </a:r>
          </a:p>
        </p:txBody>
      </p:sp>
      <p:sp>
        <p:nvSpPr>
          <p:cNvPr id="7" name="Footer Placeholder 6">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1048837495"/>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1016">
          <p15:clr>
            <a:srgbClr val="FBAE40"/>
          </p15:clr>
        </p15:guide>
        <p15:guide id="4" orient="horz" pos="34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dirty="0"/>
              <a:t>Slide title; Arial 22pt bold, sentence case (1 line)</a:t>
            </a:r>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1524000" y="1557210"/>
            <a:ext cx="9144000" cy="3930085"/>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72079782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792">
          <p15:clr>
            <a:srgbClr val="FBAE40"/>
          </p15:clr>
        </p15:guide>
        <p15:guide id="3" orient="horz" pos="344">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endParaRPr lang="en-US"/>
          </a:p>
        </p:txBody>
      </p:sp>
      <p:sp>
        <p:nvSpPr>
          <p:cNvPr id="4" name="Slide Number Placeholder 3">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465518341"/>
      </p:ext>
    </p:extLst>
  </p:cSld>
  <p:clrMapOvr>
    <a:masterClrMapping/>
  </p:clrMapOvr>
  <p:extLst>
    <p:ext uri="{DCECCB84-F9BA-43D5-87BE-67443E8EF086}">
      <p15:sldGuideLst xmlns:p15="http://schemas.microsoft.com/office/powerpoint/2012/main">
        <p15:guide id="1" orient="horz" pos="3776">
          <p15:clr>
            <a:srgbClr val="FBAE40"/>
          </p15:clr>
        </p15:guide>
        <p15:guide id="4" orient="horz" pos="344">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Quotes/</a:t>
            </a:r>
            <a:br>
              <a:rPr lang="en-US" sz="15000" b="1" dirty="0">
                <a:solidFill>
                  <a:schemeClr val="bg1"/>
                </a:solidFill>
              </a:rPr>
            </a:br>
            <a:r>
              <a:rPr lang="en-US" sz="15000" b="1" dirty="0">
                <a:solidFill>
                  <a:schemeClr val="bg1"/>
                </a:solidFill>
              </a:rPr>
              <a:t>facts</a:t>
            </a:r>
          </a:p>
        </p:txBody>
      </p:sp>
      <p:cxnSp>
        <p:nvCxnSpPr>
          <p:cNvPr id="4" name="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17998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pic>
        <p:nvPicPr>
          <p:cNvPr id="11"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2792996097"/>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Quote with Photo">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pic>
        <p:nvPicPr>
          <p:cNvPr id="1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dirty="0"/>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1131251772"/>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Quote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pic>
        <p:nvPicPr>
          <p:cNvPr id="11"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457256259"/>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with Photo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pic>
        <p:nvPicPr>
          <p:cNvPr id="1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dirty="0"/>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1735868923"/>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Big Fac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dirty="0"/>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dirty="0"/>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142819482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ig Fact 02">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dirty="0"/>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dirty="0"/>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dirty="0"/>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dirty="0"/>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648067964"/>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over 04">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EA5FF497-13BE-5E48-8877-06C726768C6D}" type="datetimeFigureOut">
              <a:rPr lang="en-US" smtClean="0"/>
              <a:t>7/17/2024</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92CCD66-776E-784D-8A7C-E435BCC11AC4}" type="slidenum">
              <a:rPr lang="en-US" smtClean="0"/>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endParaRPr lang="en-US"/>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4" name="Picture Placeholder 3">
            <a:extLst>
              <a:ext uri="{FF2B5EF4-FFF2-40B4-BE49-F238E27FC236}">
                <a16:creationId xmlns:a16="http://schemas.microsoft.com/office/drawing/2014/main" id="{8CD0ED72-F2BF-4DE5-8A8E-A97770B1058A}"/>
              </a:ext>
            </a:extLst>
          </p:cNvPr>
          <p:cNvSpPr>
            <a:spLocks noGrp="1"/>
          </p:cNvSpPr>
          <p:nvPr>
            <p:ph type="pic" sz="quarter" idx="15" hasCustomPrompt="1"/>
          </p:nvPr>
        </p:nvSpPr>
        <p:spPr bwMode="gray">
          <a:xfrm>
            <a:off x="6019800" y="0"/>
            <a:ext cx="6172200" cy="6858000"/>
          </a:xfrm>
          <a:solidFill>
            <a:srgbClr val="FBF9F4"/>
          </a:solidFill>
        </p:spPr>
        <p:txBody>
          <a:bodyPr lIns="914400" rIns="914400">
            <a:normAutofit/>
          </a:bodyPr>
          <a:lstStyle>
            <a:lvl1pPr algn="ctr">
              <a:defRPr sz="1400"/>
            </a:lvl1pPr>
          </a:lstStyle>
          <a:p>
            <a:br>
              <a:rPr lang="en-US" dirty="0"/>
            </a:br>
            <a:br>
              <a:rPr lang="en-US" dirty="0"/>
            </a:br>
            <a:r>
              <a:rPr lang="en-US" dirty="0"/>
              <a:t>An image should be inserted into this region, but the dimensions should remain unchanged. To access brand approved photography, visit: library.optum.com.</a:t>
            </a:r>
            <a:br>
              <a:rPr lang="en-US" dirty="0"/>
            </a:br>
            <a:br>
              <a:rPr lang="en-US" dirty="0"/>
            </a:br>
            <a:r>
              <a:rPr lang="en-US" dirty="0"/>
              <a:t>Accessing the above library requires users to be a part of a SECURE group: Optum_Library_Access_Photography.</a:t>
            </a:r>
            <a:br>
              <a:rPr lang="en-US" dirty="0"/>
            </a:br>
            <a:br>
              <a:rPr lang="en-US" dirty="0"/>
            </a:br>
            <a:r>
              <a:rPr lang="en-US" dirty="0"/>
              <a:t>Request access via Secure if necessary.</a:t>
            </a:r>
          </a:p>
        </p:txBody>
      </p:sp>
    </p:spTree>
    <p:extLst>
      <p:ext uri="{BB962C8B-B14F-4D97-AF65-F5344CB8AC3E}">
        <p14:creationId xmlns:p14="http://schemas.microsoft.com/office/powerpoint/2010/main" val="709917574"/>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Closing</a:t>
            </a:r>
          </a:p>
        </p:txBody>
      </p:sp>
      <p:cxnSp>
        <p:nvCxnSpPr>
          <p:cNvPr id="4" name="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60313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pic>
        <p:nvPicPr>
          <p:cNvPr id="6" name="Optum logo" descr="Optum">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
        <p:nvSpPr>
          <p:cNvPr id="14" name="Boilerplate">
            <a:extLst>
              <a:ext uri="{FF2B5EF4-FFF2-40B4-BE49-F238E27FC236}">
                <a16:creationId xmlns:a16="http://schemas.microsoft.com/office/drawing/2014/main" id="{9EB9C69C-A308-416E-9EF4-CDCBABF60D86}"/>
              </a:ext>
            </a:extLst>
          </p:cNvPr>
          <p:cNvSpPr txBox="1"/>
          <p:nvPr/>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dirty="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dirty="0">
                <a:solidFill>
                  <a:schemeClr val="tx1"/>
                </a:solidFill>
                <a:latin typeface="+mn-lt"/>
              </a:rPr>
              <a:t>© 2023 Optum, Inc. All rights reserved. </a:t>
            </a:r>
          </a:p>
        </p:txBody>
      </p:sp>
    </p:spTree>
    <p:extLst>
      <p:ext uri="{BB962C8B-B14F-4D97-AF65-F5344CB8AC3E}">
        <p14:creationId xmlns:p14="http://schemas.microsoft.com/office/powerpoint/2010/main" val="239286000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C4000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B0B3D229-4274-4EDF-910A-B6C2E87EC949}"/>
              </a:ext>
            </a:extLst>
          </p:cNvPr>
          <p:cNvSpPr txBox="1"/>
          <p:nvPr/>
        </p:nvSpPr>
        <p:spPr bwMode="gray">
          <a:xfrm>
            <a:off x="742998" y="312763"/>
            <a:ext cx="9891327" cy="6232475"/>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Layouts not for use.</a:t>
            </a:r>
          </a:p>
        </p:txBody>
      </p:sp>
      <p:cxnSp>
        <p:nvCxnSpPr>
          <p:cNvPr id="4" name="Arrow">
            <a:extLst>
              <a:ext uri="{FF2B5EF4-FFF2-40B4-BE49-F238E27FC236}">
                <a16:creationId xmlns:a16="http://schemas.microsoft.com/office/drawing/2014/main" id="{F3C0B7D9-B70B-4C5C-87F9-2330B866F444}"/>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226458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A large &quot;x&quot; indicating that this layout is not approved for use.">
            <a:extLst>
              <a:ext uri="{FF2B5EF4-FFF2-40B4-BE49-F238E27FC236}">
                <a16:creationId xmlns:a16="http://schemas.microsoft.com/office/drawing/2014/main" id="{F637101A-C75C-41F9-A59B-BB01DC6F1A81}"/>
              </a:ext>
            </a:extLst>
          </p:cNvPr>
          <p:cNvSpPr>
            <a:spLocks noChangeAspect="1"/>
          </p:cNvSpPr>
          <p:nvPr/>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dirty="0"/>
          </a:p>
        </p:txBody>
      </p:sp>
      <p:sp>
        <p:nvSpPr>
          <p:cNvPr id="7" name="TextBox 6">
            <a:extLst>
              <a:ext uri="{FF2B5EF4-FFF2-40B4-BE49-F238E27FC236}">
                <a16:creationId xmlns:a16="http://schemas.microsoft.com/office/drawing/2014/main" id="{57B99AAD-1C70-4066-97B8-7CB0AFCDBCB0}"/>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B7568664-50C7-4DB8-8C47-CFB226FB188C}"/>
              </a:ext>
            </a:extLst>
          </p:cNvPr>
          <p:cNvSpPr>
            <a:spLocks noGrp="1"/>
          </p:cNvSpPr>
          <p:nvPr>
            <p:ph type="ctrTitle" hasCustomPrompt="1"/>
          </p:nvPr>
        </p:nvSpPr>
        <p:spPr bwMode="gray">
          <a:xfrm>
            <a:off x="1524000" y="2886715"/>
            <a:ext cx="9144000" cy="623248"/>
          </a:xfrm>
        </p:spPr>
        <p:txBody>
          <a:bodyPr anchor="b"/>
          <a:lstStyle>
            <a:lvl1pPr algn="ctr">
              <a:defRPr sz="4500"/>
            </a:lvl1pPr>
          </a:lstStyle>
          <a:p>
            <a:r>
              <a:rPr lang="en-US" dirty="0"/>
              <a:t>Not for use. Microsoft default.</a:t>
            </a:r>
          </a:p>
        </p:txBody>
      </p:sp>
      <p:sp>
        <p:nvSpPr>
          <p:cNvPr id="3" name="Subtitle 2">
            <a:extLst>
              <a:ext uri="{FF2B5EF4-FFF2-40B4-BE49-F238E27FC236}">
                <a16:creationId xmlns:a16="http://schemas.microsoft.com/office/drawing/2014/main" id="{4EAF0C85-44B2-4CC0-932D-2F9ADF1FFD31}"/>
              </a:ext>
            </a:extLst>
          </p:cNvPr>
          <p:cNvSpPr>
            <a:spLocks noGrp="1"/>
          </p:cNvSpPr>
          <p:nvPr>
            <p:ph type="subTitle" idx="1" hasCustomPrompt="1"/>
          </p:nvPr>
        </p:nvSpPr>
        <p:spPr bwMode="gray">
          <a:xfrm>
            <a:off x="1524000" y="3602038"/>
            <a:ext cx="9144000" cy="1130600"/>
          </a:xfrm>
        </p:spPr>
        <p:txBody>
          <a:bodyPr/>
          <a:lstStyle>
            <a:lvl1pPr marL="0" indent="0" algn="ctr">
              <a:buNone/>
              <a:defRPr sz="24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This layout is not intended for use within Optum presentations.</a:t>
            </a:r>
          </a:p>
        </p:txBody>
      </p:sp>
      <p:sp>
        <p:nvSpPr>
          <p:cNvPr id="5" name="Footer Placeholder 4">
            <a:extLst>
              <a:ext uri="{FF2B5EF4-FFF2-40B4-BE49-F238E27FC236}">
                <a16:creationId xmlns:a16="http://schemas.microsoft.com/office/drawing/2014/main" id="{6A126410-8F3C-4F0B-B7C5-2D48B3EF1A6A}"/>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D02FE67C-069E-48A9-B723-DEF10C50C013}"/>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4" name="Date Placeholder 3">
            <a:extLst>
              <a:ext uri="{FF2B5EF4-FFF2-40B4-BE49-F238E27FC236}">
                <a16:creationId xmlns:a16="http://schemas.microsoft.com/office/drawing/2014/main" id="{372CD502-C58E-4BBA-9A0D-8801688B5209}"/>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969459412"/>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Freeform: Shape 9" descr="A large &quot;x&quot; indicating that this layout is not approved for use.">
            <a:extLst>
              <a:ext uri="{FF2B5EF4-FFF2-40B4-BE49-F238E27FC236}">
                <a16:creationId xmlns:a16="http://schemas.microsoft.com/office/drawing/2014/main" id="{B6B42EE6-B915-4BF1-8B9C-7DD5ACE2DD69}"/>
              </a:ext>
            </a:extLst>
          </p:cNvPr>
          <p:cNvSpPr>
            <a:spLocks noChangeAspect="1"/>
          </p:cNvSpPr>
          <p:nvPr/>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dirty="0"/>
          </a:p>
        </p:txBody>
      </p:sp>
      <p:sp>
        <p:nvSpPr>
          <p:cNvPr id="8" name="TextBox 7">
            <a:extLst>
              <a:ext uri="{FF2B5EF4-FFF2-40B4-BE49-F238E27FC236}">
                <a16:creationId xmlns:a16="http://schemas.microsoft.com/office/drawing/2014/main" id="{CD70083E-4733-4C8E-B27B-09B287FF1688}"/>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3A8B14AA-3234-4FFB-B4D3-512ED6FA45CB}"/>
              </a:ext>
            </a:extLst>
          </p:cNvPr>
          <p:cNvSpPr>
            <a:spLocks noGrp="1"/>
          </p:cNvSpPr>
          <p:nvPr>
            <p:ph type="title" hasCustomPrompt="1"/>
          </p:nvPr>
        </p:nvSpPr>
        <p:spPr bwMode="gray">
          <a:xfrm>
            <a:off x="457199" y="555639"/>
            <a:ext cx="11274425" cy="304699"/>
          </a:xfrm>
        </p:spPr>
        <p:txBody>
          <a:bodyPr/>
          <a:lstStyle>
            <a:lvl1pPr>
              <a:defRPr/>
            </a:lvl1pPr>
          </a:lstStyle>
          <a:p>
            <a:r>
              <a:rPr lang="en-US" dirty="0"/>
              <a:t>Not for use. This is a Microsoft default.</a:t>
            </a:r>
          </a:p>
        </p:txBody>
      </p:sp>
      <p:sp>
        <p:nvSpPr>
          <p:cNvPr id="3" name="Content Placeholder 2">
            <a:extLst>
              <a:ext uri="{FF2B5EF4-FFF2-40B4-BE49-F238E27FC236}">
                <a16:creationId xmlns:a16="http://schemas.microsoft.com/office/drawing/2014/main" id="{4ABCB17D-A7A6-41F6-83CB-566500CE0480}"/>
              </a:ext>
            </a:extLst>
          </p:cNvPr>
          <p:cNvSpPr>
            <a:spLocks noGrp="1"/>
          </p:cNvSpPr>
          <p:nvPr>
            <p:ph sz="half" idx="1" hasCustomPrompt="1"/>
          </p:nvPr>
        </p:nvSpPr>
        <p:spPr bwMode="gray">
          <a:xfrm>
            <a:off x="838200" y="1469765"/>
            <a:ext cx="5181600" cy="4351338"/>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0EF25F9-31AF-45D7-90BD-D4D634628BC9}"/>
              </a:ext>
            </a:extLst>
          </p:cNvPr>
          <p:cNvSpPr>
            <a:spLocks noGrp="1"/>
          </p:cNvSpPr>
          <p:nvPr>
            <p:ph sz="half" idx="2" hasCustomPrompt="1"/>
          </p:nvPr>
        </p:nvSpPr>
        <p:spPr bwMode="gray">
          <a:xfrm>
            <a:off x="6172200" y="1469765"/>
            <a:ext cx="5181600" cy="4351338"/>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562DD608-68C8-4550-8B5B-0AD9AE479018}"/>
              </a:ext>
            </a:extLst>
          </p:cNvPr>
          <p:cNvSpPr>
            <a:spLocks noGrp="1"/>
          </p:cNvSpPr>
          <p:nvPr>
            <p:ph type="ftr" sz="quarter" idx="11"/>
          </p:nvPr>
        </p:nvSpPr>
        <p:spPr bwMode="gray"/>
        <p:txBody>
          <a:bodyPr/>
          <a:lstStyle/>
          <a:p>
            <a:endParaRPr lang="en-US"/>
          </a:p>
        </p:txBody>
      </p:sp>
      <p:sp>
        <p:nvSpPr>
          <p:cNvPr id="7" name="Slide Number Placeholder 6">
            <a:extLst>
              <a:ext uri="{FF2B5EF4-FFF2-40B4-BE49-F238E27FC236}">
                <a16:creationId xmlns:a16="http://schemas.microsoft.com/office/drawing/2014/main" id="{469831F6-C4D6-424D-B187-C11B57AE40DB}"/>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5" name="Date Placeholder 4">
            <a:extLst>
              <a:ext uri="{FF2B5EF4-FFF2-40B4-BE49-F238E27FC236}">
                <a16:creationId xmlns:a16="http://schemas.microsoft.com/office/drawing/2014/main" id="{9A220815-B520-464A-809E-9A762EE28066}"/>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1287771333"/>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Freeform: Shape 11" descr="A large &quot;x&quot; indicating that this layout is not approved for use.">
            <a:extLst>
              <a:ext uri="{FF2B5EF4-FFF2-40B4-BE49-F238E27FC236}">
                <a16:creationId xmlns:a16="http://schemas.microsoft.com/office/drawing/2014/main" id="{1C70D576-33E1-4B49-8568-E8D97423AE77}"/>
              </a:ext>
            </a:extLst>
          </p:cNvPr>
          <p:cNvSpPr>
            <a:spLocks noChangeAspect="1"/>
          </p:cNvSpPr>
          <p:nvPr/>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dirty="0"/>
          </a:p>
        </p:txBody>
      </p:sp>
      <p:sp>
        <p:nvSpPr>
          <p:cNvPr id="10" name="TextBox 9">
            <a:extLst>
              <a:ext uri="{FF2B5EF4-FFF2-40B4-BE49-F238E27FC236}">
                <a16:creationId xmlns:a16="http://schemas.microsoft.com/office/drawing/2014/main" id="{E00E51F3-FA16-4CC6-97C6-6EECCB9AFCBD}"/>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CFA8E2E3-6B30-46B0-B4B4-027D6D07175E}"/>
              </a:ext>
            </a:extLst>
          </p:cNvPr>
          <p:cNvSpPr>
            <a:spLocks noGrp="1"/>
          </p:cNvSpPr>
          <p:nvPr>
            <p:ph type="title" hasCustomPrompt="1"/>
          </p:nvPr>
        </p:nvSpPr>
        <p:spPr bwMode="gray">
          <a:xfrm>
            <a:off x="457199" y="555639"/>
            <a:ext cx="11274426" cy="304699"/>
          </a:xfrm>
        </p:spPr>
        <p:txBody>
          <a:bodyPr/>
          <a:lstStyle>
            <a:lvl1pPr>
              <a:defRPr/>
            </a:lvl1pPr>
          </a:lstStyle>
          <a:p>
            <a:r>
              <a:rPr lang="en-US" dirty="0"/>
              <a:t>Not for use. This is a Microsoft default.</a:t>
            </a:r>
          </a:p>
        </p:txBody>
      </p:sp>
      <p:sp>
        <p:nvSpPr>
          <p:cNvPr id="3" name="Text Placeholder 2">
            <a:extLst>
              <a:ext uri="{FF2B5EF4-FFF2-40B4-BE49-F238E27FC236}">
                <a16:creationId xmlns:a16="http://schemas.microsoft.com/office/drawing/2014/main" id="{FCE00B74-BF12-4966-8AA7-173AC3483119}"/>
              </a:ext>
            </a:extLst>
          </p:cNvPr>
          <p:cNvSpPr>
            <a:spLocks noGrp="1"/>
          </p:cNvSpPr>
          <p:nvPr>
            <p:ph type="body" idx="1"/>
          </p:nvPr>
        </p:nvSpPr>
        <p:spPr bwMode="gray">
          <a:xfrm>
            <a:off x="839787" y="1469346"/>
            <a:ext cx="5184132"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024F8A-D5E1-459D-8864-ECDE8305BEE3}"/>
              </a:ext>
            </a:extLst>
          </p:cNvPr>
          <p:cNvSpPr>
            <a:spLocks noGrp="1"/>
          </p:cNvSpPr>
          <p:nvPr>
            <p:ph sz="half" idx="2" hasCustomPrompt="1"/>
          </p:nvPr>
        </p:nvSpPr>
        <p:spPr bwMode="gray">
          <a:xfrm>
            <a:off x="839787" y="2293257"/>
            <a:ext cx="5184132" cy="3527845"/>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EAA130C-8D3A-4BEE-B54E-02D7DF9EEB6D}"/>
              </a:ext>
            </a:extLst>
          </p:cNvPr>
          <p:cNvSpPr>
            <a:spLocks noGrp="1"/>
          </p:cNvSpPr>
          <p:nvPr>
            <p:ph type="body" sz="quarter" idx="3"/>
          </p:nvPr>
        </p:nvSpPr>
        <p:spPr bwMode="gray">
          <a:xfrm>
            <a:off x="6172200" y="1469346"/>
            <a:ext cx="5183188"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475553-3346-44A6-9C9C-B79A3C596C9C}"/>
              </a:ext>
            </a:extLst>
          </p:cNvPr>
          <p:cNvSpPr>
            <a:spLocks noGrp="1"/>
          </p:cNvSpPr>
          <p:nvPr>
            <p:ph sz="quarter" idx="4" hasCustomPrompt="1"/>
          </p:nvPr>
        </p:nvSpPr>
        <p:spPr bwMode="gray">
          <a:xfrm>
            <a:off x="6172200" y="2293258"/>
            <a:ext cx="5183188" cy="3527844"/>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208D5CB4-1D71-40A2-9087-19CAB8292F65}"/>
              </a:ext>
            </a:extLst>
          </p:cNvPr>
          <p:cNvSpPr>
            <a:spLocks noGrp="1"/>
          </p:cNvSpPr>
          <p:nvPr>
            <p:ph type="ftr" sz="quarter" idx="11"/>
          </p:nvPr>
        </p:nvSpPr>
        <p:spPr bwMode="gray"/>
        <p:txBody>
          <a:bodyPr/>
          <a:lstStyle/>
          <a:p>
            <a:endParaRPr lang="en-US"/>
          </a:p>
        </p:txBody>
      </p:sp>
      <p:sp>
        <p:nvSpPr>
          <p:cNvPr id="9" name="Slide Number Placeholder 8">
            <a:extLst>
              <a:ext uri="{FF2B5EF4-FFF2-40B4-BE49-F238E27FC236}">
                <a16:creationId xmlns:a16="http://schemas.microsoft.com/office/drawing/2014/main" id="{64858ABD-186B-4697-ADA0-B1768243BB63}"/>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7" name="Date Placeholder 6">
            <a:extLst>
              <a:ext uri="{FF2B5EF4-FFF2-40B4-BE49-F238E27FC236}">
                <a16:creationId xmlns:a16="http://schemas.microsoft.com/office/drawing/2014/main" id="{A31E6BBF-F3E7-49D2-A6BF-EC70F1823AB9}"/>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621528957"/>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descr="A large &quot;x&quot; indicating that this layout is not approved for use.">
            <a:extLst>
              <a:ext uri="{FF2B5EF4-FFF2-40B4-BE49-F238E27FC236}">
                <a16:creationId xmlns:a16="http://schemas.microsoft.com/office/drawing/2014/main" id="{5F25F3A1-BD13-41CE-9176-E8CD536BC4D9}"/>
              </a:ext>
            </a:extLst>
          </p:cNvPr>
          <p:cNvSpPr>
            <a:spLocks noChangeAspect="1"/>
          </p:cNvSpPr>
          <p:nvPr/>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dirty="0"/>
          </a:p>
        </p:txBody>
      </p:sp>
      <p:sp>
        <p:nvSpPr>
          <p:cNvPr id="9" name="TextBox 8">
            <a:extLst>
              <a:ext uri="{FF2B5EF4-FFF2-40B4-BE49-F238E27FC236}">
                <a16:creationId xmlns:a16="http://schemas.microsoft.com/office/drawing/2014/main" id="{2A212493-ED92-4B1B-901F-F8694A916BCD}"/>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A12F8FED-F893-4202-9729-070B73F89088}"/>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dirty="0"/>
              <a:t>Not for use. This is a Microsoft default.</a:t>
            </a:r>
          </a:p>
        </p:txBody>
      </p:sp>
      <p:sp>
        <p:nvSpPr>
          <p:cNvPr id="4" name="Text Placeholder 3">
            <a:extLst>
              <a:ext uri="{FF2B5EF4-FFF2-40B4-BE49-F238E27FC236}">
                <a16:creationId xmlns:a16="http://schemas.microsoft.com/office/drawing/2014/main" id="{3CCF252D-B8C8-459E-A3CF-ADE2DCB40929}"/>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This layout is not intended for use within Optum presentations.</a:t>
            </a:r>
          </a:p>
        </p:txBody>
      </p:sp>
      <p:sp>
        <p:nvSpPr>
          <p:cNvPr id="3" name="Content Placeholder 2">
            <a:extLst>
              <a:ext uri="{FF2B5EF4-FFF2-40B4-BE49-F238E27FC236}">
                <a16:creationId xmlns:a16="http://schemas.microsoft.com/office/drawing/2014/main" id="{FAAB0851-1B55-4EF9-9DB6-030D02FC7FC5}"/>
              </a:ext>
            </a:extLst>
          </p:cNvPr>
          <p:cNvSpPr>
            <a:spLocks noGrp="1"/>
          </p:cNvSpPr>
          <p:nvPr>
            <p:ph idx="1" hasCustomPrompt="1"/>
          </p:nvPr>
        </p:nvSpPr>
        <p:spPr bwMode="gray">
          <a:xfrm>
            <a:off x="5183188" y="959471"/>
            <a:ext cx="6172200" cy="4531785"/>
          </a:xfrm>
        </p:spPr>
        <p:txBody>
          <a:bodyPr/>
          <a:lstStyle>
            <a:lvl1pPr>
              <a:defRPr sz="18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1F63B6A4-E537-4167-B34F-EDFE426E1E8F}"/>
              </a:ext>
            </a:extLst>
          </p:cNvPr>
          <p:cNvSpPr>
            <a:spLocks noGrp="1"/>
          </p:cNvSpPr>
          <p:nvPr>
            <p:ph type="ftr" sz="quarter" idx="11"/>
          </p:nvPr>
        </p:nvSpPr>
        <p:spPr bwMode="gray"/>
        <p:txBody>
          <a:bodyPr/>
          <a:lstStyle/>
          <a:p>
            <a:endParaRPr lang="en-US"/>
          </a:p>
        </p:txBody>
      </p:sp>
      <p:sp>
        <p:nvSpPr>
          <p:cNvPr id="7" name="Slide Number Placeholder 6">
            <a:extLst>
              <a:ext uri="{FF2B5EF4-FFF2-40B4-BE49-F238E27FC236}">
                <a16:creationId xmlns:a16="http://schemas.microsoft.com/office/drawing/2014/main" id="{D8D5DB69-D84E-44DD-8501-317F2D6B91BC}"/>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5" name="Date Placeholder 4">
            <a:extLst>
              <a:ext uri="{FF2B5EF4-FFF2-40B4-BE49-F238E27FC236}">
                <a16:creationId xmlns:a16="http://schemas.microsoft.com/office/drawing/2014/main" id="{B5E4B62D-C99F-4CC3-9E19-1114B3E55C1F}"/>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1304542944"/>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descr="A large &quot;x&quot; indicating that this layout is not approved for use.">
            <a:extLst>
              <a:ext uri="{FF2B5EF4-FFF2-40B4-BE49-F238E27FC236}">
                <a16:creationId xmlns:a16="http://schemas.microsoft.com/office/drawing/2014/main" id="{60799103-2F70-4C44-9BCC-51D14763EF0E}"/>
              </a:ext>
            </a:extLst>
          </p:cNvPr>
          <p:cNvSpPr>
            <a:spLocks noChangeAspect="1"/>
          </p:cNvSpPr>
          <p:nvPr/>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dirty="0"/>
          </a:p>
        </p:txBody>
      </p:sp>
      <p:sp>
        <p:nvSpPr>
          <p:cNvPr id="9" name="TextBox 8">
            <a:extLst>
              <a:ext uri="{FF2B5EF4-FFF2-40B4-BE49-F238E27FC236}">
                <a16:creationId xmlns:a16="http://schemas.microsoft.com/office/drawing/2014/main" id="{349FD152-129D-41A4-81CE-BC9A8DCD0B3A}"/>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3871F256-EE8B-4C42-8A9F-D709E45FC9CE}"/>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dirty="0"/>
              <a:t>Not for use. This is a Microsoft default.</a:t>
            </a:r>
          </a:p>
        </p:txBody>
      </p:sp>
      <p:sp>
        <p:nvSpPr>
          <p:cNvPr id="4" name="Text Placeholder 3">
            <a:extLst>
              <a:ext uri="{FF2B5EF4-FFF2-40B4-BE49-F238E27FC236}">
                <a16:creationId xmlns:a16="http://schemas.microsoft.com/office/drawing/2014/main" id="{F2DB0F51-CDD0-41D4-A559-624A4917070B}"/>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This layout is not intended for use within Optum presentations.</a:t>
            </a:r>
          </a:p>
        </p:txBody>
      </p:sp>
      <p:sp>
        <p:nvSpPr>
          <p:cNvPr id="3" name="Picture Placeholder 2">
            <a:extLst>
              <a:ext uri="{FF2B5EF4-FFF2-40B4-BE49-F238E27FC236}">
                <a16:creationId xmlns:a16="http://schemas.microsoft.com/office/drawing/2014/main" id="{F9491D2A-A402-47AC-9A86-6002422F21C9}"/>
              </a:ext>
              <a:ext uri="{C183D7F6-B498-43B3-948B-1728B52AA6E4}">
                <adec:decorative xmlns:adec="http://schemas.microsoft.com/office/drawing/2017/decorative" val="1"/>
              </a:ext>
            </a:extLst>
          </p:cNvPr>
          <p:cNvSpPr>
            <a:spLocks noGrp="1"/>
          </p:cNvSpPr>
          <p:nvPr>
            <p:ph type="pic" idx="1"/>
          </p:nvPr>
        </p:nvSpPr>
        <p:spPr bwMode="gray">
          <a:xfrm>
            <a:off x="5183188" y="959471"/>
            <a:ext cx="6172200" cy="4531785"/>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6" name="Footer Placeholder 5">
            <a:extLst>
              <a:ext uri="{FF2B5EF4-FFF2-40B4-BE49-F238E27FC236}">
                <a16:creationId xmlns:a16="http://schemas.microsoft.com/office/drawing/2014/main" id="{17F543A3-3277-40A0-B1C2-CADD5AB0387B}"/>
              </a:ext>
            </a:extLst>
          </p:cNvPr>
          <p:cNvSpPr>
            <a:spLocks noGrp="1"/>
          </p:cNvSpPr>
          <p:nvPr>
            <p:ph type="ftr" sz="quarter" idx="11"/>
          </p:nvPr>
        </p:nvSpPr>
        <p:spPr bwMode="gray"/>
        <p:txBody>
          <a:bodyPr/>
          <a:lstStyle/>
          <a:p>
            <a:endParaRPr lang="en-US"/>
          </a:p>
        </p:txBody>
      </p:sp>
      <p:sp>
        <p:nvSpPr>
          <p:cNvPr id="7" name="Slide Number Placeholder 6">
            <a:extLst>
              <a:ext uri="{FF2B5EF4-FFF2-40B4-BE49-F238E27FC236}">
                <a16:creationId xmlns:a16="http://schemas.microsoft.com/office/drawing/2014/main" id="{F13D95E8-D049-4386-B18A-005E76673283}"/>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5" name="Date Placeholder 4">
            <a:extLst>
              <a:ext uri="{FF2B5EF4-FFF2-40B4-BE49-F238E27FC236}">
                <a16:creationId xmlns:a16="http://schemas.microsoft.com/office/drawing/2014/main" id="{14CD89A7-8ADC-4D39-B15F-96B3FCC81854}"/>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2556173414"/>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Freeform: Shape 8" descr="A large &quot;x&quot; indicating that this layout is not approved for use.">
            <a:extLst>
              <a:ext uri="{FF2B5EF4-FFF2-40B4-BE49-F238E27FC236}">
                <a16:creationId xmlns:a16="http://schemas.microsoft.com/office/drawing/2014/main" id="{22419F1F-051D-4EAB-BCEA-2B4614A0214F}"/>
              </a:ext>
            </a:extLst>
          </p:cNvPr>
          <p:cNvSpPr>
            <a:spLocks noChangeAspect="1"/>
          </p:cNvSpPr>
          <p:nvPr/>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dirty="0"/>
          </a:p>
        </p:txBody>
      </p:sp>
      <p:sp>
        <p:nvSpPr>
          <p:cNvPr id="7" name="TextBox 6">
            <a:extLst>
              <a:ext uri="{FF2B5EF4-FFF2-40B4-BE49-F238E27FC236}">
                <a16:creationId xmlns:a16="http://schemas.microsoft.com/office/drawing/2014/main" id="{C2B6F59F-8687-492F-A2D4-E8EBFECAC4AB}"/>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2E19D853-E248-4BE3-8F8C-4FF1369CBDAE}"/>
              </a:ext>
            </a:extLst>
          </p:cNvPr>
          <p:cNvSpPr>
            <a:spLocks noGrp="1"/>
          </p:cNvSpPr>
          <p:nvPr>
            <p:ph type="title" hasCustomPrompt="1"/>
          </p:nvPr>
        </p:nvSpPr>
        <p:spPr bwMode="gray"/>
        <p:txBody>
          <a:bodyPr/>
          <a:lstStyle/>
          <a:p>
            <a:r>
              <a:rPr lang="en-US" dirty="0"/>
              <a:t>Not for use. This is a Microsoft default.</a:t>
            </a:r>
          </a:p>
        </p:txBody>
      </p:sp>
      <p:sp>
        <p:nvSpPr>
          <p:cNvPr id="3" name="Vertical Text Placeholder 2">
            <a:extLst>
              <a:ext uri="{FF2B5EF4-FFF2-40B4-BE49-F238E27FC236}">
                <a16:creationId xmlns:a16="http://schemas.microsoft.com/office/drawing/2014/main" id="{E7268BF8-16E9-442C-865D-E015BE37821F}"/>
              </a:ext>
            </a:extLst>
          </p:cNvPr>
          <p:cNvSpPr>
            <a:spLocks noGrp="1"/>
          </p:cNvSpPr>
          <p:nvPr>
            <p:ph type="body" orient="vert" idx="1" hasCustomPrompt="1"/>
          </p:nvPr>
        </p:nvSpPr>
        <p:spPr bwMode="gray">
          <a:xfrm>
            <a:off x="1524000" y="1468197"/>
            <a:ext cx="9144000" cy="3930085"/>
          </a:xfrm>
        </p:spPr>
        <p:txBody>
          <a:bodyPr vert="eaVert"/>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0765FB1D-8B17-4CDB-BAAD-56DCBE7C6507}"/>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1A563E8E-48A6-4825-9CB7-1E5880454802}"/>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4" name="Date Placeholder 3">
            <a:extLst>
              <a:ext uri="{FF2B5EF4-FFF2-40B4-BE49-F238E27FC236}">
                <a16:creationId xmlns:a16="http://schemas.microsoft.com/office/drawing/2014/main" id="{DBB24B87-31C9-4BD9-B6CB-469EE19051A3}"/>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964300505"/>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Freeform: Shape 8" descr="A large &quot;x&quot; indicating that this layout is not approved for use.">
            <a:extLst>
              <a:ext uri="{FF2B5EF4-FFF2-40B4-BE49-F238E27FC236}">
                <a16:creationId xmlns:a16="http://schemas.microsoft.com/office/drawing/2014/main" id="{AB58FB46-F330-4E2D-8F18-92EB7F8636A2}"/>
              </a:ext>
            </a:extLst>
          </p:cNvPr>
          <p:cNvSpPr>
            <a:spLocks noChangeAspect="1"/>
          </p:cNvSpPr>
          <p:nvPr/>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dirty="0"/>
          </a:p>
        </p:txBody>
      </p:sp>
      <p:sp>
        <p:nvSpPr>
          <p:cNvPr id="7" name="TextBox 6">
            <a:extLst>
              <a:ext uri="{FF2B5EF4-FFF2-40B4-BE49-F238E27FC236}">
                <a16:creationId xmlns:a16="http://schemas.microsoft.com/office/drawing/2014/main" id="{C05104E2-CEF6-4BD8-B7C0-2C8692A17794}"/>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2" name="Vertical Title 1">
            <a:extLst>
              <a:ext uri="{FF2B5EF4-FFF2-40B4-BE49-F238E27FC236}">
                <a16:creationId xmlns:a16="http://schemas.microsoft.com/office/drawing/2014/main" id="{04B8F935-64F2-4650-80FF-CFD09440797C}"/>
              </a:ext>
            </a:extLst>
          </p:cNvPr>
          <p:cNvSpPr>
            <a:spLocks noGrp="1"/>
          </p:cNvSpPr>
          <p:nvPr>
            <p:ph type="title" orient="vert" hasCustomPrompt="1"/>
          </p:nvPr>
        </p:nvSpPr>
        <p:spPr bwMode="gray">
          <a:xfrm>
            <a:off x="10945256" y="546100"/>
            <a:ext cx="786369" cy="5297292"/>
          </a:xfrm>
        </p:spPr>
        <p:txBody>
          <a:bodyPr vert="eaVert"/>
          <a:lstStyle/>
          <a:p>
            <a:r>
              <a:rPr lang="en-US" dirty="0"/>
              <a:t>Not for use. This is a Microsoft default.</a:t>
            </a:r>
          </a:p>
        </p:txBody>
      </p:sp>
      <p:sp>
        <p:nvSpPr>
          <p:cNvPr id="3" name="Vertical Text Placeholder 2">
            <a:extLst>
              <a:ext uri="{FF2B5EF4-FFF2-40B4-BE49-F238E27FC236}">
                <a16:creationId xmlns:a16="http://schemas.microsoft.com/office/drawing/2014/main" id="{1A0DAF3A-9FF6-438D-AEE6-0F69D361006E}"/>
              </a:ext>
            </a:extLst>
          </p:cNvPr>
          <p:cNvSpPr>
            <a:spLocks noGrp="1"/>
          </p:cNvSpPr>
          <p:nvPr>
            <p:ph type="body" orient="vert" idx="1" hasCustomPrompt="1"/>
          </p:nvPr>
        </p:nvSpPr>
        <p:spPr bwMode="gray">
          <a:xfrm>
            <a:off x="3058556" y="546100"/>
            <a:ext cx="7734300" cy="5297292"/>
          </a:xfrm>
        </p:spPr>
        <p:txBody>
          <a:bodyPr vert="eaVert"/>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9D3EA6C7-F505-4DA8-9747-410A859FC904}"/>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8DD75DA2-D743-4167-8A0F-F9B035E62107}"/>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4" name="Date Placeholder 3">
            <a:extLst>
              <a:ext uri="{FF2B5EF4-FFF2-40B4-BE49-F238E27FC236}">
                <a16:creationId xmlns:a16="http://schemas.microsoft.com/office/drawing/2014/main" id="{DD08046B-162A-46A6-A5E8-53242F87888E}"/>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1118282315"/>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ver 05">
    <p:bg>
      <p:bgRef idx="1001">
        <a:schemeClr val="bg2"/>
      </p:bgRef>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EA5FF497-13BE-5E48-8877-06C726768C6D}" type="datetimeFigureOut">
              <a:rPr lang="en-US" smtClean="0"/>
              <a:t>7/17/2024</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92CCD66-776E-784D-8A7C-E435BCC11AC4}" type="slidenum">
              <a:rPr lang="en-US" smtClean="0"/>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endParaRPr lang="en-US"/>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4" name="Picture Placeholder 3">
            <a:extLst>
              <a:ext uri="{FF2B5EF4-FFF2-40B4-BE49-F238E27FC236}">
                <a16:creationId xmlns:a16="http://schemas.microsoft.com/office/drawing/2014/main" id="{8CD0ED72-F2BF-4DE5-8A8E-A97770B1058A}"/>
              </a:ext>
            </a:extLst>
          </p:cNvPr>
          <p:cNvSpPr>
            <a:spLocks noGrp="1"/>
          </p:cNvSpPr>
          <p:nvPr>
            <p:ph type="pic" sz="quarter" idx="15" hasCustomPrompt="1"/>
          </p:nvPr>
        </p:nvSpPr>
        <p:spPr bwMode="gray">
          <a:xfrm>
            <a:off x="6019800" y="0"/>
            <a:ext cx="6172200" cy="6858000"/>
          </a:xfrm>
          <a:solidFill>
            <a:schemeClr val="bg1"/>
          </a:solidFill>
        </p:spPr>
        <p:txBody>
          <a:bodyPr lIns="914400" rIns="914400">
            <a:normAutofit/>
          </a:bodyPr>
          <a:lstStyle>
            <a:lvl1pPr algn="ctr">
              <a:defRPr sz="1400"/>
            </a:lvl1pPr>
          </a:lstStyle>
          <a:p>
            <a:br>
              <a:rPr lang="en-US" dirty="0"/>
            </a:br>
            <a:br>
              <a:rPr lang="en-US" dirty="0"/>
            </a:br>
            <a:r>
              <a:rPr lang="en-US" dirty="0"/>
              <a:t>An image should be inserted into this region, but the dimensions should remain unchanged. To access brand approved photography, visit: library.optum.com.</a:t>
            </a:r>
            <a:br>
              <a:rPr lang="en-US" dirty="0"/>
            </a:br>
            <a:br>
              <a:rPr lang="en-US" dirty="0"/>
            </a:br>
            <a:r>
              <a:rPr lang="en-US" dirty="0"/>
              <a:t>Accessing the above library requires users to be a part of a SECURE group: Optum_Library_Access_Photography.</a:t>
            </a:r>
            <a:br>
              <a:rPr lang="en-US" dirty="0"/>
            </a:br>
            <a:br>
              <a:rPr lang="en-US" dirty="0"/>
            </a:br>
            <a:r>
              <a:rPr lang="en-US" dirty="0"/>
              <a:t>Request access via Secure if necessary.</a:t>
            </a:r>
          </a:p>
        </p:txBody>
      </p:sp>
    </p:spTree>
    <p:extLst>
      <p:ext uri="{BB962C8B-B14F-4D97-AF65-F5344CB8AC3E}">
        <p14:creationId xmlns:p14="http://schemas.microsoft.com/office/powerpoint/2010/main" val="117604511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cSld name="1_Cover 05">
    <p:bg>
      <p:bgRef idx="1001">
        <a:schemeClr val="bg2"/>
      </p:bgRef>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EA5FF497-13BE-5E48-8877-06C726768C6D}" type="datetimeFigureOut">
              <a:rPr lang="en-US" smtClean="0"/>
              <a:t>7/17/2024</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92CCD66-776E-784D-8A7C-E435BCC11AC4}" type="slidenum">
              <a:rPr lang="en-US" smtClean="0"/>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endParaRPr lang="en-US"/>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4" name="Picture Placeholder 3">
            <a:extLst>
              <a:ext uri="{FF2B5EF4-FFF2-40B4-BE49-F238E27FC236}">
                <a16:creationId xmlns:a16="http://schemas.microsoft.com/office/drawing/2014/main" id="{8CD0ED72-F2BF-4DE5-8A8E-A97770B1058A}"/>
              </a:ext>
            </a:extLst>
          </p:cNvPr>
          <p:cNvSpPr>
            <a:spLocks noGrp="1"/>
          </p:cNvSpPr>
          <p:nvPr>
            <p:ph type="pic" sz="quarter" idx="15" hasCustomPrompt="1"/>
          </p:nvPr>
        </p:nvSpPr>
        <p:spPr bwMode="gray">
          <a:xfrm>
            <a:off x="6019800" y="0"/>
            <a:ext cx="6172200" cy="6858000"/>
          </a:xfrm>
          <a:solidFill>
            <a:schemeClr val="bg1"/>
          </a:solidFill>
        </p:spPr>
        <p:txBody>
          <a:bodyPr lIns="914400" rIns="914400">
            <a:normAutofit/>
          </a:bodyPr>
          <a:lstStyle>
            <a:lvl1pPr algn="ctr">
              <a:defRPr sz="1400"/>
            </a:lvl1pPr>
          </a:lstStyle>
          <a:p>
            <a:br>
              <a:rPr lang="en-US" dirty="0"/>
            </a:br>
            <a:br>
              <a:rPr lang="en-US" dirty="0"/>
            </a:br>
            <a:r>
              <a:rPr lang="en-US" dirty="0"/>
              <a:t>An image should be inserted into this region, but the dimensions should remain unchanged. To access brand approved photography, visit: library.optum.com.</a:t>
            </a:r>
            <a:br>
              <a:rPr lang="en-US" dirty="0"/>
            </a:br>
            <a:br>
              <a:rPr lang="en-US" dirty="0"/>
            </a:br>
            <a:r>
              <a:rPr lang="en-US" dirty="0"/>
              <a:t>Accessing the above library requires users to be a part of a SECURE group: Optum_Library_Access_Photography.</a:t>
            </a:r>
            <a:br>
              <a:rPr lang="en-US" dirty="0"/>
            </a:br>
            <a:br>
              <a:rPr lang="en-US" dirty="0"/>
            </a:br>
            <a:r>
              <a:rPr lang="en-US" dirty="0"/>
              <a:t>Request access via Secure if necessary.</a:t>
            </a:r>
          </a:p>
        </p:txBody>
      </p:sp>
    </p:spTree>
    <p:extLst>
      <p:ext uri="{BB962C8B-B14F-4D97-AF65-F5344CB8AC3E}">
        <p14:creationId xmlns:p14="http://schemas.microsoft.com/office/powerpoint/2010/main" val="156745027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Instructio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3310477-1515-4A0A-A5E0-880E71B4E025}"/>
              </a:ext>
              <a:ext uri="{C183D7F6-B498-43B3-948B-1728B52AA6E4}">
                <adec:decorative xmlns:adec="http://schemas.microsoft.com/office/drawing/2017/decorative" val="1"/>
              </a:ext>
            </a:extLst>
          </p:cNvPr>
          <p:cNvSpPr/>
          <p:nvPr/>
        </p:nvSpPr>
        <p:spPr bwMode="gray">
          <a:xfrm>
            <a:off x="0" y="1"/>
            <a:ext cx="4556043" cy="6858002"/>
          </a:xfrm>
          <a:prstGeom prst="rect">
            <a:avLst/>
          </a:prstGeom>
          <a:solidFill>
            <a:srgbClr val="FBF9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0677" tIns="65339" rIns="130677" bIns="65339" numCol="1" spcCol="0" rtlCol="0" fromWordArt="0" anchor="t" anchorCtr="0" forceAA="0" compatLnSpc="1">
            <a:prstTxWarp prst="textNoShape">
              <a:avLst/>
            </a:prstTxWarp>
            <a:noAutofit/>
          </a:bodyPr>
          <a:lstStyle/>
          <a:p>
            <a:pPr algn="ctr">
              <a:spcBef>
                <a:spcPts val="714"/>
              </a:spcBef>
            </a:pPr>
            <a:endParaRPr lang="en-US" sz="1429" dirty="0">
              <a:solidFill>
                <a:schemeClr val="bg1"/>
              </a:solidFill>
            </a:endParaRPr>
          </a:p>
        </p:txBody>
      </p:sp>
      <p:pic>
        <p:nvPicPr>
          <p:cNvPr id="23" name="Optum logo" descr="Optum">
            <a:extLst>
              <a:ext uri="{FF2B5EF4-FFF2-40B4-BE49-F238E27FC236}">
                <a16:creationId xmlns:a16="http://schemas.microsoft.com/office/drawing/2014/main" id="{33540F47-FA69-40F1-B951-BB6DF057FA97}"/>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824247" y="523904"/>
            <a:ext cx="2438884" cy="706174"/>
          </a:xfrm>
          <a:prstGeom prst="rect">
            <a:avLst/>
          </a:prstGeom>
        </p:spPr>
      </p:pic>
      <p:sp>
        <p:nvSpPr>
          <p:cNvPr id="8" name="TextBox 7">
            <a:extLst>
              <a:ext uri="{FF2B5EF4-FFF2-40B4-BE49-F238E27FC236}">
                <a16:creationId xmlns:a16="http://schemas.microsoft.com/office/drawing/2014/main" id="{144308BD-A2EF-404E-BE32-E7DA086E8C83}"/>
              </a:ext>
            </a:extLst>
          </p:cNvPr>
          <p:cNvSpPr txBox="1"/>
          <p:nvPr/>
        </p:nvSpPr>
        <p:spPr bwMode="gray">
          <a:xfrm>
            <a:off x="824247" y="2404812"/>
            <a:ext cx="1758315" cy="1000274"/>
          </a:xfrm>
          <a:prstGeom prst="rect">
            <a:avLst/>
          </a:prstGeom>
          <a:noFill/>
        </p:spPr>
        <p:txBody>
          <a:bodyPr wrap="square" lIns="0" tIns="0" rIns="0" bIns="0" rtlCol="0">
            <a:spAutoFit/>
          </a:bodyPr>
          <a:lstStyle/>
          <a:p>
            <a:pPr algn="l">
              <a:spcBef>
                <a:spcPts val="714"/>
              </a:spcBef>
            </a:pPr>
            <a:r>
              <a:rPr lang="en-US" sz="6500" b="1" dirty="0">
                <a:solidFill>
                  <a:schemeClr val="accent6"/>
                </a:solidFill>
              </a:rPr>
              <a:t>16:9</a:t>
            </a:r>
          </a:p>
        </p:txBody>
      </p:sp>
      <p:sp>
        <p:nvSpPr>
          <p:cNvPr id="22" name="TextBox 21">
            <a:extLst>
              <a:ext uri="{FF2B5EF4-FFF2-40B4-BE49-F238E27FC236}">
                <a16:creationId xmlns:a16="http://schemas.microsoft.com/office/drawing/2014/main" id="{3E57223A-B05B-4614-AAEA-675CF58D9E9B}"/>
              </a:ext>
            </a:extLst>
          </p:cNvPr>
          <p:cNvSpPr txBox="1"/>
          <p:nvPr/>
        </p:nvSpPr>
        <p:spPr bwMode="gray">
          <a:xfrm>
            <a:off x="824247" y="3177094"/>
            <a:ext cx="2436843" cy="615553"/>
          </a:xfrm>
          <a:prstGeom prst="rect">
            <a:avLst/>
          </a:prstGeom>
          <a:noFill/>
        </p:spPr>
        <p:txBody>
          <a:bodyPr wrap="square" lIns="0" tIns="0" rIns="0" bIns="0" rtlCol="0">
            <a:spAutoFit/>
          </a:bodyPr>
          <a:lstStyle/>
          <a:p>
            <a:pPr algn="l">
              <a:spcBef>
                <a:spcPts val="0"/>
              </a:spcBef>
            </a:pPr>
            <a:r>
              <a:rPr lang="en-US" sz="4000" b="0" dirty="0">
                <a:solidFill>
                  <a:schemeClr val="accent6"/>
                </a:solidFill>
              </a:rPr>
              <a:t>on-screen</a:t>
            </a:r>
          </a:p>
        </p:txBody>
      </p:sp>
      <p:sp>
        <p:nvSpPr>
          <p:cNvPr id="10" name="TextBox 9">
            <a:extLst>
              <a:ext uri="{FF2B5EF4-FFF2-40B4-BE49-F238E27FC236}">
                <a16:creationId xmlns:a16="http://schemas.microsoft.com/office/drawing/2014/main" id="{FD38DA28-EF8F-43D1-AD7F-CCB3640760DD}"/>
              </a:ext>
            </a:extLst>
          </p:cNvPr>
          <p:cNvSpPr txBox="1"/>
          <p:nvPr/>
        </p:nvSpPr>
        <p:spPr bwMode="gray">
          <a:xfrm>
            <a:off x="822196" y="4177368"/>
            <a:ext cx="3584240" cy="200055"/>
          </a:xfrm>
          <a:prstGeom prst="rect">
            <a:avLst/>
          </a:prstGeom>
          <a:noFill/>
        </p:spPr>
        <p:txBody>
          <a:bodyPr wrap="square" lIns="0" tIns="0" rIns="0" bIns="0" rtlCol="0">
            <a:spAutoFit/>
          </a:bodyPr>
          <a:lstStyle/>
          <a:p>
            <a:pPr algn="l">
              <a:spcBef>
                <a:spcPts val="714"/>
              </a:spcBef>
            </a:pPr>
            <a:r>
              <a:rPr lang="en-US" sz="1300" noProof="0" dirty="0">
                <a:solidFill>
                  <a:schemeClr val="tx1"/>
                </a:solidFill>
              </a:rPr>
              <a:t>Released January 2024</a:t>
            </a:r>
          </a:p>
        </p:txBody>
      </p:sp>
      <p:pic>
        <p:nvPicPr>
          <p:cNvPr id="12" name="Picture 11" descr="Star icon">
            <a:extLst>
              <a:ext uri="{FF2B5EF4-FFF2-40B4-BE49-F238E27FC236}">
                <a16:creationId xmlns:a16="http://schemas.microsoft.com/office/drawing/2014/main" id="{82FEFB7F-0CFC-4989-B627-4D0D34B303E2}"/>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gray">
          <a:xfrm>
            <a:off x="827390" y="4941778"/>
            <a:ext cx="587679" cy="587679"/>
          </a:xfrm>
          <a:prstGeom prst="rect">
            <a:avLst/>
          </a:prstGeom>
        </p:spPr>
      </p:pic>
      <p:sp>
        <p:nvSpPr>
          <p:cNvPr id="11" name="TextBox 10">
            <a:extLst>
              <a:ext uri="{FF2B5EF4-FFF2-40B4-BE49-F238E27FC236}">
                <a16:creationId xmlns:a16="http://schemas.microsoft.com/office/drawing/2014/main" id="{9145794E-DC8C-4B31-A9C2-C6C3CF44B391}"/>
              </a:ext>
            </a:extLst>
          </p:cNvPr>
          <p:cNvSpPr txBox="1"/>
          <p:nvPr/>
        </p:nvSpPr>
        <p:spPr bwMode="gray">
          <a:xfrm>
            <a:off x="822196" y="5589173"/>
            <a:ext cx="2834865" cy="507831"/>
          </a:xfrm>
          <a:prstGeom prst="rect">
            <a:avLst/>
          </a:prstGeom>
          <a:noFill/>
        </p:spPr>
        <p:txBody>
          <a:bodyPr wrap="square" lIns="0" tIns="0" rIns="0" bIns="0" rtlCol="0">
            <a:spAutoFit/>
          </a:bodyPr>
          <a:lstStyle/>
          <a:p>
            <a:pPr>
              <a:spcBef>
                <a:spcPts val="600"/>
              </a:spcBef>
            </a:pPr>
            <a:r>
              <a:rPr lang="en-US" sz="1100" b="1" dirty="0">
                <a:solidFill>
                  <a:schemeClr val="accent6"/>
                </a:solidFill>
              </a:rPr>
              <a:t>Reminder: </a:t>
            </a:r>
            <a:r>
              <a:rPr lang="en-US" sz="1100" dirty="0">
                <a:solidFill>
                  <a:schemeClr val="tx1"/>
                </a:solidFill>
              </a:rPr>
              <a:t>Download a new template from</a:t>
            </a:r>
            <a:br>
              <a:rPr lang="en-US" sz="1100" dirty="0">
                <a:solidFill>
                  <a:schemeClr val="tx1"/>
                </a:solidFill>
              </a:rPr>
            </a:br>
            <a:r>
              <a:rPr lang="en-US" sz="1100" dirty="0">
                <a:solidFill>
                  <a:schemeClr val="tx1"/>
                </a:solidFill>
              </a:rPr>
              <a:t>Optum Brand Center </a:t>
            </a:r>
            <a:r>
              <a:rPr lang="en-US" sz="1100" b="1" dirty="0">
                <a:solidFill>
                  <a:schemeClr val="tx1"/>
                </a:solidFill>
              </a:rPr>
              <a:t>each time</a:t>
            </a:r>
            <a:r>
              <a:rPr lang="en-US" sz="1100" dirty="0">
                <a:solidFill>
                  <a:schemeClr val="tx1"/>
                </a:solidFill>
              </a:rPr>
              <a:t> a document is started. Templates continuously evolve.</a:t>
            </a:r>
          </a:p>
        </p:txBody>
      </p:sp>
      <p:pic>
        <p:nvPicPr>
          <p:cNvPr id="18" name="Picture 17">
            <a:extLst>
              <a:ext uri="{FF2B5EF4-FFF2-40B4-BE49-F238E27FC236}">
                <a16:creationId xmlns:a16="http://schemas.microsoft.com/office/drawing/2014/main" id="{0B9B688F-3869-4ECE-BE40-DE3ADDF3F073}"/>
              </a:ext>
              <a:ext uri="{C183D7F6-B498-43B3-948B-1728B52AA6E4}">
                <adec:decorative xmlns:adec="http://schemas.microsoft.com/office/drawing/2017/decorative" val="1"/>
              </a:ext>
            </a:extLst>
          </p:cNvPr>
          <p:cNvPicPr>
            <a:picLocks noChangeAspect="1"/>
          </p:cNvPicPr>
          <p:nvPr/>
        </p:nvPicPr>
        <p:blipFill>
          <a:blip r:embed="rId5" cstate="screen">
            <a:extLst>
              <a:ext uri="{28A0092B-C50C-407E-A947-70E740481C1C}">
                <a14:useLocalDpi xmlns:a14="http://schemas.microsoft.com/office/drawing/2010/main"/>
              </a:ext>
            </a:extLst>
          </a:blip>
          <a:srcRect/>
          <a:stretch/>
        </p:blipFill>
        <p:spPr bwMode="gray">
          <a:xfrm>
            <a:off x="5122888" y="4245508"/>
            <a:ext cx="3298775" cy="1857119"/>
          </a:xfrm>
          <a:prstGeom prst="rect">
            <a:avLst/>
          </a:prstGeom>
          <a:ln w="6350">
            <a:solidFill>
              <a:schemeClr val="accent2"/>
            </a:solidFill>
          </a:ln>
        </p:spPr>
      </p:pic>
      <p:pic>
        <p:nvPicPr>
          <p:cNvPr id="4" name="Picture 3">
            <a:extLst>
              <a:ext uri="{FF2B5EF4-FFF2-40B4-BE49-F238E27FC236}">
                <a16:creationId xmlns:a16="http://schemas.microsoft.com/office/drawing/2014/main" id="{11A66DFB-0BA7-42B4-63AA-F29DED25E097}"/>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21497" y="4243004"/>
            <a:ext cx="3310128" cy="1859623"/>
          </a:xfrm>
          <a:prstGeom prst="rect">
            <a:avLst/>
          </a:prstGeom>
          <a:ln w="6350">
            <a:solidFill>
              <a:schemeClr val="accent2"/>
            </a:solidFill>
          </a:ln>
        </p:spPr>
      </p:pic>
      <p:pic>
        <p:nvPicPr>
          <p:cNvPr id="3" name="Picture 2">
            <a:extLst>
              <a:ext uri="{FF2B5EF4-FFF2-40B4-BE49-F238E27FC236}">
                <a16:creationId xmlns:a16="http://schemas.microsoft.com/office/drawing/2014/main" id="{EB8C1BEC-5C50-EC82-6813-2CCF2BF25A5A}"/>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5121966" y="525529"/>
            <a:ext cx="6609660" cy="3725696"/>
          </a:xfrm>
          <a:prstGeom prst="rect">
            <a:avLst/>
          </a:prstGeom>
          <a:ln w="6350">
            <a:solidFill>
              <a:schemeClr val="accent2"/>
            </a:solidFill>
          </a:ln>
        </p:spPr>
      </p:pic>
    </p:spTree>
    <p:extLst>
      <p:ext uri="{BB962C8B-B14F-4D97-AF65-F5344CB8AC3E}">
        <p14:creationId xmlns:p14="http://schemas.microsoft.com/office/powerpoint/2010/main" val="164724718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43EA1280-EBAC-4C3E-A925-EA7813219784}"/>
              </a:ext>
            </a:extLst>
          </p:cNvPr>
          <p:cNvSpPr txBox="1"/>
          <p:nvPr/>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Covers</a:t>
            </a:r>
          </a:p>
        </p:txBody>
      </p:sp>
      <p:cxnSp>
        <p:nvCxnSpPr>
          <p:cNvPr id="10" name="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63222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Cover">
    <p:bg>
      <p:bgRef idx="1001">
        <a:schemeClr val="bg1"/>
      </p:bgRef>
    </p:bg>
    <p:spTree>
      <p:nvGrpSpPr>
        <p:cNvPr id="1" name=""/>
        <p:cNvGrpSpPr/>
        <p:nvPr/>
      </p:nvGrpSpPr>
      <p:grpSpPr>
        <a:xfrm>
          <a:off x="0" y="0"/>
          <a:ext cx="0" cy="0"/>
          <a:chOff x="0" y="0"/>
          <a:chExt cx="0" cy="0"/>
        </a:xfrm>
      </p:grpSpPr>
      <p:sp>
        <p:nvSpPr>
          <p:cNvPr id="10" name="Freeform 11">
            <a:extLst>
              <a:ext uri="{FF2B5EF4-FFF2-40B4-BE49-F238E27FC236}">
                <a16:creationId xmlns:a16="http://schemas.microsoft.com/office/drawing/2014/main" id="{018ADF08-66C4-7A27-5941-438B95462BCF}"/>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bwMode="gray">
          <a:xfrm>
            <a:off x="0" y="0"/>
            <a:ext cx="6037330" cy="6858000"/>
          </a:xfrm>
          <a:custGeom>
            <a:avLst/>
            <a:gdLst>
              <a:gd name="connsiteX0" fmla="*/ 0 w 6037330"/>
              <a:gd name="connsiteY0" fmla="*/ 0 h 6858000"/>
              <a:gd name="connsiteX1" fmla="*/ 3835988 w 6037330"/>
              <a:gd name="connsiteY1" fmla="*/ 0 h 6858000"/>
              <a:gd name="connsiteX2" fmla="*/ 4114800 w 6037330"/>
              <a:gd name="connsiteY2" fmla="*/ 0 h 6858000"/>
              <a:gd name="connsiteX3" fmla="*/ 6037330 w 6037330"/>
              <a:gd name="connsiteY3" fmla="*/ 0 h 6858000"/>
              <a:gd name="connsiteX4" fmla="*/ 5982904 w 6037330"/>
              <a:gd name="connsiteY4" fmla="*/ 57086 h 6858000"/>
              <a:gd name="connsiteX5" fmla="*/ 4680119 w 6037330"/>
              <a:gd name="connsiteY5" fmla="*/ 3429000 h 6858000"/>
              <a:gd name="connsiteX6" fmla="*/ 5982904 w 6037330"/>
              <a:gd name="connsiteY6" fmla="*/ 6800914 h 6858000"/>
              <a:gd name="connsiteX7" fmla="*/ 6037330 w 6037330"/>
              <a:gd name="connsiteY7" fmla="*/ 6858000 h 6858000"/>
              <a:gd name="connsiteX8" fmla="*/ 4114800 w 6037330"/>
              <a:gd name="connsiteY8" fmla="*/ 6858000 h 6858000"/>
              <a:gd name="connsiteX9" fmla="*/ 3835988 w 6037330"/>
              <a:gd name="connsiteY9" fmla="*/ 6858000 h 6858000"/>
              <a:gd name="connsiteX10" fmla="*/ 0 w 603733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37330" h="6858000">
                <a:moveTo>
                  <a:pt x="0" y="0"/>
                </a:moveTo>
                <a:lnTo>
                  <a:pt x="3835988" y="0"/>
                </a:lnTo>
                <a:lnTo>
                  <a:pt x="4114800" y="0"/>
                </a:lnTo>
                <a:lnTo>
                  <a:pt x="6037330" y="0"/>
                </a:lnTo>
                <a:lnTo>
                  <a:pt x="5982904" y="57086"/>
                </a:lnTo>
                <a:cubicBezTo>
                  <a:pt x="5173461" y="947670"/>
                  <a:pt x="4680119" y="2130722"/>
                  <a:pt x="4680119" y="3429000"/>
                </a:cubicBezTo>
                <a:cubicBezTo>
                  <a:pt x="4680119" y="4727278"/>
                  <a:pt x="5173461" y="5910330"/>
                  <a:pt x="5982904" y="6800914"/>
                </a:cubicBezTo>
                <a:lnTo>
                  <a:pt x="6037330" y="6858000"/>
                </a:lnTo>
                <a:lnTo>
                  <a:pt x="4114800" y="6858000"/>
                </a:lnTo>
                <a:lnTo>
                  <a:pt x="3835988" y="6858000"/>
                </a:lnTo>
                <a:lnTo>
                  <a:pt x="0" y="6858000"/>
                </a:lnTo>
                <a:close/>
              </a:path>
            </a:pathLst>
          </a:cu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pic>
        <p:nvPicPr>
          <p:cNvPr id="12" name="Optum logo" descr="Optum">
            <a:extLst>
              <a:ext uri="{FF2B5EF4-FFF2-40B4-BE49-F238E27FC236}">
                <a16:creationId xmlns:a16="http://schemas.microsoft.com/office/drawing/2014/main" id="{FA968874-41BB-1E3A-AF0C-1B4952106FCF}"/>
              </a:ext>
              <a:ext uri="{C183D7F6-B498-43B3-948B-1728B52AA6E4}">
                <adec:decorative xmlns:adec="http://schemas.microsoft.com/office/drawing/2017/decorative" val="0"/>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gray">
          <a:xfrm>
            <a:off x="937990" y="3019667"/>
            <a:ext cx="2827394" cy="818667"/>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6594904" y="1649301"/>
            <a:ext cx="4709160" cy="1869743"/>
          </a:xfrm>
        </p:spPr>
        <p:txBody>
          <a:bodyPr anchor="b"/>
          <a:lstStyle>
            <a:lvl1pPr>
              <a:defRPr sz="4500"/>
            </a:lvl1pPr>
          </a:lstStyle>
          <a:p>
            <a:r>
              <a:rPr lang="en-US" dirty="0"/>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6594904" y="3834665"/>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6594904" y="5396367"/>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EA5FF497-13BE-5E48-8877-06C726768C6D}" type="datetimeFigureOut">
              <a:rPr lang="en-US" smtClean="0"/>
              <a:t>7/17/2024</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92CCD66-776E-784D-8A7C-E435BCC11AC4}" type="slidenum">
              <a:rPr lang="en-US" smtClean="0"/>
              <a:t>‹#›</a:t>
            </a:fld>
            <a:endParaRPr lang="en-US"/>
          </a:p>
        </p:txBody>
      </p:sp>
    </p:spTree>
    <p:extLst>
      <p:ext uri="{BB962C8B-B14F-4D97-AF65-F5344CB8AC3E}">
        <p14:creationId xmlns:p14="http://schemas.microsoft.com/office/powerpoint/2010/main" val="35251489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4152">
          <p15:clr>
            <a:srgbClr val="FFC000"/>
          </p15:clr>
        </p15:guide>
        <p15:guide id="2" pos="7120">
          <p15:clr>
            <a:srgbClr val="FFC000"/>
          </p15:clr>
        </p15:guide>
        <p15:guide id="3" orient="horz" pos="2216">
          <p15:clr>
            <a:srgbClr val="FFC000"/>
          </p15:clr>
        </p15:guide>
        <p15:guide id="4" orient="horz" pos="2408">
          <p15:clr>
            <a:srgbClr val="FFC00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Cover 02">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2375092" y="2317660"/>
            <a:ext cx="7315200" cy="1246495"/>
          </a:xfrm>
        </p:spPr>
        <p:txBody>
          <a:bodyPr anchor="b"/>
          <a:lstStyle>
            <a:lvl1pPr>
              <a:defRPr sz="4500"/>
            </a:lvl1pPr>
          </a:lstStyle>
          <a:p>
            <a:r>
              <a:rPr lang="en-US" dirty="0"/>
              <a:t>Insightful presentation title (max. 2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2375092" y="3898459"/>
            <a:ext cx="7315200" cy="553998"/>
          </a:xfrm>
        </p:spPr>
        <p:txBody>
          <a:bodyPr wrap="square">
            <a:spAutoFit/>
          </a:bodyPr>
          <a:lstStyle>
            <a:lvl1pPr marL="0" indent="0">
              <a:spcBef>
                <a:spcPts val="0"/>
              </a:spcBef>
              <a:buFont typeface="Arial" panose="020B0604020202020204" pitchFamily="34" charset="0"/>
              <a:buNone/>
              <a:defRPr sz="18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bold 18pt, sentence case, max. 2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2375091" y="4992329"/>
            <a:ext cx="731520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4" name="Freeform: Shape 13">
            <a:extLst>
              <a:ext uri="{FF2B5EF4-FFF2-40B4-BE49-F238E27FC236}">
                <a16:creationId xmlns:a16="http://schemas.microsoft.com/office/drawing/2014/main" id="{F33E8723-94DB-5556-1A86-67D45CBF982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bwMode="gray">
          <a:xfrm>
            <a:off x="0" y="3907075"/>
            <a:ext cx="12188952" cy="2950926"/>
          </a:xfrm>
          <a:custGeom>
            <a:avLst/>
            <a:gdLst>
              <a:gd name="connsiteX0" fmla="*/ 12188952 w 12188952"/>
              <a:gd name="connsiteY0" fmla="*/ 0 h 2950926"/>
              <a:gd name="connsiteX1" fmla="*/ 12188952 w 12188952"/>
              <a:gd name="connsiteY1" fmla="*/ 2950926 h 2950926"/>
              <a:gd name="connsiteX2" fmla="*/ 0 w 12188952"/>
              <a:gd name="connsiteY2" fmla="*/ 2950926 h 2950926"/>
              <a:gd name="connsiteX3" fmla="*/ 0 w 12188952"/>
              <a:gd name="connsiteY3" fmla="*/ 1951527 h 2950926"/>
              <a:gd name="connsiteX4" fmla="*/ 170764 w 12188952"/>
              <a:gd name="connsiteY4" fmla="*/ 2006967 h 2950926"/>
              <a:gd name="connsiteX5" fmla="*/ 4194949 w 12188952"/>
              <a:gd name="connsiteY5" fmla="*/ 2615366 h 2950926"/>
              <a:gd name="connsiteX6" fmla="*/ 11761160 w 12188952"/>
              <a:gd name="connsiteY6" fmla="*/ 304209 h 295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2950926">
                <a:moveTo>
                  <a:pt x="12188952" y="0"/>
                </a:moveTo>
                <a:lnTo>
                  <a:pt x="12188952" y="2950926"/>
                </a:lnTo>
                <a:lnTo>
                  <a:pt x="0" y="2950926"/>
                </a:lnTo>
                <a:lnTo>
                  <a:pt x="0" y="1951527"/>
                </a:lnTo>
                <a:lnTo>
                  <a:pt x="170764" y="2006967"/>
                </a:lnTo>
                <a:cubicBezTo>
                  <a:pt x="1442002" y="2402363"/>
                  <a:pt x="2793601" y="2615366"/>
                  <a:pt x="4194949" y="2615366"/>
                </a:cubicBezTo>
                <a:cubicBezTo>
                  <a:pt x="6997644" y="2615366"/>
                  <a:pt x="9601341" y="1763354"/>
                  <a:pt x="11761160" y="304209"/>
                </a:cubicBezTo>
                <a:close/>
              </a:path>
            </a:pathLst>
          </a:cu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EA5FF497-13BE-5E48-8877-06C726768C6D}" type="datetimeFigureOut">
              <a:rPr lang="en-US" smtClean="0"/>
              <a:t>7/17/2024</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92CCD66-776E-784D-8A7C-E435BCC11AC4}" type="slidenum">
              <a:rPr lang="en-US" smtClean="0"/>
              <a:t>‹#›</a:t>
            </a:fld>
            <a:endParaRPr lang="en-US"/>
          </a:p>
        </p:txBody>
      </p:sp>
    </p:spTree>
    <p:extLst>
      <p:ext uri="{BB962C8B-B14F-4D97-AF65-F5344CB8AC3E}">
        <p14:creationId xmlns:p14="http://schemas.microsoft.com/office/powerpoint/2010/main" val="220229956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1496">
          <p15:clr>
            <a:srgbClr val="FBAE40"/>
          </p15:clr>
        </p15:guide>
        <p15:guide id="3" orient="horz" pos="2246">
          <p15:clr>
            <a:srgbClr val="FBAE40"/>
          </p15:clr>
        </p15:guide>
        <p15:guide id="4" orient="horz" pos="2447">
          <p15:clr>
            <a:srgbClr val="FBAE40"/>
          </p15:clr>
        </p15:guide>
        <p15:guide id="5" pos="6108">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Cover 03">
    <p:bg>
      <p:bgPr>
        <a:solidFill>
          <a:schemeClr val="bg2"/>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dirty="0"/>
            </a:br>
            <a:br>
              <a:rPr lang="en-US" dirty="0"/>
            </a:br>
            <a:br>
              <a:rPr lang="en-US" dirty="0"/>
            </a:br>
            <a:r>
              <a:rPr lang="en-US" dirty="0"/>
              <a:t>An image or illustration should be inserted into this region, but the dimensions should remain unchanged. </a:t>
            </a:r>
            <a:br>
              <a:rPr lang="en-US" dirty="0"/>
            </a:br>
            <a:br>
              <a:rPr lang="en-US" dirty="0"/>
            </a:br>
            <a:r>
              <a:rPr lang="en-US" dirty="0"/>
              <a:t>To access brand approved photography, visit: brand.optum.com/content/photography-library.</a:t>
            </a:r>
            <a:br>
              <a:rPr lang="en-US" dirty="0"/>
            </a:br>
            <a:br>
              <a:rPr lang="en-US" dirty="0"/>
            </a:br>
            <a:r>
              <a:rPr lang="en-US" dirty="0"/>
              <a:t>The above page also provides instructions for requesting the appropriate Secure groups.</a:t>
            </a:r>
            <a:br>
              <a:rPr lang="en-US" dirty="0"/>
            </a:br>
            <a:br>
              <a:rPr lang="en-US" dirty="0"/>
            </a:br>
            <a:br>
              <a:rPr lang="en-US" dirty="0"/>
            </a:br>
            <a:br>
              <a:rPr lang="en-US" dirty="0"/>
            </a:br>
            <a:br>
              <a:rPr lang="en-US" dirty="0"/>
            </a:br>
            <a:br>
              <a:rPr lang="en-US" dirty="0"/>
            </a:br>
            <a:r>
              <a:rPr lang="en-US" dirty="0"/>
              <a:t>To access brand approved illustrations, visit: brand.optum.com/content/illustration-library. </a:t>
            </a:r>
            <a:br>
              <a:rPr lang="en-US" dirty="0"/>
            </a:br>
            <a:br>
              <a:rPr lang="en-US" dirty="0"/>
            </a:br>
            <a:r>
              <a:rPr lang="en-US" dirty="0"/>
              <a:t>Once an illustration is downloaded, insert the SVG from within the PowerPoint folder.</a:t>
            </a:r>
          </a:p>
        </p:txBody>
      </p:sp>
      <p:sp>
        <p:nvSpPr>
          <p:cNvPr id="10" name="Date Placeholder 9">
            <a:extLst>
              <a:ext uri="{FF2B5EF4-FFF2-40B4-BE49-F238E27FC236}">
                <a16:creationId xmlns:a16="http://schemas.microsoft.com/office/drawing/2014/main" id="{D64D994A-1F86-650F-91D1-D9CF4A6D5AF1}"/>
              </a:ext>
            </a:extLst>
          </p:cNvPr>
          <p:cNvSpPr>
            <a:spLocks noGrp="1"/>
          </p:cNvSpPr>
          <p:nvPr>
            <p:ph type="dt" sz="half" idx="16"/>
          </p:nvPr>
        </p:nvSpPr>
        <p:spPr/>
        <p:txBody>
          <a:bodyPr/>
          <a:lstStyle/>
          <a:p>
            <a:fld id="{EA5FF497-13BE-5E48-8877-06C726768C6D}" type="datetimeFigureOut">
              <a:rPr lang="en-US" smtClean="0"/>
              <a:t>7/17/2024</a:t>
            </a:fld>
            <a:endParaRPr lang="en-US"/>
          </a:p>
        </p:txBody>
      </p:sp>
      <p:sp>
        <p:nvSpPr>
          <p:cNvPr id="12" name="Footer Placeholder 11">
            <a:extLst>
              <a:ext uri="{FF2B5EF4-FFF2-40B4-BE49-F238E27FC236}">
                <a16:creationId xmlns:a16="http://schemas.microsoft.com/office/drawing/2014/main" id="{97300FDB-6AA7-7D29-6E6C-DAB8AF3C6B3B}"/>
              </a:ext>
            </a:extLst>
          </p:cNvPr>
          <p:cNvSpPr>
            <a:spLocks noGrp="1"/>
          </p:cNvSpPr>
          <p:nvPr>
            <p:ph type="ftr" sz="quarter" idx="17"/>
          </p:nvPr>
        </p:nvSpPr>
        <p:spPr/>
        <p:txBody>
          <a:bodyPr/>
          <a:lstStyle/>
          <a:p>
            <a:endParaRPr lang="en-US"/>
          </a:p>
        </p:txBody>
      </p:sp>
      <p:sp>
        <p:nvSpPr>
          <p:cNvPr id="13" name="Slide Number Placeholder 12">
            <a:extLst>
              <a:ext uri="{FF2B5EF4-FFF2-40B4-BE49-F238E27FC236}">
                <a16:creationId xmlns:a16="http://schemas.microsoft.com/office/drawing/2014/main" id="{7FADA5F4-B71C-E968-5670-1EEE3C6C9F24}"/>
              </a:ext>
            </a:extLst>
          </p:cNvPr>
          <p:cNvSpPr>
            <a:spLocks noGrp="1"/>
          </p:cNvSpPr>
          <p:nvPr>
            <p:ph type="sldNum" sz="quarter" idx="18"/>
          </p:nvPr>
        </p:nvSpPr>
        <p:spPr/>
        <p:txBody>
          <a:bodyPr/>
          <a:lstStyle/>
          <a:p>
            <a:fld id="{092CCD66-776E-784D-8A7C-E435BCC11AC4}" type="slidenum">
              <a:rPr lang="en-US" smtClean="0"/>
              <a:t>‹#›</a:t>
            </a:fld>
            <a:endParaRPr lang="en-US"/>
          </a:p>
        </p:txBody>
      </p:sp>
    </p:spTree>
    <p:extLst>
      <p:ext uri="{BB962C8B-B14F-4D97-AF65-F5344CB8AC3E}">
        <p14:creationId xmlns:p14="http://schemas.microsoft.com/office/powerpoint/2010/main" val="2561308744"/>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Cover 04">
    <p:bg>
      <p:bgPr>
        <a:solidFill>
          <a:schemeClr val="bg2"/>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5" name="Picture Placeholder 4">
            <a:extLst>
              <a:ext uri="{FF2B5EF4-FFF2-40B4-BE49-F238E27FC236}">
                <a16:creationId xmlns:a16="http://schemas.microsoft.com/office/drawing/2014/main" id="{6602CFF5-9BBC-863E-C089-A676996FA394}"/>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dirty="0"/>
            </a:br>
            <a:br>
              <a:rPr lang="en-US" dirty="0"/>
            </a:br>
            <a:br>
              <a:rPr lang="en-US" dirty="0"/>
            </a:br>
            <a:r>
              <a:rPr lang="en-US" dirty="0"/>
              <a:t>An image or illustration should be inserted into this region, but the dimensions should remain unchanged. </a:t>
            </a:r>
            <a:br>
              <a:rPr lang="en-US" dirty="0"/>
            </a:br>
            <a:br>
              <a:rPr lang="en-US" dirty="0"/>
            </a:br>
            <a:r>
              <a:rPr lang="en-US" dirty="0"/>
              <a:t>To access brand approved photography, visit: brand.optum.com/content/photography-library.</a:t>
            </a:r>
            <a:br>
              <a:rPr lang="en-US" dirty="0"/>
            </a:br>
            <a:br>
              <a:rPr lang="en-US" dirty="0"/>
            </a:br>
            <a:r>
              <a:rPr lang="en-US" dirty="0"/>
              <a:t>The above page also provides instructions for requesting the appropriate Secure groups.</a:t>
            </a:r>
            <a:br>
              <a:rPr lang="en-US" dirty="0"/>
            </a:br>
            <a:br>
              <a:rPr lang="en-US" dirty="0"/>
            </a:br>
            <a:br>
              <a:rPr lang="en-US" dirty="0"/>
            </a:br>
            <a:br>
              <a:rPr lang="en-US" dirty="0"/>
            </a:br>
            <a:br>
              <a:rPr lang="en-US" dirty="0"/>
            </a:br>
            <a:br>
              <a:rPr lang="en-US" dirty="0"/>
            </a:br>
            <a:r>
              <a:rPr lang="en-US" dirty="0"/>
              <a:t>To access brand approved illustrations, visit: brand.optum.com/content/illustration-library. </a:t>
            </a:r>
            <a:br>
              <a:rPr lang="en-US" dirty="0"/>
            </a:br>
            <a:br>
              <a:rPr lang="en-US" dirty="0"/>
            </a:br>
            <a:r>
              <a:rPr lang="en-US" dirty="0"/>
              <a:t>Once an illustration is downloaded, insert the SVG from within the PowerPoint folder.</a:t>
            </a:r>
          </a:p>
        </p:txBody>
      </p:sp>
      <p:sp>
        <p:nvSpPr>
          <p:cNvPr id="3" name="Date Placeholder 2">
            <a:extLst>
              <a:ext uri="{FF2B5EF4-FFF2-40B4-BE49-F238E27FC236}">
                <a16:creationId xmlns:a16="http://schemas.microsoft.com/office/drawing/2014/main" id="{14B58E5A-BF8F-9CC6-1870-BB7839F7C399}"/>
              </a:ext>
            </a:extLst>
          </p:cNvPr>
          <p:cNvSpPr>
            <a:spLocks noGrp="1"/>
          </p:cNvSpPr>
          <p:nvPr>
            <p:ph type="dt" sz="half" idx="16"/>
          </p:nvPr>
        </p:nvSpPr>
        <p:spPr/>
        <p:txBody>
          <a:bodyPr/>
          <a:lstStyle/>
          <a:p>
            <a:fld id="{EA5FF497-13BE-5E48-8877-06C726768C6D}" type="datetimeFigureOut">
              <a:rPr lang="en-US" smtClean="0"/>
              <a:t>7/17/2024</a:t>
            </a:fld>
            <a:endParaRPr lang="en-US"/>
          </a:p>
        </p:txBody>
      </p:sp>
      <p:sp>
        <p:nvSpPr>
          <p:cNvPr id="4" name="Footer Placeholder 3">
            <a:extLst>
              <a:ext uri="{FF2B5EF4-FFF2-40B4-BE49-F238E27FC236}">
                <a16:creationId xmlns:a16="http://schemas.microsoft.com/office/drawing/2014/main" id="{5CCAC17E-165F-4D50-26D1-8EE65CB27552}"/>
              </a:ext>
            </a:extLst>
          </p:cNvPr>
          <p:cNvSpPr>
            <a:spLocks noGrp="1"/>
          </p:cNvSpPr>
          <p:nvPr>
            <p:ph type="ftr" sz="quarter" idx="17"/>
          </p:nvPr>
        </p:nvSpPr>
        <p:spPr/>
        <p:txBody>
          <a:bodyPr/>
          <a:lstStyle/>
          <a:p>
            <a:endParaRPr lang="en-US"/>
          </a:p>
        </p:txBody>
      </p:sp>
      <p:sp>
        <p:nvSpPr>
          <p:cNvPr id="9" name="Slide Number Placeholder 8">
            <a:extLst>
              <a:ext uri="{FF2B5EF4-FFF2-40B4-BE49-F238E27FC236}">
                <a16:creationId xmlns:a16="http://schemas.microsoft.com/office/drawing/2014/main" id="{E64404C2-5DC8-B39C-1165-3141C2711ECC}"/>
              </a:ext>
            </a:extLst>
          </p:cNvPr>
          <p:cNvSpPr>
            <a:spLocks noGrp="1"/>
          </p:cNvSpPr>
          <p:nvPr>
            <p:ph type="sldNum" sz="quarter" idx="18"/>
          </p:nvPr>
        </p:nvSpPr>
        <p:spPr/>
        <p:txBody>
          <a:bodyPr/>
          <a:lstStyle/>
          <a:p>
            <a:fld id="{092CCD66-776E-784D-8A7C-E435BCC11AC4}" type="slidenum">
              <a:rPr lang="en-US" smtClean="0"/>
              <a:t>‹#›</a:t>
            </a:fld>
            <a:endParaRPr lang="en-US"/>
          </a:p>
        </p:txBody>
      </p:sp>
    </p:spTree>
    <p:extLst>
      <p:ext uri="{BB962C8B-B14F-4D97-AF65-F5344CB8AC3E}">
        <p14:creationId xmlns:p14="http://schemas.microsoft.com/office/powerpoint/2010/main" val="1818508764"/>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Cover 05">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dirty="0"/>
            </a:br>
            <a:br>
              <a:rPr lang="en-US" dirty="0"/>
            </a:br>
            <a:br>
              <a:rPr lang="en-US" dirty="0"/>
            </a:br>
            <a:r>
              <a:rPr lang="en-US" dirty="0"/>
              <a:t>An image or illustration should be inserted into this region, but the dimensions should remain unchanged. </a:t>
            </a:r>
            <a:br>
              <a:rPr lang="en-US" dirty="0"/>
            </a:br>
            <a:br>
              <a:rPr lang="en-US" dirty="0"/>
            </a:br>
            <a:r>
              <a:rPr lang="en-US" dirty="0"/>
              <a:t>To access brand approved photography, visit: brand.optum.com/content/photography-library.</a:t>
            </a:r>
            <a:br>
              <a:rPr lang="en-US" dirty="0"/>
            </a:br>
            <a:br>
              <a:rPr lang="en-US" dirty="0"/>
            </a:br>
            <a:r>
              <a:rPr lang="en-US" dirty="0"/>
              <a:t>The above page also provides instructions for requesting the appropriate Secure groups.</a:t>
            </a:r>
            <a:br>
              <a:rPr lang="en-US" dirty="0"/>
            </a:br>
            <a:br>
              <a:rPr lang="en-US" dirty="0"/>
            </a:br>
            <a:br>
              <a:rPr lang="en-US" dirty="0"/>
            </a:br>
            <a:br>
              <a:rPr lang="en-US" dirty="0"/>
            </a:br>
            <a:br>
              <a:rPr lang="en-US" dirty="0"/>
            </a:br>
            <a:br>
              <a:rPr lang="en-US" dirty="0"/>
            </a:br>
            <a:r>
              <a:rPr lang="en-US" dirty="0"/>
              <a:t>To access brand approved illustrations, visit: brand.optum.com/content/illustration-library. </a:t>
            </a:r>
            <a:br>
              <a:rPr lang="en-US" dirty="0"/>
            </a:br>
            <a:br>
              <a:rPr lang="en-US" dirty="0"/>
            </a:br>
            <a:r>
              <a:rPr lang="en-US" dirty="0"/>
              <a:t>Once an illustration is downloaded, insert the SVG from within the PowerPoint folder.</a:t>
            </a:r>
          </a:p>
        </p:txBody>
      </p:sp>
      <p:sp>
        <p:nvSpPr>
          <p:cNvPr id="13" name="Date Placeholder 12">
            <a:extLst>
              <a:ext uri="{FF2B5EF4-FFF2-40B4-BE49-F238E27FC236}">
                <a16:creationId xmlns:a16="http://schemas.microsoft.com/office/drawing/2014/main" id="{B3E840D2-D053-6E6F-0B27-C096734737F9}"/>
              </a:ext>
            </a:extLst>
          </p:cNvPr>
          <p:cNvSpPr>
            <a:spLocks noGrp="1"/>
          </p:cNvSpPr>
          <p:nvPr>
            <p:ph type="dt" sz="half" idx="16"/>
          </p:nvPr>
        </p:nvSpPr>
        <p:spPr/>
        <p:txBody>
          <a:bodyPr/>
          <a:lstStyle/>
          <a:p>
            <a:fld id="{EA5FF497-13BE-5E48-8877-06C726768C6D}" type="datetimeFigureOut">
              <a:rPr lang="en-US" smtClean="0"/>
              <a:t>7/17/2024</a:t>
            </a:fld>
            <a:endParaRPr lang="en-US"/>
          </a:p>
        </p:txBody>
      </p:sp>
      <p:sp>
        <p:nvSpPr>
          <p:cNvPr id="14" name="Footer Placeholder 13">
            <a:extLst>
              <a:ext uri="{FF2B5EF4-FFF2-40B4-BE49-F238E27FC236}">
                <a16:creationId xmlns:a16="http://schemas.microsoft.com/office/drawing/2014/main" id="{8EE78183-D8BF-5FE0-7735-D8FFB8197C80}"/>
              </a:ext>
            </a:extLst>
          </p:cNvPr>
          <p:cNvSpPr>
            <a:spLocks noGrp="1"/>
          </p:cNvSpPr>
          <p:nvPr>
            <p:ph type="ftr" sz="quarter" idx="17"/>
          </p:nvPr>
        </p:nvSpPr>
        <p:spPr/>
        <p:txBody>
          <a:bodyPr/>
          <a:lstStyle/>
          <a:p>
            <a:endParaRPr lang="en-US"/>
          </a:p>
        </p:txBody>
      </p:sp>
      <p:sp>
        <p:nvSpPr>
          <p:cNvPr id="15" name="Slide Number Placeholder 14">
            <a:extLst>
              <a:ext uri="{FF2B5EF4-FFF2-40B4-BE49-F238E27FC236}">
                <a16:creationId xmlns:a16="http://schemas.microsoft.com/office/drawing/2014/main" id="{2507B2F4-B4AF-C862-4E69-D674DC621594}"/>
              </a:ext>
            </a:extLst>
          </p:cNvPr>
          <p:cNvSpPr>
            <a:spLocks noGrp="1"/>
          </p:cNvSpPr>
          <p:nvPr>
            <p:ph type="sldNum" sz="quarter" idx="18"/>
          </p:nvPr>
        </p:nvSpPr>
        <p:spPr/>
        <p:txBody>
          <a:bodyPr/>
          <a:lstStyle/>
          <a:p>
            <a:fld id="{092CCD66-776E-784D-8A7C-E435BCC11AC4}" type="slidenum">
              <a:rPr lang="en-US" smtClean="0"/>
              <a:t>‹#›</a:t>
            </a:fld>
            <a:endParaRPr lang="en-US"/>
          </a:p>
        </p:txBody>
      </p:sp>
    </p:spTree>
    <p:extLst>
      <p:ext uri="{BB962C8B-B14F-4D97-AF65-F5344CB8AC3E}">
        <p14:creationId xmlns:p14="http://schemas.microsoft.com/office/powerpoint/2010/main" val="194654709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Cover 06">
    <p:bg>
      <p:bgPr>
        <a:solidFill>
          <a:schemeClr val="bg1"/>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3" name="Picture Placeholder 12">
            <a:extLst>
              <a:ext uri="{FF2B5EF4-FFF2-40B4-BE49-F238E27FC236}">
                <a16:creationId xmlns:a16="http://schemas.microsoft.com/office/drawing/2014/main" id="{D42CBABA-1415-19BE-D237-380FC8DEF6DE}"/>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dirty="0"/>
            </a:br>
            <a:br>
              <a:rPr lang="en-US" dirty="0"/>
            </a:br>
            <a:br>
              <a:rPr lang="en-US" dirty="0"/>
            </a:br>
            <a:r>
              <a:rPr lang="en-US" dirty="0"/>
              <a:t>An image or illustration should be inserted into this region, but the dimensions should remain unchanged. </a:t>
            </a:r>
            <a:br>
              <a:rPr lang="en-US" dirty="0"/>
            </a:br>
            <a:br>
              <a:rPr lang="en-US" dirty="0"/>
            </a:br>
            <a:r>
              <a:rPr lang="en-US" dirty="0"/>
              <a:t>To access brand approved photography, visit: brand.optum.com/content/photography-library.</a:t>
            </a:r>
            <a:br>
              <a:rPr lang="en-US" dirty="0"/>
            </a:br>
            <a:br>
              <a:rPr lang="en-US" dirty="0"/>
            </a:br>
            <a:r>
              <a:rPr lang="en-US" dirty="0"/>
              <a:t>The above page also provides instructions for requesting the appropriate Secure groups.</a:t>
            </a:r>
            <a:br>
              <a:rPr lang="en-US" dirty="0"/>
            </a:br>
            <a:br>
              <a:rPr lang="en-US" dirty="0"/>
            </a:br>
            <a:br>
              <a:rPr lang="en-US" dirty="0"/>
            </a:br>
            <a:br>
              <a:rPr lang="en-US" dirty="0"/>
            </a:br>
            <a:br>
              <a:rPr lang="en-US" dirty="0"/>
            </a:br>
            <a:br>
              <a:rPr lang="en-US" dirty="0"/>
            </a:br>
            <a:r>
              <a:rPr lang="en-US" dirty="0"/>
              <a:t>To access brand approved illustrations, visit: brand.optum.com/content/illustration-library. </a:t>
            </a:r>
            <a:br>
              <a:rPr lang="en-US" dirty="0"/>
            </a:br>
            <a:br>
              <a:rPr lang="en-US" dirty="0"/>
            </a:br>
            <a:r>
              <a:rPr lang="en-US" dirty="0"/>
              <a:t>Once an illustration is downloaded, insert the SVG from within the PowerPoint folder.</a:t>
            </a:r>
          </a:p>
        </p:txBody>
      </p:sp>
      <p:sp>
        <p:nvSpPr>
          <p:cNvPr id="3" name="Date Placeholder 2">
            <a:extLst>
              <a:ext uri="{FF2B5EF4-FFF2-40B4-BE49-F238E27FC236}">
                <a16:creationId xmlns:a16="http://schemas.microsoft.com/office/drawing/2014/main" id="{DCF03D0B-5402-EF45-D126-86ACF7A1BEBD}"/>
              </a:ext>
            </a:extLst>
          </p:cNvPr>
          <p:cNvSpPr>
            <a:spLocks noGrp="1"/>
          </p:cNvSpPr>
          <p:nvPr>
            <p:ph type="dt" sz="half" idx="16"/>
          </p:nvPr>
        </p:nvSpPr>
        <p:spPr/>
        <p:txBody>
          <a:bodyPr/>
          <a:lstStyle/>
          <a:p>
            <a:fld id="{EA5FF497-13BE-5E48-8877-06C726768C6D}" type="datetimeFigureOut">
              <a:rPr lang="en-US" smtClean="0"/>
              <a:t>7/17/2024</a:t>
            </a:fld>
            <a:endParaRPr lang="en-US"/>
          </a:p>
        </p:txBody>
      </p:sp>
      <p:sp>
        <p:nvSpPr>
          <p:cNvPr id="4" name="Footer Placeholder 3">
            <a:extLst>
              <a:ext uri="{FF2B5EF4-FFF2-40B4-BE49-F238E27FC236}">
                <a16:creationId xmlns:a16="http://schemas.microsoft.com/office/drawing/2014/main" id="{1FF9B01D-9565-F36F-8010-39CED224AA25}"/>
              </a:ext>
            </a:extLst>
          </p:cNvPr>
          <p:cNvSpPr>
            <a:spLocks noGrp="1"/>
          </p:cNvSpPr>
          <p:nvPr>
            <p:ph type="ftr" sz="quarter" idx="17"/>
          </p:nvPr>
        </p:nvSpPr>
        <p:spPr/>
        <p:txBody>
          <a:bodyPr/>
          <a:lstStyle/>
          <a:p>
            <a:endParaRPr lang="en-US"/>
          </a:p>
        </p:txBody>
      </p:sp>
      <p:sp>
        <p:nvSpPr>
          <p:cNvPr id="5" name="Slide Number Placeholder 4">
            <a:extLst>
              <a:ext uri="{FF2B5EF4-FFF2-40B4-BE49-F238E27FC236}">
                <a16:creationId xmlns:a16="http://schemas.microsoft.com/office/drawing/2014/main" id="{FE5BA348-E888-6410-6785-0BF3F28CBCE0}"/>
              </a:ext>
            </a:extLst>
          </p:cNvPr>
          <p:cNvSpPr>
            <a:spLocks noGrp="1"/>
          </p:cNvSpPr>
          <p:nvPr>
            <p:ph type="sldNum" sz="quarter" idx="18"/>
          </p:nvPr>
        </p:nvSpPr>
        <p:spPr/>
        <p:txBody>
          <a:bodyPr/>
          <a:lstStyle/>
          <a:p>
            <a:fld id="{092CCD66-776E-784D-8A7C-E435BCC11AC4}" type="slidenum">
              <a:rPr lang="en-US" smtClean="0"/>
              <a:t>‹#›</a:t>
            </a:fld>
            <a:endParaRPr lang="en-US"/>
          </a:p>
        </p:txBody>
      </p:sp>
    </p:spTree>
    <p:extLst>
      <p:ext uri="{BB962C8B-B14F-4D97-AF65-F5344CB8AC3E}">
        <p14:creationId xmlns:p14="http://schemas.microsoft.com/office/powerpoint/2010/main" val="3724561439"/>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Cover 07">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dirty="0"/>
            </a:br>
            <a:br>
              <a:rPr lang="en-US" dirty="0"/>
            </a:br>
            <a:br>
              <a:rPr lang="en-US" dirty="0"/>
            </a:br>
            <a:r>
              <a:rPr lang="en-US" dirty="0"/>
              <a:t>An image or illustration should be inserted into this region, but the dimensions should remain unchanged. </a:t>
            </a:r>
            <a:br>
              <a:rPr lang="en-US" dirty="0"/>
            </a:br>
            <a:br>
              <a:rPr lang="en-US" dirty="0"/>
            </a:br>
            <a:r>
              <a:rPr lang="en-US" dirty="0"/>
              <a:t>To access brand approved photography, visit: brand.optum.com/content/photography-library.</a:t>
            </a:r>
            <a:br>
              <a:rPr lang="en-US" dirty="0"/>
            </a:br>
            <a:br>
              <a:rPr lang="en-US" dirty="0"/>
            </a:br>
            <a:r>
              <a:rPr lang="en-US" dirty="0"/>
              <a:t>The above page also provides instructions for requesting the appropriate Secure groups.</a:t>
            </a:r>
            <a:br>
              <a:rPr lang="en-US" dirty="0"/>
            </a:br>
            <a:br>
              <a:rPr lang="en-US" dirty="0"/>
            </a:br>
            <a:br>
              <a:rPr lang="en-US" dirty="0"/>
            </a:br>
            <a:br>
              <a:rPr lang="en-US" dirty="0"/>
            </a:br>
            <a:br>
              <a:rPr lang="en-US" dirty="0"/>
            </a:br>
            <a:br>
              <a:rPr lang="en-US" dirty="0"/>
            </a:br>
            <a:r>
              <a:rPr lang="en-US" dirty="0"/>
              <a:t>To access brand approved illustrations, visit: brand.optum.com/content/illustration-library. </a:t>
            </a:r>
            <a:br>
              <a:rPr lang="en-US" dirty="0"/>
            </a:br>
            <a:br>
              <a:rPr lang="en-US" dirty="0"/>
            </a:br>
            <a:r>
              <a:rPr lang="en-US" dirty="0"/>
              <a:t>Once an illustration is downloaded, insert the SVG from within the PowerPoint folder.</a:t>
            </a:r>
          </a:p>
        </p:txBody>
      </p:sp>
      <p:sp>
        <p:nvSpPr>
          <p:cNvPr id="9" name="Date Placeholder 8">
            <a:extLst>
              <a:ext uri="{FF2B5EF4-FFF2-40B4-BE49-F238E27FC236}">
                <a16:creationId xmlns:a16="http://schemas.microsoft.com/office/drawing/2014/main" id="{52474C07-8F5D-CC3D-9724-9A29EA763F79}"/>
              </a:ext>
            </a:extLst>
          </p:cNvPr>
          <p:cNvSpPr>
            <a:spLocks noGrp="1"/>
          </p:cNvSpPr>
          <p:nvPr>
            <p:ph type="dt" sz="half" idx="16"/>
          </p:nvPr>
        </p:nvSpPr>
        <p:spPr/>
        <p:txBody>
          <a:bodyPr/>
          <a:lstStyle/>
          <a:p>
            <a:fld id="{EA5FF497-13BE-5E48-8877-06C726768C6D}" type="datetimeFigureOut">
              <a:rPr lang="en-US" smtClean="0"/>
              <a:t>7/17/2024</a:t>
            </a:fld>
            <a:endParaRPr lang="en-US"/>
          </a:p>
        </p:txBody>
      </p:sp>
      <p:sp>
        <p:nvSpPr>
          <p:cNvPr id="10" name="Footer Placeholder 9">
            <a:extLst>
              <a:ext uri="{FF2B5EF4-FFF2-40B4-BE49-F238E27FC236}">
                <a16:creationId xmlns:a16="http://schemas.microsoft.com/office/drawing/2014/main" id="{D471F904-8B56-7EFA-3473-9DFAE1BFA581}"/>
              </a:ext>
            </a:extLst>
          </p:cNvPr>
          <p:cNvSpPr>
            <a:spLocks noGrp="1"/>
          </p:cNvSpPr>
          <p:nvPr>
            <p:ph type="ftr" sz="quarter" idx="17"/>
          </p:nvPr>
        </p:nvSpPr>
        <p:spPr/>
        <p:txBody>
          <a:bodyPr/>
          <a:lstStyle/>
          <a:p>
            <a:endParaRPr lang="en-US"/>
          </a:p>
        </p:txBody>
      </p:sp>
      <p:sp>
        <p:nvSpPr>
          <p:cNvPr id="12" name="Slide Number Placeholder 11">
            <a:extLst>
              <a:ext uri="{FF2B5EF4-FFF2-40B4-BE49-F238E27FC236}">
                <a16:creationId xmlns:a16="http://schemas.microsoft.com/office/drawing/2014/main" id="{FC8C7DF5-F873-F2E9-CB9E-9C8CF17D2CC0}"/>
              </a:ext>
            </a:extLst>
          </p:cNvPr>
          <p:cNvSpPr>
            <a:spLocks noGrp="1"/>
          </p:cNvSpPr>
          <p:nvPr>
            <p:ph type="sldNum" sz="quarter" idx="18"/>
          </p:nvPr>
        </p:nvSpPr>
        <p:spPr/>
        <p:txBody>
          <a:bodyPr/>
          <a:lstStyle/>
          <a:p>
            <a:fld id="{092CCD66-776E-784D-8A7C-E435BCC11AC4}" type="slidenum">
              <a:rPr lang="en-US" smtClean="0"/>
              <a:t>‹#›</a:t>
            </a:fld>
            <a:endParaRPr lang="en-US"/>
          </a:p>
        </p:txBody>
      </p:sp>
    </p:spTree>
    <p:extLst>
      <p:ext uri="{BB962C8B-B14F-4D97-AF65-F5344CB8AC3E}">
        <p14:creationId xmlns:p14="http://schemas.microsoft.com/office/powerpoint/2010/main" val="1139553861"/>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Cover 06">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EA5FF497-13BE-5E48-8877-06C726768C6D}" type="datetimeFigureOut">
              <a:rPr lang="en-US" smtClean="0"/>
              <a:t>7/17/2024</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92CCD66-776E-784D-8A7C-E435BCC11AC4}" type="slidenum">
              <a:rPr lang="en-US" smtClean="0"/>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endParaRPr lang="en-US"/>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4" name="Picture Placeholder 3">
            <a:extLst>
              <a:ext uri="{FF2B5EF4-FFF2-40B4-BE49-F238E27FC236}">
                <a16:creationId xmlns:a16="http://schemas.microsoft.com/office/drawing/2014/main" id="{8CD0ED72-F2BF-4DE5-8A8E-A97770B1058A}"/>
              </a:ext>
            </a:extLst>
          </p:cNvPr>
          <p:cNvSpPr>
            <a:spLocks noGrp="1"/>
          </p:cNvSpPr>
          <p:nvPr>
            <p:ph type="pic" sz="quarter" idx="15" hasCustomPrompt="1"/>
          </p:nvPr>
        </p:nvSpPr>
        <p:spPr bwMode="gray">
          <a:xfrm>
            <a:off x="6019800" y="0"/>
            <a:ext cx="6172200" cy="6858000"/>
          </a:xfrm>
          <a:solidFill>
            <a:schemeClr val="bg1"/>
          </a:solidFill>
        </p:spPr>
        <p:txBody>
          <a:bodyPr lIns="914400" rIns="914400">
            <a:normAutofit/>
          </a:bodyPr>
          <a:lstStyle>
            <a:lvl1pPr algn="ctr">
              <a:defRPr sz="1400"/>
            </a:lvl1pPr>
          </a:lstStyle>
          <a:p>
            <a:br>
              <a:rPr lang="en-US" dirty="0"/>
            </a:br>
            <a:br>
              <a:rPr lang="en-US" dirty="0"/>
            </a:br>
            <a:r>
              <a:rPr lang="en-US" dirty="0"/>
              <a:t>An image should be inserted into this region, but the dimensions should remain unchanged. To access brand approved photography, visit: library.optum.com.</a:t>
            </a:r>
            <a:br>
              <a:rPr lang="en-US" dirty="0"/>
            </a:br>
            <a:br>
              <a:rPr lang="en-US" dirty="0"/>
            </a:br>
            <a:r>
              <a:rPr lang="en-US" dirty="0"/>
              <a:t>Accessing the above library requires users to be a part of a SECURE group: Optum_Library_Access_Photography.</a:t>
            </a:r>
            <a:br>
              <a:rPr lang="en-US" dirty="0"/>
            </a:br>
            <a:br>
              <a:rPr lang="en-US" dirty="0"/>
            </a:br>
            <a:r>
              <a:rPr lang="en-US" dirty="0"/>
              <a:t>Request access via Secure if necessary.</a:t>
            </a:r>
          </a:p>
        </p:txBody>
      </p:sp>
    </p:spTree>
    <p:extLst>
      <p:ext uri="{BB962C8B-B14F-4D97-AF65-F5344CB8AC3E}">
        <p14:creationId xmlns:p14="http://schemas.microsoft.com/office/powerpoint/2010/main" val="800907110"/>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p:cSld name="Cover 08">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5" name="Picture Placeholder 4">
            <a:extLst>
              <a:ext uri="{FF2B5EF4-FFF2-40B4-BE49-F238E27FC236}">
                <a16:creationId xmlns:a16="http://schemas.microsoft.com/office/drawing/2014/main" id="{693E2B6F-B0F8-598A-12EC-0815E7654FD0}"/>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dirty="0"/>
            </a:br>
            <a:br>
              <a:rPr lang="en-US" dirty="0"/>
            </a:br>
            <a:br>
              <a:rPr lang="en-US" dirty="0"/>
            </a:br>
            <a:r>
              <a:rPr lang="en-US" dirty="0"/>
              <a:t>An image or illustration should be inserted into this region, but the dimensions should remain unchanged. </a:t>
            </a:r>
            <a:br>
              <a:rPr lang="en-US" dirty="0"/>
            </a:br>
            <a:br>
              <a:rPr lang="en-US" dirty="0"/>
            </a:br>
            <a:r>
              <a:rPr lang="en-US" dirty="0"/>
              <a:t>To access brand approved photography, visit: brand.optum.com/content/photography-library.</a:t>
            </a:r>
            <a:br>
              <a:rPr lang="en-US" dirty="0"/>
            </a:br>
            <a:br>
              <a:rPr lang="en-US" dirty="0"/>
            </a:br>
            <a:r>
              <a:rPr lang="en-US" dirty="0"/>
              <a:t>The above page also provides instructions for requesting the appropriate Secure groups.</a:t>
            </a:r>
            <a:br>
              <a:rPr lang="en-US" dirty="0"/>
            </a:br>
            <a:br>
              <a:rPr lang="en-US" dirty="0"/>
            </a:br>
            <a:br>
              <a:rPr lang="en-US" dirty="0"/>
            </a:br>
            <a:br>
              <a:rPr lang="en-US" dirty="0"/>
            </a:br>
            <a:br>
              <a:rPr lang="en-US" dirty="0"/>
            </a:br>
            <a:br>
              <a:rPr lang="en-US" dirty="0"/>
            </a:br>
            <a:r>
              <a:rPr lang="en-US" dirty="0"/>
              <a:t>To access brand approved illustrations, visit: brand.optum.com/content/illustration-library. </a:t>
            </a:r>
            <a:br>
              <a:rPr lang="en-US" dirty="0"/>
            </a:br>
            <a:br>
              <a:rPr lang="en-US" dirty="0"/>
            </a:br>
            <a:r>
              <a:rPr lang="en-US" dirty="0"/>
              <a:t>Once an illustration is downloaded, insert the SVG from within the PowerPoint folder.</a:t>
            </a:r>
          </a:p>
        </p:txBody>
      </p:sp>
      <p:sp>
        <p:nvSpPr>
          <p:cNvPr id="3" name="Date Placeholder 2">
            <a:extLst>
              <a:ext uri="{FF2B5EF4-FFF2-40B4-BE49-F238E27FC236}">
                <a16:creationId xmlns:a16="http://schemas.microsoft.com/office/drawing/2014/main" id="{9696FBF0-1B42-325E-9531-A33DF9031814}"/>
              </a:ext>
            </a:extLst>
          </p:cNvPr>
          <p:cNvSpPr>
            <a:spLocks noGrp="1"/>
          </p:cNvSpPr>
          <p:nvPr>
            <p:ph type="dt" sz="half" idx="16"/>
          </p:nvPr>
        </p:nvSpPr>
        <p:spPr/>
        <p:txBody>
          <a:bodyPr/>
          <a:lstStyle/>
          <a:p>
            <a:fld id="{EA5FF497-13BE-5E48-8877-06C726768C6D}" type="datetimeFigureOut">
              <a:rPr lang="en-US" smtClean="0"/>
              <a:t>7/17/2024</a:t>
            </a:fld>
            <a:endParaRPr lang="en-US"/>
          </a:p>
        </p:txBody>
      </p:sp>
      <p:sp>
        <p:nvSpPr>
          <p:cNvPr id="4" name="Footer Placeholder 3">
            <a:extLst>
              <a:ext uri="{FF2B5EF4-FFF2-40B4-BE49-F238E27FC236}">
                <a16:creationId xmlns:a16="http://schemas.microsoft.com/office/drawing/2014/main" id="{E529C78D-F523-2F5F-AF8F-9D18AFD1F748}"/>
              </a:ext>
            </a:extLst>
          </p:cNvPr>
          <p:cNvSpPr>
            <a:spLocks noGrp="1"/>
          </p:cNvSpPr>
          <p:nvPr>
            <p:ph type="ftr" sz="quarter" idx="17"/>
          </p:nvPr>
        </p:nvSpPr>
        <p:spPr/>
        <p:txBody>
          <a:bodyPr/>
          <a:lstStyle/>
          <a:p>
            <a:endParaRPr lang="en-US"/>
          </a:p>
        </p:txBody>
      </p:sp>
      <p:sp>
        <p:nvSpPr>
          <p:cNvPr id="9" name="Slide Number Placeholder 8">
            <a:extLst>
              <a:ext uri="{FF2B5EF4-FFF2-40B4-BE49-F238E27FC236}">
                <a16:creationId xmlns:a16="http://schemas.microsoft.com/office/drawing/2014/main" id="{2483F371-F5E3-E66E-2FC2-36252A822E65}"/>
              </a:ext>
            </a:extLst>
          </p:cNvPr>
          <p:cNvSpPr>
            <a:spLocks noGrp="1"/>
          </p:cNvSpPr>
          <p:nvPr>
            <p:ph type="sldNum" sz="quarter" idx="18"/>
          </p:nvPr>
        </p:nvSpPr>
        <p:spPr/>
        <p:txBody>
          <a:bodyPr/>
          <a:lstStyle/>
          <a:p>
            <a:fld id="{092CCD66-776E-784D-8A7C-E435BCC11AC4}" type="slidenum">
              <a:rPr lang="en-US" smtClean="0"/>
              <a:t>‹#›</a:t>
            </a:fld>
            <a:endParaRPr lang="en-US"/>
          </a:p>
        </p:txBody>
      </p:sp>
    </p:spTree>
    <p:extLst>
      <p:ext uri="{BB962C8B-B14F-4D97-AF65-F5344CB8AC3E}">
        <p14:creationId xmlns:p14="http://schemas.microsoft.com/office/powerpoint/2010/main" val="1043437829"/>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Section headers</a:t>
            </a:r>
          </a:p>
        </p:txBody>
      </p:sp>
      <p:cxnSp>
        <p:nvCxnSpPr>
          <p:cNvPr id="4" name="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771634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dirty="0"/>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175923786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6">
          <p15:clr>
            <a:srgbClr val="FBAE40"/>
          </p15:clr>
        </p15:guide>
        <p15:guide id="3" orient="horz" pos="2505">
          <p15:clr>
            <a:srgbClr val="FBAE40"/>
          </p15:clr>
        </p15:guide>
        <p15:guide id="4" orient="horz" pos="2679">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dirty="0"/>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22882007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7">
          <p15:clr>
            <a:srgbClr val="FBAE40"/>
          </p15:clr>
        </p15:guide>
        <p15:guide id="3" orient="horz" pos="2505">
          <p15:clr>
            <a:srgbClr val="FBAE40"/>
          </p15:clr>
        </p15:guide>
        <p15:guide id="4" orient="horz" pos="2679">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Standard layouts</a:t>
            </a:r>
          </a:p>
        </p:txBody>
      </p:sp>
      <p:cxnSp>
        <p:nvCxnSpPr>
          <p:cNvPr id="4" name="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911102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dirty="0"/>
              <a:t>Slide title; Arial 22pt bold, sentence case (1 line)</a:t>
            </a:r>
          </a:p>
        </p:txBody>
      </p:sp>
      <p:sp>
        <p:nvSpPr>
          <p:cNvPr id="4" name="Footer Placeholder 3">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1257578088"/>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793">
          <p15:clr>
            <a:srgbClr val="FBAE40"/>
          </p15:clr>
        </p15:guide>
        <p15:guide id="4" orient="horz" pos="344">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dirty="0"/>
              <a:t>Slide title; Arial 22pt bold, sentence case (1 line)</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dirty="0"/>
              <a:t>Slide subtitle; Arial 17.5pt bold, sentence case (1 line)</a:t>
            </a:r>
          </a:p>
        </p:txBody>
      </p:sp>
      <p:sp>
        <p:nvSpPr>
          <p:cNvPr id="4" name="Footer Placeholder 3">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2631729346"/>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603">
          <p15:clr>
            <a:srgbClr val="FBAE40"/>
          </p15:clr>
        </p15:guide>
        <p15:guide id="3" orient="horz" pos="1014">
          <p15:clr>
            <a:srgbClr val="FBAE40"/>
          </p15:clr>
        </p15:guide>
        <p15:guide id="4" orient="horz" pos="344">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dirty="0"/>
              <a:t>Slide title; Arial 22pt bold, sentence case. This layout accommodates a slide title that extends downward to a second line (max. 2 lines).</a:t>
            </a:r>
          </a:p>
        </p:txBody>
      </p:sp>
      <p:sp>
        <p:nvSpPr>
          <p:cNvPr id="7" name="Footer Placeholder 6">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4127651588"/>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1016">
          <p15:clr>
            <a:srgbClr val="FBAE40"/>
          </p15:clr>
        </p15:guide>
        <p15:guide id="4" orient="horz" pos="344">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dirty="0"/>
              <a:t>Slide title; Arial 22pt bold, sentence case (1 line)</a:t>
            </a:r>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1524000" y="1557210"/>
            <a:ext cx="9144000" cy="3930085"/>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529672297"/>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792">
          <p15:clr>
            <a:srgbClr val="FBAE40"/>
          </p15:clr>
        </p15:guide>
        <p15:guide id="3" orient="horz" pos="344">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endParaRPr lang="en-US"/>
          </a:p>
        </p:txBody>
      </p:sp>
      <p:sp>
        <p:nvSpPr>
          <p:cNvPr id="4" name="Slide Number Placeholder 3">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985998340"/>
      </p:ext>
    </p:extLst>
  </p:cSld>
  <p:clrMapOvr>
    <a:masterClrMapping/>
  </p:clrMapOvr>
  <p:extLst>
    <p:ext uri="{DCECCB84-F9BA-43D5-87BE-67443E8EF086}">
      <p15:sldGuideLst xmlns:p15="http://schemas.microsoft.com/office/powerpoint/2012/main">
        <p15:guide id="1" orient="horz" pos="3776">
          <p15:clr>
            <a:srgbClr val="FBAE40"/>
          </p15:clr>
        </p15:guide>
        <p15:guide id="4" orient="horz" pos="34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Section headers</a:t>
            </a:r>
          </a:p>
        </p:txBody>
      </p:sp>
      <p:cxnSp>
        <p:nvCxnSpPr>
          <p:cNvPr id="4" name="Orange 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53701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Quotes/</a:t>
            </a:r>
            <a:br>
              <a:rPr lang="en-US" sz="15000" b="1" dirty="0">
                <a:solidFill>
                  <a:schemeClr val="bg1"/>
                </a:solidFill>
              </a:rPr>
            </a:br>
            <a:r>
              <a:rPr lang="en-US" sz="15000" b="1" dirty="0">
                <a:solidFill>
                  <a:schemeClr val="bg1"/>
                </a:solidFill>
              </a:rPr>
              <a:t>facts</a:t>
            </a:r>
          </a:p>
        </p:txBody>
      </p:sp>
      <p:cxnSp>
        <p:nvCxnSpPr>
          <p:cNvPr id="4" name="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414302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pic>
        <p:nvPicPr>
          <p:cNvPr id="11"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712459762"/>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Quote with Photo">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pic>
        <p:nvPicPr>
          <p:cNvPr id="1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dirty="0"/>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1923325437"/>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Quote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pic>
        <p:nvPicPr>
          <p:cNvPr id="11"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038514075"/>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Quote with Photo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pic>
        <p:nvPicPr>
          <p:cNvPr id="1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dirty="0"/>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1673773225"/>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ig Fac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dirty="0"/>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dirty="0"/>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1869024579"/>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ig Fact 02">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dirty="0"/>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dirty="0"/>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dirty="0"/>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dirty="0"/>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615195925"/>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Closing</a:t>
            </a:r>
          </a:p>
        </p:txBody>
      </p:sp>
      <p:cxnSp>
        <p:nvCxnSpPr>
          <p:cNvPr id="4" name="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09990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pic>
        <p:nvPicPr>
          <p:cNvPr id="6" name="Optum logo" descr="Optum">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
        <p:nvSpPr>
          <p:cNvPr id="14" name="Boilerplate">
            <a:extLst>
              <a:ext uri="{FF2B5EF4-FFF2-40B4-BE49-F238E27FC236}">
                <a16:creationId xmlns:a16="http://schemas.microsoft.com/office/drawing/2014/main" id="{9EB9C69C-A308-416E-9EF4-CDCBABF60D86}"/>
              </a:ext>
            </a:extLst>
          </p:cNvPr>
          <p:cNvSpPr txBox="1"/>
          <p:nvPr/>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dirty="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dirty="0">
                <a:solidFill>
                  <a:schemeClr val="tx1"/>
                </a:solidFill>
                <a:latin typeface="+mn-lt"/>
              </a:rPr>
              <a:t>© 2024 Optum, Inc. All rights reserved. </a:t>
            </a:r>
          </a:p>
        </p:txBody>
      </p:sp>
    </p:spTree>
    <p:extLst>
      <p:ext uri="{BB962C8B-B14F-4D97-AF65-F5344CB8AC3E}">
        <p14:creationId xmlns:p14="http://schemas.microsoft.com/office/powerpoint/2010/main" val="23183336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C4000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B0B3D229-4274-4EDF-910A-B6C2E87EC949}"/>
              </a:ext>
            </a:extLst>
          </p:cNvPr>
          <p:cNvSpPr txBox="1"/>
          <p:nvPr/>
        </p:nvSpPr>
        <p:spPr bwMode="gray">
          <a:xfrm>
            <a:off x="742998" y="312763"/>
            <a:ext cx="9891327" cy="6232475"/>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Layouts not for use.</a:t>
            </a:r>
          </a:p>
        </p:txBody>
      </p:sp>
      <p:cxnSp>
        <p:nvCxnSpPr>
          <p:cNvPr id="4" name="Arrow">
            <a:extLst>
              <a:ext uri="{FF2B5EF4-FFF2-40B4-BE49-F238E27FC236}">
                <a16:creationId xmlns:a16="http://schemas.microsoft.com/office/drawing/2014/main" id="{F3C0B7D9-B70B-4C5C-87F9-2330B866F444}"/>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3698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9" Type="http://schemas.openxmlformats.org/officeDocument/2006/relationships/image" Target="../media/image2.svg"/><Relationship Id="rId3" Type="http://schemas.openxmlformats.org/officeDocument/2006/relationships/slideLayout" Target="../slideLayouts/slideLayout37.xml"/><Relationship Id="rId21" Type="http://schemas.openxmlformats.org/officeDocument/2006/relationships/slideLayout" Target="../slideLayouts/slideLayout55.xml"/><Relationship Id="rId34" Type="http://schemas.openxmlformats.org/officeDocument/2006/relationships/slideLayout" Target="../slideLayouts/slideLayout68.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33" Type="http://schemas.openxmlformats.org/officeDocument/2006/relationships/slideLayout" Target="../slideLayouts/slideLayout67.xml"/><Relationship Id="rId38" Type="http://schemas.openxmlformats.org/officeDocument/2006/relationships/image" Target="../media/image1.png"/><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slideLayout" Target="../slideLayouts/slideLayout63.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32" Type="http://schemas.openxmlformats.org/officeDocument/2006/relationships/slideLayout" Target="../slideLayouts/slideLayout66.xml"/><Relationship Id="rId37" Type="http://schemas.openxmlformats.org/officeDocument/2006/relationships/theme" Target="../theme/theme2.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36" Type="http://schemas.openxmlformats.org/officeDocument/2006/relationships/slideLayout" Target="../slideLayouts/slideLayout70.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31" Type="http://schemas.openxmlformats.org/officeDocument/2006/relationships/slideLayout" Target="../slideLayouts/slideLayout65.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30" Type="http://schemas.openxmlformats.org/officeDocument/2006/relationships/slideLayout" Target="../slideLayouts/slideLayout64.xml"/><Relationship Id="rId35" Type="http://schemas.openxmlformats.org/officeDocument/2006/relationships/slideLayout" Target="../slideLayouts/slideLayout6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slideLayout" Target="../slideLayouts/slideLayout96.xml"/><Relationship Id="rId39" Type="http://schemas.openxmlformats.org/officeDocument/2006/relationships/image" Target="../media/image2.svg"/><Relationship Id="rId3" Type="http://schemas.openxmlformats.org/officeDocument/2006/relationships/slideLayout" Target="../slideLayouts/slideLayout73.xml"/><Relationship Id="rId21" Type="http://schemas.openxmlformats.org/officeDocument/2006/relationships/slideLayout" Target="../slideLayouts/slideLayout91.xml"/><Relationship Id="rId34" Type="http://schemas.openxmlformats.org/officeDocument/2006/relationships/slideLayout" Target="../slideLayouts/slideLayout104.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33" Type="http://schemas.openxmlformats.org/officeDocument/2006/relationships/slideLayout" Target="../slideLayouts/slideLayout103.xml"/><Relationship Id="rId38" Type="http://schemas.openxmlformats.org/officeDocument/2006/relationships/image" Target="../media/image1.png"/><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29" Type="http://schemas.openxmlformats.org/officeDocument/2006/relationships/slideLayout" Target="../slideLayouts/slideLayout99.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32" Type="http://schemas.openxmlformats.org/officeDocument/2006/relationships/slideLayout" Target="../slideLayouts/slideLayout102.xml"/><Relationship Id="rId37" Type="http://schemas.openxmlformats.org/officeDocument/2006/relationships/theme" Target="../theme/theme3.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28" Type="http://schemas.openxmlformats.org/officeDocument/2006/relationships/slideLayout" Target="../slideLayouts/slideLayout98.xml"/><Relationship Id="rId36" Type="http://schemas.openxmlformats.org/officeDocument/2006/relationships/slideLayout" Target="../slideLayouts/slideLayout106.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31" Type="http://schemas.openxmlformats.org/officeDocument/2006/relationships/slideLayout" Target="../slideLayouts/slideLayout101.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 Id="rId27" Type="http://schemas.openxmlformats.org/officeDocument/2006/relationships/slideLayout" Target="../slideLayouts/slideLayout97.xml"/><Relationship Id="rId30" Type="http://schemas.openxmlformats.org/officeDocument/2006/relationships/slideLayout" Target="../slideLayouts/slideLayout100.xml"/><Relationship Id="rId35" Type="http://schemas.openxmlformats.org/officeDocument/2006/relationships/slideLayout" Target="../slideLayouts/slideLayout10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4.xml"/><Relationship Id="rId13" Type="http://schemas.openxmlformats.org/officeDocument/2006/relationships/slideLayout" Target="../slideLayouts/slideLayout119.xml"/><Relationship Id="rId18" Type="http://schemas.openxmlformats.org/officeDocument/2006/relationships/slideLayout" Target="../slideLayouts/slideLayout124.xml"/><Relationship Id="rId26" Type="http://schemas.openxmlformats.org/officeDocument/2006/relationships/slideLayout" Target="../slideLayouts/slideLayout132.xml"/><Relationship Id="rId3" Type="http://schemas.openxmlformats.org/officeDocument/2006/relationships/slideLayout" Target="../slideLayouts/slideLayout109.xml"/><Relationship Id="rId21" Type="http://schemas.openxmlformats.org/officeDocument/2006/relationships/slideLayout" Target="../slideLayouts/slideLayout127.xml"/><Relationship Id="rId7" Type="http://schemas.openxmlformats.org/officeDocument/2006/relationships/slideLayout" Target="../slideLayouts/slideLayout113.xml"/><Relationship Id="rId12" Type="http://schemas.openxmlformats.org/officeDocument/2006/relationships/slideLayout" Target="../slideLayouts/slideLayout118.xml"/><Relationship Id="rId17" Type="http://schemas.openxmlformats.org/officeDocument/2006/relationships/slideLayout" Target="../slideLayouts/slideLayout123.xml"/><Relationship Id="rId25" Type="http://schemas.openxmlformats.org/officeDocument/2006/relationships/slideLayout" Target="../slideLayouts/slideLayout131.xml"/><Relationship Id="rId2" Type="http://schemas.openxmlformats.org/officeDocument/2006/relationships/slideLayout" Target="../slideLayouts/slideLayout108.xml"/><Relationship Id="rId16" Type="http://schemas.openxmlformats.org/officeDocument/2006/relationships/slideLayout" Target="../slideLayouts/slideLayout122.xml"/><Relationship Id="rId20" Type="http://schemas.openxmlformats.org/officeDocument/2006/relationships/slideLayout" Target="../slideLayouts/slideLayout126.xml"/><Relationship Id="rId29" Type="http://schemas.openxmlformats.org/officeDocument/2006/relationships/slideLayout" Target="../slideLayouts/slideLayout135.xml"/><Relationship Id="rId1" Type="http://schemas.openxmlformats.org/officeDocument/2006/relationships/slideLayout" Target="../slideLayouts/slideLayout107.xml"/><Relationship Id="rId6" Type="http://schemas.openxmlformats.org/officeDocument/2006/relationships/slideLayout" Target="../slideLayouts/slideLayout112.xml"/><Relationship Id="rId11" Type="http://schemas.openxmlformats.org/officeDocument/2006/relationships/slideLayout" Target="../slideLayouts/slideLayout117.xml"/><Relationship Id="rId24" Type="http://schemas.openxmlformats.org/officeDocument/2006/relationships/slideLayout" Target="../slideLayouts/slideLayout130.xml"/><Relationship Id="rId5" Type="http://schemas.openxmlformats.org/officeDocument/2006/relationships/slideLayout" Target="../slideLayouts/slideLayout111.xml"/><Relationship Id="rId15" Type="http://schemas.openxmlformats.org/officeDocument/2006/relationships/slideLayout" Target="../slideLayouts/slideLayout121.xml"/><Relationship Id="rId23" Type="http://schemas.openxmlformats.org/officeDocument/2006/relationships/slideLayout" Target="../slideLayouts/slideLayout129.xml"/><Relationship Id="rId28" Type="http://schemas.openxmlformats.org/officeDocument/2006/relationships/slideLayout" Target="../slideLayouts/slideLayout134.xml"/><Relationship Id="rId10" Type="http://schemas.openxmlformats.org/officeDocument/2006/relationships/slideLayout" Target="../slideLayouts/slideLayout116.xml"/><Relationship Id="rId19" Type="http://schemas.openxmlformats.org/officeDocument/2006/relationships/slideLayout" Target="../slideLayouts/slideLayout125.xml"/><Relationship Id="rId4" Type="http://schemas.openxmlformats.org/officeDocument/2006/relationships/slideLayout" Target="../slideLayouts/slideLayout110.xml"/><Relationship Id="rId9" Type="http://schemas.openxmlformats.org/officeDocument/2006/relationships/slideLayout" Target="../slideLayouts/slideLayout115.xml"/><Relationship Id="rId14" Type="http://schemas.openxmlformats.org/officeDocument/2006/relationships/slideLayout" Target="../slideLayouts/slideLayout120.xml"/><Relationship Id="rId22" Type="http://schemas.openxmlformats.org/officeDocument/2006/relationships/slideLayout" Target="../slideLayouts/slideLayout128.xml"/><Relationship Id="rId27" Type="http://schemas.openxmlformats.org/officeDocument/2006/relationships/slideLayout" Target="../slideLayouts/slideLayout133.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F36062A-1655-4530-ACBD-3C58ED2B33A6}"/>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EA5FF497-13BE-5E48-8877-06C726768C6D}" type="datetimeFigureOut">
              <a:rPr lang="en-US" smtClean="0"/>
              <a:t>7/17/2024</a:t>
            </a:fld>
            <a:endParaRPr lang="en-US"/>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92CCD66-776E-784D-8A7C-E435BCC11AC4}" type="slidenum">
              <a:rPr lang="en-US" smtClean="0"/>
              <a:t>‹#›</a:t>
            </a:fld>
            <a:endParaRPr lang="en-US"/>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endParaRPr lang="en-US"/>
          </a:p>
        </p:txBody>
      </p:sp>
      <p:sp>
        <p:nvSpPr>
          <p:cNvPr id="14" name="Copyright">
            <a:extLst>
              <a:ext uri="{FF2B5EF4-FFF2-40B4-BE49-F238E27FC236}">
                <a16:creationId xmlns:a16="http://schemas.microsoft.com/office/drawing/2014/main" id="{60BE7E32-782B-4635-9369-4283481B5B95}"/>
              </a:ext>
            </a:extLst>
          </p:cNvPr>
          <p:cNvSpPr txBox="1"/>
          <p:nvPr/>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dirty="0">
                <a:solidFill>
                  <a:schemeClr val="tx1"/>
                </a:solidFill>
              </a:rPr>
              <a:t>© 2022 Optum, Inc. All rights reserved.</a:t>
            </a:r>
          </a:p>
        </p:txBody>
      </p:sp>
      <p:sp>
        <p:nvSpPr>
          <p:cNvPr id="11" name="Page number">
            <a:extLst>
              <a:ext uri="{FF2B5EF4-FFF2-40B4-BE49-F238E27FC236}">
                <a16:creationId xmlns:a16="http://schemas.microsoft.com/office/drawing/2014/main" id="{43B6C28E-DF9A-44F3-A9C1-829C74510E39}"/>
              </a:ext>
            </a:extLst>
          </p:cNvPr>
          <p:cNvSpPr txBox="1"/>
          <p:nvPr/>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dirty="0">
              <a:solidFill>
                <a:schemeClr val="tx1"/>
              </a:solidFill>
            </a:endParaRPr>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1524000" y="1468197"/>
            <a:ext cx="9144000"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endParaRPr lang="en-US" dirty="0"/>
          </a:p>
        </p:txBody>
      </p:sp>
      <p:pic>
        <p:nvPicPr>
          <p:cNvPr id="13" name="Optum logo" descr="Optum logo">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bwMode="gray">
          <a:xfrm>
            <a:off x="461961" y="6343650"/>
            <a:ext cx="773055" cy="223837"/>
          </a:xfrm>
          <a:prstGeom prst="rect">
            <a:avLst/>
          </a:prstGeom>
        </p:spPr>
      </p:pic>
    </p:spTree>
    <p:extLst>
      <p:ext uri="{BB962C8B-B14F-4D97-AF65-F5344CB8AC3E}">
        <p14:creationId xmlns:p14="http://schemas.microsoft.com/office/powerpoint/2010/main" val="4226884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Lst>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p15:clr>
            <a:srgbClr val="C35EA4"/>
          </p15:clr>
        </p15:guide>
        <p15:guide id="4" pos="7390">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13" name="Optum logo" descr="Optum">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bwMode="gray">
          <a:xfrm>
            <a:off x="461961" y="6343650"/>
            <a:ext cx="773055" cy="223837"/>
          </a:xfrm>
          <a:prstGeom prst="rect">
            <a:avLst/>
          </a:prstGeom>
        </p:spPr>
      </p:pic>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1524000" y="1468197"/>
            <a:ext cx="9144000"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age number">
            <a:extLst>
              <a:ext uri="{FF2B5EF4-FFF2-40B4-BE49-F238E27FC236}">
                <a16:creationId xmlns:a16="http://schemas.microsoft.com/office/drawing/2014/main" id="{43B6C28E-DF9A-44F3-A9C1-829C74510E39}"/>
              </a:ext>
            </a:extLst>
          </p:cNvPr>
          <p:cNvSpPr txBox="1"/>
          <p:nvPr/>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dirty="0">
              <a:solidFill>
                <a:schemeClr val="tx1"/>
              </a:solidFill>
            </a:endParaRPr>
          </a:p>
        </p:txBody>
      </p:sp>
      <p:sp>
        <p:nvSpPr>
          <p:cNvPr id="14" name="Copyright">
            <a:extLst>
              <a:ext uri="{FF2B5EF4-FFF2-40B4-BE49-F238E27FC236}">
                <a16:creationId xmlns:a16="http://schemas.microsoft.com/office/drawing/2014/main" id="{60BE7E32-782B-4635-9369-4283481B5B95}"/>
              </a:ext>
            </a:extLst>
          </p:cNvPr>
          <p:cNvSpPr txBox="1"/>
          <p:nvPr/>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dirty="0">
                <a:solidFill>
                  <a:schemeClr val="tx1"/>
                </a:solidFill>
              </a:rPr>
              <a:t>© 2023 Optum, Inc. All rights reserved.</a:t>
            </a:r>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92CCD66-776E-784D-8A7C-E435BCC11AC4}" type="slidenum">
              <a:rPr lang="en-US" smtClean="0"/>
              <a:t>‹#›</a:t>
            </a:fld>
            <a:endParaRPr lang="en-US"/>
          </a:p>
        </p:txBody>
      </p:sp>
      <p:sp>
        <p:nvSpPr>
          <p:cNvPr id="4" name="Date Placeholder 3">
            <a:extLst>
              <a:ext uri="{FF2B5EF4-FFF2-40B4-BE49-F238E27FC236}">
                <a16:creationId xmlns:a16="http://schemas.microsoft.com/office/drawing/2014/main" id="{CF36062A-1655-4530-ACBD-3C58ED2B33A6}"/>
              </a:ext>
              <a:ext uri="{C183D7F6-B498-43B3-948B-1728B52AA6E4}">
                <adec:decorative xmlns:adec="http://schemas.microsoft.com/office/drawing/2017/decorative" val="0"/>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207467396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 id="2147483722" r:id="rId27"/>
    <p:sldLayoutId id="2147483723" r:id="rId28"/>
    <p:sldLayoutId id="2147483724" r:id="rId29"/>
    <p:sldLayoutId id="2147483725" r:id="rId30"/>
    <p:sldLayoutId id="2147483726" r:id="rId31"/>
    <p:sldLayoutId id="2147483727" r:id="rId32"/>
    <p:sldLayoutId id="2147483728" r:id="rId33"/>
    <p:sldLayoutId id="2147483729" r:id="rId34"/>
    <p:sldLayoutId id="2147483730" r:id="rId35"/>
    <p:sldLayoutId id="2147483731" r:id="rId36"/>
  </p:sldLayoutIdLst>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p15:clr>
            <a:srgbClr val="C35EA4"/>
          </p15:clr>
        </p15:guide>
        <p15:guide id="4" pos="7390">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13" name="Optum logo" descr="Optum">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bwMode="gray">
          <a:xfrm>
            <a:off x="461961" y="6343650"/>
            <a:ext cx="773055" cy="223837"/>
          </a:xfrm>
          <a:prstGeom prst="rect">
            <a:avLst/>
          </a:prstGeom>
        </p:spPr>
      </p:pic>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1524000" y="1468197"/>
            <a:ext cx="9144000"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age number">
            <a:extLst>
              <a:ext uri="{FF2B5EF4-FFF2-40B4-BE49-F238E27FC236}">
                <a16:creationId xmlns:a16="http://schemas.microsoft.com/office/drawing/2014/main" id="{43B6C28E-DF9A-44F3-A9C1-829C74510E39}"/>
              </a:ext>
            </a:extLst>
          </p:cNvPr>
          <p:cNvSpPr txBox="1"/>
          <p:nvPr/>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dirty="0">
              <a:solidFill>
                <a:schemeClr val="tx1"/>
              </a:solidFill>
            </a:endParaRPr>
          </a:p>
        </p:txBody>
      </p:sp>
      <p:sp>
        <p:nvSpPr>
          <p:cNvPr id="14" name="Copyright">
            <a:extLst>
              <a:ext uri="{FF2B5EF4-FFF2-40B4-BE49-F238E27FC236}">
                <a16:creationId xmlns:a16="http://schemas.microsoft.com/office/drawing/2014/main" id="{60BE7E32-782B-4635-9369-4283481B5B95}"/>
              </a:ext>
            </a:extLst>
          </p:cNvPr>
          <p:cNvSpPr txBox="1"/>
          <p:nvPr/>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dirty="0">
                <a:solidFill>
                  <a:schemeClr val="tx1"/>
                </a:solidFill>
              </a:rPr>
              <a:t>© 2024 Optum, Inc. All rights reserved.</a:t>
            </a:r>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92CCD66-776E-784D-8A7C-E435BCC11AC4}" type="slidenum">
              <a:rPr lang="en-US" smtClean="0"/>
              <a:t>‹#›</a:t>
            </a:fld>
            <a:endParaRPr lang="en-US"/>
          </a:p>
        </p:txBody>
      </p:sp>
      <p:sp>
        <p:nvSpPr>
          <p:cNvPr id="4" name="Date Placeholder 3">
            <a:extLst>
              <a:ext uri="{FF2B5EF4-FFF2-40B4-BE49-F238E27FC236}">
                <a16:creationId xmlns:a16="http://schemas.microsoft.com/office/drawing/2014/main" id="{CF36062A-1655-4530-ACBD-3C58ED2B33A6}"/>
              </a:ext>
              <a:ext uri="{C183D7F6-B498-43B3-948B-1728B52AA6E4}">
                <adec:decorative xmlns:adec="http://schemas.microsoft.com/office/drawing/2017/decorative" val="0"/>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417514187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 id="2147483751" r:id="rId19"/>
    <p:sldLayoutId id="2147483752" r:id="rId20"/>
    <p:sldLayoutId id="2147483753" r:id="rId21"/>
    <p:sldLayoutId id="2147483754" r:id="rId22"/>
    <p:sldLayoutId id="2147483755" r:id="rId23"/>
    <p:sldLayoutId id="2147483756" r:id="rId24"/>
    <p:sldLayoutId id="2147483757" r:id="rId25"/>
    <p:sldLayoutId id="2147483758" r:id="rId26"/>
    <p:sldLayoutId id="2147483759" r:id="rId27"/>
    <p:sldLayoutId id="2147483760" r:id="rId28"/>
    <p:sldLayoutId id="2147483761" r:id="rId29"/>
    <p:sldLayoutId id="2147483762" r:id="rId30"/>
    <p:sldLayoutId id="2147483763" r:id="rId31"/>
    <p:sldLayoutId id="2147483764" r:id="rId32"/>
    <p:sldLayoutId id="2147483765" r:id="rId33"/>
    <p:sldLayoutId id="2147483766" r:id="rId34"/>
    <p:sldLayoutId id="2147483767" r:id="rId35"/>
    <p:sldLayoutId id="2147483768" r:id="rId36"/>
  </p:sldLayoutIdLst>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p15:clr>
            <a:srgbClr val="C35EA4"/>
          </p15:clr>
        </p15:guide>
        <p15:guide id="4" pos="7390">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1524000" y="1468197"/>
            <a:ext cx="9144000"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age number">
            <a:extLst>
              <a:ext uri="{FF2B5EF4-FFF2-40B4-BE49-F238E27FC236}">
                <a16:creationId xmlns:a16="http://schemas.microsoft.com/office/drawing/2014/main" id="{43B6C28E-DF9A-44F3-A9C1-829C74510E39}"/>
              </a:ext>
            </a:extLst>
          </p:cNvPr>
          <p:cNvSpPr txBox="1"/>
          <p:nvPr/>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dirty="0">
              <a:solidFill>
                <a:schemeClr val="tx1"/>
              </a:solidFill>
            </a:endParaRPr>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92CCD66-776E-784D-8A7C-E435BCC11AC4}" type="slidenum">
              <a:rPr lang="en-US" smtClean="0"/>
              <a:t>‹#›</a:t>
            </a:fld>
            <a:endParaRPr lang="en-US"/>
          </a:p>
        </p:txBody>
      </p:sp>
      <p:sp>
        <p:nvSpPr>
          <p:cNvPr id="4" name="Date Placeholder 3">
            <a:extLst>
              <a:ext uri="{FF2B5EF4-FFF2-40B4-BE49-F238E27FC236}">
                <a16:creationId xmlns:a16="http://schemas.microsoft.com/office/drawing/2014/main" id="{CF36062A-1655-4530-ACBD-3C58ED2B33A6}"/>
              </a:ext>
              <a:ext uri="{C183D7F6-B498-43B3-948B-1728B52AA6E4}">
                <adec:decorative xmlns:adec="http://schemas.microsoft.com/office/drawing/2017/decorative" val="0"/>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74747750"/>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 id="2147483823" r:id="rId17"/>
    <p:sldLayoutId id="2147483824" r:id="rId18"/>
    <p:sldLayoutId id="2147483825" r:id="rId19"/>
    <p:sldLayoutId id="2147483826" r:id="rId20"/>
    <p:sldLayoutId id="2147483827" r:id="rId21"/>
    <p:sldLayoutId id="2147483828" r:id="rId22"/>
    <p:sldLayoutId id="2147483829" r:id="rId23"/>
    <p:sldLayoutId id="2147483830" r:id="rId24"/>
    <p:sldLayoutId id="2147483831" r:id="rId25"/>
    <p:sldLayoutId id="2147483832" r:id="rId26"/>
    <p:sldLayoutId id="2147483833" r:id="rId27"/>
    <p:sldLayoutId id="2147483834" r:id="rId28"/>
    <p:sldLayoutId id="2147483835" r:id="rId29"/>
  </p:sldLayoutIdLst>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p15:clr>
            <a:srgbClr val="C35EA4"/>
          </p15:clr>
        </p15:guide>
        <p15:guide id="4" pos="7390">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7.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7.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7.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xml"/><Relationship Id="rId1" Type="http://schemas.openxmlformats.org/officeDocument/2006/relationships/slideLayout" Target="../slideLayouts/slideLayout117.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402FA0-BB25-270F-943D-253F44EA9F40}"/>
              </a:ext>
            </a:extLst>
          </p:cNvPr>
          <p:cNvSpPr>
            <a:spLocks noGrp="1"/>
          </p:cNvSpPr>
          <p:nvPr>
            <p:ph type="title"/>
          </p:nvPr>
        </p:nvSpPr>
        <p:spPr>
          <a:xfrm>
            <a:off x="463462" y="3073535"/>
            <a:ext cx="4709160" cy="1869743"/>
          </a:xfrm>
        </p:spPr>
        <p:txBody>
          <a:bodyPr anchor="t"/>
          <a:lstStyle/>
          <a:p>
            <a:r>
              <a:rPr lang="en-US" dirty="0"/>
              <a:t>Project 07: </a:t>
            </a:r>
            <a:br>
              <a:rPr lang="en-US" dirty="0"/>
            </a:br>
            <a:r>
              <a:rPr lang="en-US" dirty="0"/>
              <a:t>Practice Debugging</a:t>
            </a:r>
          </a:p>
        </p:txBody>
      </p:sp>
      <p:sp>
        <p:nvSpPr>
          <p:cNvPr id="5" name="Text Placeholder 4">
            <a:extLst>
              <a:ext uri="{FF2B5EF4-FFF2-40B4-BE49-F238E27FC236}">
                <a16:creationId xmlns:a16="http://schemas.microsoft.com/office/drawing/2014/main" id="{247B70BA-3257-0D6A-49C5-8550812288F4}"/>
              </a:ext>
            </a:extLst>
          </p:cNvPr>
          <p:cNvSpPr>
            <a:spLocks noGrp="1"/>
          </p:cNvSpPr>
          <p:nvPr>
            <p:ph type="body" sz="quarter" idx="10"/>
          </p:nvPr>
        </p:nvSpPr>
        <p:spPr>
          <a:xfrm>
            <a:off x="463462" y="2074334"/>
            <a:ext cx="4709160" cy="738664"/>
          </a:xfrm>
        </p:spPr>
        <p:txBody>
          <a:bodyPr anchor="b"/>
          <a:lstStyle/>
          <a:p>
            <a:r>
              <a:rPr lang="en-US" sz="2400" b="1" dirty="0"/>
              <a:t>The Engineer’s Guide to Soar</a:t>
            </a:r>
          </a:p>
          <a:p>
            <a:r>
              <a:rPr lang="en-US" sz="2400" b="1" dirty="0"/>
              <a:t>Course 01: Soar Essentials</a:t>
            </a:r>
          </a:p>
        </p:txBody>
      </p:sp>
      <p:sp>
        <p:nvSpPr>
          <p:cNvPr id="6" name="Text Placeholder 5">
            <a:extLst>
              <a:ext uri="{FF2B5EF4-FFF2-40B4-BE49-F238E27FC236}">
                <a16:creationId xmlns:a16="http://schemas.microsoft.com/office/drawing/2014/main" id="{55213C73-9EAE-0233-6ABF-00CF5439A0BC}"/>
              </a:ext>
            </a:extLst>
          </p:cNvPr>
          <p:cNvSpPr>
            <a:spLocks noGrp="1"/>
          </p:cNvSpPr>
          <p:nvPr>
            <p:ph type="body" sz="quarter" idx="11"/>
          </p:nvPr>
        </p:nvSpPr>
        <p:spPr/>
        <p:txBody>
          <a:bodyPr/>
          <a:lstStyle/>
          <a:p>
            <a:r>
              <a:rPr lang="en-US" dirty="0"/>
              <a:t>By Dr. Bryan Stearns, 2024</a:t>
            </a:r>
          </a:p>
        </p:txBody>
      </p:sp>
      <p:pic>
        <p:nvPicPr>
          <p:cNvPr id="13" name="Picture Placeholder 12" descr="Graphical user interface&#10;&#10;Description automatically generated with medium confidence">
            <a:extLst>
              <a:ext uri="{FF2B5EF4-FFF2-40B4-BE49-F238E27FC236}">
                <a16:creationId xmlns:a16="http://schemas.microsoft.com/office/drawing/2014/main" id="{6D2C3A6F-5261-A6F6-23F1-447E9D59AD11}"/>
              </a:ext>
            </a:extLst>
          </p:cNvPr>
          <p:cNvPicPr>
            <a:picLocks noGrp="1" noChangeAspect="1"/>
          </p:cNvPicPr>
          <p:nvPr>
            <p:ph type="pic" sz="quarter" idx="15"/>
          </p:nvPr>
        </p:nvPicPr>
        <p:blipFill>
          <a:blip r:embed="rId2"/>
          <a:srcRect t="1153" b="1153"/>
          <a:stretch>
            <a:fillRect/>
          </a:stretch>
        </p:blipFill>
        <p:spPr>
          <a:xfrm>
            <a:off x="5172075" y="0"/>
            <a:ext cx="7019925" cy="6858000"/>
          </a:xfrm>
        </p:spPr>
      </p:pic>
    </p:spTree>
    <p:extLst>
      <p:ext uri="{BB962C8B-B14F-4D97-AF65-F5344CB8AC3E}">
        <p14:creationId xmlns:p14="http://schemas.microsoft.com/office/powerpoint/2010/main" val="2868541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9F1F-EA65-BD2B-7A29-02F639689C6E}"/>
              </a:ext>
            </a:extLst>
          </p:cNvPr>
          <p:cNvSpPr>
            <a:spLocks noGrp="1"/>
          </p:cNvSpPr>
          <p:nvPr>
            <p:ph type="title"/>
          </p:nvPr>
        </p:nvSpPr>
        <p:spPr/>
        <p:txBody>
          <a:bodyPr/>
          <a:lstStyle/>
          <a:p>
            <a:r>
              <a:rPr lang="en-US" dirty="0"/>
              <a:t>Handling Tied Weights</a:t>
            </a:r>
          </a:p>
        </p:txBody>
      </p:sp>
      <p:sp>
        <p:nvSpPr>
          <p:cNvPr id="3" name="Content Placeholder 2">
            <a:extLst>
              <a:ext uri="{FF2B5EF4-FFF2-40B4-BE49-F238E27FC236}">
                <a16:creationId xmlns:a16="http://schemas.microsoft.com/office/drawing/2014/main" id="{85CB23B0-03F1-ACDE-80FD-64B92AE2AAE6}"/>
              </a:ext>
            </a:extLst>
          </p:cNvPr>
          <p:cNvSpPr>
            <a:spLocks noGrp="1"/>
          </p:cNvSpPr>
          <p:nvPr>
            <p:ph idx="1"/>
          </p:nvPr>
        </p:nvSpPr>
        <p:spPr>
          <a:xfrm>
            <a:off x="457199" y="1557210"/>
            <a:ext cx="8585201" cy="3930085"/>
          </a:xfrm>
        </p:spPr>
        <p:txBody>
          <a:bodyPr/>
          <a:lstStyle/>
          <a:p>
            <a:r>
              <a:rPr lang="en-US" dirty="0"/>
              <a:t>What if two attributes share the same weight?</a:t>
            </a:r>
          </a:p>
          <a:p>
            <a:pPr marL="285750" indent="-285750">
              <a:buFont typeface="Arial" panose="020B0604020202020204" pitchFamily="34" charset="0"/>
              <a:buChar char="•"/>
            </a:pPr>
            <a:r>
              <a:rPr lang="en-US" dirty="0"/>
              <a:t>Then sort by the </a:t>
            </a:r>
            <a:r>
              <a:rPr lang="en-US" i="1" dirty="0"/>
              <a:t>sum</a:t>
            </a:r>
            <a:r>
              <a:rPr lang="en-US" dirty="0"/>
              <a:t> of those attribute scores</a:t>
            </a:r>
          </a:p>
          <a:p>
            <a:endParaRPr lang="en-US" dirty="0"/>
          </a:p>
          <a:p>
            <a:r>
              <a:rPr lang="en-US" i="1" dirty="0"/>
              <a:t>Example</a:t>
            </a:r>
            <a:r>
              <a:rPr lang="en-US" dirty="0"/>
              <a:t>: Say </a:t>
            </a:r>
            <a:r>
              <a:rPr lang="en-US" dirty="0">
                <a:latin typeface="Consolas" panose="020B0609020204030204" pitchFamily="49" charset="0"/>
                <a:ea typeface="Menlo" panose="020B0609030804020204" pitchFamily="49" charset="0"/>
                <a:cs typeface="Menlo" panose="020B0609030804020204" pitchFamily="49" charset="0"/>
              </a:rPr>
              <a:t>completeness</a:t>
            </a:r>
            <a:r>
              <a:rPr lang="en-US" dirty="0"/>
              <a:t> and </a:t>
            </a:r>
            <a:r>
              <a:rPr lang="en-US" dirty="0">
                <a:latin typeface="Consolas" panose="020B0609020204030204" pitchFamily="49" charset="0"/>
                <a:ea typeface="Menlo" panose="020B0609030804020204" pitchFamily="49" charset="0"/>
                <a:cs typeface="Menlo" panose="020B0609030804020204" pitchFamily="49" charset="0"/>
              </a:rPr>
              <a:t>quality</a:t>
            </a:r>
            <a:r>
              <a:rPr lang="en-US" dirty="0"/>
              <a:t> </a:t>
            </a:r>
            <a:r>
              <a:rPr lang="en-US" b="1" dirty="0"/>
              <a:t>both have weight 11</a:t>
            </a:r>
            <a:endParaRPr lang="en-US" dirty="0"/>
          </a:p>
          <a:p>
            <a:endParaRPr lang="en-US" b="1" dirty="0"/>
          </a:p>
          <a:p>
            <a:endParaRPr lang="en-US" dirty="0"/>
          </a:p>
          <a:p>
            <a:endParaRPr lang="en-US" dirty="0"/>
          </a:p>
          <a:p>
            <a:endParaRPr lang="en-US" dirty="0"/>
          </a:p>
          <a:p>
            <a:endParaRPr lang="en-US" dirty="0"/>
          </a:p>
          <a:p>
            <a:endParaRPr lang="en-US" b="1" dirty="0"/>
          </a:p>
        </p:txBody>
      </p:sp>
      <p:sp>
        <p:nvSpPr>
          <p:cNvPr id="4" name="TextBox 3">
            <a:extLst>
              <a:ext uri="{FF2B5EF4-FFF2-40B4-BE49-F238E27FC236}">
                <a16:creationId xmlns:a16="http://schemas.microsoft.com/office/drawing/2014/main" id="{305B450C-8A25-7CBC-6EE6-15FFC875B325}"/>
              </a:ext>
            </a:extLst>
          </p:cNvPr>
          <p:cNvSpPr txBox="1"/>
          <p:nvPr/>
        </p:nvSpPr>
        <p:spPr bwMode="gray">
          <a:xfrm>
            <a:off x="9137407" y="299728"/>
            <a:ext cx="2926768" cy="5955476"/>
          </a:xfrm>
          <a:prstGeom prst="rect">
            <a:avLst/>
          </a:prstGeom>
        </p:spPr>
        <p:style>
          <a:lnRef idx="2">
            <a:schemeClr val="dk1">
              <a:shade val="15000"/>
            </a:schemeClr>
          </a:lnRef>
          <a:fillRef idx="1">
            <a:schemeClr val="dk1"/>
          </a:fillRef>
          <a:effectRef idx="0">
            <a:schemeClr val="dk1"/>
          </a:effectRef>
          <a:fontRef idx="minor">
            <a:schemeClr val="lt1"/>
          </a:fontRef>
        </p:style>
        <p:txBody>
          <a:bodyPr vert="horz" wrap="square" lIns="91440" tIns="91440" rIns="0" bIns="91440" rtlCol="0">
            <a:spAutoFit/>
          </a:bodyPr>
          <a:lstStyle/>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S1 ^</a:t>
            </a:r>
            <a:r>
              <a:rPr lang="en-US" sz="1400" dirty="0" err="1">
                <a:latin typeface="Consolas" panose="020B0609020204030204" pitchFamily="49" charset="0"/>
                <a:ea typeface="Menlo" panose="020B0609030804020204" pitchFamily="49" charset="0"/>
                <a:cs typeface="Menlo" panose="020B0609030804020204" pitchFamily="49" charset="0"/>
              </a:rPr>
              <a:t>io.input</a:t>
            </a:r>
            <a:r>
              <a:rPr lang="en-US" sz="1400" dirty="0">
                <a:latin typeface="Consolas" panose="020B0609020204030204" pitchFamily="49" charset="0"/>
                <a:ea typeface="Menlo" panose="020B0609030804020204" pitchFamily="49" charset="0"/>
                <a:cs typeface="Menlo" panose="020B0609030804020204" pitchFamily="49" charset="0"/>
              </a:rPr>
              <a:t>-link I2</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^priorities P1</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^total-cost 11.01</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a:t>
            </a:r>
            <a:r>
              <a:rPr lang="en-US" sz="1400" b="1" dirty="0">
                <a:latin typeface="Consolas" panose="020B0609020204030204" pitchFamily="49" charset="0"/>
                <a:ea typeface="Menlo" panose="020B0609030804020204" pitchFamily="49" charset="0"/>
                <a:cs typeface="Menlo" panose="020B0609030804020204" pitchFamily="49" charset="0"/>
              </a:rPr>
              <a:t>^sustainability 11</a:t>
            </a:r>
          </a:p>
          <a:p>
            <a:pPr>
              <a:spcBef>
                <a:spcPts val="600"/>
              </a:spcBef>
            </a:pPr>
            <a:r>
              <a:rPr lang="en-US" sz="1400" b="1" dirty="0">
                <a:latin typeface="Consolas" panose="020B0609020204030204" pitchFamily="49" charset="0"/>
                <a:ea typeface="Menlo" panose="020B0609030804020204" pitchFamily="49" charset="0"/>
                <a:cs typeface="Menlo" panose="020B0609030804020204" pitchFamily="49" charset="0"/>
              </a:rPr>
              <a:t>       ^quality 11</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^availability 8</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^packaging 8</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^speed 7</a:t>
            </a:r>
          </a:p>
          <a:p>
            <a:pPr>
              <a:spcBef>
                <a:spcPts val="600"/>
              </a:spcBef>
            </a:pPr>
            <a:endParaRPr lang="en-US" sz="1400" dirty="0">
              <a:latin typeface="Consolas" panose="020B0609020204030204" pitchFamily="49" charset="0"/>
              <a:ea typeface="Menlo" panose="020B0609030804020204" pitchFamily="49" charset="0"/>
              <a:cs typeface="Menlo" panose="020B0609030804020204" pitchFamily="49" charset="0"/>
            </a:endParaRP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^candidate-supplier C1</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^name |supplier01|</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^total-score 12</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^total-sats 2</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^total-cost 35.0          </a:t>
            </a:r>
          </a:p>
          <a:p>
            <a:pPr>
              <a:spcBef>
                <a:spcPts val="600"/>
              </a:spcBef>
            </a:pPr>
            <a:r>
              <a:rPr lang="en-US" sz="1400" b="1" dirty="0">
                <a:latin typeface="Consolas" panose="020B0609020204030204" pitchFamily="49" charset="0"/>
                <a:ea typeface="Menlo" panose="020B0609030804020204" pitchFamily="49" charset="0"/>
                <a:cs typeface="Menlo" panose="020B0609030804020204" pitchFamily="49" charset="0"/>
              </a:rPr>
              <a:t>       ^sustainability 3</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^availability 3</a:t>
            </a:r>
          </a:p>
          <a:p>
            <a:pPr>
              <a:spcBef>
                <a:spcPts val="600"/>
              </a:spcBef>
            </a:pPr>
            <a:r>
              <a:rPr lang="en-US" sz="1400" b="1" dirty="0">
                <a:latin typeface="Consolas" panose="020B0609020204030204" pitchFamily="49" charset="0"/>
                <a:ea typeface="Menlo" panose="020B0609030804020204" pitchFamily="49" charset="0"/>
                <a:cs typeface="Menlo" panose="020B0609030804020204" pitchFamily="49" charset="0"/>
              </a:rPr>
              <a:t>       ^quality 1</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^packaging 3</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^speed 2</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a:t>
            </a:r>
          </a:p>
        </p:txBody>
      </p:sp>
      <p:grpSp>
        <p:nvGrpSpPr>
          <p:cNvPr id="65" name="Group 64">
            <a:extLst>
              <a:ext uri="{FF2B5EF4-FFF2-40B4-BE49-F238E27FC236}">
                <a16:creationId xmlns:a16="http://schemas.microsoft.com/office/drawing/2014/main" id="{DE4ECA96-5E78-178B-0A35-4936A593CCF3}"/>
              </a:ext>
            </a:extLst>
          </p:cNvPr>
          <p:cNvGrpSpPr/>
          <p:nvPr/>
        </p:nvGrpSpPr>
        <p:grpSpPr>
          <a:xfrm>
            <a:off x="372497" y="3115925"/>
            <a:ext cx="8527662" cy="1131912"/>
            <a:chOff x="372497" y="3115925"/>
            <a:chExt cx="8527662" cy="1131912"/>
          </a:xfrm>
        </p:grpSpPr>
        <p:sp>
          <p:nvSpPr>
            <p:cNvPr id="6" name="Rounded Rectangle 5">
              <a:extLst>
                <a:ext uri="{FF2B5EF4-FFF2-40B4-BE49-F238E27FC236}">
                  <a16:creationId xmlns:a16="http://schemas.microsoft.com/office/drawing/2014/main" id="{1AC968AB-E47A-283C-FE3F-C6104B67A9F4}"/>
                </a:ext>
              </a:extLst>
            </p:cNvPr>
            <p:cNvSpPr/>
            <p:nvPr/>
          </p:nvSpPr>
          <p:spPr bwMode="gray">
            <a:xfrm>
              <a:off x="4084608" y="3688558"/>
              <a:ext cx="903292" cy="388884"/>
            </a:xfrm>
            <a:prstGeom prst="roundRect">
              <a:avLst/>
            </a:prstGeom>
            <a:solidFill>
              <a:schemeClr val="bg2"/>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400" b="0" i="0" u="none" baseline="0" dirty="0">
                  <a:ln>
                    <a:solidFill>
                      <a:sysClr val="windowText" lastClr="000000"/>
                    </a:solidFill>
                  </a:ln>
                  <a:solidFill>
                    <a:schemeClr val="accent6"/>
                  </a:solidFill>
                </a:rPr>
                <a:t>supplier04</a:t>
              </a:r>
            </a:p>
          </p:txBody>
        </p:sp>
        <p:sp>
          <p:nvSpPr>
            <p:cNvPr id="10" name="Rounded Rectangle 9">
              <a:extLst>
                <a:ext uri="{FF2B5EF4-FFF2-40B4-BE49-F238E27FC236}">
                  <a16:creationId xmlns:a16="http://schemas.microsoft.com/office/drawing/2014/main" id="{BCF944E1-0AA6-5414-CAFE-7B4750967EBA}"/>
                </a:ext>
              </a:extLst>
            </p:cNvPr>
            <p:cNvSpPr/>
            <p:nvPr/>
          </p:nvSpPr>
          <p:spPr bwMode="gray">
            <a:xfrm>
              <a:off x="2658895" y="3688558"/>
              <a:ext cx="903292" cy="388884"/>
            </a:xfrm>
            <a:prstGeom prst="roundRect">
              <a:avLst/>
            </a:prstGeom>
            <a:solidFill>
              <a:schemeClr val="bg2"/>
            </a:solidFill>
            <a:ln w="28575"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400" b="0" i="0" u="none" baseline="0" dirty="0">
                  <a:ln>
                    <a:solidFill>
                      <a:sysClr val="windowText" lastClr="000000"/>
                    </a:solidFill>
                  </a:ln>
                  <a:solidFill>
                    <a:schemeClr val="accent6"/>
                  </a:solidFill>
                </a:rPr>
                <a:t>supplier05</a:t>
              </a:r>
            </a:p>
          </p:txBody>
        </p:sp>
        <p:sp>
          <p:nvSpPr>
            <p:cNvPr id="11" name="Rounded Rectangle 10">
              <a:extLst>
                <a:ext uri="{FF2B5EF4-FFF2-40B4-BE49-F238E27FC236}">
                  <a16:creationId xmlns:a16="http://schemas.microsoft.com/office/drawing/2014/main" id="{E2E4145B-A3E7-1A05-F439-FE0A1E949F9A}"/>
                </a:ext>
              </a:extLst>
            </p:cNvPr>
            <p:cNvSpPr/>
            <p:nvPr/>
          </p:nvSpPr>
          <p:spPr bwMode="gray">
            <a:xfrm>
              <a:off x="1602442" y="3688558"/>
              <a:ext cx="903292" cy="388884"/>
            </a:xfrm>
            <a:prstGeom prst="roundRect">
              <a:avLst/>
            </a:prstGeom>
            <a:solidFill>
              <a:schemeClr val="bg2"/>
            </a:solidFill>
            <a:ln w="28575"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400" b="0" i="0" u="none" baseline="0" dirty="0">
                  <a:ln>
                    <a:solidFill>
                      <a:sysClr val="windowText" lastClr="000000"/>
                    </a:solidFill>
                  </a:ln>
                  <a:solidFill>
                    <a:schemeClr val="accent6"/>
                  </a:solidFill>
                </a:rPr>
                <a:t>supplier03</a:t>
              </a:r>
            </a:p>
          </p:txBody>
        </p:sp>
        <p:sp>
          <p:nvSpPr>
            <p:cNvPr id="12" name="TextBox 11">
              <a:extLst>
                <a:ext uri="{FF2B5EF4-FFF2-40B4-BE49-F238E27FC236}">
                  <a16:creationId xmlns:a16="http://schemas.microsoft.com/office/drawing/2014/main" id="{149E8AAA-50D7-94F9-DEF0-164B0AF51D67}"/>
                </a:ext>
              </a:extLst>
            </p:cNvPr>
            <p:cNvSpPr txBox="1"/>
            <p:nvPr/>
          </p:nvSpPr>
          <p:spPr bwMode="gray">
            <a:xfrm>
              <a:off x="3719315" y="3642807"/>
              <a:ext cx="226024" cy="492443"/>
            </a:xfrm>
            <a:prstGeom prst="rect">
              <a:avLst/>
            </a:prstGeom>
            <a:noFill/>
          </p:spPr>
          <p:txBody>
            <a:bodyPr vert="horz" wrap="none" lIns="0" tIns="0" rIns="0" bIns="0" rtlCol="0">
              <a:spAutoFit/>
            </a:bodyPr>
            <a:lstStyle/>
            <a:p>
              <a:pPr algn="l">
                <a:spcBef>
                  <a:spcPts val="600"/>
                </a:spcBef>
              </a:pPr>
              <a:r>
                <a:rPr lang="en-US" sz="3200" b="1" dirty="0">
                  <a:latin typeface="Consolas" panose="020B0609020204030204" pitchFamily="49" charset="0"/>
                  <a:ea typeface="Menlo" panose="020B0609030804020204" pitchFamily="49" charset="0"/>
                  <a:cs typeface="Menlo" panose="020B0609030804020204" pitchFamily="49" charset="0"/>
                </a:rPr>
                <a:t>&gt;</a:t>
              </a:r>
              <a:endParaRPr lang="en-US" sz="1400" b="1" dirty="0">
                <a:latin typeface="Consolas" panose="020B0609020204030204" pitchFamily="49" charset="0"/>
                <a:ea typeface="Menlo" panose="020B0609030804020204" pitchFamily="49" charset="0"/>
                <a:cs typeface="Menlo" panose="020B0609030804020204" pitchFamily="49" charset="0"/>
              </a:endParaRPr>
            </a:p>
          </p:txBody>
        </p:sp>
        <p:sp>
          <p:nvSpPr>
            <p:cNvPr id="13" name="TextBox 12">
              <a:extLst>
                <a:ext uri="{FF2B5EF4-FFF2-40B4-BE49-F238E27FC236}">
                  <a16:creationId xmlns:a16="http://schemas.microsoft.com/office/drawing/2014/main" id="{5D668C71-9019-F1D4-E763-BF2D4C68F350}"/>
                </a:ext>
              </a:extLst>
            </p:cNvPr>
            <p:cNvSpPr txBox="1"/>
            <p:nvPr/>
          </p:nvSpPr>
          <p:spPr bwMode="gray">
            <a:xfrm>
              <a:off x="1855916" y="3258555"/>
              <a:ext cx="391134" cy="276999"/>
            </a:xfrm>
            <a:prstGeom prst="rect">
              <a:avLst/>
            </a:prstGeom>
            <a:noFill/>
          </p:spPr>
          <p:txBody>
            <a:bodyPr vert="horz" wrap="none" lIns="0" tIns="0" rIns="0" bIns="0" rtlCol="0">
              <a:spAutoFit/>
            </a:bodyPr>
            <a:lstStyle/>
            <a:p>
              <a:pPr algn="ctr">
                <a:spcBef>
                  <a:spcPts val="600"/>
                </a:spcBef>
              </a:pPr>
              <a:r>
                <a:rPr lang="en-US" b="1" dirty="0"/>
                <a:t>3+3</a:t>
              </a:r>
            </a:p>
          </p:txBody>
        </p:sp>
        <p:sp>
          <p:nvSpPr>
            <p:cNvPr id="14" name="TextBox 13">
              <a:extLst>
                <a:ext uri="{FF2B5EF4-FFF2-40B4-BE49-F238E27FC236}">
                  <a16:creationId xmlns:a16="http://schemas.microsoft.com/office/drawing/2014/main" id="{2DD1D42B-7B70-DD87-B18B-E97C898C4315}"/>
                </a:ext>
              </a:extLst>
            </p:cNvPr>
            <p:cNvSpPr txBox="1"/>
            <p:nvPr/>
          </p:nvSpPr>
          <p:spPr bwMode="gray">
            <a:xfrm>
              <a:off x="2914973" y="3258555"/>
              <a:ext cx="391134" cy="276999"/>
            </a:xfrm>
            <a:prstGeom prst="rect">
              <a:avLst/>
            </a:prstGeom>
            <a:noFill/>
          </p:spPr>
          <p:txBody>
            <a:bodyPr vert="horz" wrap="none" lIns="0" tIns="0" rIns="0" bIns="0" rtlCol="0">
              <a:spAutoFit/>
            </a:bodyPr>
            <a:lstStyle/>
            <a:p>
              <a:pPr algn="ctr">
                <a:spcBef>
                  <a:spcPts val="600"/>
                </a:spcBef>
              </a:pPr>
              <a:r>
                <a:rPr lang="en-US" b="1" dirty="0"/>
                <a:t>3+3</a:t>
              </a:r>
            </a:p>
          </p:txBody>
        </p:sp>
        <p:sp>
          <p:nvSpPr>
            <p:cNvPr id="15" name="TextBox 14">
              <a:extLst>
                <a:ext uri="{FF2B5EF4-FFF2-40B4-BE49-F238E27FC236}">
                  <a16:creationId xmlns:a16="http://schemas.microsoft.com/office/drawing/2014/main" id="{2DD11B0F-2724-03E8-CEB3-2C774A5EFB56}"/>
                </a:ext>
              </a:extLst>
            </p:cNvPr>
            <p:cNvSpPr txBox="1"/>
            <p:nvPr/>
          </p:nvSpPr>
          <p:spPr bwMode="gray">
            <a:xfrm>
              <a:off x="4340687" y="3258555"/>
              <a:ext cx="391134" cy="276999"/>
            </a:xfrm>
            <a:prstGeom prst="rect">
              <a:avLst/>
            </a:prstGeom>
            <a:noFill/>
          </p:spPr>
          <p:txBody>
            <a:bodyPr vert="horz" wrap="none" lIns="0" tIns="0" rIns="0" bIns="0" rtlCol="0">
              <a:spAutoFit/>
            </a:bodyPr>
            <a:lstStyle/>
            <a:p>
              <a:pPr algn="ctr">
                <a:spcBef>
                  <a:spcPts val="600"/>
                </a:spcBef>
              </a:pPr>
              <a:r>
                <a:rPr lang="en-US" b="1" dirty="0"/>
                <a:t>3+2</a:t>
              </a:r>
            </a:p>
          </p:txBody>
        </p:sp>
        <p:sp>
          <p:nvSpPr>
            <p:cNvPr id="20" name="TextBox 19">
              <a:extLst>
                <a:ext uri="{FF2B5EF4-FFF2-40B4-BE49-F238E27FC236}">
                  <a16:creationId xmlns:a16="http://schemas.microsoft.com/office/drawing/2014/main" id="{3A9B4726-526F-79A3-BDB3-9437448C28A8}"/>
                </a:ext>
              </a:extLst>
            </p:cNvPr>
            <p:cNvSpPr txBox="1"/>
            <p:nvPr/>
          </p:nvSpPr>
          <p:spPr bwMode="gray">
            <a:xfrm>
              <a:off x="372497" y="3115925"/>
              <a:ext cx="1104469" cy="430887"/>
            </a:xfrm>
            <a:prstGeom prst="rect">
              <a:avLst/>
            </a:prstGeom>
            <a:noFill/>
          </p:spPr>
          <p:txBody>
            <a:bodyPr vert="horz" wrap="none" lIns="0" tIns="0" rIns="0" bIns="0" rtlCol="0">
              <a:spAutoFit/>
            </a:bodyPr>
            <a:lstStyle/>
            <a:p>
              <a:pPr algn="ctr">
                <a:spcBef>
                  <a:spcPts val="600"/>
                </a:spcBef>
              </a:pPr>
              <a:r>
                <a:rPr lang="en-US" sz="1400" dirty="0"/>
                <a:t>completeness</a:t>
              </a:r>
              <a:br>
                <a:rPr lang="en-US" sz="1400" dirty="0"/>
              </a:br>
              <a:r>
                <a:rPr lang="en-US" sz="1400" dirty="0"/>
                <a:t>+ quality</a:t>
              </a:r>
            </a:p>
          </p:txBody>
        </p:sp>
        <p:cxnSp>
          <p:nvCxnSpPr>
            <p:cNvPr id="21" name="Straight Connector 20">
              <a:extLst>
                <a:ext uri="{FF2B5EF4-FFF2-40B4-BE49-F238E27FC236}">
                  <a16:creationId xmlns:a16="http://schemas.microsoft.com/office/drawing/2014/main" id="{A6C4C971-EEB3-B98D-4556-4578B7DDFAB3}"/>
                </a:ext>
              </a:extLst>
            </p:cNvPr>
            <p:cNvCxnSpPr>
              <a:cxnSpLocks/>
            </p:cNvCxnSpPr>
            <p:nvPr/>
          </p:nvCxnSpPr>
          <p:spPr bwMode="gray">
            <a:xfrm>
              <a:off x="1541366" y="3175665"/>
              <a:ext cx="0" cy="944820"/>
            </a:xfrm>
            <a:prstGeom prst="line">
              <a:avLst/>
            </a:prstGeom>
            <a:ln w="19050" cap="rnd">
              <a:solidFill>
                <a:schemeClr val="accent6"/>
              </a:solidFill>
              <a:prstDash val="dash"/>
              <a:round/>
              <a:headEnd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7BBDFB4-2B66-4DDC-E294-D57EAF84D953}"/>
                </a:ext>
              </a:extLst>
            </p:cNvPr>
            <p:cNvCxnSpPr>
              <a:cxnSpLocks/>
            </p:cNvCxnSpPr>
            <p:nvPr/>
          </p:nvCxnSpPr>
          <p:spPr bwMode="gray">
            <a:xfrm>
              <a:off x="2582702" y="3156388"/>
              <a:ext cx="0" cy="964097"/>
            </a:xfrm>
            <a:prstGeom prst="line">
              <a:avLst/>
            </a:prstGeom>
            <a:ln w="19050" cap="rnd">
              <a:solidFill>
                <a:schemeClr val="accent6"/>
              </a:solidFill>
              <a:prstDash val="dash"/>
              <a:round/>
              <a:headEnd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C25E164-B4EE-662E-062A-2AFBC2322CE2}"/>
                </a:ext>
              </a:extLst>
            </p:cNvPr>
            <p:cNvCxnSpPr>
              <a:cxnSpLocks/>
            </p:cNvCxnSpPr>
            <p:nvPr/>
          </p:nvCxnSpPr>
          <p:spPr bwMode="gray">
            <a:xfrm>
              <a:off x="3644401" y="3156388"/>
              <a:ext cx="0" cy="964097"/>
            </a:xfrm>
            <a:prstGeom prst="line">
              <a:avLst/>
            </a:prstGeom>
            <a:ln w="19050" cap="rnd">
              <a:solidFill>
                <a:schemeClr val="accent6"/>
              </a:solidFill>
              <a:prstDash val="dash"/>
              <a:round/>
              <a:headEnd w="lg" len="med"/>
              <a:tailEnd type="none" w="lg"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75B6694-F866-3A25-3570-9C26C5F58A20}"/>
                </a:ext>
              </a:extLst>
            </p:cNvPr>
            <p:cNvSpPr txBox="1"/>
            <p:nvPr/>
          </p:nvSpPr>
          <p:spPr bwMode="gray">
            <a:xfrm>
              <a:off x="476582" y="3635038"/>
              <a:ext cx="916020" cy="492443"/>
            </a:xfrm>
            <a:prstGeom prst="rect">
              <a:avLst/>
            </a:prstGeom>
            <a:noFill/>
          </p:spPr>
          <p:txBody>
            <a:bodyPr vert="horz" wrap="none" lIns="0" tIns="0" rIns="0" bIns="0" rtlCol="0">
              <a:spAutoFit/>
            </a:bodyPr>
            <a:lstStyle/>
            <a:p>
              <a:pPr algn="ctr">
                <a:spcBef>
                  <a:spcPts val="600"/>
                </a:spcBef>
              </a:pPr>
              <a:r>
                <a:rPr lang="en-US" sz="1600" i="1" dirty="0"/>
                <a:t>operator’s</a:t>
              </a:r>
              <a:br>
                <a:rPr lang="en-US" sz="1600" i="1" dirty="0"/>
              </a:br>
              <a:r>
                <a:rPr lang="en-US" sz="1600" i="1" dirty="0"/>
                <a:t>supplier</a:t>
              </a:r>
              <a:endParaRPr lang="en-US" sz="1600" dirty="0"/>
            </a:p>
          </p:txBody>
        </p:sp>
        <p:cxnSp>
          <p:nvCxnSpPr>
            <p:cNvPr id="29" name="Straight Connector 28">
              <a:extLst>
                <a:ext uri="{FF2B5EF4-FFF2-40B4-BE49-F238E27FC236}">
                  <a16:creationId xmlns:a16="http://schemas.microsoft.com/office/drawing/2014/main" id="{BE7B0129-0459-F934-18C1-A4A87BB08B2B}"/>
                </a:ext>
              </a:extLst>
            </p:cNvPr>
            <p:cNvCxnSpPr>
              <a:cxnSpLocks/>
            </p:cNvCxnSpPr>
            <p:nvPr/>
          </p:nvCxnSpPr>
          <p:spPr bwMode="gray">
            <a:xfrm>
              <a:off x="4007565" y="3156388"/>
              <a:ext cx="0" cy="964097"/>
            </a:xfrm>
            <a:prstGeom prst="line">
              <a:avLst/>
            </a:prstGeom>
            <a:ln w="19050" cap="rnd">
              <a:solidFill>
                <a:schemeClr val="accent6"/>
              </a:solidFill>
              <a:prstDash val="dash"/>
              <a:round/>
              <a:headEnd w="lg" len="med"/>
              <a:tailEnd type="none" w="lg" len="med"/>
            </a:ln>
          </p:spPr>
          <p:style>
            <a:lnRef idx="1">
              <a:schemeClr val="accent1"/>
            </a:lnRef>
            <a:fillRef idx="0">
              <a:schemeClr val="accent1"/>
            </a:fillRef>
            <a:effectRef idx="0">
              <a:schemeClr val="accent1"/>
            </a:effectRef>
            <a:fontRef idx="minor">
              <a:schemeClr val="tx1"/>
            </a:fontRef>
          </p:style>
        </p:cxnSp>
        <p:sp>
          <p:nvSpPr>
            <p:cNvPr id="34" name="Rounded Rectangle 33">
              <a:extLst>
                <a:ext uri="{FF2B5EF4-FFF2-40B4-BE49-F238E27FC236}">
                  <a16:creationId xmlns:a16="http://schemas.microsoft.com/office/drawing/2014/main" id="{C172B68A-2B7B-7940-9C13-C5172835265E}"/>
                </a:ext>
              </a:extLst>
            </p:cNvPr>
            <p:cNvSpPr/>
            <p:nvPr/>
          </p:nvSpPr>
          <p:spPr bwMode="gray">
            <a:xfrm>
              <a:off x="5307058" y="3688558"/>
              <a:ext cx="903292" cy="388884"/>
            </a:xfrm>
            <a:prstGeom prst="roundRect">
              <a:avLst/>
            </a:prstGeom>
            <a:solidFill>
              <a:schemeClr val="bg2"/>
            </a:solidFill>
            <a:ln w="28575"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400" b="0" i="0" u="none" baseline="0" dirty="0">
                  <a:ln>
                    <a:solidFill>
                      <a:sysClr val="windowText" lastClr="000000"/>
                    </a:solidFill>
                  </a:ln>
                  <a:solidFill>
                    <a:schemeClr val="accent6"/>
                  </a:solidFill>
                </a:rPr>
                <a:t>supplier02</a:t>
              </a:r>
            </a:p>
          </p:txBody>
        </p:sp>
        <p:sp>
          <p:nvSpPr>
            <p:cNvPr id="35" name="Rounded Rectangle 34">
              <a:extLst>
                <a:ext uri="{FF2B5EF4-FFF2-40B4-BE49-F238E27FC236}">
                  <a16:creationId xmlns:a16="http://schemas.microsoft.com/office/drawing/2014/main" id="{97BD824D-A3BB-6BA5-6FDD-729E335DACFA}"/>
                </a:ext>
              </a:extLst>
            </p:cNvPr>
            <p:cNvSpPr/>
            <p:nvPr/>
          </p:nvSpPr>
          <p:spPr bwMode="gray">
            <a:xfrm>
              <a:off x="6641166" y="3688558"/>
              <a:ext cx="903292" cy="388884"/>
            </a:xfrm>
            <a:prstGeom prst="roundRect">
              <a:avLst/>
            </a:prstGeom>
            <a:solidFill>
              <a:schemeClr val="bg2"/>
            </a:solidFill>
            <a:ln w="1905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400" b="0" i="0" u="none" baseline="0" dirty="0">
                  <a:ln>
                    <a:solidFill>
                      <a:sysClr val="windowText" lastClr="000000"/>
                    </a:solidFill>
                  </a:ln>
                  <a:solidFill>
                    <a:schemeClr val="accent6"/>
                  </a:solidFill>
                </a:rPr>
                <a:t>supplier01</a:t>
              </a:r>
            </a:p>
          </p:txBody>
        </p:sp>
        <p:sp>
          <p:nvSpPr>
            <p:cNvPr id="36" name="Rounded Rectangle 35">
              <a:extLst>
                <a:ext uri="{FF2B5EF4-FFF2-40B4-BE49-F238E27FC236}">
                  <a16:creationId xmlns:a16="http://schemas.microsoft.com/office/drawing/2014/main" id="{9B7E4446-47FB-5BFF-C53B-6AEE604E3331}"/>
                </a:ext>
              </a:extLst>
            </p:cNvPr>
            <p:cNvSpPr/>
            <p:nvPr/>
          </p:nvSpPr>
          <p:spPr bwMode="gray">
            <a:xfrm>
              <a:off x="7963235" y="3688558"/>
              <a:ext cx="903292" cy="388884"/>
            </a:xfrm>
            <a:prstGeom prst="roundRect">
              <a:avLst/>
            </a:prstGeom>
            <a:solidFill>
              <a:schemeClr val="bg2"/>
            </a:solidFill>
            <a:ln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400" b="0" i="0" u="none" baseline="0" dirty="0">
                  <a:ln>
                    <a:solidFill>
                      <a:sysClr val="windowText" lastClr="000000"/>
                    </a:solidFill>
                  </a:ln>
                  <a:solidFill>
                    <a:schemeClr val="accent6"/>
                  </a:solidFill>
                </a:rPr>
                <a:t>supplier03</a:t>
              </a:r>
            </a:p>
          </p:txBody>
        </p:sp>
        <p:sp>
          <p:nvSpPr>
            <p:cNvPr id="43" name="TextBox 42">
              <a:extLst>
                <a:ext uri="{FF2B5EF4-FFF2-40B4-BE49-F238E27FC236}">
                  <a16:creationId xmlns:a16="http://schemas.microsoft.com/office/drawing/2014/main" id="{8F7925FF-DA78-37F9-3E28-6DE7BDD53013}"/>
                </a:ext>
              </a:extLst>
            </p:cNvPr>
            <p:cNvSpPr txBox="1"/>
            <p:nvPr/>
          </p:nvSpPr>
          <p:spPr bwMode="gray">
            <a:xfrm>
              <a:off x="5563137" y="3258555"/>
              <a:ext cx="391134" cy="276999"/>
            </a:xfrm>
            <a:prstGeom prst="rect">
              <a:avLst/>
            </a:prstGeom>
            <a:noFill/>
          </p:spPr>
          <p:txBody>
            <a:bodyPr vert="horz" wrap="none" lIns="0" tIns="0" rIns="0" bIns="0" rtlCol="0">
              <a:spAutoFit/>
            </a:bodyPr>
            <a:lstStyle/>
            <a:p>
              <a:pPr algn="ctr">
                <a:spcBef>
                  <a:spcPts val="600"/>
                </a:spcBef>
              </a:pPr>
              <a:r>
                <a:rPr lang="en-US" b="1" dirty="0"/>
                <a:t>2+3</a:t>
              </a:r>
            </a:p>
          </p:txBody>
        </p:sp>
        <p:sp>
          <p:nvSpPr>
            <p:cNvPr id="44" name="TextBox 43">
              <a:extLst>
                <a:ext uri="{FF2B5EF4-FFF2-40B4-BE49-F238E27FC236}">
                  <a16:creationId xmlns:a16="http://schemas.microsoft.com/office/drawing/2014/main" id="{93DC5AFE-7F2D-6781-CB1A-C6A0F9F8448B}"/>
                </a:ext>
              </a:extLst>
            </p:cNvPr>
            <p:cNvSpPr txBox="1"/>
            <p:nvPr/>
          </p:nvSpPr>
          <p:spPr bwMode="gray">
            <a:xfrm>
              <a:off x="6897245" y="3258555"/>
              <a:ext cx="391133" cy="276999"/>
            </a:xfrm>
            <a:prstGeom prst="rect">
              <a:avLst/>
            </a:prstGeom>
            <a:noFill/>
          </p:spPr>
          <p:txBody>
            <a:bodyPr vert="horz" wrap="none" lIns="0" tIns="0" rIns="0" bIns="0" rtlCol="0">
              <a:spAutoFit/>
            </a:bodyPr>
            <a:lstStyle/>
            <a:p>
              <a:pPr algn="ctr">
                <a:spcBef>
                  <a:spcPts val="600"/>
                </a:spcBef>
              </a:pPr>
              <a:r>
                <a:rPr lang="en-US" b="1" dirty="0"/>
                <a:t>3+1</a:t>
              </a:r>
            </a:p>
          </p:txBody>
        </p:sp>
        <p:sp>
          <p:nvSpPr>
            <p:cNvPr id="45" name="TextBox 44">
              <a:extLst>
                <a:ext uri="{FF2B5EF4-FFF2-40B4-BE49-F238E27FC236}">
                  <a16:creationId xmlns:a16="http://schemas.microsoft.com/office/drawing/2014/main" id="{CBC26FE5-81D6-25B4-21B7-8F9BCAF91476}"/>
                </a:ext>
              </a:extLst>
            </p:cNvPr>
            <p:cNvSpPr txBox="1"/>
            <p:nvPr/>
          </p:nvSpPr>
          <p:spPr bwMode="gray">
            <a:xfrm>
              <a:off x="8219314" y="3258555"/>
              <a:ext cx="391134" cy="276999"/>
            </a:xfrm>
            <a:prstGeom prst="rect">
              <a:avLst/>
            </a:prstGeom>
            <a:noFill/>
          </p:spPr>
          <p:txBody>
            <a:bodyPr vert="horz" wrap="none" lIns="0" tIns="0" rIns="0" bIns="0" rtlCol="0">
              <a:spAutoFit/>
            </a:bodyPr>
            <a:lstStyle/>
            <a:p>
              <a:pPr algn="ctr">
                <a:spcBef>
                  <a:spcPts val="600"/>
                </a:spcBef>
              </a:pPr>
              <a:r>
                <a:rPr lang="en-US" b="1" dirty="0"/>
                <a:t>2+1</a:t>
              </a:r>
            </a:p>
          </p:txBody>
        </p:sp>
        <p:cxnSp>
          <p:nvCxnSpPr>
            <p:cNvPr id="46" name="Straight Connector 45">
              <a:extLst>
                <a:ext uri="{FF2B5EF4-FFF2-40B4-BE49-F238E27FC236}">
                  <a16:creationId xmlns:a16="http://schemas.microsoft.com/office/drawing/2014/main" id="{DA9175CC-D620-0C81-236C-23B637A1FDE1}"/>
                </a:ext>
              </a:extLst>
            </p:cNvPr>
            <p:cNvCxnSpPr>
              <a:cxnSpLocks/>
            </p:cNvCxnSpPr>
            <p:nvPr/>
          </p:nvCxnSpPr>
          <p:spPr bwMode="gray">
            <a:xfrm flipV="1">
              <a:off x="386079" y="3583917"/>
              <a:ext cx="8514080" cy="38465"/>
            </a:xfrm>
            <a:prstGeom prst="line">
              <a:avLst/>
            </a:prstGeom>
            <a:ln w="19050" cap="rnd">
              <a:solidFill>
                <a:schemeClr val="accent6"/>
              </a:solidFill>
              <a:prstDash val="dash"/>
              <a:round/>
              <a:headEnd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04A3E72-6B7B-D71E-CAD6-52ACD2E62606}"/>
                </a:ext>
              </a:extLst>
            </p:cNvPr>
            <p:cNvCxnSpPr>
              <a:cxnSpLocks/>
            </p:cNvCxnSpPr>
            <p:nvPr/>
          </p:nvCxnSpPr>
          <p:spPr bwMode="gray">
            <a:xfrm>
              <a:off x="5152790" y="3132445"/>
              <a:ext cx="0" cy="1115392"/>
            </a:xfrm>
            <a:prstGeom prst="line">
              <a:avLst/>
            </a:prstGeom>
            <a:ln w="57150" cap="rnd" cmpd="dbl">
              <a:solidFill>
                <a:schemeClr val="accent6"/>
              </a:solidFill>
              <a:prstDash val="solid"/>
              <a:round/>
              <a:headEnd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F905D8C-8D76-C596-18D9-9AE9C58FDB3E}"/>
                </a:ext>
              </a:extLst>
            </p:cNvPr>
            <p:cNvCxnSpPr>
              <a:cxnSpLocks/>
            </p:cNvCxnSpPr>
            <p:nvPr/>
          </p:nvCxnSpPr>
          <p:spPr bwMode="gray">
            <a:xfrm>
              <a:off x="6277927" y="3156388"/>
              <a:ext cx="0" cy="964097"/>
            </a:xfrm>
            <a:prstGeom prst="line">
              <a:avLst/>
            </a:prstGeom>
            <a:ln w="19050" cap="rnd">
              <a:solidFill>
                <a:schemeClr val="accent6"/>
              </a:solidFill>
              <a:prstDash val="dash"/>
              <a:round/>
              <a:headEnd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A58BB3-3A41-E94D-7DFC-EF6D26BF7011}"/>
                </a:ext>
              </a:extLst>
            </p:cNvPr>
            <p:cNvCxnSpPr>
              <a:cxnSpLocks/>
            </p:cNvCxnSpPr>
            <p:nvPr/>
          </p:nvCxnSpPr>
          <p:spPr bwMode="gray">
            <a:xfrm>
              <a:off x="6585485" y="3156388"/>
              <a:ext cx="0" cy="964097"/>
            </a:xfrm>
            <a:prstGeom prst="line">
              <a:avLst/>
            </a:prstGeom>
            <a:ln w="19050" cap="rnd">
              <a:solidFill>
                <a:schemeClr val="accent6"/>
              </a:solidFill>
              <a:prstDash val="dash"/>
              <a:round/>
              <a:headEnd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771B0AB-9756-E612-4E93-6FB20728CFA4}"/>
                </a:ext>
              </a:extLst>
            </p:cNvPr>
            <p:cNvCxnSpPr>
              <a:cxnSpLocks/>
            </p:cNvCxnSpPr>
            <p:nvPr/>
          </p:nvCxnSpPr>
          <p:spPr bwMode="gray">
            <a:xfrm>
              <a:off x="7604482" y="3132445"/>
              <a:ext cx="0" cy="988040"/>
            </a:xfrm>
            <a:prstGeom prst="line">
              <a:avLst/>
            </a:prstGeom>
            <a:ln w="19050" cap="rnd">
              <a:solidFill>
                <a:schemeClr val="accent6"/>
              </a:solidFill>
              <a:prstDash val="dash"/>
              <a:round/>
              <a:headEnd w="lg" len="med"/>
              <a:tailEnd type="none" w="lg" len="med"/>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6EE9C73A-181C-943B-D257-EBD766E8DBA5}"/>
                </a:ext>
              </a:extLst>
            </p:cNvPr>
            <p:cNvSpPr txBox="1"/>
            <p:nvPr/>
          </p:nvSpPr>
          <p:spPr bwMode="gray">
            <a:xfrm>
              <a:off x="6313769" y="3642807"/>
              <a:ext cx="226024" cy="492443"/>
            </a:xfrm>
            <a:prstGeom prst="rect">
              <a:avLst/>
            </a:prstGeom>
            <a:noFill/>
          </p:spPr>
          <p:txBody>
            <a:bodyPr vert="horz" wrap="none" lIns="0" tIns="0" rIns="0" bIns="0" rtlCol="0">
              <a:spAutoFit/>
            </a:bodyPr>
            <a:lstStyle/>
            <a:p>
              <a:pPr algn="l">
                <a:spcBef>
                  <a:spcPts val="600"/>
                </a:spcBef>
              </a:pPr>
              <a:r>
                <a:rPr lang="en-US" sz="3200" b="1" dirty="0">
                  <a:latin typeface="Consolas" panose="020B0609020204030204" pitchFamily="49" charset="0"/>
                  <a:ea typeface="Menlo" panose="020B0609030804020204" pitchFamily="49" charset="0"/>
                  <a:cs typeface="Menlo" panose="020B0609030804020204" pitchFamily="49" charset="0"/>
                </a:rPr>
                <a:t>&gt;</a:t>
              </a:r>
              <a:endParaRPr lang="en-US" sz="1400" b="1" dirty="0">
                <a:latin typeface="Consolas" panose="020B0609020204030204" pitchFamily="49" charset="0"/>
                <a:ea typeface="Menlo" panose="020B0609030804020204" pitchFamily="49" charset="0"/>
                <a:cs typeface="Menlo" panose="020B0609030804020204" pitchFamily="49" charset="0"/>
              </a:endParaRPr>
            </a:p>
          </p:txBody>
        </p:sp>
        <p:cxnSp>
          <p:nvCxnSpPr>
            <p:cNvPr id="61" name="Straight Connector 60">
              <a:extLst>
                <a:ext uri="{FF2B5EF4-FFF2-40B4-BE49-F238E27FC236}">
                  <a16:creationId xmlns:a16="http://schemas.microsoft.com/office/drawing/2014/main" id="{52E1C9D1-1776-5218-F818-F9C44E7B1B40}"/>
                </a:ext>
              </a:extLst>
            </p:cNvPr>
            <p:cNvCxnSpPr>
              <a:cxnSpLocks/>
            </p:cNvCxnSpPr>
            <p:nvPr/>
          </p:nvCxnSpPr>
          <p:spPr bwMode="gray">
            <a:xfrm>
              <a:off x="7915972" y="3156388"/>
              <a:ext cx="0" cy="964097"/>
            </a:xfrm>
            <a:prstGeom prst="line">
              <a:avLst/>
            </a:prstGeom>
            <a:ln w="19050" cap="rnd">
              <a:solidFill>
                <a:schemeClr val="accent6"/>
              </a:solidFill>
              <a:prstDash val="dash"/>
              <a:round/>
              <a:headEnd w="lg" len="med"/>
              <a:tailEnd type="none" w="lg" len="med"/>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0FC6FDAE-FBE6-4015-73A7-8B9D0C329AD5}"/>
                </a:ext>
              </a:extLst>
            </p:cNvPr>
            <p:cNvSpPr txBox="1"/>
            <p:nvPr/>
          </p:nvSpPr>
          <p:spPr bwMode="gray">
            <a:xfrm>
              <a:off x="7644256" y="3642807"/>
              <a:ext cx="226024" cy="492443"/>
            </a:xfrm>
            <a:prstGeom prst="rect">
              <a:avLst/>
            </a:prstGeom>
            <a:noFill/>
          </p:spPr>
          <p:txBody>
            <a:bodyPr vert="horz" wrap="none" lIns="0" tIns="0" rIns="0" bIns="0" rtlCol="0">
              <a:spAutoFit/>
            </a:bodyPr>
            <a:lstStyle/>
            <a:p>
              <a:pPr algn="l">
                <a:spcBef>
                  <a:spcPts val="600"/>
                </a:spcBef>
              </a:pPr>
              <a:r>
                <a:rPr lang="en-US" sz="3200" b="1" dirty="0">
                  <a:latin typeface="Consolas" panose="020B0609020204030204" pitchFamily="49" charset="0"/>
                  <a:ea typeface="Menlo" panose="020B0609030804020204" pitchFamily="49" charset="0"/>
                  <a:cs typeface="Menlo" panose="020B0609030804020204" pitchFamily="49" charset="0"/>
                </a:rPr>
                <a:t>&gt;</a:t>
              </a:r>
              <a:endParaRPr lang="en-US" sz="1400" b="1" dirty="0">
                <a:latin typeface="Consolas" panose="020B0609020204030204" pitchFamily="49" charset="0"/>
                <a:ea typeface="Menlo" panose="020B0609030804020204" pitchFamily="49" charset="0"/>
                <a:cs typeface="Menlo" panose="020B0609030804020204" pitchFamily="49" charset="0"/>
              </a:endParaRPr>
            </a:p>
          </p:txBody>
        </p:sp>
      </p:grpSp>
      <p:sp>
        <p:nvSpPr>
          <p:cNvPr id="66" name="Rectangle 65">
            <a:extLst>
              <a:ext uri="{FF2B5EF4-FFF2-40B4-BE49-F238E27FC236}">
                <a16:creationId xmlns:a16="http://schemas.microsoft.com/office/drawing/2014/main" id="{C0001270-B3A3-3023-4D12-E822F6287C87}"/>
              </a:ext>
            </a:extLst>
          </p:cNvPr>
          <p:cNvSpPr/>
          <p:nvPr/>
        </p:nvSpPr>
        <p:spPr bwMode="gray">
          <a:xfrm>
            <a:off x="1602442" y="4699308"/>
            <a:ext cx="6258758" cy="1076927"/>
          </a:xfrm>
          <a:prstGeom prst="rect">
            <a:avLst/>
          </a:prstGeom>
          <a:solidFill>
            <a:schemeClr val="bg2"/>
          </a:solidFill>
          <a:ln w="57150" cap="rnd">
            <a:solidFill>
              <a:schemeClr val="tx2"/>
            </a:solidFill>
            <a:roun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2000" b="1" i="1" dirty="0">
                <a:solidFill>
                  <a:schemeClr val="accent6"/>
                </a:solidFill>
                <a:latin typeface="+mj-lt"/>
                <a:ea typeface="Menlo" panose="020B0609030804020204" pitchFamily="49" charset="0"/>
                <a:cs typeface="Menlo" panose="020B0609030804020204" pitchFamily="49" charset="0"/>
              </a:rPr>
              <a:t>For now, though, we will pretend that weights are always unique.</a:t>
            </a:r>
            <a:br>
              <a:rPr lang="en-US" sz="2000" b="1" i="1" dirty="0">
                <a:solidFill>
                  <a:schemeClr val="accent6"/>
                </a:solidFill>
                <a:latin typeface="+mj-lt"/>
                <a:ea typeface="Menlo" panose="020B0609030804020204" pitchFamily="49" charset="0"/>
                <a:cs typeface="Menlo" panose="020B0609030804020204" pitchFamily="49" charset="0"/>
              </a:rPr>
            </a:br>
            <a:r>
              <a:rPr lang="en-US" sz="2000" b="1" i="1" dirty="0">
                <a:solidFill>
                  <a:schemeClr val="accent6"/>
                </a:solidFill>
                <a:latin typeface="+mj-lt"/>
                <a:ea typeface="Menlo" panose="020B0609030804020204" pitchFamily="49" charset="0"/>
                <a:cs typeface="Menlo" panose="020B0609030804020204" pitchFamily="49" charset="0"/>
              </a:rPr>
              <a:t>We will account for tied weights in Project 08.</a:t>
            </a:r>
          </a:p>
        </p:txBody>
      </p:sp>
    </p:spTree>
    <p:extLst>
      <p:ext uri="{BB962C8B-B14F-4D97-AF65-F5344CB8AC3E}">
        <p14:creationId xmlns:p14="http://schemas.microsoft.com/office/powerpoint/2010/main" val="1970853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C30BDC-DBD4-D0CC-8B8A-9E3DA959F478}"/>
              </a:ext>
            </a:extLst>
          </p:cNvPr>
          <p:cNvSpPr>
            <a:spLocks noGrp="1"/>
          </p:cNvSpPr>
          <p:nvPr>
            <p:ph type="title"/>
          </p:nvPr>
        </p:nvSpPr>
        <p:spPr/>
        <p:txBody>
          <a:bodyPr/>
          <a:lstStyle/>
          <a:p>
            <a:r>
              <a:rPr lang="en-US" dirty="0"/>
              <a:t>STEP 1: Copy Superstate WMEs</a:t>
            </a:r>
          </a:p>
        </p:txBody>
      </p:sp>
      <p:sp>
        <p:nvSpPr>
          <p:cNvPr id="5" name="Text Placeholder 4">
            <a:extLst>
              <a:ext uri="{FF2B5EF4-FFF2-40B4-BE49-F238E27FC236}">
                <a16:creationId xmlns:a16="http://schemas.microsoft.com/office/drawing/2014/main" id="{9721136E-A348-1A98-F654-8F8F8615176B}"/>
              </a:ext>
            </a:extLst>
          </p:cNvPr>
          <p:cNvSpPr>
            <a:spLocks noGrp="1"/>
          </p:cNvSpPr>
          <p:nvPr>
            <p:ph type="body" idx="1"/>
          </p:nvPr>
        </p:nvSpPr>
        <p:spPr/>
        <p:txBody>
          <a:bodyPr/>
          <a:lstStyle/>
          <a:p>
            <a:r>
              <a:rPr lang="en-US" dirty="0"/>
              <a:t>Prepping Our Substate For Easy Use</a:t>
            </a:r>
          </a:p>
        </p:txBody>
      </p:sp>
    </p:spTree>
    <p:extLst>
      <p:ext uri="{BB962C8B-B14F-4D97-AF65-F5344CB8AC3E}">
        <p14:creationId xmlns:p14="http://schemas.microsoft.com/office/powerpoint/2010/main" val="1059228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4A7E0C-3970-1AD9-6520-6B5BFC9ABB71}"/>
              </a:ext>
            </a:extLst>
          </p:cNvPr>
          <p:cNvSpPr>
            <a:spLocks noGrp="1"/>
          </p:cNvSpPr>
          <p:nvPr>
            <p:ph type="title"/>
          </p:nvPr>
        </p:nvSpPr>
        <p:spPr/>
        <p:txBody>
          <a:bodyPr/>
          <a:lstStyle/>
          <a:p>
            <a:r>
              <a:rPr lang="en-US" dirty="0"/>
              <a:t>Starting Point: Define Your WMEs</a:t>
            </a:r>
          </a:p>
        </p:txBody>
      </p:sp>
      <p:sp>
        <p:nvSpPr>
          <p:cNvPr id="2" name="Content Placeholder 1">
            <a:extLst>
              <a:ext uri="{FF2B5EF4-FFF2-40B4-BE49-F238E27FC236}">
                <a16:creationId xmlns:a16="http://schemas.microsoft.com/office/drawing/2014/main" id="{BC9BD3ED-FB3D-75B2-BB3C-72195E59FBED}"/>
              </a:ext>
            </a:extLst>
          </p:cNvPr>
          <p:cNvSpPr>
            <a:spLocks noGrp="1"/>
          </p:cNvSpPr>
          <p:nvPr>
            <p:ph idx="1"/>
          </p:nvPr>
        </p:nvSpPr>
        <p:spPr>
          <a:xfrm>
            <a:off x="1524000" y="1307593"/>
            <a:ext cx="9144000" cy="4429320"/>
          </a:xfrm>
        </p:spPr>
        <p:txBody>
          <a:bodyPr>
            <a:normAutofit/>
          </a:bodyPr>
          <a:lstStyle/>
          <a:p>
            <a:r>
              <a:rPr lang="en-US" dirty="0"/>
              <a:t>When working in a substate, </a:t>
            </a:r>
            <a:r>
              <a:rPr lang="en-US" i="1" dirty="0"/>
              <a:t>plan ahead</a:t>
            </a:r>
            <a:r>
              <a:rPr lang="en-US" dirty="0"/>
              <a:t> what superstate WMEs you will use often.</a:t>
            </a:r>
          </a:p>
          <a:p>
            <a:pPr marL="285750" indent="-285750">
              <a:buFont typeface="Arial" panose="020B0604020202020204" pitchFamily="34" charset="0"/>
              <a:buChar char="•"/>
            </a:pPr>
            <a:r>
              <a:rPr lang="en-US" dirty="0"/>
              <a:t>Then copy them to the substate for easy access in the rules you write, like so:</a:t>
            </a:r>
          </a:p>
          <a:p>
            <a:endParaRPr lang="en-US" dirty="0"/>
          </a:p>
          <a:p>
            <a:endParaRPr lang="en-US" dirty="0"/>
          </a:p>
          <a:p>
            <a:endParaRPr lang="en-US" dirty="0"/>
          </a:p>
          <a:p>
            <a:endParaRPr lang="en-US" dirty="0"/>
          </a:p>
          <a:p>
            <a:pPr marL="342900" indent="-342900">
              <a:buFont typeface="+mj-lt"/>
              <a:buAutoNum type="arabicPeriod"/>
            </a:pPr>
            <a:r>
              <a:rPr lang="en-US" dirty="0"/>
              <a:t>This simplifies the rest of your code.</a:t>
            </a:r>
          </a:p>
          <a:p>
            <a:pPr marL="514350" lvl="1" indent="-285750"/>
            <a:r>
              <a:rPr lang="en-US" dirty="0"/>
              <a:t>It is easier to reference  </a:t>
            </a:r>
            <a:r>
              <a:rPr lang="en-US" dirty="0">
                <a:latin typeface="Consolas" panose="020B0609020204030204" pitchFamily="49" charset="0"/>
                <a:ea typeface="Menlo" panose="020B0609030804020204" pitchFamily="49" charset="0"/>
                <a:cs typeface="Menlo" panose="020B0609030804020204" pitchFamily="49" charset="0"/>
              </a:rPr>
              <a:t>(&lt;s&gt; ^fizz &lt;buzz&gt;)</a:t>
            </a:r>
            <a:br>
              <a:rPr lang="en-US" dirty="0">
                <a:latin typeface="Consolas" panose="020B0609020204030204" pitchFamily="49" charset="0"/>
                <a:ea typeface="Menlo" panose="020B0609030804020204" pitchFamily="49" charset="0"/>
                <a:cs typeface="Menlo" panose="020B0609030804020204" pitchFamily="49" charset="0"/>
              </a:rPr>
            </a:br>
            <a:r>
              <a:rPr lang="en-US" dirty="0">
                <a:ea typeface="Menlo" panose="020B0609030804020204" pitchFamily="49" charset="0"/>
                <a:cs typeface="Menlo" panose="020B0609030804020204" pitchFamily="49" charset="0"/>
              </a:rPr>
              <a:t>                              </a:t>
            </a:r>
            <a:r>
              <a:rPr lang="en-US" dirty="0"/>
              <a:t>than  </a:t>
            </a:r>
            <a:r>
              <a:rPr lang="en-US" dirty="0">
                <a:latin typeface="Consolas" panose="020B0609020204030204" pitchFamily="49" charset="0"/>
                <a:ea typeface="Menlo" panose="020B0609030804020204" pitchFamily="49" charset="0"/>
                <a:cs typeface="Menlo" panose="020B0609030804020204" pitchFamily="49" charset="0"/>
              </a:rPr>
              <a:t>(&lt;s&gt; ^</a:t>
            </a:r>
            <a:r>
              <a:rPr lang="en-US" dirty="0" err="1">
                <a:latin typeface="Consolas" panose="020B0609020204030204" pitchFamily="49" charset="0"/>
                <a:ea typeface="Menlo" panose="020B0609030804020204" pitchFamily="49" charset="0"/>
                <a:cs typeface="Menlo" panose="020B0609030804020204" pitchFamily="49" charset="0"/>
              </a:rPr>
              <a:t>superstate.io.input-link.fizz</a:t>
            </a:r>
            <a:r>
              <a:rPr lang="en-US" dirty="0">
                <a:latin typeface="Consolas" panose="020B0609020204030204" pitchFamily="49" charset="0"/>
                <a:ea typeface="Menlo" panose="020B0609030804020204" pitchFamily="49" charset="0"/>
                <a:cs typeface="Menlo" panose="020B0609030804020204" pitchFamily="49" charset="0"/>
              </a:rPr>
              <a:t> &lt;buzz&gt;)</a:t>
            </a:r>
            <a:r>
              <a:rPr lang="en-US" dirty="0"/>
              <a:t> </a:t>
            </a:r>
          </a:p>
          <a:p>
            <a:pPr marL="342900" indent="-342900">
              <a:buFont typeface="+mj-lt"/>
              <a:buAutoNum type="arabicPeriod"/>
            </a:pPr>
            <a:r>
              <a:rPr lang="en-US" dirty="0"/>
              <a:t>This also can make </a:t>
            </a:r>
            <a:r>
              <a:rPr lang="en-US" dirty="0" err="1"/>
              <a:t>backtracing</a:t>
            </a:r>
            <a:r>
              <a:rPr lang="en-US" dirty="0"/>
              <a:t> simpler:</a:t>
            </a:r>
          </a:p>
          <a:p>
            <a:pPr marL="514350" lvl="1" indent="-285750"/>
            <a:r>
              <a:rPr lang="en-US" dirty="0"/>
              <a:t>It provides </a:t>
            </a:r>
            <a:r>
              <a:rPr lang="en-US" dirty="0" err="1"/>
              <a:t>backtracing</a:t>
            </a:r>
            <a:r>
              <a:rPr lang="en-US" dirty="0"/>
              <a:t> with a single point of reference to the superstate WME, rather than one for each rule that separately accesses the same superstate WME.</a:t>
            </a:r>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7D3E0463-9320-22BB-AAF7-A22BC4A56301}"/>
              </a:ext>
            </a:extLst>
          </p:cNvPr>
          <p:cNvSpPr txBox="1"/>
          <p:nvPr/>
        </p:nvSpPr>
        <p:spPr bwMode="gray">
          <a:xfrm>
            <a:off x="2329434" y="2030629"/>
            <a:ext cx="7533131" cy="1215491"/>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b="0" dirty="0" err="1">
                <a:effectLst/>
                <a:latin typeface="Consolas" panose="020B0609020204030204" pitchFamily="49" charset="0"/>
              </a:rPr>
              <a:t>sp</a:t>
            </a:r>
            <a:r>
              <a:rPr lang="en-US" b="0" dirty="0">
                <a:effectLst/>
                <a:latin typeface="Consolas" panose="020B0609020204030204" pitchFamily="49" charset="0"/>
              </a:rPr>
              <a:t> {elaborate*my-tie*superstate*fizz-buzz</a:t>
            </a:r>
          </a:p>
          <a:p>
            <a:r>
              <a:rPr lang="en-US" b="0" dirty="0">
                <a:effectLst/>
                <a:latin typeface="Consolas" panose="020B0609020204030204" pitchFamily="49" charset="0"/>
              </a:rPr>
              <a:t>    (state &lt;s&gt; ^</a:t>
            </a:r>
            <a:r>
              <a:rPr lang="en-US" b="0" dirty="0" err="1">
                <a:effectLst/>
                <a:latin typeface="Consolas" panose="020B0609020204030204" pitchFamily="49" charset="0"/>
              </a:rPr>
              <a:t>superstate.io.input-link.</a:t>
            </a:r>
            <a:r>
              <a:rPr lang="en-US" dirty="0" err="1">
                <a:latin typeface="Consolas" panose="020B0609020204030204" pitchFamily="49" charset="0"/>
              </a:rPr>
              <a:t>fizz</a:t>
            </a:r>
            <a:r>
              <a:rPr lang="en-US" b="0" dirty="0">
                <a:effectLst/>
                <a:latin typeface="Consolas" panose="020B0609020204030204" pitchFamily="49" charset="0"/>
              </a:rPr>
              <a:t> &lt;buzz&gt;)</a:t>
            </a:r>
          </a:p>
          <a:p>
            <a:r>
              <a:rPr lang="en-US" b="0" dirty="0">
                <a:effectLst/>
                <a:latin typeface="Consolas" panose="020B0609020204030204" pitchFamily="49" charset="0"/>
              </a:rPr>
              <a:t>    --&gt;</a:t>
            </a:r>
          </a:p>
          <a:p>
            <a:r>
              <a:rPr lang="en-US" b="0" dirty="0">
                <a:effectLst/>
                <a:latin typeface="Consolas" panose="020B0609020204030204" pitchFamily="49" charset="0"/>
              </a:rPr>
              <a:t>    (&lt;s&gt; ^fizz &lt;buzz&gt;)}</a:t>
            </a:r>
          </a:p>
        </p:txBody>
      </p:sp>
    </p:spTree>
    <p:extLst>
      <p:ext uri="{BB962C8B-B14F-4D97-AF65-F5344CB8AC3E}">
        <p14:creationId xmlns:p14="http://schemas.microsoft.com/office/powerpoint/2010/main" val="658478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0F2D5E-ABAF-7DEE-5BE3-D2338E0F68A5}"/>
              </a:ext>
            </a:extLst>
          </p:cNvPr>
          <p:cNvSpPr>
            <a:spLocks noGrp="1"/>
          </p:cNvSpPr>
          <p:nvPr>
            <p:ph type="title"/>
          </p:nvPr>
        </p:nvSpPr>
        <p:spPr/>
        <p:txBody>
          <a:bodyPr/>
          <a:lstStyle/>
          <a:p>
            <a:r>
              <a:rPr lang="en-US" dirty="0"/>
              <a:t>STEP 1: Copy Input Priority WME</a:t>
            </a:r>
          </a:p>
        </p:txBody>
      </p:sp>
      <p:sp>
        <p:nvSpPr>
          <p:cNvPr id="2" name="Content Placeholder 1">
            <a:extLst>
              <a:ext uri="{FF2B5EF4-FFF2-40B4-BE49-F238E27FC236}">
                <a16:creationId xmlns:a16="http://schemas.microsoft.com/office/drawing/2014/main" id="{7902DB39-B720-C188-55C5-B79703D315B0}"/>
              </a:ext>
            </a:extLst>
          </p:cNvPr>
          <p:cNvSpPr>
            <a:spLocks noGrp="1"/>
          </p:cNvSpPr>
          <p:nvPr>
            <p:ph idx="1"/>
          </p:nvPr>
        </p:nvSpPr>
        <p:spPr/>
        <p:txBody>
          <a:bodyPr>
            <a:normAutofit fontScale="92500" lnSpcReduction="10000"/>
          </a:bodyPr>
          <a:lstStyle/>
          <a:p>
            <a:pPr marL="342900" indent="-342900">
              <a:buFont typeface="+mj-lt"/>
              <a:buAutoNum type="arabicPeriod"/>
            </a:pPr>
            <a:r>
              <a:rPr lang="en-US" dirty="0"/>
              <a:t>Open your </a:t>
            </a:r>
            <a:r>
              <a:rPr lang="en-US" dirty="0" err="1">
                <a:latin typeface="Consolas" panose="020B0609020204030204" pitchFamily="49" charset="0"/>
                <a:ea typeface="Menlo" panose="020B0609030804020204" pitchFamily="49" charset="0"/>
                <a:cs typeface="Menlo" panose="020B0609030804020204" pitchFamily="49" charset="0"/>
              </a:rPr>
              <a:t>agent_starter.soar</a:t>
            </a:r>
            <a:r>
              <a:rPr lang="en-US" dirty="0"/>
              <a:t> file and find the section labeled “STEP 1”.</a:t>
            </a:r>
          </a:p>
          <a:p>
            <a:pPr marL="342900" indent="-342900">
              <a:buFont typeface="+mj-lt"/>
              <a:buAutoNum type="arabicPeriod"/>
            </a:pPr>
            <a:r>
              <a:rPr lang="en-US" dirty="0"/>
              <a:t>Write a rule there to copy the input-link </a:t>
            </a:r>
            <a:r>
              <a:rPr lang="en-US" dirty="0">
                <a:latin typeface="Consolas" panose="020B0609020204030204" pitchFamily="49" charset="0"/>
                <a:ea typeface="Menlo" panose="020B0609030804020204" pitchFamily="49" charset="0"/>
                <a:cs typeface="Menlo" panose="020B0609030804020204" pitchFamily="49" charset="0"/>
              </a:rPr>
              <a:t>^priorities</a:t>
            </a:r>
            <a:r>
              <a:rPr lang="en-US" dirty="0"/>
              <a:t> WME to the substate.</a:t>
            </a:r>
          </a:p>
          <a:p>
            <a:pPr marL="571500" lvl="1" indent="-342900"/>
            <a:r>
              <a:rPr lang="en-US" dirty="0"/>
              <a:t>Name the rule “</a:t>
            </a:r>
            <a:r>
              <a:rPr lang="en-US" dirty="0">
                <a:latin typeface="Consolas" panose="020B0609020204030204" pitchFamily="49" charset="0"/>
                <a:ea typeface="Menlo" panose="020B0609030804020204" pitchFamily="49" charset="0"/>
                <a:cs typeface="Menlo" panose="020B0609030804020204" pitchFamily="49" charset="0"/>
              </a:rPr>
              <a:t>elaborate*</a:t>
            </a:r>
            <a:r>
              <a:rPr lang="en-US" dirty="0" err="1">
                <a:latin typeface="Consolas" panose="020B0609020204030204" pitchFamily="49" charset="0"/>
                <a:ea typeface="Menlo" panose="020B0609030804020204" pitchFamily="49" charset="0"/>
                <a:cs typeface="Menlo" panose="020B0609030804020204" pitchFamily="49" charset="0"/>
              </a:rPr>
              <a:t>suppliersort</a:t>
            </a:r>
            <a:r>
              <a:rPr lang="en-US" dirty="0">
                <a:latin typeface="Consolas" panose="020B0609020204030204" pitchFamily="49" charset="0"/>
                <a:ea typeface="Menlo" panose="020B0609030804020204" pitchFamily="49" charset="0"/>
                <a:cs typeface="Menlo" panose="020B0609030804020204" pitchFamily="49" charset="0"/>
              </a:rPr>
              <a:t>-tie*priorities</a:t>
            </a:r>
            <a:r>
              <a:rPr lang="en-US" dirty="0"/>
              <a:t>”</a:t>
            </a:r>
          </a:p>
          <a:p>
            <a:pPr marL="342900" indent="-342900">
              <a:buFont typeface="+mj-lt"/>
              <a:buAutoNum type="arabicPeriod"/>
            </a:pPr>
            <a:r>
              <a:rPr lang="en-US" dirty="0"/>
              <a:t>Test on your own whether your rule works:</a:t>
            </a:r>
          </a:p>
          <a:p>
            <a:pPr marL="571500" lvl="1" indent="-342900"/>
            <a:r>
              <a:rPr lang="en-US" dirty="0"/>
              <a:t>After your agent has had a chance to fire rules in the substate (</a:t>
            </a:r>
            <a:r>
              <a:rPr lang="en-US" dirty="0">
                <a:latin typeface="Consolas" panose="020B0609020204030204" pitchFamily="49" charset="0"/>
                <a:ea typeface="Menlo" panose="020B0609030804020204" pitchFamily="49" charset="0"/>
                <a:cs typeface="Menlo" panose="020B0609030804020204" pitchFamily="49" charset="0"/>
              </a:rPr>
              <a:t>step 3</a:t>
            </a:r>
            <a:r>
              <a:rPr lang="en-US" dirty="0"/>
              <a:t>), ensure that </a:t>
            </a:r>
            <a:r>
              <a:rPr lang="en-US" dirty="0">
                <a:latin typeface="Consolas" panose="020B0609020204030204" pitchFamily="49" charset="0"/>
                <a:ea typeface="Menlo" panose="020B0609030804020204" pitchFamily="49" charset="0"/>
                <a:cs typeface="Menlo" panose="020B0609030804020204" pitchFamily="49" charset="0"/>
              </a:rPr>
              <a:t>S2</a:t>
            </a:r>
            <a:r>
              <a:rPr lang="en-US" dirty="0"/>
              <a:t> has a WME that points to the input-link priorities ID.</a:t>
            </a:r>
          </a:p>
          <a:p>
            <a:pPr marL="571500" lvl="1" indent="-342900"/>
            <a:r>
              <a:rPr lang="en-US" dirty="0"/>
              <a:t>Make sure it’s the same ID that is used on the input-link, such as “</a:t>
            </a:r>
            <a:r>
              <a:rPr lang="en-US" dirty="0">
                <a:latin typeface="Consolas" panose="020B0609020204030204" pitchFamily="49" charset="0"/>
                <a:ea typeface="Menlo" panose="020B0609030804020204" pitchFamily="49" charset="0"/>
                <a:cs typeface="Menlo" panose="020B0609030804020204" pitchFamily="49" charset="0"/>
              </a:rPr>
              <a:t>P1</a:t>
            </a:r>
            <a:r>
              <a:rPr lang="en-US" dirty="0"/>
              <a:t>”.</a:t>
            </a:r>
          </a:p>
          <a:p>
            <a:pPr marL="342900" indent="-342900"/>
            <a:endParaRPr lang="en-US" dirty="0"/>
          </a:p>
          <a:p>
            <a:pPr marL="342900" indent="-342900"/>
            <a:r>
              <a:rPr lang="en-US" dirty="0"/>
              <a:t>Commands you might use:</a:t>
            </a:r>
          </a:p>
          <a:p>
            <a:pPr marL="342900" indent="-342900">
              <a:buFont typeface="Arial" panose="020B0604020202020204" pitchFamily="34" charset="0"/>
              <a:buChar char="•"/>
            </a:pPr>
            <a:r>
              <a:rPr lang="en-US" dirty="0">
                <a:ea typeface="Menlo" panose="020B0609030804020204" pitchFamily="49" charset="0"/>
                <a:cs typeface="Menlo" panose="020B0609030804020204" pitchFamily="49" charset="0"/>
              </a:rPr>
              <a:t>“</a:t>
            </a:r>
            <a:r>
              <a:rPr lang="en-US" dirty="0">
                <a:latin typeface="Consolas" panose="020B0609020204030204" pitchFamily="49" charset="0"/>
                <a:ea typeface="Menlo" panose="020B0609030804020204" pitchFamily="49" charset="0"/>
                <a:cs typeface="Menlo" panose="020B0609030804020204" pitchFamily="49" charset="0"/>
              </a:rPr>
              <a:t>step</a:t>
            </a:r>
            <a:r>
              <a:rPr lang="en-US" dirty="0">
                <a:ea typeface="Menlo" panose="020B0609030804020204" pitchFamily="49" charset="0"/>
                <a:cs typeface="Menlo" panose="020B0609030804020204" pitchFamily="49" charset="0"/>
              </a:rPr>
              <a:t>” 	(step 1 decision cycle)</a:t>
            </a:r>
          </a:p>
          <a:p>
            <a:pPr marL="342900" indent="-342900">
              <a:buFont typeface="Arial" panose="020B0604020202020204" pitchFamily="34" charset="0"/>
              <a:buChar char="•"/>
            </a:pPr>
            <a:r>
              <a:rPr lang="en-US" dirty="0">
                <a:ea typeface="Menlo" panose="020B0609030804020204" pitchFamily="49" charset="0"/>
                <a:cs typeface="Menlo" panose="020B0609030804020204" pitchFamily="49" charset="0"/>
              </a:rPr>
              <a:t>“</a:t>
            </a:r>
            <a:r>
              <a:rPr lang="en-US" dirty="0">
                <a:latin typeface="Consolas" panose="020B0609020204030204" pitchFamily="49" charset="0"/>
                <a:ea typeface="Menlo" panose="020B0609030804020204" pitchFamily="49" charset="0"/>
                <a:cs typeface="Menlo" panose="020B0609030804020204" pitchFamily="49" charset="0"/>
              </a:rPr>
              <a:t>e</a:t>
            </a:r>
            <a:r>
              <a:rPr lang="en-US" dirty="0">
                <a:ea typeface="Menlo" panose="020B0609030804020204" pitchFamily="49" charset="0"/>
                <a:cs typeface="Menlo" panose="020B0609030804020204" pitchFamily="49" charset="0"/>
              </a:rPr>
              <a:t>”		(step 1 elaboration cycle)</a:t>
            </a:r>
          </a:p>
          <a:p>
            <a:pPr marL="342900" indent="-342900">
              <a:buFont typeface="Arial" panose="020B0604020202020204" pitchFamily="34" charset="0"/>
              <a:buChar char="•"/>
            </a:pPr>
            <a:r>
              <a:rPr lang="en-US" dirty="0">
                <a:ea typeface="Menlo" panose="020B0609030804020204" pitchFamily="49" charset="0"/>
                <a:cs typeface="Menlo" panose="020B0609030804020204" pitchFamily="49" charset="0"/>
              </a:rPr>
              <a:t>“</a:t>
            </a:r>
            <a:r>
              <a:rPr lang="en-US" dirty="0">
                <a:latin typeface="Consolas" panose="020B0609020204030204" pitchFamily="49" charset="0"/>
                <a:ea typeface="Menlo" panose="020B0609030804020204" pitchFamily="49" charset="0"/>
                <a:cs typeface="Menlo" panose="020B0609030804020204" pitchFamily="49" charset="0"/>
              </a:rPr>
              <a:t>print S2</a:t>
            </a:r>
            <a:r>
              <a:rPr lang="en-US" dirty="0">
                <a:ea typeface="Menlo" panose="020B0609030804020204" pitchFamily="49" charset="0"/>
                <a:cs typeface="Menlo" panose="020B0609030804020204" pitchFamily="49" charset="0"/>
              </a:rPr>
              <a:t>” 	(print the WMEs under </a:t>
            </a:r>
            <a:r>
              <a:rPr lang="en-US" dirty="0">
                <a:latin typeface="Consolas" panose="020B0609020204030204" pitchFamily="49" charset="0"/>
                <a:ea typeface="Menlo" panose="020B0609030804020204" pitchFamily="49" charset="0"/>
                <a:cs typeface="Menlo" panose="020B0609030804020204" pitchFamily="49" charset="0"/>
              </a:rPr>
              <a:t>S2</a:t>
            </a:r>
            <a:r>
              <a:rPr lang="en-US" dirty="0">
                <a:ea typeface="Menlo" panose="020B0609030804020204" pitchFamily="49" charset="0"/>
                <a:cs typeface="Menlo" panose="020B0609030804020204" pitchFamily="49" charset="0"/>
              </a:rPr>
              <a:t>)</a:t>
            </a:r>
          </a:p>
          <a:p>
            <a:pPr marL="342900" indent="-342900">
              <a:buFont typeface="Arial" panose="020B0604020202020204" pitchFamily="34" charset="0"/>
              <a:buChar char="•"/>
            </a:pPr>
            <a:r>
              <a:rPr lang="en-US" dirty="0">
                <a:ea typeface="Menlo" panose="020B0609030804020204" pitchFamily="49" charset="0"/>
                <a:cs typeface="Menlo" panose="020B0609030804020204" pitchFamily="49" charset="0"/>
              </a:rPr>
              <a:t>“</a:t>
            </a:r>
            <a:r>
              <a:rPr lang="en-US" dirty="0">
                <a:latin typeface="Consolas" panose="020B0609020204030204" pitchFamily="49" charset="0"/>
                <a:ea typeface="Menlo" panose="020B0609030804020204" pitchFamily="49" charset="0"/>
                <a:cs typeface="Menlo" panose="020B0609030804020204" pitchFamily="49" charset="0"/>
              </a:rPr>
              <a:t>print I2</a:t>
            </a:r>
            <a:r>
              <a:rPr lang="en-US" dirty="0">
                <a:ea typeface="Menlo" panose="020B0609030804020204" pitchFamily="49" charset="0"/>
                <a:cs typeface="Menlo" panose="020B0609030804020204" pitchFamily="49" charset="0"/>
              </a:rPr>
              <a:t>” 	(print the WMEs under the input-link, which always has this ID)</a:t>
            </a:r>
          </a:p>
          <a:p>
            <a:pPr marL="342900" indent="-342900">
              <a:buFont typeface="Arial" panose="020B0604020202020204" pitchFamily="34" charset="0"/>
              <a:buChar char="•"/>
            </a:pPr>
            <a:endParaRPr lang="en-US" dirty="0">
              <a:latin typeface="Consolas" panose="020B0609020204030204" pitchFamily="49" charset="0"/>
              <a:ea typeface="Menlo" panose="020B0609030804020204" pitchFamily="49" charset="0"/>
              <a:cs typeface="Menlo" panose="020B0609030804020204" pitchFamily="49" charset="0"/>
            </a:endParaRPr>
          </a:p>
          <a:p>
            <a:pPr marL="574675" lvl="2" indent="-342900">
              <a:buFont typeface="+mj-lt"/>
              <a:buAutoNum type="arabicPeriod"/>
            </a:pPr>
            <a:endParaRPr lang="en-US" dirty="0"/>
          </a:p>
        </p:txBody>
      </p:sp>
    </p:spTree>
    <p:extLst>
      <p:ext uri="{BB962C8B-B14F-4D97-AF65-F5344CB8AC3E}">
        <p14:creationId xmlns:p14="http://schemas.microsoft.com/office/powerpoint/2010/main" val="3556244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C30BDC-DBD4-D0CC-8B8A-9E3DA959F478}"/>
              </a:ext>
            </a:extLst>
          </p:cNvPr>
          <p:cNvSpPr>
            <a:spLocks noGrp="1"/>
          </p:cNvSpPr>
          <p:nvPr>
            <p:ph type="title"/>
          </p:nvPr>
        </p:nvSpPr>
        <p:spPr/>
        <p:txBody>
          <a:bodyPr/>
          <a:lstStyle/>
          <a:p>
            <a:r>
              <a:rPr lang="en-US" dirty="0"/>
              <a:t>Rule Naming Conventions</a:t>
            </a:r>
          </a:p>
        </p:txBody>
      </p:sp>
      <p:sp>
        <p:nvSpPr>
          <p:cNvPr id="5" name="Text Placeholder 4">
            <a:extLst>
              <a:ext uri="{FF2B5EF4-FFF2-40B4-BE49-F238E27FC236}">
                <a16:creationId xmlns:a16="http://schemas.microsoft.com/office/drawing/2014/main" id="{9721136E-A348-1A98-F654-8F8F8615176B}"/>
              </a:ext>
            </a:extLst>
          </p:cNvPr>
          <p:cNvSpPr>
            <a:spLocks noGrp="1"/>
          </p:cNvSpPr>
          <p:nvPr>
            <p:ph type="body" idx="1"/>
          </p:nvPr>
        </p:nvSpPr>
        <p:spPr/>
        <p:txBody>
          <a:bodyPr/>
          <a:lstStyle/>
          <a:p>
            <a:r>
              <a:rPr lang="en-US" dirty="0"/>
              <a:t>Knowing Your Rule at a Glance</a:t>
            </a:r>
          </a:p>
        </p:txBody>
      </p:sp>
    </p:spTree>
    <p:extLst>
      <p:ext uri="{BB962C8B-B14F-4D97-AF65-F5344CB8AC3E}">
        <p14:creationId xmlns:p14="http://schemas.microsoft.com/office/powerpoint/2010/main" val="2420861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4A7E0C-3970-1AD9-6520-6B5BFC9ABB71}"/>
              </a:ext>
            </a:extLst>
          </p:cNvPr>
          <p:cNvSpPr>
            <a:spLocks noGrp="1"/>
          </p:cNvSpPr>
          <p:nvPr>
            <p:ph type="title"/>
          </p:nvPr>
        </p:nvSpPr>
        <p:spPr/>
        <p:txBody>
          <a:bodyPr/>
          <a:lstStyle/>
          <a:p>
            <a:r>
              <a:rPr lang="en-US" dirty="0"/>
              <a:t>Rule Naming Conventions</a:t>
            </a:r>
          </a:p>
        </p:txBody>
      </p:sp>
      <p:sp>
        <p:nvSpPr>
          <p:cNvPr id="2" name="Content Placeholder 1">
            <a:extLst>
              <a:ext uri="{FF2B5EF4-FFF2-40B4-BE49-F238E27FC236}">
                <a16:creationId xmlns:a16="http://schemas.microsoft.com/office/drawing/2014/main" id="{BC9BD3ED-FB3D-75B2-BB3C-72195E59FBED}"/>
              </a:ext>
            </a:extLst>
          </p:cNvPr>
          <p:cNvSpPr>
            <a:spLocks noGrp="1"/>
          </p:cNvSpPr>
          <p:nvPr>
            <p:ph idx="1"/>
          </p:nvPr>
        </p:nvSpPr>
        <p:spPr>
          <a:xfrm>
            <a:off x="1524000" y="1088136"/>
            <a:ext cx="9144000" cy="4910327"/>
          </a:xfrm>
        </p:spPr>
        <p:txBody>
          <a:bodyPr>
            <a:normAutofit fontScale="92500" lnSpcReduction="10000"/>
          </a:bodyPr>
          <a:lstStyle/>
          <a:p>
            <a:r>
              <a:rPr lang="en-US" dirty="0"/>
              <a:t>When naming your rules, the following convention is suggested:</a:t>
            </a:r>
            <a:br>
              <a:rPr lang="en-US" dirty="0"/>
            </a:br>
            <a:endParaRPr lang="en-US" dirty="0"/>
          </a:p>
          <a:p>
            <a:r>
              <a:rPr lang="en-US" dirty="0"/>
              <a:t>Separate the following elements by asterisks:</a:t>
            </a:r>
          </a:p>
          <a:p>
            <a:pPr marL="342900" indent="-342900">
              <a:buAutoNum type="arabicPeriod"/>
            </a:pPr>
            <a:r>
              <a:rPr lang="en-US" dirty="0"/>
              <a:t>The rule type  (“</a:t>
            </a:r>
            <a:r>
              <a:rPr lang="en-US" dirty="0">
                <a:latin typeface="Consolas" panose="020B0609020204030204" pitchFamily="49" charset="0"/>
                <a:ea typeface="Menlo" panose="020B0609030804020204" pitchFamily="49" charset="0"/>
                <a:cs typeface="Menlo" panose="020B0609030804020204" pitchFamily="49" charset="0"/>
              </a:rPr>
              <a:t>elaborate</a:t>
            </a:r>
            <a:r>
              <a:rPr lang="en-US" dirty="0">
                <a:ea typeface="Menlo" panose="020B0609030804020204" pitchFamily="49" charset="0"/>
                <a:cs typeface="Menlo" panose="020B0609030804020204" pitchFamily="49" charset="0"/>
              </a:rPr>
              <a:t>” / “</a:t>
            </a:r>
            <a:r>
              <a:rPr lang="en-US" dirty="0">
                <a:latin typeface="Consolas" panose="020B0609020204030204" pitchFamily="49" charset="0"/>
                <a:ea typeface="Menlo" panose="020B0609030804020204" pitchFamily="49" charset="0"/>
                <a:cs typeface="Menlo" panose="020B0609030804020204" pitchFamily="49" charset="0"/>
              </a:rPr>
              <a:t>propose</a:t>
            </a:r>
            <a:r>
              <a:rPr lang="en-US" dirty="0">
                <a:ea typeface="Menlo" panose="020B0609030804020204" pitchFamily="49" charset="0"/>
                <a:cs typeface="Menlo" panose="020B0609030804020204" pitchFamily="49" charset="0"/>
              </a:rPr>
              <a:t>” / “</a:t>
            </a:r>
            <a:r>
              <a:rPr lang="en-US" dirty="0">
                <a:latin typeface="Consolas" panose="020B0609020204030204" pitchFamily="49" charset="0"/>
                <a:ea typeface="Menlo" panose="020B0609030804020204" pitchFamily="49" charset="0"/>
                <a:cs typeface="Menlo" panose="020B0609030804020204" pitchFamily="49" charset="0"/>
              </a:rPr>
              <a:t>prefer</a:t>
            </a:r>
            <a:r>
              <a:rPr lang="en-US" dirty="0">
                <a:ea typeface="Menlo" panose="020B0609030804020204" pitchFamily="49" charset="0"/>
                <a:cs typeface="Menlo" panose="020B0609030804020204" pitchFamily="49" charset="0"/>
              </a:rPr>
              <a:t>” / “</a:t>
            </a:r>
            <a:r>
              <a:rPr lang="en-US" dirty="0">
                <a:latin typeface="Consolas" panose="020B0609020204030204" pitchFamily="49" charset="0"/>
                <a:ea typeface="Menlo" panose="020B0609030804020204" pitchFamily="49" charset="0"/>
                <a:cs typeface="Menlo" panose="020B0609030804020204" pitchFamily="49" charset="0"/>
              </a:rPr>
              <a:t>apply</a:t>
            </a:r>
            <a:r>
              <a:rPr lang="en-US" dirty="0">
                <a:ea typeface="Menlo" panose="020B0609030804020204" pitchFamily="49" charset="0"/>
                <a:cs typeface="Menlo" panose="020B0609030804020204" pitchFamily="49" charset="0"/>
              </a:rPr>
              <a:t>”</a:t>
            </a:r>
            <a:r>
              <a:rPr lang="en-US" dirty="0"/>
              <a:t>)</a:t>
            </a:r>
            <a:endParaRPr lang="en-US" dirty="0">
              <a:ea typeface="Menlo" panose="020B0609030804020204" pitchFamily="49" charset="0"/>
              <a:cs typeface="Menlo" panose="020B0609030804020204" pitchFamily="49" charset="0"/>
            </a:endParaRPr>
          </a:p>
          <a:p>
            <a:pPr marL="342900" indent="-342900">
              <a:buAutoNum type="arabicPeriod"/>
            </a:pPr>
            <a:r>
              <a:rPr lang="en-US" dirty="0"/>
              <a:t>The state name it is supposed to fire in (such as “</a:t>
            </a:r>
            <a:r>
              <a:rPr lang="en-US" dirty="0" err="1">
                <a:latin typeface="Consolas" panose="020B0609020204030204" pitchFamily="49" charset="0"/>
              </a:rPr>
              <a:t>suppliersort</a:t>
            </a:r>
            <a:r>
              <a:rPr lang="en-US" dirty="0">
                <a:latin typeface="Consolas" panose="020B0609020204030204" pitchFamily="49" charset="0"/>
                <a:ea typeface="Menlo" panose="020B0609030804020204" pitchFamily="49" charset="0"/>
                <a:cs typeface="Menlo" panose="020B0609030804020204" pitchFamily="49" charset="0"/>
              </a:rPr>
              <a:t>-main</a:t>
            </a:r>
            <a:r>
              <a:rPr lang="en-US" dirty="0"/>
              <a:t>”)</a:t>
            </a:r>
          </a:p>
          <a:p>
            <a:pPr marL="342900" indent="-342900">
              <a:buAutoNum type="arabicPeriod"/>
            </a:pPr>
            <a:r>
              <a:rPr lang="en-US" dirty="0"/>
              <a:t>The operator name (if any is relevant)</a:t>
            </a:r>
          </a:p>
          <a:p>
            <a:pPr marL="342900" indent="-342900">
              <a:buAutoNum type="arabicPeriod"/>
            </a:pPr>
            <a:r>
              <a:rPr lang="en-US" dirty="0"/>
              <a:t>Any additional key words as needed that indicate what makes this rule unique from others that share the same naming for elements 1-3</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r>
              <a:rPr lang="en-US" dirty="0"/>
              <a:t>There are other conventions you can use (such as swapping the order of steps </a:t>
            </a:r>
            <a:r>
              <a:rPr lang="en-US" b="1" dirty="0"/>
              <a:t>1</a:t>
            </a:r>
            <a:r>
              <a:rPr lang="en-US" dirty="0"/>
              <a:t> and </a:t>
            </a:r>
            <a:r>
              <a:rPr lang="en-US" b="1" dirty="0"/>
              <a:t>2</a:t>
            </a:r>
            <a:r>
              <a:rPr lang="en-US" dirty="0"/>
              <a:t>)</a:t>
            </a:r>
          </a:p>
          <a:p>
            <a:pPr marL="285750" indent="-285750">
              <a:buFont typeface="Arial" panose="020B0604020202020204" pitchFamily="34" charset="0"/>
              <a:buChar char="•"/>
            </a:pPr>
            <a:r>
              <a:rPr lang="en-US" i="1" dirty="0"/>
              <a:t>But be consistent!</a:t>
            </a:r>
          </a:p>
          <a:p>
            <a:pPr marL="285750" indent="-285750">
              <a:buFont typeface="Arial" panose="020B0604020202020204" pitchFamily="34" charset="0"/>
              <a:buChar char="•"/>
            </a:pPr>
            <a:r>
              <a:rPr lang="en-US" dirty="0"/>
              <a:t>A good naming scheme gives you confidence that your rule names are unique.</a:t>
            </a:r>
          </a:p>
          <a:p>
            <a:pPr marL="285750" indent="-285750">
              <a:buFont typeface="Arial" panose="020B0604020202020204" pitchFamily="34" charset="0"/>
              <a:buChar char="•"/>
            </a:pPr>
            <a:r>
              <a:rPr lang="en-US" dirty="0"/>
              <a:t>It also helps you know immediately what your rule does just from the name.</a:t>
            </a:r>
          </a:p>
        </p:txBody>
      </p:sp>
      <p:sp>
        <p:nvSpPr>
          <p:cNvPr id="5" name="TextBox 4">
            <a:extLst>
              <a:ext uri="{FF2B5EF4-FFF2-40B4-BE49-F238E27FC236}">
                <a16:creationId xmlns:a16="http://schemas.microsoft.com/office/drawing/2014/main" id="{7D3E0463-9320-22BB-AAF7-A22BC4A56301}"/>
              </a:ext>
            </a:extLst>
          </p:cNvPr>
          <p:cNvSpPr txBox="1"/>
          <p:nvPr/>
        </p:nvSpPr>
        <p:spPr bwMode="gray">
          <a:xfrm>
            <a:off x="2149311" y="3857009"/>
            <a:ext cx="7893378" cy="369332"/>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b="0" dirty="0" err="1">
                <a:effectLst/>
                <a:latin typeface="Consolas" panose="020B0609020204030204" pitchFamily="49" charset="0"/>
              </a:rPr>
              <a:t>sp</a:t>
            </a:r>
            <a:r>
              <a:rPr lang="en-US" b="0" dirty="0">
                <a:effectLst/>
                <a:latin typeface="Consolas" panose="020B0609020204030204" pitchFamily="49" charset="0"/>
              </a:rPr>
              <a:t> {propose*</a:t>
            </a:r>
            <a:r>
              <a:rPr lang="en-US" dirty="0" err="1">
                <a:latin typeface="Consolas" panose="020B0609020204030204" pitchFamily="49" charset="0"/>
              </a:rPr>
              <a:t>suppliersort</a:t>
            </a:r>
            <a:r>
              <a:rPr lang="en-US" b="0" dirty="0">
                <a:effectLst/>
                <a:latin typeface="Consolas" panose="020B0609020204030204" pitchFamily="49" charset="0"/>
              </a:rPr>
              <a:t>-tie*my-operator-name*special-case-42</a:t>
            </a:r>
          </a:p>
        </p:txBody>
      </p:sp>
      <p:sp>
        <p:nvSpPr>
          <p:cNvPr id="4" name="TextBox 3">
            <a:extLst>
              <a:ext uri="{FF2B5EF4-FFF2-40B4-BE49-F238E27FC236}">
                <a16:creationId xmlns:a16="http://schemas.microsoft.com/office/drawing/2014/main" id="{C49C5BAA-E5B0-B7B1-FB76-F14CA5C4E2FC}"/>
              </a:ext>
            </a:extLst>
          </p:cNvPr>
          <p:cNvSpPr txBox="1"/>
          <p:nvPr/>
        </p:nvSpPr>
        <p:spPr bwMode="gray">
          <a:xfrm>
            <a:off x="3101614" y="3401568"/>
            <a:ext cx="227626" cy="492443"/>
          </a:xfrm>
          <a:prstGeom prst="rect">
            <a:avLst/>
          </a:prstGeom>
          <a:noFill/>
        </p:spPr>
        <p:txBody>
          <a:bodyPr vert="horz" wrap="none" lIns="0" tIns="0" rIns="0" bIns="0" rtlCol="0">
            <a:spAutoFit/>
          </a:bodyPr>
          <a:lstStyle/>
          <a:p>
            <a:pPr algn="ctr">
              <a:spcBef>
                <a:spcPts val="600"/>
              </a:spcBef>
            </a:pPr>
            <a:r>
              <a:rPr lang="en-US" sz="3200" b="1" dirty="0">
                <a:solidFill>
                  <a:schemeClr val="tx2"/>
                </a:solidFill>
              </a:rPr>
              <a:t>1</a:t>
            </a:r>
          </a:p>
        </p:txBody>
      </p:sp>
      <p:sp>
        <p:nvSpPr>
          <p:cNvPr id="6" name="TextBox 5">
            <a:extLst>
              <a:ext uri="{FF2B5EF4-FFF2-40B4-BE49-F238E27FC236}">
                <a16:creationId xmlns:a16="http://schemas.microsoft.com/office/drawing/2014/main" id="{10BE1B1B-D7BB-BF2C-0495-2127A6E3DE83}"/>
              </a:ext>
            </a:extLst>
          </p:cNvPr>
          <p:cNvSpPr txBox="1"/>
          <p:nvPr/>
        </p:nvSpPr>
        <p:spPr bwMode="gray">
          <a:xfrm>
            <a:off x="4517024" y="3401568"/>
            <a:ext cx="227626" cy="492443"/>
          </a:xfrm>
          <a:prstGeom prst="rect">
            <a:avLst/>
          </a:prstGeom>
          <a:noFill/>
        </p:spPr>
        <p:txBody>
          <a:bodyPr vert="horz" wrap="none" lIns="0" tIns="0" rIns="0" bIns="0" rtlCol="0">
            <a:spAutoFit/>
          </a:bodyPr>
          <a:lstStyle/>
          <a:p>
            <a:pPr algn="ctr">
              <a:spcBef>
                <a:spcPts val="600"/>
              </a:spcBef>
            </a:pPr>
            <a:r>
              <a:rPr lang="en-US" sz="3200" b="1" dirty="0">
                <a:solidFill>
                  <a:schemeClr val="tx2"/>
                </a:solidFill>
              </a:rPr>
              <a:t>2</a:t>
            </a:r>
          </a:p>
        </p:txBody>
      </p:sp>
      <p:sp>
        <p:nvSpPr>
          <p:cNvPr id="7" name="TextBox 6">
            <a:extLst>
              <a:ext uri="{FF2B5EF4-FFF2-40B4-BE49-F238E27FC236}">
                <a16:creationId xmlns:a16="http://schemas.microsoft.com/office/drawing/2014/main" id="{48466840-3949-33EB-0C19-6457B9E3E247}"/>
              </a:ext>
            </a:extLst>
          </p:cNvPr>
          <p:cNvSpPr txBox="1"/>
          <p:nvPr/>
        </p:nvSpPr>
        <p:spPr bwMode="gray">
          <a:xfrm>
            <a:off x="6317898" y="3401568"/>
            <a:ext cx="227626" cy="492443"/>
          </a:xfrm>
          <a:prstGeom prst="rect">
            <a:avLst/>
          </a:prstGeom>
          <a:noFill/>
        </p:spPr>
        <p:txBody>
          <a:bodyPr vert="horz" wrap="none" lIns="0" tIns="0" rIns="0" bIns="0" rtlCol="0">
            <a:spAutoFit/>
          </a:bodyPr>
          <a:lstStyle/>
          <a:p>
            <a:pPr algn="ctr">
              <a:spcBef>
                <a:spcPts val="600"/>
              </a:spcBef>
            </a:pPr>
            <a:r>
              <a:rPr lang="en-US" sz="3200" b="1" dirty="0">
                <a:solidFill>
                  <a:schemeClr val="tx2"/>
                </a:solidFill>
              </a:rPr>
              <a:t>3</a:t>
            </a:r>
          </a:p>
        </p:txBody>
      </p:sp>
      <p:sp>
        <p:nvSpPr>
          <p:cNvPr id="8" name="TextBox 7">
            <a:extLst>
              <a:ext uri="{FF2B5EF4-FFF2-40B4-BE49-F238E27FC236}">
                <a16:creationId xmlns:a16="http://schemas.microsoft.com/office/drawing/2014/main" id="{A762E82A-D984-6A2A-4462-B91674783F4A}"/>
              </a:ext>
            </a:extLst>
          </p:cNvPr>
          <p:cNvSpPr txBox="1"/>
          <p:nvPr/>
        </p:nvSpPr>
        <p:spPr bwMode="gray">
          <a:xfrm>
            <a:off x="8346398" y="3401568"/>
            <a:ext cx="227626" cy="492443"/>
          </a:xfrm>
          <a:prstGeom prst="rect">
            <a:avLst/>
          </a:prstGeom>
          <a:noFill/>
        </p:spPr>
        <p:txBody>
          <a:bodyPr vert="horz" wrap="none" lIns="0" tIns="0" rIns="0" bIns="0" rtlCol="0">
            <a:spAutoFit/>
          </a:bodyPr>
          <a:lstStyle/>
          <a:p>
            <a:pPr algn="ctr">
              <a:spcBef>
                <a:spcPts val="600"/>
              </a:spcBef>
            </a:pPr>
            <a:r>
              <a:rPr lang="en-US" sz="3200" b="1" dirty="0">
                <a:solidFill>
                  <a:schemeClr val="tx2"/>
                </a:solidFill>
              </a:rPr>
              <a:t>4</a:t>
            </a:r>
          </a:p>
        </p:txBody>
      </p:sp>
    </p:spTree>
    <p:extLst>
      <p:ext uri="{BB962C8B-B14F-4D97-AF65-F5344CB8AC3E}">
        <p14:creationId xmlns:p14="http://schemas.microsoft.com/office/powerpoint/2010/main" val="2148244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C2F221-637C-9B82-0C21-92540FAC48B4}"/>
              </a:ext>
            </a:extLst>
          </p:cNvPr>
          <p:cNvSpPr>
            <a:spLocks noGrp="1"/>
          </p:cNvSpPr>
          <p:nvPr>
            <p:ph type="title"/>
          </p:nvPr>
        </p:nvSpPr>
        <p:spPr>
          <a:xfrm>
            <a:off x="1752600" y="3212854"/>
            <a:ext cx="8686800" cy="761747"/>
          </a:xfrm>
        </p:spPr>
        <p:txBody>
          <a:bodyPr/>
          <a:lstStyle/>
          <a:p>
            <a:r>
              <a:rPr lang="en-US" dirty="0"/>
              <a:t>Debugging Rule Matching</a:t>
            </a:r>
          </a:p>
        </p:txBody>
      </p:sp>
      <p:sp>
        <p:nvSpPr>
          <p:cNvPr id="2" name="Text Placeholder 1">
            <a:extLst>
              <a:ext uri="{FF2B5EF4-FFF2-40B4-BE49-F238E27FC236}">
                <a16:creationId xmlns:a16="http://schemas.microsoft.com/office/drawing/2014/main" id="{5A0A62B4-0D61-E7B1-3F2B-173EF5B2E76B}"/>
              </a:ext>
            </a:extLst>
          </p:cNvPr>
          <p:cNvSpPr>
            <a:spLocks noGrp="1"/>
          </p:cNvSpPr>
          <p:nvPr>
            <p:ph type="body" idx="1"/>
          </p:nvPr>
        </p:nvSpPr>
        <p:spPr/>
        <p:txBody>
          <a:bodyPr/>
          <a:lstStyle/>
          <a:p>
            <a:r>
              <a:rPr lang="en-US" dirty="0"/>
              <a:t>How To Diagnose a LHS Bug</a:t>
            </a:r>
          </a:p>
        </p:txBody>
      </p:sp>
    </p:spTree>
    <p:extLst>
      <p:ext uri="{BB962C8B-B14F-4D97-AF65-F5344CB8AC3E}">
        <p14:creationId xmlns:p14="http://schemas.microsoft.com/office/powerpoint/2010/main" val="3992601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CE5D62-4126-BC19-CB79-EF3C2E62C653}"/>
              </a:ext>
            </a:extLst>
          </p:cNvPr>
          <p:cNvSpPr>
            <a:spLocks noGrp="1"/>
          </p:cNvSpPr>
          <p:nvPr>
            <p:ph type="title"/>
          </p:nvPr>
        </p:nvSpPr>
        <p:spPr/>
        <p:txBody>
          <a:bodyPr/>
          <a:lstStyle/>
          <a:p>
            <a:r>
              <a:rPr lang="en-US" dirty="0"/>
              <a:t>The </a:t>
            </a:r>
            <a:r>
              <a:rPr lang="en-US" dirty="0">
                <a:latin typeface="Consolas" panose="020B0609020204030204" pitchFamily="49" charset="0"/>
                <a:ea typeface="Menlo" panose="020B0609030804020204" pitchFamily="49" charset="0"/>
                <a:cs typeface="Menlo" panose="020B0609030804020204" pitchFamily="49" charset="0"/>
              </a:rPr>
              <a:t>matches –w [</a:t>
            </a:r>
            <a:r>
              <a:rPr lang="en-US" dirty="0" err="1">
                <a:latin typeface="Consolas" panose="020B0609020204030204" pitchFamily="49" charset="0"/>
                <a:ea typeface="Menlo" panose="020B0609030804020204" pitchFamily="49" charset="0"/>
                <a:cs typeface="Menlo" panose="020B0609030804020204" pitchFamily="49" charset="0"/>
              </a:rPr>
              <a:t>rule_name</a:t>
            </a:r>
            <a:r>
              <a:rPr lang="en-US" dirty="0">
                <a:latin typeface="Consolas" panose="020B0609020204030204" pitchFamily="49" charset="0"/>
                <a:ea typeface="Menlo" panose="020B0609030804020204" pitchFamily="49" charset="0"/>
                <a:cs typeface="Menlo" panose="020B0609030804020204" pitchFamily="49" charset="0"/>
              </a:rPr>
              <a:t>]</a:t>
            </a:r>
            <a:r>
              <a:rPr lang="en-US" dirty="0"/>
              <a:t> Command</a:t>
            </a:r>
          </a:p>
        </p:txBody>
      </p:sp>
      <p:sp>
        <p:nvSpPr>
          <p:cNvPr id="2" name="Content Placeholder 1">
            <a:extLst>
              <a:ext uri="{FF2B5EF4-FFF2-40B4-BE49-F238E27FC236}">
                <a16:creationId xmlns:a16="http://schemas.microsoft.com/office/drawing/2014/main" id="{CD13A82B-AA73-FD40-960A-59B2828E24F5}"/>
              </a:ext>
            </a:extLst>
          </p:cNvPr>
          <p:cNvSpPr>
            <a:spLocks noGrp="1"/>
          </p:cNvSpPr>
          <p:nvPr>
            <p:ph idx="1"/>
          </p:nvPr>
        </p:nvSpPr>
        <p:spPr/>
        <p:txBody>
          <a:bodyPr/>
          <a:lstStyle/>
          <a:p>
            <a:r>
              <a:rPr lang="en-US" dirty="0"/>
              <a:t>The first thing to check when your rule doesn’t seem to fire when you thought it would:</a:t>
            </a:r>
          </a:p>
          <a:p>
            <a:pPr marL="285750" indent="-285750">
              <a:buFont typeface="Arial" panose="020B0604020202020204" pitchFamily="34" charset="0"/>
              <a:buChar char="•"/>
            </a:pPr>
            <a:r>
              <a:rPr lang="en-US" dirty="0">
                <a:latin typeface="Consolas" panose="020B0609020204030204" pitchFamily="49" charset="0"/>
                <a:ea typeface="Menlo" panose="020B0609030804020204" pitchFamily="49" charset="0"/>
                <a:cs typeface="Menlo" panose="020B0609030804020204" pitchFamily="49" charset="0"/>
              </a:rPr>
              <a:t>matches –w your*rule*name*here</a:t>
            </a:r>
          </a:p>
          <a:p>
            <a:r>
              <a:rPr lang="en-US" dirty="0"/>
              <a:t>This will show which parts of your rule’s LHS are </a:t>
            </a:r>
            <a:r>
              <a:rPr lang="en-US" i="1" dirty="0"/>
              <a:t>currently satisfied</a:t>
            </a:r>
            <a:r>
              <a:rPr lang="en-US" dirty="0"/>
              <a:t>.</a:t>
            </a:r>
          </a:p>
          <a:p>
            <a:endParaRPr lang="en-US" dirty="0"/>
          </a:p>
        </p:txBody>
      </p:sp>
      <p:pic>
        <p:nvPicPr>
          <p:cNvPr id="4" name="Picture 3">
            <a:extLst>
              <a:ext uri="{FF2B5EF4-FFF2-40B4-BE49-F238E27FC236}">
                <a16:creationId xmlns:a16="http://schemas.microsoft.com/office/drawing/2014/main" id="{61753187-55C8-84D8-1887-E19BBF1E9E3E}"/>
              </a:ext>
            </a:extLst>
          </p:cNvPr>
          <p:cNvPicPr>
            <a:picLocks noChangeAspect="1"/>
          </p:cNvPicPr>
          <p:nvPr/>
        </p:nvPicPr>
        <p:blipFill rotWithShape="1">
          <a:blip r:embed="rId2"/>
          <a:srcRect t="7866"/>
          <a:stretch/>
        </p:blipFill>
        <p:spPr>
          <a:xfrm>
            <a:off x="6922770" y="3011932"/>
            <a:ext cx="4364990" cy="3290429"/>
          </a:xfrm>
          <a:prstGeom prst="rect">
            <a:avLst/>
          </a:prstGeom>
          <a:ln>
            <a:noFill/>
          </a:ln>
          <a:effectLst>
            <a:outerShdw blurRad="292100" dist="139700" dir="2700000" algn="tl" rotWithShape="0">
              <a:srgbClr val="333333">
                <a:alpha val="65000"/>
              </a:srgbClr>
            </a:outerShdw>
          </a:effectLst>
        </p:spPr>
      </p:pic>
      <p:sp>
        <p:nvSpPr>
          <p:cNvPr id="5" name="Rectangle 4">
            <a:extLst>
              <a:ext uri="{FF2B5EF4-FFF2-40B4-BE49-F238E27FC236}">
                <a16:creationId xmlns:a16="http://schemas.microsoft.com/office/drawing/2014/main" id="{FF6B0FD3-2E2C-0D48-E159-334DC5E3F482}"/>
              </a:ext>
            </a:extLst>
          </p:cNvPr>
          <p:cNvSpPr/>
          <p:nvPr/>
        </p:nvSpPr>
        <p:spPr bwMode="gray">
          <a:xfrm>
            <a:off x="544830" y="2731126"/>
            <a:ext cx="5120640" cy="1247692"/>
          </a:xfrm>
          <a:prstGeom prst="rect">
            <a:avLst/>
          </a:prstGeom>
          <a:solidFill>
            <a:schemeClr val="bg2"/>
          </a:solidFill>
          <a:ln w="57150" cap="rnd">
            <a:solidFill>
              <a:schemeClr val="tx2"/>
            </a:solidFill>
            <a:roun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1600" b="1" dirty="0">
                <a:solidFill>
                  <a:schemeClr val="accent6"/>
                </a:solidFill>
                <a:latin typeface="+mj-lt"/>
                <a:ea typeface="Menlo" panose="020B0609030804020204" pitchFamily="49" charset="0"/>
                <a:cs typeface="Menlo" panose="020B0609030804020204" pitchFamily="49" charset="0"/>
              </a:rPr>
              <a:t>The leading number before each condition indicates how many WMEs match that condition.</a:t>
            </a:r>
          </a:p>
          <a:p>
            <a:pPr algn="ctr">
              <a:spcBef>
                <a:spcPts val="600"/>
              </a:spcBef>
            </a:pPr>
            <a:r>
              <a:rPr lang="en-US" sz="1600" b="1" dirty="0">
                <a:solidFill>
                  <a:schemeClr val="accent6"/>
                </a:solidFill>
                <a:latin typeface="+mj-lt"/>
                <a:ea typeface="Menlo" panose="020B0609030804020204" pitchFamily="49" charset="0"/>
                <a:cs typeface="Menlo" panose="020B0609030804020204" pitchFamily="49" charset="0"/>
              </a:rPr>
              <a:t>(Here, there are 2 states, but only 1 of them has ^io, and that ^io structure only has 1 ^input-link.)</a:t>
            </a:r>
          </a:p>
        </p:txBody>
      </p:sp>
      <p:cxnSp>
        <p:nvCxnSpPr>
          <p:cNvPr id="14" name="Straight Arrow Connector 13">
            <a:extLst>
              <a:ext uri="{FF2B5EF4-FFF2-40B4-BE49-F238E27FC236}">
                <a16:creationId xmlns:a16="http://schemas.microsoft.com/office/drawing/2014/main" id="{D1D2385B-CC6C-D92B-24CE-C5C71FFD2FD8}"/>
              </a:ext>
            </a:extLst>
          </p:cNvPr>
          <p:cNvCxnSpPr>
            <a:cxnSpLocks/>
            <a:stCxn id="5" idx="3"/>
          </p:cNvCxnSpPr>
          <p:nvPr/>
        </p:nvCxnSpPr>
        <p:spPr bwMode="gray">
          <a:xfrm>
            <a:off x="5665470" y="3354972"/>
            <a:ext cx="1593169" cy="7104"/>
          </a:xfrm>
          <a:prstGeom prst="straightConnector1">
            <a:avLst/>
          </a:prstGeom>
          <a:ln w="57150" cap="rnd">
            <a:solidFill>
              <a:schemeClr val="tx2"/>
            </a:solidFill>
            <a:roun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C115123-31D0-F587-3FAF-E69BA4F8D698}"/>
              </a:ext>
            </a:extLst>
          </p:cNvPr>
          <p:cNvSpPr/>
          <p:nvPr/>
        </p:nvSpPr>
        <p:spPr bwMode="gray">
          <a:xfrm>
            <a:off x="544830" y="4112119"/>
            <a:ext cx="5120640" cy="1214630"/>
          </a:xfrm>
          <a:prstGeom prst="rect">
            <a:avLst/>
          </a:prstGeom>
          <a:solidFill>
            <a:schemeClr val="bg2"/>
          </a:solidFill>
          <a:ln w="57150" cap="rnd">
            <a:solidFill>
              <a:schemeClr val="tx2"/>
            </a:solidFill>
            <a:roun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1600" b="1" dirty="0">
                <a:solidFill>
                  <a:schemeClr val="accent6"/>
                </a:solidFill>
                <a:latin typeface="+mj-lt"/>
                <a:ea typeface="Menlo" panose="020B0609030804020204" pitchFamily="49" charset="0"/>
                <a:cs typeface="Menlo" panose="020B0609030804020204" pitchFamily="49" charset="0"/>
              </a:rPr>
              <a:t>If you see “&gt;&gt;&gt;&gt;” before a condition, it means that condition was </a:t>
            </a:r>
            <a:r>
              <a:rPr lang="en-US" sz="1600" b="1" i="1" dirty="0">
                <a:solidFill>
                  <a:schemeClr val="accent6"/>
                </a:solidFill>
                <a:latin typeface="+mj-lt"/>
                <a:ea typeface="Menlo" panose="020B0609030804020204" pitchFamily="49" charset="0"/>
                <a:cs typeface="Menlo" panose="020B0609030804020204" pitchFamily="49" charset="0"/>
              </a:rPr>
              <a:t>not found</a:t>
            </a:r>
            <a:r>
              <a:rPr lang="en-US" sz="1600" b="1" dirty="0">
                <a:solidFill>
                  <a:schemeClr val="accent6"/>
                </a:solidFill>
                <a:latin typeface="+mj-lt"/>
                <a:ea typeface="Menlo" panose="020B0609030804020204" pitchFamily="49" charset="0"/>
                <a:cs typeface="Menlo" panose="020B0609030804020204" pitchFamily="49" charset="0"/>
              </a:rPr>
              <a:t> in WM.</a:t>
            </a:r>
          </a:p>
          <a:p>
            <a:pPr algn="ctr">
              <a:spcBef>
                <a:spcPts val="600"/>
              </a:spcBef>
            </a:pPr>
            <a:r>
              <a:rPr lang="en-US" sz="1600" b="1" dirty="0">
                <a:solidFill>
                  <a:schemeClr val="accent6"/>
                </a:solidFill>
                <a:latin typeface="+mj-lt"/>
                <a:ea typeface="Menlo" panose="020B0609030804020204" pitchFamily="49" charset="0"/>
                <a:cs typeface="Menlo" panose="020B0609030804020204" pitchFamily="49" charset="0"/>
              </a:rPr>
              <a:t>(Here, this helps me see that ”</a:t>
            </a:r>
            <a:r>
              <a:rPr lang="en-US" sz="1600" b="1" dirty="0" err="1">
                <a:solidFill>
                  <a:schemeClr val="accent6"/>
                </a:solidFill>
                <a:latin typeface="+mj-lt"/>
                <a:ea typeface="Menlo" panose="020B0609030804020204" pitchFamily="49" charset="0"/>
                <a:cs typeface="Menlo" panose="020B0609030804020204" pitchFamily="49" charset="0"/>
              </a:rPr>
              <a:t>priorties</a:t>
            </a:r>
            <a:r>
              <a:rPr lang="en-US" sz="1600" b="1" dirty="0">
                <a:solidFill>
                  <a:schemeClr val="accent6"/>
                </a:solidFill>
                <a:latin typeface="+mj-lt"/>
                <a:ea typeface="Menlo" panose="020B0609030804020204" pitchFamily="49" charset="0"/>
                <a:cs typeface="Menlo" panose="020B0609030804020204" pitchFamily="49" charset="0"/>
              </a:rPr>
              <a:t>” is misspelled, which is why the rule doesn’t match.)</a:t>
            </a:r>
          </a:p>
        </p:txBody>
      </p:sp>
      <p:cxnSp>
        <p:nvCxnSpPr>
          <p:cNvPr id="16" name="Straight Arrow Connector 15">
            <a:extLst>
              <a:ext uri="{FF2B5EF4-FFF2-40B4-BE49-F238E27FC236}">
                <a16:creationId xmlns:a16="http://schemas.microsoft.com/office/drawing/2014/main" id="{5A899F84-3A9D-F746-E241-C54FA2CCFE60}"/>
              </a:ext>
            </a:extLst>
          </p:cNvPr>
          <p:cNvCxnSpPr>
            <a:cxnSpLocks/>
            <a:stCxn id="15" idx="3"/>
          </p:cNvCxnSpPr>
          <p:nvPr/>
        </p:nvCxnSpPr>
        <p:spPr bwMode="gray">
          <a:xfrm flipV="1">
            <a:off x="5665470" y="4117142"/>
            <a:ext cx="1257300" cy="602292"/>
          </a:xfrm>
          <a:prstGeom prst="straightConnector1">
            <a:avLst/>
          </a:prstGeom>
          <a:ln w="57150" cap="rnd">
            <a:solidFill>
              <a:schemeClr val="tx2"/>
            </a:solidFill>
            <a:roun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1E2AF72-834B-225B-1992-E8D18CC84318}"/>
              </a:ext>
            </a:extLst>
          </p:cNvPr>
          <p:cNvSpPr/>
          <p:nvPr/>
        </p:nvSpPr>
        <p:spPr bwMode="gray">
          <a:xfrm>
            <a:off x="368935" y="5469477"/>
            <a:ext cx="5981702" cy="637991"/>
          </a:xfrm>
          <a:prstGeom prst="rect">
            <a:avLst/>
          </a:prstGeom>
          <a:solidFill>
            <a:schemeClr val="bg2"/>
          </a:solidFill>
          <a:ln w="57150" cap="rnd">
            <a:solidFill>
              <a:schemeClr val="tx2"/>
            </a:solidFill>
            <a:roun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1600" b="1" dirty="0">
                <a:solidFill>
                  <a:schemeClr val="accent6"/>
                </a:solidFill>
                <a:latin typeface="+mj-lt"/>
                <a:ea typeface="Menlo" panose="020B0609030804020204" pitchFamily="49" charset="0"/>
                <a:cs typeface="Menlo" panose="020B0609030804020204" pitchFamily="49" charset="0"/>
              </a:rPr>
              <a:t>The “Matches For Left/Right” show what WMEs Soar was able to match on until it hit the non-matching condition.</a:t>
            </a:r>
          </a:p>
        </p:txBody>
      </p:sp>
      <p:cxnSp>
        <p:nvCxnSpPr>
          <p:cNvPr id="7" name="Straight Arrow Connector 6">
            <a:extLst>
              <a:ext uri="{FF2B5EF4-FFF2-40B4-BE49-F238E27FC236}">
                <a16:creationId xmlns:a16="http://schemas.microsoft.com/office/drawing/2014/main" id="{E1FEDC6C-000A-8222-9CA5-B9C90BFC5EF2}"/>
              </a:ext>
            </a:extLst>
          </p:cNvPr>
          <p:cNvCxnSpPr>
            <a:cxnSpLocks/>
            <a:stCxn id="6" idx="3"/>
          </p:cNvCxnSpPr>
          <p:nvPr/>
        </p:nvCxnSpPr>
        <p:spPr bwMode="gray">
          <a:xfrm flipV="1">
            <a:off x="6350637" y="5060199"/>
            <a:ext cx="1348611" cy="728274"/>
          </a:xfrm>
          <a:prstGeom prst="straightConnector1">
            <a:avLst/>
          </a:prstGeom>
          <a:ln w="57150" cap="rnd">
            <a:solidFill>
              <a:schemeClr val="tx2"/>
            </a:solidFill>
            <a:roun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45CFF6F-C08A-BE50-AB57-1525280FAF8D}"/>
              </a:ext>
            </a:extLst>
          </p:cNvPr>
          <p:cNvSpPr/>
          <p:nvPr/>
        </p:nvSpPr>
        <p:spPr bwMode="gray">
          <a:xfrm>
            <a:off x="9464039" y="2214033"/>
            <a:ext cx="2656461" cy="337074"/>
          </a:xfrm>
          <a:prstGeom prst="rect">
            <a:avLst/>
          </a:prstGeom>
          <a:solidFill>
            <a:schemeClr val="bg2"/>
          </a:solidFill>
          <a:ln w="57150" cap="rnd">
            <a:solidFill>
              <a:schemeClr val="tx2"/>
            </a:solidFill>
            <a:roun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1600" b="1" dirty="0">
                <a:solidFill>
                  <a:schemeClr val="accent6"/>
                </a:solidFill>
                <a:latin typeface="+mj-lt"/>
                <a:ea typeface="Menlo" panose="020B0609030804020204" pitchFamily="49" charset="0"/>
                <a:cs typeface="Menlo" panose="020B0609030804020204" pitchFamily="49" charset="0"/>
              </a:rPr>
              <a:t>Dot notation is expanded</a:t>
            </a:r>
          </a:p>
        </p:txBody>
      </p:sp>
      <p:cxnSp>
        <p:nvCxnSpPr>
          <p:cNvPr id="17" name="Straight Arrow Connector 16">
            <a:extLst>
              <a:ext uri="{FF2B5EF4-FFF2-40B4-BE49-F238E27FC236}">
                <a16:creationId xmlns:a16="http://schemas.microsoft.com/office/drawing/2014/main" id="{FD3B72CE-76AD-D704-BC31-0EC950062E86}"/>
              </a:ext>
            </a:extLst>
          </p:cNvPr>
          <p:cNvCxnSpPr>
            <a:cxnSpLocks/>
            <a:stCxn id="13" idx="2"/>
          </p:cNvCxnSpPr>
          <p:nvPr/>
        </p:nvCxnSpPr>
        <p:spPr bwMode="gray">
          <a:xfrm flipH="1">
            <a:off x="10140696" y="2551107"/>
            <a:ext cx="651574" cy="656823"/>
          </a:xfrm>
          <a:prstGeom prst="straightConnector1">
            <a:avLst/>
          </a:prstGeom>
          <a:ln w="57150" cap="rnd">
            <a:solidFill>
              <a:schemeClr val="tx2"/>
            </a:solidFill>
            <a:round/>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8944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AE481C2-2FC5-1170-8475-6DE1736FF796}"/>
              </a:ext>
            </a:extLst>
          </p:cNvPr>
          <p:cNvPicPr>
            <a:picLocks noChangeAspect="1"/>
          </p:cNvPicPr>
          <p:nvPr/>
        </p:nvPicPr>
        <p:blipFill rotWithShape="1">
          <a:blip r:embed="rId2"/>
          <a:srcRect t="8073"/>
          <a:stretch/>
        </p:blipFill>
        <p:spPr>
          <a:xfrm>
            <a:off x="6846570" y="2960016"/>
            <a:ext cx="4569460" cy="3055994"/>
          </a:xfrm>
          <a:prstGeom prst="rect">
            <a:avLst/>
          </a:prstGeom>
          <a:ln>
            <a:noFill/>
          </a:ln>
          <a:effectLst>
            <a:outerShdw blurRad="292100" dist="139700" dir="2700000" algn="tl" rotWithShape="0">
              <a:srgbClr val="333333">
                <a:alpha val="65000"/>
              </a:srgbClr>
            </a:outerShdw>
          </a:effectLst>
        </p:spPr>
      </p:pic>
      <p:sp>
        <p:nvSpPr>
          <p:cNvPr id="3" name="Title 2">
            <a:extLst>
              <a:ext uri="{FF2B5EF4-FFF2-40B4-BE49-F238E27FC236}">
                <a16:creationId xmlns:a16="http://schemas.microsoft.com/office/drawing/2014/main" id="{0DCE5D62-4126-BC19-CB79-EF3C2E62C653}"/>
              </a:ext>
            </a:extLst>
          </p:cNvPr>
          <p:cNvSpPr>
            <a:spLocks noGrp="1"/>
          </p:cNvSpPr>
          <p:nvPr>
            <p:ph type="title"/>
          </p:nvPr>
        </p:nvSpPr>
        <p:spPr/>
        <p:txBody>
          <a:bodyPr/>
          <a:lstStyle/>
          <a:p>
            <a:r>
              <a:rPr lang="en-US" dirty="0"/>
              <a:t>The </a:t>
            </a:r>
            <a:r>
              <a:rPr lang="en-US" dirty="0">
                <a:latin typeface="Consolas" panose="020B0609020204030204" pitchFamily="49" charset="0"/>
                <a:ea typeface="Menlo" panose="020B0609030804020204" pitchFamily="49" charset="0"/>
                <a:cs typeface="Menlo" panose="020B0609030804020204" pitchFamily="49" charset="0"/>
              </a:rPr>
              <a:t>matches –w [</a:t>
            </a:r>
            <a:r>
              <a:rPr lang="en-US" dirty="0" err="1">
                <a:latin typeface="Consolas" panose="020B0609020204030204" pitchFamily="49" charset="0"/>
                <a:ea typeface="Menlo" panose="020B0609030804020204" pitchFamily="49" charset="0"/>
                <a:cs typeface="Menlo" panose="020B0609030804020204" pitchFamily="49" charset="0"/>
              </a:rPr>
              <a:t>rule_name</a:t>
            </a:r>
            <a:r>
              <a:rPr lang="en-US" dirty="0">
                <a:latin typeface="Consolas" panose="020B0609020204030204" pitchFamily="49" charset="0"/>
                <a:ea typeface="Menlo" panose="020B0609030804020204" pitchFamily="49" charset="0"/>
                <a:cs typeface="Menlo" panose="020B0609030804020204" pitchFamily="49" charset="0"/>
              </a:rPr>
              <a:t>]</a:t>
            </a:r>
            <a:r>
              <a:rPr lang="en-US" dirty="0"/>
              <a:t> Command</a:t>
            </a:r>
          </a:p>
        </p:txBody>
      </p:sp>
      <p:sp>
        <p:nvSpPr>
          <p:cNvPr id="2" name="Content Placeholder 1">
            <a:extLst>
              <a:ext uri="{FF2B5EF4-FFF2-40B4-BE49-F238E27FC236}">
                <a16:creationId xmlns:a16="http://schemas.microsoft.com/office/drawing/2014/main" id="{CD13A82B-AA73-FD40-960A-59B2828E24F5}"/>
              </a:ext>
            </a:extLst>
          </p:cNvPr>
          <p:cNvSpPr>
            <a:spLocks noGrp="1"/>
          </p:cNvSpPr>
          <p:nvPr>
            <p:ph idx="1"/>
          </p:nvPr>
        </p:nvSpPr>
        <p:spPr/>
        <p:txBody>
          <a:bodyPr/>
          <a:lstStyle/>
          <a:p>
            <a:r>
              <a:rPr lang="en-US" dirty="0"/>
              <a:t>The first thing to check when your rule doesn’t seem to fire when you thought it would:</a:t>
            </a:r>
          </a:p>
          <a:p>
            <a:pPr marL="285750" indent="-285750">
              <a:buFont typeface="Arial" panose="020B0604020202020204" pitchFamily="34" charset="0"/>
              <a:buChar char="•"/>
            </a:pPr>
            <a:r>
              <a:rPr lang="en-US" dirty="0">
                <a:latin typeface="Consolas" panose="020B0609020204030204" pitchFamily="49" charset="0"/>
                <a:ea typeface="Menlo" panose="020B0609030804020204" pitchFamily="49" charset="0"/>
                <a:cs typeface="Menlo" panose="020B0609030804020204" pitchFamily="49" charset="0"/>
              </a:rPr>
              <a:t>matches –w your*rule*name*here</a:t>
            </a:r>
          </a:p>
          <a:p>
            <a:r>
              <a:rPr lang="en-US" dirty="0"/>
              <a:t>This will show which parts of your rule’s LHS are </a:t>
            </a:r>
            <a:r>
              <a:rPr lang="en-US" i="1" dirty="0"/>
              <a:t>currently satisfied</a:t>
            </a:r>
            <a:r>
              <a:rPr lang="en-US" dirty="0"/>
              <a:t>.</a:t>
            </a:r>
          </a:p>
          <a:p>
            <a:endParaRPr lang="en-US" dirty="0"/>
          </a:p>
        </p:txBody>
      </p:sp>
      <p:sp>
        <p:nvSpPr>
          <p:cNvPr id="5" name="Rectangle 4">
            <a:extLst>
              <a:ext uri="{FF2B5EF4-FFF2-40B4-BE49-F238E27FC236}">
                <a16:creationId xmlns:a16="http://schemas.microsoft.com/office/drawing/2014/main" id="{FF6B0FD3-2E2C-0D48-E159-334DC5E3F482}"/>
              </a:ext>
            </a:extLst>
          </p:cNvPr>
          <p:cNvSpPr/>
          <p:nvPr/>
        </p:nvSpPr>
        <p:spPr bwMode="gray">
          <a:xfrm>
            <a:off x="331470" y="3050020"/>
            <a:ext cx="6028690" cy="497522"/>
          </a:xfrm>
          <a:prstGeom prst="rect">
            <a:avLst/>
          </a:prstGeom>
          <a:solidFill>
            <a:schemeClr val="bg2"/>
          </a:solidFill>
          <a:ln w="57150" cap="rnd">
            <a:solidFill>
              <a:schemeClr val="tx2"/>
            </a:solidFill>
            <a:roun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1600" b="1" dirty="0">
                <a:solidFill>
                  <a:schemeClr val="accent6"/>
                </a:solidFill>
                <a:latin typeface="+mj-lt"/>
                <a:ea typeface="Menlo" panose="020B0609030804020204" pitchFamily="49" charset="0"/>
                <a:cs typeface="Menlo" panose="020B0609030804020204" pitchFamily="49" charset="0"/>
              </a:rPr>
              <a:t>After fixing the typo, I see at least a “1” for each condition.</a:t>
            </a:r>
          </a:p>
        </p:txBody>
      </p:sp>
      <p:cxnSp>
        <p:nvCxnSpPr>
          <p:cNvPr id="14" name="Straight Arrow Connector 13">
            <a:extLst>
              <a:ext uri="{FF2B5EF4-FFF2-40B4-BE49-F238E27FC236}">
                <a16:creationId xmlns:a16="http://schemas.microsoft.com/office/drawing/2014/main" id="{D1D2385B-CC6C-D92B-24CE-C5C71FFD2FD8}"/>
              </a:ext>
            </a:extLst>
          </p:cNvPr>
          <p:cNvCxnSpPr>
            <a:cxnSpLocks/>
            <a:stCxn id="5" idx="3"/>
          </p:cNvCxnSpPr>
          <p:nvPr/>
        </p:nvCxnSpPr>
        <p:spPr bwMode="gray">
          <a:xfrm>
            <a:off x="6360160" y="3298781"/>
            <a:ext cx="751840" cy="442078"/>
          </a:xfrm>
          <a:prstGeom prst="straightConnector1">
            <a:avLst/>
          </a:prstGeom>
          <a:ln w="57150" cap="rnd">
            <a:solidFill>
              <a:schemeClr val="tx2"/>
            </a:solidFill>
            <a:roun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C115123-31D0-F587-3FAF-E69BA4F8D698}"/>
              </a:ext>
            </a:extLst>
          </p:cNvPr>
          <p:cNvSpPr/>
          <p:nvPr/>
        </p:nvSpPr>
        <p:spPr bwMode="gray">
          <a:xfrm>
            <a:off x="883920" y="4329367"/>
            <a:ext cx="4781550" cy="1296802"/>
          </a:xfrm>
          <a:prstGeom prst="rect">
            <a:avLst/>
          </a:prstGeom>
          <a:solidFill>
            <a:schemeClr val="bg2"/>
          </a:solidFill>
          <a:ln w="57150" cap="rnd">
            <a:solidFill>
              <a:schemeClr val="tx2"/>
            </a:solidFill>
            <a:roun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1600" b="1" dirty="0">
                <a:solidFill>
                  <a:schemeClr val="accent6"/>
                </a:solidFill>
                <a:latin typeface="+mj-lt"/>
                <a:ea typeface="Menlo" panose="020B0609030804020204" pitchFamily="49" charset="0"/>
                <a:cs typeface="Menlo" panose="020B0609030804020204" pitchFamily="49" charset="0"/>
              </a:rPr>
              <a:t>The command output then shows me which WM IDs matched my rule.</a:t>
            </a:r>
          </a:p>
          <a:p>
            <a:pPr algn="ctr">
              <a:spcBef>
                <a:spcPts val="600"/>
              </a:spcBef>
            </a:pPr>
            <a:r>
              <a:rPr lang="en-US" sz="1600" b="1" dirty="0">
                <a:solidFill>
                  <a:schemeClr val="accent6"/>
                </a:solidFill>
                <a:latin typeface="+mj-lt"/>
                <a:ea typeface="Menlo" panose="020B0609030804020204" pitchFamily="49" charset="0"/>
                <a:cs typeface="Menlo" panose="020B0609030804020204" pitchFamily="49" charset="0"/>
              </a:rPr>
              <a:t>(This can be very useful for diagnosing my rule if it fired when I </a:t>
            </a:r>
            <a:r>
              <a:rPr lang="en-US" sz="1600" b="1" i="1" dirty="0">
                <a:solidFill>
                  <a:schemeClr val="accent6"/>
                </a:solidFill>
                <a:latin typeface="+mj-lt"/>
                <a:ea typeface="Menlo" panose="020B0609030804020204" pitchFamily="49" charset="0"/>
                <a:cs typeface="Menlo" panose="020B0609030804020204" pitchFamily="49" charset="0"/>
              </a:rPr>
              <a:t>didn’t </a:t>
            </a:r>
            <a:r>
              <a:rPr lang="en-US" sz="1600" b="1" dirty="0">
                <a:solidFill>
                  <a:schemeClr val="accent6"/>
                </a:solidFill>
                <a:latin typeface="+mj-lt"/>
                <a:ea typeface="Menlo" panose="020B0609030804020204" pitchFamily="49" charset="0"/>
                <a:cs typeface="Menlo" panose="020B0609030804020204" pitchFamily="49" charset="0"/>
              </a:rPr>
              <a:t>expect it to.)</a:t>
            </a:r>
          </a:p>
        </p:txBody>
      </p:sp>
      <p:cxnSp>
        <p:nvCxnSpPr>
          <p:cNvPr id="16" name="Straight Arrow Connector 15">
            <a:extLst>
              <a:ext uri="{FF2B5EF4-FFF2-40B4-BE49-F238E27FC236}">
                <a16:creationId xmlns:a16="http://schemas.microsoft.com/office/drawing/2014/main" id="{5A899F84-3A9D-F746-E241-C54FA2CCFE60}"/>
              </a:ext>
            </a:extLst>
          </p:cNvPr>
          <p:cNvCxnSpPr>
            <a:cxnSpLocks/>
            <a:stCxn id="15" idx="3"/>
          </p:cNvCxnSpPr>
          <p:nvPr/>
        </p:nvCxnSpPr>
        <p:spPr bwMode="gray">
          <a:xfrm>
            <a:off x="5665470" y="4977768"/>
            <a:ext cx="1842770" cy="335912"/>
          </a:xfrm>
          <a:prstGeom prst="straightConnector1">
            <a:avLst/>
          </a:prstGeom>
          <a:ln w="57150" cap="rnd">
            <a:solidFill>
              <a:schemeClr val="tx2"/>
            </a:solidFill>
            <a:round/>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03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B72461-F702-4EBF-D039-2DA8B2580884}"/>
              </a:ext>
            </a:extLst>
          </p:cNvPr>
          <p:cNvSpPr>
            <a:spLocks noGrp="1"/>
          </p:cNvSpPr>
          <p:nvPr>
            <p:ph type="title"/>
          </p:nvPr>
        </p:nvSpPr>
        <p:spPr/>
        <p:txBody>
          <a:bodyPr/>
          <a:lstStyle/>
          <a:p>
            <a:r>
              <a:rPr lang="en-US" dirty="0"/>
              <a:t>Other Steps When Debugging A Rule</a:t>
            </a:r>
          </a:p>
        </p:txBody>
      </p:sp>
      <p:sp>
        <p:nvSpPr>
          <p:cNvPr id="2" name="Content Placeholder 1">
            <a:extLst>
              <a:ext uri="{FF2B5EF4-FFF2-40B4-BE49-F238E27FC236}">
                <a16:creationId xmlns:a16="http://schemas.microsoft.com/office/drawing/2014/main" id="{4D531A4C-0920-EC28-5A24-A5FC5ED31C47}"/>
              </a:ext>
            </a:extLst>
          </p:cNvPr>
          <p:cNvSpPr>
            <a:spLocks noGrp="1"/>
          </p:cNvSpPr>
          <p:nvPr>
            <p:ph idx="1"/>
          </p:nvPr>
        </p:nvSpPr>
        <p:spPr>
          <a:xfrm>
            <a:off x="832104" y="1307592"/>
            <a:ext cx="10527792" cy="4837176"/>
          </a:xfrm>
        </p:spPr>
        <p:txBody>
          <a:bodyPr>
            <a:normAutofit fontScale="92500" lnSpcReduction="20000"/>
          </a:bodyPr>
          <a:lstStyle/>
          <a:p>
            <a:pPr algn="ctr"/>
            <a:r>
              <a:rPr lang="en-US" sz="2400" i="1" dirty="0"/>
              <a:t>“My rule isn’t working. Why doesn’t my rule work?”</a:t>
            </a:r>
          </a:p>
          <a:p>
            <a:endParaRPr lang="en-US" dirty="0"/>
          </a:p>
          <a:p>
            <a:pPr marL="342900" indent="-342900">
              <a:buFont typeface="+mj-lt"/>
              <a:buAutoNum type="arabicPeriod"/>
            </a:pPr>
            <a:r>
              <a:rPr lang="en-US" dirty="0"/>
              <a:t>Check that you don’t have syntax errors in your rules.</a:t>
            </a:r>
          </a:p>
          <a:p>
            <a:pPr marL="571500" lvl="1" indent="-342900"/>
            <a:r>
              <a:rPr lang="en-US" dirty="0"/>
              <a:t>Soar will print error/warning messages if it detects any.</a:t>
            </a:r>
          </a:p>
          <a:p>
            <a:pPr marL="800100" lvl="3" indent="-342900"/>
            <a:r>
              <a:rPr lang="en-US" dirty="0"/>
              <a:t>(And will then abort loading further rules)</a:t>
            </a:r>
          </a:p>
          <a:p>
            <a:pPr marL="571500" lvl="1" indent="-342900"/>
            <a:r>
              <a:rPr lang="en-US" dirty="0"/>
              <a:t>Common errors: </a:t>
            </a:r>
          </a:p>
          <a:p>
            <a:pPr marL="800100" lvl="3" indent="-342900"/>
            <a:r>
              <a:rPr lang="en-US" dirty="0"/>
              <a:t>A starting variable in your RHS doesn’t match anything on the LHS</a:t>
            </a:r>
          </a:p>
          <a:p>
            <a:pPr marL="800100" lvl="3" indent="-342900"/>
            <a:r>
              <a:rPr lang="en-US" dirty="0"/>
              <a:t>Forgetting a space in “</a:t>
            </a:r>
            <a:r>
              <a:rPr lang="en-US" dirty="0" err="1">
                <a:latin typeface="Consolas" panose="020B0609020204030204" pitchFamily="49" charset="0"/>
                <a:ea typeface="Menlo" panose="020B0609030804020204" pitchFamily="49" charset="0"/>
                <a:cs typeface="Menlo" panose="020B0609030804020204" pitchFamily="49" charset="0"/>
              </a:rPr>
              <a:t>sp</a:t>
            </a:r>
            <a:r>
              <a:rPr lang="en-US" dirty="0">
                <a:latin typeface="Consolas" panose="020B0609020204030204" pitchFamily="49" charset="0"/>
                <a:ea typeface="Menlo" panose="020B0609030804020204" pitchFamily="49" charset="0"/>
                <a:cs typeface="Menlo" panose="020B0609030804020204" pitchFamily="49" charset="0"/>
              </a:rPr>
              <a:t> {</a:t>
            </a:r>
            <a:r>
              <a:rPr lang="en-US" dirty="0"/>
              <a:t>“</a:t>
            </a:r>
          </a:p>
          <a:p>
            <a:pPr marL="800100" lvl="3" indent="-342900"/>
            <a:r>
              <a:rPr lang="en-US" dirty="0"/>
              <a:t>Forgetting to mark your root </a:t>
            </a:r>
            <a:r>
              <a:rPr lang="en-US" dirty="0">
                <a:latin typeface="Consolas" panose="020B0609020204030204" pitchFamily="49" charset="0"/>
                <a:ea typeface="Menlo" panose="020B0609030804020204" pitchFamily="49" charset="0"/>
                <a:cs typeface="Menlo" panose="020B0609030804020204" pitchFamily="49" charset="0"/>
              </a:rPr>
              <a:t>&lt;s&gt;</a:t>
            </a:r>
            <a:r>
              <a:rPr lang="en-US" dirty="0"/>
              <a:t> ID with “</a:t>
            </a:r>
            <a:r>
              <a:rPr lang="en-US" dirty="0">
                <a:latin typeface="Consolas" panose="020B0609020204030204" pitchFamily="49" charset="0"/>
                <a:ea typeface="Menlo" panose="020B0609030804020204" pitchFamily="49" charset="0"/>
                <a:cs typeface="Menlo" panose="020B0609030804020204" pitchFamily="49" charset="0"/>
              </a:rPr>
              <a:t>state</a:t>
            </a:r>
            <a:r>
              <a:rPr lang="en-US" dirty="0"/>
              <a:t>”.</a:t>
            </a:r>
          </a:p>
          <a:p>
            <a:pPr marL="342900" indent="-342900">
              <a:buFont typeface="+mj-lt"/>
              <a:buAutoNum type="arabicPeriod"/>
            </a:pPr>
            <a:r>
              <a:rPr lang="en-US" dirty="0"/>
              <a:t>Check that your rule doesn’t share a name with other rules.</a:t>
            </a:r>
          </a:p>
          <a:p>
            <a:pPr marL="514350" lvl="1" indent="-285750"/>
            <a:r>
              <a:rPr lang="en-US" dirty="0"/>
              <a:t>If two rules share the same name, the one imported second will </a:t>
            </a:r>
            <a:r>
              <a:rPr lang="en-US" i="1" dirty="0"/>
              <a:t>overwrite the first</a:t>
            </a:r>
            <a:r>
              <a:rPr lang="en-US" dirty="0"/>
              <a:t>.</a:t>
            </a:r>
          </a:p>
          <a:p>
            <a:pPr marL="514350" lvl="1" indent="-285750"/>
            <a:r>
              <a:rPr lang="en-US" dirty="0"/>
              <a:t>If you see a “</a:t>
            </a:r>
            <a:r>
              <a:rPr lang="en-US" dirty="0">
                <a:latin typeface="Consolas" panose="020B0609020204030204" pitchFamily="49" charset="0"/>
                <a:ea typeface="Menlo" panose="020B0609030804020204" pitchFamily="49" charset="0"/>
                <a:cs typeface="Menlo" panose="020B0609030804020204" pitchFamily="49" charset="0"/>
              </a:rPr>
              <a:t>#</a:t>
            </a:r>
            <a:r>
              <a:rPr lang="en-US" dirty="0"/>
              <a:t>” among the “</a:t>
            </a:r>
            <a:r>
              <a:rPr lang="en-US" dirty="0">
                <a:latin typeface="Consolas" panose="020B0609020204030204" pitchFamily="49" charset="0"/>
                <a:ea typeface="Menlo" panose="020B0609030804020204" pitchFamily="49" charset="0"/>
                <a:cs typeface="Menlo" panose="020B0609030804020204" pitchFamily="49" charset="0"/>
              </a:rPr>
              <a:t>*</a:t>
            </a:r>
            <a:r>
              <a:rPr lang="en-US" dirty="0"/>
              <a:t>”s when importing rules, it means a rule got overwritten.</a:t>
            </a:r>
          </a:p>
          <a:p>
            <a:pPr marL="342900" indent="-342900">
              <a:buFont typeface="+mj-lt"/>
              <a:buAutoNum type="arabicPeriod"/>
            </a:pPr>
            <a:r>
              <a:rPr lang="en-US" dirty="0"/>
              <a:t>Check that you are inspecting a point in time when your rule is </a:t>
            </a:r>
            <a:r>
              <a:rPr lang="en-US" i="1" dirty="0"/>
              <a:t>supposed</a:t>
            </a:r>
            <a:r>
              <a:rPr lang="en-US" dirty="0"/>
              <a:t> to have fired.</a:t>
            </a:r>
          </a:p>
          <a:p>
            <a:pPr marL="514350" lvl="1" indent="-285750"/>
            <a:r>
              <a:rPr lang="en-US" dirty="0"/>
              <a:t>For instance: An apply rule won’t fire until the Apply Phase.</a:t>
            </a:r>
          </a:p>
          <a:p>
            <a:pPr marL="342900" indent="-342900">
              <a:buFont typeface="+mj-lt"/>
              <a:buAutoNum type="arabicPeriod"/>
            </a:pPr>
            <a:r>
              <a:rPr lang="en-US" dirty="0"/>
              <a:t>Check that it didn’t fire sooner than you expected.</a:t>
            </a:r>
          </a:p>
          <a:p>
            <a:pPr marL="514350" lvl="1" indent="-285750"/>
            <a:r>
              <a:rPr lang="en-US" dirty="0"/>
              <a:t>If the </a:t>
            </a:r>
            <a:r>
              <a:rPr lang="en-US" dirty="0">
                <a:latin typeface="Consolas" panose="020B0609020204030204" pitchFamily="49" charset="0"/>
                <a:ea typeface="Menlo" panose="020B0609030804020204" pitchFamily="49" charset="0"/>
                <a:cs typeface="Menlo" panose="020B0609030804020204" pitchFamily="49" charset="0"/>
              </a:rPr>
              <a:t>matches</a:t>
            </a:r>
            <a:r>
              <a:rPr lang="en-US" dirty="0"/>
              <a:t> command says your rule matched completely, but you don’t see its effects in WM, it might have fired a while ago, and you might have other rules that already removed its effects.</a:t>
            </a:r>
          </a:p>
          <a:p>
            <a:pPr marL="285750" indent="-285750">
              <a:buFont typeface="Arial" panose="020B0604020202020204" pitchFamily="34" charset="0"/>
              <a:buChar char="•"/>
            </a:pPr>
            <a:endParaRPr lang="en-US" dirty="0"/>
          </a:p>
          <a:p>
            <a:endParaRPr lang="en-US" dirty="0"/>
          </a:p>
        </p:txBody>
      </p:sp>
      <p:pic>
        <p:nvPicPr>
          <p:cNvPr id="4" name="Picture 3">
            <a:extLst>
              <a:ext uri="{FF2B5EF4-FFF2-40B4-BE49-F238E27FC236}">
                <a16:creationId xmlns:a16="http://schemas.microsoft.com/office/drawing/2014/main" id="{D8155C97-BD0C-FDBD-E388-BEA196A01205}"/>
              </a:ext>
            </a:extLst>
          </p:cNvPr>
          <p:cNvPicPr>
            <a:picLocks noChangeAspect="1"/>
          </p:cNvPicPr>
          <p:nvPr/>
        </p:nvPicPr>
        <p:blipFill>
          <a:blip r:embed="rId2"/>
          <a:stretch>
            <a:fillRect/>
          </a:stretch>
        </p:blipFill>
        <p:spPr>
          <a:xfrm>
            <a:off x="10058399" y="3395683"/>
            <a:ext cx="1629410" cy="986957"/>
          </a:xfrm>
          <a:prstGeom prst="rect">
            <a:avLst/>
          </a:prstGeom>
          <a:ln>
            <a:solidFill>
              <a:schemeClr val="accent1"/>
            </a:solidFill>
          </a:ln>
          <a:effectLst>
            <a:outerShdw blurRad="292100" dist="139700" dir="2700000" algn="tl" rotWithShape="0">
              <a:srgbClr val="333333">
                <a:alpha val="65000"/>
              </a:srgbClr>
            </a:outerShdw>
          </a:effectLst>
        </p:spPr>
      </p:pic>
      <p:cxnSp>
        <p:nvCxnSpPr>
          <p:cNvPr id="5" name="Straight Arrow Connector 4">
            <a:extLst>
              <a:ext uri="{FF2B5EF4-FFF2-40B4-BE49-F238E27FC236}">
                <a16:creationId xmlns:a16="http://schemas.microsoft.com/office/drawing/2014/main" id="{DB8E5049-FE48-9019-1BD8-40E10CF84323}"/>
              </a:ext>
            </a:extLst>
          </p:cNvPr>
          <p:cNvCxnSpPr>
            <a:cxnSpLocks/>
          </p:cNvCxnSpPr>
          <p:nvPr/>
        </p:nvCxnSpPr>
        <p:spPr bwMode="gray">
          <a:xfrm flipV="1">
            <a:off x="9257919" y="4041648"/>
            <a:ext cx="699897" cy="151030"/>
          </a:xfrm>
          <a:prstGeom prst="straightConnector1">
            <a:avLst/>
          </a:prstGeom>
          <a:ln w="57150" cap="rnd">
            <a:solidFill>
              <a:schemeClr val="tx2"/>
            </a:solidFill>
            <a:round/>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CBBEB9EB-6858-144A-5406-E93805A8DF58}"/>
              </a:ext>
            </a:extLst>
          </p:cNvPr>
          <p:cNvPicPr>
            <a:picLocks noChangeAspect="1"/>
          </p:cNvPicPr>
          <p:nvPr/>
        </p:nvPicPr>
        <p:blipFill rotWithShape="1">
          <a:blip r:embed="rId3"/>
          <a:srcRect t="30158" r="30866"/>
          <a:stretch/>
        </p:blipFill>
        <p:spPr>
          <a:xfrm>
            <a:off x="7756651" y="1838228"/>
            <a:ext cx="3310418" cy="868566"/>
          </a:xfrm>
          <a:prstGeom prst="rect">
            <a:avLst/>
          </a:prstGeom>
          <a:ln>
            <a:solidFill>
              <a:schemeClr val="accent1"/>
            </a:solidFill>
          </a:ln>
          <a:effectLst>
            <a:outerShdw blurRad="292100" dist="139700" dir="2700000" algn="tl" rotWithShape="0">
              <a:srgbClr val="333333">
                <a:alpha val="65000"/>
              </a:srgbClr>
            </a:outerShdw>
          </a:effectLst>
        </p:spPr>
      </p:pic>
      <p:cxnSp>
        <p:nvCxnSpPr>
          <p:cNvPr id="10" name="Straight Arrow Connector 9">
            <a:extLst>
              <a:ext uri="{FF2B5EF4-FFF2-40B4-BE49-F238E27FC236}">
                <a16:creationId xmlns:a16="http://schemas.microsoft.com/office/drawing/2014/main" id="{35683FBE-D792-22B3-E8B1-20DEDB924868}"/>
              </a:ext>
            </a:extLst>
          </p:cNvPr>
          <p:cNvCxnSpPr>
            <a:cxnSpLocks/>
          </p:cNvCxnSpPr>
          <p:nvPr/>
        </p:nvCxnSpPr>
        <p:spPr bwMode="gray">
          <a:xfrm flipV="1">
            <a:off x="7333488" y="2706793"/>
            <a:ext cx="423163" cy="274151"/>
          </a:xfrm>
          <a:prstGeom prst="straightConnector1">
            <a:avLst/>
          </a:prstGeom>
          <a:ln w="57150" cap="rnd">
            <a:solidFill>
              <a:schemeClr val="tx2"/>
            </a:solidFill>
            <a:round/>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0809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A54822-D91A-EDE7-B3F6-5AF07E0D74E3}"/>
              </a:ext>
            </a:extLst>
          </p:cNvPr>
          <p:cNvSpPr>
            <a:spLocks noGrp="1"/>
          </p:cNvSpPr>
          <p:nvPr>
            <p:ph type="title"/>
          </p:nvPr>
        </p:nvSpPr>
        <p:spPr>
          <a:xfrm>
            <a:off x="457199" y="555639"/>
            <a:ext cx="5638801" cy="304699"/>
          </a:xfrm>
        </p:spPr>
        <p:txBody>
          <a:bodyPr/>
          <a:lstStyle/>
          <a:p>
            <a:r>
              <a:rPr lang="en-US" dirty="0"/>
              <a:t>Problem</a:t>
            </a:r>
          </a:p>
        </p:txBody>
      </p:sp>
      <p:sp>
        <p:nvSpPr>
          <p:cNvPr id="2" name="Content Placeholder 1">
            <a:extLst>
              <a:ext uri="{FF2B5EF4-FFF2-40B4-BE49-F238E27FC236}">
                <a16:creationId xmlns:a16="http://schemas.microsoft.com/office/drawing/2014/main" id="{2B78B7C5-736E-6598-687C-0C6D8D403215}"/>
              </a:ext>
            </a:extLst>
          </p:cNvPr>
          <p:cNvSpPr>
            <a:spLocks noGrp="1"/>
          </p:cNvSpPr>
          <p:nvPr>
            <p:ph idx="1"/>
          </p:nvPr>
        </p:nvSpPr>
        <p:spPr>
          <a:xfrm>
            <a:off x="457199" y="1557210"/>
            <a:ext cx="5280410" cy="3930085"/>
          </a:xfrm>
        </p:spPr>
        <p:txBody>
          <a:bodyPr>
            <a:normAutofit/>
          </a:bodyPr>
          <a:lstStyle/>
          <a:p>
            <a:r>
              <a:rPr lang="en-US" sz="2400" b="0" dirty="0">
                <a:effectLst/>
              </a:rPr>
              <a:t>We have a substate set up,</a:t>
            </a:r>
          </a:p>
          <a:p>
            <a:pPr marL="342900" indent="-342900">
              <a:buFont typeface="Arial" panose="020B0604020202020204" pitchFamily="34" charset="0"/>
              <a:buChar char="•"/>
            </a:pPr>
            <a:r>
              <a:rPr lang="en-US" sz="2400" dirty="0"/>
              <a:t>B</a:t>
            </a:r>
            <a:r>
              <a:rPr lang="en-US" sz="2400" b="0" dirty="0">
                <a:effectLst/>
              </a:rPr>
              <a:t>ut our agent doesn’t yet use it to sort suppliers with complex reasoning.</a:t>
            </a:r>
          </a:p>
          <a:p>
            <a:pPr marL="342900" indent="-342900">
              <a:buFont typeface="Arial" panose="020B0604020202020204" pitchFamily="34" charset="0"/>
              <a:buChar char="•"/>
            </a:pPr>
            <a:r>
              <a:rPr lang="en-US" sz="2400" b="0" dirty="0">
                <a:effectLst/>
              </a:rPr>
              <a:t>We still sort only by total-score.</a:t>
            </a:r>
          </a:p>
          <a:p>
            <a:r>
              <a:rPr lang="en-US" sz="2400" b="0" dirty="0">
                <a:effectLst/>
              </a:rPr>
              <a:t>We also don't have much experience using debugging commands to inspect our code when things go wrong.</a:t>
            </a:r>
          </a:p>
        </p:txBody>
      </p:sp>
      <p:sp>
        <p:nvSpPr>
          <p:cNvPr id="8" name="Title 2">
            <a:extLst>
              <a:ext uri="{FF2B5EF4-FFF2-40B4-BE49-F238E27FC236}">
                <a16:creationId xmlns:a16="http://schemas.microsoft.com/office/drawing/2014/main" id="{A53402DC-6469-8CCC-A582-FBA8F663B3DD}"/>
              </a:ext>
            </a:extLst>
          </p:cNvPr>
          <p:cNvSpPr txBox="1">
            <a:spLocks/>
          </p:cNvSpPr>
          <p:nvPr/>
        </p:nvSpPr>
        <p:spPr bwMode="gray">
          <a:xfrm>
            <a:off x="6096000" y="555639"/>
            <a:ext cx="5638801" cy="3046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a:lstStyle>
          <a:p>
            <a:r>
              <a:rPr lang="en-US" dirty="0"/>
              <a:t>Solution</a:t>
            </a:r>
          </a:p>
        </p:txBody>
      </p:sp>
      <p:sp>
        <p:nvSpPr>
          <p:cNvPr id="4" name="Content Placeholder 1">
            <a:extLst>
              <a:ext uri="{FF2B5EF4-FFF2-40B4-BE49-F238E27FC236}">
                <a16:creationId xmlns:a16="http://schemas.microsoft.com/office/drawing/2014/main" id="{4512F150-B7A1-10A3-1BFE-C0BF4694AFAB}"/>
              </a:ext>
            </a:extLst>
          </p:cNvPr>
          <p:cNvSpPr txBox="1">
            <a:spLocks/>
          </p:cNvSpPr>
          <p:nvPr/>
        </p:nvSpPr>
        <p:spPr bwMode="gray">
          <a:xfrm>
            <a:off x="6096000" y="1557210"/>
            <a:ext cx="5280410" cy="3930085"/>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0" dirty="0">
                <a:effectLst/>
              </a:rPr>
              <a:t>Use substate operators to:</a:t>
            </a:r>
          </a:p>
          <a:p>
            <a:pPr marL="342900" indent="-342900">
              <a:buFont typeface="Arial" panose="020B0604020202020204" pitchFamily="34" charset="0"/>
              <a:buChar char="•"/>
            </a:pPr>
            <a:r>
              <a:rPr lang="en-US" sz="2400" dirty="0"/>
              <a:t>I</a:t>
            </a:r>
            <a:r>
              <a:rPr lang="en-US" sz="2400" b="0" dirty="0">
                <a:effectLst/>
              </a:rPr>
              <a:t>terate over attribute weights given on the input-link</a:t>
            </a:r>
          </a:p>
          <a:p>
            <a:pPr marL="571500" lvl="1" indent="-342900"/>
            <a:r>
              <a:rPr lang="en-US" sz="2400" dirty="0"/>
              <a:t>In descending order</a:t>
            </a:r>
            <a:endParaRPr lang="en-US" sz="2400" b="0" dirty="0">
              <a:effectLst/>
            </a:endParaRPr>
          </a:p>
          <a:p>
            <a:pPr marL="342900" indent="-342900">
              <a:buFont typeface="Arial" panose="020B0604020202020204" pitchFamily="34" charset="0"/>
              <a:buChar char="•"/>
            </a:pPr>
            <a:r>
              <a:rPr lang="en-US" sz="2400" b="0" dirty="0">
                <a:effectLst/>
              </a:rPr>
              <a:t>For each weight, sort suppliers by their attribute scores </a:t>
            </a:r>
            <a:r>
              <a:rPr lang="en-US" sz="2400" dirty="0"/>
              <a:t>for that weight</a:t>
            </a:r>
            <a:r>
              <a:rPr lang="en-US" sz="2400" b="0" dirty="0">
                <a:effectLst/>
              </a:rPr>
              <a:t>.</a:t>
            </a:r>
          </a:p>
          <a:p>
            <a:r>
              <a:rPr lang="en-US" sz="2400" b="0" dirty="0">
                <a:effectLst/>
              </a:rPr>
              <a:t>Get practice using the </a:t>
            </a:r>
            <a:r>
              <a:rPr lang="en-US" sz="2400" b="0" dirty="0">
                <a:effectLst/>
                <a:latin typeface="Consolas" panose="020B0609020204030204" pitchFamily="49" charset="0"/>
                <a:ea typeface="Menlo" panose="020B0609030804020204" pitchFamily="49" charset="0"/>
                <a:cs typeface="Menlo" panose="020B0609030804020204" pitchFamily="49" charset="0"/>
              </a:rPr>
              <a:t>matches -w</a:t>
            </a:r>
            <a:r>
              <a:rPr lang="en-US" sz="2400" b="0" dirty="0">
                <a:effectLst/>
              </a:rPr>
              <a:t> command for rule debugging!</a:t>
            </a:r>
          </a:p>
        </p:txBody>
      </p:sp>
    </p:spTree>
    <p:extLst>
      <p:ext uri="{BB962C8B-B14F-4D97-AF65-F5344CB8AC3E}">
        <p14:creationId xmlns:p14="http://schemas.microsoft.com/office/powerpoint/2010/main" val="4199465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3908D-6B98-7130-D3D3-8975A037B51B}"/>
              </a:ext>
            </a:extLst>
          </p:cNvPr>
          <p:cNvSpPr>
            <a:spLocks noGrp="1"/>
          </p:cNvSpPr>
          <p:nvPr>
            <p:ph type="title"/>
          </p:nvPr>
        </p:nvSpPr>
        <p:spPr/>
        <p:txBody>
          <a:bodyPr/>
          <a:lstStyle/>
          <a:p>
            <a:r>
              <a:rPr lang="en-US" dirty="0"/>
              <a:t>STEP 2: Propose </a:t>
            </a:r>
            <a:r>
              <a:rPr lang="en-US" dirty="0">
                <a:latin typeface="Consolas" panose="020B0609020204030204" pitchFamily="49" charset="0"/>
              </a:rPr>
              <a:t>(</a:t>
            </a:r>
            <a:r>
              <a:rPr lang="en-US" dirty="0">
                <a:latin typeface="Consolas" panose="020B0609020204030204" pitchFamily="49" charset="0"/>
                <a:ea typeface="Menlo" panose="020B0609030804020204" pitchFamily="49" charset="0"/>
                <a:cs typeface="Menlo" panose="020B0609030804020204" pitchFamily="49" charset="0"/>
              </a:rPr>
              <a:t>evaluate-weight</a:t>
            </a:r>
            <a:r>
              <a:rPr lang="en-US" dirty="0">
                <a:latin typeface="Consolas" panose="020B0609020204030204" pitchFamily="49" charset="0"/>
              </a:rPr>
              <a:t>)</a:t>
            </a:r>
          </a:p>
        </p:txBody>
      </p:sp>
      <p:sp>
        <p:nvSpPr>
          <p:cNvPr id="2" name="Text Placeholder 1">
            <a:extLst>
              <a:ext uri="{FF2B5EF4-FFF2-40B4-BE49-F238E27FC236}">
                <a16:creationId xmlns:a16="http://schemas.microsoft.com/office/drawing/2014/main" id="{F3B985BA-A59E-C470-3F5B-2537E5A3CCBA}"/>
              </a:ext>
            </a:extLst>
          </p:cNvPr>
          <p:cNvSpPr>
            <a:spLocks noGrp="1"/>
          </p:cNvSpPr>
          <p:nvPr>
            <p:ph type="body" idx="1"/>
          </p:nvPr>
        </p:nvSpPr>
        <p:spPr/>
        <p:txBody>
          <a:bodyPr/>
          <a:lstStyle/>
          <a:p>
            <a:r>
              <a:rPr lang="en-US" dirty="0"/>
              <a:t>An Operator to Iterate Over Weights</a:t>
            </a:r>
          </a:p>
        </p:txBody>
      </p:sp>
    </p:spTree>
    <p:extLst>
      <p:ext uri="{BB962C8B-B14F-4D97-AF65-F5344CB8AC3E}">
        <p14:creationId xmlns:p14="http://schemas.microsoft.com/office/powerpoint/2010/main" val="3574211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D25264-0684-6152-E4E6-711D8C9DB615}"/>
              </a:ext>
            </a:extLst>
          </p:cNvPr>
          <p:cNvSpPr>
            <a:spLocks noGrp="1"/>
          </p:cNvSpPr>
          <p:nvPr>
            <p:ph type="title"/>
          </p:nvPr>
        </p:nvSpPr>
        <p:spPr/>
        <p:txBody>
          <a:bodyPr/>
          <a:lstStyle/>
          <a:p>
            <a:r>
              <a:rPr lang="en-US" dirty="0"/>
              <a:t>STEP 2: Propose </a:t>
            </a:r>
            <a:r>
              <a:rPr lang="en-US" dirty="0">
                <a:latin typeface="Consolas" panose="020B0609020204030204" pitchFamily="49" charset="0"/>
              </a:rPr>
              <a:t>(</a:t>
            </a:r>
            <a:r>
              <a:rPr lang="en-US" dirty="0">
                <a:latin typeface="Consolas" panose="020B0609020204030204" pitchFamily="49" charset="0"/>
                <a:ea typeface="Menlo" panose="020B0609030804020204" pitchFamily="49" charset="0"/>
                <a:cs typeface="Menlo" panose="020B0609030804020204" pitchFamily="49" charset="0"/>
              </a:rPr>
              <a:t>evaluate-weight</a:t>
            </a:r>
            <a:r>
              <a:rPr lang="en-US" dirty="0">
                <a:latin typeface="Consolas" panose="020B0609020204030204" pitchFamily="49" charset="0"/>
              </a:rPr>
              <a:t>)</a:t>
            </a:r>
          </a:p>
        </p:txBody>
      </p:sp>
      <p:sp>
        <p:nvSpPr>
          <p:cNvPr id="2" name="Content Placeholder 1">
            <a:extLst>
              <a:ext uri="{FF2B5EF4-FFF2-40B4-BE49-F238E27FC236}">
                <a16:creationId xmlns:a16="http://schemas.microsoft.com/office/drawing/2014/main" id="{4658D901-8F9D-0D96-F4B5-D9EAE0CE068B}"/>
              </a:ext>
            </a:extLst>
          </p:cNvPr>
          <p:cNvSpPr>
            <a:spLocks noGrp="1"/>
          </p:cNvSpPr>
          <p:nvPr>
            <p:ph idx="1"/>
          </p:nvPr>
        </p:nvSpPr>
        <p:spPr>
          <a:xfrm>
            <a:off x="457199" y="1557210"/>
            <a:ext cx="7726681" cy="4221798"/>
          </a:xfrm>
        </p:spPr>
        <p:txBody>
          <a:bodyPr>
            <a:normAutofit/>
          </a:bodyPr>
          <a:lstStyle/>
          <a:p>
            <a:r>
              <a:rPr lang="en-US" dirty="0"/>
              <a:t>Find the comment section in </a:t>
            </a:r>
            <a:r>
              <a:rPr lang="en-US" dirty="0" err="1">
                <a:latin typeface="Consolas" panose="020B0609020204030204" pitchFamily="49" charset="0"/>
                <a:ea typeface="Menlo" panose="020B0609030804020204" pitchFamily="49" charset="0"/>
                <a:cs typeface="Menlo" panose="020B0609030804020204" pitchFamily="49" charset="0"/>
              </a:rPr>
              <a:t>agent_starter.soar</a:t>
            </a:r>
            <a:r>
              <a:rPr lang="en-US" dirty="0"/>
              <a:t> labeled “STEP 2”</a:t>
            </a:r>
          </a:p>
          <a:p>
            <a:pPr marL="285750" indent="-285750">
              <a:buFont typeface="Arial" panose="020B0604020202020204" pitchFamily="34" charset="0"/>
              <a:buChar char="•"/>
            </a:pPr>
            <a:r>
              <a:rPr lang="en-US" dirty="0"/>
              <a:t>Follow the instructions there to propose an (</a:t>
            </a:r>
            <a:r>
              <a:rPr lang="en-US" dirty="0">
                <a:latin typeface="Consolas" panose="020B0609020204030204" pitchFamily="49" charset="0"/>
                <a:ea typeface="Menlo" panose="020B0609030804020204" pitchFamily="49" charset="0"/>
                <a:cs typeface="Menlo" panose="020B0609030804020204" pitchFamily="49" charset="0"/>
              </a:rPr>
              <a:t>evaluate-weight</a:t>
            </a:r>
            <a:r>
              <a:rPr lang="en-US" dirty="0"/>
              <a:t>) operator with indifferent (“</a:t>
            </a:r>
            <a:r>
              <a:rPr lang="en-US" dirty="0">
                <a:latin typeface="Consolas" panose="020B0609020204030204" pitchFamily="49" charset="0"/>
                <a:ea typeface="Menlo" panose="020B0609030804020204" pitchFamily="49" charset="0"/>
                <a:cs typeface="Menlo" panose="020B0609030804020204" pitchFamily="49" charset="0"/>
              </a:rPr>
              <a:t>=</a:t>
            </a:r>
            <a:r>
              <a:rPr lang="en-US" dirty="0"/>
              <a:t>“) preference.</a:t>
            </a:r>
          </a:p>
          <a:p>
            <a:pPr marL="285750" indent="-285750">
              <a:buFont typeface="Arial" panose="020B0604020202020204" pitchFamily="34" charset="0"/>
              <a:buChar char="•"/>
            </a:pPr>
            <a:r>
              <a:rPr lang="en-US" dirty="0"/>
              <a:t>It should be proposed for each input priority weight.</a:t>
            </a:r>
          </a:p>
          <a:p>
            <a:r>
              <a:rPr lang="en-US" dirty="0"/>
              <a:t>After you make your rule, test it by running the agent for 3 steps.</a:t>
            </a:r>
          </a:p>
          <a:p>
            <a:endParaRPr lang="en-US" dirty="0"/>
          </a:p>
          <a:p>
            <a:endParaRPr lang="en-US" dirty="0"/>
          </a:p>
          <a:p>
            <a:endParaRPr lang="en-US" dirty="0"/>
          </a:p>
          <a:p>
            <a:endParaRPr lang="en-US" dirty="0"/>
          </a:p>
          <a:p>
            <a:r>
              <a:rPr lang="en-US" dirty="0"/>
              <a:t>You should get an operator tie (</a:t>
            </a:r>
            <a:r>
              <a:rPr lang="en-US" dirty="0">
                <a:latin typeface="Consolas" panose="020B0609020204030204" pitchFamily="49" charset="0"/>
                <a:ea typeface="Menlo" panose="020B0609030804020204" pitchFamily="49" charset="0"/>
                <a:cs typeface="Menlo" panose="020B0609030804020204" pitchFamily="49" charset="0"/>
              </a:rPr>
              <a:t>S2</a:t>
            </a:r>
            <a:r>
              <a:rPr lang="en-US" dirty="0"/>
              <a:t>) for tied (</a:t>
            </a:r>
            <a:r>
              <a:rPr lang="en-US" dirty="0">
                <a:latin typeface="Consolas" panose="020B0609020204030204" pitchFamily="49" charset="0"/>
                <a:ea typeface="Menlo" panose="020B0609030804020204" pitchFamily="49" charset="0"/>
                <a:cs typeface="Menlo" panose="020B0609030804020204" pitchFamily="49" charset="0"/>
              </a:rPr>
              <a:t>select-supplier</a:t>
            </a:r>
            <a:r>
              <a:rPr lang="en-US" dirty="0"/>
              <a:t>) operators and then another operator tie (</a:t>
            </a:r>
            <a:r>
              <a:rPr lang="en-US" dirty="0">
                <a:latin typeface="Consolas" panose="020B0609020204030204" pitchFamily="49" charset="0"/>
                <a:ea typeface="Menlo" panose="020B0609030804020204" pitchFamily="49" charset="0"/>
                <a:cs typeface="Menlo" panose="020B0609030804020204" pitchFamily="49" charset="0"/>
              </a:rPr>
              <a:t>S3</a:t>
            </a:r>
            <a:r>
              <a:rPr lang="en-US" dirty="0"/>
              <a:t>) for a tie involving </a:t>
            </a:r>
            <a:r>
              <a:rPr lang="en-US" dirty="0">
                <a:latin typeface="Consolas" panose="020B0609020204030204" pitchFamily="49" charset="0"/>
              </a:rPr>
              <a:t>(</a:t>
            </a:r>
            <a:r>
              <a:rPr lang="en-US" dirty="0">
                <a:latin typeface="Consolas" panose="020B0609020204030204" pitchFamily="49" charset="0"/>
                <a:ea typeface="Menlo" panose="020B0609030804020204" pitchFamily="49" charset="0"/>
                <a:cs typeface="Menlo" panose="020B0609030804020204" pitchFamily="49" charset="0"/>
              </a:rPr>
              <a:t>evaluate-weight</a:t>
            </a:r>
            <a:r>
              <a:rPr lang="en-US" dirty="0">
                <a:latin typeface="Consolas" panose="020B0609020204030204" pitchFamily="49" charset="0"/>
              </a:rPr>
              <a:t>)</a:t>
            </a:r>
            <a:r>
              <a:rPr lang="en-US" dirty="0"/>
              <a:t>.</a:t>
            </a:r>
          </a:p>
          <a:p>
            <a:r>
              <a:rPr lang="en-US" dirty="0"/>
              <a:t>Run the </a:t>
            </a:r>
            <a:r>
              <a:rPr lang="en-US" dirty="0">
                <a:latin typeface="Consolas" panose="020B0609020204030204" pitchFamily="49" charset="0"/>
                <a:ea typeface="Menlo" panose="020B0609030804020204" pitchFamily="49" charset="0"/>
                <a:cs typeface="Menlo" panose="020B0609030804020204" pitchFamily="49" charset="0"/>
              </a:rPr>
              <a:t>matches -w</a:t>
            </a:r>
            <a:r>
              <a:rPr lang="en-US" dirty="0"/>
              <a:t> command on your rule. You should see 6 matches </a:t>
            </a:r>
            <a:r>
              <a:rPr lang="en-US" dirty="0">
                <a:sym typeface="Wingdings" pitchFamily="2" charset="2"/>
              </a:rPr>
              <a:t></a:t>
            </a:r>
            <a:endParaRPr lang="en-US" dirty="0"/>
          </a:p>
        </p:txBody>
      </p:sp>
      <p:pic>
        <p:nvPicPr>
          <p:cNvPr id="4" name="Picture 3">
            <a:extLst>
              <a:ext uri="{FF2B5EF4-FFF2-40B4-BE49-F238E27FC236}">
                <a16:creationId xmlns:a16="http://schemas.microsoft.com/office/drawing/2014/main" id="{D72CF5D9-4148-13A5-2432-861EB4B6332E}"/>
              </a:ext>
            </a:extLst>
          </p:cNvPr>
          <p:cNvPicPr>
            <a:picLocks noChangeAspect="1"/>
          </p:cNvPicPr>
          <p:nvPr/>
        </p:nvPicPr>
        <p:blipFill>
          <a:blip r:embed="rId2"/>
          <a:srcRect/>
          <a:stretch/>
        </p:blipFill>
        <p:spPr>
          <a:xfrm>
            <a:off x="2578738" y="3348118"/>
            <a:ext cx="3483602" cy="889044"/>
          </a:xfrm>
          <a:prstGeom prst="rect">
            <a:avLst/>
          </a:prstGeom>
          <a:ln>
            <a:solidFill>
              <a:schemeClr val="accent1"/>
            </a:solid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E1B75479-78B9-9E07-2FF3-A7D384E4189A}"/>
              </a:ext>
            </a:extLst>
          </p:cNvPr>
          <p:cNvPicPr>
            <a:picLocks noChangeAspect="1"/>
          </p:cNvPicPr>
          <p:nvPr/>
        </p:nvPicPr>
        <p:blipFill>
          <a:blip r:embed="rId3"/>
          <a:srcRect/>
          <a:stretch/>
        </p:blipFill>
        <p:spPr>
          <a:xfrm>
            <a:off x="8260261" y="449626"/>
            <a:ext cx="3596275" cy="5538123"/>
          </a:xfrm>
          <a:prstGeom prst="rect">
            <a:avLst/>
          </a:prstGeom>
          <a:ln>
            <a:solidFill>
              <a:schemeClr val="accent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67981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D25264-0684-6152-E4E6-711D8C9DB615}"/>
              </a:ext>
            </a:extLst>
          </p:cNvPr>
          <p:cNvSpPr>
            <a:spLocks noGrp="1"/>
          </p:cNvSpPr>
          <p:nvPr>
            <p:ph type="title"/>
          </p:nvPr>
        </p:nvSpPr>
        <p:spPr/>
        <p:txBody>
          <a:bodyPr/>
          <a:lstStyle/>
          <a:p>
            <a:r>
              <a:rPr lang="en-US" dirty="0"/>
              <a:t>STEP 2: Diagnose the Tie</a:t>
            </a:r>
          </a:p>
        </p:txBody>
      </p:sp>
      <p:sp>
        <p:nvSpPr>
          <p:cNvPr id="2" name="Content Placeholder 1">
            <a:extLst>
              <a:ext uri="{FF2B5EF4-FFF2-40B4-BE49-F238E27FC236}">
                <a16:creationId xmlns:a16="http://schemas.microsoft.com/office/drawing/2014/main" id="{4658D901-8F9D-0D96-F4B5-D9EAE0CE068B}"/>
              </a:ext>
            </a:extLst>
          </p:cNvPr>
          <p:cNvSpPr>
            <a:spLocks noGrp="1"/>
          </p:cNvSpPr>
          <p:nvPr>
            <p:ph idx="1"/>
          </p:nvPr>
        </p:nvSpPr>
        <p:spPr>
          <a:xfrm>
            <a:off x="457199" y="1557210"/>
            <a:ext cx="8211313" cy="3930085"/>
          </a:xfrm>
        </p:spPr>
        <p:txBody>
          <a:bodyPr/>
          <a:lstStyle/>
          <a:p>
            <a:r>
              <a:rPr lang="en-US" dirty="0"/>
              <a:t>Why does </a:t>
            </a:r>
            <a:r>
              <a:rPr lang="en-US" dirty="0">
                <a:latin typeface="Consolas" panose="020B0609020204030204" pitchFamily="49" charset="0"/>
              </a:rPr>
              <a:t>(</a:t>
            </a:r>
            <a:r>
              <a:rPr lang="en-US" dirty="0">
                <a:latin typeface="Consolas" panose="020B0609020204030204" pitchFamily="49" charset="0"/>
                <a:ea typeface="Menlo" panose="020B0609030804020204" pitchFamily="49" charset="0"/>
                <a:cs typeface="Menlo" panose="020B0609030804020204" pitchFamily="49" charset="0"/>
              </a:rPr>
              <a:t>evaluate-weight</a:t>
            </a:r>
            <a:r>
              <a:rPr lang="en-US" dirty="0">
                <a:latin typeface="Consolas" panose="020B0609020204030204" pitchFamily="49" charset="0"/>
              </a:rPr>
              <a:t>)</a:t>
            </a:r>
            <a:r>
              <a:rPr lang="en-US" dirty="0"/>
              <a:t> lead to a tie when it has indifferent preference?</a:t>
            </a:r>
          </a:p>
          <a:p>
            <a:r>
              <a:rPr lang="en-US" dirty="0"/>
              <a:t>Figure it out: Use the “</a:t>
            </a:r>
            <a:r>
              <a:rPr lang="en-US" dirty="0">
                <a:latin typeface="Consolas" panose="020B0609020204030204" pitchFamily="49" charset="0"/>
                <a:ea typeface="Menlo" panose="020B0609030804020204" pitchFamily="49" charset="0"/>
                <a:cs typeface="Menlo" panose="020B0609030804020204" pitchFamily="49" charset="0"/>
              </a:rPr>
              <a:t>preferences &lt;ss&gt; operator --names</a:t>
            </a:r>
            <a:r>
              <a:rPr lang="en-US" dirty="0"/>
              <a:t>” command to see competing preferences.</a:t>
            </a:r>
          </a:p>
          <a:p>
            <a:pPr marL="285750" indent="-285750">
              <a:buFont typeface="Arial" panose="020B0604020202020204" pitchFamily="34" charset="0"/>
              <a:buChar char="•"/>
            </a:pPr>
            <a:r>
              <a:rPr lang="en-US" dirty="0"/>
              <a:t>The command is provided in a tab in the Java Debugger.</a:t>
            </a:r>
          </a:p>
          <a:p>
            <a:pPr marL="285750" indent="-285750">
              <a:buFont typeface="Arial" panose="020B0604020202020204" pitchFamily="34" charset="0"/>
              <a:buChar char="•"/>
            </a:pPr>
            <a:r>
              <a:rPr lang="en-US" dirty="0"/>
              <a:t>(You might have to replace the </a:t>
            </a:r>
            <a:r>
              <a:rPr lang="en-US" dirty="0">
                <a:latin typeface="Consolas" panose="020B0609020204030204" pitchFamily="49" charset="0"/>
                <a:ea typeface="Menlo" panose="020B0609030804020204" pitchFamily="49" charset="0"/>
                <a:cs typeface="Menlo" panose="020B0609030804020204" pitchFamily="49" charset="0"/>
              </a:rPr>
              <a:t>&lt;ss&gt;</a:t>
            </a:r>
            <a:r>
              <a:rPr lang="en-US" dirty="0"/>
              <a:t> component of the command though.)</a:t>
            </a:r>
          </a:p>
          <a:p>
            <a:r>
              <a:rPr lang="en-US" dirty="0"/>
              <a:t>You should see output like what is shown to the right. </a:t>
            </a:r>
            <a:r>
              <a:rPr lang="en-US" dirty="0">
                <a:sym typeface="Wingdings" pitchFamily="2" charset="2"/>
              </a:rPr>
              <a:t></a:t>
            </a:r>
          </a:p>
          <a:p>
            <a:r>
              <a:rPr lang="en-US" dirty="0">
                <a:sym typeface="Wingdings" pitchFamily="2" charset="2"/>
              </a:rPr>
              <a:t>What does this tell us?</a:t>
            </a:r>
            <a:endParaRPr lang="en-US" dirty="0"/>
          </a:p>
          <a:p>
            <a:pPr marL="285750" indent="-285750">
              <a:buFont typeface="Arial" panose="020B0604020202020204" pitchFamily="34" charset="0"/>
              <a:buChar char="•"/>
            </a:pPr>
            <a:r>
              <a:rPr lang="en-US" dirty="0"/>
              <a:t>The tie is between </a:t>
            </a:r>
            <a:r>
              <a:rPr lang="en-US" dirty="0">
                <a:latin typeface="Consolas" panose="020B0609020204030204" pitchFamily="49" charset="0"/>
              </a:rPr>
              <a:t>(</a:t>
            </a:r>
            <a:r>
              <a:rPr lang="en-US" dirty="0">
                <a:latin typeface="Consolas" panose="020B0609020204030204" pitchFamily="49" charset="0"/>
                <a:ea typeface="Menlo" panose="020B0609030804020204" pitchFamily="49" charset="0"/>
                <a:cs typeface="Menlo" panose="020B0609030804020204" pitchFamily="49" charset="0"/>
              </a:rPr>
              <a:t>evaluate-weight</a:t>
            </a:r>
            <a:r>
              <a:rPr lang="en-US" dirty="0">
                <a:latin typeface="Consolas" panose="020B0609020204030204" pitchFamily="49" charset="0"/>
              </a:rPr>
              <a:t>)</a:t>
            </a:r>
            <a:r>
              <a:rPr lang="en-US" dirty="0"/>
              <a:t> and </a:t>
            </a:r>
            <a:r>
              <a:rPr lang="en-US" dirty="0">
                <a:latin typeface="Consolas" panose="020B0609020204030204" pitchFamily="49" charset="0"/>
              </a:rPr>
              <a:t>(</a:t>
            </a:r>
            <a:r>
              <a:rPr lang="en-US" dirty="0">
                <a:latin typeface="Consolas" panose="020B0609020204030204" pitchFamily="49" charset="0"/>
                <a:ea typeface="Menlo" panose="020B0609030804020204" pitchFamily="49" charset="0"/>
                <a:cs typeface="Menlo" panose="020B0609030804020204" pitchFamily="49" charset="0"/>
              </a:rPr>
              <a:t>break-</a:t>
            </a:r>
            <a:r>
              <a:rPr lang="en-US" dirty="0" err="1">
                <a:latin typeface="Consolas" panose="020B0609020204030204" pitchFamily="49" charset="0"/>
                <a:ea typeface="Menlo" panose="020B0609030804020204" pitchFamily="49" charset="0"/>
                <a:cs typeface="Menlo" panose="020B0609030804020204" pitchFamily="49" charset="0"/>
              </a:rPr>
              <a:t>attr</a:t>
            </a:r>
            <a:r>
              <a:rPr lang="en-US" dirty="0">
                <a:latin typeface="Consolas" panose="020B0609020204030204" pitchFamily="49" charset="0"/>
                <a:ea typeface="Menlo" panose="020B0609030804020204" pitchFamily="49" charset="0"/>
                <a:cs typeface="Menlo" panose="020B0609030804020204" pitchFamily="49" charset="0"/>
              </a:rPr>
              <a:t>-tie</a:t>
            </a:r>
            <a:r>
              <a:rPr lang="en-US" dirty="0">
                <a:latin typeface="Consolas" panose="020B0609020204030204" pitchFamily="49" charset="0"/>
              </a:rPr>
              <a:t>)</a:t>
            </a:r>
            <a:r>
              <a:rPr lang="en-US" dirty="0"/>
              <a:t>.</a:t>
            </a:r>
          </a:p>
          <a:p>
            <a:pPr marL="285750" indent="-285750">
              <a:buFont typeface="Arial" panose="020B0604020202020204" pitchFamily="34" charset="0"/>
              <a:buChar char="•"/>
            </a:pPr>
            <a:r>
              <a:rPr lang="en-US" dirty="0"/>
              <a:t>Not between different </a:t>
            </a:r>
            <a:r>
              <a:rPr lang="en-US" dirty="0">
                <a:latin typeface="Consolas" panose="020B0609020204030204" pitchFamily="49" charset="0"/>
              </a:rPr>
              <a:t>(</a:t>
            </a:r>
            <a:r>
              <a:rPr lang="en-US" dirty="0">
                <a:latin typeface="Consolas" panose="020B0609020204030204" pitchFamily="49" charset="0"/>
                <a:ea typeface="Menlo" panose="020B0609030804020204" pitchFamily="49" charset="0"/>
                <a:cs typeface="Menlo" panose="020B0609030804020204" pitchFamily="49" charset="0"/>
              </a:rPr>
              <a:t>evaluate-weight</a:t>
            </a:r>
            <a:r>
              <a:rPr lang="en-US" dirty="0">
                <a:latin typeface="Consolas" panose="020B0609020204030204" pitchFamily="49" charset="0"/>
              </a:rPr>
              <a:t>)</a:t>
            </a:r>
            <a:r>
              <a:rPr lang="en-US" dirty="0"/>
              <a:t> operators.</a:t>
            </a:r>
          </a:p>
          <a:p>
            <a:r>
              <a:rPr lang="en-US" dirty="0"/>
              <a:t>We need our agent to prefer </a:t>
            </a:r>
            <a:r>
              <a:rPr lang="en-US" dirty="0">
                <a:latin typeface="Consolas" panose="020B0609020204030204" pitchFamily="49" charset="0"/>
              </a:rPr>
              <a:t>(</a:t>
            </a:r>
            <a:r>
              <a:rPr lang="en-US" dirty="0">
                <a:latin typeface="Consolas" panose="020B0609020204030204" pitchFamily="49" charset="0"/>
                <a:ea typeface="Menlo" panose="020B0609030804020204" pitchFamily="49" charset="0"/>
                <a:cs typeface="Menlo" panose="020B0609030804020204" pitchFamily="49" charset="0"/>
              </a:rPr>
              <a:t>evaluate-weight</a:t>
            </a:r>
            <a:r>
              <a:rPr lang="en-US" dirty="0">
                <a:latin typeface="Consolas" panose="020B0609020204030204" pitchFamily="49" charset="0"/>
              </a:rPr>
              <a:t>)</a:t>
            </a:r>
            <a:r>
              <a:rPr lang="en-US" dirty="0"/>
              <a:t> over </a:t>
            </a:r>
            <a:r>
              <a:rPr lang="en-US" dirty="0">
                <a:latin typeface="Consolas" panose="020B0609020204030204" pitchFamily="49" charset="0"/>
              </a:rPr>
              <a:t>(</a:t>
            </a:r>
            <a:r>
              <a:rPr lang="en-US" dirty="0">
                <a:latin typeface="Consolas" panose="020B0609020204030204" pitchFamily="49" charset="0"/>
                <a:ea typeface="Menlo" panose="020B0609030804020204" pitchFamily="49" charset="0"/>
                <a:cs typeface="Menlo" panose="020B0609030804020204" pitchFamily="49" charset="0"/>
              </a:rPr>
              <a:t>break-</a:t>
            </a:r>
            <a:r>
              <a:rPr lang="en-US" dirty="0" err="1">
                <a:latin typeface="Consolas" panose="020B0609020204030204" pitchFamily="49" charset="0"/>
                <a:ea typeface="Menlo" panose="020B0609030804020204" pitchFamily="49" charset="0"/>
                <a:cs typeface="Menlo" panose="020B0609030804020204" pitchFamily="49" charset="0"/>
              </a:rPr>
              <a:t>attr</a:t>
            </a:r>
            <a:r>
              <a:rPr lang="en-US" dirty="0">
                <a:latin typeface="Consolas" panose="020B0609020204030204" pitchFamily="49" charset="0"/>
                <a:ea typeface="Menlo" panose="020B0609030804020204" pitchFamily="49" charset="0"/>
                <a:cs typeface="Menlo" panose="020B0609030804020204" pitchFamily="49" charset="0"/>
              </a:rPr>
              <a:t>-tie</a:t>
            </a:r>
            <a:r>
              <a:rPr lang="en-US" dirty="0">
                <a:latin typeface="Consolas" panose="020B0609020204030204" pitchFamily="49" charset="0"/>
              </a:rPr>
              <a:t>)</a:t>
            </a:r>
            <a:r>
              <a:rPr lang="en-US" dirty="0"/>
              <a:t>.</a:t>
            </a:r>
          </a:p>
        </p:txBody>
      </p:sp>
      <p:pic>
        <p:nvPicPr>
          <p:cNvPr id="8" name="Picture 7">
            <a:extLst>
              <a:ext uri="{FF2B5EF4-FFF2-40B4-BE49-F238E27FC236}">
                <a16:creationId xmlns:a16="http://schemas.microsoft.com/office/drawing/2014/main" id="{D6AFFC53-CE8F-4C07-1C4D-12F0C14A3E70}"/>
              </a:ext>
            </a:extLst>
          </p:cNvPr>
          <p:cNvPicPr>
            <a:picLocks noChangeAspect="1"/>
          </p:cNvPicPr>
          <p:nvPr/>
        </p:nvPicPr>
        <p:blipFill rotWithShape="1">
          <a:blip r:embed="rId2"/>
          <a:srcRect r="19547"/>
          <a:stretch/>
        </p:blipFill>
        <p:spPr>
          <a:xfrm>
            <a:off x="8668512" y="379274"/>
            <a:ext cx="3266716" cy="5716264"/>
          </a:xfrm>
          <a:prstGeom prst="rect">
            <a:avLst/>
          </a:prstGeom>
          <a:ln>
            <a:solidFill>
              <a:schemeClr val="accent1"/>
            </a:solidFill>
          </a:ln>
          <a:effectLst>
            <a:outerShdw blurRad="292100" dist="139700" dir="2700000" algn="tl" rotWithShape="0">
              <a:srgbClr val="333333">
                <a:alpha val="65000"/>
              </a:srgbClr>
            </a:outerShdw>
          </a:effectLst>
        </p:spPr>
      </p:pic>
      <p:sp>
        <p:nvSpPr>
          <p:cNvPr id="7" name="Rectangle 6">
            <a:extLst>
              <a:ext uri="{FF2B5EF4-FFF2-40B4-BE49-F238E27FC236}">
                <a16:creationId xmlns:a16="http://schemas.microsoft.com/office/drawing/2014/main" id="{D93FBB6B-AF3F-6425-8643-C10B1C5593A7}"/>
              </a:ext>
            </a:extLst>
          </p:cNvPr>
          <p:cNvSpPr/>
          <p:nvPr/>
        </p:nvSpPr>
        <p:spPr bwMode="gray">
          <a:xfrm>
            <a:off x="8787384" y="3608109"/>
            <a:ext cx="3125378" cy="878719"/>
          </a:xfrm>
          <a:prstGeom prst="rect">
            <a:avLst/>
          </a:prstGeom>
          <a:noFill/>
          <a:ln w="57150" cap="rnd">
            <a:solidFill>
              <a:schemeClr val="tx2"/>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10" name="Rectangle 9">
            <a:extLst>
              <a:ext uri="{FF2B5EF4-FFF2-40B4-BE49-F238E27FC236}">
                <a16:creationId xmlns:a16="http://schemas.microsoft.com/office/drawing/2014/main" id="{E2E5B452-F95B-4C0E-39BD-6A5FE48503A9}"/>
              </a:ext>
            </a:extLst>
          </p:cNvPr>
          <p:cNvSpPr/>
          <p:nvPr/>
        </p:nvSpPr>
        <p:spPr bwMode="gray">
          <a:xfrm>
            <a:off x="10493918" y="5842236"/>
            <a:ext cx="583346" cy="253302"/>
          </a:xfrm>
          <a:prstGeom prst="rect">
            <a:avLst/>
          </a:prstGeom>
          <a:noFill/>
          <a:ln w="57150" cap="rnd">
            <a:solidFill>
              <a:schemeClr val="tx2"/>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Tree>
    <p:extLst>
      <p:ext uri="{BB962C8B-B14F-4D97-AF65-F5344CB8AC3E}">
        <p14:creationId xmlns:p14="http://schemas.microsoft.com/office/powerpoint/2010/main" val="2335889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3264D9-E550-F98E-5C1B-4E7069CE9EEE}"/>
              </a:ext>
            </a:extLst>
          </p:cNvPr>
          <p:cNvSpPr>
            <a:spLocks noGrp="1"/>
          </p:cNvSpPr>
          <p:nvPr>
            <p:ph type="title"/>
          </p:nvPr>
        </p:nvSpPr>
        <p:spPr>
          <a:xfrm>
            <a:off x="1752600" y="1689360"/>
            <a:ext cx="8686800" cy="2285241"/>
          </a:xfrm>
        </p:spPr>
        <p:txBody>
          <a:bodyPr/>
          <a:lstStyle/>
          <a:p>
            <a:r>
              <a:rPr lang="en-US" dirty="0"/>
              <a:t>STEP 3:</a:t>
            </a:r>
            <a:br>
              <a:rPr lang="en-US" dirty="0"/>
            </a:br>
            <a:r>
              <a:rPr lang="en-US" dirty="0">
                <a:latin typeface="Consolas" panose="020B0609020204030204" pitchFamily="49" charset="0"/>
              </a:rPr>
              <a:t>(</a:t>
            </a:r>
            <a:r>
              <a:rPr lang="en-US" dirty="0">
                <a:latin typeface="Consolas" panose="020B0609020204030204" pitchFamily="49" charset="0"/>
                <a:ea typeface="Menlo" panose="020B0609030804020204" pitchFamily="49" charset="0"/>
                <a:cs typeface="Menlo" panose="020B0609030804020204" pitchFamily="49" charset="0"/>
              </a:rPr>
              <a:t>break-</a:t>
            </a:r>
            <a:r>
              <a:rPr lang="en-US" dirty="0" err="1">
                <a:latin typeface="Consolas" panose="020B0609020204030204" pitchFamily="49" charset="0"/>
                <a:ea typeface="Menlo" panose="020B0609030804020204" pitchFamily="49" charset="0"/>
                <a:cs typeface="Menlo" panose="020B0609030804020204" pitchFamily="49" charset="0"/>
              </a:rPr>
              <a:t>attr</a:t>
            </a:r>
            <a:r>
              <a:rPr lang="en-US" dirty="0">
                <a:latin typeface="Consolas" panose="020B0609020204030204" pitchFamily="49" charset="0"/>
                <a:ea typeface="Menlo" panose="020B0609030804020204" pitchFamily="49" charset="0"/>
                <a:cs typeface="Menlo" panose="020B0609030804020204" pitchFamily="49" charset="0"/>
              </a:rPr>
              <a:t>-tie</a:t>
            </a:r>
            <a:r>
              <a:rPr lang="en-US" dirty="0">
                <a:latin typeface="Consolas" panose="020B0609020204030204" pitchFamily="49" charset="0"/>
              </a:rPr>
              <a:t>)</a:t>
            </a:r>
            <a:r>
              <a:rPr lang="en-US" dirty="0"/>
              <a:t> </a:t>
            </a:r>
            <a:br>
              <a:rPr lang="en-US" dirty="0"/>
            </a:br>
            <a:r>
              <a:rPr lang="en-US" dirty="0"/>
              <a:t>Is the Worst</a:t>
            </a:r>
          </a:p>
        </p:txBody>
      </p:sp>
      <p:sp>
        <p:nvSpPr>
          <p:cNvPr id="5" name="Text Placeholder 4">
            <a:extLst>
              <a:ext uri="{FF2B5EF4-FFF2-40B4-BE49-F238E27FC236}">
                <a16:creationId xmlns:a16="http://schemas.microsoft.com/office/drawing/2014/main" id="{CB9840FB-E12D-2DA9-96F5-52FC4AB12222}"/>
              </a:ext>
            </a:extLst>
          </p:cNvPr>
          <p:cNvSpPr>
            <a:spLocks noGrp="1"/>
          </p:cNvSpPr>
          <p:nvPr>
            <p:ph type="body" idx="1"/>
          </p:nvPr>
        </p:nvSpPr>
        <p:spPr/>
        <p:txBody>
          <a:bodyPr/>
          <a:lstStyle/>
          <a:p>
            <a:r>
              <a:rPr lang="en-US" dirty="0"/>
              <a:t>Perform </a:t>
            </a:r>
            <a:r>
              <a:rPr lang="en-US" dirty="0">
                <a:latin typeface="Consolas" panose="020B0609020204030204" pitchFamily="49" charset="0"/>
              </a:rPr>
              <a:t>(</a:t>
            </a:r>
            <a:r>
              <a:rPr lang="en-US" dirty="0">
                <a:latin typeface="Consolas" panose="020B0609020204030204" pitchFamily="49" charset="0"/>
                <a:ea typeface="Menlo" panose="020B0609030804020204" pitchFamily="49" charset="0"/>
                <a:cs typeface="Menlo" panose="020B0609030804020204" pitchFamily="49" charset="0"/>
              </a:rPr>
              <a:t>evaluate-weight</a:t>
            </a:r>
            <a:r>
              <a:rPr lang="en-US" dirty="0">
                <a:latin typeface="Consolas" panose="020B0609020204030204" pitchFamily="49" charset="0"/>
              </a:rPr>
              <a:t>)</a:t>
            </a:r>
            <a:r>
              <a:rPr lang="en-US" dirty="0"/>
              <a:t> Before It</a:t>
            </a:r>
          </a:p>
        </p:txBody>
      </p:sp>
    </p:spTree>
    <p:extLst>
      <p:ext uri="{BB962C8B-B14F-4D97-AF65-F5344CB8AC3E}">
        <p14:creationId xmlns:p14="http://schemas.microsoft.com/office/powerpoint/2010/main" val="4213357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D2B6F7-F1DC-71CE-B1C3-4581B3386D23}"/>
              </a:ext>
            </a:extLst>
          </p:cNvPr>
          <p:cNvSpPr>
            <a:spLocks noGrp="1"/>
          </p:cNvSpPr>
          <p:nvPr>
            <p:ph type="title"/>
          </p:nvPr>
        </p:nvSpPr>
        <p:spPr/>
        <p:txBody>
          <a:bodyPr/>
          <a:lstStyle/>
          <a:p>
            <a:r>
              <a:rPr lang="en-US" dirty="0"/>
              <a:t>STEP 3: Modify </a:t>
            </a:r>
            <a:r>
              <a:rPr lang="en-US" dirty="0">
                <a:latin typeface="Consolas" panose="020B0609020204030204" pitchFamily="49" charset="0"/>
              </a:rPr>
              <a:t>(</a:t>
            </a:r>
            <a:r>
              <a:rPr lang="en-US" dirty="0">
                <a:latin typeface="Consolas" panose="020B0609020204030204" pitchFamily="49" charset="0"/>
                <a:ea typeface="Menlo" panose="020B0609030804020204" pitchFamily="49" charset="0"/>
                <a:cs typeface="Menlo" panose="020B0609030804020204" pitchFamily="49" charset="0"/>
              </a:rPr>
              <a:t>break-</a:t>
            </a:r>
            <a:r>
              <a:rPr lang="en-US" dirty="0" err="1">
                <a:latin typeface="Consolas" panose="020B0609020204030204" pitchFamily="49" charset="0"/>
                <a:ea typeface="Menlo" panose="020B0609030804020204" pitchFamily="49" charset="0"/>
                <a:cs typeface="Menlo" panose="020B0609030804020204" pitchFamily="49" charset="0"/>
              </a:rPr>
              <a:t>attr</a:t>
            </a:r>
            <a:r>
              <a:rPr lang="en-US" dirty="0">
                <a:latin typeface="Consolas" panose="020B0609020204030204" pitchFamily="49" charset="0"/>
                <a:ea typeface="Menlo" panose="020B0609030804020204" pitchFamily="49" charset="0"/>
                <a:cs typeface="Menlo" panose="020B0609030804020204" pitchFamily="49" charset="0"/>
              </a:rPr>
              <a:t>-tie</a:t>
            </a:r>
            <a:r>
              <a:rPr lang="en-US" dirty="0">
                <a:latin typeface="Consolas" panose="020B0609020204030204" pitchFamily="49" charset="0"/>
              </a:rPr>
              <a:t>)</a:t>
            </a:r>
            <a:r>
              <a:rPr lang="en-US" dirty="0"/>
              <a:t>’s Preference</a:t>
            </a:r>
          </a:p>
        </p:txBody>
      </p:sp>
      <p:sp>
        <p:nvSpPr>
          <p:cNvPr id="2" name="Content Placeholder 1">
            <a:extLst>
              <a:ext uri="{FF2B5EF4-FFF2-40B4-BE49-F238E27FC236}">
                <a16:creationId xmlns:a16="http://schemas.microsoft.com/office/drawing/2014/main" id="{469B5858-48F1-48B4-97B8-D2676248E332}"/>
              </a:ext>
            </a:extLst>
          </p:cNvPr>
          <p:cNvSpPr>
            <a:spLocks noGrp="1"/>
          </p:cNvSpPr>
          <p:nvPr>
            <p:ph idx="1"/>
          </p:nvPr>
        </p:nvSpPr>
        <p:spPr/>
        <p:txBody>
          <a:bodyPr/>
          <a:lstStyle/>
          <a:p>
            <a:r>
              <a:rPr lang="en-US" dirty="0"/>
              <a:t>Find the comment section in </a:t>
            </a:r>
            <a:r>
              <a:rPr lang="en-US" dirty="0" err="1">
                <a:latin typeface="Consolas" panose="020B0609020204030204" pitchFamily="49" charset="0"/>
                <a:ea typeface="Menlo" panose="020B0609030804020204" pitchFamily="49" charset="0"/>
                <a:cs typeface="Menlo" panose="020B0609030804020204" pitchFamily="49" charset="0"/>
              </a:rPr>
              <a:t>agent_starter.soar</a:t>
            </a:r>
            <a:r>
              <a:rPr lang="en-US" dirty="0"/>
              <a:t> labeled “STEP 3”</a:t>
            </a:r>
          </a:p>
          <a:p>
            <a:pPr marL="285750" indent="-285750">
              <a:buFont typeface="Arial" panose="020B0604020202020204" pitchFamily="34" charset="0"/>
              <a:buChar char="•"/>
            </a:pPr>
            <a:r>
              <a:rPr lang="en-US" dirty="0"/>
              <a:t>Follow the instructions so </a:t>
            </a:r>
            <a:r>
              <a:rPr lang="en-US" dirty="0">
                <a:latin typeface="Consolas" panose="020B0609020204030204" pitchFamily="49" charset="0"/>
              </a:rPr>
              <a:t>(</a:t>
            </a:r>
            <a:r>
              <a:rPr lang="en-US" dirty="0">
                <a:latin typeface="Consolas" panose="020B0609020204030204" pitchFamily="49" charset="0"/>
                <a:ea typeface="Menlo" panose="020B0609030804020204" pitchFamily="49" charset="0"/>
                <a:cs typeface="Menlo" panose="020B0609030804020204" pitchFamily="49" charset="0"/>
              </a:rPr>
              <a:t>break-</a:t>
            </a:r>
            <a:r>
              <a:rPr lang="en-US" dirty="0" err="1">
                <a:latin typeface="Consolas" panose="020B0609020204030204" pitchFamily="49" charset="0"/>
                <a:ea typeface="Menlo" panose="020B0609030804020204" pitchFamily="49" charset="0"/>
                <a:cs typeface="Menlo" panose="020B0609030804020204" pitchFamily="49" charset="0"/>
              </a:rPr>
              <a:t>attr</a:t>
            </a:r>
            <a:r>
              <a:rPr lang="en-US" dirty="0">
                <a:latin typeface="Consolas" panose="020B0609020204030204" pitchFamily="49" charset="0"/>
                <a:ea typeface="Menlo" panose="020B0609030804020204" pitchFamily="49" charset="0"/>
                <a:cs typeface="Menlo" panose="020B0609030804020204" pitchFamily="49" charset="0"/>
              </a:rPr>
              <a:t>-tie</a:t>
            </a:r>
            <a:r>
              <a:rPr lang="en-US" dirty="0">
                <a:latin typeface="Consolas" panose="020B0609020204030204" pitchFamily="49" charset="0"/>
              </a:rPr>
              <a:t>)</a:t>
            </a:r>
            <a:r>
              <a:rPr lang="en-US" dirty="0"/>
              <a:t> is proposed with worst (“</a:t>
            </a:r>
            <a:r>
              <a:rPr lang="en-US" dirty="0">
                <a:latin typeface="Consolas" panose="020B0609020204030204" pitchFamily="49" charset="0"/>
                <a:ea typeface="Menlo" panose="020B0609030804020204" pitchFamily="49" charset="0"/>
                <a:cs typeface="Menlo" panose="020B0609030804020204" pitchFamily="49" charset="0"/>
              </a:rPr>
              <a:t>&lt;</a:t>
            </a:r>
            <a:r>
              <a:rPr lang="en-US" dirty="0"/>
              <a:t>“) preference.</a:t>
            </a:r>
          </a:p>
          <a:p>
            <a:r>
              <a:rPr lang="en-US" dirty="0"/>
              <a:t>After making this small change, run the agent from the beginning for 3 steps.</a:t>
            </a:r>
          </a:p>
          <a:p>
            <a:pPr marL="285750" indent="-285750">
              <a:buFont typeface="Arial" panose="020B0604020202020204" pitchFamily="34" charset="0"/>
              <a:buChar char="•"/>
            </a:pPr>
            <a:r>
              <a:rPr lang="en-US" dirty="0"/>
              <a:t>You should now see the following:</a:t>
            </a:r>
            <a:endParaRPr lang="en-US" dirty="0">
              <a:sym typeface="Wingdings" pitchFamily="2" charset="2"/>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Proceed to the next slide when you’re ready for STEP 4.</a:t>
            </a:r>
          </a:p>
        </p:txBody>
      </p:sp>
      <p:pic>
        <p:nvPicPr>
          <p:cNvPr id="4" name="Picture 3">
            <a:extLst>
              <a:ext uri="{FF2B5EF4-FFF2-40B4-BE49-F238E27FC236}">
                <a16:creationId xmlns:a16="http://schemas.microsoft.com/office/drawing/2014/main" id="{AFDDF823-DEF0-1EB3-C23D-2F24387937AD}"/>
              </a:ext>
            </a:extLst>
          </p:cNvPr>
          <p:cNvPicPr>
            <a:picLocks noChangeAspect="1"/>
          </p:cNvPicPr>
          <p:nvPr/>
        </p:nvPicPr>
        <p:blipFill>
          <a:blip r:embed="rId2"/>
          <a:srcRect/>
          <a:stretch/>
        </p:blipFill>
        <p:spPr>
          <a:xfrm>
            <a:off x="4334045" y="3070695"/>
            <a:ext cx="3523909" cy="903113"/>
          </a:xfrm>
          <a:prstGeom prst="rect">
            <a:avLst/>
          </a:prstGeom>
          <a:ln>
            <a:solidFill>
              <a:schemeClr val="accent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84272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3264D9-E550-F98E-5C1B-4E7069CE9EEE}"/>
              </a:ext>
            </a:extLst>
          </p:cNvPr>
          <p:cNvSpPr>
            <a:spLocks noGrp="1"/>
          </p:cNvSpPr>
          <p:nvPr>
            <p:ph type="title"/>
          </p:nvPr>
        </p:nvSpPr>
        <p:spPr/>
        <p:txBody>
          <a:bodyPr/>
          <a:lstStyle/>
          <a:p>
            <a:r>
              <a:rPr lang="en-US" dirty="0"/>
              <a:t>STEP 4:</a:t>
            </a:r>
            <a:br>
              <a:rPr lang="en-US" dirty="0"/>
            </a:br>
            <a:r>
              <a:rPr lang="en-US" dirty="0"/>
              <a:t>Evaluate Weights in Order</a:t>
            </a:r>
          </a:p>
        </p:txBody>
      </p:sp>
      <p:sp>
        <p:nvSpPr>
          <p:cNvPr id="5" name="Text Placeholder 4">
            <a:extLst>
              <a:ext uri="{FF2B5EF4-FFF2-40B4-BE49-F238E27FC236}">
                <a16:creationId xmlns:a16="http://schemas.microsoft.com/office/drawing/2014/main" id="{CB9840FB-E12D-2DA9-96F5-52FC4AB12222}"/>
              </a:ext>
            </a:extLst>
          </p:cNvPr>
          <p:cNvSpPr>
            <a:spLocks noGrp="1"/>
          </p:cNvSpPr>
          <p:nvPr>
            <p:ph type="body" idx="1"/>
          </p:nvPr>
        </p:nvSpPr>
        <p:spPr/>
        <p:txBody>
          <a:bodyPr/>
          <a:lstStyle/>
          <a:p>
            <a:r>
              <a:rPr lang="en-US" dirty="0"/>
              <a:t>In Descending Order of Weight Value</a:t>
            </a:r>
          </a:p>
        </p:txBody>
      </p:sp>
    </p:spTree>
    <p:extLst>
      <p:ext uri="{BB962C8B-B14F-4D97-AF65-F5344CB8AC3E}">
        <p14:creationId xmlns:p14="http://schemas.microsoft.com/office/powerpoint/2010/main" val="3135152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D2B6F7-F1DC-71CE-B1C3-4581B3386D23}"/>
              </a:ext>
            </a:extLst>
          </p:cNvPr>
          <p:cNvSpPr>
            <a:spLocks noGrp="1"/>
          </p:cNvSpPr>
          <p:nvPr>
            <p:ph type="title"/>
          </p:nvPr>
        </p:nvSpPr>
        <p:spPr/>
        <p:txBody>
          <a:bodyPr/>
          <a:lstStyle/>
          <a:p>
            <a:r>
              <a:rPr lang="en-US" dirty="0"/>
              <a:t>STEP 4: Evaluate Weights in Descending Order</a:t>
            </a:r>
          </a:p>
        </p:txBody>
      </p:sp>
      <p:sp>
        <p:nvSpPr>
          <p:cNvPr id="2" name="Content Placeholder 1">
            <a:extLst>
              <a:ext uri="{FF2B5EF4-FFF2-40B4-BE49-F238E27FC236}">
                <a16:creationId xmlns:a16="http://schemas.microsoft.com/office/drawing/2014/main" id="{469B5858-48F1-48B4-97B8-D2676248E332}"/>
              </a:ext>
            </a:extLst>
          </p:cNvPr>
          <p:cNvSpPr>
            <a:spLocks noGrp="1"/>
          </p:cNvSpPr>
          <p:nvPr>
            <p:ph idx="1"/>
          </p:nvPr>
        </p:nvSpPr>
        <p:spPr>
          <a:xfrm>
            <a:off x="594360" y="1557210"/>
            <a:ext cx="7662672" cy="3930085"/>
          </a:xfrm>
        </p:spPr>
        <p:txBody>
          <a:bodyPr>
            <a:normAutofit/>
          </a:bodyPr>
          <a:lstStyle/>
          <a:p>
            <a:r>
              <a:rPr lang="en-US" dirty="0"/>
              <a:t>Find the comment section in </a:t>
            </a:r>
            <a:r>
              <a:rPr lang="en-US" dirty="0" err="1">
                <a:latin typeface="Consolas" panose="020B0609020204030204" pitchFamily="49" charset="0"/>
                <a:ea typeface="Menlo" panose="020B0609030804020204" pitchFamily="49" charset="0"/>
                <a:cs typeface="Menlo" panose="020B0609030804020204" pitchFamily="49" charset="0"/>
              </a:rPr>
              <a:t>agent_starter.soar</a:t>
            </a:r>
            <a:r>
              <a:rPr lang="en-US" dirty="0"/>
              <a:t> labeled “STEP 4”</a:t>
            </a:r>
          </a:p>
          <a:p>
            <a:pPr marL="285750" indent="-285750">
              <a:buFont typeface="Arial" panose="020B0604020202020204" pitchFamily="34" charset="0"/>
              <a:buChar char="•"/>
            </a:pPr>
            <a:r>
              <a:rPr lang="en-US" dirty="0"/>
              <a:t>Follow the instructions: Make a preference rule for </a:t>
            </a:r>
            <a:r>
              <a:rPr lang="en-US" dirty="0">
                <a:latin typeface="Consolas" panose="020B0609020204030204" pitchFamily="49" charset="0"/>
              </a:rPr>
              <a:t>(</a:t>
            </a:r>
            <a:r>
              <a:rPr lang="en-US" dirty="0">
                <a:latin typeface="Consolas" panose="020B0609020204030204" pitchFamily="49" charset="0"/>
                <a:ea typeface="Menlo" panose="020B0609030804020204" pitchFamily="49" charset="0"/>
                <a:cs typeface="Menlo" panose="020B0609030804020204" pitchFamily="49" charset="0"/>
              </a:rPr>
              <a:t>evaluate-weight</a:t>
            </a:r>
            <a:r>
              <a:rPr lang="en-US" dirty="0">
                <a:latin typeface="Consolas" panose="020B0609020204030204" pitchFamily="49" charset="0"/>
              </a:rPr>
              <a:t>)</a:t>
            </a:r>
            <a:r>
              <a:rPr lang="en-US" dirty="0"/>
              <a:t>.</a:t>
            </a:r>
          </a:p>
          <a:p>
            <a:pPr marL="285750" indent="-285750">
              <a:buFont typeface="Arial" panose="020B0604020202020204" pitchFamily="34" charset="0"/>
              <a:buChar char="•"/>
            </a:pPr>
            <a:r>
              <a:rPr lang="en-US" dirty="0"/>
              <a:t>Your rule should prefer one </a:t>
            </a:r>
            <a:r>
              <a:rPr lang="en-US" dirty="0">
                <a:latin typeface="Consolas" panose="020B0609020204030204" pitchFamily="49" charset="0"/>
                <a:ea typeface="Menlo" panose="020B0609030804020204" pitchFamily="49" charset="0"/>
                <a:cs typeface="Menlo" panose="020B0609030804020204" pitchFamily="49" charset="0"/>
              </a:rPr>
              <a:t>evaluate-weight</a:t>
            </a:r>
            <a:r>
              <a:rPr lang="en-US" dirty="0"/>
              <a:t> operator over another if it has a higher weight than the other.</a:t>
            </a:r>
          </a:p>
          <a:p>
            <a:pPr marL="514350" lvl="1" indent="-285750"/>
            <a:r>
              <a:rPr lang="en-US" dirty="0"/>
              <a:t>(Check that your proposal rule from STEP 2 attached this weight to the operator when it proposed the operator, so that you can reference it here in this preference rule.)</a:t>
            </a:r>
          </a:p>
          <a:p>
            <a:endParaRPr lang="en-US" dirty="0"/>
          </a:p>
          <a:p>
            <a:r>
              <a:rPr lang="en-US" dirty="0"/>
              <a:t>After adding this rule, run the agent from the beginning for 3 steps.</a:t>
            </a:r>
          </a:p>
          <a:p>
            <a:pPr marL="285750" indent="-285750">
              <a:buFont typeface="Arial" panose="020B0604020202020204" pitchFamily="34" charset="0"/>
              <a:buChar char="•"/>
            </a:pPr>
            <a:r>
              <a:rPr lang="en-US" dirty="0"/>
              <a:t>The </a:t>
            </a:r>
            <a:r>
              <a:rPr lang="en-US" dirty="0">
                <a:latin typeface="Consolas" panose="020B0609020204030204" pitchFamily="49" charset="0"/>
                <a:ea typeface="Menlo" panose="020B0609030804020204" pitchFamily="49" charset="0"/>
                <a:cs typeface="Menlo" panose="020B0609030804020204" pitchFamily="49" charset="0"/>
              </a:rPr>
              <a:t>matches -w</a:t>
            </a:r>
            <a:r>
              <a:rPr lang="en-US" dirty="0"/>
              <a:t> command should show you something like this </a:t>
            </a:r>
            <a:r>
              <a:rPr lang="en-US" dirty="0">
                <a:sym typeface="Wingdings" pitchFamily="2" charset="2"/>
              </a:rPr>
              <a:t></a:t>
            </a:r>
          </a:p>
          <a:p>
            <a:r>
              <a:rPr lang="en-US" dirty="0"/>
              <a:t>Proceed to the next slide when you are done.</a:t>
            </a:r>
          </a:p>
        </p:txBody>
      </p:sp>
      <p:pic>
        <p:nvPicPr>
          <p:cNvPr id="6" name="Picture 5">
            <a:extLst>
              <a:ext uri="{FF2B5EF4-FFF2-40B4-BE49-F238E27FC236}">
                <a16:creationId xmlns:a16="http://schemas.microsoft.com/office/drawing/2014/main" id="{9CEDE1D5-6E49-EBC0-DC30-7C85BB9D9D9F}"/>
              </a:ext>
            </a:extLst>
          </p:cNvPr>
          <p:cNvPicPr>
            <a:picLocks noChangeAspect="1"/>
          </p:cNvPicPr>
          <p:nvPr/>
        </p:nvPicPr>
        <p:blipFill rotWithShape="1">
          <a:blip r:embed="rId2"/>
          <a:srcRect r="10541"/>
          <a:stretch/>
        </p:blipFill>
        <p:spPr>
          <a:xfrm>
            <a:off x="8370368" y="1139525"/>
            <a:ext cx="3516415" cy="4347770"/>
          </a:xfrm>
          <a:prstGeom prst="rect">
            <a:avLst/>
          </a:prstGeom>
          <a:ln>
            <a:solidFill>
              <a:schemeClr val="accent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6674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2B0EC1-5DA7-3A6D-8D49-206E3BF7C209}"/>
              </a:ext>
            </a:extLst>
          </p:cNvPr>
          <p:cNvSpPr>
            <a:spLocks noGrp="1"/>
          </p:cNvSpPr>
          <p:nvPr>
            <p:ph type="title"/>
          </p:nvPr>
        </p:nvSpPr>
        <p:spPr/>
        <p:txBody>
          <a:bodyPr/>
          <a:lstStyle/>
          <a:p>
            <a:r>
              <a:rPr lang="en-US" dirty="0"/>
              <a:t>STEP 5: Applying </a:t>
            </a:r>
            <a:r>
              <a:rPr lang="en-US" dirty="0">
                <a:latin typeface="Consolas" panose="020B0609020204030204" pitchFamily="49" charset="0"/>
              </a:rPr>
              <a:t>(</a:t>
            </a:r>
            <a:r>
              <a:rPr lang="en-US" dirty="0">
                <a:latin typeface="Consolas" panose="020B0609020204030204" pitchFamily="49" charset="0"/>
                <a:ea typeface="Menlo" panose="020B0609030804020204" pitchFamily="49" charset="0"/>
                <a:cs typeface="Menlo" panose="020B0609030804020204" pitchFamily="49" charset="0"/>
              </a:rPr>
              <a:t>evaluate-weight</a:t>
            </a:r>
            <a:r>
              <a:rPr lang="en-US" dirty="0">
                <a:latin typeface="Consolas" panose="020B0609020204030204" pitchFamily="49" charset="0"/>
              </a:rPr>
              <a:t>)</a:t>
            </a:r>
          </a:p>
        </p:txBody>
      </p:sp>
      <p:sp>
        <p:nvSpPr>
          <p:cNvPr id="2" name="Text Placeholder 1">
            <a:extLst>
              <a:ext uri="{FF2B5EF4-FFF2-40B4-BE49-F238E27FC236}">
                <a16:creationId xmlns:a16="http://schemas.microsoft.com/office/drawing/2014/main" id="{A1A97EC6-CF53-587A-8DDA-945046BD5CA1}"/>
              </a:ext>
            </a:extLst>
          </p:cNvPr>
          <p:cNvSpPr>
            <a:spLocks noGrp="1"/>
          </p:cNvSpPr>
          <p:nvPr>
            <p:ph type="body" idx="1"/>
          </p:nvPr>
        </p:nvSpPr>
        <p:spPr/>
        <p:txBody>
          <a:bodyPr/>
          <a:lstStyle/>
          <a:p>
            <a:r>
              <a:rPr lang="en-US" dirty="0"/>
              <a:t>The First Apply Rule: </a:t>
            </a:r>
            <a:r>
              <a:rPr lang="en-US" dirty="0">
                <a:latin typeface="Consolas" panose="020B0609020204030204" pitchFamily="49" charset="0"/>
                <a:ea typeface="Menlo" panose="020B0609030804020204" pitchFamily="49" charset="0"/>
                <a:cs typeface="Menlo" panose="020B0609030804020204" pitchFamily="49" charset="0"/>
              </a:rPr>
              <a:t>total-cost</a:t>
            </a:r>
          </a:p>
        </p:txBody>
      </p:sp>
    </p:spTree>
    <p:extLst>
      <p:ext uri="{BB962C8B-B14F-4D97-AF65-F5344CB8AC3E}">
        <p14:creationId xmlns:p14="http://schemas.microsoft.com/office/powerpoint/2010/main" val="319231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6DD3C5-B0C1-0F05-8CA3-2501BEAEBCA5}"/>
              </a:ext>
            </a:extLst>
          </p:cNvPr>
          <p:cNvSpPr>
            <a:spLocks noGrp="1"/>
          </p:cNvSpPr>
          <p:nvPr>
            <p:ph type="title"/>
          </p:nvPr>
        </p:nvSpPr>
        <p:spPr/>
        <p:txBody>
          <a:bodyPr/>
          <a:lstStyle/>
          <a:p>
            <a:r>
              <a:rPr lang="en-US" dirty="0">
                <a:latin typeface="Consolas" panose="020B0609020204030204" pitchFamily="49" charset="0"/>
              </a:rPr>
              <a:t>(</a:t>
            </a:r>
            <a:r>
              <a:rPr lang="en-US" dirty="0">
                <a:latin typeface="Consolas" panose="020B0609020204030204" pitchFamily="49" charset="0"/>
                <a:ea typeface="Menlo" panose="020B0609030804020204" pitchFamily="49" charset="0"/>
                <a:cs typeface="Menlo" panose="020B0609030804020204" pitchFamily="49" charset="0"/>
              </a:rPr>
              <a:t>evaluate-weight</a:t>
            </a:r>
            <a:r>
              <a:rPr lang="en-US" dirty="0">
                <a:latin typeface="Consolas" panose="020B0609020204030204" pitchFamily="49" charset="0"/>
              </a:rPr>
              <a:t>)</a:t>
            </a:r>
            <a:r>
              <a:rPr lang="en-US" dirty="0"/>
              <a:t> Apply Rules Objective</a:t>
            </a:r>
          </a:p>
        </p:txBody>
      </p:sp>
      <p:sp>
        <p:nvSpPr>
          <p:cNvPr id="2" name="Content Placeholder 1">
            <a:extLst>
              <a:ext uri="{FF2B5EF4-FFF2-40B4-BE49-F238E27FC236}">
                <a16:creationId xmlns:a16="http://schemas.microsoft.com/office/drawing/2014/main" id="{8DD2910A-F016-5BEF-94E5-6AB9F20A3851}"/>
              </a:ext>
            </a:extLst>
          </p:cNvPr>
          <p:cNvSpPr>
            <a:spLocks noGrp="1"/>
          </p:cNvSpPr>
          <p:nvPr>
            <p:ph idx="1"/>
          </p:nvPr>
        </p:nvSpPr>
        <p:spPr/>
        <p:txBody>
          <a:bodyPr>
            <a:normAutofit fontScale="92500" lnSpcReduction="10000"/>
          </a:bodyPr>
          <a:lstStyle/>
          <a:p>
            <a:r>
              <a:rPr lang="en-US" dirty="0"/>
              <a:t>Our next step will be to apply our </a:t>
            </a:r>
            <a:r>
              <a:rPr lang="en-US" dirty="0">
                <a:latin typeface="Consolas" panose="020B0609020204030204" pitchFamily="49" charset="0"/>
              </a:rPr>
              <a:t>(</a:t>
            </a:r>
            <a:r>
              <a:rPr lang="en-US" dirty="0">
                <a:latin typeface="Consolas" panose="020B0609020204030204" pitchFamily="49" charset="0"/>
                <a:ea typeface="Menlo" panose="020B0609030804020204" pitchFamily="49" charset="0"/>
                <a:cs typeface="Menlo" panose="020B0609030804020204" pitchFamily="49" charset="0"/>
              </a:rPr>
              <a:t>evaluate-weight</a:t>
            </a:r>
            <a:r>
              <a:rPr lang="en-US" dirty="0">
                <a:latin typeface="Consolas" panose="020B0609020204030204" pitchFamily="49" charset="0"/>
              </a:rPr>
              <a:t>)</a:t>
            </a:r>
            <a:r>
              <a:rPr lang="en-US" dirty="0"/>
              <a:t> operator.</a:t>
            </a:r>
          </a:p>
          <a:p>
            <a:r>
              <a:rPr lang="en-US" dirty="0"/>
              <a:t>We will need multiple apply rules. The main two rules will look something like this:</a:t>
            </a:r>
          </a:p>
          <a:p>
            <a:pPr marL="342900" indent="-342900">
              <a:buFont typeface="+mj-lt"/>
              <a:buAutoNum type="arabicPeriod"/>
            </a:pPr>
            <a:r>
              <a:rPr lang="en-US" dirty="0"/>
              <a:t>IF:	</a:t>
            </a:r>
            <a:r>
              <a:rPr lang="en-US" dirty="0">
                <a:latin typeface="Consolas" panose="020B0609020204030204" pitchFamily="49" charset="0"/>
              </a:rPr>
              <a:t>(</a:t>
            </a:r>
            <a:r>
              <a:rPr lang="en-US" dirty="0">
                <a:latin typeface="Consolas" panose="020B0609020204030204" pitchFamily="49" charset="0"/>
                <a:ea typeface="Menlo" panose="020B0609030804020204" pitchFamily="49" charset="0"/>
                <a:cs typeface="Menlo" panose="020B0609030804020204" pitchFamily="49" charset="0"/>
              </a:rPr>
              <a:t>evaluate-weight</a:t>
            </a:r>
            <a:r>
              <a:rPr lang="en-US" dirty="0">
                <a:latin typeface="Consolas" panose="020B0609020204030204" pitchFamily="49" charset="0"/>
              </a:rPr>
              <a:t>)</a:t>
            </a:r>
            <a:r>
              <a:rPr lang="en-US" dirty="0"/>
              <a:t> is selected, </a:t>
            </a:r>
            <a:br>
              <a:rPr lang="en-US" dirty="0"/>
            </a:br>
            <a:r>
              <a:rPr lang="en-US" dirty="0"/>
              <a:t>	AND for two tied items in this state,</a:t>
            </a:r>
            <a:br>
              <a:rPr lang="en-US" dirty="0"/>
            </a:br>
            <a:r>
              <a:rPr lang="en-US" dirty="0"/>
              <a:t>	    one has a </a:t>
            </a:r>
            <a:r>
              <a:rPr lang="en-US" b="1" dirty="0"/>
              <a:t>lower </a:t>
            </a:r>
            <a:r>
              <a:rPr lang="en-US" b="1" dirty="0">
                <a:latin typeface="Consolas" panose="020B0609020204030204" pitchFamily="49" charset="0"/>
              </a:rPr>
              <a:t>total-cost</a:t>
            </a:r>
            <a:r>
              <a:rPr lang="en-US" b="1" dirty="0"/>
              <a:t> </a:t>
            </a:r>
            <a:r>
              <a:rPr lang="en-US" dirty="0"/>
              <a:t>value, </a:t>
            </a:r>
            <a:br>
              <a:rPr lang="en-US" dirty="0"/>
            </a:br>
            <a:r>
              <a:rPr lang="en-US" dirty="0"/>
              <a:t>	AND this operator’s attribute </a:t>
            </a:r>
            <a:r>
              <a:rPr lang="en-US" b="1" dirty="0"/>
              <a:t>is </a:t>
            </a:r>
            <a:r>
              <a:rPr lang="en-US" b="1" dirty="0">
                <a:latin typeface="Consolas" panose="020B0609020204030204" pitchFamily="49" charset="0"/>
                <a:ea typeface="Menlo" panose="020B0609030804020204" pitchFamily="49" charset="0"/>
                <a:cs typeface="Menlo" panose="020B0609030804020204" pitchFamily="49" charset="0"/>
              </a:rPr>
              <a:t>total-cost</a:t>
            </a:r>
            <a:r>
              <a:rPr lang="en-US" dirty="0"/>
              <a:t>,</a:t>
            </a:r>
            <a:br>
              <a:rPr lang="en-US" dirty="0"/>
            </a:br>
            <a:r>
              <a:rPr lang="en-US" dirty="0"/>
              <a:t>THEN:</a:t>
            </a:r>
            <a:br>
              <a:rPr lang="en-US" dirty="0"/>
            </a:br>
            <a:r>
              <a:rPr lang="en-US" dirty="0"/>
              <a:t>	In the superstate, prefer the item with the </a:t>
            </a:r>
            <a:r>
              <a:rPr lang="en-US" b="1" dirty="0"/>
              <a:t>lower cost</a:t>
            </a:r>
            <a:r>
              <a:rPr lang="en-US" dirty="0"/>
              <a:t> over the other item.</a:t>
            </a:r>
          </a:p>
          <a:p>
            <a:pPr marL="342900" indent="-342900">
              <a:buFont typeface="+mj-lt"/>
              <a:buAutoNum type="arabicPeriod"/>
            </a:pPr>
            <a:endParaRPr lang="en-US" dirty="0"/>
          </a:p>
          <a:p>
            <a:pPr marL="342900" indent="-342900">
              <a:buFont typeface="+mj-lt"/>
              <a:buAutoNum type="arabicPeriod"/>
            </a:pPr>
            <a:r>
              <a:rPr lang="en-US" dirty="0"/>
              <a:t>IF:	</a:t>
            </a:r>
            <a:r>
              <a:rPr lang="en-US" dirty="0">
                <a:latin typeface="Consolas" panose="020B0609020204030204" pitchFamily="49" charset="0"/>
              </a:rPr>
              <a:t>(</a:t>
            </a:r>
            <a:r>
              <a:rPr lang="en-US" dirty="0">
                <a:latin typeface="Consolas" panose="020B0609020204030204" pitchFamily="49" charset="0"/>
                <a:ea typeface="Menlo" panose="020B0609030804020204" pitchFamily="49" charset="0"/>
                <a:cs typeface="Menlo" panose="020B0609030804020204" pitchFamily="49" charset="0"/>
              </a:rPr>
              <a:t>evaluate-weight</a:t>
            </a:r>
            <a:r>
              <a:rPr lang="en-US" dirty="0">
                <a:latin typeface="Consolas" panose="020B0609020204030204" pitchFamily="49" charset="0"/>
              </a:rPr>
              <a:t>)</a:t>
            </a:r>
            <a:r>
              <a:rPr lang="en-US" dirty="0"/>
              <a:t> is selected, </a:t>
            </a:r>
            <a:br>
              <a:rPr lang="en-US" dirty="0"/>
            </a:br>
            <a:r>
              <a:rPr lang="en-US" dirty="0"/>
              <a:t>	AND for two tied items in this state,</a:t>
            </a:r>
            <a:br>
              <a:rPr lang="en-US" dirty="0"/>
            </a:br>
            <a:r>
              <a:rPr lang="en-US" dirty="0"/>
              <a:t>	    one has a </a:t>
            </a:r>
            <a:r>
              <a:rPr lang="en-US" b="1" dirty="0"/>
              <a:t>higher score </a:t>
            </a:r>
            <a:r>
              <a:rPr lang="en-US" dirty="0"/>
              <a:t>for this </a:t>
            </a:r>
            <a:r>
              <a:rPr lang="en-US" dirty="0">
                <a:latin typeface="Consolas" panose="020B0609020204030204" pitchFamily="49" charset="0"/>
              </a:rPr>
              <a:t>(</a:t>
            </a:r>
            <a:r>
              <a:rPr lang="en-US" dirty="0">
                <a:latin typeface="Consolas" panose="020B0609020204030204" pitchFamily="49" charset="0"/>
                <a:ea typeface="Menlo" panose="020B0609030804020204" pitchFamily="49" charset="0"/>
                <a:cs typeface="Menlo" panose="020B0609030804020204" pitchFamily="49" charset="0"/>
              </a:rPr>
              <a:t>evaluate-weight</a:t>
            </a:r>
            <a:r>
              <a:rPr lang="en-US" dirty="0">
                <a:latin typeface="Consolas" panose="020B0609020204030204" pitchFamily="49" charset="0"/>
              </a:rPr>
              <a:t>)</a:t>
            </a:r>
            <a:r>
              <a:rPr lang="en-US" dirty="0"/>
              <a:t> operator’s attribute, </a:t>
            </a:r>
            <a:br>
              <a:rPr lang="en-US" dirty="0"/>
            </a:br>
            <a:r>
              <a:rPr lang="en-US" dirty="0"/>
              <a:t>	AND that attribute </a:t>
            </a:r>
            <a:r>
              <a:rPr lang="en-US" b="1" dirty="0"/>
              <a:t>is not </a:t>
            </a:r>
            <a:r>
              <a:rPr lang="en-US" b="1" dirty="0">
                <a:latin typeface="Consolas" panose="020B0609020204030204" pitchFamily="49" charset="0"/>
                <a:ea typeface="Menlo" panose="020B0609030804020204" pitchFamily="49" charset="0"/>
                <a:cs typeface="Menlo" panose="020B0609030804020204" pitchFamily="49" charset="0"/>
              </a:rPr>
              <a:t>total-cost</a:t>
            </a:r>
            <a:r>
              <a:rPr lang="en-US" dirty="0"/>
              <a:t>,</a:t>
            </a:r>
            <a:br>
              <a:rPr lang="en-US" dirty="0"/>
            </a:br>
            <a:r>
              <a:rPr lang="en-US" dirty="0"/>
              <a:t>THEN:</a:t>
            </a:r>
            <a:br>
              <a:rPr lang="en-US" dirty="0"/>
            </a:br>
            <a:r>
              <a:rPr lang="en-US" dirty="0"/>
              <a:t>	In the superstate, prefer the item with the </a:t>
            </a:r>
            <a:r>
              <a:rPr lang="en-US" b="1" dirty="0"/>
              <a:t>higher score </a:t>
            </a:r>
            <a:r>
              <a:rPr lang="en-US" dirty="0"/>
              <a:t>over the other item.</a:t>
            </a:r>
          </a:p>
        </p:txBody>
      </p:sp>
    </p:spTree>
    <p:extLst>
      <p:ext uri="{BB962C8B-B14F-4D97-AF65-F5344CB8AC3E}">
        <p14:creationId xmlns:p14="http://schemas.microsoft.com/office/powerpoint/2010/main" val="3201923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0989B7-7008-5FAC-5E19-FE6AD700F858}"/>
              </a:ext>
            </a:extLst>
          </p:cNvPr>
          <p:cNvSpPr>
            <a:spLocks noGrp="1"/>
          </p:cNvSpPr>
          <p:nvPr>
            <p:ph type="title"/>
          </p:nvPr>
        </p:nvSpPr>
        <p:spPr/>
        <p:txBody>
          <a:bodyPr/>
          <a:lstStyle/>
          <a:p>
            <a:r>
              <a:rPr lang="en-US" dirty="0"/>
              <a:t>STEP 5: Sort by </a:t>
            </a:r>
            <a:r>
              <a:rPr lang="en-US" dirty="0">
                <a:latin typeface="Consolas" panose="020B0609020204030204" pitchFamily="49" charset="0"/>
                <a:ea typeface="Menlo" panose="020B0609030804020204" pitchFamily="49" charset="0"/>
                <a:cs typeface="Menlo" panose="020B0609030804020204" pitchFamily="49" charset="0"/>
              </a:rPr>
              <a:t>total-cost</a:t>
            </a:r>
            <a:r>
              <a:rPr lang="en-US" dirty="0"/>
              <a:t> </a:t>
            </a:r>
          </a:p>
        </p:txBody>
      </p:sp>
      <p:sp>
        <p:nvSpPr>
          <p:cNvPr id="2" name="Content Placeholder 1">
            <a:extLst>
              <a:ext uri="{FF2B5EF4-FFF2-40B4-BE49-F238E27FC236}">
                <a16:creationId xmlns:a16="http://schemas.microsoft.com/office/drawing/2014/main" id="{64DADD7F-44ED-EC4A-5D8D-B2D5533A32F0}"/>
              </a:ext>
            </a:extLst>
          </p:cNvPr>
          <p:cNvSpPr>
            <a:spLocks noGrp="1"/>
          </p:cNvSpPr>
          <p:nvPr>
            <p:ph idx="1"/>
          </p:nvPr>
        </p:nvSpPr>
        <p:spPr/>
        <p:txBody>
          <a:bodyPr/>
          <a:lstStyle/>
          <a:p>
            <a:r>
              <a:rPr lang="en-US" dirty="0"/>
              <a:t>Find “STEP 5” in </a:t>
            </a:r>
            <a:r>
              <a:rPr lang="en-US" dirty="0" err="1">
                <a:latin typeface="Consolas" panose="020B0609020204030204" pitchFamily="49" charset="0"/>
                <a:ea typeface="Menlo" panose="020B0609030804020204" pitchFamily="49" charset="0"/>
                <a:cs typeface="Menlo" panose="020B0609030804020204" pitchFamily="49" charset="0"/>
              </a:rPr>
              <a:t>agent_starter.soar</a:t>
            </a:r>
            <a:r>
              <a:rPr lang="en-US" dirty="0"/>
              <a:t> and uncomment the given rule outline there.</a:t>
            </a:r>
          </a:p>
          <a:p>
            <a:pPr marL="285750" indent="-285750">
              <a:buFont typeface="Arial" panose="020B0604020202020204" pitchFamily="34" charset="0"/>
              <a:buChar char="•"/>
            </a:pPr>
            <a:r>
              <a:rPr lang="en-US" dirty="0"/>
              <a:t>Follow the instructions to make the first apply rule (this will be a complex rule!):</a:t>
            </a:r>
          </a:p>
          <a:p>
            <a:pPr marL="285750" indent="-285750">
              <a:buFont typeface="Arial" panose="020B0604020202020204" pitchFamily="34" charset="0"/>
              <a:buChar char="•"/>
            </a:pPr>
            <a:r>
              <a:rPr lang="en-US" dirty="0"/>
              <a:t>NOTE: You will probably want to avoid using dot-notation for this rule. </a:t>
            </a:r>
            <a:br>
              <a:rPr lang="en-US" dirty="0"/>
            </a:br>
            <a:r>
              <a:rPr lang="en-US" dirty="0"/>
              <a:t>You will need to use each ID.</a:t>
            </a:r>
          </a:p>
        </p:txBody>
      </p:sp>
      <p:sp>
        <p:nvSpPr>
          <p:cNvPr id="5" name="TextBox 4">
            <a:extLst>
              <a:ext uri="{FF2B5EF4-FFF2-40B4-BE49-F238E27FC236}">
                <a16:creationId xmlns:a16="http://schemas.microsoft.com/office/drawing/2014/main" id="{C5ACF791-315A-9A4D-EAE4-F86584A9B8F1}"/>
              </a:ext>
            </a:extLst>
          </p:cNvPr>
          <p:cNvSpPr txBox="1"/>
          <p:nvPr/>
        </p:nvSpPr>
        <p:spPr bwMode="gray">
          <a:xfrm>
            <a:off x="1408386" y="3341940"/>
            <a:ext cx="9375228" cy="1938992"/>
          </a:xfrm>
          <a:prstGeom prst="rect">
            <a:avLst/>
          </a:prstGeom>
          <a:noFill/>
        </p:spPr>
        <p:txBody>
          <a:bodyPr wrap="square">
            <a:spAutoFit/>
          </a:bodyPr>
          <a:lstStyle/>
          <a:p>
            <a:r>
              <a:rPr lang="en-US" sz="2000" dirty="0"/>
              <a:t>IF:	</a:t>
            </a:r>
            <a:r>
              <a:rPr lang="en-US" sz="2000" dirty="0">
                <a:latin typeface="Consolas" panose="020B0609020204030204" pitchFamily="49" charset="0"/>
              </a:rPr>
              <a:t>(</a:t>
            </a:r>
            <a:r>
              <a:rPr lang="en-US" sz="2000" dirty="0">
                <a:latin typeface="Consolas" panose="020B0609020204030204" pitchFamily="49" charset="0"/>
                <a:ea typeface="Menlo" panose="020B0609030804020204" pitchFamily="49" charset="0"/>
                <a:cs typeface="Menlo" panose="020B0609030804020204" pitchFamily="49" charset="0"/>
              </a:rPr>
              <a:t>evaluate-weight</a:t>
            </a:r>
            <a:r>
              <a:rPr lang="en-US" sz="2000" dirty="0">
                <a:latin typeface="Consolas" panose="020B0609020204030204" pitchFamily="49" charset="0"/>
              </a:rPr>
              <a:t>)</a:t>
            </a:r>
            <a:r>
              <a:rPr lang="en-US" sz="2000" dirty="0"/>
              <a:t> is selected, </a:t>
            </a:r>
            <a:br>
              <a:rPr lang="en-US" sz="2000" dirty="0"/>
            </a:br>
            <a:r>
              <a:rPr lang="en-US" sz="2000" dirty="0"/>
              <a:t>	AND for two tied items in this state,</a:t>
            </a:r>
            <a:br>
              <a:rPr lang="en-US" sz="2000" dirty="0"/>
            </a:br>
            <a:r>
              <a:rPr lang="en-US" sz="2000" dirty="0"/>
              <a:t>	    one has a </a:t>
            </a:r>
            <a:r>
              <a:rPr lang="en-US" sz="2000" b="1" dirty="0"/>
              <a:t>lower </a:t>
            </a:r>
            <a:r>
              <a:rPr lang="en-US" sz="2000" b="1" dirty="0">
                <a:latin typeface="Consolas" panose="020B0609020204030204" pitchFamily="49" charset="0"/>
              </a:rPr>
              <a:t>total-cost</a:t>
            </a:r>
            <a:r>
              <a:rPr lang="en-US" sz="2000" b="1" dirty="0"/>
              <a:t> </a:t>
            </a:r>
            <a:r>
              <a:rPr lang="en-US" sz="2000" dirty="0"/>
              <a:t>value, </a:t>
            </a:r>
            <a:br>
              <a:rPr lang="en-US" sz="2000" dirty="0"/>
            </a:br>
            <a:r>
              <a:rPr lang="en-US" sz="2000" dirty="0"/>
              <a:t>	AND this operator’s attribute </a:t>
            </a:r>
            <a:r>
              <a:rPr lang="en-US" sz="2000" b="1" dirty="0"/>
              <a:t>is </a:t>
            </a:r>
            <a:r>
              <a:rPr lang="en-US" sz="2000" b="1" dirty="0">
                <a:latin typeface="Consolas" panose="020B0609020204030204" pitchFamily="49" charset="0"/>
                <a:ea typeface="Menlo" panose="020B0609030804020204" pitchFamily="49" charset="0"/>
                <a:cs typeface="Menlo" panose="020B0609030804020204" pitchFamily="49" charset="0"/>
              </a:rPr>
              <a:t>total-cost</a:t>
            </a:r>
            <a:r>
              <a:rPr lang="en-US" sz="2000" dirty="0"/>
              <a:t>,</a:t>
            </a:r>
            <a:br>
              <a:rPr lang="en-US" sz="2000" dirty="0"/>
            </a:br>
            <a:r>
              <a:rPr lang="en-US" sz="2000" dirty="0"/>
              <a:t>THEN:</a:t>
            </a:r>
            <a:br>
              <a:rPr lang="en-US" sz="2000" dirty="0"/>
            </a:br>
            <a:r>
              <a:rPr lang="en-US" sz="2000" dirty="0"/>
              <a:t>	In the superstate, prefer the item with the </a:t>
            </a:r>
            <a:r>
              <a:rPr lang="en-US" sz="2000" b="1" dirty="0"/>
              <a:t>lower cost</a:t>
            </a:r>
            <a:r>
              <a:rPr lang="en-US" sz="2000" dirty="0"/>
              <a:t> over the other item.</a:t>
            </a:r>
          </a:p>
        </p:txBody>
      </p:sp>
      <p:sp>
        <p:nvSpPr>
          <p:cNvPr id="15" name="Rectangle 14">
            <a:extLst>
              <a:ext uri="{FF2B5EF4-FFF2-40B4-BE49-F238E27FC236}">
                <a16:creationId xmlns:a16="http://schemas.microsoft.com/office/drawing/2014/main" id="{AFFC6EF6-33A2-D99D-A8A9-FD4106602C5B}"/>
              </a:ext>
            </a:extLst>
          </p:cNvPr>
          <p:cNvSpPr/>
          <p:nvPr/>
        </p:nvSpPr>
        <p:spPr bwMode="gray">
          <a:xfrm>
            <a:off x="6631080" y="2680956"/>
            <a:ext cx="5115911" cy="712073"/>
          </a:xfrm>
          <a:prstGeom prst="rect">
            <a:avLst/>
          </a:prstGeom>
          <a:solidFill>
            <a:schemeClr val="bg2"/>
          </a:solidFill>
          <a:ln w="57150" cap="rnd">
            <a:solidFill>
              <a:schemeClr val="tx2"/>
            </a:solidFill>
            <a:roun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2000" b="1" dirty="0">
                <a:solidFill>
                  <a:schemeClr val="accent6"/>
                </a:solidFill>
                <a:latin typeface="+mj-lt"/>
                <a:ea typeface="Menlo" panose="020B0609030804020204" pitchFamily="49" charset="0"/>
                <a:cs typeface="Menlo" panose="020B0609030804020204" pitchFamily="49" charset="0"/>
              </a:rPr>
              <a:t>The supplier score is located here:</a:t>
            </a:r>
            <a:br>
              <a:rPr lang="en-US" sz="2000" b="1" dirty="0">
                <a:solidFill>
                  <a:schemeClr val="accent6"/>
                </a:solidFill>
                <a:latin typeface="+mj-lt"/>
                <a:ea typeface="Menlo" panose="020B0609030804020204" pitchFamily="49" charset="0"/>
                <a:cs typeface="Menlo" panose="020B0609030804020204" pitchFamily="49" charset="0"/>
              </a:rPr>
            </a:br>
            <a:r>
              <a:rPr lang="en-US" sz="2000" b="1" dirty="0">
                <a:solidFill>
                  <a:schemeClr val="accent6"/>
                </a:solidFill>
                <a:latin typeface="Consolas" panose="020B0609020204030204" pitchFamily="49" charset="0"/>
                <a:ea typeface="Menlo" panose="020B0609030804020204" pitchFamily="49" charset="0"/>
                <a:cs typeface="Menlo" panose="020B0609030804020204" pitchFamily="49" charset="0"/>
              </a:rPr>
              <a:t>&lt;s&gt; ^</a:t>
            </a:r>
            <a:r>
              <a:rPr lang="en-US" sz="2000" b="1" dirty="0" err="1">
                <a:solidFill>
                  <a:schemeClr val="accent6"/>
                </a:solidFill>
                <a:latin typeface="Consolas" panose="020B0609020204030204" pitchFamily="49" charset="0"/>
                <a:ea typeface="Menlo" panose="020B0609030804020204" pitchFamily="49" charset="0"/>
                <a:cs typeface="Menlo" panose="020B0609030804020204" pitchFamily="49" charset="0"/>
              </a:rPr>
              <a:t>item.supplier</a:t>
            </a:r>
            <a:r>
              <a:rPr lang="en-US" sz="2000" b="1" dirty="0">
                <a:solidFill>
                  <a:schemeClr val="accent6"/>
                </a:solidFill>
                <a:latin typeface="Consolas" panose="020B0609020204030204" pitchFamily="49" charset="0"/>
                <a:ea typeface="Menlo" panose="020B0609030804020204" pitchFamily="49" charset="0"/>
                <a:cs typeface="Menlo" panose="020B0609030804020204" pitchFamily="49" charset="0"/>
              </a:rPr>
              <a:t>.&lt;</a:t>
            </a:r>
            <a:r>
              <a:rPr lang="en-US" sz="2000" b="1" dirty="0" err="1">
                <a:solidFill>
                  <a:schemeClr val="accent6"/>
                </a:solidFill>
                <a:latin typeface="Consolas" panose="020B0609020204030204" pitchFamily="49" charset="0"/>
                <a:ea typeface="Menlo" panose="020B0609030804020204" pitchFamily="49" charset="0"/>
                <a:cs typeface="Menlo" panose="020B0609030804020204" pitchFamily="49" charset="0"/>
              </a:rPr>
              <a:t>attr</a:t>
            </a:r>
            <a:r>
              <a:rPr lang="en-US" sz="2000" b="1" dirty="0">
                <a:solidFill>
                  <a:schemeClr val="accent6"/>
                </a:solidFill>
                <a:latin typeface="Consolas" panose="020B0609020204030204" pitchFamily="49" charset="0"/>
                <a:ea typeface="Menlo" panose="020B0609030804020204" pitchFamily="49" charset="0"/>
                <a:cs typeface="Menlo" panose="020B0609030804020204" pitchFamily="49" charset="0"/>
              </a:rPr>
              <a:t>&gt; &lt;score&gt;</a:t>
            </a:r>
          </a:p>
        </p:txBody>
      </p:sp>
      <p:sp>
        <p:nvSpPr>
          <p:cNvPr id="23" name="Rectangle 22">
            <a:extLst>
              <a:ext uri="{FF2B5EF4-FFF2-40B4-BE49-F238E27FC236}">
                <a16:creationId xmlns:a16="http://schemas.microsoft.com/office/drawing/2014/main" id="{8B78C51A-5330-E0C6-6D4B-F6D62A7A82B9}"/>
              </a:ext>
            </a:extLst>
          </p:cNvPr>
          <p:cNvSpPr/>
          <p:nvPr/>
        </p:nvSpPr>
        <p:spPr bwMode="gray">
          <a:xfrm>
            <a:off x="3899338" y="5388681"/>
            <a:ext cx="4393324" cy="712073"/>
          </a:xfrm>
          <a:prstGeom prst="rect">
            <a:avLst/>
          </a:prstGeom>
          <a:solidFill>
            <a:schemeClr val="bg2"/>
          </a:solidFill>
          <a:ln w="57150" cap="rnd">
            <a:solidFill>
              <a:schemeClr val="tx2"/>
            </a:solidFill>
            <a:roun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2000" b="1" dirty="0">
                <a:solidFill>
                  <a:schemeClr val="accent6"/>
                </a:solidFill>
                <a:latin typeface="+mj-lt"/>
                <a:ea typeface="Menlo" panose="020B0609030804020204" pitchFamily="49" charset="0"/>
                <a:cs typeface="Menlo" panose="020B0609030804020204" pitchFamily="49" charset="0"/>
              </a:rPr>
              <a:t>Return a result to the superstate:</a:t>
            </a:r>
            <a:br>
              <a:rPr lang="en-US" sz="2000" b="1" dirty="0">
                <a:solidFill>
                  <a:schemeClr val="accent6"/>
                </a:solidFill>
                <a:latin typeface="+mj-lt"/>
                <a:ea typeface="Menlo" panose="020B0609030804020204" pitchFamily="49" charset="0"/>
                <a:cs typeface="Menlo" panose="020B0609030804020204" pitchFamily="49" charset="0"/>
              </a:rPr>
            </a:br>
            <a:r>
              <a:rPr lang="en-US" sz="2000" b="1" dirty="0">
                <a:solidFill>
                  <a:schemeClr val="accent6"/>
                </a:solidFill>
                <a:latin typeface="Consolas" panose="020B0609020204030204" pitchFamily="49" charset="0"/>
                <a:ea typeface="Menlo" panose="020B0609030804020204" pitchFamily="49" charset="0"/>
                <a:cs typeface="Menlo" panose="020B0609030804020204" pitchFamily="49" charset="0"/>
              </a:rPr>
              <a:t>&lt;ss&gt; ^operator &lt;o1&gt; &gt; &lt;o2&gt;</a:t>
            </a:r>
          </a:p>
        </p:txBody>
      </p:sp>
    </p:spTree>
    <p:extLst>
      <p:ext uri="{BB962C8B-B14F-4D97-AF65-F5344CB8AC3E}">
        <p14:creationId xmlns:p14="http://schemas.microsoft.com/office/powerpoint/2010/main" val="2889225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CF16-FAA4-1B73-D977-47938E946BEE}"/>
              </a:ext>
            </a:extLst>
          </p:cNvPr>
          <p:cNvSpPr>
            <a:spLocks noGrp="1"/>
          </p:cNvSpPr>
          <p:nvPr>
            <p:ph type="title"/>
          </p:nvPr>
        </p:nvSpPr>
        <p:spPr/>
        <p:txBody>
          <a:bodyPr/>
          <a:lstStyle/>
          <a:p>
            <a:r>
              <a:rPr lang="en-US" dirty="0"/>
              <a:t>Project Goal</a:t>
            </a:r>
          </a:p>
        </p:txBody>
      </p:sp>
      <p:sp>
        <p:nvSpPr>
          <p:cNvPr id="3" name="Content Placeholder 2">
            <a:extLst>
              <a:ext uri="{FF2B5EF4-FFF2-40B4-BE49-F238E27FC236}">
                <a16:creationId xmlns:a16="http://schemas.microsoft.com/office/drawing/2014/main" id="{E649549C-8076-74D5-E957-986B83EEEF32}"/>
              </a:ext>
            </a:extLst>
          </p:cNvPr>
          <p:cNvSpPr>
            <a:spLocks noGrp="1"/>
          </p:cNvSpPr>
          <p:nvPr>
            <p:ph idx="1"/>
          </p:nvPr>
        </p:nvSpPr>
        <p:spPr>
          <a:xfrm>
            <a:off x="1524000" y="1557210"/>
            <a:ext cx="9144000" cy="3918679"/>
          </a:xfrm>
        </p:spPr>
        <p:txBody>
          <a:bodyPr>
            <a:normAutofit/>
          </a:bodyPr>
          <a:lstStyle/>
          <a:p>
            <a:r>
              <a:rPr lang="en-US" sz="2400" dirty="0"/>
              <a:t>We will use our substate to sort suppliers based on:</a:t>
            </a:r>
          </a:p>
          <a:p>
            <a:pPr marL="342900" indent="-342900">
              <a:buFont typeface="Arial" panose="020B0604020202020204" pitchFamily="34" charset="0"/>
              <a:buChar char="•"/>
            </a:pPr>
            <a:r>
              <a:rPr lang="en-US" sz="2400" dirty="0"/>
              <a:t>The score for each attribute for each supplier relative to other suppliers</a:t>
            </a:r>
          </a:p>
          <a:p>
            <a:pPr marL="342900" indent="-342900">
              <a:buFont typeface="Arial" panose="020B0604020202020204" pitchFamily="34" charset="0"/>
              <a:buChar char="•"/>
            </a:pPr>
            <a:r>
              <a:rPr lang="en-US" sz="2400" dirty="0"/>
              <a:t>The weight of each attribute relative to other attributes</a:t>
            </a:r>
          </a:p>
          <a:p>
            <a:r>
              <a:rPr lang="en-US" sz="2400" dirty="0"/>
              <a:t>Not just a single attribute like total-score.</a:t>
            </a:r>
          </a:p>
          <a:p>
            <a:endParaRPr lang="en-US" sz="2400" dirty="0"/>
          </a:p>
        </p:txBody>
      </p:sp>
    </p:spTree>
    <p:extLst>
      <p:ext uri="{BB962C8B-B14F-4D97-AF65-F5344CB8AC3E}">
        <p14:creationId xmlns:p14="http://schemas.microsoft.com/office/powerpoint/2010/main" val="4159797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70FE1F-F861-B02D-F5AE-07F254563BEA}"/>
              </a:ext>
            </a:extLst>
          </p:cNvPr>
          <p:cNvSpPr>
            <a:spLocks noGrp="1"/>
          </p:cNvSpPr>
          <p:nvPr>
            <p:ph type="title"/>
          </p:nvPr>
        </p:nvSpPr>
        <p:spPr/>
        <p:txBody>
          <a:bodyPr/>
          <a:lstStyle/>
          <a:p>
            <a:r>
              <a:rPr lang="en-US" dirty="0"/>
              <a:t>STEP 5: Run and Test</a:t>
            </a:r>
          </a:p>
        </p:txBody>
      </p:sp>
      <p:sp>
        <p:nvSpPr>
          <p:cNvPr id="2" name="Content Placeholder 1">
            <a:extLst>
              <a:ext uri="{FF2B5EF4-FFF2-40B4-BE49-F238E27FC236}">
                <a16:creationId xmlns:a16="http://schemas.microsoft.com/office/drawing/2014/main" id="{A2D11933-88B2-F7CD-41C4-FBD3437701E6}"/>
              </a:ext>
            </a:extLst>
          </p:cNvPr>
          <p:cNvSpPr>
            <a:spLocks noGrp="1"/>
          </p:cNvSpPr>
          <p:nvPr>
            <p:ph idx="1"/>
          </p:nvPr>
        </p:nvSpPr>
        <p:spPr>
          <a:xfrm>
            <a:off x="749808" y="1264602"/>
            <a:ext cx="5417058" cy="4221798"/>
          </a:xfrm>
        </p:spPr>
        <p:txBody>
          <a:bodyPr>
            <a:normAutofit/>
          </a:bodyPr>
          <a:lstStyle/>
          <a:p>
            <a:r>
              <a:rPr lang="en-US" dirty="0"/>
              <a:t>To test your apply rule, run your agent for 4 steps.</a:t>
            </a:r>
          </a:p>
          <a:p>
            <a:r>
              <a:rPr lang="en-US" dirty="0"/>
              <a:t>You should see something like this </a:t>
            </a:r>
            <a:r>
              <a:rPr lang="en-US" dirty="0">
                <a:sym typeface="Wingdings" pitchFamily="2" charset="2"/>
              </a:rPr>
              <a:t></a:t>
            </a:r>
            <a:endParaRPr lang="en-US" dirty="0"/>
          </a:p>
          <a:p>
            <a:r>
              <a:rPr lang="en-US" dirty="0"/>
              <a:t>Check for each of the following:</a:t>
            </a:r>
          </a:p>
          <a:p>
            <a:pPr marL="285750" indent="-285750">
              <a:buFont typeface="Arial" panose="020B0604020202020204" pitchFamily="34" charset="0"/>
              <a:buChar char="•"/>
            </a:pPr>
            <a:r>
              <a:rPr lang="en-US" dirty="0"/>
              <a:t>Your rule prints 9 preference messages</a:t>
            </a:r>
          </a:p>
          <a:p>
            <a:pPr marL="285750" indent="-285750">
              <a:buFont typeface="Arial" panose="020B0604020202020204" pitchFamily="34" charset="0"/>
              <a:buChar char="•"/>
            </a:pPr>
            <a:r>
              <a:rPr lang="en-US" dirty="0"/>
              <a:t>Suppliers 3, 4, and 5 are preferred over suppliers 1, 2, and 6</a:t>
            </a:r>
          </a:p>
          <a:p>
            <a:pPr marL="285750" indent="-285750">
              <a:buFont typeface="Arial" panose="020B0604020202020204" pitchFamily="34" charset="0"/>
              <a:buChar char="•"/>
            </a:pPr>
            <a:r>
              <a:rPr lang="en-US" dirty="0"/>
              <a:t>Your rule tests that the selected </a:t>
            </a:r>
            <a:r>
              <a:rPr lang="en-US" dirty="0">
                <a:latin typeface="Consolas" panose="020B0609020204030204" pitchFamily="49" charset="0"/>
              </a:rPr>
              <a:t>(</a:t>
            </a:r>
            <a:r>
              <a:rPr lang="en-US" dirty="0">
                <a:latin typeface="Consolas" panose="020B0609020204030204" pitchFamily="49" charset="0"/>
                <a:ea typeface="Menlo" panose="020B0609030804020204" pitchFamily="49" charset="0"/>
                <a:cs typeface="Menlo" panose="020B0609030804020204" pitchFamily="49" charset="0"/>
              </a:rPr>
              <a:t>evaluate-weight</a:t>
            </a:r>
            <a:r>
              <a:rPr lang="en-US" dirty="0">
                <a:latin typeface="Consolas" panose="020B0609020204030204" pitchFamily="49" charset="0"/>
              </a:rPr>
              <a:t>)</a:t>
            </a:r>
            <a:r>
              <a:rPr lang="en-US" dirty="0"/>
              <a:t> operator’s attribute is </a:t>
            </a:r>
            <a:r>
              <a:rPr lang="en-US" dirty="0">
                <a:latin typeface="Consolas" panose="020B0609020204030204" pitchFamily="49" charset="0"/>
                <a:ea typeface="Menlo" panose="020B0609030804020204" pitchFamily="49" charset="0"/>
                <a:cs typeface="Menlo" panose="020B0609030804020204" pitchFamily="49" charset="0"/>
              </a:rPr>
              <a:t>total-cost</a:t>
            </a:r>
            <a:r>
              <a:rPr lang="en-US" dirty="0"/>
              <a:t>.</a:t>
            </a:r>
          </a:p>
          <a:p>
            <a:pPr marL="514350" lvl="1" indent="-285750"/>
            <a:r>
              <a:rPr lang="en-US" dirty="0"/>
              <a:t>(The rule will look like it still works without this test, because the agent only selects </a:t>
            </a:r>
            <a:r>
              <a:rPr lang="en-US" dirty="0">
                <a:latin typeface="Consolas" panose="020B0609020204030204" pitchFamily="49" charset="0"/>
                <a:ea typeface="Menlo" panose="020B0609030804020204" pitchFamily="49" charset="0"/>
                <a:cs typeface="Menlo" panose="020B0609030804020204" pitchFamily="49" charset="0"/>
              </a:rPr>
              <a:t>total-cost</a:t>
            </a:r>
            <a:r>
              <a:rPr lang="en-US" dirty="0">
                <a:ea typeface="Menlo" panose="020B0609030804020204" pitchFamily="49" charset="0"/>
                <a:cs typeface="Menlo" panose="020B0609030804020204" pitchFamily="49" charset="0"/>
              </a:rPr>
              <a:t>‘s weight so far anyway</a:t>
            </a:r>
            <a:r>
              <a:rPr lang="en-US" dirty="0"/>
              <a:t>. But if the agent selected another weight, the logic would fail.)</a:t>
            </a:r>
          </a:p>
        </p:txBody>
      </p:sp>
      <p:pic>
        <p:nvPicPr>
          <p:cNvPr id="4" name="Picture 3">
            <a:extLst>
              <a:ext uri="{FF2B5EF4-FFF2-40B4-BE49-F238E27FC236}">
                <a16:creationId xmlns:a16="http://schemas.microsoft.com/office/drawing/2014/main" id="{132E18CF-EC14-5BC2-1563-F2A025BE6972}"/>
              </a:ext>
            </a:extLst>
          </p:cNvPr>
          <p:cNvPicPr>
            <a:picLocks noChangeAspect="1"/>
          </p:cNvPicPr>
          <p:nvPr/>
        </p:nvPicPr>
        <p:blipFill>
          <a:blip r:embed="rId2"/>
          <a:srcRect/>
          <a:stretch/>
        </p:blipFill>
        <p:spPr>
          <a:xfrm>
            <a:off x="6378807" y="1320106"/>
            <a:ext cx="5176817" cy="3568700"/>
          </a:xfrm>
          <a:prstGeom prst="rect">
            <a:avLst/>
          </a:prstGeom>
          <a:ln>
            <a:solidFill>
              <a:schemeClr val="accent1"/>
            </a:solidFill>
          </a:ln>
          <a:effectLst>
            <a:outerShdw blurRad="292100" dist="139700" dir="2700000" algn="tl" rotWithShape="0">
              <a:srgbClr val="333333">
                <a:alpha val="65000"/>
              </a:srgbClr>
            </a:outerShdw>
          </a:effectLst>
        </p:spPr>
      </p:pic>
      <p:sp>
        <p:nvSpPr>
          <p:cNvPr id="5" name="Rectangle 4">
            <a:extLst>
              <a:ext uri="{FF2B5EF4-FFF2-40B4-BE49-F238E27FC236}">
                <a16:creationId xmlns:a16="http://schemas.microsoft.com/office/drawing/2014/main" id="{887B58CF-C600-8AFD-2B0D-536BEB1534D7}"/>
              </a:ext>
            </a:extLst>
          </p:cNvPr>
          <p:cNvSpPr/>
          <p:nvPr/>
        </p:nvSpPr>
        <p:spPr bwMode="gray">
          <a:xfrm>
            <a:off x="2887980" y="5293070"/>
            <a:ext cx="6416039" cy="748044"/>
          </a:xfrm>
          <a:prstGeom prst="rect">
            <a:avLst/>
          </a:prstGeom>
          <a:solidFill>
            <a:schemeClr val="bg2"/>
          </a:solidFill>
          <a:ln w="57150" cap="rnd">
            <a:solidFill>
              <a:schemeClr val="tx2"/>
            </a:solidFill>
            <a:roun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schemeClr val="accent6"/>
                </a:solidFill>
                <a:effectLst/>
                <a:uLnTx/>
                <a:uFillTx/>
                <a:latin typeface="Arial" panose="020B0604020202020204"/>
                <a:ea typeface="+mn-ea"/>
                <a:cs typeface="+mn-cs"/>
              </a:rPr>
              <a:t>If your rule matches on incorrect supplier pairs, use the </a:t>
            </a:r>
            <a:r>
              <a:rPr kumimoji="0" lang="en-US" sz="1800" b="1" i="0" u="none" strike="noStrike" kern="1200" cap="none" spc="0" normalizeH="0" baseline="0" noProof="0" dirty="0">
                <a:ln>
                  <a:noFill/>
                </a:ln>
                <a:solidFill>
                  <a:schemeClr val="accent6"/>
                </a:solidFill>
                <a:effectLst/>
                <a:uLnTx/>
                <a:uFillTx/>
                <a:latin typeface="Consolas" panose="020B0609020204030204" pitchFamily="49" charset="0"/>
                <a:ea typeface="Menlo" panose="020B0609030804020204" pitchFamily="49" charset="0"/>
                <a:cs typeface="Menlo" panose="020B0609030804020204" pitchFamily="49" charset="0"/>
              </a:rPr>
              <a:t>matches -w</a:t>
            </a:r>
            <a:r>
              <a:rPr kumimoji="0" lang="en-US" sz="1800" b="1" i="0" u="none" strike="noStrike" kern="1200" cap="none" spc="0" normalizeH="0" baseline="0" noProof="0" dirty="0">
                <a:ln>
                  <a:noFill/>
                </a:ln>
                <a:solidFill>
                  <a:schemeClr val="accent6"/>
                </a:solidFill>
                <a:effectLst/>
                <a:uLnTx/>
                <a:uFillTx/>
                <a:latin typeface="Arial" panose="020B0604020202020204"/>
                <a:ea typeface="+mn-ea"/>
                <a:cs typeface="+mn-cs"/>
              </a:rPr>
              <a:t> command to debug it!</a:t>
            </a:r>
          </a:p>
        </p:txBody>
      </p:sp>
    </p:spTree>
    <p:extLst>
      <p:ext uri="{BB962C8B-B14F-4D97-AF65-F5344CB8AC3E}">
        <p14:creationId xmlns:p14="http://schemas.microsoft.com/office/powerpoint/2010/main" val="2457775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3CDD66-E261-F088-7982-893CB0F6171F}"/>
              </a:ext>
            </a:extLst>
          </p:cNvPr>
          <p:cNvSpPr>
            <a:spLocks noGrp="1"/>
          </p:cNvSpPr>
          <p:nvPr>
            <p:ph type="title"/>
          </p:nvPr>
        </p:nvSpPr>
        <p:spPr/>
        <p:txBody>
          <a:bodyPr/>
          <a:lstStyle/>
          <a:p>
            <a:r>
              <a:rPr lang="en-US" dirty="0"/>
              <a:t>STEP 6: Completing a Weight</a:t>
            </a:r>
          </a:p>
        </p:txBody>
      </p:sp>
      <p:sp>
        <p:nvSpPr>
          <p:cNvPr id="2" name="Text Placeholder 1">
            <a:extLst>
              <a:ext uri="{FF2B5EF4-FFF2-40B4-BE49-F238E27FC236}">
                <a16:creationId xmlns:a16="http://schemas.microsoft.com/office/drawing/2014/main" id="{C5D860DF-A787-31DE-B6C5-6720EA3B643F}"/>
              </a:ext>
            </a:extLst>
          </p:cNvPr>
          <p:cNvSpPr>
            <a:spLocks noGrp="1"/>
          </p:cNvSpPr>
          <p:nvPr>
            <p:ph type="body" idx="1"/>
          </p:nvPr>
        </p:nvSpPr>
        <p:spPr/>
        <p:txBody>
          <a:bodyPr/>
          <a:lstStyle/>
          <a:p>
            <a:r>
              <a:rPr lang="en-US" dirty="0"/>
              <a:t>So the </a:t>
            </a:r>
            <a:r>
              <a:rPr lang="en-US" dirty="0">
                <a:latin typeface="Consolas" panose="020B0609020204030204" pitchFamily="49" charset="0"/>
              </a:rPr>
              <a:t>(</a:t>
            </a:r>
            <a:r>
              <a:rPr lang="en-US" dirty="0">
                <a:latin typeface="Consolas" panose="020B0609020204030204" pitchFamily="49" charset="0"/>
                <a:ea typeface="Menlo" panose="020B0609030804020204" pitchFamily="49" charset="0"/>
                <a:cs typeface="Menlo" panose="020B0609030804020204" pitchFamily="49" charset="0"/>
              </a:rPr>
              <a:t>evaluate-weight</a:t>
            </a:r>
            <a:r>
              <a:rPr lang="en-US" dirty="0">
                <a:latin typeface="Consolas" panose="020B0609020204030204" pitchFamily="49" charset="0"/>
              </a:rPr>
              <a:t>)</a:t>
            </a:r>
            <a:r>
              <a:rPr lang="en-US" dirty="0"/>
              <a:t> Proposal Retracts</a:t>
            </a:r>
          </a:p>
        </p:txBody>
      </p:sp>
    </p:spTree>
    <p:extLst>
      <p:ext uri="{BB962C8B-B14F-4D97-AF65-F5344CB8AC3E}">
        <p14:creationId xmlns:p14="http://schemas.microsoft.com/office/powerpoint/2010/main" val="2125818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C25EB7-3536-85B7-7094-89C5DD9D2579}"/>
              </a:ext>
            </a:extLst>
          </p:cNvPr>
          <p:cNvSpPr>
            <a:spLocks noGrp="1"/>
          </p:cNvSpPr>
          <p:nvPr>
            <p:ph type="title"/>
          </p:nvPr>
        </p:nvSpPr>
        <p:spPr/>
        <p:txBody>
          <a:bodyPr/>
          <a:lstStyle/>
          <a:p>
            <a:r>
              <a:rPr lang="en-US" dirty="0"/>
              <a:t>STEP 6: Marking a Weight as Evaluated</a:t>
            </a:r>
          </a:p>
        </p:txBody>
      </p:sp>
      <p:sp>
        <p:nvSpPr>
          <p:cNvPr id="2" name="Content Placeholder 1">
            <a:extLst>
              <a:ext uri="{FF2B5EF4-FFF2-40B4-BE49-F238E27FC236}">
                <a16:creationId xmlns:a16="http://schemas.microsoft.com/office/drawing/2014/main" id="{61846F69-CBF4-B664-4F80-959C9B5B1651}"/>
              </a:ext>
            </a:extLst>
          </p:cNvPr>
          <p:cNvSpPr>
            <a:spLocks noGrp="1"/>
          </p:cNvSpPr>
          <p:nvPr>
            <p:ph idx="1"/>
          </p:nvPr>
        </p:nvSpPr>
        <p:spPr/>
        <p:txBody>
          <a:bodyPr/>
          <a:lstStyle/>
          <a:p>
            <a:r>
              <a:rPr lang="en-US" dirty="0"/>
              <a:t>In order to avoid op no-change impasses, we need the </a:t>
            </a:r>
            <a:r>
              <a:rPr lang="en-US" dirty="0">
                <a:latin typeface="Consolas" panose="020B0609020204030204" pitchFamily="49" charset="0"/>
              </a:rPr>
              <a:t>(</a:t>
            </a:r>
            <a:r>
              <a:rPr lang="en-US" dirty="0">
                <a:latin typeface="Consolas" panose="020B0609020204030204" pitchFamily="49" charset="0"/>
                <a:ea typeface="Menlo" panose="020B0609030804020204" pitchFamily="49" charset="0"/>
                <a:cs typeface="Menlo" panose="020B0609030804020204" pitchFamily="49" charset="0"/>
              </a:rPr>
              <a:t>evaluate-weight</a:t>
            </a:r>
            <a:r>
              <a:rPr lang="en-US" dirty="0">
                <a:latin typeface="Consolas" panose="020B0609020204030204" pitchFamily="49" charset="0"/>
              </a:rPr>
              <a:t>)</a:t>
            </a:r>
            <a:r>
              <a:rPr lang="en-US" dirty="0"/>
              <a:t> operator’s proposal to retract once the weight is evaluated.</a:t>
            </a:r>
          </a:p>
          <a:p>
            <a:r>
              <a:rPr lang="en-US" dirty="0"/>
              <a:t>Look back to the comment instructions for the proposal rule (STEP 2).</a:t>
            </a:r>
          </a:p>
          <a:p>
            <a:pPr marL="285750" indent="-285750">
              <a:buFont typeface="Arial" panose="020B0604020202020204" pitchFamily="34" charset="0"/>
              <a:buChar char="•"/>
            </a:pPr>
            <a:r>
              <a:rPr lang="en-US" dirty="0"/>
              <a:t>See that the proposal should test for the absence of a </a:t>
            </a:r>
            <a:r>
              <a:rPr lang="en-US" dirty="0">
                <a:latin typeface="Consolas" panose="020B0609020204030204" pitchFamily="49" charset="0"/>
                <a:ea typeface="Menlo" panose="020B0609030804020204" pitchFamily="49" charset="0"/>
                <a:cs typeface="Menlo" panose="020B0609030804020204" pitchFamily="49" charset="0"/>
              </a:rPr>
              <a:t>^weight-evaluated</a:t>
            </a:r>
            <a:r>
              <a:rPr lang="en-US" dirty="0"/>
              <a:t> WME.</a:t>
            </a:r>
          </a:p>
          <a:p>
            <a:r>
              <a:rPr lang="en-US" dirty="0"/>
              <a:t>We will write an apply rule that will create this WME for the selected operator’s weight.</a:t>
            </a:r>
          </a:p>
          <a:p>
            <a:endParaRPr lang="en-US" dirty="0"/>
          </a:p>
          <a:p>
            <a:r>
              <a:rPr lang="en-US" dirty="0"/>
              <a:t>Uncomment the “STEP 6” rule outline and fill in the underscores according to the instructions.</a:t>
            </a:r>
          </a:p>
          <a:p>
            <a:pPr marL="285750" indent="-285750">
              <a:buFont typeface="Arial" panose="020B0604020202020204" pitchFamily="34" charset="0"/>
              <a:buChar char="•"/>
            </a:pPr>
            <a:r>
              <a:rPr lang="en-US" dirty="0"/>
              <a:t>The LHS only needs to reference the current operator’s </a:t>
            </a:r>
            <a:r>
              <a:rPr lang="en-US" dirty="0">
                <a:latin typeface="Consolas" panose="020B0609020204030204" pitchFamily="49" charset="0"/>
                <a:ea typeface="Menlo" panose="020B0609030804020204" pitchFamily="49" charset="0"/>
                <a:cs typeface="Menlo" panose="020B0609030804020204" pitchFamily="49" charset="0"/>
              </a:rPr>
              <a:t>^name</a:t>
            </a:r>
            <a:r>
              <a:rPr lang="en-US" dirty="0"/>
              <a:t>, </a:t>
            </a:r>
            <a:r>
              <a:rPr lang="en-US" dirty="0">
                <a:latin typeface="Consolas" panose="020B0609020204030204" pitchFamily="49" charset="0"/>
                <a:ea typeface="Menlo" panose="020B0609030804020204" pitchFamily="49" charset="0"/>
                <a:cs typeface="Menlo" panose="020B0609030804020204" pitchFamily="49" charset="0"/>
              </a:rPr>
              <a:t>^weight</a:t>
            </a:r>
            <a:r>
              <a:rPr lang="en-US" dirty="0"/>
              <a:t>, and </a:t>
            </a:r>
            <a:r>
              <a:rPr lang="en-US" dirty="0">
                <a:latin typeface="Consolas" panose="020B0609020204030204" pitchFamily="49" charset="0"/>
                <a:ea typeface="Menlo" panose="020B0609030804020204" pitchFamily="49" charset="0"/>
                <a:cs typeface="Menlo" panose="020B0609030804020204" pitchFamily="49" charset="0"/>
              </a:rPr>
              <a:t>^attribute</a:t>
            </a:r>
            <a:r>
              <a:rPr lang="en-US" dirty="0"/>
              <a:t> WMEs.</a:t>
            </a:r>
          </a:p>
          <a:p>
            <a:pPr marL="285750" indent="-285750">
              <a:buFont typeface="Arial" panose="020B0604020202020204" pitchFamily="34" charset="0"/>
              <a:buChar char="•"/>
            </a:pPr>
            <a:r>
              <a:rPr lang="en-US" dirty="0"/>
              <a:t>(The </a:t>
            </a:r>
            <a:r>
              <a:rPr lang="en-US" dirty="0">
                <a:latin typeface="Consolas" panose="020B0609020204030204" pitchFamily="49" charset="0"/>
                <a:ea typeface="Menlo" panose="020B0609030804020204" pitchFamily="49" charset="0"/>
                <a:cs typeface="Menlo" panose="020B0609030804020204" pitchFamily="49" charset="0"/>
              </a:rPr>
              <a:t>^attribute</a:t>
            </a:r>
            <a:r>
              <a:rPr lang="en-US" dirty="0"/>
              <a:t> WME is just for the sake of the </a:t>
            </a:r>
            <a:r>
              <a:rPr lang="en-US" dirty="0">
                <a:latin typeface="Consolas" panose="020B0609020204030204" pitchFamily="49" charset="0"/>
                <a:ea typeface="Menlo" panose="020B0609030804020204" pitchFamily="49" charset="0"/>
                <a:cs typeface="Menlo" panose="020B0609030804020204" pitchFamily="49" charset="0"/>
              </a:rPr>
              <a:t>(write)</a:t>
            </a:r>
            <a:r>
              <a:rPr lang="en-US" dirty="0"/>
              <a:t> message, which is useful for seeing what the agent is doing.)</a:t>
            </a:r>
          </a:p>
        </p:txBody>
      </p:sp>
    </p:spTree>
    <p:extLst>
      <p:ext uri="{BB962C8B-B14F-4D97-AF65-F5344CB8AC3E}">
        <p14:creationId xmlns:p14="http://schemas.microsoft.com/office/powerpoint/2010/main" val="1866132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9E9FDB-EB5F-8B6A-7CA9-C69945974DCA}"/>
              </a:ext>
            </a:extLst>
          </p:cNvPr>
          <p:cNvSpPr>
            <a:spLocks noGrp="1"/>
          </p:cNvSpPr>
          <p:nvPr>
            <p:ph type="title"/>
          </p:nvPr>
        </p:nvSpPr>
        <p:spPr/>
        <p:txBody>
          <a:bodyPr/>
          <a:lstStyle/>
          <a:p>
            <a:r>
              <a:rPr lang="en-US" dirty="0"/>
              <a:t>STEP 6: Run and Test</a:t>
            </a:r>
          </a:p>
        </p:txBody>
      </p:sp>
      <p:sp>
        <p:nvSpPr>
          <p:cNvPr id="2" name="Content Placeholder 1">
            <a:extLst>
              <a:ext uri="{FF2B5EF4-FFF2-40B4-BE49-F238E27FC236}">
                <a16:creationId xmlns:a16="http://schemas.microsoft.com/office/drawing/2014/main" id="{23B3B6E9-E070-7D2E-B61A-0EB77CC869E1}"/>
              </a:ext>
            </a:extLst>
          </p:cNvPr>
          <p:cNvSpPr>
            <a:spLocks noGrp="1"/>
          </p:cNvSpPr>
          <p:nvPr>
            <p:ph idx="1"/>
          </p:nvPr>
        </p:nvSpPr>
        <p:spPr>
          <a:xfrm>
            <a:off x="969264" y="1557210"/>
            <a:ext cx="6665976" cy="3930085"/>
          </a:xfrm>
        </p:spPr>
        <p:txBody>
          <a:bodyPr>
            <a:normAutofit fontScale="92500" lnSpcReduction="10000"/>
          </a:bodyPr>
          <a:lstStyle/>
          <a:p>
            <a:r>
              <a:rPr lang="en-US" dirty="0"/>
              <a:t>To test your rule, you can now run your agent from start to finish:</a:t>
            </a:r>
          </a:p>
          <a:p>
            <a:r>
              <a:rPr lang="en-US" dirty="0"/>
              <a:t>After sorting by </a:t>
            </a:r>
            <a:r>
              <a:rPr lang="en-US" dirty="0">
                <a:latin typeface="Consolas" panose="020B0609020204030204" pitchFamily="49" charset="0"/>
                <a:ea typeface="Menlo" panose="020B0609030804020204" pitchFamily="49" charset="0"/>
                <a:cs typeface="Menlo" panose="020B0609030804020204" pitchFamily="49" charset="0"/>
              </a:rPr>
              <a:t>total-cost</a:t>
            </a:r>
            <a:r>
              <a:rPr lang="en-US" dirty="0"/>
              <a:t>, your agent should iterate through each weight in descending order.</a:t>
            </a:r>
          </a:p>
          <a:p>
            <a:pPr marL="285750" indent="-285750">
              <a:buFont typeface="Arial" panose="020B0604020202020204" pitchFamily="34" charset="0"/>
              <a:buChar char="•"/>
            </a:pPr>
            <a:r>
              <a:rPr lang="en-US" dirty="0"/>
              <a:t>It won’t do any sorting for non-cost weights </a:t>
            </a:r>
            <a:r>
              <a:rPr lang="en-US" i="1" dirty="0"/>
              <a:t>yet</a:t>
            </a:r>
            <a:r>
              <a:rPr lang="en-US" dirty="0"/>
              <a:t>.</a:t>
            </a:r>
          </a:p>
          <a:p>
            <a:pPr marL="285750" indent="-285750">
              <a:buFont typeface="Arial" panose="020B0604020202020204" pitchFamily="34" charset="0"/>
              <a:buChar char="•"/>
            </a:pPr>
            <a:r>
              <a:rPr lang="en-US" dirty="0"/>
              <a:t>After exhausting all weights, it will then sort by </a:t>
            </a:r>
            <a:r>
              <a:rPr lang="en-US" dirty="0">
                <a:latin typeface="Consolas" panose="020B0609020204030204" pitchFamily="49" charset="0"/>
                <a:ea typeface="Menlo" panose="020B0609030804020204" pitchFamily="49" charset="0"/>
                <a:cs typeface="Menlo" panose="020B0609030804020204" pitchFamily="49" charset="0"/>
              </a:rPr>
              <a:t>total-score</a:t>
            </a:r>
            <a:r>
              <a:rPr lang="en-US" dirty="0"/>
              <a:t> using </a:t>
            </a:r>
            <a:r>
              <a:rPr lang="en-US" dirty="0">
                <a:latin typeface="Consolas" panose="020B0609020204030204" pitchFamily="49" charset="0"/>
              </a:rPr>
              <a:t>(</a:t>
            </a:r>
            <a:r>
              <a:rPr lang="en-US" dirty="0">
                <a:latin typeface="Consolas" panose="020B0609020204030204" pitchFamily="49" charset="0"/>
                <a:ea typeface="Menlo" panose="020B0609030804020204" pitchFamily="49" charset="0"/>
                <a:cs typeface="Menlo" panose="020B0609030804020204" pitchFamily="49" charset="0"/>
              </a:rPr>
              <a:t>break-</a:t>
            </a:r>
            <a:r>
              <a:rPr lang="en-US" dirty="0" err="1">
                <a:latin typeface="Consolas" panose="020B0609020204030204" pitchFamily="49" charset="0"/>
                <a:ea typeface="Menlo" panose="020B0609030804020204" pitchFamily="49" charset="0"/>
                <a:cs typeface="Menlo" panose="020B0609030804020204" pitchFamily="49" charset="0"/>
              </a:rPr>
              <a:t>attr</a:t>
            </a:r>
            <a:r>
              <a:rPr lang="en-US" dirty="0">
                <a:latin typeface="Consolas" panose="020B0609020204030204" pitchFamily="49" charset="0"/>
                <a:ea typeface="Menlo" panose="020B0609030804020204" pitchFamily="49" charset="0"/>
                <a:cs typeface="Menlo" panose="020B0609030804020204" pitchFamily="49" charset="0"/>
              </a:rPr>
              <a:t>-tie</a:t>
            </a:r>
            <a:r>
              <a:rPr lang="en-US" dirty="0">
                <a:latin typeface="Consolas" panose="020B0609020204030204" pitchFamily="49" charset="0"/>
              </a:rPr>
              <a:t>)</a:t>
            </a:r>
            <a:r>
              <a:rPr lang="en-US" dirty="0"/>
              <a:t>.</a:t>
            </a:r>
          </a:p>
          <a:p>
            <a:endParaRPr lang="en-US" dirty="0"/>
          </a:p>
          <a:p>
            <a:r>
              <a:rPr lang="en-US" dirty="0"/>
              <a:t>If instead you still get an op no-change impasse:</a:t>
            </a:r>
          </a:p>
          <a:p>
            <a:pPr marL="285750" indent="-285750">
              <a:buFont typeface="Arial" panose="020B0604020202020204" pitchFamily="34" charset="0"/>
              <a:buChar char="•"/>
            </a:pPr>
            <a:r>
              <a:rPr lang="en-US" dirty="0"/>
              <a:t>Check that your proposal rule tests for the same WME as you create in your new apply rule (tests that it is missing).</a:t>
            </a:r>
          </a:p>
          <a:p>
            <a:pPr marL="285750" indent="-285750">
              <a:buFont typeface="Arial" panose="020B0604020202020204" pitchFamily="34" charset="0"/>
              <a:buChar char="•"/>
            </a:pPr>
            <a:r>
              <a:rPr lang="en-US" dirty="0"/>
              <a:t>Check that your new apply rule creates the correct value for </a:t>
            </a:r>
            <a:r>
              <a:rPr lang="en-US" dirty="0">
                <a:latin typeface="Consolas" panose="020B0609020204030204" pitchFamily="49" charset="0"/>
                <a:ea typeface="Menlo" panose="020B0609030804020204" pitchFamily="49" charset="0"/>
                <a:cs typeface="Menlo" panose="020B0609030804020204" pitchFamily="49" charset="0"/>
              </a:rPr>
              <a:t>^weight-evaluated</a:t>
            </a:r>
            <a:r>
              <a:rPr lang="en-US" dirty="0"/>
              <a:t> (no typos in your variable names).</a:t>
            </a:r>
          </a:p>
          <a:p>
            <a:pPr marL="285750" indent="-285750">
              <a:buFont typeface="Arial" panose="020B0604020202020204" pitchFamily="34" charset="0"/>
              <a:buChar char="•"/>
            </a:pPr>
            <a:r>
              <a:rPr lang="en-US" dirty="0"/>
              <a:t>Inspect your proposal rule with </a:t>
            </a:r>
            <a:r>
              <a:rPr lang="en-US" dirty="0">
                <a:latin typeface="Consolas" panose="020B0609020204030204" pitchFamily="49" charset="0"/>
                <a:ea typeface="Menlo" panose="020B0609030804020204" pitchFamily="49" charset="0"/>
                <a:cs typeface="Menlo" panose="020B0609030804020204" pitchFamily="49" charset="0"/>
              </a:rPr>
              <a:t>matches -w</a:t>
            </a:r>
            <a:r>
              <a:rPr lang="en-US" dirty="0"/>
              <a:t> after your apply rule fires to see if/why it is still matching.</a:t>
            </a:r>
          </a:p>
        </p:txBody>
      </p:sp>
      <p:pic>
        <p:nvPicPr>
          <p:cNvPr id="4" name="Picture 3">
            <a:extLst>
              <a:ext uri="{FF2B5EF4-FFF2-40B4-BE49-F238E27FC236}">
                <a16:creationId xmlns:a16="http://schemas.microsoft.com/office/drawing/2014/main" id="{DFA4F5AF-E109-1C21-4F32-A70A480E4A5C}"/>
              </a:ext>
            </a:extLst>
          </p:cNvPr>
          <p:cNvPicPr>
            <a:picLocks noChangeAspect="1"/>
          </p:cNvPicPr>
          <p:nvPr/>
        </p:nvPicPr>
        <p:blipFill rotWithShape="1">
          <a:blip r:embed="rId2"/>
          <a:srcRect t="981" b="2604"/>
          <a:stretch/>
        </p:blipFill>
        <p:spPr>
          <a:xfrm>
            <a:off x="7984503" y="367644"/>
            <a:ext cx="3477245" cy="5807182"/>
          </a:xfrm>
          <a:prstGeom prst="rect">
            <a:avLst/>
          </a:prstGeom>
          <a:ln>
            <a:solidFill>
              <a:schemeClr val="accent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63225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C2F221-637C-9B82-0C21-92540FAC48B4}"/>
              </a:ext>
            </a:extLst>
          </p:cNvPr>
          <p:cNvSpPr>
            <a:spLocks noGrp="1"/>
          </p:cNvSpPr>
          <p:nvPr>
            <p:ph type="title"/>
          </p:nvPr>
        </p:nvSpPr>
        <p:spPr/>
        <p:txBody>
          <a:bodyPr/>
          <a:lstStyle/>
          <a:p>
            <a:r>
              <a:rPr lang="en-US" dirty="0"/>
              <a:t>Condition Conjunctions</a:t>
            </a:r>
            <a:br>
              <a:rPr lang="en-US" dirty="0"/>
            </a:br>
            <a:r>
              <a:rPr lang="en-US" dirty="0"/>
              <a:t>and Disjunctions</a:t>
            </a:r>
          </a:p>
        </p:txBody>
      </p:sp>
      <p:sp>
        <p:nvSpPr>
          <p:cNvPr id="2" name="Text Placeholder 1">
            <a:extLst>
              <a:ext uri="{FF2B5EF4-FFF2-40B4-BE49-F238E27FC236}">
                <a16:creationId xmlns:a16="http://schemas.microsoft.com/office/drawing/2014/main" id="{5A0A62B4-0D61-E7B1-3F2B-173EF5B2E76B}"/>
              </a:ext>
            </a:extLst>
          </p:cNvPr>
          <p:cNvSpPr>
            <a:spLocks noGrp="1"/>
          </p:cNvSpPr>
          <p:nvPr>
            <p:ph type="body" idx="1"/>
          </p:nvPr>
        </p:nvSpPr>
        <p:spPr/>
        <p:txBody>
          <a:bodyPr/>
          <a:lstStyle/>
          <a:p>
            <a:r>
              <a:rPr lang="en-US" dirty="0"/>
              <a:t>Setting Multiple Constraints Per LHS Value</a:t>
            </a:r>
          </a:p>
        </p:txBody>
      </p:sp>
    </p:spTree>
    <p:extLst>
      <p:ext uri="{BB962C8B-B14F-4D97-AF65-F5344CB8AC3E}">
        <p14:creationId xmlns:p14="http://schemas.microsoft.com/office/powerpoint/2010/main" val="12567016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CE5D62-4126-BC19-CB79-EF3C2E62C653}"/>
              </a:ext>
            </a:extLst>
          </p:cNvPr>
          <p:cNvSpPr>
            <a:spLocks noGrp="1"/>
          </p:cNvSpPr>
          <p:nvPr>
            <p:ph type="title"/>
          </p:nvPr>
        </p:nvSpPr>
        <p:spPr/>
        <p:txBody>
          <a:bodyPr/>
          <a:lstStyle/>
          <a:p>
            <a:r>
              <a:rPr lang="en-US" dirty="0"/>
              <a:t>How To Combine Conditions?</a:t>
            </a:r>
          </a:p>
        </p:txBody>
      </p:sp>
      <p:sp>
        <p:nvSpPr>
          <p:cNvPr id="2" name="Content Placeholder 1">
            <a:extLst>
              <a:ext uri="{FF2B5EF4-FFF2-40B4-BE49-F238E27FC236}">
                <a16:creationId xmlns:a16="http://schemas.microsoft.com/office/drawing/2014/main" id="{CD13A82B-AA73-FD40-960A-59B2828E24F5}"/>
              </a:ext>
            </a:extLst>
          </p:cNvPr>
          <p:cNvSpPr>
            <a:spLocks noGrp="1"/>
          </p:cNvSpPr>
          <p:nvPr>
            <p:ph idx="1"/>
          </p:nvPr>
        </p:nvSpPr>
        <p:spPr>
          <a:xfrm>
            <a:off x="714703" y="1557210"/>
            <a:ext cx="10762594" cy="3930085"/>
          </a:xfrm>
        </p:spPr>
        <p:txBody>
          <a:bodyPr>
            <a:normAutofit/>
          </a:bodyPr>
          <a:lstStyle/>
          <a:p>
            <a:r>
              <a:rPr lang="en-US" dirty="0"/>
              <a:t>Our remaining apply rule should sort for attributes that are </a:t>
            </a:r>
            <a:r>
              <a:rPr lang="en-US" b="1" i="1" dirty="0"/>
              <a:t>not</a:t>
            </a:r>
            <a:r>
              <a:rPr lang="en-US" dirty="0"/>
              <a:t> </a:t>
            </a:r>
            <a:r>
              <a:rPr lang="en-US" dirty="0">
                <a:latin typeface="Consolas" panose="020B0609020204030204" pitchFamily="49" charset="0"/>
                <a:ea typeface="Menlo" panose="020B0609030804020204" pitchFamily="49" charset="0"/>
                <a:cs typeface="Menlo" panose="020B0609030804020204" pitchFamily="49" charset="0"/>
              </a:rPr>
              <a:t>|total-cost|</a:t>
            </a:r>
            <a:r>
              <a:rPr lang="en-US" dirty="0">
                <a:ea typeface="Menlo" panose="020B0609030804020204" pitchFamily="49" charset="0"/>
                <a:cs typeface="Menlo" panose="020B0609030804020204" pitchFamily="49" charset="0"/>
              </a:rPr>
              <a:t>. How do we test that?</a:t>
            </a:r>
            <a:endParaRPr lang="en-US" dirty="0"/>
          </a:p>
          <a:p>
            <a:pPr marL="285750" indent="-285750">
              <a:buFont typeface="Arial" panose="020B0604020202020204" pitchFamily="34" charset="0"/>
              <a:buChar char="•"/>
            </a:pPr>
            <a:r>
              <a:rPr lang="en-US" dirty="0">
                <a:latin typeface="Consolas" panose="020B0609020204030204" pitchFamily="49" charset="0"/>
                <a:ea typeface="Menlo" panose="020B0609030804020204" pitchFamily="49" charset="0"/>
                <a:cs typeface="Menlo" panose="020B0609030804020204" pitchFamily="49" charset="0"/>
              </a:rPr>
              <a:t>(&lt;o&gt; ^attribute </a:t>
            </a:r>
            <a:r>
              <a:rPr lang="en-US" b="1" dirty="0">
                <a:latin typeface="Consolas" panose="020B0609020204030204" pitchFamily="49" charset="0"/>
                <a:ea typeface="Menlo" panose="020B0609030804020204" pitchFamily="49" charset="0"/>
                <a:cs typeface="Menlo" panose="020B0609030804020204" pitchFamily="49" charset="0"/>
              </a:rPr>
              <a:t>&lt;&gt;</a:t>
            </a:r>
            <a:r>
              <a:rPr lang="en-US" dirty="0">
                <a:latin typeface="Consolas" panose="020B0609020204030204" pitchFamily="49" charset="0"/>
                <a:ea typeface="Menlo" panose="020B0609030804020204" pitchFamily="49" charset="0"/>
                <a:cs typeface="Menlo" panose="020B0609030804020204" pitchFamily="49" charset="0"/>
              </a:rPr>
              <a:t> |total-cost|)</a:t>
            </a:r>
          </a:p>
          <a:p>
            <a:r>
              <a:rPr lang="en-US" dirty="0"/>
              <a:t>But we also need to get a supplier’s score value for the selected operator’s attribute:</a:t>
            </a:r>
          </a:p>
          <a:p>
            <a:pPr marL="285750" indent="-285750">
              <a:buFont typeface="Arial" panose="020B0604020202020204" pitchFamily="34" charset="0"/>
              <a:buChar char="•"/>
            </a:pPr>
            <a:r>
              <a:rPr lang="en-US" dirty="0">
                <a:latin typeface="Consolas" panose="020B0609020204030204" pitchFamily="49" charset="0"/>
                <a:ea typeface="Menlo" panose="020B0609030804020204" pitchFamily="49" charset="0"/>
                <a:cs typeface="Menlo" panose="020B0609030804020204" pitchFamily="49" charset="0"/>
              </a:rPr>
              <a:t>(&lt;o&gt; ^attribute &lt;</a:t>
            </a:r>
            <a:r>
              <a:rPr lang="en-US" dirty="0" err="1">
                <a:latin typeface="Consolas" panose="020B0609020204030204" pitchFamily="49" charset="0"/>
                <a:ea typeface="Menlo" panose="020B0609030804020204" pitchFamily="49" charset="0"/>
                <a:cs typeface="Menlo" panose="020B0609030804020204" pitchFamily="49" charset="0"/>
              </a:rPr>
              <a:t>attr</a:t>
            </a:r>
            <a:r>
              <a:rPr lang="en-US" dirty="0">
                <a:latin typeface="Consolas" panose="020B0609020204030204" pitchFamily="49" charset="0"/>
                <a:ea typeface="Menlo" panose="020B0609030804020204" pitchFamily="49" charset="0"/>
                <a:cs typeface="Menlo" panose="020B0609030804020204" pitchFamily="49" charset="0"/>
              </a:rPr>
              <a:t>&gt;)</a:t>
            </a:r>
            <a:br>
              <a:rPr lang="en-US" dirty="0">
                <a:latin typeface="Consolas" panose="020B0609020204030204" pitchFamily="49" charset="0"/>
                <a:ea typeface="Menlo" panose="020B0609030804020204" pitchFamily="49" charset="0"/>
                <a:cs typeface="Menlo" panose="020B0609030804020204" pitchFamily="49" charset="0"/>
              </a:rPr>
            </a:br>
            <a:r>
              <a:rPr lang="en-US" dirty="0">
                <a:latin typeface="Consolas" panose="020B0609020204030204" pitchFamily="49" charset="0"/>
                <a:ea typeface="Menlo" panose="020B0609030804020204" pitchFamily="49" charset="0"/>
                <a:cs typeface="Menlo" panose="020B0609030804020204" pitchFamily="49" charset="0"/>
              </a:rPr>
              <a:t>(&lt;sup1&gt; ^&lt;</a:t>
            </a:r>
            <a:r>
              <a:rPr lang="en-US" dirty="0" err="1">
                <a:latin typeface="Consolas" panose="020B0609020204030204" pitchFamily="49" charset="0"/>
                <a:ea typeface="Menlo" panose="020B0609030804020204" pitchFamily="49" charset="0"/>
                <a:cs typeface="Menlo" panose="020B0609030804020204" pitchFamily="49" charset="0"/>
              </a:rPr>
              <a:t>attr</a:t>
            </a:r>
            <a:r>
              <a:rPr lang="en-US" dirty="0">
                <a:latin typeface="Consolas" panose="020B0609020204030204" pitchFamily="49" charset="0"/>
                <a:ea typeface="Menlo" panose="020B0609030804020204" pitchFamily="49" charset="0"/>
                <a:cs typeface="Menlo" panose="020B0609030804020204" pitchFamily="49" charset="0"/>
              </a:rPr>
              <a:t>&gt; &lt;value&gt;)</a:t>
            </a:r>
          </a:p>
          <a:p>
            <a:r>
              <a:rPr lang="en-US" dirty="0"/>
              <a:t>So how do you combine </a:t>
            </a:r>
            <a:r>
              <a:rPr lang="en-US" dirty="0">
                <a:latin typeface="Consolas" panose="020B0609020204030204" pitchFamily="49" charset="0"/>
                <a:ea typeface="Menlo" panose="020B0609030804020204" pitchFamily="49" charset="0"/>
                <a:cs typeface="Menlo" panose="020B0609030804020204" pitchFamily="49" charset="0"/>
              </a:rPr>
              <a:t>(&lt;o&gt; ^attribute &lt;&gt; |total-cost|)</a:t>
            </a:r>
            <a:r>
              <a:rPr lang="en-US" dirty="0"/>
              <a:t> and </a:t>
            </a:r>
            <a:r>
              <a:rPr lang="en-US" dirty="0">
                <a:latin typeface="Consolas" panose="020B0609020204030204" pitchFamily="49" charset="0"/>
                <a:ea typeface="Menlo" panose="020B0609030804020204" pitchFamily="49" charset="0"/>
                <a:cs typeface="Menlo" panose="020B0609030804020204" pitchFamily="49" charset="0"/>
              </a:rPr>
              <a:t>(&lt;o&gt; ^attribute &lt;</a:t>
            </a:r>
            <a:r>
              <a:rPr lang="en-US" dirty="0" err="1">
                <a:latin typeface="Consolas" panose="020B0609020204030204" pitchFamily="49" charset="0"/>
                <a:ea typeface="Menlo" panose="020B0609030804020204" pitchFamily="49" charset="0"/>
                <a:cs typeface="Menlo" panose="020B0609030804020204" pitchFamily="49" charset="0"/>
              </a:rPr>
              <a:t>attr</a:t>
            </a:r>
            <a:r>
              <a:rPr lang="en-US" dirty="0">
                <a:latin typeface="Consolas" panose="020B0609020204030204" pitchFamily="49" charset="0"/>
                <a:ea typeface="Menlo" panose="020B0609030804020204" pitchFamily="49" charset="0"/>
                <a:cs typeface="Menlo" panose="020B0609030804020204" pitchFamily="49" charset="0"/>
              </a:rPr>
              <a:t>&gt;)</a:t>
            </a:r>
            <a:r>
              <a:rPr lang="en-US" dirty="0"/>
              <a:t>?</a:t>
            </a:r>
          </a:p>
          <a:p>
            <a:pPr marL="285750" indent="-285750">
              <a:buFont typeface="Arial" panose="020B0604020202020204" pitchFamily="34" charset="0"/>
              <a:buChar char="•"/>
            </a:pPr>
            <a:r>
              <a:rPr lang="en-US" dirty="0"/>
              <a:t>You might try to include both conditions separately…</a:t>
            </a:r>
          </a:p>
          <a:p>
            <a:pPr marL="514350" lvl="1" indent="-285750"/>
            <a:r>
              <a:rPr lang="en-US" dirty="0"/>
              <a:t>But this could lead to an error if </a:t>
            </a:r>
            <a:r>
              <a:rPr lang="en-US" dirty="0">
                <a:latin typeface="Consolas" panose="020B0609020204030204" pitchFamily="49" charset="0"/>
                <a:ea typeface="Menlo" panose="020B0609030804020204" pitchFamily="49" charset="0"/>
                <a:cs typeface="Menlo" panose="020B0609030804020204" pitchFamily="49" charset="0"/>
              </a:rPr>
              <a:t>&lt;o&gt;</a:t>
            </a:r>
            <a:r>
              <a:rPr lang="en-US" dirty="0"/>
              <a:t> ever had more than one </a:t>
            </a:r>
            <a:r>
              <a:rPr lang="en-US" dirty="0">
                <a:latin typeface="Consolas" panose="020B0609020204030204" pitchFamily="49" charset="0"/>
                <a:ea typeface="Menlo" panose="020B0609030804020204" pitchFamily="49" charset="0"/>
                <a:cs typeface="Menlo" panose="020B0609030804020204" pitchFamily="49" charset="0"/>
              </a:rPr>
              <a:t>^attribute</a:t>
            </a:r>
            <a:r>
              <a:rPr lang="en-US" dirty="0"/>
              <a:t> WME.</a:t>
            </a:r>
          </a:p>
          <a:p>
            <a:pPr marL="514350" lvl="1" indent="-285750"/>
            <a:r>
              <a:rPr lang="en-US" dirty="0"/>
              <a:t>One </a:t>
            </a:r>
            <a:r>
              <a:rPr lang="en-US" dirty="0">
                <a:latin typeface="Consolas" panose="020B0609020204030204" pitchFamily="49" charset="0"/>
                <a:ea typeface="Menlo" panose="020B0609030804020204" pitchFamily="49" charset="0"/>
                <a:cs typeface="Menlo" panose="020B0609030804020204" pitchFamily="49" charset="0"/>
              </a:rPr>
              <a:t>^attribute</a:t>
            </a:r>
            <a:r>
              <a:rPr lang="en-US" dirty="0"/>
              <a:t> condition might match on a different WME from the other.</a:t>
            </a:r>
          </a:p>
          <a:p>
            <a:pPr marL="285750" indent="-285750">
              <a:lnSpc>
                <a:spcPct val="150000"/>
              </a:lnSpc>
            </a:pPr>
            <a:r>
              <a:rPr lang="en-US" dirty="0"/>
              <a:t>Example:</a:t>
            </a:r>
          </a:p>
          <a:p>
            <a:pPr marL="285750" indent="-285750"/>
            <a:endParaRPr lang="en-US" dirty="0"/>
          </a:p>
        </p:txBody>
      </p:sp>
      <p:sp>
        <p:nvSpPr>
          <p:cNvPr id="5" name="TextBox 4">
            <a:extLst>
              <a:ext uri="{FF2B5EF4-FFF2-40B4-BE49-F238E27FC236}">
                <a16:creationId xmlns:a16="http://schemas.microsoft.com/office/drawing/2014/main" id="{E1519263-817C-22AC-5FBA-FD06348B7D84}"/>
              </a:ext>
            </a:extLst>
          </p:cNvPr>
          <p:cNvSpPr txBox="1"/>
          <p:nvPr/>
        </p:nvSpPr>
        <p:spPr bwMode="gray">
          <a:xfrm>
            <a:off x="7765148" y="5079584"/>
            <a:ext cx="4109546" cy="923330"/>
          </a:xfrm>
          <a:prstGeom prst="rect">
            <a:avLst/>
          </a:prstGeom>
          <a:noFill/>
        </p:spPr>
        <p:txBody>
          <a:bodyPr wrap="square">
            <a:spAutoFit/>
          </a:bodyPr>
          <a:lstStyle/>
          <a:p>
            <a:r>
              <a:rPr lang="en-US" dirty="0">
                <a:latin typeface="Consolas" panose="020B0609020204030204" pitchFamily="49" charset="0"/>
                <a:ea typeface="Menlo" panose="020B0609030804020204" pitchFamily="49" charset="0"/>
                <a:cs typeface="Menlo" panose="020B0609030804020204" pitchFamily="49" charset="0"/>
              </a:rPr>
              <a:t>(O1 ^attribute |quality|)</a:t>
            </a:r>
          </a:p>
          <a:p>
            <a:r>
              <a:rPr lang="en-US" dirty="0">
                <a:latin typeface="Consolas" panose="020B0609020204030204" pitchFamily="49" charset="0"/>
                <a:ea typeface="Menlo" panose="020B0609030804020204" pitchFamily="49" charset="0"/>
                <a:cs typeface="Menlo" panose="020B0609030804020204" pitchFamily="49" charset="0"/>
              </a:rPr>
              <a:t>(O1 ^attribute |total-cost|)</a:t>
            </a:r>
            <a:br>
              <a:rPr lang="en-US" dirty="0">
                <a:latin typeface="Consolas" panose="020B0609020204030204" pitchFamily="49" charset="0"/>
                <a:ea typeface="Menlo" panose="020B0609030804020204" pitchFamily="49" charset="0"/>
                <a:cs typeface="Menlo" panose="020B0609030804020204" pitchFamily="49" charset="0"/>
              </a:rPr>
            </a:br>
            <a:r>
              <a:rPr lang="en-US" dirty="0">
                <a:latin typeface="Consolas" panose="020B0609020204030204" pitchFamily="49" charset="0"/>
                <a:ea typeface="Menlo" panose="020B0609030804020204" pitchFamily="49" charset="0"/>
                <a:cs typeface="Menlo" panose="020B0609030804020204" pitchFamily="49" charset="0"/>
              </a:rPr>
              <a:t>(C2 ^total-cost 25.0)</a:t>
            </a:r>
          </a:p>
        </p:txBody>
      </p:sp>
      <p:sp>
        <p:nvSpPr>
          <p:cNvPr id="6" name="TextBox 5">
            <a:extLst>
              <a:ext uri="{FF2B5EF4-FFF2-40B4-BE49-F238E27FC236}">
                <a16:creationId xmlns:a16="http://schemas.microsoft.com/office/drawing/2014/main" id="{C028B9D3-BAC8-54FF-CC97-AFE429E32D99}"/>
              </a:ext>
            </a:extLst>
          </p:cNvPr>
          <p:cNvSpPr txBox="1"/>
          <p:nvPr/>
        </p:nvSpPr>
        <p:spPr bwMode="gray">
          <a:xfrm>
            <a:off x="956441" y="5079584"/>
            <a:ext cx="4771697" cy="923330"/>
          </a:xfrm>
          <a:prstGeom prst="rect">
            <a:avLst/>
          </a:prstGeom>
          <a:noFill/>
        </p:spPr>
        <p:txBody>
          <a:bodyPr wrap="square">
            <a:spAutoFit/>
          </a:bodyPr>
          <a:lstStyle/>
          <a:p>
            <a:r>
              <a:rPr lang="en-US" dirty="0">
                <a:latin typeface="Consolas" panose="020B0609020204030204" pitchFamily="49" charset="0"/>
                <a:ea typeface="Menlo" panose="020B0609030804020204" pitchFamily="49" charset="0"/>
                <a:cs typeface="Menlo" panose="020B0609030804020204" pitchFamily="49" charset="0"/>
              </a:rPr>
              <a:t>(&lt;o&gt; ^attribute &lt;&gt; |total-cost|)</a:t>
            </a:r>
          </a:p>
          <a:p>
            <a:r>
              <a:rPr lang="en-US" dirty="0">
                <a:latin typeface="Consolas" panose="020B0609020204030204" pitchFamily="49" charset="0"/>
                <a:ea typeface="Menlo" panose="020B0609030804020204" pitchFamily="49" charset="0"/>
                <a:cs typeface="Menlo" panose="020B0609030804020204" pitchFamily="49" charset="0"/>
              </a:rPr>
              <a:t>(&lt;o&gt; ^attribute &lt;</a:t>
            </a:r>
            <a:r>
              <a:rPr lang="en-US" dirty="0" err="1">
                <a:latin typeface="Consolas" panose="020B0609020204030204" pitchFamily="49" charset="0"/>
                <a:ea typeface="Menlo" panose="020B0609030804020204" pitchFamily="49" charset="0"/>
                <a:cs typeface="Menlo" panose="020B0609030804020204" pitchFamily="49" charset="0"/>
              </a:rPr>
              <a:t>attr</a:t>
            </a:r>
            <a:r>
              <a:rPr lang="en-US" dirty="0">
                <a:latin typeface="Consolas" panose="020B0609020204030204" pitchFamily="49" charset="0"/>
                <a:ea typeface="Menlo" panose="020B0609030804020204" pitchFamily="49" charset="0"/>
                <a:cs typeface="Menlo" panose="020B0609030804020204" pitchFamily="49" charset="0"/>
              </a:rPr>
              <a:t>&gt;)</a:t>
            </a:r>
            <a:br>
              <a:rPr lang="en-US" dirty="0">
                <a:latin typeface="Consolas" panose="020B0609020204030204" pitchFamily="49" charset="0"/>
                <a:ea typeface="Menlo" panose="020B0609030804020204" pitchFamily="49" charset="0"/>
                <a:cs typeface="Menlo" panose="020B0609030804020204" pitchFamily="49" charset="0"/>
              </a:rPr>
            </a:br>
            <a:r>
              <a:rPr lang="en-US" dirty="0">
                <a:latin typeface="Consolas" panose="020B0609020204030204" pitchFamily="49" charset="0"/>
                <a:ea typeface="Menlo" panose="020B0609030804020204" pitchFamily="49" charset="0"/>
                <a:cs typeface="Menlo" panose="020B0609030804020204" pitchFamily="49" charset="0"/>
              </a:rPr>
              <a:t>(&lt;sup1&gt; ^&lt;</a:t>
            </a:r>
            <a:r>
              <a:rPr lang="en-US" dirty="0" err="1">
                <a:latin typeface="Consolas" panose="020B0609020204030204" pitchFamily="49" charset="0"/>
                <a:ea typeface="Menlo" panose="020B0609030804020204" pitchFamily="49" charset="0"/>
                <a:cs typeface="Menlo" panose="020B0609030804020204" pitchFamily="49" charset="0"/>
              </a:rPr>
              <a:t>attr</a:t>
            </a:r>
            <a:r>
              <a:rPr lang="en-US" dirty="0">
                <a:latin typeface="Consolas" panose="020B0609020204030204" pitchFamily="49" charset="0"/>
                <a:ea typeface="Menlo" panose="020B0609030804020204" pitchFamily="49" charset="0"/>
                <a:cs typeface="Menlo" panose="020B0609030804020204" pitchFamily="49" charset="0"/>
              </a:rPr>
              <a:t>&gt; &lt;value&gt;)</a:t>
            </a:r>
          </a:p>
        </p:txBody>
      </p:sp>
      <p:sp>
        <p:nvSpPr>
          <p:cNvPr id="7" name="TextBox 6">
            <a:extLst>
              <a:ext uri="{FF2B5EF4-FFF2-40B4-BE49-F238E27FC236}">
                <a16:creationId xmlns:a16="http://schemas.microsoft.com/office/drawing/2014/main" id="{8C59C27E-65AE-F576-D42F-AD06E011782F}"/>
              </a:ext>
            </a:extLst>
          </p:cNvPr>
          <p:cNvSpPr txBox="1"/>
          <p:nvPr/>
        </p:nvSpPr>
        <p:spPr bwMode="gray">
          <a:xfrm>
            <a:off x="5164655" y="5541249"/>
            <a:ext cx="1862689" cy="369332"/>
          </a:xfrm>
          <a:prstGeom prst="rect">
            <a:avLst/>
          </a:prstGeom>
          <a:noFill/>
        </p:spPr>
        <p:txBody>
          <a:bodyPr vert="horz" wrap="none" lIns="0" tIns="0" rIns="0" bIns="0" rtlCol="0">
            <a:spAutoFit/>
          </a:bodyPr>
          <a:lstStyle/>
          <a:p>
            <a:pPr algn="l">
              <a:spcBef>
                <a:spcPts val="600"/>
              </a:spcBef>
            </a:pPr>
            <a:r>
              <a:rPr lang="en-US" sz="2400" b="1" i="1" dirty="0">
                <a:solidFill>
                  <a:schemeClr val="tx2"/>
                </a:solidFill>
              </a:rPr>
              <a:t>Could match</a:t>
            </a:r>
          </a:p>
        </p:txBody>
      </p:sp>
      <p:cxnSp>
        <p:nvCxnSpPr>
          <p:cNvPr id="8" name="Straight Connector 7">
            <a:extLst>
              <a:ext uri="{FF2B5EF4-FFF2-40B4-BE49-F238E27FC236}">
                <a16:creationId xmlns:a16="http://schemas.microsoft.com/office/drawing/2014/main" id="{FEB11839-0535-CC6A-A974-D4D09F1D1C34}"/>
              </a:ext>
            </a:extLst>
          </p:cNvPr>
          <p:cNvCxnSpPr>
            <a:cxnSpLocks/>
          </p:cNvCxnSpPr>
          <p:nvPr/>
        </p:nvCxnSpPr>
        <p:spPr bwMode="gray">
          <a:xfrm>
            <a:off x="4929352" y="5948960"/>
            <a:ext cx="2438399" cy="0"/>
          </a:xfrm>
          <a:prstGeom prst="line">
            <a:avLst/>
          </a:prstGeom>
          <a:ln w="57150" cap="rnd">
            <a:solidFill>
              <a:schemeClr val="tx2"/>
            </a:solidFill>
            <a:roun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CD59446-6E82-D0F0-54F5-45665F3DCE51}"/>
              </a:ext>
            </a:extLst>
          </p:cNvPr>
          <p:cNvSpPr txBox="1"/>
          <p:nvPr/>
        </p:nvSpPr>
        <p:spPr bwMode="gray">
          <a:xfrm>
            <a:off x="7438147" y="5487295"/>
            <a:ext cx="483476" cy="646331"/>
          </a:xfrm>
          <a:prstGeom prst="rect">
            <a:avLst/>
          </a:prstGeom>
          <a:noFill/>
        </p:spPr>
        <p:txBody>
          <a:bodyPr wrap="square">
            <a:spAutoFit/>
          </a:bodyPr>
          <a:lstStyle/>
          <a:p>
            <a:pPr algn="ctr"/>
            <a:r>
              <a:rPr lang="en-US" sz="3600" dirty="0">
                <a:solidFill>
                  <a:srgbClr val="FF0000"/>
                </a:solidFill>
                <a:latin typeface="Consolas" panose="020B0609020204030204" pitchFamily="49" charset="0"/>
                <a:ea typeface="Menlo" panose="020B0609030804020204" pitchFamily="49" charset="0"/>
                <a:cs typeface="Menlo" panose="020B0609030804020204" pitchFamily="49" charset="0"/>
                <a:sym typeface="Wingdings" panose="05000000000000000000" pitchFamily="2" charset="2"/>
              </a:rPr>
              <a:t></a:t>
            </a:r>
            <a:endParaRPr lang="en-US" sz="3600" dirty="0"/>
          </a:p>
        </p:txBody>
      </p:sp>
    </p:spTree>
    <p:extLst>
      <p:ext uri="{BB962C8B-B14F-4D97-AF65-F5344CB8AC3E}">
        <p14:creationId xmlns:p14="http://schemas.microsoft.com/office/powerpoint/2010/main" val="2724096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CE5D62-4126-BC19-CB79-EF3C2E62C653}"/>
              </a:ext>
            </a:extLst>
          </p:cNvPr>
          <p:cNvSpPr>
            <a:spLocks noGrp="1"/>
          </p:cNvSpPr>
          <p:nvPr>
            <p:ph type="title"/>
          </p:nvPr>
        </p:nvSpPr>
        <p:spPr/>
        <p:txBody>
          <a:bodyPr/>
          <a:lstStyle/>
          <a:p>
            <a:r>
              <a:rPr lang="en-US" dirty="0"/>
              <a:t>Condition Conjunctions</a:t>
            </a:r>
          </a:p>
        </p:txBody>
      </p:sp>
      <p:sp>
        <p:nvSpPr>
          <p:cNvPr id="2" name="Content Placeholder 1">
            <a:extLst>
              <a:ext uri="{FF2B5EF4-FFF2-40B4-BE49-F238E27FC236}">
                <a16:creationId xmlns:a16="http://schemas.microsoft.com/office/drawing/2014/main" id="{CD13A82B-AA73-FD40-960A-59B2828E24F5}"/>
              </a:ext>
            </a:extLst>
          </p:cNvPr>
          <p:cNvSpPr>
            <a:spLocks noGrp="1"/>
          </p:cNvSpPr>
          <p:nvPr>
            <p:ph idx="1"/>
          </p:nvPr>
        </p:nvSpPr>
        <p:spPr>
          <a:xfrm>
            <a:off x="998483" y="1557210"/>
            <a:ext cx="10195034" cy="3930085"/>
          </a:xfrm>
        </p:spPr>
        <p:txBody>
          <a:bodyPr>
            <a:normAutofit/>
          </a:bodyPr>
          <a:lstStyle/>
          <a:p>
            <a:pPr marL="285750" indent="-285750"/>
            <a:r>
              <a:rPr lang="en-US" sz="2000" dirty="0"/>
              <a:t>The solution: </a:t>
            </a:r>
            <a:r>
              <a:rPr lang="en-US" sz="2000" b="1" dirty="0"/>
              <a:t>Conjunctions</a:t>
            </a:r>
            <a:r>
              <a:rPr lang="en-US" sz="2000" dirty="0"/>
              <a:t>!</a:t>
            </a:r>
          </a:p>
          <a:p>
            <a:pPr marL="285750" indent="-285750">
              <a:buFont typeface="Arial" panose="020B0604020202020204" pitchFamily="34" charset="0"/>
              <a:buChar char="•"/>
            </a:pPr>
            <a:r>
              <a:rPr lang="en-US" sz="2000" dirty="0"/>
              <a:t>Soar lets you use curly brackets to combine multiple tests for a </a:t>
            </a:r>
            <a:r>
              <a:rPr lang="en-US" sz="2000" i="1" u="sng" dirty="0"/>
              <a:t>single WME</a:t>
            </a:r>
            <a:r>
              <a:rPr lang="en-US" sz="2000" dirty="0"/>
              <a: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endParaRPr lang="en-US" sz="2000" dirty="0"/>
          </a:p>
          <a:p>
            <a:endParaRPr lang="en-US" sz="2000" dirty="0"/>
          </a:p>
          <a:p>
            <a:r>
              <a:rPr lang="en-US" sz="2000" dirty="0"/>
              <a:t>You can combine as many tests as you like within the curly brackets.</a:t>
            </a:r>
          </a:p>
          <a:p>
            <a:pPr marL="285750" indent="-285750">
              <a:buFont typeface="Arial" panose="020B0604020202020204" pitchFamily="34" charset="0"/>
              <a:buChar char="•"/>
            </a:pPr>
            <a:r>
              <a:rPr lang="en-US" sz="2000" dirty="0"/>
              <a:t>Order doesn’t matter. The above is the same as the following:</a:t>
            </a:r>
          </a:p>
        </p:txBody>
      </p:sp>
      <p:sp>
        <p:nvSpPr>
          <p:cNvPr id="4" name="Rectangle 3">
            <a:extLst>
              <a:ext uri="{FF2B5EF4-FFF2-40B4-BE49-F238E27FC236}">
                <a16:creationId xmlns:a16="http://schemas.microsoft.com/office/drawing/2014/main" id="{D214FE44-DB1F-6D22-B1E3-562FE3C97D65}"/>
              </a:ext>
            </a:extLst>
          </p:cNvPr>
          <p:cNvSpPr/>
          <p:nvPr/>
        </p:nvSpPr>
        <p:spPr bwMode="gray">
          <a:xfrm>
            <a:off x="4704262" y="3429000"/>
            <a:ext cx="1780621" cy="446379"/>
          </a:xfrm>
          <a:prstGeom prst="rect">
            <a:avLst/>
          </a:prstGeom>
          <a:solidFill>
            <a:schemeClr val="bg2"/>
          </a:solidFill>
          <a:ln w="57150" cap="rnd">
            <a:solidFill>
              <a:schemeClr val="tx2"/>
            </a:solidFill>
            <a:roun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2000" b="1" dirty="0">
                <a:solidFill>
                  <a:schemeClr val="accent6"/>
                </a:solidFill>
                <a:latin typeface="+mj-lt"/>
                <a:ea typeface="Menlo" panose="020B0609030804020204" pitchFamily="49" charset="0"/>
                <a:cs typeface="Menlo" panose="020B0609030804020204" pitchFamily="49" charset="0"/>
              </a:rPr>
              <a:t>Condition 1</a:t>
            </a:r>
          </a:p>
        </p:txBody>
      </p:sp>
      <p:sp>
        <p:nvSpPr>
          <p:cNvPr id="6" name="TextBox 5">
            <a:extLst>
              <a:ext uri="{FF2B5EF4-FFF2-40B4-BE49-F238E27FC236}">
                <a16:creationId xmlns:a16="http://schemas.microsoft.com/office/drawing/2014/main" id="{7CAF8F14-E8FD-51F0-A19F-47C4BF4B422A}"/>
              </a:ext>
            </a:extLst>
          </p:cNvPr>
          <p:cNvSpPr txBox="1"/>
          <p:nvPr/>
        </p:nvSpPr>
        <p:spPr bwMode="gray">
          <a:xfrm>
            <a:off x="2953407" y="2501888"/>
            <a:ext cx="6285186" cy="369332"/>
          </a:xfrm>
          <a:prstGeom prst="rect">
            <a:avLst/>
          </a:prstGeom>
          <a:noFill/>
        </p:spPr>
        <p:txBody>
          <a:bodyPr wrap="square">
            <a:spAutoFit/>
          </a:bodyPr>
          <a:lstStyle/>
          <a:p>
            <a:pPr marL="57150" indent="-285750" algn="ctr"/>
            <a:r>
              <a:rPr lang="en-US" dirty="0">
                <a:latin typeface="Consolas" panose="020B0609020204030204" pitchFamily="49" charset="0"/>
                <a:ea typeface="Menlo" panose="020B0609030804020204" pitchFamily="49" charset="0"/>
                <a:cs typeface="Menlo" panose="020B0609030804020204" pitchFamily="49" charset="0"/>
              </a:rPr>
              <a:t>(&lt;o&gt; ^attribute </a:t>
            </a:r>
            <a:r>
              <a:rPr lang="en-US" b="1" dirty="0">
                <a:latin typeface="Consolas" panose="020B0609020204030204" pitchFamily="49" charset="0"/>
                <a:ea typeface="Menlo" panose="020B0609030804020204" pitchFamily="49" charset="0"/>
                <a:cs typeface="Menlo" panose="020B0609030804020204" pitchFamily="49" charset="0"/>
              </a:rPr>
              <a:t>{</a:t>
            </a:r>
            <a:r>
              <a:rPr lang="en-US" dirty="0">
                <a:latin typeface="Consolas" panose="020B0609020204030204" pitchFamily="49" charset="0"/>
                <a:ea typeface="Menlo" panose="020B0609030804020204" pitchFamily="49" charset="0"/>
                <a:cs typeface="Menlo" panose="020B0609030804020204" pitchFamily="49" charset="0"/>
              </a:rPr>
              <a:t>&lt;</a:t>
            </a:r>
            <a:r>
              <a:rPr lang="en-US" dirty="0" err="1">
                <a:latin typeface="Consolas" panose="020B0609020204030204" pitchFamily="49" charset="0"/>
                <a:ea typeface="Menlo" panose="020B0609030804020204" pitchFamily="49" charset="0"/>
                <a:cs typeface="Menlo" panose="020B0609030804020204" pitchFamily="49" charset="0"/>
              </a:rPr>
              <a:t>attr</a:t>
            </a:r>
            <a:r>
              <a:rPr lang="en-US" dirty="0">
                <a:latin typeface="Consolas" panose="020B0609020204030204" pitchFamily="49" charset="0"/>
                <a:ea typeface="Menlo" panose="020B0609030804020204" pitchFamily="49" charset="0"/>
                <a:cs typeface="Menlo" panose="020B0609030804020204" pitchFamily="49" charset="0"/>
              </a:rPr>
              <a:t>&gt;  &lt;&gt; |total-cost|</a:t>
            </a:r>
            <a:r>
              <a:rPr lang="en-US" b="1" dirty="0">
                <a:latin typeface="Consolas" panose="020B0609020204030204" pitchFamily="49" charset="0"/>
                <a:ea typeface="Menlo" panose="020B0609030804020204" pitchFamily="49" charset="0"/>
                <a:cs typeface="Menlo" panose="020B0609030804020204" pitchFamily="49" charset="0"/>
              </a:rPr>
              <a:t>} </a:t>
            </a:r>
            <a:r>
              <a:rPr lang="en-US" dirty="0">
                <a:latin typeface="Consolas" panose="020B0609020204030204" pitchFamily="49" charset="0"/>
                <a:ea typeface="Menlo" panose="020B0609030804020204" pitchFamily="49" charset="0"/>
                <a:cs typeface="Menlo" panose="020B0609030804020204" pitchFamily="49" charset="0"/>
              </a:rPr>
              <a:t>)</a:t>
            </a:r>
          </a:p>
        </p:txBody>
      </p:sp>
      <p:sp>
        <p:nvSpPr>
          <p:cNvPr id="7" name="Rectangle 6">
            <a:extLst>
              <a:ext uri="{FF2B5EF4-FFF2-40B4-BE49-F238E27FC236}">
                <a16:creationId xmlns:a16="http://schemas.microsoft.com/office/drawing/2014/main" id="{06BD49CA-465B-D6A6-C3D1-D53F2E0D62B0}"/>
              </a:ext>
            </a:extLst>
          </p:cNvPr>
          <p:cNvSpPr/>
          <p:nvPr/>
        </p:nvSpPr>
        <p:spPr bwMode="gray">
          <a:xfrm>
            <a:off x="6921945" y="3429000"/>
            <a:ext cx="1780621" cy="446379"/>
          </a:xfrm>
          <a:prstGeom prst="rect">
            <a:avLst/>
          </a:prstGeom>
          <a:solidFill>
            <a:schemeClr val="bg2"/>
          </a:solidFill>
          <a:ln w="57150" cap="rnd">
            <a:solidFill>
              <a:schemeClr val="tx2"/>
            </a:solidFill>
            <a:roun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2000" b="1" dirty="0">
                <a:solidFill>
                  <a:schemeClr val="accent6"/>
                </a:solidFill>
                <a:latin typeface="+mj-lt"/>
                <a:ea typeface="Menlo" panose="020B0609030804020204" pitchFamily="49" charset="0"/>
                <a:cs typeface="Menlo" panose="020B0609030804020204" pitchFamily="49" charset="0"/>
              </a:rPr>
              <a:t>Condition 2</a:t>
            </a:r>
          </a:p>
        </p:txBody>
      </p:sp>
      <p:sp>
        <p:nvSpPr>
          <p:cNvPr id="8" name="Left Brace 7">
            <a:extLst>
              <a:ext uri="{FF2B5EF4-FFF2-40B4-BE49-F238E27FC236}">
                <a16:creationId xmlns:a16="http://schemas.microsoft.com/office/drawing/2014/main" id="{E5918C38-99E8-1071-242E-1D30381ABB42}"/>
              </a:ext>
            </a:extLst>
          </p:cNvPr>
          <p:cNvSpPr/>
          <p:nvPr/>
        </p:nvSpPr>
        <p:spPr bwMode="gray">
          <a:xfrm rot="16200000">
            <a:off x="5798138" y="2509558"/>
            <a:ext cx="188453" cy="911773"/>
          </a:xfrm>
          <a:prstGeom prst="leftBrace">
            <a:avLst/>
          </a:prstGeom>
          <a:ln w="57150" cap="rnd">
            <a:solidFill>
              <a:schemeClr val="tx2"/>
            </a:solidFill>
            <a:round/>
            <a:headEnd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4A8AF3A3-1F48-56A7-6351-7AF51BF01DBA}"/>
              </a:ext>
            </a:extLst>
          </p:cNvPr>
          <p:cNvSpPr/>
          <p:nvPr/>
        </p:nvSpPr>
        <p:spPr bwMode="gray">
          <a:xfrm rot="16200000">
            <a:off x="7521833" y="1899958"/>
            <a:ext cx="188453" cy="2130972"/>
          </a:xfrm>
          <a:prstGeom prst="leftBrace">
            <a:avLst/>
          </a:prstGeom>
          <a:ln w="57150" cap="rnd">
            <a:solidFill>
              <a:schemeClr val="tx2"/>
            </a:solidFill>
            <a:round/>
            <a:headEnd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6BC3EE0F-4C4F-452A-4F53-C6884555216C}"/>
              </a:ext>
            </a:extLst>
          </p:cNvPr>
          <p:cNvCxnSpPr>
            <a:cxnSpLocks/>
            <a:stCxn id="4" idx="0"/>
            <a:endCxn id="8" idx="1"/>
          </p:cNvCxnSpPr>
          <p:nvPr/>
        </p:nvCxnSpPr>
        <p:spPr bwMode="gray">
          <a:xfrm flipV="1">
            <a:off x="5594573" y="3059671"/>
            <a:ext cx="297792" cy="369329"/>
          </a:xfrm>
          <a:prstGeom prst="line">
            <a:avLst/>
          </a:prstGeom>
          <a:ln w="57150" cap="rnd">
            <a:solidFill>
              <a:schemeClr val="tx2"/>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BAA6271-9BE8-E976-7D0B-A30FA8AD7157}"/>
              </a:ext>
            </a:extLst>
          </p:cNvPr>
          <p:cNvCxnSpPr>
            <a:cxnSpLocks/>
            <a:stCxn id="7" idx="0"/>
            <a:endCxn id="9" idx="1"/>
          </p:cNvCxnSpPr>
          <p:nvPr/>
        </p:nvCxnSpPr>
        <p:spPr bwMode="gray">
          <a:xfrm flipH="1" flipV="1">
            <a:off x="7616060" y="3059671"/>
            <a:ext cx="196196" cy="369329"/>
          </a:xfrm>
          <a:prstGeom prst="line">
            <a:avLst/>
          </a:prstGeom>
          <a:ln w="57150" cap="rnd">
            <a:solidFill>
              <a:schemeClr val="tx2"/>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5D857B8-EF1F-B1F1-A0A4-0187C4AE72E4}"/>
              </a:ext>
            </a:extLst>
          </p:cNvPr>
          <p:cNvSpPr txBox="1"/>
          <p:nvPr/>
        </p:nvSpPr>
        <p:spPr bwMode="gray">
          <a:xfrm>
            <a:off x="2953407" y="5027523"/>
            <a:ext cx="6285186" cy="369332"/>
          </a:xfrm>
          <a:prstGeom prst="rect">
            <a:avLst/>
          </a:prstGeom>
          <a:noFill/>
        </p:spPr>
        <p:txBody>
          <a:bodyPr wrap="square">
            <a:spAutoFit/>
          </a:bodyPr>
          <a:lstStyle/>
          <a:p>
            <a:pPr marL="57150" indent="-285750" algn="ctr"/>
            <a:r>
              <a:rPr lang="en-US" dirty="0">
                <a:latin typeface="Consolas" panose="020B0609020204030204" pitchFamily="49" charset="0"/>
                <a:ea typeface="Menlo" panose="020B0609030804020204" pitchFamily="49" charset="0"/>
                <a:cs typeface="Menlo" panose="020B0609030804020204" pitchFamily="49" charset="0"/>
              </a:rPr>
              <a:t>(&lt;o&gt; ^attribute </a:t>
            </a:r>
            <a:r>
              <a:rPr lang="en-US" b="1" dirty="0">
                <a:latin typeface="Consolas" panose="020B0609020204030204" pitchFamily="49" charset="0"/>
                <a:ea typeface="Menlo" panose="020B0609030804020204" pitchFamily="49" charset="0"/>
                <a:cs typeface="Menlo" panose="020B0609030804020204" pitchFamily="49" charset="0"/>
              </a:rPr>
              <a:t>{</a:t>
            </a:r>
            <a:r>
              <a:rPr lang="en-US" dirty="0">
                <a:latin typeface="Consolas" panose="020B0609020204030204" pitchFamily="49" charset="0"/>
                <a:ea typeface="Menlo" panose="020B0609030804020204" pitchFamily="49" charset="0"/>
                <a:cs typeface="Menlo" panose="020B0609030804020204" pitchFamily="49" charset="0"/>
              </a:rPr>
              <a:t>&lt;&gt; |total-cost| &lt;</a:t>
            </a:r>
            <a:r>
              <a:rPr lang="en-US" dirty="0" err="1">
                <a:latin typeface="Consolas" panose="020B0609020204030204" pitchFamily="49" charset="0"/>
                <a:ea typeface="Menlo" panose="020B0609030804020204" pitchFamily="49" charset="0"/>
                <a:cs typeface="Menlo" panose="020B0609030804020204" pitchFamily="49" charset="0"/>
              </a:rPr>
              <a:t>attr</a:t>
            </a:r>
            <a:r>
              <a:rPr lang="en-US" dirty="0">
                <a:latin typeface="Consolas" panose="020B0609020204030204" pitchFamily="49" charset="0"/>
                <a:ea typeface="Menlo" panose="020B0609030804020204" pitchFamily="49" charset="0"/>
                <a:cs typeface="Menlo" panose="020B0609030804020204" pitchFamily="49" charset="0"/>
              </a:rPr>
              <a:t>&gt;</a:t>
            </a:r>
            <a:r>
              <a:rPr lang="en-US" b="1" dirty="0">
                <a:latin typeface="Consolas" panose="020B0609020204030204" pitchFamily="49" charset="0"/>
                <a:ea typeface="Menlo" panose="020B0609030804020204" pitchFamily="49" charset="0"/>
                <a:cs typeface="Menlo" panose="020B0609030804020204" pitchFamily="49" charset="0"/>
              </a:rPr>
              <a:t>} </a:t>
            </a:r>
            <a:r>
              <a:rPr lang="en-US" dirty="0">
                <a:latin typeface="Consolas" panose="020B060902020403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24261259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C27017-7FA5-397C-09EE-ED39F5EFC355}"/>
              </a:ext>
            </a:extLst>
          </p:cNvPr>
          <p:cNvSpPr>
            <a:spLocks noGrp="1"/>
          </p:cNvSpPr>
          <p:nvPr>
            <p:ph type="title"/>
          </p:nvPr>
        </p:nvSpPr>
        <p:spPr/>
        <p:txBody>
          <a:bodyPr/>
          <a:lstStyle/>
          <a:p>
            <a:r>
              <a:rPr lang="en-US" dirty="0"/>
              <a:t>Condition Disjunctions</a:t>
            </a:r>
          </a:p>
        </p:txBody>
      </p:sp>
      <p:sp>
        <p:nvSpPr>
          <p:cNvPr id="2" name="Content Placeholder 1">
            <a:extLst>
              <a:ext uri="{FF2B5EF4-FFF2-40B4-BE49-F238E27FC236}">
                <a16:creationId xmlns:a16="http://schemas.microsoft.com/office/drawing/2014/main" id="{39F27E58-0ED3-772C-EF64-E74035F4624F}"/>
              </a:ext>
            </a:extLst>
          </p:cNvPr>
          <p:cNvSpPr>
            <a:spLocks noGrp="1"/>
          </p:cNvSpPr>
          <p:nvPr>
            <p:ph idx="1"/>
          </p:nvPr>
        </p:nvSpPr>
        <p:spPr>
          <a:xfrm>
            <a:off x="1524000" y="1557210"/>
            <a:ext cx="9144000" cy="3771535"/>
          </a:xfrm>
        </p:spPr>
        <p:txBody>
          <a:bodyPr>
            <a:normAutofit fontScale="92500" lnSpcReduction="10000"/>
          </a:bodyPr>
          <a:lstStyle/>
          <a:p>
            <a:r>
              <a:rPr lang="en-US" dirty="0"/>
              <a:t>If Soar supports Conjunctions (AND logic), does it also support Disjunctions (OR logic)?</a:t>
            </a:r>
          </a:p>
          <a:p>
            <a:pPr marL="285750" indent="-285750">
              <a:buFont typeface="Arial" panose="020B0604020202020204" pitchFamily="34" charset="0"/>
              <a:buChar char="•"/>
            </a:pPr>
            <a:r>
              <a:rPr lang="en-US" dirty="0"/>
              <a:t>Yes! (You won’t need it for this project, but we’ll explain it here for completeness’ sake.)</a:t>
            </a:r>
          </a:p>
          <a:p>
            <a:pPr marL="285750" indent="-285750">
              <a:buFont typeface="Arial" panose="020B0604020202020204" pitchFamily="34" charset="0"/>
              <a:buChar char="•"/>
            </a:pPr>
            <a:endParaRPr lang="en-US" dirty="0"/>
          </a:p>
          <a:p>
            <a:r>
              <a:rPr lang="en-US" dirty="0"/>
              <a:t>To test that a WME satisfies a disjunction of values, use double angle brackets (</a:t>
            </a:r>
            <a:r>
              <a:rPr lang="en-US" dirty="0">
                <a:latin typeface="Consolas" panose="020B0609020204030204" pitchFamily="49" charset="0"/>
                <a:ea typeface="Menlo" panose="020B0609030804020204" pitchFamily="49" charset="0"/>
                <a:cs typeface="Menlo" panose="020B0609030804020204" pitchFamily="49" charset="0"/>
              </a:rPr>
              <a:t>&lt;&lt; &gt;&gt;</a:t>
            </a:r>
            <a:r>
              <a:rPr lang="en-US" dirty="0"/>
              <a:t>).</a:t>
            </a:r>
          </a:p>
          <a:p>
            <a:r>
              <a:rPr lang="en-US" dirty="0"/>
              <a:t>The following is satisfied if the value is </a:t>
            </a:r>
            <a:r>
              <a:rPr lang="en-US" i="1" dirty="0"/>
              <a:t>either</a:t>
            </a:r>
            <a:r>
              <a:rPr lang="en-US" dirty="0"/>
              <a:t> </a:t>
            </a:r>
            <a:r>
              <a:rPr lang="en-US" dirty="0">
                <a:latin typeface="Consolas" panose="020B0609020204030204" pitchFamily="49" charset="0"/>
                <a:ea typeface="Menlo" panose="020B0609030804020204" pitchFamily="49" charset="0"/>
                <a:cs typeface="Menlo" panose="020B0609030804020204" pitchFamily="49" charset="0"/>
              </a:rPr>
              <a:t>|total-cost|</a:t>
            </a:r>
            <a:r>
              <a:rPr lang="en-US" dirty="0"/>
              <a:t> </a:t>
            </a:r>
            <a:r>
              <a:rPr lang="en-US" i="1" dirty="0"/>
              <a:t>or</a:t>
            </a:r>
            <a:r>
              <a:rPr lang="en-US" dirty="0"/>
              <a:t> </a:t>
            </a:r>
            <a:r>
              <a:rPr lang="en-US" dirty="0">
                <a:latin typeface="Consolas" panose="020B0609020204030204" pitchFamily="49" charset="0"/>
                <a:ea typeface="Menlo" panose="020B0609030804020204" pitchFamily="49" charset="0"/>
                <a:cs typeface="Menlo" panose="020B0609030804020204" pitchFamily="49" charset="0"/>
              </a:rPr>
              <a:t>|total-sats|</a:t>
            </a:r>
            <a:r>
              <a:rPr lang="en-US" dirty="0"/>
              <a:t>:</a:t>
            </a:r>
          </a:p>
          <a:p>
            <a:endParaRPr lang="en-US" dirty="0"/>
          </a:p>
          <a:p>
            <a:endParaRPr lang="en-US" dirty="0"/>
          </a:p>
          <a:p>
            <a:endParaRPr lang="en-US" dirty="0"/>
          </a:p>
          <a:p>
            <a:r>
              <a:rPr lang="en-US" dirty="0"/>
              <a:t>Disjunctions </a:t>
            </a:r>
            <a:r>
              <a:rPr lang="en-US" b="1" i="1" dirty="0"/>
              <a:t>must</a:t>
            </a:r>
            <a:r>
              <a:rPr lang="en-US" dirty="0"/>
              <a:t> have spaces between the angle brackets and the contents.</a:t>
            </a:r>
          </a:p>
          <a:p>
            <a:endParaRPr lang="en-US" dirty="0"/>
          </a:p>
          <a:p>
            <a:endParaRPr lang="en-US" dirty="0"/>
          </a:p>
          <a:p>
            <a:r>
              <a:rPr lang="en-US" dirty="0"/>
              <a:t>Disjunctions may </a:t>
            </a:r>
            <a:r>
              <a:rPr lang="en-US" b="1" i="1" dirty="0"/>
              <a:t>not</a:t>
            </a:r>
            <a:r>
              <a:rPr lang="en-US" dirty="0"/>
              <a:t> include variables nor be used with binary comparisons.</a:t>
            </a:r>
          </a:p>
        </p:txBody>
      </p:sp>
      <p:sp>
        <p:nvSpPr>
          <p:cNvPr id="4" name="TextBox 3">
            <a:extLst>
              <a:ext uri="{FF2B5EF4-FFF2-40B4-BE49-F238E27FC236}">
                <a16:creationId xmlns:a16="http://schemas.microsoft.com/office/drawing/2014/main" id="{1FC2E253-13FE-BEED-05CE-6E68F17A1C63}"/>
              </a:ext>
            </a:extLst>
          </p:cNvPr>
          <p:cNvSpPr txBox="1"/>
          <p:nvPr/>
        </p:nvSpPr>
        <p:spPr bwMode="gray">
          <a:xfrm>
            <a:off x="2669628" y="3223790"/>
            <a:ext cx="6852744" cy="369332"/>
          </a:xfrm>
          <a:prstGeom prst="rect">
            <a:avLst/>
          </a:prstGeom>
          <a:noFill/>
        </p:spPr>
        <p:txBody>
          <a:bodyPr wrap="square">
            <a:spAutoFit/>
          </a:bodyPr>
          <a:lstStyle/>
          <a:p>
            <a:pPr marL="57150" indent="-285750" algn="ctr"/>
            <a:r>
              <a:rPr lang="en-US" dirty="0">
                <a:latin typeface="Consolas" panose="020B0609020204030204" pitchFamily="49" charset="0"/>
                <a:ea typeface="Menlo" panose="020B0609030804020204" pitchFamily="49" charset="0"/>
                <a:cs typeface="Menlo" panose="020B0609030804020204" pitchFamily="49" charset="0"/>
              </a:rPr>
              <a:t>(&lt;o&gt; ^attribute </a:t>
            </a:r>
            <a:r>
              <a:rPr lang="en-US" b="1" dirty="0">
                <a:latin typeface="Consolas" panose="020B0609020204030204" pitchFamily="49" charset="0"/>
                <a:ea typeface="Menlo" panose="020B0609030804020204" pitchFamily="49" charset="0"/>
                <a:cs typeface="Menlo" panose="020B0609030804020204" pitchFamily="49" charset="0"/>
              </a:rPr>
              <a:t>&lt;&lt;</a:t>
            </a:r>
            <a:r>
              <a:rPr lang="en-US" dirty="0">
                <a:latin typeface="Consolas" panose="020B0609020204030204" pitchFamily="49" charset="0"/>
                <a:ea typeface="Menlo" panose="020B0609030804020204" pitchFamily="49" charset="0"/>
                <a:cs typeface="Menlo" panose="020B0609030804020204" pitchFamily="49" charset="0"/>
              </a:rPr>
              <a:t> total-cost total-sats </a:t>
            </a:r>
            <a:r>
              <a:rPr lang="en-US" b="1" dirty="0">
                <a:latin typeface="Consolas" panose="020B0609020204030204" pitchFamily="49" charset="0"/>
                <a:ea typeface="Menlo" panose="020B0609030804020204" pitchFamily="49" charset="0"/>
                <a:cs typeface="Menlo" panose="020B0609030804020204" pitchFamily="49" charset="0"/>
              </a:rPr>
              <a:t>&gt;&gt;</a:t>
            </a:r>
            <a:r>
              <a:rPr lang="en-US" dirty="0">
                <a:latin typeface="Consolas" panose="020B0609020204030204" pitchFamily="49" charset="0"/>
                <a:ea typeface="Menlo" panose="020B0609030804020204" pitchFamily="49" charset="0"/>
                <a:cs typeface="Menlo" panose="020B0609030804020204" pitchFamily="49" charset="0"/>
              </a:rPr>
              <a:t>)</a:t>
            </a:r>
          </a:p>
        </p:txBody>
      </p:sp>
      <p:sp>
        <p:nvSpPr>
          <p:cNvPr id="5" name="TextBox 4">
            <a:extLst>
              <a:ext uri="{FF2B5EF4-FFF2-40B4-BE49-F238E27FC236}">
                <a16:creationId xmlns:a16="http://schemas.microsoft.com/office/drawing/2014/main" id="{2EAD0D27-7663-A610-7D01-D5A977470DB9}"/>
              </a:ext>
            </a:extLst>
          </p:cNvPr>
          <p:cNvSpPr txBox="1"/>
          <p:nvPr/>
        </p:nvSpPr>
        <p:spPr bwMode="gray">
          <a:xfrm>
            <a:off x="1687398" y="4313082"/>
            <a:ext cx="4019719" cy="369332"/>
          </a:xfrm>
          <a:prstGeom prst="rect">
            <a:avLst/>
          </a:prstGeom>
          <a:noFill/>
        </p:spPr>
        <p:txBody>
          <a:bodyPr wrap="square" anchor="ctr">
            <a:spAutoFit/>
          </a:bodyPr>
          <a:lstStyle/>
          <a:p>
            <a:pPr marL="57150" indent="-285750"/>
            <a:r>
              <a:rPr lang="en-US" dirty="0">
                <a:latin typeface="Consolas" panose="020B0609020204030204" pitchFamily="49" charset="0"/>
                <a:ea typeface="Menlo" panose="020B0609030804020204" pitchFamily="49" charset="0"/>
                <a:cs typeface="Menlo" panose="020B0609030804020204" pitchFamily="49" charset="0"/>
              </a:rPr>
              <a:t>(&lt;s&gt; ^fizz </a:t>
            </a:r>
            <a:r>
              <a:rPr lang="en-US" b="1" dirty="0">
                <a:latin typeface="Consolas" panose="020B0609020204030204" pitchFamily="49" charset="0"/>
                <a:ea typeface="Menlo" panose="020B0609030804020204" pitchFamily="49" charset="0"/>
                <a:cs typeface="Menlo" panose="020B0609030804020204" pitchFamily="49" charset="0"/>
              </a:rPr>
              <a:t>&lt;&lt;</a:t>
            </a:r>
            <a:r>
              <a:rPr lang="en-US" dirty="0">
                <a:latin typeface="Consolas" panose="020B0609020204030204" pitchFamily="49" charset="0"/>
                <a:ea typeface="Menlo" panose="020B0609030804020204" pitchFamily="49" charset="0"/>
                <a:cs typeface="Menlo" panose="020B0609030804020204" pitchFamily="49" charset="0"/>
              </a:rPr>
              <a:t>buzz1 buzz2</a:t>
            </a:r>
            <a:r>
              <a:rPr lang="en-US" b="1" dirty="0">
                <a:latin typeface="Consolas" panose="020B0609020204030204" pitchFamily="49" charset="0"/>
                <a:ea typeface="Menlo" panose="020B0609030804020204" pitchFamily="49" charset="0"/>
                <a:cs typeface="Menlo" panose="020B0609030804020204" pitchFamily="49" charset="0"/>
              </a:rPr>
              <a:t>&gt;&gt;</a:t>
            </a:r>
            <a:r>
              <a:rPr lang="en-US" dirty="0">
                <a:latin typeface="Consolas" panose="020B0609020204030204" pitchFamily="49" charset="0"/>
                <a:ea typeface="Menlo" panose="020B0609030804020204" pitchFamily="49" charset="0"/>
                <a:cs typeface="Menlo" panose="020B0609030804020204" pitchFamily="49" charset="0"/>
              </a:rPr>
              <a:t>)</a:t>
            </a:r>
          </a:p>
        </p:txBody>
      </p:sp>
      <p:sp>
        <p:nvSpPr>
          <p:cNvPr id="6" name="TextBox 5">
            <a:extLst>
              <a:ext uri="{FF2B5EF4-FFF2-40B4-BE49-F238E27FC236}">
                <a16:creationId xmlns:a16="http://schemas.microsoft.com/office/drawing/2014/main" id="{FCAE18D8-8063-FD1B-2774-9926D0EF16B5}"/>
              </a:ext>
            </a:extLst>
          </p:cNvPr>
          <p:cNvSpPr txBox="1"/>
          <p:nvPr/>
        </p:nvSpPr>
        <p:spPr bwMode="gray">
          <a:xfrm>
            <a:off x="6571169" y="4313082"/>
            <a:ext cx="4423348" cy="369332"/>
          </a:xfrm>
          <a:prstGeom prst="rect">
            <a:avLst/>
          </a:prstGeom>
          <a:noFill/>
        </p:spPr>
        <p:txBody>
          <a:bodyPr wrap="square" anchor="ctr">
            <a:spAutoFit/>
          </a:bodyPr>
          <a:lstStyle/>
          <a:p>
            <a:pPr marL="57150" indent="-285750"/>
            <a:r>
              <a:rPr lang="en-US" dirty="0">
                <a:latin typeface="Consolas" panose="020B0609020204030204" pitchFamily="49" charset="0"/>
                <a:ea typeface="Menlo" panose="020B0609030804020204" pitchFamily="49" charset="0"/>
                <a:cs typeface="Menlo" panose="020B0609030804020204" pitchFamily="49" charset="0"/>
              </a:rPr>
              <a:t>(&lt;s&gt; ^fizz </a:t>
            </a:r>
            <a:r>
              <a:rPr lang="en-US" b="1" dirty="0">
                <a:latin typeface="Consolas" panose="020B0609020204030204" pitchFamily="49" charset="0"/>
                <a:ea typeface="Menlo" panose="020B0609030804020204" pitchFamily="49" charset="0"/>
                <a:cs typeface="Menlo" panose="020B0609030804020204" pitchFamily="49" charset="0"/>
              </a:rPr>
              <a:t>&lt;&lt; </a:t>
            </a:r>
            <a:r>
              <a:rPr lang="en-US" dirty="0">
                <a:latin typeface="Consolas" panose="020B0609020204030204" pitchFamily="49" charset="0"/>
                <a:ea typeface="Menlo" panose="020B0609030804020204" pitchFamily="49" charset="0"/>
                <a:cs typeface="Menlo" panose="020B0609030804020204" pitchFamily="49" charset="0"/>
              </a:rPr>
              <a:t>buzz1 buzz2 </a:t>
            </a:r>
            <a:r>
              <a:rPr lang="en-US" b="1" dirty="0">
                <a:latin typeface="Consolas" panose="020B0609020204030204" pitchFamily="49" charset="0"/>
                <a:ea typeface="Menlo" panose="020B0609030804020204" pitchFamily="49" charset="0"/>
                <a:cs typeface="Menlo" panose="020B0609030804020204" pitchFamily="49" charset="0"/>
              </a:rPr>
              <a:t>&gt;&gt;</a:t>
            </a:r>
            <a:r>
              <a:rPr lang="en-US" dirty="0">
                <a:latin typeface="Consolas" panose="020B0609020204030204" pitchFamily="49" charset="0"/>
                <a:ea typeface="Menlo" panose="020B0609030804020204" pitchFamily="49" charset="0"/>
                <a:cs typeface="Menlo" panose="020B0609030804020204" pitchFamily="49" charset="0"/>
              </a:rPr>
              <a:t>)</a:t>
            </a:r>
          </a:p>
        </p:txBody>
      </p:sp>
      <p:sp>
        <p:nvSpPr>
          <p:cNvPr id="8" name="TextBox 7">
            <a:extLst>
              <a:ext uri="{FF2B5EF4-FFF2-40B4-BE49-F238E27FC236}">
                <a16:creationId xmlns:a16="http://schemas.microsoft.com/office/drawing/2014/main" id="{BA88C70D-1622-08E3-D5A4-1ADDA31BF4DF}"/>
              </a:ext>
            </a:extLst>
          </p:cNvPr>
          <p:cNvSpPr txBox="1"/>
          <p:nvPr/>
        </p:nvSpPr>
        <p:spPr bwMode="gray">
          <a:xfrm>
            <a:off x="1282262" y="4174582"/>
            <a:ext cx="483476" cy="646331"/>
          </a:xfrm>
          <a:prstGeom prst="rect">
            <a:avLst/>
          </a:prstGeom>
          <a:noFill/>
        </p:spPr>
        <p:txBody>
          <a:bodyPr wrap="square">
            <a:spAutoFit/>
          </a:bodyPr>
          <a:lstStyle/>
          <a:p>
            <a:pPr algn="ctr"/>
            <a:r>
              <a:rPr lang="en-US" sz="3600" dirty="0">
                <a:solidFill>
                  <a:srgbClr val="FF0000"/>
                </a:solidFill>
                <a:latin typeface="Consolas" panose="020B0609020204030204" pitchFamily="49" charset="0"/>
                <a:ea typeface="Menlo" panose="020B0609030804020204" pitchFamily="49" charset="0"/>
                <a:cs typeface="Menlo" panose="020B0609030804020204" pitchFamily="49" charset="0"/>
                <a:sym typeface="Wingdings" panose="05000000000000000000" pitchFamily="2" charset="2"/>
              </a:rPr>
              <a:t></a:t>
            </a:r>
            <a:endParaRPr lang="en-US" sz="3600" dirty="0"/>
          </a:p>
        </p:txBody>
      </p:sp>
      <p:sp>
        <p:nvSpPr>
          <p:cNvPr id="10" name="TextBox 9">
            <a:extLst>
              <a:ext uri="{FF2B5EF4-FFF2-40B4-BE49-F238E27FC236}">
                <a16:creationId xmlns:a16="http://schemas.microsoft.com/office/drawing/2014/main" id="{DB03B93B-3D3C-8608-4D14-A52A2B4BE40A}"/>
              </a:ext>
            </a:extLst>
          </p:cNvPr>
          <p:cNvSpPr txBox="1"/>
          <p:nvPr/>
        </p:nvSpPr>
        <p:spPr bwMode="gray">
          <a:xfrm>
            <a:off x="6274675" y="4142114"/>
            <a:ext cx="430924" cy="646331"/>
          </a:xfrm>
          <a:prstGeom prst="rect">
            <a:avLst/>
          </a:prstGeom>
          <a:noFill/>
        </p:spPr>
        <p:txBody>
          <a:bodyPr wrap="square">
            <a:spAutoFit/>
          </a:bodyPr>
          <a:lstStyle/>
          <a:p>
            <a:pPr algn="ctr"/>
            <a:r>
              <a:rPr lang="en-US" sz="3600" b="1" dirty="0">
                <a:solidFill>
                  <a:srgbClr val="00B050"/>
                </a:solidFill>
                <a:latin typeface="Consolas" panose="020B0609020204030204" pitchFamily="49" charset="0"/>
                <a:ea typeface="Menlo" panose="020B0609030804020204" pitchFamily="49" charset="0"/>
                <a:cs typeface="Menlo" panose="020B0609030804020204" pitchFamily="49" charset="0"/>
                <a:sym typeface="Wingdings" panose="05000000000000000000" pitchFamily="2" charset="2"/>
              </a:rPr>
              <a:t></a:t>
            </a:r>
            <a:endParaRPr lang="en-US" sz="3600" dirty="0"/>
          </a:p>
        </p:txBody>
      </p:sp>
      <p:sp>
        <p:nvSpPr>
          <p:cNvPr id="11" name="TextBox 10">
            <a:extLst>
              <a:ext uri="{FF2B5EF4-FFF2-40B4-BE49-F238E27FC236}">
                <a16:creationId xmlns:a16="http://schemas.microsoft.com/office/drawing/2014/main" id="{9061021C-8F09-3D18-6DDA-0AF719C65AD2}"/>
              </a:ext>
            </a:extLst>
          </p:cNvPr>
          <p:cNvSpPr txBox="1"/>
          <p:nvPr/>
        </p:nvSpPr>
        <p:spPr bwMode="gray">
          <a:xfrm>
            <a:off x="1687398" y="5265342"/>
            <a:ext cx="4019719" cy="369332"/>
          </a:xfrm>
          <a:prstGeom prst="rect">
            <a:avLst/>
          </a:prstGeom>
          <a:noFill/>
        </p:spPr>
        <p:txBody>
          <a:bodyPr wrap="square" anchor="ctr">
            <a:spAutoFit/>
          </a:bodyPr>
          <a:lstStyle/>
          <a:p>
            <a:pPr marL="57150" indent="-285750"/>
            <a:r>
              <a:rPr lang="en-US" dirty="0">
                <a:latin typeface="Consolas" panose="020B0609020204030204" pitchFamily="49" charset="0"/>
                <a:ea typeface="Menlo" panose="020B0609030804020204" pitchFamily="49" charset="0"/>
                <a:cs typeface="Menlo" panose="020B0609030804020204" pitchFamily="49" charset="0"/>
              </a:rPr>
              <a:t>(&lt;s&gt; ^fizz </a:t>
            </a:r>
            <a:r>
              <a:rPr lang="en-US" b="1" dirty="0">
                <a:latin typeface="Consolas" panose="020B0609020204030204" pitchFamily="49" charset="0"/>
                <a:ea typeface="Menlo" panose="020B0609030804020204" pitchFamily="49" charset="0"/>
                <a:cs typeface="Menlo" panose="020B0609030804020204" pitchFamily="49" charset="0"/>
              </a:rPr>
              <a:t>&lt;&lt; &lt;var&gt;</a:t>
            </a:r>
            <a:r>
              <a:rPr lang="en-US" dirty="0">
                <a:latin typeface="Consolas" panose="020B0609020204030204" pitchFamily="49" charset="0"/>
                <a:ea typeface="Menlo" panose="020B0609030804020204" pitchFamily="49" charset="0"/>
                <a:cs typeface="Menlo" panose="020B0609030804020204" pitchFamily="49" charset="0"/>
              </a:rPr>
              <a:t> buzz </a:t>
            </a:r>
            <a:r>
              <a:rPr lang="en-US" b="1" dirty="0">
                <a:latin typeface="Consolas" panose="020B0609020204030204" pitchFamily="49" charset="0"/>
                <a:ea typeface="Menlo" panose="020B0609030804020204" pitchFamily="49" charset="0"/>
                <a:cs typeface="Menlo" panose="020B0609030804020204" pitchFamily="49" charset="0"/>
              </a:rPr>
              <a:t>&gt;&gt;</a:t>
            </a:r>
            <a:r>
              <a:rPr lang="en-US" dirty="0">
                <a:latin typeface="Consolas" panose="020B0609020204030204" pitchFamily="49" charset="0"/>
                <a:ea typeface="Menlo" panose="020B0609030804020204" pitchFamily="49" charset="0"/>
                <a:cs typeface="Menlo" panose="020B0609030804020204" pitchFamily="49" charset="0"/>
              </a:rPr>
              <a:t>)</a:t>
            </a:r>
          </a:p>
        </p:txBody>
      </p:sp>
      <p:sp>
        <p:nvSpPr>
          <p:cNvPr id="12" name="TextBox 11">
            <a:extLst>
              <a:ext uri="{FF2B5EF4-FFF2-40B4-BE49-F238E27FC236}">
                <a16:creationId xmlns:a16="http://schemas.microsoft.com/office/drawing/2014/main" id="{0F2EFE3B-249E-4101-C0BF-EA6AFD7EE456}"/>
              </a:ext>
            </a:extLst>
          </p:cNvPr>
          <p:cNvSpPr txBox="1"/>
          <p:nvPr/>
        </p:nvSpPr>
        <p:spPr bwMode="gray">
          <a:xfrm>
            <a:off x="6558458" y="5237387"/>
            <a:ext cx="4332459" cy="369332"/>
          </a:xfrm>
          <a:prstGeom prst="rect">
            <a:avLst/>
          </a:prstGeom>
          <a:noFill/>
        </p:spPr>
        <p:txBody>
          <a:bodyPr wrap="square" anchor="ctr">
            <a:spAutoFit/>
          </a:bodyPr>
          <a:lstStyle/>
          <a:p>
            <a:pPr marL="57150" indent="-285750"/>
            <a:r>
              <a:rPr lang="en-US" dirty="0">
                <a:latin typeface="Consolas" panose="020B0609020204030204" pitchFamily="49" charset="0"/>
                <a:ea typeface="Menlo" panose="020B0609030804020204" pitchFamily="49" charset="0"/>
                <a:cs typeface="Menlo" panose="020B0609030804020204" pitchFamily="49" charset="0"/>
              </a:rPr>
              <a:t>(&lt;s&gt; ^fizz </a:t>
            </a:r>
            <a:r>
              <a:rPr lang="en-US" b="1" dirty="0">
                <a:latin typeface="Consolas" panose="020B0609020204030204" pitchFamily="49" charset="0"/>
                <a:ea typeface="Menlo" panose="020B0609030804020204" pitchFamily="49" charset="0"/>
                <a:cs typeface="Menlo" panose="020B0609030804020204" pitchFamily="49" charset="0"/>
              </a:rPr>
              <a:t>&lt;</a:t>
            </a:r>
            <a:r>
              <a:rPr lang="en-US" dirty="0">
                <a:latin typeface="Consolas" panose="020B0609020204030204" pitchFamily="49" charset="0"/>
                <a:ea typeface="Menlo" panose="020B0609030804020204" pitchFamily="49" charset="0"/>
                <a:cs typeface="Menlo" panose="020B0609030804020204" pitchFamily="49" charset="0"/>
              </a:rPr>
              <a:t> </a:t>
            </a:r>
            <a:r>
              <a:rPr lang="en-US" b="1" dirty="0">
                <a:latin typeface="Consolas" panose="020B0609020204030204" pitchFamily="49" charset="0"/>
                <a:ea typeface="Menlo" panose="020B0609030804020204" pitchFamily="49" charset="0"/>
                <a:cs typeface="Menlo" panose="020B0609030804020204" pitchFamily="49" charset="0"/>
              </a:rPr>
              <a:t>&lt;&lt; </a:t>
            </a:r>
            <a:r>
              <a:rPr lang="en-US" dirty="0">
                <a:latin typeface="Consolas" panose="020B0609020204030204" pitchFamily="49" charset="0"/>
                <a:ea typeface="Menlo" panose="020B0609030804020204" pitchFamily="49" charset="0"/>
                <a:cs typeface="Menlo" panose="020B0609030804020204" pitchFamily="49" charset="0"/>
              </a:rPr>
              <a:t>buzz1 buzz2 </a:t>
            </a:r>
            <a:r>
              <a:rPr lang="en-US" b="1" dirty="0">
                <a:latin typeface="Consolas" panose="020B0609020204030204" pitchFamily="49" charset="0"/>
                <a:ea typeface="Menlo" panose="020B0609030804020204" pitchFamily="49" charset="0"/>
                <a:cs typeface="Menlo" panose="020B0609030804020204" pitchFamily="49" charset="0"/>
              </a:rPr>
              <a:t>&gt;&gt;</a:t>
            </a:r>
            <a:r>
              <a:rPr lang="en-US" dirty="0">
                <a:latin typeface="Consolas" panose="020B0609020204030204" pitchFamily="49" charset="0"/>
                <a:ea typeface="Menlo" panose="020B0609030804020204" pitchFamily="49" charset="0"/>
                <a:cs typeface="Menlo" panose="020B0609030804020204" pitchFamily="49" charset="0"/>
              </a:rPr>
              <a:t>)</a:t>
            </a:r>
          </a:p>
        </p:txBody>
      </p:sp>
      <p:sp>
        <p:nvSpPr>
          <p:cNvPr id="13" name="TextBox 12">
            <a:extLst>
              <a:ext uri="{FF2B5EF4-FFF2-40B4-BE49-F238E27FC236}">
                <a16:creationId xmlns:a16="http://schemas.microsoft.com/office/drawing/2014/main" id="{3975D375-47D2-8344-E790-D6A08987B2BD}"/>
              </a:ext>
            </a:extLst>
          </p:cNvPr>
          <p:cNvSpPr txBox="1"/>
          <p:nvPr/>
        </p:nvSpPr>
        <p:spPr bwMode="gray">
          <a:xfrm>
            <a:off x="1282262" y="5126842"/>
            <a:ext cx="483476" cy="646331"/>
          </a:xfrm>
          <a:prstGeom prst="rect">
            <a:avLst/>
          </a:prstGeom>
          <a:noFill/>
        </p:spPr>
        <p:txBody>
          <a:bodyPr wrap="square">
            <a:spAutoFit/>
          </a:bodyPr>
          <a:lstStyle/>
          <a:p>
            <a:pPr algn="ctr"/>
            <a:r>
              <a:rPr lang="en-US" sz="3600" dirty="0">
                <a:solidFill>
                  <a:srgbClr val="FF0000"/>
                </a:solidFill>
                <a:latin typeface="Consolas" panose="020B0609020204030204" pitchFamily="49" charset="0"/>
                <a:ea typeface="Menlo" panose="020B0609030804020204" pitchFamily="49" charset="0"/>
                <a:cs typeface="Menlo" panose="020B0609030804020204" pitchFamily="49" charset="0"/>
                <a:sym typeface="Wingdings" panose="05000000000000000000" pitchFamily="2" charset="2"/>
              </a:rPr>
              <a:t></a:t>
            </a:r>
            <a:endParaRPr lang="en-US" sz="3600" dirty="0"/>
          </a:p>
        </p:txBody>
      </p:sp>
      <p:sp>
        <p:nvSpPr>
          <p:cNvPr id="15" name="TextBox 14">
            <a:extLst>
              <a:ext uri="{FF2B5EF4-FFF2-40B4-BE49-F238E27FC236}">
                <a16:creationId xmlns:a16="http://schemas.microsoft.com/office/drawing/2014/main" id="{03305C4F-803B-2266-6FAD-68F9CE035EF0}"/>
              </a:ext>
            </a:extLst>
          </p:cNvPr>
          <p:cNvSpPr txBox="1"/>
          <p:nvPr/>
        </p:nvSpPr>
        <p:spPr bwMode="gray">
          <a:xfrm>
            <a:off x="6558458" y="5634674"/>
            <a:ext cx="5160573" cy="369332"/>
          </a:xfrm>
          <a:prstGeom prst="rect">
            <a:avLst/>
          </a:prstGeom>
          <a:noFill/>
        </p:spPr>
        <p:txBody>
          <a:bodyPr wrap="square" anchor="ctr">
            <a:spAutoFit/>
          </a:bodyPr>
          <a:lstStyle/>
          <a:p>
            <a:pPr marL="57150" indent="-285750"/>
            <a:r>
              <a:rPr lang="en-US" dirty="0">
                <a:latin typeface="Consolas" panose="020B0609020204030204" pitchFamily="49" charset="0"/>
                <a:ea typeface="Menlo" panose="020B0609030804020204" pitchFamily="49" charset="0"/>
                <a:cs typeface="Menlo" panose="020B0609030804020204" pitchFamily="49" charset="0"/>
              </a:rPr>
              <a:t>(&lt;s&gt; ^fizz </a:t>
            </a:r>
            <a:r>
              <a:rPr lang="en-US" b="1" dirty="0">
                <a:latin typeface="Consolas" panose="020B0609020204030204" pitchFamily="49" charset="0"/>
                <a:ea typeface="Menlo" panose="020B0609030804020204" pitchFamily="49" charset="0"/>
                <a:cs typeface="Menlo" panose="020B0609030804020204" pitchFamily="49" charset="0"/>
              </a:rPr>
              <a:t>{</a:t>
            </a:r>
            <a:r>
              <a:rPr lang="en-US" dirty="0">
                <a:latin typeface="Consolas" panose="020B0609020204030204" pitchFamily="49" charset="0"/>
                <a:ea typeface="Menlo" panose="020B0609030804020204" pitchFamily="49" charset="0"/>
                <a:cs typeface="Menlo" panose="020B0609030804020204" pitchFamily="49" charset="0"/>
              </a:rPr>
              <a:t>&lt;var&gt; </a:t>
            </a:r>
            <a:r>
              <a:rPr lang="en-US" b="1" dirty="0">
                <a:latin typeface="Consolas" panose="020B0609020204030204" pitchFamily="49" charset="0"/>
                <a:ea typeface="Menlo" panose="020B0609030804020204" pitchFamily="49" charset="0"/>
                <a:cs typeface="Menlo" panose="020B0609030804020204" pitchFamily="49" charset="0"/>
              </a:rPr>
              <a:t>&lt;&lt; </a:t>
            </a:r>
            <a:r>
              <a:rPr lang="en-US" dirty="0">
                <a:latin typeface="Consolas" panose="020B0609020204030204" pitchFamily="49" charset="0"/>
                <a:ea typeface="Menlo" panose="020B0609030804020204" pitchFamily="49" charset="0"/>
                <a:cs typeface="Menlo" panose="020B0609030804020204" pitchFamily="49" charset="0"/>
              </a:rPr>
              <a:t>buzz1 buzz2 </a:t>
            </a:r>
            <a:r>
              <a:rPr lang="en-US" b="1" dirty="0">
                <a:latin typeface="Consolas" panose="020B0609020204030204" pitchFamily="49" charset="0"/>
                <a:ea typeface="Menlo" panose="020B0609030804020204" pitchFamily="49" charset="0"/>
                <a:cs typeface="Menlo" panose="020B0609030804020204" pitchFamily="49" charset="0"/>
              </a:rPr>
              <a:t>&gt;&gt;}</a:t>
            </a:r>
            <a:r>
              <a:rPr lang="en-US" dirty="0">
                <a:latin typeface="Consolas" panose="020B0609020204030204" pitchFamily="49" charset="0"/>
                <a:ea typeface="Menlo" panose="020B0609030804020204" pitchFamily="49" charset="0"/>
                <a:cs typeface="Menlo" panose="020B0609030804020204" pitchFamily="49" charset="0"/>
              </a:rPr>
              <a:t>)</a:t>
            </a:r>
          </a:p>
        </p:txBody>
      </p:sp>
      <p:sp>
        <p:nvSpPr>
          <p:cNvPr id="16" name="TextBox 15">
            <a:extLst>
              <a:ext uri="{FF2B5EF4-FFF2-40B4-BE49-F238E27FC236}">
                <a16:creationId xmlns:a16="http://schemas.microsoft.com/office/drawing/2014/main" id="{655846D6-16D9-61A7-50D4-3A526F691EAF}"/>
              </a:ext>
            </a:extLst>
          </p:cNvPr>
          <p:cNvSpPr txBox="1"/>
          <p:nvPr/>
        </p:nvSpPr>
        <p:spPr bwMode="gray">
          <a:xfrm>
            <a:off x="1703820" y="5634674"/>
            <a:ext cx="4423711" cy="369332"/>
          </a:xfrm>
          <a:prstGeom prst="rect">
            <a:avLst/>
          </a:prstGeom>
          <a:noFill/>
        </p:spPr>
        <p:txBody>
          <a:bodyPr wrap="square" anchor="ctr">
            <a:spAutoFit/>
          </a:bodyPr>
          <a:lstStyle/>
          <a:p>
            <a:pPr marL="57150" indent="-285750"/>
            <a:r>
              <a:rPr lang="en-US" dirty="0">
                <a:latin typeface="Consolas" panose="020B0609020204030204" pitchFamily="49" charset="0"/>
                <a:ea typeface="Menlo" panose="020B0609030804020204" pitchFamily="49" charset="0"/>
                <a:cs typeface="Menlo" panose="020B0609030804020204" pitchFamily="49" charset="0"/>
              </a:rPr>
              <a:t>(&lt;s&gt; ^fizz </a:t>
            </a:r>
            <a:r>
              <a:rPr lang="en-US" b="1" dirty="0">
                <a:latin typeface="Consolas" panose="020B0609020204030204" pitchFamily="49" charset="0"/>
                <a:ea typeface="Menlo" panose="020B0609030804020204" pitchFamily="49" charset="0"/>
                <a:cs typeface="Menlo" panose="020B0609030804020204" pitchFamily="49" charset="0"/>
              </a:rPr>
              <a:t>&lt;&lt; </a:t>
            </a:r>
            <a:r>
              <a:rPr lang="en-US" dirty="0">
                <a:latin typeface="Consolas" panose="020B0609020204030204" pitchFamily="49" charset="0"/>
                <a:ea typeface="Menlo" panose="020B0609030804020204" pitchFamily="49" charset="0"/>
                <a:cs typeface="Menlo" panose="020B0609030804020204" pitchFamily="49" charset="0"/>
              </a:rPr>
              <a:t>buzz1 </a:t>
            </a:r>
            <a:r>
              <a:rPr lang="en-US" b="1" dirty="0">
                <a:latin typeface="Consolas" panose="020B0609020204030204" pitchFamily="49" charset="0"/>
                <a:ea typeface="Menlo" panose="020B0609030804020204" pitchFamily="49" charset="0"/>
                <a:cs typeface="Menlo" panose="020B0609030804020204" pitchFamily="49" charset="0"/>
              </a:rPr>
              <a:t>&lt;</a:t>
            </a:r>
            <a:r>
              <a:rPr lang="en-US" dirty="0">
                <a:latin typeface="Consolas" panose="020B0609020204030204" pitchFamily="49" charset="0"/>
                <a:ea typeface="Menlo" panose="020B0609030804020204" pitchFamily="49" charset="0"/>
                <a:cs typeface="Menlo" panose="020B0609030804020204" pitchFamily="49" charset="0"/>
              </a:rPr>
              <a:t> buzz2 </a:t>
            </a:r>
            <a:r>
              <a:rPr lang="en-US" b="1" dirty="0">
                <a:latin typeface="Consolas" panose="020B0609020204030204" pitchFamily="49" charset="0"/>
                <a:ea typeface="Menlo" panose="020B0609030804020204" pitchFamily="49" charset="0"/>
                <a:cs typeface="Menlo" panose="020B0609030804020204" pitchFamily="49" charset="0"/>
              </a:rPr>
              <a:t>&gt;&gt;</a:t>
            </a:r>
            <a:r>
              <a:rPr lang="en-US" dirty="0">
                <a:latin typeface="Consolas" panose="020B0609020204030204" pitchFamily="49" charset="0"/>
                <a:ea typeface="Menlo" panose="020B0609030804020204" pitchFamily="49" charset="0"/>
                <a:cs typeface="Menlo" panose="020B0609030804020204" pitchFamily="49" charset="0"/>
              </a:rPr>
              <a:t>)</a:t>
            </a:r>
          </a:p>
        </p:txBody>
      </p:sp>
      <p:sp>
        <p:nvSpPr>
          <p:cNvPr id="17" name="TextBox 16">
            <a:extLst>
              <a:ext uri="{FF2B5EF4-FFF2-40B4-BE49-F238E27FC236}">
                <a16:creationId xmlns:a16="http://schemas.microsoft.com/office/drawing/2014/main" id="{70A2127F-B361-222E-E12A-965FBA54F7B9}"/>
              </a:ext>
            </a:extLst>
          </p:cNvPr>
          <p:cNvSpPr txBox="1"/>
          <p:nvPr/>
        </p:nvSpPr>
        <p:spPr bwMode="gray">
          <a:xfrm>
            <a:off x="6169575" y="5464870"/>
            <a:ext cx="430924" cy="646331"/>
          </a:xfrm>
          <a:prstGeom prst="rect">
            <a:avLst/>
          </a:prstGeom>
          <a:noFill/>
        </p:spPr>
        <p:txBody>
          <a:bodyPr wrap="square">
            <a:spAutoFit/>
          </a:bodyPr>
          <a:lstStyle/>
          <a:p>
            <a:pPr algn="ctr"/>
            <a:r>
              <a:rPr lang="en-US" sz="3600" b="1" dirty="0">
                <a:solidFill>
                  <a:srgbClr val="00B050"/>
                </a:solidFill>
                <a:latin typeface="Consolas" panose="020B0609020204030204" pitchFamily="49" charset="0"/>
                <a:ea typeface="Menlo" panose="020B0609030804020204" pitchFamily="49" charset="0"/>
                <a:cs typeface="Menlo" panose="020B0609030804020204" pitchFamily="49" charset="0"/>
                <a:sym typeface="Wingdings" panose="05000000000000000000" pitchFamily="2" charset="2"/>
              </a:rPr>
              <a:t></a:t>
            </a:r>
            <a:endParaRPr lang="en-US" sz="3600" dirty="0"/>
          </a:p>
        </p:txBody>
      </p:sp>
      <p:sp>
        <p:nvSpPr>
          <p:cNvPr id="18" name="TextBox 17">
            <a:extLst>
              <a:ext uri="{FF2B5EF4-FFF2-40B4-BE49-F238E27FC236}">
                <a16:creationId xmlns:a16="http://schemas.microsoft.com/office/drawing/2014/main" id="{3C2ACA7B-F5DA-637E-94E7-6E7EDBA3D8BA}"/>
              </a:ext>
            </a:extLst>
          </p:cNvPr>
          <p:cNvSpPr txBox="1"/>
          <p:nvPr/>
        </p:nvSpPr>
        <p:spPr bwMode="gray">
          <a:xfrm>
            <a:off x="1282262" y="5518795"/>
            <a:ext cx="483476" cy="646331"/>
          </a:xfrm>
          <a:prstGeom prst="rect">
            <a:avLst/>
          </a:prstGeom>
          <a:noFill/>
        </p:spPr>
        <p:txBody>
          <a:bodyPr wrap="square">
            <a:spAutoFit/>
          </a:bodyPr>
          <a:lstStyle/>
          <a:p>
            <a:pPr algn="ctr"/>
            <a:r>
              <a:rPr lang="en-US" sz="3600" dirty="0">
                <a:solidFill>
                  <a:srgbClr val="FF0000"/>
                </a:solidFill>
                <a:latin typeface="Consolas" panose="020B0609020204030204" pitchFamily="49" charset="0"/>
                <a:ea typeface="Menlo" panose="020B0609030804020204" pitchFamily="49" charset="0"/>
                <a:cs typeface="Menlo" panose="020B0609030804020204" pitchFamily="49" charset="0"/>
                <a:sym typeface="Wingdings" panose="05000000000000000000" pitchFamily="2" charset="2"/>
              </a:rPr>
              <a:t></a:t>
            </a:r>
            <a:endParaRPr lang="en-US" sz="3600" dirty="0"/>
          </a:p>
        </p:txBody>
      </p:sp>
      <p:sp>
        <p:nvSpPr>
          <p:cNvPr id="19" name="TextBox 18">
            <a:extLst>
              <a:ext uri="{FF2B5EF4-FFF2-40B4-BE49-F238E27FC236}">
                <a16:creationId xmlns:a16="http://schemas.microsoft.com/office/drawing/2014/main" id="{6B909A72-7F0E-7100-0795-4E7B9B9C99A4}"/>
              </a:ext>
            </a:extLst>
          </p:cNvPr>
          <p:cNvSpPr txBox="1"/>
          <p:nvPr/>
        </p:nvSpPr>
        <p:spPr bwMode="gray">
          <a:xfrm>
            <a:off x="6138044" y="5098887"/>
            <a:ext cx="483476" cy="646331"/>
          </a:xfrm>
          <a:prstGeom prst="rect">
            <a:avLst/>
          </a:prstGeom>
          <a:noFill/>
        </p:spPr>
        <p:txBody>
          <a:bodyPr wrap="square">
            <a:spAutoFit/>
          </a:bodyPr>
          <a:lstStyle/>
          <a:p>
            <a:pPr algn="ctr"/>
            <a:r>
              <a:rPr lang="en-US" sz="3600" dirty="0">
                <a:solidFill>
                  <a:srgbClr val="FF0000"/>
                </a:solidFill>
                <a:latin typeface="Consolas" panose="020B0609020204030204" pitchFamily="49" charset="0"/>
                <a:ea typeface="Menlo" panose="020B0609030804020204" pitchFamily="49" charset="0"/>
                <a:cs typeface="Menlo" panose="020B0609030804020204" pitchFamily="49" charset="0"/>
                <a:sym typeface="Wingdings" panose="05000000000000000000" pitchFamily="2" charset="2"/>
              </a:rPr>
              <a:t></a:t>
            </a:r>
            <a:endParaRPr lang="en-US" sz="3600" dirty="0"/>
          </a:p>
        </p:txBody>
      </p:sp>
    </p:spTree>
    <p:extLst>
      <p:ext uri="{BB962C8B-B14F-4D97-AF65-F5344CB8AC3E}">
        <p14:creationId xmlns:p14="http://schemas.microsoft.com/office/powerpoint/2010/main" val="1603942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C2F221-637C-9B82-0C21-92540FAC48B4}"/>
              </a:ext>
            </a:extLst>
          </p:cNvPr>
          <p:cNvSpPr>
            <a:spLocks noGrp="1"/>
          </p:cNvSpPr>
          <p:nvPr>
            <p:ph type="title"/>
          </p:nvPr>
        </p:nvSpPr>
        <p:spPr/>
        <p:txBody>
          <a:bodyPr/>
          <a:lstStyle/>
          <a:p>
            <a:r>
              <a:rPr lang="en-US" dirty="0"/>
              <a:t>STEP 7: Applying </a:t>
            </a:r>
            <a:r>
              <a:rPr lang="en-US" dirty="0">
                <a:latin typeface="Consolas" panose="020B0609020204030204" pitchFamily="49" charset="0"/>
              </a:rPr>
              <a:t>(</a:t>
            </a:r>
            <a:r>
              <a:rPr lang="en-US" dirty="0">
                <a:latin typeface="Consolas" panose="020B0609020204030204" pitchFamily="49" charset="0"/>
                <a:ea typeface="Menlo" panose="020B0609030804020204" pitchFamily="49" charset="0"/>
                <a:cs typeface="Menlo" panose="020B0609030804020204" pitchFamily="49" charset="0"/>
              </a:rPr>
              <a:t>evaluate-weight</a:t>
            </a:r>
            <a:r>
              <a:rPr lang="en-US" dirty="0">
                <a:latin typeface="Consolas" panose="020B0609020204030204" pitchFamily="49" charset="0"/>
              </a:rPr>
              <a:t>)</a:t>
            </a:r>
          </a:p>
        </p:txBody>
      </p:sp>
      <p:sp>
        <p:nvSpPr>
          <p:cNvPr id="2" name="Text Placeholder 1">
            <a:extLst>
              <a:ext uri="{FF2B5EF4-FFF2-40B4-BE49-F238E27FC236}">
                <a16:creationId xmlns:a16="http://schemas.microsoft.com/office/drawing/2014/main" id="{5A0A62B4-0D61-E7B1-3F2B-173EF5B2E76B}"/>
              </a:ext>
            </a:extLst>
          </p:cNvPr>
          <p:cNvSpPr>
            <a:spLocks noGrp="1"/>
          </p:cNvSpPr>
          <p:nvPr>
            <p:ph type="body" idx="1"/>
          </p:nvPr>
        </p:nvSpPr>
        <p:spPr/>
        <p:txBody>
          <a:bodyPr/>
          <a:lstStyle/>
          <a:p>
            <a:r>
              <a:rPr lang="en-US" dirty="0"/>
              <a:t>The Last Apply Rule: Non-Costs</a:t>
            </a:r>
          </a:p>
        </p:txBody>
      </p:sp>
    </p:spTree>
    <p:extLst>
      <p:ext uri="{BB962C8B-B14F-4D97-AF65-F5344CB8AC3E}">
        <p14:creationId xmlns:p14="http://schemas.microsoft.com/office/powerpoint/2010/main" val="22975012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0989B7-7008-5FAC-5E19-FE6AD700F858}"/>
              </a:ext>
            </a:extLst>
          </p:cNvPr>
          <p:cNvSpPr>
            <a:spLocks noGrp="1"/>
          </p:cNvSpPr>
          <p:nvPr>
            <p:ph type="title"/>
          </p:nvPr>
        </p:nvSpPr>
        <p:spPr/>
        <p:txBody>
          <a:bodyPr/>
          <a:lstStyle/>
          <a:p>
            <a:r>
              <a:rPr lang="en-US" dirty="0"/>
              <a:t>STEP 7: Sort by Non-Cost Attributes</a:t>
            </a:r>
          </a:p>
        </p:txBody>
      </p:sp>
      <p:sp>
        <p:nvSpPr>
          <p:cNvPr id="2" name="Content Placeholder 1">
            <a:extLst>
              <a:ext uri="{FF2B5EF4-FFF2-40B4-BE49-F238E27FC236}">
                <a16:creationId xmlns:a16="http://schemas.microsoft.com/office/drawing/2014/main" id="{64DADD7F-44ED-EC4A-5D8D-B2D5533A32F0}"/>
              </a:ext>
            </a:extLst>
          </p:cNvPr>
          <p:cNvSpPr>
            <a:spLocks noGrp="1"/>
          </p:cNvSpPr>
          <p:nvPr>
            <p:ph idx="1"/>
          </p:nvPr>
        </p:nvSpPr>
        <p:spPr/>
        <p:txBody>
          <a:bodyPr/>
          <a:lstStyle/>
          <a:p>
            <a:r>
              <a:rPr lang="en-US" dirty="0"/>
              <a:t>Find “STEP 7” in </a:t>
            </a:r>
            <a:r>
              <a:rPr lang="en-US" dirty="0" err="1">
                <a:latin typeface="Consolas" panose="020B0609020204030204" pitchFamily="49" charset="0"/>
                <a:ea typeface="Menlo" panose="020B0609030804020204" pitchFamily="49" charset="0"/>
                <a:cs typeface="Menlo" panose="020B0609030804020204" pitchFamily="49" charset="0"/>
              </a:rPr>
              <a:t>agent_starter.soar</a:t>
            </a:r>
            <a:r>
              <a:rPr lang="en-US" dirty="0"/>
              <a:t> and uncomment the given rule outline there.</a:t>
            </a:r>
          </a:p>
          <a:p>
            <a:pPr marL="285750" indent="-285750">
              <a:buFont typeface="Arial" panose="020B0604020202020204" pitchFamily="34" charset="0"/>
              <a:buChar char="•"/>
            </a:pPr>
            <a:r>
              <a:rPr lang="en-US" dirty="0"/>
              <a:t>Follow the instructions to fill in the underscores for this remaining apply rule.</a:t>
            </a:r>
          </a:p>
          <a:p>
            <a:pPr marL="285750" indent="-285750">
              <a:buFont typeface="Arial" panose="020B0604020202020204" pitchFamily="34" charset="0"/>
              <a:buChar char="•"/>
            </a:pPr>
            <a:r>
              <a:rPr lang="en-US" dirty="0"/>
              <a:t>(You can copy a lot from your solution to STEP 5.)</a:t>
            </a:r>
          </a:p>
        </p:txBody>
      </p:sp>
      <p:sp>
        <p:nvSpPr>
          <p:cNvPr id="5" name="TextBox 4">
            <a:extLst>
              <a:ext uri="{FF2B5EF4-FFF2-40B4-BE49-F238E27FC236}">
                <a16:creationId xmlns:a16="http://schemas.microsoft.com/office/drawing/2014/main" id="{C5ACF791-315A-9A4D-EAE4-F86584A9B8F1}"/>
              </a:ext>
            </a:extLst>
          </p:cNvPr>
          <p:cNvSpPr txBox="1"/>
          <p:nvPr/>
        </p:nvSpPr>
        <p:spPr bwMode="gray">
          <a:xfrm>
            <a:off x="1145628" y="3341940"/>
            <a:ext cx="9900744" cy="1938992"/>
          </a:xfrm>
          <a:prstGeom prst="rect">
            <a:avLst/>
          </a:prstGeom>
          <a:noFill/>
        </p:spPr>
        <p:txBody>
          <a:bodyPr wrap="square">
            <a:spAutoFit/>
          </a:bodyPr>
          <a:lstStyle/>
          <a:p>
            <a:r>
              <a:rPr lang="en-US" sz="2000" dirty="0"/>
              <a:t>IF:	</a:t>
            </a:r>
            <a:r>
              <a:rPr lang="en-US" sz="2000" dirty="0">
                <a:latin typeface="Consolas" panose="020B0609020204030204" pitchFamily="49" charset="0"/>
              </a:rPr>
              <a:t>(</a:t>
            </a:r>
            <a:r>
              <a:rPr lang="en-US" sz="2000" dirty="0">
                <a:latin typeface="Consolas" panose="020B0609020204030204" pitchFamily="49" charset="0"/>
                <a:ea typeface="Menlo" panose="020B0609030804020204" pitchFamily="49" charset="0"/>
                <a:cs typeface="Menlo" panose="020B0609030804020204" pitchFamily="49" charset="0"/>
              </a:rPr>
              <a:t>evaluate-weight</a:t>
            </a:r>
            <a:r>
              <a:rPr lang="en-US" sz="2000" dirty="0">
                <a:latin typeface="Consolas" panose="020B0609020204030204" pitchFamily="49" charset="0"/>
              </a:rPr>
              <a:t>)</a:t>
            </a:r>
            <a:r>
              <a:rPr lang="en-US" sz="2000" dirty="0"/>
              <a:t> is selected, </a:t>
            </a:r>
            <a:br>
              <a:rPr lang="en-US" sz="2000" dirty="0"/>
            </a:br>
            <a:r>
              <a:rPr lang="en-US" sz="2000" dirty="0"/>
              <a:t>	AND for two tied items in this state,</a:t>
            </a:r>
            <a:br>
              <a:rPr lang="en-US" sz="2000" dirty="0"/>
            </a:br>
            <a:r>
              <a:rPr lang="en-US" sz="2000" dirty="0"/>
              <a:t>	    one has a </a:t>
            </a:r>
            <a:r>
              <a:rPr lang="en-US" sz="2000" b="1" dirty="0"/>
              <a:t>higher score </a:t>
            </a:r>
            <a:r>
              <a:rPr lang="en-US" sz="2000" dirty="0"/>
              <a:t>for this </a:t>
            </a:r>
            <a:r>
              <a:rPr lang="en-US" sz="2000" dirty="0">
                <a:latin typeface="Consolas" panose="020B0609020204030204" pitchFamily="49" charset="0"/>
              </a:rPr>
              <a:t>(</a:t>
            </a:r>
            <a:r>
              <a:rPr lang="en-US" sz="2000" dirty="0">
                <a:latin typeface="Consolas" panose="020B0609020204030204" pitchFamily="49" charset="0"/>
                <a:ea typeface="Menlo" panose="020B0609030804020204" pitchFamily="49" charset="0"/>
                <a:cs typeface="Menlo" panose="020B0609030804020204" pitchFamily="49" charset="0"/>
              </a:rPr>
              <a:t>evaluate-weight</a:t>
            </a:r>
            <a:r>
              <a:rPr lang="en-US" sz="2000" dirty="0">
                <a:latin typeface="Consolas" panose="020B0609020204030204" pitchFamily="49" charset="0"/>
              </a:rPr>
              <a:t>)</a:t>
            </a:r>
            <a:r>
              <a:rPr lang="en-US" sz="2000" dirty="0"/>
              <a:t> operator’s attribute, </a:t>
            </a:r>
            <a:br>
              <a:rPr lang="en-US" sz="2000" dirty="0"/>
            </a:br>
            <a:r>
              <a:rPr lang="en-US" sz="2000" dirty="0"/>
              <a:t>	AND that attribute </a:t>
            </a:r>
            <a:r>
              <a:rPr lang="en-US" sz="2000" b="1" dirty="0"/>
              <a:t>is not </a:t>
            </a:r>
            <a:r>
              <a:rPr lang="en-US" sz="2000" b="1" dirty="0">
                <a:latin typeface="Consolas" panose="020B0609020204030204" pitchFamily="49" charset="0"/>
                <a:ea typeface="Menlo" panose="020B0609030804020204" pitchFamily="49" charset="0"/>
                <a:cs typeface="Menlo" panose="020B0609030804020204" pitchFamily="49" charset="0"/>
              </a:rPr>
              <a:t>total-cost</a:t>
            </a:r>
            <a:r>
              <a:rPr lang="en-US" sz="2000" dirty="0"/>
              <a:t>,</a:t>
            </a:r>
            <a:br>
              <a:rPr lang="en-US" sz="2000" dirty="0"/>
            </a:br>
            <a:r>
              <a:rPr lang="en-US" sz="2000" dirty="0"/>
              <a:t>THEN:</a:t>
            </a:r>
            <a:br>
              <a:rPr lang="en-US" sz="2000" dirty="0"/>
            </a:br>
            <a:r>
              <a:rPr lang="en-US" sz="2000" dirty="0"/>
              <a:t>	In the superstate, prefer the item with the </a:t>
            </a:r>
            <a:r>
              <a:rPr lang="en-US" sz="2000" b="1" dirty="0"/>
              <a:t>higher score </a:t>
            </a:r>
            <a:r>
              <a:rPr lang="en-US" sz="2000" dirty="0"/>
              <a:t>over the other item.</a:t>
            </a:r>
          </a:p>
        </p:txBody>
      </p:sp>
      <p:sp>
        <p:nvSpPr>
          <p:cNvPr id="20" name="Rectangle 19">
            <a:extLst>
              <a:ext uri="{FF2B5EF4-FFF2-40B4-BE49-F238E27FC236}">
                <a16:creationId xmlns:a16="http://schemas.microsoft.com/office/drawing/2014/main" id="{DD7865A7-A11E-104E-8E62-6E69C102FAB7}"/>
              </a:ext>
            </a:extLst>
          </p:cNvPr>
          <p:cNvSpPr/>
          <p:nvPr/>
        </p:nvSpPr>
        <p:spPr bwMode="gray">
          <a:xfrm>
            <a:off x="6800929" y="2855678"/>
            <a:ext cx="3699641" cy="972523"/>
          </a:xfrm>
          <a:prstGeom prst="rect">
            <a:avLst/>
          </a:prstGeom>
          <a:solidFill>
            <a:schemeClr val="bg2"/>
          </a:solidFill>
          <a:ln w="57150" cap="rnd">
            <a:solidFill>
              <a:schemeClr val="tx2"/>
            </a:solidFill>
            <a:roun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2000" b="1" dirty="0">
                <a:solidFill>
                  <a:schemeClr val="accent6"/>
                </a:solidFill>
                <a:latin typeface="+mj-lt"/>
                <a:ea typeface="Menlo" panose="020B0609030804020204" pitchFamily="49" charset="0"/>
                <a:cs typeface="Menlo" panose="020B0609030804020204" pitchFamily="49" charset="0"/>
              </a:rPr>
              <a:t>Use a conjunction to ensure </a:t>
            </a:r>
            <a:r>
              <a:rPr lang="en-US" sz="2000" b="1" dirty="0">
                <a:solidFill>
                  <a:schemeClr val="accent6"/>
                </a:solidFill>
                <a:latin typeface="Consolas" panose="020B0609020204030204" pitchFamily="49" charset="0"/>
                <a:ea typeface="Menlo" panose="020B0609030804020204" pitchFamily="49" charset="0"/>
                <a:cs typeface="Menlo" panose="020B0609030804020204" pitchFamily="49" charset="0"/>
              </a:rPr>
              <a:t>&lt;</a:t>
            </a:r>
            <a:r>
              <a:rPr lang="en-US" sz="2000" b="1" dirty="0" err="1">
                <a:solidFill>
                  <a:schemeClr val="accent6"/>
                </a:solidFill>
                <a:latin typeface="Consolas" panose="020B0609020204030204" pitchFamily="49" charset="0"/>
                <a:ea typeface="Menlo" panose="020B0609030804020204" pitchFamily="49" charset="0"/>
                <a:cs typeface="Menlo" panose="020B0609030804020204" pitchFamily="49" charset="0"/>
              </a:rPr>
              <a:t>attr</a:t>
            </a:r>
            <a:r>
              <a:rPr lang="en-US" sz="2000" b="1" dirty="0">
                <a:solidFill>
                  <a:schemeClr val="accent6"/>
                </a:solidFill>
                <a:latin typeface="Consolas" panose="020B0609020204030204" pitchFamily="49" charset="0"/>
                <a:ea typeface="Menlo" panose="020B0609030804020204" pitchFamily="49" charset="0"/>
                <a:cs typeface="Menlo" panose="020B0609030804020204" pitchFamily="49" charset="0"/>
              </a:rPr>
              <a:t>&gt; &lt;&gt; |total-cost|</a:t>
            </a:r>
            <a:r>
              <a:rPr lang="en-US" sz="2000" b="1" dirty="0">
                <a:solidFill>
                  <a:schemeClr val="accent6"/>
                </a:solidFill>
                <a:latin typeface="+mj-lt"/>
                <a:ea typeface="Menlo" panose="020B0609030804020204" pitchFamily="49" charset="0"/>
                <a:cs typeface="Menlo" panose="020B0609030804020204" pitchFamily="49" charset="0"/>
              </a:rPr>
              <a:t>, </a:t>
            </a:r>
            <a:br>
              <a:rPr lang="en-US" sz="2000" b="1" dirty="0">
                <a:solidFill>
                  <a:schemeClr val="accent6"/>
                </a:solidFill>
                <a:latin typeface="+mj-lt"/>
                <a:ea typeface="Menlo" panose="020B0609030804020204" pitchFamily="49" charset="0"/>
                <a:cs typeface="Menlo" panose="020B0609030804020204" pitchFamily="49" charset="0"/>
              </a:rPr>
            </a:br>
            <a:r>
              <a:rPr lang="en-US" sz="2000" b="1" dirty="0">
                <a:solidFill>
                  <a:schemeClr val="accent6"/>
                </a:solidFill>
                <a:latin typeface="+mj-lt"/>
                <a:ea typeface="Menlo" panose="020B0609030804020204" pitchFamily="49" charset="0"/>
                <a:cs typeface="Menlo" panose="020B0609030804020204" pitchFamily="49" charset="0"/>
              </a:rPr>
              <a:t>as per the previous slides</a:t>
            </a:r>
          </a:p>
        </p:txBody>
      </p:sp>
      <p:sp>
        <p:nvSpPr>
          <p:cNvPr id="4" name="Rectangle 3">
            <a:extLst>
              <a:ext uri="{FF2B5EF4-FFF2-40B4-BE49-F238E27FC236}">
                <a16:creationId xmlns:a16="http://schemas.microsoft.com/office/drawing/2014/main" id="{0AC43686-CD14-F210-8177-D3426FD1576B}"/>
              </a:ext>
            </a:extLst>
          </p:cNvPr>
          <p:cNvSpPr/>
          <p:nvPr/>
        </p:nvSpPr>
        <p:spPr bwMode="gray">
          <a:xfrm>
            <a:off x="2581656" y="5418758"/>
            <a:ext cx="7028688" cy="696872"/>
          </a:xfrm>
          <a:prstGeom prst="rect">
            <a:avLst/>
          </a:prstGeom>
          <a:solidFill>
            <a:schemeClr val="bg2"/>
          </a:solidFill>
          <a:ln w="57150" cap="rnd">
            <a:solidFill>
              <a:schemeClr val="tx2"/>
            </a:solidFill>
            <a:roun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2000" b="1" dirty="0">
                <a:solidFill>
                  <a:schemeClr val="accent6"/>
                </a:solidFill>
                <a:latin typeface="+mj-lt"/>
                <a:ea typeface="Menlo" panose="020B0609030804020204" pitchFamily="49" charset="0"/>
                <a:cs typeface="Menlo" panose="020B0609030804020204" pitchFamily="49" charset="0"/>
              </a:rPr>
              <a:t>Remember to reverse the logic from the first apply rule: </a:t>
            </a:r>
            <a:br>
              <a:rPr lang="en-US" sz="2000" b="1" dirty="0">
                <a:solidFill>
                  <a:schemeClr val="accent6"/>
                </a:solidFill>
                <a:latin typeface="+mj-lt"/>
                <a:ea typeface="Menlo" panose="020B0609030804020204" pitchFamily="49" charset="0"/>
                <a:cs typeface="Menlo" panose="020B0609030804020204" pitchFamily="49" charset="0"/>
              </a:rPr>
            </a:br>
            <a:r>
              <a:rPr lang="en-US" sz="2000" b="1" dirty="0">
                <a:solidFill>
                  <a:schemeClr val="accent6"/>
                </a:solidFill>
                <a:latin typeface="+mj-lt"/>
                <a:ea typeface="Menlo" panose="020B0609030804020204" pitchFamily="49" charset="0"/>
                <a:cs typeface="Menlo" panose="020B0609030804020204" pitchFamily="49" charset="0"/>
              </a:rPr>
              <a:t>Higher scores are better.</a:t>
            </a:r>
          </a:p>
        </p:txBody>
      </p:sp>
    </p:spTree>
    <p:extLst>
      <p:ext uri="{BB962C8B-B14F-4D97-AF65-F5344CB8AC3E}">
        <p14:creationId xmlns:p14="http://schemas.microsoft.com/office/powerpoint/2010/main" val="1922279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384271-B0C2-1C3D-3D4F-C848220E1290}"/>
              </a:ext>
            </a:extLst>
          </p:cNvPr>
          <p:cNvSpPr>
            <a:spLocks noGrp="1"/>
          </p:cNvSpPr>
          <p:nvPr>
            <p:ph type="title"/>
          </p:nvPr>
        </p:nvSpPr>
        <p:spPr/>
        <p:txBody>
          <a:bodyPr/>
          <a:lstStyle/>
          <a:p>
            <a:r>
              <a:rPr lang="en-US" dirty="0"/>
              <a:t>Lesson 07 – Outline</a:t>
            </a:r>
          </a:p>
        </p:txBody>
      </p:sp>
      <p:sp>
        <p:nvSpPr>
          <p:cNvPr id="2" name="Content Placeholder 1">
            <a:extLst>
              <a:ext uri="{FF2B5EF4-FFF2-40B4-BE49-F238E27FC236}">
                <a16:creationId xmlns:a16="http://schemas.microsoft.com/office/drawing/2014/main" id="{D734BCC4-E493-59A9-B0A9-25965A41EBD0}"/>
              </a:ext>
            </a:extLst>
          </p:cNvPr>
          <p:cNvSpPr>
            <a:spLocks noGrp="1"/>
          </p:cNvSpPr>
          <p:nvPr>
            <p:ph idx="1"/>
          </p:nvPr>
        </p:nvSpPr>
        <p:spPr>
          <a:xfrm>
            <a:off x="1524000" y="1557210"/>
            <a:ext cx="9144000" cy="4033965"/>
          </a:xfrm>
        </p:spPr>
        <p:txBody>
          <a:bodyPr>
            <a:normAutofit fontScale="92500" lnSpcReduction="10000"/>
          </a:bodyPr>
          <a:lstStyle/>
          <a:p>
            <a:r>
              <a:rPr lang="en-US" sz="2800" dirty="0"/>
              <a:t>This lesson explains the following new concepts:</a:t>
            </a:r>
          </a:p>
          <a:p>
            <a:pPr marL="457200" indent="-457200">
              <a:buFont typeface="Arial" panose="020B0604020202020204" pitchFamily="34" charset="0"/>
              <a:buChar char="•"/>
            </a:pPr>
            <a:r>
              <a:rPr lang="en-US" sz="2800" b="0" dirty="0">
                <a:effectLst/>
              </a:rPr>
              <a:t>Copying down superstate WMEs for efficiency</a:t>
            </a:r>
          </a:p>
          <a:p>
            <a:pPr marL="457200" indent="-457200">
              <a:buFont typeface="Arial" panose="020B0604020202020204" pitchFamily="34" charset="0"/>
              <a:buChar char="•"/>
            </a:pPr>
            <a:r>
              <a:rPr lang="en-US" sz="2800" b="0" dirty="0">
                <a:effectLst/>
              </a:rPr>
              <a:t>Nested condition conjunctions within rules</a:t>
            </a:r>
          </a:p>
          <a:p>
            <a:pPr marL="457200" indent="-457200">
              <a:buFont typeface="Arial" panose="020B0604020202020204" pitchFamily="34" charset="0"/>
              <a:buChar char="•"/>
            </a:pPr>
            <a:r>
              <a:rPr lang="en-US" sz="2800" dirty="0"/>
              <a:t>Debugging with </a:t>
            </a:r>
            <a:r>
              <a:rPr lang="en-US" sz="2800" dirty="0">
                <a:latin typeface="Consolas" panose="020B0609020204030204" pitchFamily="49" charset="0"/>
                <a:ea typeface="Menlo" panose="020B0609030804020204" pitchFamily="49" charset="0"/>
                <a:cs typeface="Menlo" panose="020B0609030804020204" pitchFamily="49" charset="0"/>
              </a:rPr>
              <a:t>matches -w</a:t>
            </a:r>
            <a:endParaRPr lang="en-US" sz="2800" b="0" dirty="0">
              <a:effectLst/>
              <a:latin typeface="Consolas" panose="020B0609020204030204" pitchFamily="49" charset="0"/>
              <a:ea typeface="Menlo" panose="020B0609030804020204" pitchFamily="49" charset="0"/>
              <a:cs typeface="Menlo" panose="020B0609030804020204" pitchFamily="49" charset="0"/>
            </a:endParaRPr>
          </a:p>
          <a:p>
            <a:pPr marL="457200" indent="-457200">
              <a:buFont typeface="Arial" panose="020B0604020202020204" pitchFamily="34" charset="0"/>
              <a:buChar char="•"/>
            </a:pPr>
            <a:r>
              <a:rPr lang="en-US" sz="2800" dirty="0"/>
              <a:t>LHS conjunctions and disjunctions</a:t>
            </a:r>
          </a:p>
          <a:p>
            <a:pPr marL="457200" indent="-457200">
              <a:buFont typeface="Arial" panose="020B0604020202020204" pitchFamily="34" charset="0"/>
              <a:buChar char="•"/>
            </a:pPr>
            <a:endParaRPr lang="en-US" sz="2800" dirty="0"/>
          </a:p>
          <a:p>
            <a:r>
              <a:rPr lang="en-US" sz="2800" dirty="0"/>
              <a:t>This lesson starts to put you in the front seat:</a:t>
            </a:r>
          </a:p>
          <a:p>
            <a:pPr marL="457200" indent="-457200">
              <a:buFont typeface="Arial" panose="020B0604020202020204" pitchFamily="34" charset="0"/>
              <a:buChar char="•"/>
            </a:pPr>
            <a:r>
              <a:rPr lang="en-US" sz="2800" dirty="0"/>
              <a:t>More coding design up to you!</a:t>
            </a:r>
          </a:p>
          <a:p>
            <a:pPr marL="457200" indent="-457200">
              <a:buFont typeface="Arial" panose="020B0604020202020204" pitchFamily="34" charset="0"/>
              <a:buChar char="•"/>
            </a:pPr>
            <a:r>
              <a:rPr lang="en-US" sz="2800" dirty="0"/>
              <a:t>More debugging up to you!</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811936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342114-E2C6-7D33-45D1-4AC90ED8D0B7}"/>
              </a:ext>
            </a:extLst>
          </p:cNvPr>
          <p:cNvSpPr>
            <a:spLocks noGrp="1"/>
          </p:cNvSpPr>
          <p:nvPr>
            <p:ph type="title"/>
          </p:nvPr>
        </p:nvSpPr>
        <p:spPr/>
        <p:txBody>
          <a:bodyPr/>
          <a:lstStyle/>
          <a:p>
            <a:r>
              <a:rPr lang="en-US" dirty="0"/>
              <a:t>STEP 7: Run and Test</a:t>
            </a:r>
          </a:p>
        </p:txBody>
      </p:sp>
      <p:sp>
        <p:nvSpPr>
          <p:cNvPr id="2" name="Content Placeholder 1">
            <a:extLst>
              <a:ext uri="{FF2B5EF4-FFF2-40B4-BE49-F238E27FC236}">
                <a16:creationId xmlns:a16="http://schemas.microsoft.com/office/drawing/2014/main" id="{9109A748-C952-0C8A-535F-4DC3A3F3B195}"/>
              </a:ext>
            </a:extLst>
          </p:cNvPr>
          <p:cNvSpPr>
            <a:spLocks noGrp="1"/>
          </p:cNvSpPr>
          <p:nvPr>
            <p:ph idx="1"/>
          </p:nvPr>
        </p:nvSpPr>
        <p:spPr>
          <a:xfrm>
            <a:off x="722376" y="1242241"/>
            <a:ext cx="7512771" cy="4956048"/>
          </a:xfrm>
        </p:spPr>
        <p:txBody>
          <a:bodyPr>
            <a:normAutofit fontScale="92500" lnSpcReduction="10000"/>
          </a:bodyPr>
          <a:lstStyle/>
          <a:p>
            <a:r>
              <a:rPr lang="en-US" dirty="0"/>
              <a:t>After finishing STEP 7, you should be able to run and see the following </a:t>
            </a:r>
            <a:r>
              <a:rPr lang="en-US" dirty="0">
                <a:sym typeface="Wingdings" pitchFamily="2" charset="2"/>
              </a:rPr>
              <a:t></a:t>
            </a:r>
          </a:p>
          <a:p>
            <a:pPr>
              <a:lnSpc>
                <a:spcPct val="160000"/>
              </a:lnSpc>
            </a:pPr>
            <a:r>
              <a:rPr lang="en-US" dirty="0">
                <a:sym typeface="Wingdings" pitchFamily="2" charset="2"/>
              </a:rPr>
              <a:t>The agent sorts tied suppliers by each weight in descending order:</a:t>
            </a:r>
          </a:p>
          <a:p>
            <a:pPr marL="285750" indent="-285750">
              <a:buFont typeface="Arial" panose="020B0604020202020204" pitchFamily="34" charset="0"/>
              <a:buChar char="•"/>
            </a:pPr>
            <a:r>
              <a:rPr lang="en-US" dirty="0">
                <a:latin typeface="Consolas" panose="020B0609020204030204" pitchFamily="49" charset="0"/>
                <a:ea typeface="Menlo" panose="020B0609030804020204" pitchFamily="49" charset="0"/>
                <a:cs typeface="Menlo" panose="020B0609030804020204" pitchFamily="49" charset="0"/>
                <a:sym typeface="Wingdings" pitchFamily="2" charset="2"/>
              </a:rPr>
              <a:t>total-cost</a:t>
            </a:r>
            <a:r>
              <a:rPr lang="en-US" dirty="0">
                <a:sym typeface="Wingdings" pitchFamily="2" charset="2"/>
              </a:rPr>
              <a:t>: Suppliers 3, 4, 5 &gt; Suppliers 1, 2, 6</a:t>
            </a:r>
          </a:p>
          <a:p>
            <a:pPr marL="514350" lvl="1" indent="-285750"/>
            <a:r>
              <a:rPr lang="en-US" dirty="0">
                <a:sym typeface="Wingdings" pitchFamily="2" charset="2"/>
              </a:rPr>
              <a:t>At this point, only Suppliers 3, 4, and 5 are still tied.</a:t>
            </a:r>
          </a:p>
          <a:p>
            <a:pPr marL="514350" lvl="1" indent="-285750"/>
            <a:r>
              <a:rPr lang="en-US" dirty="0">
                <a:sym typeface="Wingdings" pitchFamily="2" charset="2"/>
              </a:rPr>
              <a:t>So Suppliers 1, 2, and 6 are omitted from the rest of substate </a:t>
            </a:r>
            <a:r>
              <a:rPr lang="en-US" dirty="0">
                <a:latin typeface="Consolas" panose="020B0609020204030204" pitchFamily="49" charset="0"/>
                <a:ea typeface="Menlo" panose="020B0609030804020204" pitchFamily="49" charset="0"/>
                <a:cs typeface="Menlo" panose="020B0609030804020204" pitchFamily="49" charset="0"/>
                <a:sym typeface="Wingdings" pitchFamily="2" charset="2"/>
              </a:rPr>
              <a:t>S2</a:t>
            </a:r>
            <a:r>
              <a:rPr lang="en-US" dirty="0">
                <a:sym typeface="Wingdings" pitchFamily="2" charset="2"/>
              </a:rPr>
              <a:t>.</a:t>
            </a:r>
          </a:p>
          <a:p>
            <a:pPr marL="285750" indent="-285750">
              <a:buFont typeface="Arial" panose="020B0604020202020204" pitchFamily="34" charset="0"/>
              <a:buChar char="•"/>
            </a:pPr>
            <a:r>
              <a:rPr lang="en-US" dirty="0">
                <a:latin typeface="Consolas" panose="020B0609020204030204" pitchFamily="49" charset="0"/>
                <a:ea typeface="Menlo" panose="020B0609030804020204" pitchFamily="49" charset="0"/>
                <a:cs typeface="Menlo" panose="020B0609030804020204" pitchFamily="49" charset="0"/>
                <a:sym typeface="Wingdings" pitchFamily="2" charset="2"/>
              </a:rPr>
              <a:t>quality</a:t>
            </a:r>
            <a:r>
              <a:rPr lang="en-US" dirty="0">
                <a:sym typeface="Wingdings" pitchFamily="2" charset="2"/>
              </a:rPr>
              <a:t>: Suppliers 3, 5 &gt; Supplier 4</a:t>
            </a:r>
          </a:p>
          <a:p>
            <a:pPr marL="285750" indent="-285750">
              <a:buFont typeface="Arial" panose="020B0604020202020204" pitchFamily="34" charset="0"/>
              <a:buChar char="•"/>
            </a:pPr>
            <a:r>
              <a:rPr lang="en-US" dirty="0">
                <a:latin typeface="Consolas" panose="020B0609020204030204" pitchFamily="49" charset="0"/>
                <a:ea typeface="Menlo" panose="020B0609030804020204" pitchFamily="49" charset="0"/>
                <a:cs typeface="Menlo" panose="020B0609030804020204" pitchFamily="49" charset="0"/>
                <a:sym typeface="Wingdings" pitchFamily="2" charset="2"/>
              </a:rPr>
              <a:t>packaging</a:t>
            </a:r>
            <a:r>
              <a:rPr lang="en-US" dirty="0">
                <a:sym typeface="Wingdings" pitchFamily="2" charset="2"/>
              </a:rPr>
              <a:t>: No sorting (Suppliers 3 and 5 are the same)</a:t>
            </a:r>
          </a:p>
          <a:p>
            <a:pPr marL="285750" indent="-285750">
              <a:buFont typeface="Arial" panose="020B0604020202020204" pitchFamily="34" charset="0"/>
              <a:buChar char="•"/>
            </a:pPr>
            <a:r>
              <a:rPr lang="en-US" dirty="0">
                <a:latin typeface="Consolas" panose="020B0609020204030204" pitchFamily="49" charset="0"/>
                <a:ea typeface="Menlo" panose="020B0609030804020204" pitchFamily="49" charset="0"/>
                <a:cs typeface="Menlo" panose="020B0609030804020204" pitchFamily="49" charset="0"/>
                <a:sym typeface="Wingdings" pitchFamily="2" charset="2"/>
              </a:rPr>
              <a:t>speed</a:t>
            </a:r>
            <a:r>
              <a:rPr lang="en-US" dirty="0">
                <a:sym typeface="Wingdings" pitchFamily="2" charset="2"/>
              </a:rPr>
              <a:t>: Supplier 5 &gt; Supplier 3</a:t>
            </a:r>
          </a:p>
          <a:p>
            <a:pPr>
              <a:lnSpc>
                <a:spcPct val="160000"/>
              </a:lnSpc>
            </a:pPr>
            <a:r>
              <a:rPr lang="en-US" dirty="0">
                <a:sym typeface="Wingdings" pitchFamily="2" charset="2"/>
              </a:rPr>
              <a:t>The agent outputs Suppliers 5 &gt; 3 &gt; 4, then hits a new tie for the rest:</a:t>
            </a:r>
          </a:p>
          <a:p>
            <a:pPr marL="285750" indent="-285750">
              <a:buFont typeface="Arial" panose="020B0604020202020204" pitchFamily="34" charset="0"/>
              <a:buChar char="•"/>
            </a:pPr>
            <a:r>
              <a:rPr lang="en-US" dirty="0">
                <a:latin typeface="Consolas" panose="020B0609020204030204" pitchFamily="49" charset="0"/>
                <a:ea typeface="Menlo" panose="020B0609030804020204" pitchFamily="49" charset="0"/>
                <a:cs typeface="Menlo" panose="020B0609030804020204" pitchFamily="49" charset="0"/>
                <a:sym typeface="Wingdings" pitchFamily="2" charset="2"/>
              </a:rPr>
              <a:t>total-cost</a:t>
            </a:r>
            <a:r>
              <a:rPr lang="en-US" dirty="0">
                <a:sym typeface="Wingdings" pitchFamily="2" charset="2"/>
              </a:rPr>
              <a:t>: No sorting</a:t>
            </a:r>
          </a:p>
          <a:p>
            <a:pPr marL="285750" indent="-285750">
              <a:buFont typeface="Arial" panose="020B0604020202020204" pitchFamily="34" charset="0"/>
              <a:buChar char="•"/>
            </a:pPr>
            <a:r>
              <a:rPr lang="en-US" dirty="0">
                <a:latin typeface="Consolas" panose="020B0609020204030204" pitchFamily="49" charset="0"/>
                <a:ea typeface="Menlo" panose="020B0609030804020204" pitchFamily="49" charset="0"/>
                <a:cs typeface="Menlo" panose="020B0609030804020204" pitchFamily="49" charset="0"/>
                <a:sym typeface="Wingdings" pitchFamily="2" charset="2"/>
              </a:rPr>
              <a:t>quality</a:t>
            </a:r>
            <a:r>
              <a:rPr lang="en-US" dirty="0">
                <a:sym typeface="Wingdings" pitchFamily="2" charset="2"/>
              </a:rPr>
              <a:t>: Supplier 2 &gt; Suppliers 1, 6</a:t>
            </a:r>
          </a:p>
          <a:p>
            <a:pPr>
              <a:lnSpc>
                <a:spcPct val="160000"/>
              </a:lnSpc>
            </a:pPr>
            <a:r>
              <a:rPr lang="en-US" dirty="0"/>
              <a:t>The agent outputs Supplier 2, then hits a new tie for the remainder:</a:t>
            </a:r>
          </a:p>
          <a:p>
            <a:pPr marL="285750" indent="-285750">
              <a:buFont typeface="Arial" panose="020B0604020202020204" pitchFamily="34" charset="0"/>
              <a:buChar char="•"/>
            </a:pPr>
            <a:r>
              <a:rPr lang="en-US" dirty="0"/>
              <a:t>… </a:t>
            </a:r>
            <a:r>
              <a:rPr lang="en-US" dirty="0">
                <a:latin typeface="Consolas" panose="020B0609020204030204" pitchFamily="49" charset="0"/>
                <a:ea typeface="Menlo" panose="020B0609030804020204" pitchFamily="49" charset="0"/>
                <a:cs typeface="Menlo" panose="020B0609030804020204" pitchFamily="49" charset="0"/>
                <a:sym typeface="Wingdings" pitchFamily="2" charset="2"/>
              </a:rPr>
              <a:t>speed</a:t>
            </a:r>
            <a:r>
              <a:rPr lang="en-US" dirty="0"/>
              <a:t>: Supplier 1 &gt; Supplier 6</a:t>
            </a:r>
          </a:p>
          <a:p>
            <a:pPr>
              <a:lnSpc>
                <a:spcPct val="160000"/>
              </a:lnSpc>
            </a:pPr>
            <a:r>
              <a:rPr lang="en-US" dirty="0"/>
              <a:t>The agent outputs Supplier 1 then 6, and then is done!</a:t>
            </a:r>
          </a:p>
        </p:txBody>
      </p:sp>
      <p:pic>
        <p:nvPicPr>
          <p:cNvPr id="4" name="Picture 3">
            <a:extLst>
              <a:ext uri="{FF2B5EF4-FFF2-40B4-BE49-F238E27FC236}">
                <a16:creationId xmlns:a16="http://schemas.microsoft.com/office/drawing/2014/main" id="{DD4A07D2-7375-904B-27FD-1720578E6466}"/>
              </a:ext>
            </a:extLst>
          </p:cNvPr>
          <p:cNvPicPr>
            <a:picLocks noChangeAspect="1"/>
          </p:cNvPicPr>
          <p:nvPr/>
        </p:nvPicPr>
        <p:blipFill rotWithShape="1">
          <a:blip r:embed="rId3"/>
          <a:srcRect t="1820" b="2471"/>
          <a:stretch/>
        </p:blipFill>
        <p:spPr>
          <a:xfrm>
            <a:off x="8260699" y="292231"/>
            <a:ext cx="3230910" cy="6231118"/>
          </a:xfrm>
          <a:prstGeom prst="rect">
            <a:avLst/>
          </a:prstGeom>
          <a:ln>
            <a:solidFill>
              <a:schemeClr val="accent1"/>
            </a:solidFill>
          </a:ln>
          <a:effectLst>
            <a:outerShdw blurRad="292100" dist="139700" dir="2700000" algn="tl" rotWithShape="0">
              <a:srgbClr val="333333">
                <a:alpha val="65000"/>
              </a:srgbClr>
            </a:outerShdw>
          </a:effectLst>
        </p:spPr>
      </p:pic>
      <p:cxnSp>
        <p:nvCxnSpPr>
          <p:cNvPr id="5" name="Straight Connector 4">
            <a:extLst>
              <a:ext uri="{FF2B5EF4-FFF2-40B4-BE49-F238E27FC236}">
                <a16:creationId xmlns:a16="http://schemas.microsoft.com/office/drawing/2014/main" id="{E8D788CC-2DAE-0837-64D5-D4A45BEE315F}"/>
              </a:ext>
            </a:extLst>
          </p:cNvPr>
          <p:cNvCxnSpPr/>
          <p:nvPr/>
        </p:nvCxnSpPr>
        <p:spPr bwMode="gray">
          <a:xfrm>
            <a:off x="8138160" y="459745"/>
            <a:ext cx="0" cy="2496312"/>
          </a:xfrm>
          <a:prstGeom prst="line">
            <a:avLst/>
          </a:prstGeom>
          <a:ln w="19050" cap="rnd">
            <a:solidFill>
              <a:schemeClr val="tx2"/>
            </a:solidFill>
            <a:round/>
            <a:headEnd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3DA3032-CC22-962D-11E7-C280879203B2}"/>
              </a:ext>
            </a:extLst>
          </p:cNvPr>
          <p:cNvCxnSpPr>
            <a:cxnSpLocks/>
          </p:cNvCxnSpPr>
          <p:nvPr/>
        </p:nvCxnSpPr>
        <p:spPr bwMode="gray">
          <a:xfrm>
            <a:off x="8138160" y="3744421"/>
            <a:ext cx="0" cy="841248"/>
          </a:xfrm>
          <a:prstGeom prst="line">
            <a:avLst/>
          </a:prstGeom>
          <a:ln w="19050" cap="rnd">
            <a:solidFill>
              <a:schemeClr val="tx2"/>
            </a:solidFill>
            <a:round/>
            <a:headEnd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5EDD749-45F0-12AF-1FCA-8C09DFBDEF78}"/>
              </a:ext>
            </a:extLst>
          </p:cNvPr>
          <p:cNvCxnSpPr>
            <a:cxnSpLocks/>
          </p:cNvCxnSpPr>
          <p:nvPr/>
        </p:nvCxnSpPr>
        <p:spPr bwMode="gray">
          <a:xfrm>
            <a:off x="8138160" y="4840570"/>
            <a:ext cx="0" cy="975768"/>
          </a:xfrm>
          <a:prstGeom prst="line">
            <a:avLst/>
          </a:prstGeom>
          <a:ln w="19050" cap="rnd">
            <a:solidFill>
              <a:schemeClr val="tx2"/>
            </a:solidFill>
            <a:round/>
            <a:headEnd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883E640-43B1-D395-EA41-6EB34853BDDD}"/>
              </a:ext>
            </a:extLst>
          </p:cNvPr>
          <p:cNvSpPr txBox="1"/>
          <p:nvPr/>
        </p:nvSpPr>
        <p:spPr bwMode="gray">
          <a:xfrm>
            <a:off x="7822020" y="1503551"/>
            <a:ext cx="282129" cy="276999"/>
          </a:xfrm>
          <a:prstGeom prst="rect">
            <a:avLst/>
          </a:prstGeom>
          <a:noFill/>
        </p:spPr>
        <p:txBody>
          <a:bodyPr vert="horz" wrap="square" lIns="0" tIns="0" rIns="0" bIns="0" rtlCol="0">
            <a:spAutoFit/>
          </a:bodyPr>
          <a:lstStyle/>
          <a:p>
            <a:pPr algn="l">
              <a:spcBef>
                <a:spcPts val="600"/>
              </a:spcBef>
            </a:pPr>
            <a:r>
              <a:rPr lang="en-US" b="1" dirty="0">
                <a:solidFill>
                  <a:schemeClr val="tx2"/>
                </a:solidFill>
              </a:rPr>
              <a:t>S2</a:t>
            </a:r>
          </a:p>
        </p:txBody>
      </p:sp>
      <p:sp>
        <p:nvSpPr>
          <p:cNvPr id="9" name="TextBox 8">
            <a:extLst>
              <a:ext uri="{FF2B5EF4-FFF2-40B4-BE49-F238E27FC236}">
                <a16:creationId xmlns:a16="http://schemas.microsoft.com/office/drawing/2014/main" id="{0BFFACDE-7E16-9FF4-D4B0-D356E9C7D00F}"/>
              </a:ext>
            </a:extLst>
          </p:cNvPr>
          <p:cNvSpPr txBox="1"/>
          <p:nvPr/>
        </p:nvSpPr>
        <p:spPr bwMode="gray">
          <a:xfrm>
            <a:off x="7822020" y="4026545"/>
            <a:ext cx="282129" cy="276999"/>
          </a:xfrm>
          <a:prstGeom prst="rect">
            <a:avLst/>
          </a:prstGeom>
          <a:noFill/>
        </p:spPr>
        <p:txBody>
          <a:bodyPr vert="horz" wrap="square" lIns="0" tIns="0" rIns="0" bIns="0" rtlCol="0">
            <a:spAutoFit/>
          </a:bodyPr>
          <a:lstStyle/>
          <a:p>
            <a:pPr algn="l">
              <a:spcBef>
                <a:spcPts val="600"/>
              </a:spcBef>
            </a:pPr>
            <a:r>
              <a:rPr lang="en-US" b="1" dirty="0">
                <a:solidFill>
                  <a:schemeClr val="tx2"/>
                </a:solidFill>
              </a:rPr>
              <a:t>S3</a:t>
            </a:r>
          </a:p>
        </p:txBody>
      </p:sp>
      <p:sp>
        <p:nvSpPr>
          <p:cNvPr id="10" name="TextBox 9">
            <a:extLst>
              <a:ext uri="{FF2B5EF4-FFF2-40B4-BE49-F238E27FC236}">
                <a16:creationId xmlns:a16="http://schemas.microsoft.com/office/drawing/2014/main" id="{A6D3BD88-2C12-1B92-89A2-C31AD90D7606}"/>
              </a:ext>
            </a:extLst>
          </p:cNvPr>
          <p:cNvSpPr txBox="1"/>
          <p:nvPr/>
        </p:nvSpPr>
        <p:spPr bwMode="gray">
          <a:xfrm>
            <a:off x="7822020" y="5189954"/>
            <a:ext cx="282129" cy="276999"/>
          </a:xfrm>
          <a:prstGeom prst="rect">
            <a:avLst/>
          </a:prstGeom>
          <a:noFill/>
        </p:spPr>
        <p:txBody>
          <a:bodyPr vert="horz" wrap="square" lIns="0" tIns="0" rIns="0" bIns="0" rtlCol="0">
            <a:spAutoFit/>
          </a:bodyPr>
          <a:lstStyle/>
          <a:p>
            <a:pPr algn="l">
              <a:spcBef>
                <a:spcPts val="600"/>
              </a:spcBef>
            </a:pPr>
            <a:r>
              <a:rPr lang="en-US" b="1" dirty="0">
                <a:solidFill>
                  <a:schemeClr val="tx2"/>
                </a:solidFill>
              </a:rPr>
              <a:t>S4</a:t>
            </a:r>
          </a:p>
        </p:txBody>
      </p:sp>
      <p:cxnSp>
        <p:nvCxnSpPr>
          <p:cNvPr id="11" name="Straight Connector 10">
            <a:extLst>
              <a:ext uri="{FF2B5EF4-FFF2-40B4-BE49-F238E27FC236}">
                <a16:creationId xmlns:a16="http://schemas.microsoft.com/office/drawing/2014/main" id="{09186CF6-0C18-7540-C086-C2A3143EF7F4}"/>
              </a:ext>
            </a:extLst>
          </p:cNvPr>
          <p:cNvCxnSpPr>
            <a:cxnSpLocks/>
          </p:cNvCxnSpPr>
          <p:nvPr/>
        </p:nvCxnSpPr>
        <p:spPr bwMode="gray">
          <a:xfrm>
            <a:off x="613749" y="2020824"/>
            <a:ext cx="0" cy="1813826"/>
          </a:xfrm>
          <a:prstGeom prst="line">
            <a:avLst/>
          </a:prstGeom>
          <a:ln w="19050" cap="rnd">
            <a:solidFill>
              <a:schemeClr val="tx2"/>
            </a:solidFill>
            <a:round/>
            <a:headEnd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226621F-F81E-E310-3636-DBA114BE6C6F}"/>
              </a:ext>
            </a:extLst>
          </p:cNvPr>
          <p:cNvCxnSpPr>
            <a:cxnSpLocks/>
          </p:cNvCxnSpPr>
          <p:nvPr/>
        </p:nvCxnSpPr>
        <p:spPr bwMode="gray">
          <a:xfrm>
            <a:off x="613749" y="4291214"/>
            <a:ext cx="0" cy="573394"/>
          </a:xfrm>
          <a:prstGeom prst="line">
            <a:avLst/>
          </a:prstGeom>
          <a:ln w="19050" cap="rnd">
            <a:solidFill>
              <a:schemeClr val="tx2"/>
            </a:solidFill>
            <a:round/>
            <a:headEnd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E8FB586-14AF-C2C8-8B7C-F3AA2381D6C7}"/>
              </a:ext>
            </a:extLst>
          </p:cNvPr>
          <p:cNvCxnSpPr>
            <a:cxnSpLocks/>
          </p:cNvCxnSpPr>
          <p:nvPr/>
        </p:nvCxnSpPr>
        <p:spPr bwMode="gray">
          <a:xfrm>
            <a:off x="613749" y="5367528"/>
            <a:ext cx="0" cy="365760"/>
          </a:xfrm>
          <a:prstGeom prst="line">
            <a:avLst/>
          </a:prstGeom>
          <a:ln w="19050" cap="rnd">
            <a:solidFill>
              <a:schemeClr val="tx2"/>
            </a:solidFill>
            <a:round/>
            <a:headEnd w="lg" len="med"/>
            <a:tailEnd type="none" w="lg"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8F5555E-E55E-6526-282D-214F8F576002}"/>
              </a:ext>
            </a:extLst>
          </p:cNvPr>
          <p:cNvSpPr txBox="1"/>
          <p:nvPr/>
        </p:nvSpPr>
        <p:spPr bwMode="gray">
          <a:xfrm>
            <a:off x="297609" y="2889235"/>
            <a:ext cx="282129" cy="276999"/>
          </a:xfrm>
          <a:prstGeom prst="rect">
            <a:avLst/>
          </a:prstGeom>
          <a:noFill/>
        </p:spPr>
        <p:txBody>
          <a:bodyPr vert="horz" wrap="square" lIns="0" tIns="0" rIns="0" bIns="0" rtlCol="0">
            <a:spAutoFit/>
          </a:bodyPr>
          <a:lstStyle/>
          <a:p>
            <a:pPr algn="l">
              <a:spcBef>
                <a:spcPts val="600"/>
              </a:spcBef>
            </a:pPr>
            <a:r>
              <a:rPr lang="en-US" b="1" dirty="0">
                <a:solidFill>
                  <a:schemeClr val="tx2"/>
                </a:solidFill>
              </a:rPr>
              <a:t>S2</a:t>
            </a:r>
          </a:p>
        </p:txBody>
      </p:sp>
      <p:sp>
        <p:nvSpPr>
          <p:cNvPr id="15" name="TextBox 14">
            <a:extLst>
              <a:ext uri="{FF2B5EF4-FFF2-40B4-BE49-F238E27FC236}">
                <a16:creationId xmlns:a16="http://schemas.microsoft.com/office/drawing/2014/main" id="{5B12F07E-D5DA-9EE2-7D06-D7ABDBCE3735}"/>
              </a:ext>
            </a:extLst>
          </p:cNvPr>
          <p:cNvSpPr txBox="1"/>
          <p:nvPr/>
        </p:nvSpPr>
        <p:spPr bwMode="gray">
          <a:xfrm>
            <a:off x="297609" y="4450449"/>
            <a:ext cx="282129" cy="276999"/>
          </a:xfrm>
          <a:prstGeom prst="rect">
            <a:avLst/>
          </a:prstGeom>
          <a:noFill/>
        </p:spPr>
        <p:txBody>
          <a:bodyPr vert="horz" wrap="square" lIns="0" tIns="0" rIns="0" bIns="0" rtlCol="0">
            <a:spAutoFit/>
          </a:bodyPr>
          <a:lstStyle/>
          <a:p>
            <a:pPr algn="l">
              <a:spcBef>
                <a:spcPts val="600"/>
              </a:spcBef>
            </a:pPr>
            <a:r>
              <a:rPr lang="en-US" b="1" dirty="0">
                <a:solidFill>
                  <a:schemeClr val="tx2"/>
                </a:solidFill>
              </a:rPr>
              <a:t>S3</a:t>
            </a:r>
          </a:p>
        </p:txBody>
      </p:sp>
      <p:sp>
        <p:nvSpPr>
          <p:cNvPr id="16" name="TextBox 15">
            <a:extLst>
              <a:ext uri="{FF2B5EF4-FFF2-40B4-BE49-F238E27FC236}">
                <a16:creationId xmlns:a16="http://schemas.microsoft.com/office/drawing/2014/main" id="{3243AB00-59B3-3C0D-6360-8DEC8E894988}"/>
              </a:ext>
            </a:extLst>
          </p:cNvPr>
          <p:cNvSpPr txBox="1"/>
          <p:nvPr/>
        </p:nvSpPr>
        <p:spPr bwMode="gray">
          <a:xfrm>
            <a:off x="297609" y="5404104"/>
            <a:ext cx="282129" cy="276999"/>
          </a:xfrm>
          <a:prstGeom prst="rect">
            <a:avLst/>
          </a:prstGeom>
          <a:noFill/>
        </p:spPr>
        <p:txBody>
          <a:bodyPr vert="horz" wrap="square" lIns="0" tIns="0" rIns="0" bIns="0" rtlCol="0">
            <a:spAutoFit/>
          </a:bodyPr>
          <a:lstStyle/>
          <a:p>
            <a:pPr algn="l">
              <a:spcBef>
                <a:spcPts val="600"/>
              </a:spcBef>
            </a:pPr>
            <a:r>
              <a:rPr lang="en-US" b="1" dirty="0">
                <a:solidFill>
                  <a:schemeClr val="tx2"/>
                </a:solidFill>
              </a:rPr>
              <a:t>S4</a:t>
            </a:r>
          </a:p>
        </p:txBody>
      </p:sp>
    </p:spTree>
    <p:extLst>
      <p:ext uri="{BB962C8B-B14F-4D97-AF65-F5344CB8AC3E}">
        <p14:creationId xmlns:p14="http://schemas.microsoft.com/office/powerpoint/2010/main" val="37882177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0BFE3C-B6E8-D6B4-16A4-335F0F831CF4}"/>
              </a:ext>
            </a:extLst>
          </p:cNvPr>
          <p:cNvSpPr>
            <a:spLocks noGrp="1"/>
          </p:cNvSpPr>
          <p:nvPr>
            <p:ph type="title"/>
          </p:nvPr>
        </p:nvSpPr>
        <p:spPr/>
        <p:txBody>
          <a:bodyPr/>
          <a:lstStyle/>
          <a:p>
            <a:r>
              <a:rPr lang="en-US" dirty="0"/>
              <a:t>The Power of Preferences</a:t>
            </a:r>
          </a:p>
        </p:txBody>
      </p:sp>
      <p:sp>
        <p:nvSpPr>
          <p:cNvPr id="2" name="Content Placeholder 1">
            <a:extLst>
              <a:ext uri="{FF2B5EF4-FFF2-40B4-BE49-F238E27FC236}">
                <a16:creationId xmlns:a16="http://schemas.microsoft.com/office/drawing/2014/main" id="{81B32001-19C1-C7D3-248F-16D849B98D06}"/>
              </a:ext>
            </a:extLst>
          </p:cNvPr>
          <p:cNvSpPr>
            <a:spLocks noGrp="1"/>
          </p:cNvSpPr>
          <p:nvPr>
            <p:ph idx="1"/>
          </p:nvPr>
        </p:nvSpPr>
        <p:spPr>
          <a:xfrm>
            <a:off x="676656" y="1557210"/>
            <a:ext cx="6958584" cy="3930085"/>
          </a:xfrm>
        </p:spPr>
        <p:txBody>
          <a:bodyPr/>
          <a:lstStyle/>
          <a:p>
            <a:r>
              <a:rPr lang="en-US" dirty="0"/>
              <a:t>We coded this dynamic substate behavior with a single operator</a:t>
            </a:r>
          </a:p>
          <a:p>
            <a:pPr marL="285750" indent="-285750">
              <a:buFont typeface="Arial" panose="020B0604020202020204" pitchFamily="34" charset="0"/>
              <a:buChar char="•"/>
            </a:pPr>
            <a:r>
              <a:rPr lang="en-US" dirty="0"/>
              <a:t>Using only 5 rules!</a:t>
            </a:r>
          </a:p>
          <a:p>
            <a:endParaRPr lang="en-US" dirty="0"/>
          </a:p>
          <a:p>
            <a:r>
              <a:rPr lang="en-US" dirty="0"/>
              <a:t>As you get more comfortable with Soar, you will often find that is can be much faster to code some logic routines with Soar rules than with traditional linear programming languages.</a:t>
            </a:r>
          </a:p>
          <a:p>
            <a:pPr marL="285750" indent="-285750">
              <a:buFont typeface="Arial" panose="020B0604020202020204" pitchFamily="34" charset="0"/>
              <a:buChar char="•"/>
            </a:pPr>
            <a:r>
              <a:rPr lang="en-US" dirty="0"/>
              <a:t>Like all tools, each language has its own strengths</a:t>
            </a:r>
          </a:p>
          <a:p>
            <a:pPr marL="285750" indent="-285750">
              <a:buFont typeface="Arial" panose="020B0604020202020204" pitchFamily="34" charset="0"/>
              <a:buChar char="•"/>
            </a:pPr>
            <a:endParaRPr lang="en-US" dirty="0"/>
          </a:p>
          <a:p>
            <a:endParaRPr lang="en-US" dirty="0"/>
          </a:p>
          <a:p>
            <a:r>
              <a:rPr lang="en-US" sz="2400" b="1" dirty="0"/>
              <a:t>Congratulations! </a:t>
            </a:r>
            <a:r>
              <a:rPr lang="en-US" sz="2400" dirty="0"/>
              <a:t>You have finished Lesson 07!</a:t>
            </a:r>
          </a:p>
        </p:txBody>
      </p:sp>
      <p:pic>
        <p:nvPicPr>
          <p:cNvPr id="5" name="Picture 4">
            <a:extLst>
              <a:ext uri="{FF2B5EF4-FFF2-40B4-BE49-F238E27FC236}">
                <a16:creationId xmlns:a16="http://schemas.microsoft.com/office/drawing/2014/main" id="{14A28AFB-0191-0379-9140-66FA1C18A1D1}"/>
              </a:ext>
            </a:extLst>
          </p:cNvPr>
          <p:cNvPicPr>
            <a:picLocks noChangeAspect="1"/>
          </p:cNvPicPr>
          <p:nvPr/>
        </p:nvPicPr>
        <p:blipFill rotWithShape="1">
          <a:blip r:embed="rId2"/>
          <a:srcRect t="1820" b="2471"/>
          <a:stretch/>
        </p:blipFill>
        <p:spPr>
          <a:xfrm>
            <a:off x="8260699" y="292231"/>
            <a:ext cx="3230910" cy="6231118"/>
          </a:xfrm>
          <a:prstGeom prst="rect">
            <a:avLst/>
          </a:prstGeom>
          <a:ln>
            <a:solidFill>
              <a:schemeClr val="accent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44224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F4389-CB50-4162-5AE1-4F712D0084E9}"/>
              </a:ext>
            </a:extLst>
          </p:cNvPr>
          <p:cNvSpPr>
            <a:spLocks noGrp="1"/>
          </p:cNvSpPr>
          <p:nvPr>
            <p:ph type="title"/>
          </p:nvPr>
        </p:nvSpPr>
        <p:spPr/>
        <p:txBody>
          <a:bodyPr/>
          <a:lstStyle/>
          <a:p>
            <a:r>
              <a:rPr lang="en-US" dirty="0"/>
              <a:t>Lesson Focus</a:t>
            </a:r>
          </a:p>
        </p:txBody>
      </p:sp>
      <p:sp>
        <p:nvSpPr>
          <p:cNvPr id="3" name="Content Placeholder 2">
            <a:extLst>
              <a:ext uri="{FF2B5EF4-FFF2-40B4-BE49-F238E27FC236}">
                <a16:creationId xmlns:a16="http://schemas.microsoft.com/office/drawing/2014/main" id="{926494C3-F8DE-D140-6721-EF7F844FDD3D}"/>
              </a:ext>
            </a:extLst>
          </p:cNvPr>
          <p:cNvSpPr>
            <a:spLocks noGrp="1"/>
          </p:cNvSpPr>
          <p:nvPr>
            <p:ph idx="1"/>
          </p:nvPr>
        </p:nvSpPr>
        <p:spPr/>
        <p:txBody>
          <a:bodyPr>
            <a:normAutofit/>
          </a:bodyPr>
          <a:lstStyle/>
          <a:p>
            <a:r>
              <a:rPr lang="en-US" sz="2400" dirty="0"/>
              <a:t>This lesson </a:t>
            </a:r>
            <a:r>
              <a:rPr lang="en-US" sz="2400" b="1" dirty="0"/>
              <a:t>will</a:t>
            </a:r>
            <a:r>
              <a:rPr lang="en-US" sz="2400" dirty="0"/>
              <a:t>:</a:t>
            </a:r>
          </a:p>
          <a:p>
            <a:pPr marL="285750" indent="-285750">
              <a:buFont typeface="Arial" panose="020B0604020202020204" pitchFamily="34" charset="0"/>
              <a:buChar char="•"/>
            </a:pPr>
            <a:r>
              <a:rPr lang="en-US" sz="2400" dirty="0"/>
              <a:t>Equip you with concepts that you will find useful as you develop your code</a:t>
            </a:r>
          </a:p>
          <a:p>
            <a:pPr marL="285750" indent="-285750">
              <a:buFont typeface="Arial" panose="020B0604020202020204" pitchFamily="34" charset="0"/>
              <a:buChar char="•"/>
            </a:pPr>
            <a:r>
              <a:rPr lang="en-US" sz="2400" dirty="0"/>
              <a:t>Show you debugging techniques to empower you to code more independently</a:t>
            </a:r>
          </a:p>
          <a:p>
            <a:pPr marL="285750" indent="-285750">
              <a:buFont typeface="Arial" panose="020B0604020202020204" pitchFamily="34" charset="0"/>
              <a:buChar char="•"/>
            </a:pPr>
            <a:endParaRPr lang="en-US" sz="2400" dirty="0"/>
          </a:p>
          <a:p>
            <a:r>
              <a:rPr lang="en-US" sz="2400" dirty="0"/>
              <a:t>This lesson </a:t>
            </a:r>
            <a:r>
              <a:rPr lang="en-US" sz="2400" b="1" dirty="0"/>
              <a:t>will </a:t>
            </a:r>
            <a:r>
              <a:rPr lang="en-US" sz="2400" b="1" i="1" dirty="0"/>
              <a:t>not</a:t>
            </a:r>
            <a:r>
              <a:rPr lang="en-US" sz="2400" dirty="0"/>
              <a:t>:</a:t>
            </a:r>
          </a:p>
          <a:p>
            <a:pPr marL="285750" indent="-285750">
              <a:buFont typeface="Arial" panose="020B0604020202020204" pitchFamily="34" charset="0"/>
              <a:buChar char="•"/>
            </a:pPr>
            <a:r>
              <a:rPr lang="en-US" sz="2400" dirty="0"/>
              <a:t>Walk you through each step of coding this project</a:t>
            </a:r>
          </a:p>
          <a:p>
            <a:endParaRPr lang="en-US" sz="2400" dirty="0"/>
          </a:p>
        </p:txBody>
      </p:sp>
    </p:spTree>
    <p:extLst>
      <p:ext uri="{BB962C8B-B14F-4D97-AF65-F5344CB8AC3E}">
        <p14:creationId xmlns:p14="http://schemas.microsoft.com/office/powerpoint/2010/main" val="2868989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C30BDC-DBD4-D0CC-8B8A-9E3DA959F478}"/>
              </a:ext>
            </a:extLst>
          </p:cNvPr>
          <p:cNvSpPr>
            <a:spLocks noGrp="1"/>
          </p:cNvSpPr>
          <p:nvPr>
            <p:ph type="title"/>
          </p:nvPr>
        </p:nvSpPr>
        <p:spPr>
          <a:xfrm>
            <a:off x="1752600" y="3212854"/>
            <a:ext cx="8686800" cy="761747"/>
          </a:xfrm>
        </p:spPr>
        <p:txBody>
          <a:bodyPr/>
          <a:lstStyle/>
          <a:p>
            <a:r>
              <a:rPr lang="en-US" dirty="0"/>
              <a:t>Sorting Logic Review</a:t>
            </a:r>
          </a:p>
        </p:txBody>
      </p:sp>
      <p:sp>
        <p:nvSpPr>
          <p:cNvPr id="5" name="Text Placeholder 4">
            <a:extLst>
              <a:ext uri="{FF2B5EF4-FFF2-40B4-BE49-F238E27FC236}">
                <a16:creationId xmlns:a16="http://schemas.microsoft.com/office/drawing/2014/main" id="{9721136E-A348-1A98-F654-8F8F8615176B}"/>
              </a:ext>
            </a:extLst>
          </p:cNvPr>
          <p:cNvSpPr>
            <a:spLocks noGrp="1"/>
          </p:cNvSpPr>
          <p:nvPr>
            <p:ph type="body" idx="1"/>
          </p:nvPr>
        </p:nvSpPr>
        <p:spPr/>
        <p:txBody>
          <a:bodyPr/>
          <a:lstStyle/>
          <a:p>
            <a:r>
              <a:rPr lang="en-US" dirty="0"/>
              <a:t>The Goal for Supplier Sort</a:t>
            </a:r>
          </a:p>
        </p:txBody>
      </p:sp>
    </p:spTree>
    <p:extLst>
      <p:ext uri="{BB962C8B-B14F-4D97-AF65-F5344CB8AC3E}">
        <p14:creationId xmlns:p14="http://schemas.microsoft.com/office/powerpoint/2010/main" val="3760568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94E06-4631-51FA-2CD3-06FDB337578B}"/>
              </a:ext>
            </a:extLst>
          </p:cNvPr>
          <p:cNvSpPr>
            <a:spLocks noGrp="1"/>
          </p:cNvSpPr>
          <p:nvPr>
            <p:ph type="title"/>
          </p:nvPr>
        </p:nvSpPr>
        <p:spPr>
          <a:xfrm>
            <a:off x="457199" y="555639"/>
            <a:ext cx="8065009" cy="304699"/>
          </a:xfrm>
        </p:spPr>
        <p:txBody>
          <a:bodyPr/>
          <a:lstStyle/>
          <a:p>
            <a:r>
              <a:rPr lang="en-US" dirty="0"/>
              <a:t>Input Review: Attribute Weights and Rank Scores</a:t>
            </a:r>
          </a:p>
        </p:txBody>
      </p:sp>
      <p:sp>
        <p:nvSpPr>
          <p:cNvPr id="3" name="Content Placeholder 2">
            <a:extLst>
              <a:ext uri="{FF2B5EF4-FFF2-40B4-BE49-F238E27FC236}">
                <a16:creationId xmlns:a16="http://schemas.microsoft.com/office/drawing/2014/main" id="{6161A389-7EE3-F418-2E6C-D5601D6FE58B}"/>
              </a:ext>
            </a:extLst>
          </p:cNvPr>
          <p:cNvSpPr>
            <a:spLocks noGrp="1"/>
          </p:cNvSpPr>
          <p:nvPr>
            <p:ph idx="1"/>
          </p:nvPr>
        </p:nvSpPr>
        <p:spPr>
          <a:xfrm>
            <a:off x="1201928" y="1246314"/>
            <a:ext cx="7726680" cy="4697994"/>
          </a:xfrm>
        </p:spPr>
        <p:txBody>
          <a:bodyPr>
            <a:normAutofit fontScale="92500" lnSpcReduction="10000"/>
          </a:bodyPr>
          <a:lstStyle/>
          <a:p>
            <a:r>
              <a:rPr lang="en-US" dirty="0"/>
              <a:t>Our input for Supplier Sort comes in two types of structures:</a:t>
            </a:r>
          </a:p>
          <a:p>
            <a:pPr marL="342900" indent="-342900">
              <a:buFont typeface="+mj-lt"/>
              <a:buAutoNum type="arabicPeriod"/>
            </a:pPr>
            <a:r>
              <a:rPr lang="en-US" b="1" dirty="0"/>
              <a:t>Priorities</a:t>
            </a:r>
          </a:p>
          <a:p>
            <a:pPr marL="514350" lvl="1" indent="-285750"/>
            <a:r>
              <a:rPr lang="en-US" dirty="0"/>
              <a:t>A single object that gives the global priority weight for each attribute type</a:t>
            </a:r>
          </a:p>
          <a:p>
            <a:pPr marL="742950" lvl="3" indent="-285750"/>
            <a:r>
              <a:rPr lang="en-US" dirty="0"/>
              <a:t>These weights apply for the whole task across all suppliers</a:t>
            </a:r>
          </a:p>
          <a:p>
            <a:pPr marL="514350" lvl="1" indent="-285750"/>
            <a:r>
              <a:rPr lang="en-US" dirty="0"/>
              <a:t>Each supplier is expected to have a value for each of these attributes</a:t>
            </a:r>
          </a:p>
          <a:p>
            <a:pPr marL="514350" lvl="1" indent="-285750"/>
            <a:r>
              <a:rPr lang="en-US" dirty="0"/>
              <a:t>Example: Attribute “quality” has a higher weight than attribute “speed”.</a:t>
            </a:r>
          </a:p>
          <a:p>
            <a:pPr marL="342900" indent="-342900">
              <a:buFont typeface="+mj-lt"/>
              <a:buAutoNum type="arabicPeriod"/>
            </a:pPr>
            <a:r>
              <a:rPr lang="en-US" b="1" dirty="0"/>
              <a:t>Candidate Supplier</a:t>
            </a:r>
          </a:p>
          <a:p>
            <a:pPr marL="514350" lvl="1" indent="-285750"/>
            <a:r>
              <a:rPr lang="en-US" dirty="0"/>
              <a:t>Gives the name and other attribute scores for a particular supplier.</a:t>
            </a:r>
          </a:p>
          <a:p>
            <a:pPr marL="742950" lvl="3" indent="-285750"/>
            <a:r>
              <a:rPr lang="en-US" dirty="0"/>
              <a:t>For total-cost, lower is better</a:t>
            </a:r>
          </a:p>
          <a:p>
            <a:pPr marL="742950" lvl="3" indent="-285750"/>
            <a:r>
              <a:rPr lang="en-US" dirty="0"/>
              <a:t>For all other weighted attributes, higher is better</a:t>
            </a:r>
          </a:p>
          <a:p>
            <a:pPr marL="514350" lvl="1" indent="-285750"/>
            <a:r>
              <a:rPr lang="en-US" dirty="0"/>
              <a:t>There is a separate </a:t>
            </a:r>
            <a:r>
              <a:rPr lang="en-US" dirty="0">
                <a:latin typeface="Consolas" panose="020B0609020204030204" pitchFamily="49" charset="0"/>
                <a:ea typeface="Menlo" panose="020B0609030804020204" pitchFamily="49" charset="0"/>
                <a:cs typeface="Menlo" panose="020B0609030804020204" pitchFamily="49" charset="0"/>
              </a:rPr>
              <a:t>^candidate-supplier</a:t>
            </a:r>
            <a:r>
              <a:rPr lang="en-US" dirty="0"/>
              <a:t> object per supplier.</a:t>
            </a:r>
          </a:p>
          <a:p>
            <a:pPr marL="742950" lvl="3" indent="-285750"/>
            <a:r>
              <a:rPr lang="en-US" dirty="0"/>
              <a:t>Example: Supplier01 has “quality” score of 1 and a ”speed” score of 2.</a:t>
            </a:r>
          </a:p>
          <a:p>
            <a:pPr marL="514350" lvl="1" indent="-285750"/>
            <a:r>
              <a:rPr lang="en-US" dirty="0"/>
              <a:t>There are two special attributes:</a:t>
            </a:r>
          </a:p>
          <a:p>
            <a:pPr marL="742950" lvl="3" indent="-285750"/>
            <a:r>
              <a:rPr lang="en-US" dirty="0"/>
              <a:t>total-score: The sum of all rank scores (non-cost)</a:t>
            </a:r>
          </a:p>
          <a:p>
            <a:pPr marL="742950" lvl="3" indent="-285750"/>
            <a:r>
              <a:rPr lang="en-US" dirty="0"/>
              <a:t>total-sats: The count of data needs this supplier can satisfy</a:t>
            </a:r>
          </a:p>
          <a:p>
            <a:pPr marL="514350" lvl="1" indent="-285750"/>
            <a:endParaRPr lang="en-US" dirty="0"/>
          </a:p>
        </p:txBody>
      </p:sp>
      <p:sp>
        <p:nvSpPr>
          <p:cNvPr id="6" name="TextBox 5">
            <a:extLst>
              <a:ext uri="{FF2B5EF4-FFF2-40B4-BE49-F238E27FC236}">
                <a16:creationId xmlns:a16="http://schemas.microsoft.com/office/drawing/2014/main" id="{A0B9E2D6-7975-FBD3-11E2-CF7BE26BE223}"/>
              </a:ext>
            </a:extLst>
          </p:cNvPr>
          <p:cNvSpPr txBox="1"/>
          <p:nvPr/>
        </p:nvSpPr>
        <p:spPr bwMode="gray">
          <a:xfrm>
            <a:off x="9137407" y="299728"/>
            <a:ext cx="2926768" cy="5955476"/>
          </a:xfrm>
          <a:prstGeom prst="rect">
            <a:avLst/>
          </a:prstGeom>
        </p:spPr>
        <p:style>
          <a:lnRef idx="2">
            <a:schemeClr val="dk1">
              <a:shade val="15000"/>
            </a:schemeClr>
          </a:lnRef>
          <a:fillRef idx="1">
            <a:schemeClr val="dk1"/>
          </a:fillRef>
          <a:effectRef idx="0">
            <a:schemeClr val="dk1"/>
          </a:effectRef>
          <a:fontRef idx="minor">
            <a:schemeClr val="lt1"/>
          </a:fontRef>
        </p:style>
        <p:txBody>
          <a:bodyPr vert="horz" wrap="square" lIns="91440" tIns="91440" rIns="0" bIns="91440" rtlCol="0">
            <a:spAutoFit/>
          </a:bodyPr>
          <a:lstStyle/>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S1 ^</a:t>
            </a:r>
            <a:r>
              <a:rPr lang="en-US" sz="1400" dirty="0" err="1">
                <a:latin typeface="Consolas" panose="020B0609020204030204" pitchFamily="49" charset="0"/>
                <a:ea typeface="Menlo" panose="020B0609030804020204" pitchFamily="49" charset="0"/>
                <a:cs typeface="Menlo" panose="020B0609030804020204" pitchFamily="49" charset="0"/>
              </a:rPr>
              <a:t>io.input</a:t>
            </a:r>
            <a:r>
              <a:rPr lang="en-US" sz="1400" dirty="0">
                <a:latin typeface="Consolas" panose="020B0609020204030204" pitchFamily="49" charset="0"/>
                <a:ea typeface="Menlo" panose="020B0609030804020204" pitchFamily="49" charset="0"/>
                <a:cs typeface="Menlo" panose="020B0609030804020204" pitchFamily="49" charset="0"/>
              </a:rPr>
              <a:t>-link I2</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a:t>
            </a:r>
            <a:r>
              <a:rPr lang="en-US" sz="1400" b="1" dirty="0">
                <a:latin typeface="Consolas" panose="020B0609020204030204" pitchFamily="49" charset="0"/>
                <a:ea typeface="Menlo" panose="020B0609030804020204" pitchFamily="49" charset="0"/>
                <a:cs typeface="Menlo" panose="020B0609030804020204" pitchFamily="49" charset="0"/>
              </a:rPr>
              <a:t>priorities</a:t>
            </a:r>
            <a:r>
              <a:rPr lang="en-US" sz="1400" dirty="0">
                <a:latin typeface="Consolas" panose="020B0609020204030204" pitchFamily="49" charset="0"/>
                <a:ea typeface="Menlo" panose="020B0609030804020204" pitchFamily="49" charset="0"/>
                <a:cs typeface="Menlo" panose="020B0609030804020204" pitchFamily="49" charset="0"/>
              </a:rPr>
              <a:t> P1</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^total-cost 11.01</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^sustainability 11</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^quality 10</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^availability 8</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^packaging 8</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^speed 7</a:t>
            </a:r>
          </a:p>
          <a:p>
            <a:pPr>
              <a:spcBef>
                <a:spcPts val="600"/>
              </a:spcBef>
            </a:pPr>
            <a:endParaRPr lang="en-US" sz="1400" dirty="0">
              <a:latin typeface="Consolas" panose="020B0609020204030204" pitchFamily="49" charset="0"/>
              <a:ea typeface="Menlo" panose="020B0609030804020204" pitchFamily="49" charset="0"/>
              <a:cs typeface="Menlo" panose="020B0609030804020204" pitchFamily="49" charset="0"/>
            </a:endParaRP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a:t>
            </a:r>
            <a:r>
              <a:rPr lang="en-US" sz="1400" b="1" dirty="0">
                <a:latin typeface="Consolas" panose="020B0609020204030204" pitchFamily="49" charset="0"/>
                <a:ea typeface="Menlo" panose="020B0609030804020204" pitchFamily="49" charset="0"/>
                <a:cs typeface="Menlo" panose="020B0609030804020204" pitchFamily="49" charset="0"/>
              </a:rPr>
              <a:t>candidate-supplier</a:t>
            </a:r>
            <a:r>
              <a:rPr lang="en-US" sz="1400" dirty="0">
                <a:latin typeface="Consolas" panose="020B0609020204030204" pitchFamily="49" charset="0"/>
                <a:ea typeface="Menlo" panose="020B0609030804020204" pitchFamily="49" charset="0"/>
                <a:cs typeface="Menlo" panose="020B0609030804020204" pitchFamily="49" charset="0"/>
              </a:rPr>
              <a:t> C1</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^name |supplier01|</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^total-score 12</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^total-sats 2</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^total-cost 35.0          </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^sustainability 3</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^availability 3</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^quality 1</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^packaging 3</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^speed 2</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a:t>
            </a:r>
          </a:p>
        </p:txBody>
      </p:sp>
    </p:spTree>
    <p:extLst>
      <p:ext uri="{BB962C8B-B14F-4D97-AF65-F5344CB8AC3E}">
        <p14:creationId xmlns:p14="http://schemas.microsoft.com/office/powerpoint/2010/main" val="4027660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94E06-4631-51FA-2CD3-06FDB337578B}"/>
              </a:ext>
            </a:extLst>
          </p:cNvPr>
          <p:cNvSpPr>
            <a:spLocks noGrp="1"/>
          </p:cNvSpPr>
          <p:nvPr>
            <p:ph type="title"/>
          </p:nvPr>
        </p:nvSpPr>
        <p:spPr>
          <a:xfrm>
            <a:off x="457199" y="555639"/>
            <a:ext cx="8065009" cy="304699"/>
          </a:xfrm>
        </p:spPr>
        <p:txBody>
          <a:bodyPr/>
          <a:lstStyle/>
          <a:p>
            <a:r>
              <a:rPr lang="en-US" dirty="0"/>
              <a:t>Sorting Steps</a:t>
            </a:r>
          </a:p>
        </p:txBody>
      </p:sp>
      <p:sp>
        <p:nvSpPr>
          <p:cNvPr id="3" name="Content Placeholder 2">
            <a:extLst>
              <a:ext uri="{FF2B5EF4-FFF2-40B4-BE49-F238E27FC236}">
                <a16:creationId xmlns:a16="http://schemas.microsoft.com/office/drawing/2014/main" id="{6161A389-7EE3-F418-2E6C-D5601D6FE58B}"/>
              </a:ext>
            </a:extLst>
          </p:cNvPr>
          <p:cNvSpPr>
            <a:spLocks noGrp="1"/>
          </p:cNvSpPr>
          <p:nvPr>
            <p:ph idx="1"/>
          </p:nvPr>
        </p:nvSpPr>
        <p:spPr>
          <a:xfrm>
            <a:off x="1201928" y="1557210"/>
            <a:ext cx="7726680" cy="3930085"/>
          </a:xfrm>
        </p:spPr>
        <p:txBody>
          <a:bodyPr>
            <a:normAutofit/>
          </a:bodyPr>
          <a:lstStyle/>
          <a:p>
            <a:r>
              <a:rPr lang="en-US" dirty="0"/>
              <a:t>By the end of this tutorial series, we want to have the following routine:</a:t>
            </a:r>
          </a:p>
          <a:p>
            <a:pPr marL="342900" indent="-342900">
              <a:buFont typeface="+mj-lt"/>
              <a:buAutoNum type="arabicPeriod"/>
            </a:pPr>
            <a:r>
              <a:rPr lang="en-US" dirty="0"/>
              <a:t>Exclude suppliers where total-sats == 0</a:t>
            </a:r>
          </a:p>
          <a:p>
            <a:pPr marL="342900" indent="-342900">
              <a:buFont typeface="+mj-lt"/>
              <a:buAutoNum type="arabicPeriod"/>
            </a:pPr>
            <a:r>
              <a:rPr lang="en-US" dirty="0"/>
              <a:t>Sort suppliers by total-sats in descending order</a:t>
            </a:r>
          </a:p>
          <a:p>
            <a:pPr marL="342900" indent="-342900">
              <a:buFont typeface="+mj-lt"/>
              <a:buAutoNum type="arabicPeriod"/>
            </a:pPr>
            <a:r>
              <a:rPr lang="en-US" b="1" dirty="0"/>
              <a:t>Iteratively sort suppliers by attributes in priority weight order</a:t>
            </a:r>
          </a:p>
          <a:p>
            <a:pPr marL="342900" indent="-342900">
              <a:buFont typeface="+mj-lt"/>
              <a:buAutoNum type="arabicPeriod"/>
            </a:pPr>
            <a:r>
              <a:rPr lang="en-US" dirty="0"/>
              <a:t>Sort remaining tied suppliers by total-score</a:t>
            </a:r>
          </a:p>
          <a:p>
            <a:pPr marL="342900" indent="-342900">
              <a:buFont typeface="+mj-lt"/>
              <a:buAutoNum type="arabicPeriod"/>
            </a:pPr>
            <a:r>
              <a:rPr lang="en-US" dirty="0"/>
              <a:t>Sort remaining tied suppliers randomly</a:t>
            </a:r>
          </a:p>
        </p:txBody>
      </p:sp>
      <p:sp>
        <p:nvSpPr>
          <p:cNvPr id="6" name="TextBox 5">
            <a:extLst>
              <a:ext uri="{FF2B5EF4-FFF2-40B4-BE49-F238E27FC236}">
                <a16:creationId xmlns:a16="http://schemas.microsoft.com/office/drawing/2014/main" id="{A0B9E2D6-7975-FBD3-11E2-CF7BE26BE223}"/>
              </a:ext>
            </a:extLst>
          </p:cNvPr>
          <p:cNvSpPr txBox="1"/>
          <p:nvPr/>
        </p:nvSpPr>
        <p:spPr bwMode="gray">
          <a:xfrm>
            <a:off x="9137407" y="299728"/>
            <a:ext cx="2926768" cy="5955476"/>
          </a:xfrm>
          <a:prstGeom prst="rect">
            <a:avLst/>
          </a:prstGeom>
        </p:spPr>
        <p:style>
          <a:lnRef idx="2">
            <a:schemeClr val="dk1">
              <a:shade val="15000"/>
            </a:schemeClr>
          </a:lnRef>
          <a:fillRef idx="1">
            <a:schemeClr val="dk1"/>
          </a:fillRef>
          <a:effectRef idx="0">
            <a:schemeClr val="dk1"/>
          </a:effectRef>
          <a:fontRef idx="minor">
            <a:schemeClr val="lt1"/>
          </a:fontRef>
        </p:style>
        <p:txBody>
          <a:bodyPr vert="horz" wrap="square" lIns="91440" tIns="91440" rIns="0" bIns="91440" rtlCol="0">
            <a:spAutoFit/>
          </a:bodyPr>
          <a:lstStyle/>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S1 ^</a:t>
            </a:r>
            <a:r>
              <a:rPr lang="en-US" sz="1400" dirty="0" err="1">
                <a:latin typeface="Consolas" panose="020B0609020204030204" pitchFamily="49" charset="0"/>
                <a:ea typeface="Menlo" panose="020B0609030804020204" pitchFamily="49" charset="0"/>
                <a:cs typeface="Menlo" panose="020B0609030804020204" pitchFamily="49" charset="0"/>
              </a:rPr>
              <a:t>io.input</a:t>
            </a:r>
            <a:r>
              <a:rPr lang="en-US" sz="1400" dirty="0">
                <a:latin typeface="Consolas" panose="020B0609020204030204" pitchFamily="49" charset="0"/>
                <a:ea typeface="Menlo" panose="020B0609030804020204" pitchFamily="49" charset="0"/>
                <a:cs typeface="Menlo" panose="020B0609030804020204" pitchFamily="49" charset="0"/>
              </a:rPr>
              <a:t>-link I2</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^priorities P1</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^total-cost 11.01</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^sustainability 11</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^quality 10</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^availability 8</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^packaging 8</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^speed 7</a:t>
            </a:r>
          </a:p>
          <a:p>
            <a:pPr>
              <a:spcBef>
                <a:spcPts val="600"/>
              </a:spcBef>
            </a:pPr>
            <a:endParaRPr lang="en-US" sz="1400" dirty="0">
              <a:latin typeface="Consolas" panose="020B0609020204030204" pitchFamily="49" charset="0"/>
              <a:ea typeface="Menlo" panose="020B0609030804020204" pitchFamily="49" charset="0"/>
              <a:cs typeface="Menlo" panose="020B0609030804020204" pitchFamily="49" charset="0"/>
            </a:endParaRP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^candidate-supplier C1</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^name |supplier01|</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^total-score 12</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^total-sats 2</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^total-cost 35.0          </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^sustainability 3</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^availability 3</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^quality 1</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^packaging 3</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^speed 2</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a:t>
            </a:r>
          </a:p>
        </p:txBody>
      </p:sp>
      <p:sp>
        <p:nvSpPr>
          <p:cNvPr id="4" name="Rectangle 3">
            <a:extLst>
              <a:ext uri="{FF2B5EF4-FFF2-40B4-BE49-F238E27FC236}">
                <a16:creationId xmlns:a16="http://schemas.microsoft.com/office/drawing/2014/main" id="{EBA2872C-2639-6B55-B048-06D146E9FF16}"/>
              </a:ext>
            </a:extLst>
          </p:cNvPr>
          <p:cNvSpPr/>
          <p:nvPr/>
        </p:nvSpPr>
        <p:spPr bwMode="gray">
          <a:xfrm>
            <a:off x="2384960" y="3979725"/>
            <a:ext cx="4554320" cy="390852"/>
          </a:xfrm>
          <a:prstGeom prst="rect">
            <a:avLst/>
          </a:prstGeom>
          <a:solidFill>
            <a:schemeClr val="bg2"/>
          </a:solidFill>
          <a:ln w="57150" cap="rnd">
            <a:solidFill>
              <a:schemeClr val="tx2"/>
            </a:solidFill>
            <a:roun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2000" b="1" dirty="0">
                <a:solidFill>
                  <a:schemeClr val="accent6"/>
                </a:solidFill>
                <a:latin typeface="+mj-lt"/>
                <a:ea typeface="Menlo" panose="020B0609030804020204" pitchFamily="49" charset="0"/>
                <a:cs typeface="Menlo" panose="020B0609030804020204" pitchFamily="49" charset="0"/>
              </a:rPr>
              <a:t>We’ve already implemented step 4.</a:t>
            </a:r>
          </a:p>
        </p:txBody>
      </p:sp>
      <p:sp>
        <p:nvSpPr>
          <p:cNvPr id="5" name="Rectangle 4">
            <a:extLst>
              <a:ext uri="{FF2B5EF4-FFF2-40B4-BE49-F238E27FC236}">
                <a16:creationId xmlns:a16="http://schemas.microsoft.com/office/drawing/2014/main" id="{F837869B-A064-68E5-B873-E52627377BA7}"/>
              </a:ext>
            </a:extLst>
          </p:cNvPr>
          <p:cNvSpPr/>
          <p:nvPr/>
        </p:nvSpPr>
        <p:spPr bwMode="gray">
          <a:xfrm>
            <a:off x="2273200" y="4686757"/>
            <a:ext cx="4777840" cy="695652"/>
          </a:xfrm>
          <a:prstGeom prst="rect">
            <a:avLst/>
          </a:prstGeom>
          <a:solidFill>
            <a:schemeClr val="bg2"/>
          </a:solidFill>
          <a:ln w="57150" cap="rnd">
            <a:solidFill>
              <a:schemeClr val="tx2"/>
            </a:solidFill>
            <a:roun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2000" b="1" dirty="0">
                <a:solidFill>
                  <a:schemeClr val="accent6"/>
                </a:solidFill>
                <a:latin typeface="+mj-lt"/>
                <a:ea typeface="Menlo" panose="020B0609030804020204" pitchFamily="49" charset="0"/>
                <a:cs typeface="Menlo" panose="020B0609030804020204" pitchFamily="49" charset="0"/>
              </a:rPr>
              <a:t>We will now implement step 3.</a:t>
            </a:r>
            <a:br>
              <a:rPr lang="en-US" sz="2000" b="1" dirty="0">
                <a:solidFill>
                  <a:schemeClr val="accent6"/>
                </a:solidFill>
                <a:latin typeface="+mj-lt"/>
                <a:ea typeface="Menlo" panose="020B0609030804020204" pitchFamily="49" charset="0"/>
                <a:cs typeface="Menlo" panose="020B0609030804020204" pitchFamily="49" charset="0"/>
              </a:rPr>
            </a:br>
            <a:r>
              <a:rPr lang="en-US" sz="2000" b="1" i="1" dirty="0">
                <a:solidFill>
                  <a:schemeClr val="accent6"/>
                </a:solidFill>
                <a:latin typeface="+mj-lt"/>
                <a:ea typeface="Menlo" panose="020B0609030804020204" pitchFamily="49" charset="0"/>
                <a:cs typeface="Menlo" panose="020B0609030804020204" pitchFamily="49" charset="0"/>
              </a:rPr>
              <a:t>(described further in the next slide)</a:t>
            </a:r>
          </a:p>
        </p:txBody>
      </p:sp>
      <p:cxnSp>
        <p:nvCxnSpPr>
          <p:cNvPr id="8" name="Elbow Connector 7">
            <a:extLst>
              <a:ext uri="{FF2B5EF4-FFF2-40B4-BE49-F238E27FC236}">
                <a16:creationId xmlns:a16="http://schemas.microsoft.com/office/drawing/2014/main" id="{1786AAC5-C6F7-5979-0FCE-B81031D4C744}"/>
              </a:ext>
            </a:extLst>
          </p:cNvPr>
          <p:cNvCxnSpPr>
            <a:cxnSpLocks/>
            <a:stCxn id="4" idx="1"/>
          </p:cNvCxnSpPr>
          <p:nvPr/>
        </p:nvCxnSpPr>
        <p:spPr bwMode="gray">
          <a:xfrm rot="10800000">
            <a:off x="1201928" y="3110753"/>
            <a:ext cx="1183032" cy="1064399"/>
          </a:xfrm>
          <a:prstGeom prst="bentConnector3">
            <a:avLst>
              <a:gd name="adj1" fmla="val 138217"/>
            </a:avLst>
          </a:prstGeom>
          <a:ln w="57150" cap="rnd">
            <a:solidFill>
              <a:schemeClr val="tx2"/>
            </a:solidFill>
            <a:roun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9886334D-EB12-64F3-0ED8-10396A387CFF}"/>
              </a:ext>
            </a:extLst>
          </p:cNvPr>
          <p:cNvCxnSpPr>
            <a:cxnSpLocks/>
            <a:stCxn id="5" idx="1"/>
          </p:cNvCxnSpPr>
          <p:nvPr/>
        </p:nvCxnSpPr>
        <p:spPr bwMode="gray">
          <a:xfrm rot="10800000">
            <a:off x="1201928" y="2744405"/>
            <a:ext cx="1071272" cy="2290179"/>
          </a:xfrm>
          <a:prstGeom prst="bentConnector3">
            <a:avLst>
              <a:gd name="adj1" fmla="val 167811"/>
            </a:avLst>
          </a:prstGeom>
          <a:ln w="57150" cap="rnd">
            <a:solidFill>
              <a:schemeClr val="tx2"/>
            </a:solidFill>
            <a:round/>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2142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C8A82-4B87-9496-6FFC-D2609151B353}"/>
              </a:ext>
            </a:extLst>
          </p:cNvPr>
          <p:cNvSpPr>
            <a:spLocks noGrp="1"/>
          </p:cNvSpPr>
          <p:nvPr>
            <p:ph type="title"/>
          </p:nvPr>
        </p:nvSpPr>
        <p:spPr/>
        <p:txBody>
          <a:bodyPr/>
          <a:lstStyle/>
          <a:p>
            <a:r>
              <a:rPr lang="en-US" dirty="0"/>
              <a:t>Iterating Through Weights</a:t>
            </a:r>
          </a:p>
        </p:txBody>
      </p:sp>
      <p:sp>
        <p:nvSpPr>
          <p:cNvPr id="3" name="Content Placeholder 2">
            <a:extLst>
              <a:ext uri="{FF2B5EF4-FFF2-40B4-BE49-F238E27FC236}">
                <a16:creationId xmlns:a16="http://schemas.microsoft.com/office/drawing/2014/main" id="{EBF71CA4-7CB0-EA57-B642-E673FDC191B7}"/>
              </a:ext>
            </a:extLst>
          </p:cNvPr>
          <p:cNvSpPr>
            <a:spLocks noGrp="1"/>
          </p:cNvSpPr>
          <p:nvPr>
            <p:ph idx="1"/>
          </p:nvPr>
        </p:nvSpPr>
        <p:spPr>
          <a:xfrm>
            <a:off x="694944" y="1239520"/>
            <a:ext cx="7927848" cy="5121714"/>
          </a:xfrm>
        </p:spPr>
        <p:txBody>
          <a:bodyPr>
            <a:normAutofit/>
          </a:bodyPr>
          <a:lstStyle/>
          <a:p>
            <a:r>
              <a:rPr lang="en-US" dirty="0"/>
              <a:t>Our agent should sort suppliers by their scores in priority weight order.</a:t>
            </a:r>
          </a:p>
          <a:p>
            <a:r>
              <a:rPr lang="en-US" i="1" dirty="0"/>
              <a:t>Example</a:t>
            </a:r>
            <a:r>
              <a:rPr lang="en-US" dirty="0"/>
              <a:t>:</a:t>
            </a:r>
          </a:p>
          <a:p>
            <a:pPr marL="285750" indent="-285750">
              <a:buFont typeface="Arial" panose="020B0604020202020204" pitchFamily="34" charset="0"/>
              <a:buChar char="•"/>
            </a:pPr>
            <a:r>
              <a:rPr lang="en-US" dirty="0">
                <a:latin typeface="Consolas" panose="020B0609020204030204" pitchFamily="49" charset="0"/>
                <a:ea typeface="Menlo" panose="020B0609030804020204" pitchFamily="49" charset="0"/>
                <a:cs typeface="Menlo" panose="020B0609030804020204" pitchFamily="49" charset="0"/>
              </a:rPr>
              <a:t>total-cost</a:t>
            </a:r>
            <a:r>
              <a:rPr lang="en-US" dirty="0"/>
              <a:t> has the highest weight at 11.01, so first sort suppliers in ascending order of their total-cost score: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latin typeface="Consolas" panose="020B0609020204030204" pitchFamily="49" charset="0"/>
                <a:ea typeface="Menlo" panose="020B0609030804020204" pitchFamily="49" charset="0"/>
                <a:cs typeface="Menlo" panose="020B0609030804020204" pitchFamily="49" charset="0"/>
              </a:rPr>
              <a:t>completeness</a:t>
            </a:r>
            <a:r>
              <a:rPr lang="en-US" dirty="0"/>
              <a:t> has the next-highest weight at 11, so sort remaining suppliers in descending order by their </a:t>
            </a:r>
            <a:r>
              <a:rPr lang="en-US" dirty="0">
                <a:latin typeface="Consolas" panose="020B0609020204030204" pitchFamily="49" charset="0"/>
                <a:ea typeface="Menlo" panose="020B0609030804020204" pitchFamily="49" charset="0"/>
                <a:cs typeface="Menlo" panose="020B0609030804020204" pitchFamily="49" charset="0"/>
              </a:rPr>
              <a:t>completeness</a:t>
            </a:r>
            <a:r>
              <a:rPr lang="en-US" dirty="0"/>
              <a:t> score:</a:t>
            </a:r>
            <a:br>
              <a:rPr lang="en-US" dirty="0"/>
            </a:br>
            <a:br>
              <a:rPr lang="en-US" dirty="0"/>
            </a:br>
            <a:br>
              <a:rPr lang="en-US" dirty="0"/>
            </a:br>
            <a:br>
              <a:rPr lang="en-US" dirty="0"/>
            </a:br>
            <a:endParaRPr lang="en-US" dirty="0"/>
          </a:p>
          <a:p>
            <a:pPr marL="285750" indent="-285750">
              <a:buFont typeface="Arial" panose="020B0604020202020204" pitchFamily="34" charset="0"/>
              <a:buChar char="•"/>
            </a:pPr>
            <a:r>
              <a:rPr lang="en-US" dirty="0"/>
              <a:t>and so on…</a:t>
            </a:r>
          </a:p>
        </p:txBody>
      </p:sp>
      <p:sp>
        <p:nvSpPr>
          <p:cNvPr id="4" name="TextBox 3">
            <a:extLst>
              <a:ext uri="{FF2B5EF4-FFF2-40B4-BE49-F238E27FC236}">
                <a16:creationId xmlns:a16="http://schemas.microsoft.com/office/drawing/2014/main" id="{9E213405-D1DF-4267-55B7-37A15D5F5A7F}"/>
              </a:ext>
            </a:extLst>
          </p:cNvPr>
          <p:cNvSpPr txBox="1"/>
          <p:nvPr/>
        </p:nvSpPr>
        <p:spPr bwMode="gray">
          <a:xfrm>
            <a:off x="9137407" y="299728"/>
            <a:ext cx="2926768" cy="5955476"/>
          </a:xfrm>
          <a:prstGeom prst="rect">
            <a:avLst/>
          </a:prstGeom>
        </p:spPr>
        <p:style>
          <a:lnRef idx="2">
            <a:schemeClr val="dk1">
              <a:shade val="15000"/>
            </a:schemeClr>
          </a:lnRef>
          <a:fillRef idx="1">
            <a:schemeClr val="dk1"/>
          </a:fillRef>
          <a:effectRef idx="0">
            <a:schemeClr val="dk1"/>
          </a:effectRef>
          <a:fontRef idx="minor">
            <a:schemeClr val="lt1"/>
          </a:fontRef>
        </p:style>
        <p:txBody>
          <a:bodyPr vert="horz" wrap="square" lIns="91440" tIns="91440" rIns="0" bIns="91440" rtlCol="0">
            <a:spAutoFit/>
          </a:bodyPr>
          <a:lstStyle/>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S1 ^</a:t>
            </a:r>
            <a:r>
              <a:rPr lang="en-US" sz="1400" dirty="0" err="1">
                <a:latin typeface="Consolas" panose="020B0609020204030204" pitchFamily="49" charset="0"/>
                <a:ea typeface="Menlo" panose="020B0609030804020204" pitchFamily="49" charset="0"/>
                <a:cs typeface="Menlo" panose="020B0609030804020204" pitchFamily="49" charset="0"/>
              </a:rPr>
              <a:t>io.input</a:t>
            </a:r>
            <a:r>
              <a:rPr lang="en-US" sz="1400" dirty="0">
                <a:latin typeface="Consolas" panose="020B0609020204030204" pitchFamily="49" charset="0"/>
                <a:ea typeface="Menlo" panose="020B0609030804020204" pitchFamily="49" charset="0"/>
                <a:cs typeface="Menlo" panose="020B0609030804020204" pitchFamily="49" charset="0"/>
              </a:rPr>
              <a:t>-link I2</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^priorities P1</a:t>
            </a:r>
          </a:p>
          <a:p>
            <a:pPr>
              <a:spcBef>
                <a:spcPts val="600"/>
              </a:spcBef>
            </a:pPr>
            <a:r>
              <a:rPr lang="en-US" sz="1400" b="1" dirty="0">
                <a:latin typeface="Consolas" panose="020B0609020204030204" pitchFamily="49" charset="0"/>
                <a:ea typeface="Menlo" panose="020B0609030804020204" pitchFamily="49" charset="0"/>
                <a:cs typeface="Menlo" panose="020B0609030804020204" pitchFamily="49" charset="0"/>
              </a:rPr>
              <a:t>       ^total-cost 11.01</a:t>
            </a:r>
          </a:p>
          <a:p>
            <a:pPr>
              <a:spcBef>
                <a:spcPts val="600"/>
              </a:spcBef>
            </a:pPr>
            <a:r>
              <a:rPr lang="en-US" sz="1400" b="1" dirty="0">
                <a:latin typeface="Consolas" panose="020B0609020204030204" pitchFamily="49" charset="0"/>
                <a:ea typeface="Menlo" panose="020B0609030804020204" pitchFamily="49" charset="0"/>
                <a:cs typeface="Menlo" panose="020B0609030804020204" pitchFamily="49" charset="0"/>
              </a:rPr>
              <a:t>       ^sustainability 11</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^quality 10</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^availability 8</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^packaging 8</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^speed 7</a:t>
            </a:r>
          </a:p>
          <a:p>
            <a:pPr>
              <a:spcBef>
                <a:spcPts val="600"/>
              </a:spcBef>
            </a:pPr>
            <a:endParaRPr lang="en-US" sz="1400" dirty="0">
              <a:latin typeface="Consolas" panose="020B0609020204030204" pitchFamily="49" charset="0"/>
              <a:ea typeface="Menlo" panose="020B0609030804020204" pitchFamily="49" charset="0"/>
              <a:cs typeface="Menlo" panose="020B0609030804020204" pitchFamily="49" charset="0"/>
            </a:endParaRP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^candidate-supplier C1</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^name |supplier01|</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^total-score 12</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^total-sats 2</a:t>
            </a:r>
          </a:p>
          <a:p>
            <a:pPr>
              <a:spcBef>
                <a:spcPts val="600"/>
              </a:spcBef>
            </a:pPr>
            <a:r>
              <a:rPr lang="en-US" sz="1400" b="1" dirty="0">
                <a:latin typeface="Consolas" panose="020B0609020204030204" pitchFamily="49" charset="0"/>
                <a:ea typeface="Menlo" panose="020B0609030804020204" pitchFamily="49" charset="0"/>
                <a:cs typeface="Menlo" panose="020B0609030804020204" pitchFamily="49" charset="0"/>
              </a:rPr>
              <a:t>       ^total-cost 35.0          </a:t>
            </a:r>
          </a:p>
          <a:p>
            <a:pPr>
              <a:spcBef>
                <a:spcPts val="600"/>
              </a:spcBef>
            </a:pPr>
            <a:r>
              <a:rPr lang="en-US" sz="1400" b="1" dirty="0">
                <a:latin typeface="Consolas" panose="020B0609020204030204" pitchFamily="49" charset="0"/>
                <a:ea typeface="Menlo" panose="020B0609030804020204" pitchFamily="49" charset="0"/>
                <a:cs typeface="Menlo" panose="020B0609030804020204" pitchFamily="49" charset="0"/>
              </a:rPr>
              <a:t>       ^sustainability 3</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^availability 3</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^quality 1</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^packaging 3</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^speed 2</a:t>
            </a:r>
          </a:p>
          <a:p>
            <a:pPr>
              <a:spcBef>
                <a:spcPts val="600"/>
              </a:spcBef>
            </a:pPr>
            <a:r>
              <a:rPr lang="en-US" sz="1400" dirty="0">
                <a:latin typeface="Consolas" panose="020B0609020204030204" pitchFamily="49" charset="0"/>
                <a:ea typeface="Menlo" panose="020B0609030804020204" pitchFamily="49" charset="0"/>
                <a:cs typeface="Menlo" panose="020B0609030804020204" pitchFamily="49" charset="0"/>
              </a:rPr>
              <a:t>     ...</a:t>
            </a:r>
          </a:p>
        </p:txBody>
      </p:sp>
      <p:grpSp>
        <p:nvGrpSpPr>
          <p:cNvPr id="172" name="Group 171">
            <a:extLst>
              <a:ext uri="{FF2B5EF4-FFF2-40B4-BE49-F238E27FC236}">
                <a16:creationId xmlns:a16="http://schemas.microsoft.com/office/drawing/2014/main" id="{386B21DA-D232-45A5-3505-201C1C895EBB}"/>
              </a:ext>
            </a:extLst>
          </p:cNvPr>
          <p:cNvGrpSpPr/>
          <p:nvPr/>
        </p:nvGrpSpPr>
        <p:grpSpPr>
          <a:xfrm>
            <a:off x="530804" y="2537137"/>
            <a:ext cx="8430259" cy="1002805"/>
            <a:chOff x="561284" y="2537137"/>
            <a:chExt cx="8430259" cy="1002805"/>
          </a:xfrm>
        </p:grpSpPr>
        <p:sp>
          <p:nvSpPr>
            <p:cNvPr id="5" name="Rounded Rectangle 4">
              <a:extLst>
                <a:ext uri="{FF2B5EF4-FFF2-40B4-BE49-F238E27FC236}">
                  <a16:creationId xmlns:a16="http://schemas.microsoft.com/office/drawing/2014/main" id="{DDACEE3D-77A8-CA9F-835C-DB9EA5657F41}"/>
                </a:ext>
              </a:extLst>
            </p:cNvPr>
            <p:cNvSpPr/>
            <p:nvPr/>
          </p:nvSpPr>
          <p:spPr bwMode="gray">
            <a:xfrm>
              <a:off x="4014252" y="3093250"/>
              <a:ext cx="987972" cy="388884"/>
            </a:xfrm>
            <a:prstGeom prst="roundRect">
              <a:avLst/>
            </a:prstGeom>
            <a:solidFill>
              <a:schemeClr val="bg2"/>
            </a:solidFill>
            <a:ln w="28575"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400" b="0" i="0" u="none" baseline="0" dirty="0">
                  <a:ln>
                    <a:solidFill>
                      <a:sysClr val="windowText" lastClr="000000"/>
                    </a:solidFill>
                  </a:ln>
                  <a:solidFill>
                    <a:schemeClr val="accent6"/>
                  </a:solidFill>
                </a:rPr>
                <a:t>supplier05</a:t>
              </a:r>
            </a:p>
          </p:txBody>
        </p:sp>
        <p:sp>
          <p:nvSpPr>
            <p:cNvPr id="6" name="Rounded Rectangle 5">
              <a:extLst>
                <a:ext uri="{FF2B5EF4-FFF2-40B4-BE49-F238E27FC236}">
                  <a16:creationId xmlns:a16="http://schemas.microsoft.com/office/drawing/2014/main" id="{A703C062-8CCA-1F6A-2D7F-2A41D3A5540C}"/>
                </a:ext>
              </a:extLst>
            </p:cNvPr>
            <p:cNvSpPr/>
            <p:nvPr/>
          </p:nvSpPr>
          <p:spPr bwMode="gray">
            <a:xfrm>
              <a:off x="5674192" y="3093250"/>
              <a:ext cx="987972" cy="388884"/>
            </a:xfrm>
            <a:prstGeom prst="roundRect">
              <a:avLst/>
            </a:prstGeom>
            <a:solidFill>
              <a:schemeClr val="bg2"/>
            </a:solidFill>
            <a:ln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400" b="0" i="0" u="none" baseline="0" dirty="0">
                  <a:ln>
                    <a:solidFill>
                      <a:sysClr val="windowText" lastClr="000000"/>
                    </a:solidFill>
                  </a:ln>
                  <a:solidFill>
                    <a:schemeClr val="accent6"/>
                  </a:solidFill>
                </a:rPr>
                <a:t>supplier01</a:t>
              </a:r>
            </a:p>
          </p:txBody>
        </p:sp>
        <p:sp>
          <p:nvSpPr>
            <p:cNvPr id="7" name="Rounded Rectangle 6">
              <a:extLst>
                <a:ext uri="{FF2B5EF4-FFF2-40B4-BE49-F238E27FC236}">
                  <a16:creationId xmlns:a16="http://schemas.microsoft.com/office/drawing/2014/main" id="{C83E40BB-429F-0E8C-8A6E-7C106E06C2A3}"/>
                </a:ext>
              </a:extLst>
            </p:cNvPr>
            <p:cNvSpPr/>
            <p:nvPr/>
          </p:nvSpPr>
          <p:spPr bwMode="gray">
            <a:xfrm>
              <a:off x="6823196" y="3093250"/>
              <a:ext cx="987972" cy="388884"/>
            </a:xfrm>
            <a:prstGeom prst="roundRect">
              <a:avLst/>
            </a:prstGeom>
            <a:solidFill>
              <a:schemeClr val="bg2"/>
            </a:solidFill>
            <a:ln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400" b="0" i="0" u="none" baseline="0" dirty="0">
                  <a:ln>
                    <a:solidFill>
                      <a:sysClr val="windowText" lastClr="000000"/>
                    </a:solidFill>
                  </a:ln>
                  <a:solidFill>
                    <a:schemeClr val="accent6"/>
                  </a:solidFill>
                </a:rPr>
                <a:t>supplier02</a:t>
              </a:r>
            </a:p>
          </p:txBody>
        </p:sp>
        <p:sp>
          <p:nvSpPr>
            <p:cNvPr id="8" name="Rounded Rectangle 7">
              <a:extLst>
                <a:ext uri="{FF2B5EF4-FFF2-40B4-BE49-F238E27FC236}">
                  <a16:creationId xmlns:a16="http://schemas.microsoft.com/office/drawing/2014/main" id="{11F379E8-8479-CBBB-9D35-DA5EBA67F733}"/>
                </a:ext>
              </a:extLst>
            </p:cNvPr>
            <p:cNvSpPr/>
            <p:nvPr/>
          </p:nvSpPr>
          <p:spPr bwMode="gray">
            <a:xfrm>
              <a:off x="8003571" y="3093250"/>
              <a:ext cx="987972" cy="388884"/>
            </a:xfrm>
            <a:prstGeom prst="roundRect">
              <a:avLst/>
            </a:prstGeom>
            <a:solidFill>
              <a:schemeClr val="bg2"/>
            </a:solidFill>
            <a:ln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400" b="0" i="0" u="none" baseline="0" dirty="0">
                  <a:ln>
                    <a:solidFill>
                      <a:sysClr val="windowText" lastClr="000000"/>
                    </a:solidFill>
                  </a:ln>
                  <a:solidFill>
                    <a:schemeClr val="accent6"/>
                  </a:solidFill>
                </a:rPr>
                <a:t>supplier06</a:t>
              </a:r>
            </a:p>
          </p:txBody>
        </p:sp>
        <p:sp>
          <p:nvSpPr>
            <p:cNvPr id="9" name="Rounded Rectangle 8">
              <a:extLst>
                <a:ext uri="{FF2B5EF4-FFF2-40B4-BE49-F238E27FC236}">
                  <a16:creationId xmlns:a16="http://schemas.microsoft.com/office/drawing/2014/main" id="{5C2BEA68-38FD-5BEC-8A55-0994DEAB15B7}"/>
                </a:ext>
              </a:extLst>
            </p:cNvPr>
            <p:cNvSpPr/>
            <p:nvPr/>
          </p:nvSpPr>
          <p:spPr bwMode="gray">
            <a:xfrm>
              <a:off x="2865248" y="3093250"/>
              <a:ext cx="987972" cy="388884"/>
            </a:xfrm>
            <a:prstGeom prst="roundRect">
              <a:avLst/>
            </a:prstGeom>
            <a:solidFill>
              <a:schemeClr val="bg2"/>
            </a:solidFill>
            <a:ln w="28575"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400" b="0" i="0" u="none" baseline="0" dirty="0">
                  <a:ln>
                    <a:solidFill>
                      <a:sysClr val="windowText" lastClr="000000"/>
                    </a:solidFill>
                  </a:ln>
                  <a:solidFill>
                    <a:schemeClr val="accent6"/>
                  </a:solidFill>
                </a:rPr>
                <a:t>supplier04</a:t>
              </a:r>
            </a:p>
          </p:txBody>
        </p:sp>
        <p:sp>
          <p:nvSpPr>
            <p:cNvPr id="10" name="Rounded Rectangle 9">
              <a:extLst>
                <a:ext uri="{FF2B5EF4-FFF2-40B4-BE49-F238E27FC236}">
                  <a16:creationId xmlns:a16="http://schemas.microsoft.com/office/drawing/2014/main" id="{5C7C1AD4-7AFE-23F4-7338-F53D271CDF17}"/>
                </a:ext>
              </a:extLst>
            </p:cNvPr>
            <p:cNvSpPr/>
            <p:nvPr/>
          </p:nvSpPr>
          <p:spPr bwMode="gray">
            <a:xfrm>
              <a:off x="1716244" y="3093250"/>
              <a:ext cx="987972" cy="388884"/>
            </a:xfrm>
            <a:prstGeom prst="roundRect">
              <a:avLst/>
            </a:prstGeom>
            <a:solidFill>
              <a:schemeClr val="bg2"/>
            </a:solidFill>
            <a:ln w="28575"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400" b="0" i="0" u="none" baseline="0" dirty="0">
                  <a:ln>
                    <a:solidFill>
                      <a:sysClr val="windowText" lastClr="000000"/>
                    </a:solidFill>
                  </a:ln>
                  <a:solidFill>
                    <a:schemeClr val="accent6"/>
                  </a:solidFill>
                </a:rPr>
                <a:t>supplier03</a:t>
              </a:r>
            </a:p>
          </p:txBody>
        </p:sp>
        <p:sp>
          <p:nvSpPr>
            <p:cNvPr id="11" name="TextBox 10">
              <a:extLst>
                <a:ext uri="{FF2B5EF4-FFF2-40B4-BE49-F238E27FC236}">
                  <a16:creationId xmlns:a16="http://schemas.microsoft.com/office/drawing/2014/main" id="{0F0B2073-31A4-B7C0-DAB6-8613AC4EC950}"/>
                </a:ext>
              </a:extLst>
            </p:cNvPr>
            <p:cNvSpPr txBox="1"/>
            <p:nvPr/>
          </p:nvSpPr>
          <p:spPr bwMode="gray">
            <a:xfrm>
              <a:off x="5232547" y="3047499"/>
              <a:ext cx="226024" cy="492443"/>
            </a:xfrm>
            <a:prstGeom prst="rect">
              <a:avLst/>
            </a:prstGeom>
            <a:noFill/>
          </p:spPr>
          <p:txBody>
            <a:bodyPr vert="horz" wrap="none" lIns="0" tIns="0" rIns="0" bIns="0" rtlCol="0">
              <a:spAutoFit/>
            </a:bodyPr>
            <a:lstStyle/>
            <a:p>
              <a:pPr algn="l">
                <a:spcBef>
                  <a:spcPts val="600"/>
                </a:spcBef>
              </a:pPr>
              <a:r>
                <a:rPr lang="en-US" sz="3200" b="1" dirty="0">
                  <a:latin typeface="Consolas" panose="020B0609020204030204" pitchFamily="49" charset="0"/>
                  <a:ea typeface="Menlo" panose="020B0609030804020204" pitchFamily="49" charset="0"/>
                  <a:cs typeface="Menlo" panose="020B0609030804020204" pitchFamily="49" charset="0"/>
                </a:rPr>
                <a:t>&gt;</a:t>
              </a:r>
              <a:endParaRPr lang="en-US" sz="1400" b="1" dirty="0">
                <a:latin typeface="Consolas" panose="020B0609020204030204" pitchFamily="49" charset="0"/>
                <a:ea typeface="Menlo" panose="020B0609030804020204" pitchFamily="49" charset="0"/>
                <a:cs typeface="Menlo" panose="020B0609030804020204" pitchFamily="49" charset="0"/>
              </a:endParaRPr>
            </a:p>
          </p:txBody>
        </p:sp>
        <p:sp>
          <p:nvSpPr>
            <p:cNvPr id="13" name="TextBox 12">
              <a:extLst>
                <a:ext uri="{FF2B5EF4-FFF2-40B4-BE49-F238E27FC236}">
                  <a16:creationId xmlns:a16="http://schemas.microsoft.com/office/drawing/2014/main" id="{52F466AE-B2DE-8FF5-6E31-8797F0C15C97}"/>
                </a:ext>
              </a:extLst>
            </p:cNvPr>
            <p:cNvSpPr txBox="1"/>
            <p:nvPr/>
          </p:nvSpPr>
          <p:spPr bwMode="gray">
            <a:xfrm>
              <a:off x="1983205" y="2663247"/>
              <a:ext cx="448841" cy="276999"/>
            </a:xfrm>
            <a:prstGeom prst="rect">
              <a:avLst/>
            </a:prstGeom>
            <a:noFill/>
          </p:spPr>
          <p:txBody>
            <a:bodyPr vert="horz" wrap="none" lIns="0" tIns="0" rIns="0" bIns="0" rtlCol="0">
              <a:spAutoFit/>
            </a:bodyPr>
            <a:lstStyle/>
            <a:p>
              <a:pPr algn="ctr">
                <a:spcBef>
                  <a:spcPts val="600"/>
                </a:spcBef>
              </a:pPr>
              <a:r>
                <a:rPr lang="en-US" b="1" dirty="0"/>
                <a:t>25.0</a:t>
              </a:r>
            </a:p>
          </p:txBody>
        </p:sp>
        <p:sp>
          <p:nvSpPr>
            <p:cNvPr id="14" name="TextBox 13">
              <a:extLst>
                <a:ext uri="{FF2B5EF4-FFF2-40B4-BE49-F238E27FC236}">
                  <a16:creationId xmlns:a16="http://schemas.microsoft.com/office/drawing/2014/main" id="{C472BF3B-CC76-18BD-3E25-DC3E119276A4}"/>
                </a:ext>
              </a:extLst>
            </p:cNvPr>
            <p:cNvSpPr txBox="1"/>
            <p:nvPr/>
          </p:nvSpPr>
          <p:spPr bwMode="gray">
            <a:xfrm>
              <a:off x="3134813" y="2663247"/>
              <a:ext cx="448841" cy="276999"/>
            </a:xfrm>
            <a:prstGeom prst="rect">
              <a:avLst/>
            </a:prstGeom>
            <a:noFill/>
          </p:spPr>
          <p:txBody>
            <a:bodyPr vert="horz" wrap="none" lIns="0" tIns="0" rIns="0" bIns="0" rtlCol="0">
              <a:spAutoFit/>
            </a:bodyPr>
            <a:lstStyle/>
            <a:p>
              <a:pPr algn="ctr">
                <a:spcBef>
                  <a:spcPts val="600"/>
                </a:spcBef>
              </a:pPr>
              <a:r>
                <a:rPr lang="en-US" b="1" dirty="0"/>
                <a:t>25.0</a:t>
              </a:r>
            </a:p>
          </p:txBody>
        </p:sp>
        <p:sp>
          <p:nvSpPr>
            <p:cNvPr id="15" name="TextBox 14">
              <a:extLst>
                <a:ext uri="{FF2B5EF4-FFF2-40B4-BE49-F238E27FC236}">
                  <a16:creationId xmlns:a16="http://schemas.microsoft.com/office/drawing/2014/main" id="{E7F2FA73-0B24-FEB3-8320-81AACA96BA3B}"/>
                </a:ext>
              </a:extLst>
            </p:cNvPr>
            <p:cNvSpPr txBox="1"/>
            <p:nvPr/>
          </p:nvSpPr>
          <p:spPr bwMode="gray">
            <a:xfrm>
              <a:off x="4283818" y="2663247"/>
              <a:ext cx="448841" cy="276999"/>
            </a:xfrm>
            <a:prstGeom prst="rect">
              <a:avLst/>
            </a:prstGeom>
            <a:noFill/>
          </p:spPr>
          <p:txBody>
            <a:bodyPr vert="horz" wrap="none" lIns="0" tIns="0" rIns="0" bIns="0" rtlCol="0">
              <a:spAutoFit/>
            </a:bodyPr>
            <a:lstStyle/>
            <a:p>
              <a:pPr algn="ctr">
                <a:spcBef>
                  <a:spcPts val="600"/>
                </a:spcBef>
              </a:pPr>
              <a:r>
                <a:rPr lang="en-US" b="1" dirty="0"/>
                <a:t>25.0</a:t>
              </a:r>
            </a:p>
          </p:txBody>
        </p:sp>
        <p:sp>
          <p:nvSpPr>
            <p:cNvPr id="16" name="TextBox 15">
              <a:extLst>
                <a:ext uri="{FF2B5EF4-FFF2-40B4-BE49-F238E27FC236}">
                  <a16:creationId xmlns:a16="http://schemas.microsoft.com/office/drawing/2014/main" id="{CE37E5D1-D47B-CBDD-E7C2-BCCACC418DD9}"/>
                </a:ext>
              </a:extLst>
            </p:cNvPr>
            <p:cNvSpPr txBox="1"/>
            <p:nvPr/>
          </p:nvSpPr>
          <p:spPr bwMode="gray">
            <a:xfrm>
              <a:off x="5943758" y="2663247"/>
              <a:ext cx="448841" cy="276999"/>
            </a:xfrm>
            <a:prstGeom prst="rect">
              <a:avLst/>
            </a:prstGeom>
            <a:noFill/>
          </p:spPr>
          <p:txBody>
            <a:bodyPr vert="horz" wrap="none" lIns="0" tIns="0" rIns="0" bIns="0" rtlCol="0">
              <a:spAutoFit/>
            </a:bodyPr>
            <a:lstStyle/>
            <a:p>
              <a:pPr algn="ctr">
                <a:spcBef>
                  <a:spcPts val="600"/>
                </a:spcBef>
              </a:pPr>
              <a:r>
                <a:rPr lang="en-US" b="1" dirty="0"/>
                <a:t>35.0</a:t>
              </a:r>
            </a:p>
          </p:txBody>
        </p:sp>
        <p:sp>
          <p:nvSpPr>
            <p:cNvPr id="17" name="TextBox 16">
              <a:extLst>
                <a:ext uri="{FF2B5EF4-FFF2-40B4-BE49-F238E27FC236}">
                  <a16:creationId xmlns:a16="http://schemas.microsoft.com/office/drawing/2014/main" id="{1F3E4065-B8B9-F50A-61D5-26414FFDC99F}"/>
                </a:ext>
              </a:extLst>
            </p:cNvPr>
            <p:cNvSpPr txBox="1"/>
            <p:nvPr/>
          </p:nvSpPr>
          <p:spPr bwMode="gray">
            <a:xfrm>
              <a:off x="7092762" y="2663247"/>
              <a:ext cx="448841" cy="276999"/>
            </a:xfrm>
            <a:prstGeom prst="rect">
              <a:avLst/>
            </a:prstGeom>
            <a:noFill/>
          </p:spPr>
          <p:txBody>
            <a:bodyPr vert="horz" wrap="none" lIns="0" tIns="0" rIns="0" bIns="0" rtlCol="0">
              <a:spAutoFit/>
            </a:bodyPr>
            <a:lstStyle/>
            <a:p>
              <a:pPr algn="ctr">
                <a:spcBef>
                  <a:spcPts val="600"/>
                </a:spcBef>
              </a:pPr>
              <a:r>
                <a:rPr lang="en-US" b="1" dirty="0"/>
                <a:t>35.0</a:t>
              </a:r>
            </a:p>
          </p:txBody>
        </p:sp>
        <p:sp>
          <p:nvSpPr>
            <p:cNvPr id="18" name="TextBox 17">
              <a:extLst>
                <a:ext uri="{FF2B5EF4-FFF2-40B4-BE49-F238E27FC236}">
                  <a16:creationId xmlns:a16="http://schemas.microsoft.com/office/drawing/2014/main" id="{3B54E3B7-712E-B218-D6FF-D4C725B01278}"/>
                </a:ext>
              </a:extLst>
            </p:cNvPr>
            <p:cNvSpPr txBox="1"/>
            <p:nvPr/>
          </p:nvSpPr>
          <p:spPr bwMode="gray">
            <a:xfrm>
              <a:off x="8273137" y="2663247"/>
              <a:ext cx="448841" cy="276999"/>
            </a:xfrm>
            <a:prstGeom prst="rect">
              <a:avLst/>
            </a:prstGeom>
            <a:noFill/>
          </p:spPr>
          <p:txBody>
            <a:bodyPr vert="horz" wrap="none" lIns="0" tIns="0" rIns="0" bIns="0" rtlCol="0">
              <a:spAutoFit/>
            </a:bodyPr>
            <a:lstStyle/>
            <a:p>
              <a:pPr algn="ctr">
                <a:spcBef>
                  <a:spcPts val="600"/>
                </a:spcBef>
              </a:pPr>
              <a:r>
                <a:rPr lang="en-US" b="1" dirty="0"/>
                <a:t>35.0</a:t>
              </a:r>
            </a:p>
          </p:txBody>
        </p:sp>
        <p:cxnSp>
          <p:nvCxnSpPr>
            <p:cNvPr id="19" name="Straight Connector 18">
              <a:extLst>
                <a:ext uri="{FF2B5EF4-FFF2-40B4-BE49-F238E27FC236}">
                  <a16:creationId xmlns:a16="http://schemas.microsoft.com/office/drawing/2014/main" id="{2F2E8141-3ECD-4992-9348-47A647D0AD87}"/>
                </a:ext>
              </a:extLst>
            </p:cNvPr>
            <p:cNvCxnSpPr>
              <a:cxnSpLocks/>
            </p:cNvCxnSpPr>
            <p:nvPr/>
          </p:nvCxnSpPr>
          <p:spPr bwMode="gray">
            <a:xfrm flipV="1">
              <a:off x="633965" y="2966769"/>
              <a:ext cx="8357578" cy="37758"/>
            </a:xfrm>
            <a:prstGeom prst="line">
              <a:avLst/>
            </a:prstGeom>
            <a:ln w="19050" cap="rnd">
              <a:solidFill>
                <a:schemeClr val="accent6"/>
              </a:solidFill>
              <a:prstDash val="dash"/>
              <a:round/>
              <a:headEnd w="lg" len="med"/>
              <a:tailEnd type="none" w="lg"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25B9FAC-C464-18D7-1B22-304B5D3E99D2}"/>
                </a:ext>
              </a:extLst>
            </p:cNvPr>
            <p:cNvSpPr txBox="1"/>
            <p:nvPr/>
          </p:nvSpPr>
          <p:spPr bwMode="gray">
            <a:xfrm>
              <a:off x="602517" y="2682524"/>
              <a:ext cx="833562" cy="246221"/>
            </a:xfrm>
            <a:prstGeom prst="rect">
              <a:avLst/>
            </a:prstGeom>
            <a:noFill/>
          </p:spPr>
          <p:txBody>
            <a:bodyPr vert="horz" wrap="none" lIns="0" tIns="0" rIns="0" bIns="0" rtlCol="0">
              <a:spAutoFit/>
            </a:bodyPr>
            <a:lstStyle/>
            <a:p>
              <a:pPr algn="ctr">
                <a:spcBef>
                  <a:spcPts val="600"/>
                </a:spcBef>
              </a:pPr>
              <a:r>
                <a:rPr lang="en-US" sz="1600" dirty="0"/>
                <a:t>total-cost</a:t>
              </a:r>
            </a:p>
          </p:txBody>
        </p:sp>
        <p:cxnSp>
          <p:nvCxnSpPr>
            <p:cNvPr id="21" name="Straight Connector 20">
              <a:extLst>
                <a:ext uri="{FF2B5EF4-FFF2-40B4-BE49-F238E27FC236}">
                  <a16:creationId xmlns:a16="http://schemas.microsoft.com/office/drawing/2014/main" id="{61110171-D5E6-94CC-6D75-94A20D0B0E82}"/>
                </a:ext>
              </a:extLst>
            </p:cNvPr>
            <p:cNvCxnSpPr>
              <a:cxnSpLocks/>
            </p:cNvCxnSpPr>
            <p:nvPr/>
          </p:nvCxnSpPr>
          <p:spPr bwMode="gray">
            <a:xfrm>
              <a:off x="1615908" y="2580357"/>
              <a:ext cx="0" cy="944820"/>
            </a:xfrm>
            <a:prstGeom prst="line">
              <a:avLst/>
            </a:prstGeom>
            <a:ln w="19050" cap="rnd">
              <a:solidFill>
                <a:schemeClr val="accent6"/>
              </a:solidFill>
              <a:prstDash val="dash"/>
              <a:round/>
              <a:headEnd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E2B6CF4-3CEE-AA2E-8E30-8D856E2CC87D}"/>
                </a:ext>
              </a:extLst>
            </p:cNvPr>
            <p:cNvCxnSpPr>
              <a:cxnSpLocks/>
            </p:cNvCxnSpPr>
            <p:nvPr/>
          </p:nvCxnSpPr>
          <p:spPr bwMode="gray">
            <a:xfrm>
              <a:off x="2779484" y="2561080"/>
              <a:ext cx="0" cy="964097"/>
            </a:xfrm>
            <a:prstGeom prst="line">
              <a:avLst/>
            </a:prstGeom>
            <a:ln w="19050" cap="rnd">
              <a:solidFill>
                <a:schemeClr val="accent6"/>
              </a:solidFill>
              <a:prstDash val="dash"/>
              <a:round/>
              <a:headEnd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ADE9B4C-232D-F706-BEF5-E78A35783C00}"/>
                </a:ext>
              </a:extLst>
            </p:cNvPr>
            <p:cNvCxnSpPr>
              <a:cxnSpLocks/>
            </p:cNvCxnSpPr>
            <p:nvPr/>
          </p:nvCxnSpPr>
          <p:spPr bwMode="gray">
            <a:xfrm>
              <a:off x="3933734" y="2561080"/>
              <a:ext cx="0" cy="964097"/>
            </a:xfrm>
            <a:prstGeom prst="line">
              <a:avLst/>
            </a:prstGeom>
            <a:ln w="19050" cap="rnd">
              <a:solidFill>
                <a:schemeClr val="accent6"/>
              </a:solidFill>
              <a:prstDash val="dash"/>
              <a:round/>
              <a:headEnd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CBB4BA8-71B8-08A0-1118-533BE2A613AA}"/>
                </a:ext>
              </a:extLst>
            </p:cNvPr>
            <p:cNvCxnSpPr>
              <a:cxnSpLocks/>
            </p:cNvCxnSpPr>
            <p:nvPr/>
          </p:nvCxnSpPr>
          <p:spPr bwMode="gray">
            <a:xfrm>
              <a:off x="5110109" y="2561080"/>
              <a:ext cx="0" cy="964097"/>
            </a:xfrm>
            <a:prstGeom prst="line">
              <a:avLst/>
            </a:prstGeom>
            <a:ln w="19050" cap="rnd">
              <a:solidFill>
                <a:schemeClr val="accent6"/>
              </a:solidFill>
              <a:prstDash val="dash"/>
              <a:round/>
              <a:headEnd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4F2B990-350B-5120-6828-CCC914733142}"/>
                </a:ext>
              </a:extLst>
            </p:cNvPr>
            <p:cNvCxnSpPr>
              <a:cxnSpLocks/>
            </p:cNvCxnSpPr>
            <p:nvPr/>
          </p:nvCxnSpPr>
          <p:spPr bwMode="gray">
            <a:xfrm>
              <a:off x="5572666" y="2561080"/>
              <a:ext cx="0" cy="964097"/>
            </a:xfrm>
            <a:prstGeom prst="line">
              <a:avLst/>
            </a:prstGeom>
            <a:ln w="19050" cap="rnd">
              <a:solidFill>
                <a:schemeClr val="accent6"/>
              </a:solidFill>
              <a:prstDash val="dash"/>
              <a:round/>
              <a:headEnd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E363812-DCB8-F44A-E436-10F379AF1D13}"/>
                </a:ext>
              </a:extLst>
            </p:cNvPr>
            <p:cNvCxnSpPr>
              <a:cxnSpLocks/>
            </p:cNvCxnSpPr>
            <p:nvPr/>
          </p:nvCxnSpPr>
          <p:spPr bwMode="gray">
            <a:xfrm>
              <a:off x="6746033" y="2561080"/>
              <a:ext cx="0" cy="964097"/>
            </a:xfrm>
            <a:prstGeom prst="line">
              <a:avLst/>
            </a:prstGeom>
            <a:ln w="19050" cap="rnd">
              <a:solidFill>
                <a:schemeClr val="accent6"/>
              </a:solidFill>
              <a:prstDash val="dash"/>
              <a:round/>
              <a:headEnd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DB0D4A3-7743-6068-55A0-18D7B9B1EE12}"/>
                </a:ext>
              </a:extLst>
            </p:cNvPr>
            <p:cNvCxnSpPr>
              <a:cxnSpLocks/>
            </p:cNvCxnSpPr>
            <p:nvPr/>
          </p:nvCxnSpPr>
          <p:spPr bwMode="gray">
            <a:xfrm>
              <a:off x="7909815" y="2537137"/>
              <a:ext cx="0" cy="988040"/>
            </a:xfrm>
            <a:prstGeom prst="line">
              <a:avLst/>
            </a:prstGeom>
            <a:ln w="19050" cap="rnd">
              <a:solidFill>
                <a:schemeClr val="accent6"/>
              </a:solidFill>
              <a:prstDash val="dash"/>
              <a:round/>
              <a:headEnd w="lg" len="med"/>
              <a:tailEnd type="none" w="lg"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D3DBAF8-0C4B-10B6-4994-8B99611E87E0}"/>
                </a:ext>
              </a:extLst>
            </p:cNvPr>
            <p:cNvSpPr txBox="1"/>
            <p:nvPr/>
          </p:nvSpPr>
          <p:spPr bwMode="gray">
            <a:xfrm>
              <a:off x="561284" y="3019410"/>
              <a:ext cx="916020" cy="492443"/>
            </a:xfrm>
            <a:prstGeom prst="rect">
              <a:avLst/>
            </a:prstGeom>
            <a:noFill/>
          </p:spPr>
          <p:txBody>
            <a:bodyPr vert="horz" wrap="none" lIns="0" tIns="0" rIns="0" bIns="0" rtlCol="0">
              <a:spAutoFit/>
            </a:bodyPr>
            <a:lstStyle/>
            <a:p>
              <a:pPr algn="ctr">
                <a:spcBef>
                  <a:spcPts val="600"/>
                </a:spcBef>
              </a:pPr>
              <a:r>
                <a:rPr lang="en-US" sz="1600" i="1" dirty="0"/>
                <a:t>operator’s</a:t>
              </a:r>
              <a:br>
                <a:rPr lang="en-US" sz="1600" i="1" dirty="0"/>
              </a:br>
              <a:r>
                <a:rPr lang="en-US" sz="1600" i="1" dirty="0"/>
                <a:t>supplier</a:t>
              </a:r>
              <a:endParaRPr lang="en-US" sz="1600" dirty="0"/>
            </a:p>
          </p:txBody>
        </p:sp>
      </p:grpSp>
      <p:grpSp>
        <p:nvGrpSpPr>
          <p:cNvPr id="171" name="Group 170">
            <a:extLst>
              <a:ext uri="{FF2B5EF4-FFF2-40B4-BE49-F238E27FC236}">
                <a16:creationId xmlns:a16="http://schemas.microsoft.com/office/drawing/2014/main" id="{D60C35E5-8850-AD59-685A-5316EF79DA96}"/>
              </a:ext>
            </a:extLst>
          </p:cNvPr>
          <p:cNvGrpSpPr/>
          <p:nvPr/>
        </p:nvGrpSpPr>
        <p:grpSpPr>
          <a:xfrm>
            <a:off x="233680" y="4575165"/>
            <a:ext cx="8826774" cy="1115392"/>
            <a:chOff x="233680" y="4554845"/>
            <a:chExt cx="8826774" cy="1115392"/>
          </a:xfrm>
        </p:grpSpPr>
        <p:sp>
          <p:nvSpPr>
            <p:cNvPr id="140" name="Rounded Rectangle 139">
              <a:extLst>
                <a:ext uri="{FF2B5EF4-FFF2-40B4-BE49-F238E27FC236}">
                  <a16:creationId xmlns:a16="http://schemas.microsoft.com/office/drawing/2014/main" id="{275A123E-84B2-799A-7969-27731F37D93C}"/>
                </a:ext>
              </a:extLst>
            </p:cNvPr>
            <p:cNvSpPr/>
            <p:nvPr/>
          </p:nvSpPr>
          <p:spPr bwMode="gray">
            <a:xfrm>
              <a:off x="4152231" y="5110958"/>
              <a:ext cx="987972" cy="388884"/>
            </a:xfrm>
            <a:prstGeom prst="roundRect">
              <a:avLst/>
            </a:prstGeom>
            <a:solidFill>
              <a:schemeClr val="bg2"/>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400" b="0" i="0" u="none" baseline="0" dirty="0">
                  <a:ln>
                    <a:solidFill>
                      <a:sysClr val="windowText" lastClr="000000"/>
                    </a:solidFill>
                  </a:ln>
                  <a:solidFill>
                    <a:schemeClr val="accent6"/>
                  </a:solidFill>
                </a:rPr>
                <a:t>supplier03</a:t>
              </a:r>
            </a:p>
          </p:txBody>
        </p:sp>
        <p:sp>
          <p:nvSpPr>
            <p:cNvPr id="141" name="Rounded Rectangle 140">
              <a:extLst>
                <a:ext uri="{FF2B5EF4-FFF2-40B4-BE49-F238E27FC236}">
                  <a16:creationId xmlns:a16="http://schemas.microsoft.com/office/drawing/2014/main" id="{BB1F1826-5C28-C598-1591-5FD30111999C}"/>
                </a:ext>
              </a:extLst>
            </p:cNvPr>
            <p:cNvSpPr/>
            <p:nvPr/>
          </p:nvSpPr>
          <p:spPr bwMode="gray">
            <a:xfrm>
              <a:off x="5441828" y="5110958"/>
              <a:ext cx="987972" cy="388884"/>
            </a:xfrm>
            <a:prstGeom prst="roundRect">
              <a:avLst/>
            </a:prstGeom>
            <a:solidFill>
              <a:schemeClr val="bg2"/>
            </a:solidFill>
            <a:ln w="28575"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400" b="0" i="0" u="none" baseline="0" dirty="0">
                  <a:ln>
                    <a:solidFill>
                      <a:sysClr val="windowText" lastClr="000000"/>
                    </a:solidFill>
                  </a:ln>
                  <a:solidFill>
                    <a:schemeClr val="accent6"/>
                  </a:solidFill>
                </a:rPr>
                <a:t>supplier01</a:t>
              </a:r>
            </a:p>
          </p:txBody>
        </p:sp>
        <p:sp>
          <p:nvSpPr>
            <p:cNvPr id="142" name="Rounded Rectangle 141">
              <a:extLst>
                <a:ext uri="{FF2B5EF4-FFF2-40B4-BE49-F238E27FC236}">
                  <a16:creationId xmlns:a16="http://schemas.microsoft.com/office/drawing/2014/main" id="{CB94BF1E-5E13-6B17-493F-4A93C6DA744B}"/>
                </a:ext>
              </a:extLst>
            </p:cNvPr>
            <p:cNvSpPr/>
            <p:nvPr/>
          </p:nvSpPr>
          <p:spPr bwMode="gray">
            <a:xfrm>
              <a:off x="6892107" y="5110958"/>
              <a:ext cx="987972" cy="388884"/>
            </a:xfrm>
            <a:prstGeom prst="roundRect">
              <a:avLst/>
            </a:prstGeom>
            <a:solidFill>
              <a:schemeClr val="bg2"/>
            </a:solidFill>
            <a:ln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400" b="0" i="0" u="none" baseline="0" dirty="0">
                  <a:ln>
                    <a:solidFill>
                      <a:sysClr val="windowText" lastClr="000000"/>
                    </a:solidFill>
                  </a:ln>
                  <a:solidFill>
                    <a:schemeClr val="accent6"/>
                  </a:solidFill>
                </a:rPr>
                <a:t>supplier02</a:t>
              </a:r>
            </a:p>
          </p:txBody>
        </p:sp>
        <p:sp>
          <p:nvSpPr>
            <p:cNvPr id="143" name="Rounded Rectangle 142">
              <a:extLst>
                <a:ext uri="{FF2B5EF4-FFF2-40B4-BE49-F238E27FC236}">
                  <a16:creationId xmlns:a16="http://schemas.microsoft.com/office/drawing/2014/main" id="{5987D6E5-4308-56A1-01FF-D73ACB0A7069}"/>
                </a:ext>
              </a:extLst>
            </p:cNvPr>
            <p:cNvSpPr/>
            <p:nvPr/>
          </p:nvSpPr>
          <p:spPr bwMode="gray">
            <a:xfrm>
              <a:off x="8072482" y="5110958"/>
              <a:ext cx="987972" cy="388884"/>
            </a:xfrm>
            <a:prstGeom prst="roundRect">
              <a:avLst/>
            </a:prstGeom>
            <a:solidFill>
              <a:schemeClr val="bg2"/>
            </a:solidFill>
            <a:ln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400" b="0" i="0" u="none" baseline="0" dirty="0">
                  <a:ln>
                    <a:solidFill>
                      <a:sysClr val="windowText" lastClr="000000"/>
                    </a:solidFill>
                  </a:ln>
                  <a:solidFill>
                    <a:schemeClr val="accent6"/>
                  </a:solidFill>
                </a:rPr>
                <a:t>supplier06</a:t>
              </a:r>
            </a:p>
          </p:txBody>
        </p:sp>
        <p:sp>
          <p:nvSpPr>
            <p:cNvPr id="144" name="Rounded Rectangle 143">
              <a:extLst>
                <a:ext uri="{FF2B5EF4-FFF2-40B4-BE49-F238E27FC236}">
                  <a16:creationId xmlns:a16="http://schemas.microsoft.com/office/drawing/2014/main" id="{5CB8894D-3A4F-0C2F-9579-F00381CD75B0}"/>
                </a:ext>
              </a:extLst>
            </p:cNvPr>
            <p:cNvSpPr/>
            <p:nvPr/>
          </p:nvSpPr>
          <p:spPr bwMode="gray">
            <a:xfrm>
              <a:off x="2657231" y="5110958"/>
              <a:ext cx="987972" cy="388884"/>
            </a:xfrm>
            <a:prstGeom prst="roundRect">
              <a:avLst/>
            </a:prstGeom>
            <a:solidFill>
              <a:schemeClr val="bg2"/>
            </a:solidFill>
            <a:ln w="28575"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400" b="0" i="0" u="none" baseline="0" dirty="0">
                  <a:ln>
                    <a:solidFill>
                      <a:sysClr val="windowText" lastClr="000000"/>
                    </a:solidFill>
                  </a:ln>
                  <a:solidFill>
                    <a:schemeClr val="accent6"/>
                  </a:solidFill>
                </a:rPr>
                <a:t>supplier05</a:t>
              </a:r>
            </a:p>
          </p:txBody>
        </p:sp>
        <p:sp>
          <p:nvSpPr>
            <p:cNvPr id="145" name="Rounded Rectangle 144">
              <a:extLst>
                <a:ext uri="{FF2B5EF4-FFF2-40B4-BE49-F238E27FC236}">
                  <a16:creationId xmlns:a16="http://schemas.microsoft.com/office/drawing/2014/main" id="{B9373125-7F74-D1D2-63AB-ACB5C7B9278C}"/>
                </a:ext>
              </a:extLst>
            </p:cNvPr>
            <p:cNvSpPr/>
            <p:nvPr/>
          </p:nvSpPr>
          <p:spPr bwMode="gray">
            <a:xfrm>
              <a:off x="1508227" y="5110958"/>
              <a:ext cx="987972" cy="388884"/>
            </a:xfrm>
            <a:prstGeom prst="roundRect">
              <a:avLst/>
            </a:prstGeom>
            <a:solidFill>
              <a:schemeClr val="bg2"/>
            </a:solidFill>
            <a:ln w="28575"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400" b="0" i="0" u="none" baseline="0" dirty="0">
                  <a:ln>
                    <a:solidFill>
                      <a:sysClr val="windowText" lastClr="000000"/>
                    </a:solidFill>
                  </a:ln>
                  <a:solidFill>
                    <a:schemeClr val="accent6"/>
                  </a:solidFill>
                </a:rPr>
                <a:t>supplier04</a:t>
              </a:r>
            </a:p>
          </p:txBody>
        </p:sp>
        <p:sp>
          <p:nvSpPr>
            <p:cNvPr id="146" name="TextBox 145">
              <a:extLst>
                <a:ext uri="{FF2B5EF4-FFF2-40B4-BE49-F238E27FC236}">
                  <a16:creationId xmlns:a16="http://schemas.microsoft.com/office/drawing/2014/main" id="{7F169C53-D670-6100-3834-270DB5BFE654}"/>
                </a:ext>
              </a:extLst>
            </p:cNvPr>
            <p:cNvSpPr txBox="1"/>
            <p:nvPr/>
          </p:nvSpPr>
          <p:spPr bwMode="gray">
            <a:xfrm>
              <a:off x="3778863" y="5065207"/>
              <a:ext cx="226024" cy="492443"/>
            </a:xfrm>
            <a:prstGeom prst="rect">
              <a:avLst/>
            </a:prstGeom>
            <a:noFill/>
          </p:spPr>
          <p:txBody>
            <a:bodyPr vert="horz" wrap="none" lIns="0" tIns="0" rIns="0" bIns="0" rtlCol="0">
              <a:spAutoFit/>
            </a:bodyPr>
            <a:lstStyle/>
            <a:p>
              <a:pPr algn="l">
                <a:spcBef>
                  <a:spcPts val="600"/>
                </a:spcBef>
              </a:pPr>
              <a:r>
                <a:rPr lang="en-US" sz="3200" b="1" dirty="0">
                  <a:latin typeface="Consolas" panose="020B0609020204030204" pitchFamily="49" charset="0"/>
                  <a:ea typeface="Menlo" panose="020B0609030804020204" pitchFamily="49" charset="0"/>
                  <a:cs typeface="Menlo" panose="020B0609030804020204" pitchFamily="49" charset="0"/>
                </a:rPr>
                <a:t>&gt;</a:t>
              </a:r>
              <a:endParaRPr lang="en-US" sz="1400" b="1" dirty="0">
                <a:latin typeface="Consolas" panose="020B0609020204030204" pitchFamily="49" charset="0"/>
                <a:ea typeface="Menlo" panose="020B0609030804020204" pitchFamily="49" charset="0"/>
                <a:cs typeface="Menlo" panose="020B0609030804020204" pitchFamily="49" charset="0"/>
              </a:endParaRPr>
            </a:p>
          </p:txBody>
        </p:sp>
        <p:sp>
          <p:nvSpPr>
            <p:cNvPr id="147" name="TextBox 146">
              <a:extLst>
                <a:ext uri="{FF2B5EF4-FFF2-40B4-BE49-F238E27FC236}">
                  <a16:creationId xmlns:a16="http://schemas.microsoft.com/office/drawing/2014/main" id="{B1C26B95-FC5B-A37A-1FAC-4EBA8EDBF367}"/>
                </a:ext>
              </a:extLst>
            </p:cNvPr>
            <p:cNvSpPr txBox="1"/>
            <p:nvPr/>
          </p:nvSpPr>
          <p:spPr bwMode="gray">
            <a:xfrm>
              <a:off x="1935488" y="4680955"/>
              <a:ext cx="128240" cy="276999"/>
            </a:xfrm>
            <a:prstGeom prst="rect">
              <a:avLst/>
            </a:prstGeom>
            <a:noFill/>
          </p:spPr>
          <p:txBody>
            <a:bodyPr vert="horz" wrap="none" lIns="0" tIns="0" rIns="0" bIns="0" rtlCol="0">
              <a:spAutoFit/>
            </a:bodyPr>
            <a:lstStyle/>
            <a:p>
              <a:pPr algn="ctr">
                <a:spcBef>
                  <a:spcPts val="600"/>
                </a:spcBef>
              </a:pPr>
              <a:r>
                <a:rPr lang="en-US" b="1" dirty="0"/>
                <a:t>3</a:t>
              </a:r>
            </a:p>
          </p:txBody>
        </p:sp>
        <p:sp>
          <p:nvSpPr>
            <p:cNvPr id="148" name="TextBox 147">
              <a:extLst>
                <a:ext uri="{FF2B5EF4-FFF2-40B4-BE49-F238E27FC236}">
                  <a16:creationId xmlns:a16="http://schemas.microsoft.com/office/drawing/2014/main" id="{EF4FD227-B3C7-37DC-73AF-79D76009714D}"/>
                </a:ext>
              </a:extLst>
            </p:cNvPr>
            <p:cNvSpPr txBox="1"/>
            <p:nvPr/>
          </p:nvSpPr>
          <p:spPr bwMode="gray">
            <a:xfrm>
              <a:off x="3087096" y="4680955"/>
              <a:ext cx="128240" cy="276999"/>
            </a:xfrm>
            <a:prstGeom prst="rect">
              <a:avLst/>
            </a:prstGeom>
            <a:noFill/>
          </p:spPr>
          <p:txBody>
            <a:bodyPr vert="horz" wrap="none" lIns="0" tIns="0" rIns="0" bIns="0" rtlCol="0">
              <a:spAutoFit/>
            </a:bodyPr>
            <a:lstStyle/>
            <a:p>
              <a:pPr algn="ctr">
                <a:spcBef>
                  <a:spcPts val="600"/>
                </a:spcBef>
              </a:pPr>
              <a:r>
                <a:rPr lang="en-US" b="1" dirty="0"/>
                <a:t>3</a:t>
              </a:r>
            </a:p>
          </p:txBody>
        </p:sp>
        <p:sp>
          <p:nvSpPr>
            <p:cNvPr id="149" name="TextBox 148">
              <a:extLst>
                <a:ext uri="{FF2B5EF4-FFF2-40B4-BE49-F238E27FC236}">
                  <a16:creationId xmlns:a16="http://schemas.microsoft.com/office/drawing/2014/main" id="{DDCC0C9D-EE2D-2664-7785-9D4DCFD86CBE}"/>
                </a:ext>
              </a:extLst>
            </p:cNvPr>
            <p:cNvSpPr txBox="1"/>
            <p:nvPr/>
          </p:nvSpPr>
          <p:spPr bwMode="gray">
            <a:xfrm>
              <a:off x="4582097" y="4680955"/>
              <a:ext cx="128240" cy="276999"/>
            </a:xfrm>
            <a:prstGeom prst="rect">
              <a:avLst/>
            </a:prstGeom>
            <a:noFill/>
          </p:spPr>
          <p:txBody>
            <a:bodyPr vert="horz" wrap="none" lIns="0" tIns="0" rIns="0" bIns="0" rtlCol="0">
              <a:spAutoFit/>
            </a:bodyPr>
            <a:lstStyle/>
            <a:p>
              <a:pPr algn="ctr">
                <a:spcBef>
                  <a:spcPts val="600"/>
                </a:spcBef>
              </a:pPr>
              <a:r>
                <a:rPr lang="en-US" b="1" dirty="0"/>
                <a:t>2</a:t>
              </a:r>
            </a:p>
          </p:txBody>
        </p:sp>
        <p:sp>
          <p:nvSpPr>
            <p:cNvPr id="150" name="TextBox 149">
              <a:extLst>
                <a:ext uri="{FF2B5EF4-FFF2-40B4-BE49-F238E27FC236}">
                  <a16:creationId xmlns:a16="http://schemas.microsoft.com/office/drawing/2014/main" id="{105626E0-1254-6715-5294-7472F3D65D97}"/>
                </a:ext>
              </a:extLst>
            </p:cNvPr>
            <p:cNvSpPr txBox="1"/>
            <p:nvPr/>
          </p:nvSpPr>
          <p:spPr bwMode="gray">
            <a:xfrm>
              <a:off x="5871694" y="4680955"/>
              <a:ext cx="128240" cy="276999"/>
            </a:xfrm>
            <a:prstGeom prst="rect">
              <a:avLst/>
            </a:prstGeom>
            <a:noFill/>
          </p:spPr>
          <p:txBody>
            <a:bodyPr vert="horz" wrap="none" lIns="0" tIns="0" rIns="0" bIns="0" rtlCol="0">
              <a:spAutoFit/>
            </a:bodyPr>
            <a:lstStyle/>
            <a:p>
              <a:pPr algn="ctr">
                <a:spcBef>
                  <a:spcPts val="600"/>
                </a:spcBef>
              </a:pPr>
              <a:r>
                <a:rPr lang="en-US" b="1" dirty="0"/>
                <a:t>3</a:t>
              </a:r>
            </a:p>
          </p:txBody>
        </p:sp>
        <p:sp>
          <p:nvSpPr>
            <p:cNvPr id="151" name="TextBox 150">
              <a:extLst>
                <a:ext uri="{FF2B5EF4-FFF2-40B4-BE49-F238E27FC236}">
                  <a16:creationId xmlns:a16="http://schemas.microsoft.com/office/drawing/2014/main" id="{95D495C3-E16B-2640-38B5-66C2D4258065}"/>
                </a:ext>
              </a:extLst>
            </p:cNvPr>
            <p:cNvSpPr txBox="1"/>
            <p:nvPr/>
          </p:nvSpPr>
          <p:spPr bwMode="gray">
            <a:xfrm>
              <a:off x="7321973" y="4680955"/>
              <a:ext cx="128240" cy="276999"/>
            </a:xfrm>
            <a:prstGeom prst="rect">
              <a:avLst/>
            </a:prstGeom>
            <a:noFill/>
          </p:spPr>
          <p:txBody>
            <a:bodyPr vert="horz" wrap="none" lIns="0" tIns="0" rIns="0" bIns="0" rtlCol="0">
              <a:spAutoFit/>
            </a:bodyPr>
            <a:lstStyle/>
            <a:p>
              <a:pPr algn="ctr">
                <a:spcBef>
                  <a:spcPts val="600"/>
                </a:spcBef>
              </a:pPr>
              <a:r>
                <a:rPr lang="en-US" b="1" dirty="0"/>
                <a:t>2</a:t>
              </a:r>
            </a:p>
          </p:txBody>
        </p:sp>
        <p:sp>
          <p:nvSpPr>
            <p:cNvPr id="152" name="TextBox 151">
              <a:extLst>
                <a:ext uri="{FF2B5EF4-FFF2-40B4-BE49-F238E27FC236}">
                  <a16:creationId xmlns:a16="http://schemas.microsoft.com/office/drawing/2014/main" id="{78CFEBDA-671A-FFF0-7E88-4BA3645CDE8C}"/>
                </a:ext>
              </a:extLst>
            </p:cNvPr>
            <p:cNvSpPr txBox="1"/>
            <p:nvPr/>
          </p:nvSpPr>
          <p:spPr bwMode="gray">
            <a:xfrm>
              <a:off x="8502348" y="4680955"/>
              <a:ext cx="128240" cy="276999"/>
            </a:xfrm>
            <a:prstGeom prst="rect">
              <a:avLst/>
            </a:prstGeom>
            <a:noFill/>
          </p:spPr>
          <p:txBody>
            <a:bodyPr vert="horz" wrap="none" lIns="0" tIns="0" rIns="0" bIns="0" rtlCol="0">
              <a:spAutoFit/>
            </a:bodyPr>
            <a:lstStyle/>
            <a:p>
              <a:pPr algn="ctr">
                <a:spcBef>
                  <a:spcPts val="600"/>
                </a:spcBef>
              </a:pPr>
              <a:r>
                <a:rPr lang="en-US" b="1" dirty="0"/>
                <a:t>2</a:t>
              </a:r>
            </a:p>
          </p:txBody>
        </p:sp>
        <p:cxnSp>
          <p:nvCxnSpPr>
            <p:cNvPr id="153" name="Straight Connector 152">
              <a:extLst>
                <a:ext uri="{FF2B5EF4-FFF2-40B4-BE49-F238E27FC236}">
                  <a16:creationId xmlns:a16="http://schemas.microsoft.com/office/drawing/2014/main" id="{E5568EBC-C2ED-9F8A-58E7-6305582AD257}"/>
                </a:ext>
              </a:extLst>
            </p:cNvPr>
            <p:cNvCxnSpPr>
              <a:cxnSpLocks/>
            </p:cNvCxnSpPr>
            <p:nvPr/>
          </p:nvCxnSpPr>
          <p:spPr bwMode="gray">
            <a:xfrm flipV="1">
              <a:off x="233680" y="4984477"/>
              <a:ext cx="8757863" cy="39566"/>
            </a:xfrm>
            <a:prstGeom prst="line">
              <a:avLst/>
            </a:prstGeom>
            <a:ln w="19050" cap="rnd">
              <a:solidFill>
                <a:schemeClr val="accent6"/>
              </a:solidFill>
              <a:prstDash val="dash"/>
              <a:round/>
              <a:headEnd w="lg" len="med"/>
              <a:tailEnd type="none" w="lg" len="med"/>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711784AA-6598-6E0D-52D3-F34775485E37}"/>
                </a:ext>
              </a:extLst>
            </p:cNvPr>
            <p:cNvSpPr txBox="1"/>
            <p:nvPr/>
          </p:nvSpPr>
          <p:spPr bwMode="gray">
            <a:xfrm>
              <a:off x="249182" y="4700232"/>
              <a:ext cx="1104469" cy="215444"/>
            </a:xfrm>
            <a:prstGeom prst="rect">
              <a:avLst/>
            </a:prstGeom>
            <a:noFill/>
          </p:spPr>
          <p:txBody>
            <a:bodyPr vert="horz" wrap="none" lIns="0" tIns="0" rIns="0" bIns="0" rtlCol="0">
              <a:spAutoFit/>
            </a:bodyPr>
            <a:lstStyle/>
            <a:p>
              <a:pPr algn="ctr">
                <a:spcBef>
                  <a:spcPts val="600"/>
                </a:spcBef>
              </a:pPr>
              <a:r>
                <a:rPr lang="en-US" sz="1400" dirty="0"/>
                <a:t>completeness</a:t>
              </a:r>
            </a:p>
          </p:txBody>
        </p:sp>
        <p:cxnSp>
          <p:nvCxnSpPr>
            <p:cNvPr id="155" name="Straight Connector 154">
              <a:extLst>
                <a:ext uri="{FF2B5EF4-FFF2-40B4-BE49-F238E27FC236}">
                  <a16:creationId xmlns:a16="http://schemas.microsoft.com/office/drawing/2014/main" id="{7E953C1F-7FE7-607D-E4CE-FAFB8484BBF7}"/>
                </a:ext>
              </a:extLst>
            </p:cNvPr>
            <p:cNvCxnSpPr>
              <a:cxnSpLocks/>
            </p:cNvCxnSpPr>
            <p:nvPr/>
          </p:nvCxnSpPr>
          <p:spPr bwMode="gray">
            <a:xfrm>
              <a:off x="1418051" y="4598065"/>
              <a:ext cx="0" cy="944820"/>
            </a:xfrm>
            <a:prstGeom prst="line">
              <a:avLst/>
            </a:prstGeom>
            <a:ln w="19050" cap="rnd">
              <a:solidFill>
                <a:schemeClr val="accent6"/>
              </a:solidFill>
              <a:prstDash val="dash"/>
              <a:round/>
              <a:headEnd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C102C805-72A1-EE8B-DF27-89710E6DF875}"/>
                </a:ext>
              </a:extLst>
            </p:cNvPr>
            <p:cNvCxnSpPr>
              <a:cxnSpLocks/>
            </p:cNvCxnSpPr>
            <p:nvPr/>
          </p:nvCxnSpPr>
          <p:spPr bwMode="gray">
            <a:xfrm>
              <a:off x="2571467" y="4578788"/>
              <a:ext cx="0" cy="964097"/>
            </a:xfrm>
            <a:prstGeom prst="line">
              <a:avLst/>
            </a:prstGeom>
            <a:ln w="19050" cap="rnd">
              <a:solidFill>
                <a:schemeClr val="accent6"/>
              </a:solidFill>
              <a:prstDash val="dash"/>
              <a:round/>
              <a:headEnd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69AA7020-FA80-B1E4-F201-EA770CD57B5D}"/>
                </a:ext>
              </a:extLst>
            </p:cNvPr>
            <p:cNvCxnSpPr>
              <a:cxnSpLocks/>
            </p:cNvCxnSpPr>
            <p:nvPr/>
          </p:nvCxnSpPr>
          <p:spPr bwMode="gray">
            <a:xfrm>
              <a:off x="3725717" y="4578788"/>
              <a:ext cx="0" cy="964097"/>
            </a:xfrm>
            <a:prstGeom prst="line">
              <a:avLst/>
            </a:prstGeom>
            <a:ln w="19050" cap="rnd">
              <a:solidFill>
                <a:schemeClr val="accent6"/>
              </a:solidFill>
              <a:prstDash val="dash"/>
              <a:round/>
              <a:headEnd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BFD0AEA9-67BF-895E-63A3-DC0CE46D19D5}"/>
                </a:ext>
              </a:extLst>
            </p:cNvPr>
            <p:cNvCxnSpPr>
              <a:cxnSpLocks/>
            </p:cNvCxnSpPr>
            <p:nvPr/>
          </p:nvCxnSpPr>
          <p:spPr bwMode="gray">
            <a:xfrm>
              <a:off x="5300040" y="4554845"/>
              <a:ext cx="0" cy="1115392"/>
            </a:xfrm>
            <a:prstGeom prst="line">
              <a:avLst/>
            </a:prstGeom>
            <a:ln w="57150" cap="rnd" cmpd="dbl">
              <a:solidFill>
                <a:schemeClr val="accent6"/>
              </a:solidFill>
              <a:prstDash val="solid"/>
              <a:round/>
              <a:headEnd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E916ED09-32F8-79D0-279F-E170886BDEC7}"/>
                </a:ext>
              </a:extLst>
            </p:cNvPr>
            <p:cNvCxnSpPr>
              <a:cxnSpLocks/>
            </p:cNvCxnSpPr>
            <p:nvPr/>
          </p:nvCxnSpPr>
          <p:spPr bwMode="gray">
            <a:xfrm>
              <a:off x="6507386" y="4578788"/>
              <a:ext cx="0" cy="964097"/>
            </a:xfrm>
            <a:prstGeom prst="line">
              <a:avLst/>
            </a:prstGeom>
            <a:ln w="19050" cap="rnd">
              <a:solidFill>
                <a:schemeClr val="accent6"/>
              </a:solidFill>
              <a:prstDash val="dash"/>
              <a:round/>
              <a:headEnd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45F070D2-DD5F-62C3-34B7-F4BF6B68B91E}"/>
                </a:ext>
              </a:extLst>
            </p:cNvPr>
            <p:cNvCxnSpPr>
              <a:cxnSpLocks/>
            </p:cNvCxnSpPr>
            <p:nvPr/>
          </p:nvCxnSpPr>
          <p:spPr bwMode="gray">
            <a:xfrm>
              <a:off x="6814944" y="4578788"/>
              <a:ext cx="0" cy="964097"/>
            </a:xfrm>
            <a:prstGeom prst="line">
              <a:avLst/>
            </a:prstGeom>
            <a:ln w="19050" cap="rnd">
              <a:solidFill>
                <a:schemeClr val="accent6"/>
              </a:solidFill>
              <a:prstDash val="dash"/>
              <a:round/>
              <a:headEnd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39C67324-2283-AECE-BACC-32D2ABAB83DB}"/>
                </a:ext>
              </a:extLst>
            </p:cNvPr>
            <p:cNvCxnSpPr>
              <a:cxnSpLocks/>
            </p:cNvCxnSpPr>
            <p:nvPr/>
          </p:nvCxnSpPr>
          <p:spPr bwMode="gray">
            <a:xfrm>
              <a:off x="7978726" y="4554845"/>
              <a:ext cx="0" cy="988040"/>
            </a:xfrm>
            <a:prstGeom prst="line">
              <a:avLst/>
            </a:prstGeom>
            <a:ln w="19050" cap="rnd">
              <a:solidFill>
                <a:schemeClr val="accent6"/>
              </a:solidFill>
              <a:prstDash val="dash"/>
              <a:round/>
              <a:headEnd w="lg" len="med"/>
              <a:tailEnd type="none" w="lg" len="med"/>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A52F8A3D-CED5-00CB-F70D-85AE212DCB66}"/>
                </a:ext>
              </a:extLst>
            </p:cNvPr>
            <p:cNvSpPr txBox="1"/>
            <p:nvPr/>
          </p:nvSpPr>
          <p:spPr bwMode="gray">
            <a:xfrm>
              <a:off x="353267" y="5037118"/>
              <a:ext cx="916020" cy="492443"/>
            </a:xfrm>
            <a:prstGeom prst="rect">
              <a:avLst/>
            </a:prstGeom>
            <a:noFill/>
          </p:spPr>
          <p:txBody>
            <a:bodyPr vert="horz" wrap="none" lIns="0" tIns="0" rIns="0" bIns="0" rtlCol="0">
              <a:spAutoFit/>
            </a:bodyPr>
            <a:lstStyle/>
            <a:p>
              <a:pPr algn="ctr">
                <a:spcBef>
                  <a:spcPts val="600"/>
                </a:spcBef>
              </a:pPr>
              <a:r>
                <a:rPr lang="en-US" sz="1600" i="1" dirty="0"/>
                <a:t>operator’s</a:t>
              </a:r>
              <a:br>
                <a:rPr lang="en-US" sz="1600" i="1" dirty="0"/>
              </a:br>
              <a:r>
                <a:rPr lang="en-US" sz="1600" i="1" dirty="0"/>
                <a:t>supplier</a:t>
              </a:r>
              <a:endParaRPr lang="en-US" sz="1600" dirty="0"/>
            </a:p>
          </p:txBody>
        </p:sp>
        <p:cxnSp>
          <p:nvCxnSpPr>
            <p:cNvPr id="163" name="Straight Connector 162">
              <a:extLst>
                <a:ext uri="{FF2B5EF4-FFF2-40B4-BE49-F238E27FC236}">
                  <a16:creationId xmlns:a16="http://schemas.microsoft.com/office/drawing/2014/main" id="{2ED37C6D-7F83-6BCA-B473-7A09235919CD}"/>
                </a:ext>
              </a:extLst>
            </p:cNvPr>
            <p:cNvCxnSpPr>
              <a:cxnSpLocks/>
            </p:cNvCxnSpPr>
            <p:nvPr/>
          </p:nvCxnSpPr>
          <p:spPr bwMode="gray">
            <a:xfrm>
              <a:off x="4067113" y="4578788"/>
              <a:ext cx="0" cy="964097"/>
            </a:xfrm>
            <a:prstGeom prst="line">
              <a:avLst/>
            </a:prstGeom>
            <a:ln w="19050" cap="rnd">
              <a:solidFill>
                <a:schemeClr val="accent6"/>
              </a:solidFill>
              <a:prstDash val="dash"/>
              <a:round/>
              <a:headEnd w="lg" len="med"/>
              <a:tailEnd type="none" w="lg" len="med"/>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D581BFB5-5637-DFD6-18A2-41A094EB6E0E}"/>
                </a:ext>
              </a:extLst>
            </p:cNvPr>
            <p:cNvSpPr txBox="1"/>
            <p:nvPr/>
          </p:nvSpPr>
          <p:spPr bwMode="gray">
            <a:xfrm>
              <a:off x="6543228" y="5065207"/>
              <a:ext cx="226024" cy="492443"/>
            </a:xfrm>
            <a:prstGeom prst="rect">
              <a:avLst/>
            </a:prstGeom>
            <a:noFill/>
          </p:spPr>
          <p:txBody>
            <a:bodyPr vert="horz" wrap="none" lIns="0" tIns="0" rIns="0" bIns="0" rtlCol="0">
              <a:spAutoFit/>
            </a:bodyPr>
            <a:lstStyle/>
            <a:p>
              <a:pPr algn="l">
                <a:spcBef>
                  <a:spcPts val="600"/>
                </a:spcBef>
              </a:pPr>
              <a:r>
                <a:rPr lang="en-US" sz="3200" b="1" dirty="0">
                  <a:latin typeface="Consolas" panose="020B0609020204030204" pitchFamily="49" charset="0"/>
                  <a:ea typeface="Menlo" panose="020B0609030804020204" pitchFamily="49" charset="0"/>
                  <a:cs typeface="Menlo" panose="020B0609030804020204" pitchFamily="49" charset="0"/>
                </a:rPr>
                <a:t>&gt;</a:t>
              </a:r>
              <a:endParaRPr lang="en-US" sz="1400" b="1" dirty="0">
                <a:latin typeface="Consolas" panose="020B0609020204030204" pitchFamily="49" charset="0"/>
                <a:ea typeface="Menlo" panose="020B0609030804020204" pitchFamily="49" charset="0"/>
                <a:cs typeface="Menlo" panose="020B0609030804020204" pitchFamily="49" charset="0"/>
              </a:endParaRPr>
            </a:p>
          </p:txBody>
        </p:sp>
      </p:grpSp>
    </p:spTree>
    <p:extLst>
      <p:ext uri="{BB962C8B-B14F-4D97-AF65-F5344CB8AC3E}">
        <p14:creationId xmlns:p14="http://schemas.microsoft.com/office/powerpoint/2010/main" val="1380229272"/>
      </p:ext>
    </p:extLst>
  </p:cSld>
  <p:clrMapOvr>
    <a:masterClrMapping/>
  </p:clrMapOvr>
</p:sld>
</file>

<file path=ppt/theme/theme1.xml><?xml version="1.0" encoding="utf-8"?>
<a:theme xmlns:a="http://schemas.openxmlformats.org/drawingml/2006/main" name="Optum2022">
  <a:themeElements>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custClrLst>
    <a:custClr name="Warm White">
      <a:srgbClr val="FBF9F4"/>
    </a:custClr>
    <a:custClr name="Blank">
      <a:srgbClr val="FFFFFF"/>
    </a:custClr>
    <a:custClr name="Green Success">
      <a:srgbClr val="007000"/>
    </a:custClr>
    <a:custClr name="Red Alert">
      <a:srgbClr val="C40000"/>
    </a:custClr>
    <a:custClr name="Gold Callout">
      <a:srgbClr val="F5B700"/>
    </a:custClr>
    <a:custClr name="Blank">
      <a:srgbClr val="FFFFFF"/>
    </a:custClr>
    <a:custClr name="Blank">
      <a:srgbClr val="FFFFFF"/>
    </a:custClr>
    <a:custClr name="Lagoon">
      <a:srgbClr val="007C89"/>
    </a:custClr>
    <a:custClr name="Violet">
      <a:srgbClr val="422C88"/>
    </a:custClr>
    <a:custClr name="Strawberry">
      <a:srgbClr val="A32A2E"/>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Rainwater">
      <a:srgbClr val="6FC1B1"/>
    </a:custClr>
    <a:custClr name="Iris">
      <a:srgbClr val="8061BC"/>
    </a:custClr>
    <a:custClr name="Apple">
      <a:srgbClr val="D13F44"/>
    </a:custClr>
  </a:custClrLst>
  <a:extLst>
    <a:ext uri="{05A4C25C-085E-4340-85A3-A5531E510DB2}">
      <thm15:themeFamily xmlns:thm15="http://schemas.microsoft.com/office/thememl/2012/main" name="Optum2022" id="{C154760E-AD00-C445-8971-DA709DF1ACF1}" vid="{59C59E1C-6B7E-EB4A-BE38-BC61225C3DD2}"/>
    </a:ext>
  </a:extLst>
</a:theme>
</file>

<file path=ppt/theme/theme2.xml><?xml version="1.0" encoding="utf-8"?>
<a:theme xmlns:a="http://schemas.openxmlformats.org/drawingml/2006/main" name="Optum2023">
  <a:themeElements>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196ECF"/>
      </a:hlink>
      <a:folHlink>
        <a:srgbClr val="4B4D4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extraClrScheme>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extraClrScheme>
  </a:extraClrSchemeLst>
  <a:custClrLst>
    <a:custClr name="Warm White">
      <a:srgbClr val="FBF9F4"/>
    </a:custClr>
    <a:custClr name="Blank">
      <a:srgbClr val="FFFFFF"/>
    </a:custClr>
    <a:custClr name="Green Success">
      <a:srgbClr val="007000"/>
    </a:custClr>
    <a:custClr name="Red Alert">
      <a:srgbClr val="C40000"/>
    </a:custClr>
    <a:custClr name="Gold Callout">
      <a:srgbClr val="F5B700"/>
    </a:custClr>
    <a:custClr name="Blank">
      <a:srgbClr val="FFFFFF"/>
    </a:custClr>
    <a:custClr name="Blank">
      <a:srgbClr val="FFFFFF"/>
    </a:custClr>
    <a:custClr name="Lagoon">
      <a:srgbClr val="007C89"/>
    </a:custClr>
    <a:custClr name="Violet">
      <a:srgbClr val="422C88"/>
    </a:custClr>
    <a:custClr name="Strawberry">
      <a:srgbClr val="A32A2E"/>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Rainwater">
      <a:srgbClr val="6FC1B1"/>
    </a:custClr>
    <a:custClr name="Iris">
      <a:srgbClr val="8061BC"/>
    </a:custClr>
    <a:custClr name="Apple">
      <a:srgbClr val="D13F44"/>
    </a:custClr>
  </a:custClrLst>
  <a:extLst>
    <a:ext uri="{05A4C25C-085E-4340-85A3-A5531E510DB2}">
      <thm15:themeFamily xmlns:thm15="http://schemas.microsoft.com/office/thememl/2012/main" name="Optum2023" id="{B43A6268-5F93-4949-956E-11C902217EBC}" vid="{03419C5B-9B58-E74A-961B-25664C7D19DC}"/>
    </a:ext>
  </a:extLst>
</a:theme>
</file>

<file path=ppt/theme/theme3.xml><?xml version="1.0" encoding="utf-8"?>
<a:theme xmlns:a="http://schemas.openxmlformats.org/drawingml/2006/main" name="Optum Theme">
  <a:themeElements>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extraClrScheme>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extraClrScheme>
  </a:extraClrSchemeLst>
  <a:custClrLst>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Red 80">
      <a:srgbClr val="C40000"/>
    </a:custClr>
    <a:custClr name="Yellow 20">
      <a:srgbClr val="FFF84F"/>
    </a:custClr>
    <a:custClr name="Green 40">
      <a:srgbClr val="61D661"/>
    </a:custClr>
    <a:custClr name="Turquoise 20">
      <a:srgbClr val="AEE2D5"/>
    </a:custClr>
    <a:custClr name="Pink 20">
      <a:srgbClr val="F6BCDC"/>
    </a:custClr>
    <a:custClr name="Purple 20">
      <a:srgbClr val="D9CFEB"/>
    </a:custClr>
    <a:custClr name="Tangerine 20">
      <a:srgbClr val="FFD7B3"/>
    </a:custClr>
    <a:custClr name="Sapphire 20">
      <a:srgbClr val="C4DFF6"/>
    </a:custClr>
    <a:custClr name="Gray 20">
      <a:srgbClr val="E5E5E6"/>
    </a:custClr>
    <a:custClr name="Blank">
      <a:srgbClr val="FFFFFF"/>
    </a:custClr>
    <a:custClr name="Blank">
      <a:srgbClr val="FFFFFF"/>
    </a:custClr>
    <a:custClr name="Yellow Outline">
      <a:srgbClr val="AD8D01"/>
    </a:custClr>
    <a:custClr name="Green Outline">
      <a:srgbClr val="03AB03"/>
    </a:custClr>
    <a:custClr name="Turquoise 50">
      <a:srgbClr val="4EC3AD"/>
    </a:custClr>
    <a:custClr name="Pink 40">
      <a:srgbClr val="E676BA"/>
    </a:custClr>
    <a:custClr name="Purple 40">
      <a:srgbClr val="B3A0D7"/>
    </a:custClr>
    <a:custClr name="Tangerine 40">
      <a:srgbClr val="FFAC61"/>
    </a:custClr>
    <a:custClr name="Sapphire 40">
      <a:srgbClr val="83C0EC"/>
    </a:custClr>
    <a:custClr name="Gray 40">
      <a:srgbClr val="B1B2B4"/>
    </a:custClr>
    <a:custClr name="Blank">
      <a:srgbClr val="FFFFFF"/>
    </a:custClr>
    <a:custClr name="Blank">
      <a:srgbClr val="FFFFFF"/>
    </a:custClr>
    <a:custClr name="Blank">
      <a:srgbClr val="FFFFFF"/>
    </a:custClr>
    <a:custClr name="Blank">
      <a:srgbClr val="FFFFFF"/>
    </a:custClr>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Blank">
      <a:srgbClr val="FFFFFF"/>
    </a:custClr>
    <a:custClr name="Blank">
      <a:srgbClr val="FFFFFF"/>
    </a:custClr>
    <a:custClr name="Warm White">
      <a:srgbClr val="FAF8F2"/>
    </a:custClr>
    <a:custClr name="Turquoise 80">
      <a:srgbClr val="218371"/>
    </a:custClr>
    <a:custClr name="Pink 80">
      <a:srgbClr val="8C195E"/>
    </a:custClr>
    <a:custClr name="Purple 80">
      <a:srgbClr val="422C88"/>
    </a:custClr>
    <a:custClr name="Tangerine 80">
      <a:srgbClr val="B85B06"/>
    </a:custClr>
    <a:custClr name="Sapphire 80">
      <a:srgbClr val="155C8E"/>
    </a:custClr>
    <a:custClr name="Gray 80">
      <a:srgbClr val="4B4D4F"/>
    </a:custClr>
    <a:custClr name="Blank">
      <a:srgbClr val="FFFFFF"/>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z-optum-onscreen-16x9-glg-20240101.potx" id="{81C5947D-C49D-403A-BB0F-84643324A0AC}" vid="{8954040C-117B-4244-BE76-4B2A0B41DDCA}"/>
    </a:ext>
  </a:extLst>
</a:theme>
</file>

<file path=ppt/theme/theme4.xml><?xml version="1.0" encoding="utf-8"?>
<a:theme xmlns:a="http://schemas.openxmlformats.org/drawingml/2006/main" name="OrangeBlue Theme">
  <a:themeElements>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extraClrScheme>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extraClrScheme>
  </a:extraClrSchemeLst>
  <a:custClrLst>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Red 80">
      <a:srgbClr val="C40000"/>
    </a:custClr>
    <a:custClr name="Yellow 20">
      <a:srgbClr val="FFF84F"/>
    </a:custClr>
    <a:custClr name="Green 40">
      <a:srgbClr val="61D661"/>
    </a:custClr>
    <a:custClr name="Turquoise 20">
      <a:srgbClr val="AEE2D5"/>
    </a:custClr>
    <a:custClr name="Pink 20">
      <a:srgbClr val="F6BCDC"/>
    </a:custClr>
    <a:custClr name="Purple 20">
      <a:srgbClr val="D9CFEB"/>
    </a:custClr>
    <a:custClr name="Tangerine 20">
      <a:srgbClr val="FFD7B3"/>
    </a:custClr>
    <a:custClr name="Sapphire 20">
      <a:srgbClr val="C4DFF6"/>
    </a:custClr>
    <a:custClr name="Gray 20">
      <a:srgbClr val="E5E5E6"/>
    </a:custClr>
    <a:custClr name="Blank">
      <a:srgbClr val="FFFFFF"/>
    </a:custClr>
    <a:custClr name="Blank">
      <a:srgbClr val="FFFFFF"/>
    </a:custClr>
    <a:custClr name="Yellow Outline">
      <a:srgbClr val="AD8D01"/>
    </a:custClr>
    <a:custClr name="Green Outline">
      <a:srgbClr val="03AB03"/>
    </a:custClr>
    <a:custClr name="Turquoise 50">
      <a:srgbClr val="4EC3AD"/>
    </a:custClr>
    <a:custClr name="Pink 40">
      <a:srgbClr val="E676BA"/>
    </a:custClr>
    <a:custClr name="Purple 40">
      <a:srgbClr val="B3A0D7"/>
    </a:custClr>
    <a:custClr name="Tangerine 40">
      <a:srgbClr val="FFAC61"/>
    </a:custClr>
    <a:custClr name="Sapphire 40">
      <a:srgbClr val="83C0EC"/>
    </a:custClr>
    <a:custClr name="Gray 40">
      <a:srgbClr val="B1B2B4"/>
    </a:custClr>
    <a:custClr name="Blank">
      <a:srgbClr val="FFFFFF"/>
    </a:custClr>
    <a:custClr name="Blank">
      <a:srgbClr val="FFFFFF"/>
    </a:custClr>
    <a:custClr name="Blank">
      <a:srgbClr val="FFFFFF"/>
    </a:custClr>
    <a:custClr name="Blank">
      <a:srgbClr val="FFFFFF"/>
    </a:custClr>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Blank">
      <a:srgbClr val="FFFFFF"/>
    </a:custClr>
    <a:custClr name="Blank">
      <a:srgbClr val="FFFFFF"/>
    </a:custClr>
    <a:custClr name="Warm White">
      <a:srgbClr val="FAF8F2"/>
    </a:custClr>
    <a:custClr name="Turquoise 80">
      <a:srgbClr val="218371"/>
    </a:custClr>
    <a:custClr name="Pink 80">
      <a:srgbClr val="8C195E"/>
    </a:custClr>
    <a:custClr name="Purple 80">
      <a:srgbClr val="422C88"/>
    </a:custClr>
    <a:custClr name="Tangerine 80">
      <a:srgbClr val="B85B06"/>
    </a:custClr>
    <a:custClr name="Sapphire 80">
      <a:srgbClr val="155C8E"/>
    </a:custClr>
    <a:custClr name="Gray 80">
      <a:srgbClr val="4B4D4F"/>
    </a:custClr>
    <a:custClr name="Blank">
      <a:srgbClr val="FFFFFF"/>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OrangeBlue_2024.potx" id="{775E88BC-C268-4C32-B90B-55F4C6D7A3BD}" vid="{1EC8D1E0-2870-40BB-8E49-14261E2E76C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Optum2022</Template>
  <TotalTime>8820</TotalTime>
  <Words>4071</Words>
  <Application>Microsoft Office PowerPoint</Application>
  <PresentationFormat>Widescreen</PresentationFormat>
  <Paragraphs>489</Paragraphs>
  <Slides>41</Slides>
  <Notes>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41</vt:i4>
      </vt:variant>
    </vt:vector>
  </HeadingPairs>
  <TitlesOfParts>
    <vt:vector size="50" baseType="lpstr">
      <vt:lpstr>Arial</vt:lpstr>
      <vt:lpstr>Calibri</vt:lpstr>
      <vt:lpstr>Consolas</vt:lpstr>
      <vt:lpstr>Menlo</vt:lpstr>
      <vt:lpstr>Wingdings</vt:lpstr>
      <vt:lpstr>Optum2022</vt:lpstr>
      <vt:lpstr>Optum2023</vt:lpstr>
      <vt:lpstr>Optum Theme</vt:lpstr>
      <vt:lpstr>OrangeBlue Theme</vt:lpstr>
      <vt:lpstr>Project 07:  Practice Debugging</vt:lpstr>
      <vt:lpstr>Problem</vt:lpstr>
      <vt:lpstr>Project Goal</vt:lpstr>
      <vt:lpstr>Lesson 07 – Outline</vt:lpstr>
      <vt:lpstr>Lesson Focus</vt:lpstr>
      <vt:lpstr>Sorting Logic Review</vt:lpstr>
      <vt:lpstr>Input Review: Attribute Weights and Rank Scores</vt:lpstr>
      <vt:lpstr>Sorting Steps</vt:lpstr>
      <vt:lpstr>Iterating Through Weights</vt:lpstr>
      <vt:lpstr>Handling Tied Weights</vt:lpstr>
      <vt:lpstr>STEP 1: Copy Superstate WMEs</vt:lpstr>
      <vt:lpstr>Starting Point: Define Your WMEs</vt:lpstr>
      <vt:lpstr>STEP 1: Copy Input Priority WME</vt:lpstr>
      <vt:lpstr>Rule Naming Conventions</vt:lpstr>
      <vt:lpstr>Rule Naming Conventions</vt:lpstr>
      <vt:lpstr>Debugging Rule Matching</vt:lpstr>
      <vt:lpstr>The matches –w [rule_name] Command</vt:lpstr>
      <vt:lpstr>The matches –w [rule_name] Command</vt:lpstr>
      <vt:lpstr>Other Steps When Debugging A Rule</vt:lpstr>
      <vt:lpstr>STEP 2: Propose (evaluate-weight)</vt:lpstr>
      <vt:lpstr>STEP 2: Propose (evaluate-weight)</vt:lpstr>
      <vt:lpstr>STEP 2: Diagnose the Tie</vt:lpstr>
      <vt:lpstr>STEP 3: (break-attr-tie)  Is the Worst</vt:lpstr>
      <vt:lpstr>STEP 3: Modify (break-attr-tie)’s Preference</vt:lpstr>
      <vt:lpstr>STEP 4: Evaluate Weights in Order</vt:lpstr>
      <vt:lpstr>STEP 4: Evaluate Weights in Descending Order</vt:lpstr>
      <vt:lpstr>STEP 5: Applying (evaluate-weight)</vt:lpstr>
      <vt:lpstr>(evaluate-weight) Apply Rules Objective</vt:lpstr>
      <vt:lpstr>STEP 5: Sort by total-cost </vt:lpstr>
      <vt:lpstr>STEP 5: Run and Test</vt:lpstr>
      <vt:lpstr>STEP 6: Completing a Weight</vt:lpstr>
      <vt:lpstr>STEP 6: Marking a Weight as Evaluated</vt:lpstr>
      <vt:lpstr>STEP 6: Run and Test</vt:lpstr>
      <vt:lpstr>Condition Conjunctions and Disjunctions</vt:lpstr>
      <vt:lpstr>How To Combine Conditions?</vt:lpstr>
      <vt:lpstr>Condition Conjunctions</vt:lpstr>
      <vt:lpstr>Condition Disjunctions</vt:lpstr>
      <vt:lpstr>STEP 7: Applying (evaluate-weight)</vt:lpstr>
      <vt:lpstr>STEP 7: Sort by Non-Cost Attributes</vt:lpstr>
      <vt:lpstr>STEP 7: Run and Test</vt:lpstr>
      <vt:lpstr>The Power of Preferences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Soar Cognitive Architecture</dc:title>
  <dc:creator>Stearns, Bryan</dc:creator>
  <cp:lastModifiedBy>Stearns, Bryan</cp:lastModifiedBy>
  <cp:revision>326</cp:revision>
  <dcterms:created xsi:type="dcterms:W3CDTF">2023-04-25T15:41:13Z</dcterms:created>
  <dcterms:modified xsi:type="dcterms:W3CDTF">2024-07-17T22:07:40Z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8a73c85-e524-44a6-bd58-7df7ef87be8f_Enabled">
    <vt:lpwstr>true</vt:lpwstr>
  </property>
  <property fmtid="{D5CDD505-2E9C-101B-9397-08002B2CF9AE}" pid="3" name="MSIP_Label_a8a73c85-e524-44a6-bd58-7df7ef87be8f_SetDate">
    <vt:lpwstr>2023-04-25T15:46:13Z</vt:lpwstr>
  </property>
  <property fmtid="{D5CDD505-2E9C-101B-9397-08002B2CF9AE}" pid="4" name="MSIP_Label_a8a73c85-e524-44a6-bd58-7df7ef87be8f_Method">
    <vt:lpwstr>Standard</vt:lpwstr>
  </property>
  <property fmtid="{D5CDD505-2E9C-101B-9397-08002B2CF9AE}" pid="5" name="MSIP_Label_a8a73c85-e524-44a6-bd58-7df7ef87be8f_Name">
    <vt:lpwstr>Internal Label</vt:lpwstr>
  </property>
  <property fmtid="{D5CDD505-2E9C-101B-9397-08002B2CF9AE}" pid="6" name="MSIP_Label_a8a73c85-e524-44a6-bd58-7df7ef87be8f_SiteId">
    <vt:lpwstr>db05faca-c82a-4b9d-b9c5-0f64b6755421</vt:lpwstr>
  </property>
  <property fmtid="{D5CDD505-2E9C-101B-9397-08002B2CF9AE}" pid="7" name="MSIP_Label_a8a73c85-e524-44a6-bd58-7df7ef87be8f_ActionId">
    <vt:lpwstr>a5656e60-ab66-41bb-bc6d-4e1b056c1410</vt:lpwstr>
  </property>
  <property fmtid="{D5CDD505-2E9C-101B-9397-08002B2CF9AE}" pid="8" name="MSIP_Label_a8a73c85-e524-44a6-bd58-7df7ef87be8f_ContentBits">
    <vt:lpwstr>0</vt:lpwstr>
  </property>
</Properties>
</file>