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4" r:id="rId3"/>
    <p:sldId id="257" r:id="rId4"/>
    <p:sldId id="275" r:id="rId5"/>
    <p:sldId id="265" r:id="rId6"/>
    <p:sldId id="260" r:id="rId7"/>
    <p:sldId id="261" r:id="rId8"/>
    <p:sldId id="262" r:id="rId9"/>
    <p:sldId id="263" r:id="rId10"/>
    <p:sldId id="280" r:id="rId11"/>
    <p:sldId id="276" r:id="rId12"/>
    <p:sldId id="282" r:id="rId13"/>
    <p:sldId id="277" r:id="rId14"/>
    <p:sldId id="269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81" r:id="rId24"/>
    <p:sldId id="312" r:id="rId25"/>
    <p:sldId id="278" r:id="rId26"/>
    <p:sldId id="279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9" r:id="rId35"/>
    <p:sldId id="300" r:id="rId36"/>
    <p:sldId id="301" r:id="rId37"/>
    <p:sldId id="302" r:id="rId38"/>
    <p:sldId id="298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handoutMaster" Target="handoutMasters/handout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C6B69-E906-0F40-9E31-CE606A8DBC05}" type="datetimeFigureOut">
              <a:rPr lang="en-US" smtClean="0"/>
              <a:t>6/9/11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7666C-78BD-824D-9346-BCC06607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35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0EB57-669C-C747-88AD-8238DFA55561}" type="datetimeFigureOut">
              <a:rPr lang="en-US" smtClean="0"/>
              <a:t>6/9/11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3264A-43CD-2E41-9488-117CEBD8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128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 output</a:t>
            </a:r>
            <a:r>
              <a:rPr lang="en-US" baseline="0" dirty="0" smtClean="0"/>
              <a:t> phase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264A-43CD-2E41-9488-117CEBD8BA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Representation: WM (not necessarily connected), ACT-R (dynamic slots, multi-valued attributes)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33264A-43CD-2E41-9488-117CEBD8BA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3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CC0C4-BAD0-DD46-87F0-4F340ABD83BE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6B34-77DE-6C44-92BB-3E1CAFA77F0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4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2BFFC-9B07-C743-9A84-18DE1DE0A8B3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5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3B5B-2833-4D4B-A63E-ACCB7A55512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7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1EDE-084D-0C48-8A91-48BA07483190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B8EDE-93FE-084A-B1CE-C24C568BFA1D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7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01A9-E791-154C-B82B-29FF5E9A995F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0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EAE6-BD84-524E-BF02-4CDC967E1307}" type="datetime3">
              <a:rPr lang="en-US" smtClean="0"/>
              <a:t>9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AA16-AFBC-294D-99F8-4F828B0E8980}" type="datetime3">
              <a:rPr lang="en-US" smtClean="0"/>
              <a:t>9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5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17007-D898-774B-BFE6-2D73A98EC643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4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466C-DD82-FB48-B585-2D170C8A0D2A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5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3D025-B280-9748-9E8D-6D3F229C0CD5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7DBA-A1BA-434D-A2FF-5308FE2FB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Episodic &amp; Semantic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Soar’s Long-Term Declarative Memory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Nate Derbinsky</a:t>
            </a:r>
          </a:p>
          <a:p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Encoding</a:t>
            </a:r>
          </a:p>
          <a:p>
            <a:pPr marL="457200" lvl="1" indent="0">
              <a:buNone/>
            </a:pPr>
            <a:r>
              <a:rPr lang="en-US" dirty="0" smtClean="0"/>
              <a:t>Faithful “snapshot” of top-state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Storage</a:t>
            </a:r>
          </a:p>
          <a:p>
            <a:pPr marL="457200" lvl="1" indent="0">
              <a:buNone/>
            </a:pPr>
            <a:r>
              <a:rPr lang="en-US" dirty="0" smtClean="0"/>
              <a:t>No dynamics (such as forgetting)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Retrieval</a:t>
            </a:r>
          </a:p>
          <a:p>
            <a:pPr marL="457200" lvl="1" indent="0">
              <a:buNone/>
            </a:pPr>
            <a:r>
              <a:rPr lang="en-US" dirty="0"/>
              <a:t>N</a:t>
            </a:r>
            <a:r>
              <a:rPr lang="en-US" dirty="0" smtClean="0"/>
              <a:t>earest-neighbor using structural cue matching</a:t>
            </a:r>
          </a:p>
          <a:p>
            <a:pPr lvl="2"/>
            <a:r>
              <a:rPr lang="en-US" dirty="0" smtClean="0"/>
              <a:t>Biased by </a:t>
            </a:r>
            <a:r>
              <a:rPr lang="en-US" dirty="0" err="1" smtClean="0"/>
              <a:t>recency</a:t>
            </a:r>
            <a:endParaRPr lang="en-US" dirty="0" smtClean="0"/>
          </a:p>
          <a:p>
            <a:pPr lvl="2"/>
            <a:r>
              <a:rPr lang="en-US" dirty="0" smtClean="0"/>
              <a:t>Partial match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7DA26-4D8F-2E46-ADAA-0AA4D4A46EAA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Architectural Integration &amp; Agent Capabilities</a:t>
            </a:r>
          </a:p>
          <a:p>
            <a:pPr marL="457200" lvl="1" indent="0">
              <a:buNone/>
            </a:pPr>
            <a:r>
              <a:rPr lang="en-US" i="1" dirty="0" smtClean="0"/>
              <a:t>Extending Cognitive Architecture with Episodic Memory</a:t>
            </a: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457200" lvl="1" indent="0">
              <a:buNone/>
            </a:pPr>
            <a:r>
              <a:rPr lang="en-US" dirty="0" smtClean="0"/>
              <a:t>Andrew </a:t>
            </a:r>
            <a:r>
              <a:rPr lang="en-US" dirty="0" err="1" smtClean="0"/>
              <a:t>Nuxoll</a:t>
            </a:r>
            <a:r>
              <a:rPr lang="en-US" dirty="0" smtClean="0"/>
              <a:t> &amp; John Laird. AAAI (2007)</a:t>
            </a:r>
            <a:endParaRPr lang="en-US" i="1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Efficiency</a:t>
            </a:r>
          </a:p>
          <a:p>
            <a:pPr marL="457200" lvl="1" indent="0">
              <a:buNone/>
            </a:pPr>
            <a:r>
              <a:rPr lang="en-US" i="1" dirty="0" smtClean="0"/>
              <a:t>Efficiently Implementing Episodic Memory</a:t>
            </a:r>
            <a:r>
              <a:rPr lang="en-US" dirty="0"/>
              <a:t> </a:t>
            </a:r>
            <a:r>
              <a:rPr lang="en-US" dirty="0" smtClean="0"/>
              <a:t>                               </a:t>
            </a:r>
          </a:p>
          <a:p>
            <a:pPr marL="457200" lvl="1" indent="0">
              <a:buNone/>
            </a:pPr>
            <a:r>
              <a:rPr lang="en-US" dirty="0" smtClean="0"/>
              <a:t>Nate Derbinsky &amp; John Laird. ICCBR (2009)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Integrating Learning Mechanisms</a:t>
            </a:r>
          </a:p>
          <a:p>
            <a:pPr marL="457200" lvl="1" indent="0">
              <a:buNone/>
            </a:pPr>
            <a:r>
              <a:rPr lang="en-US" i="1" dirty="0" smtClean="0"/>
              <a:t>Learning to Use Episodic Memory</a:t>
            </a:r>
            <a:r>
              <a:rPr lang="en-US" dirty="0"/>
              <a:t> </a:t>
            </a:r>
            <a:r>
              <a:rPr lang="en-US" dirty="0" smtClean="0"/>
              <a:t>                                              </a:t>
            </a:r>
          </a:p>
          <a:p>
            <a:pPr marL="457200" lvl="1" indent="0">
              <a:buNone/>
            </a:pPr>
            <a:r>
              <a:rPr lang="en-US" dirty="0" smtClean="0"/>
              <a:t>Nicholas </a:t>
            </a:r>
            <a:r>
              <a:rPr lang="en-US" dirty="0" err="1" smtClean="0"/>
              <a:t>Gorski</a:t>
            </a:r>
            <a:r>
              <a:rPr lang="en-US" dirty="0" smtClean="0"/>
              <a:t> &amp; John Laird. Cognitive Systems Research (2011)</a:t>
            </a:r>
          </a:p>
          <a:p>
            <a:pPr marL="457200" lvl="1" indent="0">
              <a:buNone/>
            </a:pPr>
            <a:endParaRPr lang="en-US" i="1" dirty="0" smtClean="0"/>
          </a:p>
          <a:p>
            <a:pPr marL="457200" lvl="1" indent="0">
              <a:buNone/>
            </a:pPr>
            <a:r>
              <a:rPr lang="en-US" i="1" dirty="0" smtClean="0"/>
              <a:t>Using Diverse Cognitive Mechanisms for Action Modeling</a:t>
            </a:r>
            <a:r>
              <a:rPr lang="en-US" dirty="0" smtClean="0"/>
              <a:t>                </a:t>
            </a:r>
          </a:p>
          <a:p>
            <a:pPr marL="457200" lvl="1" indent="0">
              <a:buNone/>
            </a:pPr>
            <a:r>
              <a:rPr lang="en-US" dirty="0" smtClean="0"/>
              <a:t>John Laird, Joseph </a:t>
            </a:r>
            <a:r>
              <a:rPr lang="en-US" dirty="0" err="1" smtClean="0"/>
              <a:t>Xu</a:t>
            </a:r>
            <a:r>
              <a:rPr lang="en-US" dirty="0" smtClean="0"/>
              <a:t>, &amp; Sam </a:t>
            </a:r>
            <a:r>
              <a:rPr lang="en-US" dirty="0" err="1" smtClean="0"/>
              <a:t>Wintermute</a:t>
            </a:r>
            <a:r>
              <a:rPr lang="en-US" dirty="0" smtClean="0"/>
              <a:t>. ICCM (2010)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A67C-2F8D-8347-B843-22C603F640B3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1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9</a:t>
            </a:r>
            <a:endParaRPr lang="en-US" dirty="0"/>
          </a:p>
        </p:txBody>
      </p:sp>
      <p:pic>
        <p:nvPicPr>
          <p:cNvPr id="15" name="Content Placeholder 14" descr="soar9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6" r="-17896"/>
          <a:stretch>
            <a:fillRect/>
          </a:stretch>
        </p:blipFill>
        <p:spPr/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C1588-4687-B348-915F-FCFA1377D9C6}" type="datetime3">
              <a:rPr lang="en-US" smtClean="0"/>
              <a:t>9 June 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12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816515" y="2030806"/>
            <a:ext cx="1650384" cy="1340977"/>
            <a:chOff x="3816515" y="2030806"/>
            <a:chExt cx="1650384" cy="1340977"/>
          </a:xfrm>
        </p:grpSpPr>
        <p:sp>
          <p:nvSpPr>
            <p:cNvPr id="16" name="Rectangle 15"/>
            <p:cNvSpPr/>
            <p:nvPr/>
          </p:nvSpPr>
          <p:spPr>
            <a:xfrm>
              <a:off x="3816515" y="2030806"/>
              <a:ext cx="1650384" cy="76074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12621" y="2984963"/>
              <a:ext cx="644681" cy="38682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2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47349" y="2030806"/>
            <a:ext cx="1650384" cy="1340977"/>
            <a:chOff x="5747349" y="2030806"/>
            <a:chExt cx="1650384" cy="1340977"/>
          </a:xfrm>
        </p:grpSpPr>
        <p:sp>
          <p:nvSpPr>
            <p:cNvPr id="17" name="Rectangle 16"/>
            <p:cNvSpPr/>
            <p:nvPr/>
          </p:nvSpPr>
          <p:spPr>
            <a:xfrm>
              <a:off x="5747349" y="2030806"/>
              <a:ext cx="1650384" cy="76074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334895" y="2984963"/>
              <a:ext cx="644681" cy="38682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2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319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Knowledge Store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ability to store and flexibly retrieve large amounts of knowledge about the world, independent of the context in which it was originally learned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arge, diverse KBs</a:t>
            </a:r>
          </a:p>
          <a:p>
            <a:pPr lvl="1"/>
            <a:r>
              <a:rPr lang="en-US" dirty="0" smtClean="0"/>
              <a:t>Lexical (</a:t>
            </a:r>
            <a:r>
              <a:rPr lang="en-US" dirty="0" err="1" smtClean="0"/>
              <a:t>WordNet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Ontological (</a:t>
            </a:r>
            <a:r>
              <a:rPr lang="en-US" dirty="0" err="1" smtClean="0"/>
              <a:t>Cyc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615D-9A63-DB43-AF04-2A21E59A0F39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13</a:t>
            </a:fld>
            <a:endParaRPr lang="en-US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457201" y="4580734"/>
            <a:ext cx="8382000" cy="16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Arguments for a distinct mechanism</a:t>
            </a:r>
          </a:p>
          <a:p>
            <a:pPr lvl="1"/>
            <a:r>
              <a:rPr lang="en-US" dirty="0" smtClean="0"/>
              <a:t>Data chunking: exponential rules, difficult to encode/change</a:t>
            </a:r>
          </a:p>
          <a:p>
            <a:pPr lvl="1"/>
            <a:r>
              <a:rPr lang="en-US" dirty="0" smtClean="0"/>
              <a:t>Working memory: rule matching grows with number of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55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8" descr="obama.png"/>
          <p:cNvPicPr>
            <a:picLocks noChangeAspect="1"/>
          </p:cNvPicPr>
          <p:nvPr/>
        </p:nvPicPr>
        <p:blipFill>
          <a:blip r:embed="rId2"/>
          <a:srcRect t="-62141" b="-62141"/>
          <a:stretch>
            <a:fillRect/>
          </a:stretch>
        </p:blipFill>
        <p:spPr>
          <a:xfrm>
            <a:off x="1350483" y="3197718"/>
            <a:ext cx="7691401" cy="4229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Memory: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44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Supports deliberate storage and retrieval of long-term objects, features, and relations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067F-09A1-1941-84DF-149234B8E079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4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Integration</a:t>
            </a:r>
            <a:endParaRPr lang="en-US" dirty="0"/>
          </a:p>
        </p:txBody>
      </p:sp>
      <p:pic>
        <p:nvPicPr>
          <p:cNvPr id="7" name="Content Placeholder 6" descr="soar-smem-nad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46" b="-544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9899-8A3A-1D46-A7DE-4B142D7D45B9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07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Integration</a:t>
            </a:r>
            <a:br>
              <a:rPr lang="en-US" dirty="0" smtClean="0"/>
            </a:br>
            <a:r>
              <a:rPr lang="en-US" sz="3600" i="1" dirty="0" smtClean="0"/>
              <a:t>Storage</a:t>
            </a:r>
            <a:endParaRPr lang="en-US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D39C2-F3C6-D04B-8205-531A06176B04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16</a:t>
            </a:fld>
            <a:endParaRPr lang="en-US"/>
          </a:p>
        </p:txBody>
      </p:sp>
      <p:pic>
        <p:nvPicPr>
          <p:cNvPr id="8" name="Content Placeholder 7" descr="soar-smem-ne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46" b="-5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06384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Integration</a:t>
            </a:r>
            <a:br>
              <a:rPr lang="en-US" dirty="0" smtClean="0"/>
            </a:br>
            <a:r>
              <a:rPr lang="en-US" sz="3600" i="1" dirty="0" smtClean="0"/>
              <a:t>Storage</a:t>
            </a:r>
            <a:endParaRPr lang="en-US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CC32-752A-694A-A252-2A5B661435A8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 descr="soar-smem-new-resul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46" b="-5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314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Integration</a:t>
            </a:r>
            <a:br>
              <a:rPr lang="en-US" dirty="0" smtClean="0"/>
            </a:br>
            <a:r>
              <a:rPr lang="en-US" sz="3600" i="1" dirty="0" smtClean="0"/>
              <a:t>Storage</a:t>
            </a:r>
            <a:endParaRPr lang="en-US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EA4FE-9E9F-D247-AE11-E3DE1F517E98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 descr="soar-smem-modifie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46" b="-5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8685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Integration</a:t>
            </a:r>
            <a:br>
              <a:rPr lang="en-US" dirty="0" smtClean="0"/>
            </a:br>
            <a:r>
              <a:rPr lang="en-US" sz="3600" i="1" dirty="0" smtClean="0"/>
              <a:t>Non-Cue-Based Retrieval</a:t>
            </a:r>
            <a:endParaRPr lang="en-US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614AF-0E11-3D47-98B2-4AF8DB30937C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19</a:t>
            </a:fld>
            <a:endParaRPr lang="en-US"/>
          </a:p>
        </p:txBody>
      </p:sp>
      <p:pic>
        <p:nvPicPr>
          <p:cNvPr id="7" name="Content Placeholder 6" descr="soar-smem-retriev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46" b="-5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822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Declarative </a:t>
            </a:r>
            <a:br>
              <a:rPr lang="en-US" dirty="0" smtClean="0"/>
            </a:br>
            <a:r>
              <a:rPr lang="en-US" dirty="0" smtClean="0"/>
              <a:t>Long-Term Memory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Guiding Principle</a:t>
            </a:r>
            <a:r>
              <a:rPr lang="en-US" dirty="0" smtClean="0"/>
              <a:t>. Explore and evaluate new architectural mechanisms </a:t>
            </a:r>
            <a:r>
              <a:rPr lang="en-US" i="1" dirty="0" smtClean="0"/>
              <a:t>if</a:t>
            </a:r>
            <a:r>
              <a:rPr lang="en-US" dirty="0" smtClean="0"/>
              <a:t>…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gents are missing important functionality </a:t>
            </a:r>
            <a:r>
              <a:rPr lang="en-US" i="1" dirty="0" smtClean="0"/>
              <a:t>and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xisting mechanisms cannot </a:t>
            </a:r>
            <a:r>
              <a:rPr lang="en-US" u="sng" dirty="0" smtClean="0"/>
              <a:t>effectively</a:t>
            </a:r>
            <a:r>
              <a:rPr lang="en-US" dirty="0" smtClean="0"/>
              <a:t> and </a:t>
            </a:r>
            <a:r>
              <a:rPr lang="en-US" u="sng" dirty="0" smtClean="0"/>
              <a:t>efficiently</a:t>
            </a:r>
            <a:r>
              <a:rPr lang="en-US" dirty="0" smtClean="0"/>
              <a:t> support this functionality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7B7B-E9CD-9C4F-905C-8A2820D4FB0E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9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Integration</a:t>
            </a:r>
            <a:br>
              <a:rPr lang="en-US" dirty="0" smtClean="0"/>
            </a:br>
            <a:r>
              <a:rPr lang="en-US" sz="3600" i="1" dirty="0"/>
              <a:t>Non-Cue-Based Retrieval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7A7A1-9C27-294D-98F8-56EAF8D1487E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20</a:t>
            </a:fld>
            <a:endParaRPr lang="en-US"/>
          </a:p>
        </p:txBody>
      </p:sp>
      <p:pic>
        <p:nvPicPr>
          <p:cNvPr id="8" name="Content Placeholder 7" descr="soar-smem-retrieve-resul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46" b="-5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17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Integration</a:t>
            </a:r>
            <a:br>
              <a:rPr lang="en-US" dirty="0" smtClean="0"/>
            </a:br>
            <a:r>
              <a:rPr lang="en-US" sz="3600" i="1" dirty="0" smtClean="0"/>
              <a:t>Cue</a:t>
            </a:r>
            <a:r>
              <a:rPr lang="en-US" sz="3600" i="1" dirty="0"/>
              <a:t>-Based Retrieval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AC27-4E0A-A245-A398-9944197B4B54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21</a:t>
            </a:fld>
            <a:endParaRPr lang="en-US"/>
          </a:p>
        </p:txBody>
      </p:sp>
      <p:pic>
        <p:nvPicPr>
          <p:cNvPr id="7" name="Content Placeholder 6" descr="soar-smem-cu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46" b="-5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4803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Architectural Integration</a:t>
            </a:r>
            <a:br>
              <a:rPr lang="en-US" dirty="0" smtClean="0"/>
            </a:br>
            <a:r>
              <a:rPr lang="en-US" sz="3600" i="1" dirty="0" smtClean="0"/>
              <a:t>Cue</a:t>
            </a:r>
            <a:r>
              <a:rPr lang="en-US" sz="3600" i="1" dirty="0"/>
              <a:t>-Based Retrieval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CDB8-68A5-114A-B90B-24745883F031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22</a:t>
            </a:fld>
            <a:endParaRPr lang="en-US"/>
          </a:p>
        </p:txBody>
      </p:sp>
      <p:pic>
        <p:nvPicPr>
          <p:cNvPr id="7" name="Content Placeholder 6" descr="soar-smem-cue-resul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446" b="-544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0844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Encoding</a:t>
            </a:r>
          </a:p>
          <a:p>
            <a:pPr lvl="1"/>
            <a:r>
              <a:rPr lang="en-US" dirty="0" smtClean="0"/>
              <a:t>Deliberate (</a:t>
            </a:r>
            <a:r>
              <a:rPr lang="en-US" dirty="0" smtClean="0"/>
              <a:t>via rules)</a:t>
            </a:r>
            <a:endParaRPr lang="en-US" dirty="0" smtClean="0"/>
          </a:p>
          <a:p>
            <a:pPr lvl="1"/>
            <a:r>
              <a:rPr lang="en-US" dirty="0" smtClean="0"/>
              <a:t>Representation: (&lt;</a:t>
            </a:r>
            <a:r>
              <a:rPr lang="en-US" i="1" dirty="0" smtClean="0"/>
              <a:t>long-term identifier</a:t>
            </a:r>
            <a:r>
              <a:rPr lang="en-US" dirty="0" smtClean="0"/>
              <a:t>&gt; ^attribute value)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Storage</a:t>
            </a:r>
          </a:p>
          <a:p>
            <a:pPr lvl="1"/>
            <a:r>
              <a:rPr lang="en-US" dirty="0" smtClean="0"/>
              <a:t>Agent-modifiable over 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Retrieval</a:t>
            </a:r>
          </a:p>
          <a:p>
            <a:pPr lvl="1"/>
            <a:r>
              <a:rPr lang="en-US" dirty="0" smtClean="0"/>
              <a:t>Associative cue: given feature subset, retrieve node (parameterized biases)</a:t>
            </a:r>
          </a:p>
          <a:p>
            <a:pPr lvl="1"/>
            <a:r>
              <a:rPr lang="en-US" dirty="0" smtClean="0"/>
              <a:t>Expansion: given node, retrieve augmentations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57961-CB56-B343-B8F1-AC792B307E42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10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Comparison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2350"/>
              </p:ext>
            </p:extLst>
          </p:nvPr>
        </p:nvGraphicFramePr>
        <p:xfrm>
          <a:off x="457200" y="1600200"/>
          <a:ext cx="8229600" cy="4756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18903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Episodic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Semantic</a:t>
                      </a:r>
                      <a:endParaRPr lang="en-US" dirty="0"/>
                    </a:p>
                  </a:txBody>
                  <a:tcPr anchor="ctr"/>
                </a:tc>
              </a:tr>
              <a:tr h="1189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Encoding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Automatic</a:t>
                      </a:r>
                    </a:p>
                    <a:p>
                      <a:pPr algn="ctr"/>
                      <a:r>
                        <a:rPr lang="en-US" dirty="0" smtClean="0"/>
                        <a:t>Top-State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Deliberate</a:t>
                      </a:r>
                    </a:p>
                    <a:p>
                      <a:pPr algn="ctr"/>
                      <a:r>
                        <a:rPr lang="en-US" dirty="0" err="1" smtClean="0"/>
                        <a:t>Object+Features</a:t>
                      </a:r>
                      <a:r>
                        <a:rPr lang="en-US" dirty="0" smtClean="0"/>
                        <a:t>/Relations</a:t>
                      </a:r>
                      <a:endParaRPr lang="en-US" dirty="0"/>
                    </a:p>
                  </a:txBody>
                  <a:tcPr anchor="ctr"/>
                </a:tc>
              </a:tr>
              <a:tr h="1189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dynamics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Agent modifiable</a:t>
                      </a:r>
                      <a:endParaRPr lang="en-US" dirty="0"/>
                    </a:p>
                  </a:txBody>
                  <a:tcPr anchor="ctr"/>
                </a:tc>
              </a:tr>
              <a:tr h="11890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Retrieval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Disjunctive</a:t>
                      </a:r>
                    </a:p>
                    <a:p>
                      <a:pPr algn="ctr"/>
                      <a:r>
                        <a:rPr lang="en-US" dirty="0" smtClean="0"/>
                        <a:t>Structural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Conjunctive</a:t>
                      </a:r>
                    </a:p>
                    <a:p>
                      <a:pPr algn="ctr"/>
                      <a:r>
                        <a:rPr lang="en-US" dirty="0" smtClean="0"/>
                        <a:t>Features/Relations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3B5B-2833-4D4B-A63E-ACCB7A55512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89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Prior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u="sng" dirty="0" smtClean="0"/>
              <a:t>Efficiency</a:t>
            </a:r>
          </a:p>
          <a:p>
            <a:pPr marL="457200" lvl="1" indent="0">
              <a:buNone/>
            </a:pPr>
            <a:r>
              <a:rPr lang="en-US" sz="2000" i="1" dirty="0" smtClean="0"/>
              <a:t>Towards Efficiently Supporting Large Symbolic Declarative Memories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Nate Derbinsky, John Laird, &amp; Bryan Smith. ICCM (2010)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2200" u="sng" dirty="0" smtClean="0"/>
              <a:t>Integrating Learning Mechanisms</a:t>
            </a:r>
          </a:p>
          <a:p>
            <a:pPr marL="457200" lvl="1" indent="0">
              <a:buNone/>
            </a:pPr>
            <a:r>
              <a:rPr lang="en-US" sz="2000" i="1" dirty="0" smtClean="0"/>
              <a:t>Using Diverse Cognitive Mechanisms for Action Modeling</a:t>
            </a:r>
            <a:r>
              <a:rPr lang="en-US" dirty="0" smtClean="0"/>
              <a:t>                </a:t>
            </a:r>
          </a:p>
          <a:p>
            <a:pPr marL="457200" lvl="1" indent="0">
              <a:buNone/>
            </a:pPr>
            <a:r>
              <a:rPr lang="en-US" sz="2000" dirty="0" smtClean="0"/>
              <a:t>John Laird, Joseph </a:t>
            </a:r>
            <a:r>
              <a:rPr lang="en-US" sz="2000" dirty="0" err="1" smtClean="0"/>
              <a:t>Xu</a:t>
            </a:r>
            <a:r>
              <a:rPr lang="en-US" sz="2000" dirty="0" smtClean="0"/>
              <a:t>, &amp; Sam </a:t>
            </a:r>
            <a:r>
              <a:rPr lang="en-US" sz="2000" dirty="0" err="1" smtClean="0"/>
              <a:t>Wintermute</a:t>
            </a:r>
            <a:r>
              <a:rPr lang="en-US" sz="2000" dirty="0" smtClean="0"/>
              <a:t>. ICCM (2010)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DF9-91CA-E643-814C-3D64F20E54A9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9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Talks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615543"/>
              </p:ext>
            </p:extLst>
          </p:nvPr>
        </p:nvGraphicFramePr>
        <p:xfrm>
          <a:off x="457200" y="1600200"/>
          <a:ext cx="8229600" cy="4756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978"/>
                <a:gridCol w="914978"/>
                <a:gridCol w="6399644"/>
              </a:tblGrid>
              <a:tr h="74346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EpMem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Talk</a:t>
                      </a:r>
                      <a:endParaRPr lang="en-US" dirty="0"/>
                    </a:p>
                  </a:txBody>
                  <a:tcPr/>
                </a:tc>
              </a:tr>
              <a:tr h="1038816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Effective and Efficient Historical Memory Retrieval Bias in Soar’s Semantic Memory</a:t>
                      </a:r>
                    </a:p>
                    <a:p>
                      <a:r>
                        <a:rPr lang="en-US" sz="1400" i="0" dirty="0" smtClean="0"/>
                        <a:t>Nate</a:t>
                      </a:r>
                      <a:r>
                        <a:rPr lang="en-US" sz="1400" i="0" baseline="0" dirty="0" smtClean="0"/>
                        <a:t> Derbinsky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7434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Playing with Semantic Memory</a:t>
                      </a:r>
                    </a:p>
                    <a:p>
                      <a:r>
                        <a:rPr lang="en-US" sz="1400" i="0" dirty="0" smtClean="0"/>
                        <a:t>Bob </a:t>
                      </a:r>
                      <a:r>
                        <a:rPr lang="en-US" sz="1400" i="0" dirty="0" err="1" smtClean="0"/>
                        <a:t>Marinier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7434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Performance Evaluation of Soar's Declarative Memories</a:t>
                      </a:r>
                    </a:p>
                    <a:p>
                      <a:r>
                        <a:rPr lang="en-US" sz="1400" i="0" dirty="0" smtClean="0"/>
                        <a:t>John Laird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7434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Do's and </a:t>
                      </a:r>
                      <a:r>
                        <a:rPr lang="en-US" sz="1400" i="1" dirty="0" err="1" smtClean="0"/>
                        <a:t>Don't's</a:t>
                      </a:r>
                      <a:r>
                        <a:rPr lang="en-US" sz="1400" i="1" dirty="0" smtClean="0"/>
                        <a:t> of Episodic Memory</a:t>
                      </a:r>
                    </a:p>
                    <a:p>
                      <a:r>
                        <a:rPr lang="en-US" sz="1400" i="0" dirty="0" smtClean="0"/>
                        <a:t>Justin Li</a:t>
                      </a:r>
                      <a:endParaRPr lang="en-US" sz="1400" i="0" dirty="0"/>
                    </a:p>
                  </a:txBody>
                  <a:tcPr anchor="ctr"/>
                </a:tc>
              </a:tr>
              <a:tr h="743467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Supporting Delayed Intentions with Long-Term Memories</a:t>
                      </a:r>
                      <a:endParaRPr lang="en-US" sz="1400" i="0" dirty="0" smtClean="0"/>
                    </a:p>
                    <a:p>
                      <a:r>
                        <a:rPr lang="en-US" sz="1400" i="0" dirty="0" smtClean="0"/>
                        <a:t>Justin</a:t>
                      </a:r>
                      <a:r>
                        <a:rPr lang="en-US" sz="1400" i="0" baseline="0" dirty="0" smtClean="0"/>
                        <a:t> Li</a:t>
                      </a:r>
                      <a:endParaRPr lang="en-US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824C-6AAA-2740-94A9-33BCF8812FBE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7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C00-80CC-EB42-8C95-368544429BA0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5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Research Issues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</a:p>
          <a:p>
            <a:pPr lvl="1"/>
            <a:r>
              <a:rPr lang="en-US" dirty="0" smtClean="0"/>
              <a:t>Encoding</a:t>
            </a:r>
          </a:p>
          <a:p>
            <a:pPr lvl="1"/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Retrieval</a:t>
            </a:r>
            <a:endParaRPr lang="en-US" dirty="0"/>
          </a:p>
          <a:p>
            <a:r>
              <a:rPr lang="en-US" dirty="0" smtClean="0"/>
              <a:t>Efficiency</a:t>
            </a:r>
            <a:endParaRPr lang="en-US" dirty="0"/>
          </a:p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Agent/Task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epresentation</a:t>
            </a:r>
          </a:p>
          <a:p>
            <a:pPr lvl="1"/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Sharing</a:t>
            </a:r>
          </a:p>
          <a:p>
            <a:pPr lvl="1"/>
            <a:r>
              <a:rPr lang="en-US" dirty="0" smtClean="0"/>
              <a:t>Capabilities</a:t>
            </a:r>
          </a:p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Metrics </a:t>
            </a:r>
          </a:p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C998-4C2C-394A-B2AB-46BB09957904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Encoding: Episodic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Should </a:t>
            </a:r>
            <a:r>
              <a:rPr lang="en-US" dirty="0" err="1" smtClean="0"/>
              <a:t>EpMem</a:t>
            </a:r>
            <a:r>
              <a:rPr lang="en-US" dirty="0" smtClean="0"/>
              <a:t> capture sub-goal processing?</a:t>
            </a:r>
          </a:p>
          <a:p>
            <a:pPr lvl="1"/>
            <a:r>
              <a:rPr lang="en-US" dirty="0" smtClean="0"/>
              <a:t>Space and retrieval time multiplier</a:t>
            </a:r>
          </a:p>
          <a:p>
            <a:endParaRPr lang="en-US" dirty="0" smtClean="0"/>
          </a:p>
          <a:p>
            <a:r>
              <a:rPr lang="en-US" dirty="0" smtClean="0"/>
              <a:t>Explore space saver tradeoff: stop at LTIs</a:t>
            </a:r>
          </a:p>
          <a:p>
            <a:pPr lvl="1"/>
            <a:r>
              <a:rPr lang="en-US" dirty="0" smtClean="0"/>
              <a:t>Sacrifice of fidelity (“changing” episodes)</a:t>
            </a:r>
          </a:p>
          <a:p>
            <a:pPr lvl="1"/>
            <a:r>
              <a:rPr lang="en-US" dirty="0" smtClean="0"/>
              <a:t>Added deliberation required to “reconstruct” episode contents</a:t>
            </a:r>
          </a:p>
          <a:p>
            <a:pPr lvl="1"/>
            <a:r>
              <a:rPr lang="en-US" dirty="0" smtClean="0"/>
              <a:t>Can’t search substructure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29FCB-353B-2D4F-B7B8-E25309886C37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9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9</a:t>
            </a:r>
            <a:endParaRPr lang="en-US" dirty="0"/>
          </a:p>
        </p:txBody>
      </p:sp>
      <p:pic>
        <p:nvPicPr>
          <p:cNvPr id="15" name="Content Placeholder 14" descr="soar9.tif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96" r="-17896"/>
          <a:stretch>
            <a:fillRect/>
          </a:stretch>
        </p:blipFill>
        <p:spPr/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115C-AA58-3046-98C7-A4DD9AF79251}" type="datetime3">
              <a:rPr lang="en-US" smtClean="0"/>
              <a:t>9 June 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816515" y="2030806"/>
            <a:ext cx="1650384" cy="1340977"/>
            <a:chOff x="3816515" y="2030806"/>
            <a:chExt cx="1650384" cy="1340977"/>
          </a:xfrm>
        </p:grpSpPr>
        <p:sp>
          <p:nvSpPr>
            <p:cNvPr id="16" name="Rectangle 15"/>
            <p:cNvSpPr/>
            <p:nvPr/>
          </p:nvSpPr>
          <p:spPr>
            <a:xfrm>
              <a:off x="3816515" y="2030806"/>
              <a:ext cx="1650384" cy="76074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712621" y="2984963"/>
              <a:ext cx="644681" cy="38682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2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47349" y="2030806"/>
            <a:ext cx="1650384" cy="1340977"/>
            <a:chOff x="5747349" y="2030806"/>
            <a:chExt cx="1650384" cy="1340977"/>
          </a:xfrm>
        </p:grpSpPr>
        <p:sp>
          <p:nvSpPr>
            <p:cNvPr id="17" name="Rectangle 16"/>
            <p:cNvSpPr/>
            <p:nvPr/>
          </p:nvSpPr>
          <p:spPr>
            <a:xfrm>
              <a:off x="5747349" y="2030806"/>
              <a:ext cx="1650384" cy="76074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0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334895" y="2984963"/>
              <a:ext cx="644681" cy="38682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2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2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254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Semantic Knowledge: “soar”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431BB-D770-E146-980B-4F0EF07ECB94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87306-203E-EB46-9E59-3737B0F7C1A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9" name="Picture 8" descr="soar-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488" y="1649405"/>
            <a:ext cx="5786312" cy="1987035"/>
          </a:xfrm>
          <a:prstGeom prst="rect">
            <a:avLst/>
          </a:prstGeom>
        </p:spPr>
      </p:pic>
      <p:pic>
        <p:nvPicPr>
          <p:cNvPr id="10" name="Picture 9" descr="soar-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45980"/>
            <a:ext cx="7102675" cy="17608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1670222"/>
            <a:ext cx="281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“sense” of the word “soar”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136268" y="4245980"/>
            <a:ext cx="392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“gloss” with the </a:t>
            </a:r>
            <a:r>
              <a:rPr lang="en-US" b="1" dirty="0" err="1" smtClean="0"/>
              <a:t>synset</a:t>
            </a:r>
            <a:r>
              <a:rPr lang="en-US" b="1" dirty="0" smtClean="0"/>
              <a:t>-id “200155406”</a:t>
            </a:r>
            <a:endParaRPr lang="en-US" b="1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57200" y="3921506"/>
            <a:ext cx="8229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2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Episode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036BA-3584-8B47-B08C-75ED02D910F9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1FF-A085-DF4E-AF0F-CA1CB28C2A38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2" name="Content Placeholder 11" descr="orig.png"/>
          <p:cNvPicPr>
            <a:picLocks noGrp="1" noChangeAspect="1"/>
          </p:cNvPicPr>
          <p:nvPr>
            <p:ph idx="1"/>
          </p:nvPr>
        </p:nvPicPr>
        <p:blipFill>
          <a:blip r:embed="rId2"/>
          <a:srcRect l="-3511" r="-3511"/>
          <a:stretch>
            <a:fillRect/>
          </a:stretch>
        </p:blipFill>
        <p:spPr/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42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Pruned Episodic Encoding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Episodic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Semantic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E88D1-79F9-584C-9C45-DB791118C010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1FF-A085-DF4E-AF0F-CA1CB28C2A38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2" name="Content Placeholder 11" descr="soar-s.png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-92357" b="-92357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4" name="Content Placeholder 13" descr="pruned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-2242" r="-2242"/>
          <a:stretch>
            <a:fillRect/>
          </a:stretch>
        </p:blipFill>
        <p:spPr/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0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Encoding: Semantic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does knowledge come from?</a:t>
            </a:r>
          </a:p>
          <a:p>
            <a:pPr lvl="1"/>
            <a:r>
              <a:rPr lang="en-US" dirty="0" smtClean="0"/>
              <a:t>Consolidating from </a:t>
            </a:r>
            <a:r>
              <a:rPr lang="en-US" dirty="0" err="1" smtClean="0"/>
              <a:t>EpMem</a:t>
            </a:r>
            <a:r>
              <a:rPr lang="en-US" dirty="0"/>
              <a:t> </a:t>
            </a:r>
            <a:r>
              <a:rPr lang="en-US" dirty="0" smtClean="0"/>
              <a:t>via stability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DDAF-A726-264D-A1FD-547CE274C786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64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Stability (1)</a:t>
            </a:r>
            <a:endParaRPr lang="en-US" dirty="0"/>
          </a:p>
        </p:txBody>
      </p:sp>
      <p:pic>
        <p:nvPicPr>
          <p:cNvPr id="7" name="Content Placeholder 6" descr="blocks-world-original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75577" b="-175577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33C2-670F-3040-A533-A5027E82BA1C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836-E717-EF40-9AF6-DE199DB842F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74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Stability (2)</a:t>
            </a:r>
            <a:endParaRPr lang="en-US" dirty="0"/>
          </a:p>
        </p:txBody>
      </p:sp>
      <p:pic>
        <p:nvPicPr>
          <p:cNvPr id="7" name="Content Placeholder 6" descr="blocks-world-90-0.pdf"/>
          <p:cNvPicPr>
            <a:picLocks noGrp="1" noChangeAspect="1"/>
          </p:cNvPicPr>
          <p:nvPr>
            <p:ph idx="1"/>
          </p:nvPr>
        </p:nvPicPr>
        <p:blipFill>
          <a:blip r:embed="rId2"/>
          <a:srcRect t="-95106" b="-9510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D806-2FE9-CD4A-A5F9-8ED387E50425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836-E717-EF40-9AF6-DE199DB842F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3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Stability (3)</a:t>
            </a:r>
            <a:endParaRPr lang="en-US" dirty="0"/>
          </a:p>
        </p:txBody>
      </p:sp>
      <p:pic>
        <p:nvPicPr>
          <p:cNvPr id="7" name="Content Placeholder 6" descr="blocks-world-0-90.pdf"/>
          <p:cNvPicPr>
            <a:picLocks noGrp="1" noChangeAspect="1"/>
          </p:cNvPicPr>
          <p:nvPr>
            <p:ph idx="1"/>
          </p:nvPr>
        </p:nvPicPr>
        <p:blipFill>
          <a:blip r:embed="rId2"/>
          <a:srcRect t="-60796" b="-60796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7B60-5FE3-0E40-A9F8-C4E2786221D2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836-E717-EF40-9AF6-DE199DB842F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1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Stability (4)</a:t>
            </a:r>
            <a:endParaRPr lang="en-US" dirty="0"/>
          </a:p>
        </p:txBody>
      </p:sp>
      <p:pic>
        <p:nvPicPr>
          <p:cNvPr id="7" name="Content Placeholder 6" descr="blocks-world-90-90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7500" b="-17500"/>
          <a:stretch>
            <a:fillRect/>
          </a:stretch>
        </p:blipFill>
        <p:spPr/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F599-AAFE-0A41-8E00-01687A14E921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E2836-E717-EF40-9AF6-DE199DB842F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Encoding: Semantic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does knowledge come from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Consolidating from </a:t>
            </a:r>
            <a:r>
              <a:rPr lang="en-US" dirty="0" err="1" smtClean="0"/>
              <a:t>EpMem</a:t>
            </a:r>
            <a:r>
              <a:rPr lang="en-US" dirty="0"/>
              <a:t> </a:t>
            </a:r>
            <a:r>
              <a:rPr lang="en-US" dirty="0" smtClean="0"/>
              <a:t>via stability</a:t>
            </a:r>
          </a:p>
          <a:p>
            <a:pPr lvl="1"/>
            <a:r>
              <a:rPr lang="en-US" dirty="0" smtClean="0"/>
              <a:t>From WM via situational focus (activation)</a:t>
            </a:r>
          </a:p>
          <a:p>
            <a:pPr lvl="1"/>
            <a:r>
              <a:rPr lang="en-US" dirty="0" smtClean="0"/>
              <a:t>Mirroring</a:t>
            </a:r>
          </a:p>
          <a:p>
            <a:pPr lvl="2"/>
            <a:r>
              <a:rPr lang="en-US" dirty="0" smtClean="0"/>
              <a:t>Hypotheticals?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D2DA5-A24F-1F42-A3DD-85CDC99BD492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0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Storage: Episodic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is cheap, but not unlimited…</a:t>
            </a:r>
          </a:p>
          <a:p>
            <a:pPr lvl="1"/>
            <a:r>
              <a:rPr lang="en-US" dirty="0" smtClean="0"/>
              <a:t>Forgetting</a:t>
            </a:r>
          </a:p>
          <a:p>
            <a:pPr lvl="2"/>
            <a:r>
              <a:rPr lang="en-US" dirty="0" err="1" smtClean="0"/>
              <a:t>Recency</a:t>
            </a:r>
            <a:r>
              <a:rPr lang="en-US" dirty="0" smtClean="0"/>
              <a:t>, emotional salience</a:t>
            </a:r>
          </a:p>
          <a:p>
            <a:pPr lvl="1"/>
            <a:r>
              <a:rPr lang="en-US" dirty="0" smtClean="0"/>
              <a:t>Merging</a:t>
            </a:r>
          </a:p>
          <a:p>
            <a:pPr lvl="1"/>
            <a:r>
              <a:rPr lang="en-US" dirty="0" smtClean="0"/>
              <a:t>Can such operations occur in an incremental fashion?</a:t>
            </a:r>
          </a:p>
          <a:p>
            <a:pPr lvl="1"/>
            <a:r>
              <a:rPr lang="en-US" dirty="0" smtClean="0"/>
              <a:t>Is there a functional benefit to forgetting?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3B5B-2833-4D4B-A63E-ACCB7A55512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67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Autobiographic Agent History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ability to remember, in context, experience that wasn’t necessarily known to be important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Virtual Sensing            [</a:t>
            </a:r>
            <a:r>
              <a:rPr lang="en-US" dirty="0" err="1"/>
              <a:t>Nuxoll</a:t>
            </a:r>
            <a:r>
              <a:rPr lang="en-US" dirty="0"/>
              <a:t> &amp; Laird 2007]</a:t>
            </a:r>
          </a:p>
          <a:p>
            <a:r>
              <a:rPr lang="en-US" dirty="0" smtClean="0"/>
              <a:t>Action </a:t>
            </a:r>
            <a:r>
              <a:rPr lang="en-US" dirty="0"/>
              <a:t>Modeling                [</a:t>
            </a:r>
            <a:r>
              <a:rPr lang="en-US" dirty="0" err="1"/>
              <a:t>Xu</a:t>
            </a:r>
            <a:r>
              <a:rPr lang="en-US" dirty="0"/>
              <a:t> &amp; Laird 2010]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9F0E-1BC2-894D-8758-BB1F7DAB6CB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4</a:t>
            </a:fld>
            <a:endParaRPr lang="en-US"/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457201" y="4580734"/>
            <a:ext cx="8382000" cy="16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Arguments for a distinct mechanism</a:t>
            </a:r>
          </a:p>
          <a:p>
            <a:pPr lvl="1"/>
            <a:r>
              <a:rPr lang="en-US" dirty="0" smtClean="0"/>
              <a:t>Rule matching scales with working memory size</a:t>
            </a:r>
          </a:p>
          <a:p>
            <a:pPr lvl="1"/>
            <a:r>
              <a:rPr lang="en-US" dirty="0" smtClean="0"/>
              <a:t>Rule-based episodes would be problematic to encode and retrieve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291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Storage: Semantic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is cheap, but not unlimited…</a:t>
            </a:r>
          </a:p>
          <a:p>
            <a:pPr lvl="1"/>
            <a:r>
              <a:rPr lang="en-US" dirty="0" smtClean="0"/>
              <a:t>Forgetting via activation (</a:t>
            </a:r>
            <a:r>
              <a:rPr lang="en-US" dirty="0" err="1" smtClean="0"/>
              <a:t>ala</a:t>
            </a:r>
            <a:r>
              <a:rPr lang="en-US" dirty="0" smtClean="0"/>
              <a:t> ACT-R)</a:t>
            </a:r>
          </a:p>
          <a:p>
            <a:pPr lvl="1"/>
            <a:r>
              <a:rPr lang="en-US" dirty="0"/>
              <a:t>Is there a functional benefit to forgetting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3B5B-2833-4D4B-A63E-ACCB7A55512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64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Retrieval: Episodic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Evaluating retrieval quality</a:t>
            </a:r>
          </a:p>
          <a:p>
            <a:r>
              <a:rPr lang="en-US" dirty="0" smtClean="0"/>
              <a:t>Biases for ambiguous cues</a:t>
            </a:r>
          </a:p>
          <a:p>
            <a:pPr lvl="1"/>
            <a:r>
              <a:rPr lang="en-US" dirty="0" smtClean="0"/>
              <a:t>Episode emotional appraisal</a:t>
            </a:r>
          </a:p>
          <a:p>
            <a:pPr lvl="1"/>
            <a:r>
              <a:rPr lang="en-US" dirty="0" smtClean="0"/>
              <a:t>Element activation</a:t>
            </a:r>
          </a:p>
          <a:p>
            <a:pPr lvl="1"/>
            <a:r>
              <a:rPr lang="en-US" dirty="0" smtClean="0"/>
              <a:t>How to do this efficiently!!??</a:t>
            </a:r>
          </a:p>
          <a:p>
            <a:r>
              <a:rPr lang="en-US" dirty="0" smtClean="0"/>
              <a:t>More complex similarity functions</a:t>
            </a:r>
          </a:p>
          <a:p>
            <a:pPr lvl="1"/>
            <a:r>
              <a:rPr lang="en-US" dirty="0" smtClean="0"/>
              <a:t>Possibly exploit static structure of IO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3B5B-2833-4D4B-A63E-ACCB7A55512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37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Retrieval: Semantic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&amp; efficient biases (</a:t>
            </a:r>
            <a:r>
              <a:rPr lang="en-US" dirty="0" err="1" smtClean="0"/>
              <a:t>ala</a:t>
            </a:r>
            <a:r>
              <a:rPr lang="en-US" dirty="0" smtClean="0"/>
              <a:t> ACT-R)</a:t>
            </a:r>
          </a:p>
          <a:p>
            <a:pPr lvl="1"/>
            <a:r>
              <a:rPr lang="en-US" dirty="0" smtClean="0"/>
              <a:t>Base-level</a:t>
            </a:r>
          </a:p>
          <a:p>
            <a:pPr lvl="1"/>
            <a:r>
              <a:rPr lang="en-US" dirty="0" smtClean="0"/>
              <a:t>Spreading (more than 1-level?)</a:t>
            </a:r>
          </a:p>
          <a:p>
            <a:pPr lvl="1"/>
            <a:r>
              <a:rPr lang="en-US" dirty="0" smtClean="0"/>
              <a:t>Partial match</a:t>
            </a:r>
          </a:p>
          <a:p>
            <a:pPr lvl="1"/>
            <a:r>
              <a:rPr lang="en-US" dirty="0" smtClean="0"/>
              <a:t>Noise</a:t>
            </a:r>
          </a:p>
          <a:p>
            <a:pPr lvl="1"/>
            <a:r>
              <a:rPr lang="en-US" dirty="0" smtClean="0"/>
              <a:t>Other?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3B5B-2833-4D4B-A63E-ACCB7A55512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7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Asynchronous retrievals</a:t>
            </a:r>
          </a:p>
          <a:p>
            <a:pPr lvl="1"/>
            <a:r>
              <a:rPr lang="en-US" dirty="0" smtClean="0"/>
              <a:t>Pragmatic: max time per cycle</a:t>
            </a:r>
          </a:p>
          <a:p>
            <a:pPr lvl="1"/>
            <a:r>
              <a:rPr lang="en-US" dirty="0" smtClean="0"/>
              <a:t>Explore multiple approaches to a problem, while LTMs are searching</a:t>
            </a:r>
          </a:p>
          <a:p>
            <a:pPr lvl="2"/>
            <a:r>
              <a:rPr lang="en-US" dirty="0" smtClean="0"/>
              <a:t>Faster memory -&gt; better task performance?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3B5B-2833-4D4B-A63E-ACCB7A55512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973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to control LTMs</a:t>
            </a:r>
          </a:p>
          <a:p>
            <a:r>
              <a:rPr lang="en-US" dirty="0" smtClean="0"/>
              <a:t>Knowledge-level learning/retrieval strategies</a:t>
            </a:r>
          </a:p>
          <a:p>
            <a:r>
              <a:rPr lang="en-US" dirty="0" smtClean="0"/>
              <a:t>Symbolic vs. Perceptual LTMs</a:t>
            </a:r>
          </a:p>
          <a:p>
            <a:pPr lvl="1"/>
            <a:r>
              <a:rPr lang="en-US" dirty="0" smtClean="0"/>
              <a:t>How can symbolic LTM inform perceptual processes?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3B5B-2833-4D4B-A63E-ACCB7A55512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25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types of representations do we need to support and learn large, diverse semantic stores?</a:t>
            </a:r>
          </a:p>
          <a:p>
            <a:r>
              <a:rPr lang="en-US" dirty="0" smtClean="0"/>
              <a:t>How do we maintain consistency between the long-term memories (or at least remain robust to inconsistencies)?</a:t>
            </a:r>
          </a:p>
          <a:p>
            <a:r>
              <a:rPr lang="en-US" dirty="0" smtClean="0"/>
              <a:t>To what extent can long-term knowledge be shared between agents?</a:t>
            </a:r>
          </a:p>
          <a:p>
            <a:r>
              <a:rPr lang="en-US" dirty="0" smtClean="0"/>
              <a:t>How do we capture high-level capabilities as re-usable components (i.e. rule libraries)?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3B5B-2833-4D4B-A63E-ACCB7A55512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00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“comprehensive” set of domains/tasks by which to measure progress of LTM development?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etrics?</a:t>
            </a:r>
          </a:p>
          <a:p>
            <a:endParaRPr lang="en-US" dirty="0"/>
          </a:p>
          <a:p>
            <a:r>
              <a:rPr lang="en-US" dirty="0" smtClean="0"/>
              <a:t>At what time scale should we evaluate LTMs for generally intelligent agents?</a:t>
            </a:r>
          </a:p>
          <a:p>
            <a:pPr lvl="1"/>
            <a:r>
              <a:rPr lang="en-US" dirty="0" smtClean="0"/>
              <a:t>Is this feasible in real-time domains?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3B5B-2833-4D4B-A63E-ACCB7A55512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08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agents persist for long periods of time and build up their own knowledge stores, how do we assess/visualize progress and debug agents?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3B5B-2833-4D4B-A63E-ACCB7A55512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1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Episodic Memory: Big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Episodic memory is a </a:t>
            </a:r>
            <a:r>
              <a:rPr lang="en-US" u="sng" dirty="0" smtClean="0"/>
              <a:t>weak</a:t>
            </a:r>
            <a:r>
              <a:rPr lang="en-US" dirty="0" smtClean="0"/>
              <a:t> learning mechanism</a:t>
            </a:r>
          </a:p>
          <a:p>
            <a:pPr lvl="1"/>
            <a:r>
              <a:rPr lang="en-US" dirty="0" smtClean="0"/>
              <a:t>Automatically captures, stores, and temporally indexes agent state</a:t>
            </a:r>
          </a:p>
          <a:p>
            <a:pPr lvl="1"/>
            <a:r>
              <a:rPr lang="en-US" dirty="0" smtClean="0"/>
              <a:t>Supports content-addressable agent interface to autobiographical prior </a:t>
            </a:r>
            <a:r>
              <a:rPr lang="en-US" dirty="0" smtClean="0"/>
              <a:t>experience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98540-6415-724A-AD10-DE88E12A7418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7DBA-A1BA-434D-A2FF-5308FE2FBE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6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Integration</a:t>
            </a:r>
            <a:endParaRPr lang="en-US" dirty="0"/>
          </a:p>
        </p:txBody>
      </p:sp>
      <p:pic>
        <p:nvPicPr>
          <p:cNvPr id="4" name="Content Placeholder 7" descr="bas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673" b="-667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336-E134-0449-89FF-2AB93A859E49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1FF-A085-DF4E-AF0F-CA1CB28C2A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35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Integration</a:t>
            </a:r>
            <a:endParaRPr lang="en-US" dirty="0"/>
          </a:p>
        </p:txBody>
      </p:sp>
      <p:pic>
        <p:nvPicPr>
          <p:cNvPr id="4" name="Content Placeholder 6" descr="storag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673" b="-667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475E-D3F4-684C-9FDE-539F8C574101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1FF-A085-DF4E-AF0F-CA1CB28C2A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Integration</a:t>
            </a:r>
            <a:endParaRPr lang="en-US" dirty="0"/>
          </a:p>
        </p:txBody>
      </p:sp>
      <p:pic>
        <p:nvPicPr>
          <p:cNvPr id="4" name="Content Placeholder 6" descr="cue.png"/>
          <p:cNvPicPr>
            <a:picLocks noGrp="1" noChangeAspect="1"/>
          </p:cNvPicPr>
          <p:nvPr>
            <p:ph idx="1"/>
          </p:nvPr>
        </p:nvPicPr>
        <p:blipFill>
          <a:blip r:embed="rId2"/>
          <a:srcRect t="-6673" b="-667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BF83-9EC7-7146-B334-45E9E370BA44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1FF-A085-DF4E-AF0F-CA1CB28C2A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Integration</a:t>
            </a:r>
            <a:endParaRPr lang="en-US" dirty="0"/>
          </a:p>
        </p:txBody>
      </p:sp>
      <p:pic>
        <p:nvPicPr>
          <p:cNvPr id="4" name="Content Placeholder 6" descr="retrieval.png"/>
          <p:cNvPicPr>
            <a:picLocks noGrp="1" noChangeAspect="1"/>
          </p:cNvPicPr>
          <p:nvPr>
            <p:ph idx="1"/>
          </p:nvPr>
        </p:nvPicPr>
        <p:blipFill>
          <a:blip r:embed="rId3"/>
          <a:srcRect t="-6673" b="-6673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9542-DF7C-FA4C-982E-78DFB5F2E2FE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641FF-A085-DF4E-AF0F-CA1CB28C2A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Soar's Long-Term Declarative Memory Systems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1464</Words>
  <Application>Microsoft Macintosh PowerPoint</Application>
  <PresentationFormat>On-screen Show (4:3)</PresentationFormat>
  <Paragraphs>369</Paragraphs>
  <Slides>47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Episodic &amp; Semantic Soar’s Long-Term Declarative Memory Systems</vt:lpstr>
      <vt:lpstr>Why Declarative  Long-Term Memory Systems?</vt:lpstr>
      <vt:lpstr>Soar 9</vt:lpstr>
      <vt:lpstr>Autobiographic Agent History</vt:lpstr>
      <vt:lpstr>Episodic Memory: Big Picture</vt:lpstr>
      <vt:lpstr>Architectural Integration</vt:lpstr>
      <vt:lpstr>Architectural Integration</vt:lpstr>
      <vt:lpstr>Architectural Integration</vt:lpstr>
      <vt:lpstr>Architectural Integration</vt:lpstr>
      <vt:lpstr>Mechanism Detail</vt:lpstr>
      <vt:lpstr>Select Prior Work</vt:lpstr>
      <vt:lpstr>Soar 9</vt:lpstr>
      <vt:lpstr>Declarative Knowledge Store</vt:lpstr>
      <vt:lpstr>Semantic Memory: Big Picture</vt:lpstr>
      <vt:lpstr>Architectural Integration</vt:lpstr>
      <vt:lpstr>Architectural Integration Storage</vt:lpstr>
      <vt:lpstr>Architectural Integration Storage</vt:lpstr>
      <vt:lpstr>Architectural Integration Storage</vt:lpstr>
      <vt:lpstr>Architectural Integration Non-Cue-Based Retrieval</vt:lpstr>
      <vt:lpstr>Architectural Integration Non-Cue-Based Retrieval</vt:lpstr>
      <vt:lpstr>Architectural Integration Cue-Based Retrieval</vt:lpstr>
      <vt:lpstr>Architectural Integration Cue-Based Retrieval</vt:lpstr>
      <vt:lpstr>Mechanism Detail</vt:lpstr>
      <vt:lpstr>Memory Comparison</vt:lpstr>
      <vt:lpstr>Select Prior Work</vt:lpstr>
      <vt:lpstr>Today’s Talks</vt:lpstr>
      <vt:lpstr>Discussion</vt:lpstr>
      <vt:lpstr>Open Research Issues</vt:lpstr>
      <vt:lpstr>Encoding: Episodic</vt:lpstr>
      <vt:lpstr>Example Semantic Knowledge: “soar”</vt:lpstr>
      <vt:lpstr>Example Episode</vt:lpstr>
      <vt:lpstr>Pruned Episodic Encoding</vt:lpstr>
      <vt:lpstr>Encoding: Semantic</vt:lpstr>
      <vt:lpstr>Structural Stability (1)</vt:lpstr>
      <vt:lpstr>Structural Stability (2)</vt:lpstr>
      <vt:lpstr>Structural Stability (3)</vt:lpstr>
      <vt:lpstr>Structural Stability (4)</vt:lpstr>
      <vt:lpstr>Encoding: Semantic</vt:lpstr>
      <vt:lpstr>Storage: Episodic</vt:lpstr>
      <vt:lpstr>Storage: Semantic</vt:lpstr>
      <vt:lpstr>Retrieval: Episodic</vt:lpstr>
      <vt:lpstr>Retrieval: Semantic</vt:lpstr>
      <vt:lpstr>Efficiency</vt:lpstr>
      <vt:lpstr>Integration</vt:lpstr>
      <vt:lpstr>Knowledge</vt:lpstr>
      <vt:lpstr>Evaluation</vt:lpstr>
      <vt:lpstr>Tools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Episodic &amp; Semantic Soar’s Long-term Declarative Memory Systems</dc:title>
  <dc:creator>Nate Derbinsky</dc:creator>
  <cp:lastModifiedBy>Nate Derbinsky</cp:lastModifiedBy>
  <cp:revision>299</cp:revision>
  <dcterms:created xsi:type="dcterms:W3CDTF">2011-06-07T14:13:58Z</dcterms:created>
  <dcterms:modified xsi:type="dcterms:W3CDTF">2011-06-09T21:49:22Z</dcterms:modified>
</cp:coreProperties>
</file>