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2" r:id="rId17"/>
    <p:sldId id="271" r:id="rId18"/>
    <p:sldId id="270" r:id="rId19"/>
    <p:sldId id="273" r:id="rId20"/>
    <p:sldId id="275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esktop:ws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Workshop:2011:Talks:SMem-WSD:ws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:Users:nlderbin:Desktop:ws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'1'!$B$1</c:f>
              <c:strCache>
                <c:ptCount val="1"/>
                <c:pt idx="0">
                  <c:v>SemCor</c:v>
                </c:pt>
              </c:strCache>
            </c:strRef>
          </c:tx>
          <c:invertIfNegative val="0"/>
          <c:cat>
            <c:strRef>
              <c:f>'1'!$A$2:$A$8</c:f>
              <c:strCache>
                <c:ptCount val="7"/>
                <c:pt idx="0">
                  <c:v>Random</c:v>
                </c:pt>
                <c:pt idx="1">
                  <c:v>Lesk</c:v>
                </c:pt>
                <c:pt idx="2">
                  <c:v>Lesk-S</c:v>
                </c:pt>
                <c:pt idx="3">
                  <c:v>Static Frequency</c:v>
                </c:pt>
                <c:pt idx="4">
                  <c:v>Recency</c:v>
                </c:pt>
                <c:pt idx="5">
                  <c:v>Dynamic Frequency</c:v>
                </c:pt>
                <c:pt idx="6">
                  <c:v>Base-level Activation</c:v>
                </c:pt>
              </c:strCache>
            </c:strRef>
          </c:cat>
          <c:val>
            <c:numRef>
              <c:f>'1'!$B$2:$B$8</c:f>
              <c:numCache>
                <c:formatCode>0.00%</c:formatCode>
                <c:ptCount val="7"/>
                <c:pt idx="0">
                  <c:v>0.3873</c:v>
                </c:pt>
                <c:pt idx="1">
                  <c:v>0.634</c:v>
                </c:pt>
                <c:pt idx="2">
                  <c:v>0.6552</c:v>
                </c:pt>
                <c:pt idx="3">
                  <c:v>0.7639</c:v>
                </c:pt>
                <c:pt idx="4">
                  <c:v>0.7234</c:v>
                </c:pt>
                <c:pt idx="5">
                  <c:v>0.7169</c:v>
                </c:pt>
                <c:pt idx="6">
                  <c:v>0.7445</c:v>
                </c:pt>
              </c:numCache>
            </c:numRef>
          </c:val>
        </c:ser>
        <c:ser>
          <c:idx val="1"/>
          <c:order val="1"/>
          <c:tx>
            <c:strRef>
              <c:f>'1'!$C$1</c:f>
              <c:strCache>
                <c:ptCount val="1"/>
                <c:pt idx="0">
                  <c:v>Senseval-2</c:v>
                </c:pt>
              </c:strCache>
            </c:strRef>
          </c:tx>
          <c:invertIfNegative val="0"/>
          <c:cat>
            <c:strRef>
              <c:f>'1'!$A$2:$A$8</c:f>
              <c:strCache>
                <c:ptCount val="7"/>
                <c:pt idx="0">
                  <c:v>Random</c:v>
                </c:pt>
                <c:pt idx="1">
                  <c:v>Lesk</c:v>
                </c:pt>
                <c:pt idx="2">
                  <c:v>Lesk-S</c:v>
                </c:pt>
                <c:pt idx="3">
                  <c:v>Static Frequency</c:v>
                </c:pt>
                <c:pt idx="4">
                  <c:v>Recency</c:v>
                </c:pt>
                <c:pt idx="5">
                  <c:v>Dynamic Frequency</c:v>
                </c:pt>
                <c:pt idx="6">
                  <c:v>Base-level Activation</c:v>
                </c:pt>
              </c:strCache>
            </c:strRef>
          </c:cat>
          <c:val>
            <c:numRef>
              <c:f>'1'!$C$2:$C$8</c:f>
              <c:numCache>
                <c:formatCode>0.00%</c:formatCode>
                <c:ptCount val="7"/>
                <c:pt idx="0">
                  <c:v>0.4056</c:v>
                </c:pt>
                <c:pt idx="1">
                  <c:v>0.5817</c:v>
                </c:pt>
                <c:pt idx="2">
                  <c:v>0.5628</c:v>
                </c:pt>
                <c:pt idx="3">
                  <c:v>0.6556</c:v>
                </c:pt>
                <c:pt idx="4">
                  <c:v>0.6174</c:v>
                </c:pt>
                <c:pt idx="5">
                  <c:v>0.6213</c:v>
                </c:pt>
                <c:pt idx="6">
                  <c:v>0.6217</c:v>
                </c:pt>
              </c:numCache>
            </c:numRef>
          </c:val>
        </c:ser>
        <c:ser>
          <c:idx val="2"/>
          <c:order val="2"/>
          <c:tx>
            <c:strRef>
              <c:f>'1'!$D$1</c:f>
              <c:strCache>
                <c:ptCount val="1"/>
                <c:pt idx="0">
                  <c:v>Senseval-3</c:v>
                </c:pt>
              </c:strCache>
            </c:strRef>
          </c:tx>
          <c:spPr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'1'!$A$2:$A$8</c:f>
              <c:strCache>
                <c:ptCount val="7"/>
                <c:pt idx="0">
                  <c:v>Random</c:v>
                </c:pt>
                <c:pt idx="1">
                  <c:v>Lesk</c:v>
                </c:pt>
                <c:pt idx="2">
                  <c:v>Lesk-S</c:v>
                </c:pt>
                <c:pt idx="3">
                  <c:v>Static Frequency</c:v>
                </c:pt>
                <c:pt idx="4">
                  <c:v>Recency</c:v>
                </c:pt>
                <c:pt idx="5">
                  <c:v>Dynamic Frequency</c:v>
                </c:pt>
                <c:pt idx="6">
                  <c:v>Base-level Activation</c:v>
                </c:pt>
              </c:strCache>
            </c:strRef>
          </c:cat>
          <c:val>
            <c:numRef>
              <c:f>'1'!$D$2:$D$8</c:f>
              <c:numCache>
                <c:formatCode>0.00%</c:formatCode>
                <c:ptCount val="7"/>
                <c:pt idx="0">
                  <c:v>0.3298</c:v>
                </c:pt>
                <c:pt idx="1">
                  <c:v>0.5346</c:v>
                </c:pt>
                <c:pt idx="2">
                  <c:v>0.5366</c:v>
                </c:pt>
                <c:pt idx="3">
                  <c:v>0.6541</c:v>
                </c:pt>
                <c:pt idx="4">
                  <c:v>0.5432</c:v>
                </c:pt>
                <c:pt idx="5">
                  <c:v>0.5485</c:v>
                </c:pt>
                <c:pt idx="6">
                  <c:v>0.5441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118328"/>
        <c:axId val="568121336"/>
      </c:barChart>
      <c:catAx>
        <c:axId val="56811832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568121336"/>
        <c:crosses val="autoZero"/>
        <c:auto val="1"/>
        <c:lblAlgn val="ctr"/>
        <c:lblOffset val="100"/>
        <c:noMultiLvlLbl val="0"/>
      </c:catAx>
      <c:valAx>
        <c:axId val="568121336"/>
        <c:scaling>
          <c:orientation val="minMax"/>
          <c:max val="1.0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6811832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'2'!$B$1</c:f>
              <c:strCache>
                <c:ptCount val="1"/>
                <c:pt idx="0">
                  <c:v>SemCor</c:v>
                </c:pt>
              </c:strCache>
            </c:strRef>
          </c:tx>
          <c:invertIfNegative val="0"/>
          <c:cat>
            <c:strRef>
              <c:f>'2'!$A$2:$A$8</c:f>
              <c:strCache>
                <c:ptCount val="7"/>
                <c:pt idx="0">
                  <c:v>Random</c:v>
                </c:pt>
                <c:pt idx="1">
                  <c:v>Lesk</c:v>
                </c:pt>
                <c:pt idx="2">
                  <c:v>Lesk-S</c:v>
                </c:pt>
                <c:pt idx="3">
                  <c:v>Static Frequency</c:v>
                </c:pt>
                <c:pt idx="4">
                  <c:v>Recency</c:v>
                </c:pt>
                <c:pt idx="5">
                  <c:v>Dynamic Frequency</c:v>
                </c:pt>
                <c:pt idx="6">
                  <c:v>Base-level Activation</c:v>
                </c:pt>
              </c:strCache>
            </c:strRef>
          </c:cat>
          <c:val>
            <c:numRef>
              <c:f>'2'!$B$2:$B$8</c:f>
              <c:numCache>
                <c:formatCode>0.00%</c:formatCode>
                <c:ptCount val="7"/>
                <c:pt idx="0">
                  <c:v>0.3873</c:v>
                </c:pt>
                <c:pt idx="1">
                  <c:v>0.634</c:v>
                </c:pt>
                <c:pt idx="2">
                  <c:v>0.6552</c:v>
                </c:pt>
                <c:pt idx="3">
                  <c:v>0.7639</c:v>
                </c:pt>
                <c:pt idx="4">
                  <c:v>0.7443</c:v>
                </c:pt>
                <c:pt idx="5">
                  <c:v>0.7621</c:v>
                </c:pt>
                <c:pt idx="6">
                  <c:v>0.779</c:v>
                </c:pt>
              </c:numCache>
            </c:numRef>
          </c:val>
        </c:ser>
        <c:ser>
          <c:idx val="1"/>
          <c:order val="1"/>
          <c:tx>
            <c:strRef>
              <c:f>'2'!$C$1</c:f>
              <c:strCache>
                <c:ptCount val="1"/>
                <c:pt idx="0">
                  <c:v>Senseval-2</c:v>
                </c:pt>
              </c:strCache>
            </c:strRef>
          </c:tx>
          <c:invertIfNegative val="0"/>
          <c:cat>
            <c:strRef>
              <c:f>'2'!$A$2:$A$8</c:f>
              <c:strCache>
                <c:ptCount val="7"/>
                <c:pt idx="0">
                  <c:v>Random</c:v>
                </c:pt>
                <c:pt idx="1">
                  <c:v>Lesk</c:v>
                </c:pt>
                <c:pt idx="2">
                  <c:v>Lesk-S</c:v>
                </c:pt>
                <c:pt idx="3">
                  <c:v>Static Frequency</c:v>
                </c:pt>
                <c:pt idx="4">
                  <c:v>Recency</c:v>
                </c:pt>
                <c:pt idx="5">
                  <c:v>Dynamic Frequency</c:v>
                </c:pt>
                <c:pt idx="6">
                  <c:v>Base-level Activation</c:v>
                </c:pt>
              </c:strCache>
            </c:strRef>
          </c:cat>
          <c:val>
            <c:numRef>
              <c:f>'2'!$C$2:$C$8</c:f>
              <c:numCache>
                <c:formatCode>0.00%</c:formatCode>
                <c:ptCount val="7"/>
                <c:pt idx="0">
                  <c:v>0.4056</c:v>
                </c:pt>
                <c:pt idx="1">
                  <c:v>0.5817</c:v>
                </c:pt>
                <c:pt idx="2">
                  <c:v>0.5628</c:v>
                </c:pt>
                <c:pt idx="3">
                  <c:v>0.6556</c:v>
                </c:pt>
                <c:pt idx="4">
                  <c:v>0.8402</c:v>
                </c:pt>
                <c:pt idx="5">
                  <c:v>0.8889</c:v>
                </c:pt>
                <c:pt idx="6">
                  <c:v>0.8701</c:v>
                </c:pt>
              </c:numCache>
            </c:numRef>
          </c:val>
        </c:ser>
        <c:ser>
          <c:idx val="2"/>
          <c:order val="2"/>
          <c:tx>
            <c:strRef>
              <c:f>'2'!$D$1</c:f>
              <c:strCache>
                <c:ptCount val="1"/>
                <c:pt idx="0">
                  <c:v>Senseval-3</c:v>
                </c:pt>
              </c:strCache>
            </c:strRef>
          </c:tx>
          <c:spPr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'2'!$A$2:$A$8</c:f>
              <c:strCache>
                <c:ptCount val="7"/>
                <c:pt idx="0">
                  <c:v>Random</c:v>
                </c:pt>
                <c:pt idx="1">
                  <c:v>Lesk</c:v>
                </c:pt>
                <c:pt idx="2">
                  <c:v>Lesk-S</c:v>
                </c:pt>
                <c:pt idx="3">
                  <c:v>Static Frequency</c:v>
                </c:pt>
                <c:pt idx="4">
                  <c:v>Recency</c:v>
                </c:pt>
                <c:pt idx="5">
                  <c:v>Dynamic Frequency</c:v>
                </c:pt>
                <c:pt idx="6">
                  <c:v>Base-level Activation</c:v>
                </c:pt>
              </c:strCache>
            </c:strRef>
          </c:cat>
          <c:val>
            <c:numRef>
              <c:f>'2'!$D$2:$D$8</c:f>
              <c:numCache>
                <c:formatCode>0.00%</c:formatCode>
                <c:ptCount val="7"/>
                <c:pt idx="0">
                  <c:v>0.3298</c:v>
                </c:pt>
                <c:pt idx="1">
                  <c:v>0.5346</c:v>
                </c:pt>
                <c:pt idx="2">
                  <c:v>0.5366</c:v>
                </c:pt>
                <c:pt idx="3">
                  <c:v>0.6541</c:v>
                </c:pt>
                <c:pt idx="4">
                  <c:v>0.7929</c:v>
                </c:pt>
                <c:pt idx="5">
                  <c:v>0.843</c:v>
                </c:pt>
                <c:pt idx="6">
                  <c:v>0.8219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231352"/>
        <c:axId val="568234360"/>
      </c:barChart>
      <c:catAx>
        <c:axId val="56823135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568234360"/>
        <c:crosses val="autoZero"/>
        <c:auto val="1"/>
        <c:lblAlgn val="ctr"/>
        <c:lblOffset val="100"/>
        <c:noMultiLvlLbl val="0"/>
      </c:catAx>
      <c:valAx>
        <c:axId val="568234360"/>
        <c:scaling>
          <c:orientation val="minMax"/>
          <c:max val="1.0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68231352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SemCor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Random</c:v>
                </c:pt>
                <c:pt idx="1">
                  <c:v>Lesk</c:v>
                </c:pt>
                <c:pt idx="2">
                  <c:v>Lesk-S</c:v>
                </c:pt>
                <c:pt idx="3">
                  <c:v>Static Frequency</c:v>
                </c:pt>
                <c:pt idx="4">
                  <c:v>Recency</c:v>
                </c:pt>
                <c:pt idx="5">
                  <c:v>Dynamic Frequency</c:v>
                </c:pt>
                <c:pt idx="6">
                  <c:v>Base-level Activation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0.3873</c:v>
                </c:pt>
                <c:pt idx="1">
                  <c:v>0.634</c:v>
                </c:pt>
                <c:pt idx="2">
                  <c:v>0.6552</c:v>
                </c:pt>
                <c:pt idx="3">
                  <c:v>0.7639</c:v>
                </c:pt>
                <c:pt idx="4">
                  <c:v>0.7443</c:v>
                </c:pt>
                <c:pt idx="5">
                  <c:v>0.7653</c:v>
                </c:pt>
                <c:pt idx="6">
                  <c:v>0.7847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Senseval-2</c:v>
                </c:pt>
              </c:strCache>
            </c:strRef>
          </c:tx>
          <c:invertIfNegative val="0"/>
          <c:cat>
            <c:strRef>
              <c:f>Sheet1!$A$2:$A$8</c:f>
              <c:strCache>
                <c:ptCount val="7"/>
                <c:pt idx="0">
                  <c:v>Random</c:v>
                </c:pt>
                <c:pt idx="1">
                  <c:v>Lesk</c:v>
                </c:pt>
                <c:pt idx="2">
                  <c:v>Lesk-S</c:v>
                </c:pt>
                <c:pt idx="3">
                  <c:v>Static Frequency</c:v>
                </c:pt>
                <c:pt idx="4">
                  <c:v>Recency</c:v>
                </c:pt>
                <c:pt idx="5">
                  <c:v>Dynamic Frequency</c:v>
                </c:pt>
                <c:pt idx="6">
                  <c:v>Base-level Activation</c:v>
                </c:pt>
              </c:strCache>
            </c:strRef>
          </c:cat>
          <c:val>
            <c:numRef>
              <c:f>Sheet1!$C$2:$C$8</c:f>
              <c:numCache>
                <c:formatCode>0.00%</c:formatCode>
                <c:ptCount val="7"/>
                <c:pt idx="0">
                  <c:v>0.4056</c:v>
                </c:pt>
                <c:pt idx="1">
                  <c:v>0.5817</c:v>
                </c:pt>
                <c:pt idx="2">
                  <c:v>0.5628</c:v>
                </c:pt>
                <c:pt idx="3">
                  <c:v>0.6556</c:v>
                </c:pt>
                <c:pt idx="4">
                  <c:v>0.8402</c:v>
                </c:pt>
                <c:pt idx="5">
                  <c:v>0.8928</c:v>
                </c:pt>
                <c:pt idx="6">
                  <c:v>0.8847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Senseval-3</c:v>
                </c:pt>
              </c:strCache>
            </c:strRef>
          </c:tx>
          <c:spPr>
            <a:solidFill>
              <a:srgbClr val="9BBB59"/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Random</c:v>
                </c:pt>
                <c:pt idx="1">
                  <c:v>Lesk</c:v>
                </c:pt>
                <c:pt idx="2">
                  <c:v>Lesk-S</c:v>
                </c:pt>
                <c:pt idx="3">
                  <c:v>Static Frequency</c:v>
                </c:pt>
                <c:pt idx="4">
                  <c:v>Recency</c:v>
                </c:pt>
                <c:pt idx="5">
                  <c:v>Dynamic Frequency</c:v>
                </c:pt>
                <c:pt idx="6">
                  <c:v>Base-level Activation</c:v>
                </c:pt>
              </c:strCache>
            </c:strRef>
          </c:cat>
          <c:val>
            <c:numRef>
              <c:f>Sheet1!$D$2:$D$8</c:f>
              <c:numCache>
                <c:formatCode>0.00%</c:formatCode>
                <c:ptCount val="7"/>
                <c:pt idx="0">
                  <c:v>0.3298</c:v>
                </c:pt>
                <c:pt idx="1">
                  <c:v>0.5346</c:v>
                </c:pt>
                <c:pt idx="2">
                  <c:v>0.5366</c:v>
                </c:pt>
                <c:pt idx="3">
                  <c:v>0.6541</c:v>
                </c:pt>
                <c:pt idx="4">
                  <c:v>0.7929</c:v>
                </c:pt>
                <c:pt idx="5">
                  <c:v>0.8464</c:v>
                </c:pt>
                <c:pt idx="6">
                  <c:v>0.8384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8297768"/>
        <c:axId val="568300776"/>
      </c:barChart>
      <c:catAx>
        <c:axId val="5682977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568300776"/>
        <c:crosses val="autoZero"/>
        <c:auto val="1"/>
        <c:lblAlgn val="ctr"/>
        <c:lblOffset val="100"/>
        <c:noMultiLvlLbl val="0"/>
      </c:catAx>
      <c:valAx>
        <c:axId val="568300776"/>
        <c:scaling>
          <c:orientation val="minMax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568297768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51EEC-BF51-AF4F-83BF-4BF63927FB66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11765-5334-D343-8634-E8152A7A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000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8962B-9F48-A441-A182-1EB330A2A48D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B076D-FAA0-E448-9B86-0DC893E63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19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SemCor+Static</a:t>
            </a:r>
            <a:r>
              <a:rPr lang="en-US" dirty="0" smtClean="0"/>
              <a:t> Frequency: because </a:t>
            </a:r>
            <a:r>
              <a:rPr lang="en-US" dirty="0" err="1" smtClean="0"/>
              <a:t>WordNet</a:t>
            </a:r>
            <a:r>
              <a:rPr lang="en-US" dirty="0" smtClean="0"/>
              <a:t> tag frequency came from Brown corpus, which is a superset of </a:t>
            </a:r>
            <a:r>
              <a:rPr lang="en-US" dirty="0" err="1" smtClean="0"/>
              <a:t>SemCor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D9D79-5ECB-7049-B655-94758F673E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SemCor+Static</a:t>
            </a:r>
            <a:r>
              <a:rPr lang="en-US" dirty="0" smtClean="0"/>
              <a:t> Frequency: because </a:t>
            </a:r>
            <a:r>
              <a:rPr lang="en-US" dirty="0" err="1" smtClean="0"/>
              <a:t>WordNet</a:t>
            </a:r>
            <a:r>
              <a:rPr lang="en-US" dirty="0" smtClean="0"/>
              <a:t> tag frequency came from Brown corpus, which is a superset of </a:t>
            </a:r>
            <a:r>
              <a:rPr lang="en-US" dirty="0" err="1" smtClean="0"/>
              <a:t>SemCor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D9D79-5ECB-7049-B655-94758F673E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SemCor+Static</a:t>
            </a:r>
            <a:r>
              <a:rPr lang="en-US" dirty="0" smtClean="0"/>
              <a:t> Frequency: because </a:t>
            </a:r>
            <a:r>
              <a:rPr lang="en-US" dirty="0" err="1" smtClean="0"/>
              <a:t>WordNet</a:t>
            </a:r>
            <a:r>
              <a:rPr lang="en-US" dirty="0" smtClean="0"/>
              <a:t> tag frequency came from Brown corpus, which is a superset of </a:t>
            </a:r>
            <a:r>
              <a:rPr lang="en-US" dirty="0" err="1" smtClean="0"/>
              <a:t>SemCor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D9D79-5ECB-7049-B655-94758F673E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7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Results: &gt;= 10 repetitions</a:t>
            </a:r>
          </a:p>
          <a:p>
            <a:r>
              <a:rPr lang="en-US" dirty="0" smtClean="0"/>
              <a:t>Model Fidelity: the smallest proportion of senses</a:t>
            </a:r>
            <a:r>
              <a:rPr lang="en-US" baseline="0" dirty="0" smtClean="0"/>
              <a:t> </a:t>
            </a:r>
            <a:r>
              <a:rPr lang="en-US" dirty="0" smtClean="0"/>
              <a:t>that</a:t>
            </a:r>
            <a:r>
              <a:rPr lang="en-US" baseline="0" dirty="0" smtClean="0"/>
              <a:t> </a:t>
            </a:r>
            <a:r>
              <a:rPr lang="en-US" dirty="0" smtClean="0"/>
              <a:t>the</a:t>
            </a:r>
            <a:r>
              <a:rPr lang="en-US" baseline="0" dirty="0" smtClean="0"/>
              <a:t> </a:t>
            </a:r>
            <a:r>
              <a:rPr lang="en-US" dirty="0" smtClean="0"/>
              <a:t>model</a:t>
            </a:r>
            <a:r>
              <a:rPr lang="en-US" baseline="0" dirty="0" smtClean="0"/>
              <a:t> </a:t>
            </a:r>
            <a:r>
              <a:rPr lang="en-US" dirty="0" smtClean="0"/>
              <a:t>selected within a run that matched the results of the original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D9D79-5ECB-7049-B655-94758F673E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72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06C3B-B46E-734C-9FB9-CC2732612834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DF923-A810-A149-A8F1-D4D5C9467359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6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2E3E8-B1B9-AD47-B79A-83A89B529FAC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0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EDC4-C108-2040-90AC-8F3A5ED652E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972B-FFA9-B945-AFF9-DC1639325325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9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9D7-7385-8B46-A25A-05C41B0066C4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A938-AE7A-D442-ACBB-661F166C1041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B7E52-2523-DA4E-A1B3-A608B0564590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5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4B4B-1505-8249-8AC7-6E6B6A4239B8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6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B207-8E8A-694E-9667-2392AE36E6FB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DBCB-32D6-8746-982B-F8F44CFF28A4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8199-D12C-1742-86C5-91FCDE837B35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3218" y="6356350"/>
            <a:ext cx="56461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813F-F87D-2440-BC40-378441AF8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Effective and Efficient </a:t>
            </a:r>
            <a:br>
              <a:rPr lang="en-US" b="1" dirty="0" smtClean="0"/>
            </a:br>
            <a:r>
              <a:rPr lang="en-US" b="1" dirty="0" smtClean="0"/>
              <a:t>Historical Memory Retrieval Bias </a:t>
            </a:r>
            <a:br>
              <a:rPr lang="en-US" b="1" dirty="0" smtClean="0"/>
            </a:br>
            <a:r>
              <a:rPr lang="en-US" b="1" dirty="0" smtClean="0"/>
              <a:t>in Soar’s Semantic Memory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Nate Derbinsky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9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Data Sets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076069"/>
              </p:ext>
            </p:extLst>
          </p:nvPr>
        </p:nvGraphicFramePr>
        <p:xfrm>
          <a:off x="457200" y="1600198"/>
          <a:ext cx="8429223" cy="248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116"/>
                <a:gridCol w="2019369"/>
                <a:gridCol w="2019369"/>
                <a:gridCol w="2019369"/>
              </a:tblGrid>
              <a:tr h="829681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SemCor</a:t>
                      </a:r>
                      <a:r>
                        <a:rPr lang="en-US" sz="2200" dirty="0" smtClean="0"/>
                        <a:t>*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Senseval-2</a:t>
                      </a:r>
                      <a:r>
                        <a:rPr lang="en-US" sz="2200" baseline="30000" dirty="0" smtClean="0"/>
                        <a:t>**</a:t>
                      </a:r>
                      <a:endParaRPr lang="en-US" sz="2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Senseval-3</a:t>
                      </a:r>
                      <a:r>
                        <a:rPr lang="en-US" sz="2200" baseline="30000" dirty="0" smtClean="0"/>
                        <a:t>**</a:t>
                      </a:r>
                      <a:endParaRPr lang="en-US" sz="2200" baseline="30000" dirty="0"/>
                    </a:p>
                  </a:txBody>
                  <a:tcPr anchor="ctr"/>
                </a:tc>
              </a:tr>
              <a:tr h="8296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Inputs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&gt;185,000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2,260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1,937</a:t>
                      </a:r>
                      <a:endParaRPr lang="en-US" sz="2200" dirty="0"/>
                    </a:p>
                  </a:txBody>
                  <a:tcPr anchor="ctr"/>
                </a:tc>
              </a:tr>
              <a:tr h="8296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bg1"/>
                          </a:solidFill>
                        </a:rPr>
                        <a:t>Performance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38.73%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40.56%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32.98%</a:t>
                      </a:r>
                      <a:endParaRPr lang="en-US" sz="2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80299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aseline="30000" dirty="0" smtClean="0"/>
              <a:t>*</a:t>
            </a:r>
            <a:r>
              <a:rPr lang="en-US" dirty="0" smtClean="0"/>
              <a:t>Miller et al., 1993</a:t>
            </a:r>
          </a:p>
          <a:p>
            <a:pPr algn="r"/>
            <a:r>
              <a:rPr lang="en-US" baseline="30000" dirty="0" smtClean="0"/>
              <a:t>**</a:t>
            </a:r>
            <a:r>
              <a:rPr lang="en-US" dirty="0" err="1" smtClean="0"/>
              <a:t>Kilgarriff</a:t>
            </a:r>
            <a:r>
              <a:rPr lang="en-US" dirty="0" smtClean="0"/>
              <a:t> &amp; </a:t>
            </a:r>
            <a:r>
              <a:rPr lang="en-US" dirty="0" err="1" smtClean="0"/>
              <a:t>Rosenzweig</a:t>
            </a:r>
            <a:r>
              <a:rPr lang="en-US" dirty="0"/>
              <a:t>,</a:t>
            </a:r>
            <a:r>
              <a:rPr lang="en-US" dirty="0" smtClean="0"/>
              <a:t> 2000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8FEB4-D797-CF45-8B94-31A44DEDE582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457200" y="4352565"/>
            <a:ext cx="8229600" cy="1773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/>
              <a:t>MRD</a:t>
            </a:r>
            <a:r>
              <a:rPr lang="en-US" dirty="0" smtClean="0"/>
              <a:t>. </a:t>
            </a:r>
            <a:r>
              <a:rPr lang="en-US" dirty="0" err="1" smtClean="0"/>
              <a:t>WordNet</a:t>
            </a:r>
            <a:r>
              <a:rPr lang="en-US" dirty="0" smtClean="0"/>
              <a:t> v3</a:t>
            </a:r>
          </a:p>
          <a:p>
            <a:pPr marL="457200" lvl="1" indent="0">
              <a:buFont typeface="Arial"/>
              <a:buNone/>
            </a:pPr>
            <a:r>
              <a:rPr lang="en-US" dirty="0" smtClean="0"/>
              <a:t>&gt;212,000 word 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7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ony_aibo_ers_7m3_robot_dog_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068763"/>
            <a:ext cx="2057400" cy="20574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5510191" y="1686153"/>
            <a:ext cx="3255231" cy="44400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6149" y="1686153"/>
            <a:ext cx="3255231" cy="444001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0"/>
                </a:schemeClr>
              </a:gs>
            </a:gsLst>
            <a:lin ang="16200000" scaled="0"/>
            <a:tileRect/>
          </a:gradFill>
          <a:ln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6149" y="1686153"/>
            <a:ext cx="3255231" cy="488722"/>
          </a:xfrm>
        </p:spPr>
        <p:txBody>
          <a:bodyPr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2904761" cy="39512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“announce” (v)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“not” (r)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“run” (v)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 smtClean="0"/>
              <a:t>“reelection” (n)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5510191" y="1686153"/>
            <a:ext cx="3176609" cy="488722"/>
          </a:xfrm>
        </p:spPr>
        <p:txBody>
          <a:bodyPr/>
          <a:lstStyle/>
          <a:p>
            <a:pPr algn="ctr"/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5F11A-E3D5-DF40-9BF5-AAAFADA35DFA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53F7-2E1D-FA4B-9C24-C5830C2100BC}" type="slidenum">
              <a:rPr lang="en-US" smtClean="0"/>
              <a:t>11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10565" y="3532383"/>
            <a:ext cx="2680630" cy="416202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2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2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672099" y="1686153"/>
            <a:ext cx="1643625" cy="11760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1. “run” (v)</a:t>
            </a:r>
            <a:endParaRPr lang="en-US" dirty="0"/>
          </a:p>
        </p:txBody>
      </p:sp>
      <p:sp>
        <p:nvSpPr>
          <p:cNvPr id="14" name="Cloud Callout 13"/>
          <p:cNvSpPr/>
          <p:nvPr/>
        </p:nvSpPr>
        <p:spPr>
          <a:xfrm>
            <a:off x="6520203" y="2401167"/>
            <a:ext cx="2166597" cy="1494060"/>
          </a:xfrm>
          <a:prstGeom prst="cloudCallou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Content Placeholder 23" descr="dogrun.gi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 b="865"/>
          <a:stretch>
            <a:fillRect/>
          </a:stretch>
        </p:blipFill>
        <p:spPr>
          <a:xfrm>
            <a:off x="7234487" y="2689306"/>
            <a:ext cx="773923" cy="756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0" name="Right Arrow 19"/>
          <p:cNvSpPr/>
          <p:nvPr/>
        </p:nvSpPr>
        <p:spPr>
          <a:xfrm flipH="1">
            <a:off x="3671474" y="3360541"/>
            <a:ext cx="1643625" cy="11760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1" name="Content Placeholder 23" descr="dogrun.gi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 b="865"/>
          <a:stretch>
            <a:fillRect/>
          </a:stretch>
        </p:blipFill>
        <p:spPr>
          <a:xfrm>
            <a:off x="4547277" y="3761309"/>
            <a:ext cx="382978" cy="374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2" name="Right Arrow 21"/>
          <p:cNvSpPr/>
          <p:nvPr/>
        </p:nvSpPr>
        <p:spPr>
          <a:xfrm>
            <a:off x="3671474" y="4854030"/>
            <a:ext cx="1643625" cy="11760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23" name="Picture 22" descr="istockphoto_7054109-political-puppy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979" y="5207866"/>
            <a:ext cx="384298" cy="4695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25" name="&quot;No&quot; Symbol 24"/>
          <p:cNvSpPr/>
          <p:nvPr/>
        </p:nvSpPr>
        <p:spPr>
          <a:xfrm>
            <a:off x="1420133" y="4950076"/>
            <a:ext cx="981891" cy="981891"/>
          </a:xfrm>
          <a:prstGeom prst="noSmoking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1" grpId="0" animBg="1"/>
      <p:bldP spid="13" grpId="0" animBg="1"/>
      <p:bldP spid="14" grpId="0" animBg="1"/>
      <p:bldP spid="20" grpId="0" animBg="1"/>
      <p:bldP spid="22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Evaluating Effectiveness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Non-Adaptive Algorithms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Lesk</a:t>
            </a:r>
            <a:r>
              <a:rPr lang="en-US" baseline="30000" dirty="0" smtClean="0"/>
              <a:t>*</a:t>
            </a:r>
          </a:p>
          <a:p>
            <a:r>
              <a:rPr lang="en-US" dirty="0" smtClean="0"/>
              <a:t>Simplified </a:t>
            </a:r>
            <a:r>
              <a:rPr lang="en-US" dirty="0" err="1" smtClean="0"/>
              <a:t>Lesk</a:t>
            </a:r>
            <a:r>
              <a:rPr lang="en-US" baseline="30000" dirty="0" smtClean="0"/>
              <a:t>**</a:t>
            </a:r>
          </a:p>
          <a:p>
            <a:r>
              <a:rPr lang="en-US" dirty="0" smtClean="0"/>
              <a:t>Static Frequency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Memory-based Approach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167909" cy="3951288"/>
          </a:xfrm>
        </p:spPr>
        <p:txBody>
          <a:bodyPr/>
          <a:lstStyle/>
          <a:p>
            <a:r>
              <a:rPr lang="en-US" dirty="0" err="1" smtClean="0"/>
              <a:t>Recency</a:t>
            </a:r>
            <a:endParaRPr lang="en-US" dirty="0" smtClean="0"/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Base-level Activation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47983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*</a:t>
            </a:r>
            <a:r>
              <a:rPr lang="en-US" dirty="0" err="1" smtClean="0"/>
              <a:t>Lesk</a:t>
            </a:r>
            <a:r>
              <a:rPr lang="en-US" dirty="0"/>
              <a:t>,</a:t>
            </a:r>
            <a:r>
              <a:rPr lang="en-US" dirty="0" smtClean="0"/>
              <a:t> 1986</a:t>
            </a:r>
          </a:p>
          <a:p>
            <a:r>
              <a:rPr lang="en-US" baseline="30000" dirty="0" smtClean="0"/>
              <a:t>**</a:t>
            </a:r>
            <a:r>
              <a:rPr lang="en-US" dirty="0" err="1" smtClean="0"/>
              <a:t>Kilgarriff</a:t>
            </a:r>
            <a:r>
              <a:rPr lang="en-US" dirty="0" smtClean="0"/>
              <a:t> &amp; </a:t>
            </a:r>
            <a:r>
              <a:rPr lang="en-US" dirty="0" err="1" smtClean="0"/>
              <a:t>Rosenzweig</a:t>
            </a:r>
            <a:r>
              <a:rPr lang="en-US" dirty="0"/>
              <a:t>,</a:t>
            </a:r>
            <a:r>
              <a:rPr lang="en-US" dirty="0" smtClean="0"/>
              <a:t> 2000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56073-7F4C-A046-80CC-72E1FFE4E555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84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Performance</a:t>
            </a:r>
            <a:br>
              <a:rPr lang="en-US" dirty="0" smtClean="0"/>
            </a:br>
            <a:r>
              <a:rPr lang="en-US" sz="2700" i="1" dirty="0" smtClean="0"/>
              <a:t>(1 corpus exposure)</a:t>
            </a:r>
            <a:endParaRPr lang="en-US" sz="27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222F-7718-5E41-AB64-8DE80D072D5D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7337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3369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category" animBg="0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Performance</a:t>
            </a:r>
            <a:br>
              <a:rPr lang="en-US" dirty="0" smtClean="0"/>
            </a:br>
            <a:r>
              <a:rPr lang="en-US" sz="2700" i="1" dirty="0" smtClean="0"/>
              <a:t>(2 corpus exposures)</a:t>
            </a:r>
            <a:endParaRPr lang="en-US" sz="27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222F-7718-5E41-AB64-8DE80D072D5D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5534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80375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 Performance</a:t>
            </a:r>
            <a:br>
              <a:rPr lang="en-US" dirty="0" smtClean="0"/>
            </a:br>
            <a:r>
              <a:rPr lang="en-US" sz="2700" i="1" dirty="0" smtClean="0"/>
              <a:t>(10 corpus exposures)</a:t>
            </a:r>
            <a:endParaRPr lang="en-US" sz="2700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60490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D780-948E-9D48-A66E-3D7C522A2BD5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Effectiveness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</a:t>
            </a:r>
            <a:r>
              <a:rPr lang="en-US" dirty="0" smtClean="0"/>
              <a:t> historical memory biases, 3 WSD data sets…</a:t>
            </a:r>
          </a:p>
          <a:p>
            <a:pPr lvl="1"/>
            <a:r>
              <a:rPr lang="en-US" dirty="0" smtClean="0"/>
              <a:t>Improvements over non-adaptive algorithms after little corpus exposure</a:t>
            </a:r>
          </a:p>
          <a:p>
            <a:pPr lvl="1"/>
            <a:r>
              <a:rPr lang="en-US" dirty="0" smtClean="0"/>
              <a:t>Method not dependent upon MRD definition quality (</a:t>
            </a:r>
            <a:r>
              <a:rPr lang="en-US" dirty="0" err="1" smtClean="0"/>
              <a:t>ala</a:t>
            </a:r>
            <a:r>
              <a:rPr lang="en-US" dirty="0" smtClean="0"/>
              <a:t> </a:t>
            </a:r>
            <a:r>
              <a:rPr lang="en-US" dirty="0" err="1" smtClean="0"/>
              <a:t>Lesk</a:t>
            </a:r>
            <a:r>
              <a:rPr lang="en-US" dirty="0" smtClean="0"/>
              <a:t>) or representative frequency distribution (</a:t>
            </a:r>
            <a:r>
              <a:rPr lang="en-US" dirty="0" err="1" smtClean="0"/>
              <a:t>ala</a:t>
            </a:r>
            <a:r>
              <a:rPr lang="en-US" dirty="0" smtClean="0"/>
              <a:t> Static Frequency)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FF342-A2AE-BB41-A4E1-810B8C88E4FA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97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err="1" smtClean="0"/>
              <a:t>recency</a:t>
            </a:r>
            <a:r>
              <a:rPr lang="en-US" dirty="0" smtClean="0"/>
              <a:t> and </a:t>
            </a:r>
            <a:r>
              <a:rPr lang="en-US" b="1" dirty="0" smtClean="0"/>
              <a:t>dynamic frequency</a:t>
            </a:r>
            <a:r>
              <a:rPr lang="en-US" dirty="0" smtClean="0"/>
              <a:t> biases are </a:t>
            </a:r>
            <a:r>
              <a:rPr lang="en-US" i="1" dirty="0" smtClean="0"/>
              <a:t>locally efficient</a:t>
            </a:r>
            <a:r>
              <a:rPr lang="en-US" baseline="30000" dirty="0" smtClean="0"/>
              <a:t>*</a:t>
            </a:r>
            <a:endParaRPr lang="en-US" sz="2000" baseline="30000" dirty="0" smtClean="0"/>
          </a:p>
          <a:p>
            <a:pPr lvl="1"/>
            <a:r>
              <a:rPr lang="en-US" dirty="0" smtClean="0"/>
              <a:t>Constant time computation</a:t>
            </a:r>
          </a:p>
          <a:p>
            <a:pPr lvl="1"/>
            <a:r>
              <a:rPr lang="en-US" dirty="0" smtClean="0"/>
              <a:t>Local activation effects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6A87B-6368-4E4B-90DA-DF42763ADC3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50968"/>
              </p:ext>
            </p:extLst>
          </p:nvPr>
        </p:nvGraphicFramePr>
        <p:xfrm>
          <a:off x="457200" y="4321098"/>
          <a:ext cx="82296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SemCor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Senseval-2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Senseval-3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Recency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Dynamic Frequency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390453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Maximum Query Time (</a:t>
            </a:r>
            <a:r>
              <a:rPr lang="en-US" b="1" dirty="0" err="1" smtClean="0"/>
              <a:t>msec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6002438"/>
            <a:ext cx="41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*</a:t>
            </a:r>
            <a:r>
              <a:rPr lang="en-US" dirty="0" smtClean="0"/>
              <a:t>Derbinsky, Laird, &amp; Smith, 2010</a:t>
            </a:r>
          </a:p>
        </p:txBody>
      </p:sp>
    </p:spTree>
    <p:extLst>
      <p:ext uri="{BB962C8B-B14F-4D97-AF65-F5344CB8AC3E}">
        <p14:creationId xmlns:p14="http://schemas.microsoft.com/office/powerpoint/2010/main" val="336115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Base-level Activation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6218-EB5C-4E40-A4DA-37454F9EC81A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68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Motivation</a:t>
            </a:r>
            <a:endParaRPr lang="en-US" dirty="0" smtClean="0"/>
          </a:p>
          <a:p>
            <a:r>
              <a:rPr lang="en-US" dirty="0" smtClean="0"/>
              <a:t>High WSD performance</a:t>
            </a:r>
          </a:p>
          <a:p>
            <a:r>
              <a:rPr lang="en-US" dirty="0" smtClean="0"/>
              <a:t>Commonly used in cognitive modeling community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Challenge</a:t>
            </a:r>
            <a:r>
              <a:rPr lang="en-US" dirty="0" smtClean="0"/>
              <a:t> </a:t>
            </a:r>
          </a:p>
          <a:p>
            <a:r>
              <a:rPr lang="en-US" dirty="0" smtClean="0"/>
              <a:t>Exponential decay of all memories at each time step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Approach</a:t>
            </a:r>
          </a:p>
          <a:p>
            <a:r>
              <a:rPr lang="en-US" dirty="0" smtClean="0"/>
              <a:t>Novel </a:t>
            </a:r>
            <a:r>
              <a:rPr lang="en-US" i="1" dirty="0"/>
              <a:t>locally </a:t>
            </a:r>
            <a:r>
              <a:rPr lang="en-US" i="1" dirty="0" smtClean="0"/>
              <a:t>efficient</a:t>
            </a:r>
            <a:r>
              <a:rPr lang="en-US" dirty="0" smtClean="0"/>
              <a:t> </a:t>
            </a:r>
            <a:r>
              <a:rPr lang="en-US" dirty="0"/>
              <a:t>approximation</a:t>
            </a:r>
          </a:p>
          <a:p>
            <a:pPr lvl="1"/>
            <a:r>
              <a:rPr lang="en-US" dirty="0"/>
              <a:t>Observation: present over-estimates </a:t>
            </a:r>
            <a:r>
              <a:rPr lang="en-US" dirty="0" smtClean="0"/>
              <a:t>future</a:t>
            </a:r>
            <a:endParaRPr lang="en-US" dirty="0"/>
          </a:p>
          <a:p>
            <a:pPr lvl="1"/>
            <a:r>
              <a:rPr lang="en-US" dirty="0" smtClean="0"/>
              <a:t>Only </a:t>
            </a:r>
            <a:r>
              <a:rPr lang="en-US" dirty="0"/>
              <a:t>update on </a:t>
            </a:r>
            <a:r>
              <a:rPr lang="en-US" dirty="0" smtClean="0"/>
              <a:t>access (+ </a:t>
            </a:r>
            <a:r>
              <a:rPr lang="en-US" i="1" dirty="0" smtClean="0"/>
              <a:t>c</a:t>
            </a:r>
            <a:r>
              <a:rPr lang="en-US" dirty="0" smtClean="0"/>
              <a:t> older)</a:t>
            </a:r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ounded </a:t>
            </a:r>
            <a:r>
              <a:rPr lang="en-US" dirty="0"/>
              <a:t>memory </a:t>
            </a:r>
            <a:r>
              <a:rPr lang="en-US" dirty="0" smtClean="0"/>
              <a:t>window</a:t>
            </a:r>
            <a:r>
              <a:rPr lang="en-US" baseline="30000" dirty="0" smtClean="0"/>
              <a:t>*</a:t>
            </a:r>
            <a:endParaRPr lang="en-US" baseline="30000" dirty="0"/>
          </a:p>
          <a:p>
            <a:pPr lvl="2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358259"/>
              </p:ext>
            </p:extLst>
          </p:nvPr>
        </p:nvGraphicFramePr>
        <p:xfrm>
          <a:off x="6544824" y="4465039"/>
          <a:ext cx="2141976" cy="166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Equation" r:id="rId3" imgW="622300" imgH="482600" progId="Equation.3">
                  <p:embed/>
                </p:oleObj>
              </mc:Choice>
              <mc:Fallback>
                <p:oleObj name="Equation" r:id="rId3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4824" y="4465039"/>
                        <a:ext cx="2141976" cy="16611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ounded Rectangle 8"/>
          <p:cNvSpPr/>
          <p:nvPr/>
        </p:nvSpPr>
        <p:spPr>
          <a:xfrm>
            <a:off x="7717373" y="5106805"/>
            <a:ext cx="490081" cy="5398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7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7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5987018"/>
            <a:ext cx="41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 smtClean="0"/>
              <a:t>*</a:t>
            </a:r>
            <a:r>
              <a:rPr lang="en-US" dirty="0" err="1" smtClean="0"/>
              <a:t>Petrov</a:t>
            </a:r>
            <a:r>
              <a:rPr lang="en-US" dirty="0" smtClean="0"/>
              <a:t>, 2006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7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Evaluation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10286"/>
              </p:ext>
            </p:extLst>
          </p:nvPr>
        </p:nvGraphicFramePr>
        <p:xfrm>
          <a:off x="457200" y="1600200"/>
          <a:ext cx="8229599" cy="2711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70725"/>
                <a:gridCol w="1652958"/>
                <a:gridCol w="1652958"/>
                <a:gridCol w="1652958"/>
              </a:tblGrid>
              <a:tr h="677807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SemCor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Senseval-2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Senseval-3</a:t>
                      </a:r>
                      <a:endParaRPr lang="en-US" dirty="0"/>
                    </a:p>
                  </a:txBody>
                  <a:tcPr anchor="ctr"/>
                </a:tc>
              </a:tr>
              <a:tr h="67780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Maximum Query Time</a:t>
                      </a:r>
                      <a:endParaRPr 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1.34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0.67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 anchor="ctr"/>
                </a:tc>
              </a:tr>
              <a:tr h="67780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Task Performance Difference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-0.56%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-0.72%</a:t>
                      </a:r>
                      <a:endParaRPr lang="en-US" dirty="0"/>
                    </a:p>
                  </a:txBody>
                  <a:tcPr anchor="ctr"/>
                </a:tc>
              </a:tr>
              <a:tr h="677807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Minimum</a:t>
                      </a:r>
                      <a:r>
                        <a:rPr lang="en-US" baseline="0" dirty="0" smtClean="0"/>
                        <a:t> Model Fidelity</a:t>
                      </a:r>
                      <a:r>
                        <a:rPr lang="en-US" baseline="30000" dirty="0" smtClean="0"/>
                        <a:t>*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90.30%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95.70%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95.09%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C6A8E-93AC-5445-B980-20E655B19A52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693928"/>
            <a:ext cx="822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 smtClean="0"/>
              <a:t>*</a:t>
            </a:r>
            <a:r>
              <a:rPr lang="en-US" sz="2000" dirty="0" smtClean="0"/>
              <a:t>The smallest portion of senses that the model selected within a run that matched the results of the base-level activation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655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Memory in Soar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Motivation</a:t>
            </a:r>
          </a:p>
          <a:p>
            <a:pPr lvl="1"/>
            <a:r>
              <a:rPr lang="en-US" dirty="0" smtClean="0"/>
              <a:t>Some knowledge can be useful independent of the context in which it was initially learned</a:t>
            </a:r>
          </a:p>
          <a:p>
            <a:pPr lvl="1"/>
            <a:r>
              <a:rPr lang="en-US" dirty="0" smtClean="0"/>
              <a:t>WM + rules do not scale well to large fact stores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Initial Focus</a:t>
            </a:r>
            <a:r>
              <a:rPr lang="en-US" dirty="0" smtClean="0"/>
              <a:t> </a:t>
            </a:r>
            <a:r>
              <a:rPr lang="en-US" sz="2600" dirty="0" smtClean="0"/>
              <a:t>(Derbinsky, Laird, Smith 2010)</a:t>
            </a:r>
          </a:p>
          <a:p>
            <a:pPr lvl="1"/>
            <a:r>
              <a:rPr lang="en-US" dirty="0" smtClean="0"/>
              <a:t>Basic functionality</a:t>
            </a:r>
          </a:p>
          <a:p>
            <a:pPr lvl="2"/>
            <a:r>
              <a:rPr lang="en-US" dirty="0" smtClean="0"/>
              <a:t>Deliberate agent storage</a:t>
            </a:r>
          </a:p>
          <a:p>
            <a:pPr lvl="2"/>
            <a:r>
              <a:rPr lang="en-US" dirty="0" smtClean="0"/>
              <a:t>Cue-based retrieval from feature subset</a:t>
            </a:r>
          </a:p>
          <a:p>
            <a:pPr lvl="1"/>
            <a:r>
              <a:rPr lang="en-US" dirty="0" smtClean="0"/>
              <a:t>Scaling to large knowledge bases (e.g. </a:t>
            </a:r>
            <a:r>
              <a:rPr lang="en-US" dirty="0" err="1" smtClean="0"/>
              <a:t>WordNet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Long-term Goal</a:t>
            </a:r>
          </a:p>
          <a:p>
            <a:pPr lvl="1"/>
            <a:r>
              <a:rPr lang="en-US" b="1" dirty="0" smtClean="0"/>
              <a:t>Effective</a:t>
            </a:r>
            <a:r>
              <a:rPr lang="en-US" dirty="0" smtClean="0"/>
              <a:t> and </a:t>
            </a:r>
            <a:r>
              <a:rPr lang="en-US" b="1" dirty="0" smtClean="0"/>
              <a:t>efficient</a:t>
            </a:r>
            <a:r>
              <a:rPr lang="en-US" dirty="0" smtClean="0"/>
              <a:t> across a variety of tasks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578A-F84F-6F46-BB4F-32E15778DD22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0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Recency</a:t>
            </a:r>
            <a:r>
              <a:rPr lang="en-US" dirty="0" smtClean="0"/>
              <a:t> and Dynamic Frequency</a:t>
            </a:r>
          </a:p>
          <a:p>
            <a:pPr lvl="1"/>
            <a:r>
              <a:rPr lang="en-US" dirty="0" smtClean="0"/>
              <a:t>2 orders of magnitude faster than RT (50msec)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Base-level Activation Approximation</a:t>
            </a:r>
          </a:p>
          <a:p>
            <a:pPr lvl="1"/>
            <a:r>
              <a:rPr lang="en-US" dirty="0" smtClean="0"/>
              <a:t>1 order of magnitude faster than RT (50msec)</a:t>
            </a:r>
          </a:p>
          <a:p>
            <a:pPr lvl="1"/>
            <a:r>
              <a:rPr lang="en-US" dirty="0" smtClean="0"/>
              <a:t>Comparable task performance, high fidelity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EDC4-C108-2040-90AC-8F3A5ED652E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35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Evaluated effectiveness and efficiency of 3 historical memory retrieval biases on 3 WSD data sets</a:t>
            </a:r>
          </a:p>
          <a:p>
            <a:endParaRPr lang="en-US" dirty="0"/>
          </a:p>
          <a:p>
            <a:r>
              <a:rPr lang="en-US" dirty="0" smtClean="0"/>
              <a:t>Implemented in Soar 9.3.1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Only 1 task (WSD)</a:t>
            </a:r>
          </a:p>
          <a:p>
            <a:r>
              <a:rPr lang="en-US" dirty="0" smtClean="0"/>
              <a:t>Only 1 type of bias (historical)</a:t>
            </a:r>
          </a:p>
          <a:p>
            <a:r>
              <a:rPr lang="en-US" dirty="0" smtClean="0"/>
              <a:t>Only 1 mechanism applied to task (LTM)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EDC4-C108-2040-90AC-8F3A5ED652E7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813F-F87D-2440-BC40-378441AF87B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6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Ambiguous Cues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u="sng" dirty="0" smtClean="0"/>
              <a:t>Long-</a:t>
            </a:r>
            <a:r>
              <a:rPr lang="en-US" u="sng" dirty="0"/>
              <a:t>T</a:t>
            </a:r>
            <a:r>
              <a:rPr lang="en-US" u="sng" dirty="0" smtClean="0"/>
              <a:t>erm Memory</a:t>
            </a:r>
            <a:endParaRPr lang="en-US" u="sng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u="sng" dirty="0" smtClean="0"/>
              <a:t>Agent</a:t>
            </a:r>
            <a:endParaRPr lang="en-US" u="sng" dirty="0"/>
          </a:p>
        </p:txBody>
      </p:sp>
      <p:pic>
        <p:nvPicPr>
          <p:cNvPr id="7" name="Picture 6" descr="sony_aibo_ers_7m3_robot_dog_1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068763"/>
            <a:ext cx="2057400" cy="2057400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6520203" y="2401167"/>
            <a:ext cx="2166597" cy="1494060"/>
          </a:xfrm>
          <a:prstGeom prst="cloud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“run” (v)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645025" y="2401167"/>
            <a:ext cx="0" cy="26426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645025" y="3294109"/>
            <a:ext cx="1984375" cy="1202236"/>
            <a:chOff x="4645025" y="3294109"/>
            <a:chExt cx="1984375" cy="1202236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645025" y="3294109"/>
              <a:ext cx="1984375" cy="12022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416492" y="3649005"/>
              <a:ext cx="480281" cy="49244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F81B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b="1" dirty="0" smtClean="0"/>
                <a:t>?</a:t>
              </a:r>
              <a:endParaRPr lang="en-US" sz="2600" b="1" dirty="0"/>
            </a:p>
          </p:txBody>
        </p:sp>
      </p:grpSp>
      <p:pic>
        <p:nvPicPr>
          <p:cNvPr id="26" name="Content Placeholder 23" descr="dogrun.gi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" b="865"/>
          <a:stretch>
            <a:fillRect/>
          </a:stretch>
        </p:blipFill>
        <p:spPr>
          <a:xfrm>
            <a:off x="457200" y="2401167"/>
            <a:ext cx="1090369" cy="1066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 descr="37944-Clipart-Illustration-Of-A-Brown-Dog-Sick-With-The-Chicken-Pox-Wearing-A-Cold-Pack-On-His-Head-And-Biting-A-Thermometer-In-His-Mouth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70" y="2401167"/>
            <a:ext cx="838883" cy="1066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8" name="Picture 27" descr="istockphoto_7054109-political-puppy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654" y="2401167"/>
            <a:ext cx="872745" cy="1066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0" name="Picture 29" descr="computer_dog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3" y="3977391"/>
            <a:ext cx="1097096" cy="1066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Picture 30" descr="old_dog_with_walker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70" y="3977390"/>
            <a:ext cx="1247224" cy="10663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2" name="TextBox 31"/>
          <p:cNvSpPr txBox="1"/>
          <p:nvPr/>
        </p:nvSpPr>
        <p:spPr>
          <a:xfrm>
            <a:off x="3839280" y="4520547"/>
            <a:ext cx="44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…</a:t>
            </a:r>
            <a:endParaRPr lang="en-US" sz="28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5B6C2-5B2E-C040-A08D-FA9757242780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53F7-2E1D-FA4B-9C24-C5830C2100BC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build="p"/>
      <p:bldP spid="8" grpId="0" animBg="1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Supporting Ambiguous Cues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Given…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arge store of knowledge;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a cue that pertains to multiple previously encoded memories…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upport retrievals that are </a:t>
            </a:r>
            <a:r>
              <a:rPr lang="en-US" b="1" dirty="0" smtClean="0"/>
              <a:t>effective</a:t>
            </a:r>
            <a:r>
              <a:rPr lang="en-US" dirty="0" smtClean="0"/>
              <a:t> and </a:t>
            </a:r>
            <a:r>
              <a:rPr lang="en-US" b="1" dirty="0" smtClean="0"/>
              <a:t>efficient</a:t>
            </a:r>
            <a:r>
              <a:rPr lang="en-US" dirty="0" smtClean="0"/>
              <a:t> across a variety of tasks.</a:t>
            </a:r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E190-F7E0-EA4D-97EE-7B3F8D5BF2AA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53F7-2E1D-FA4B-9C24-C5830C2100BC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3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Work: Historical Memory Bias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Rational analysis posited that human memory optimizes over history of past memory access </a:t>
            </a:r>
          </a:p>
          <a:p>
            <a:pPr lvl="1"/>
            <a:r>
              <a:rPr lang="en-US" dirty="0" smtClean="0"/>
              <a:t>Anderson &amp; </a:t>
            </a:r>
            <a:r>
              <a:rPr lang="en-US" dirty="0" err="1" smtClean="0"/>
              <a:t>Schooler</a:t>
            </a:r>
            <a:r>
              <a:rPr lang="en-US" dirty="0" smtClean="0"/>
              <a:t>, 1991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mplementations of base-level activation do not scale to large stores</a:t>
            </a:r>
          </a:p>
          <a:p>
            <a:pPr lvl="1"/>
            <a:r>
              <a:rPr lang="en-US" dirty="0" smtClean="0"/>
              <a:t>Douglass, Ball, &amp; Rodgers, 2009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60C19-3C98-604A-BB99-054A8893530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53F7-2E1D-FA4B-9C24-C5830C2100BC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68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Work</a:t>
            </a:r>
            <a:br>
              <a:rPr lang="en-US" dirty="0" smtClean="0"/>
            </a:br>
            <a:r>
              <a:rPr lang="en-US" sz="2700" i="1" dirty="0" smtClean="0"/>
              <a:t>(Derbinsky &amp; Laird 2011)</a:t>
            </a:r>
            <a:endParaRPr lang="en-US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Task analysis</a:t>
            </a:r>
            <a:r>
              <a:rPr lang="en-US" dirty="0"/>
              <a:t>.</a:t>
            </a:r>
            <a:r>
              <a:rPr lang="en-US" dirty="0" smtClean="0"/>
              <a:t> Word sense disambiguation and 3 commonly used data sets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Effectiveness</a:t>
            </a:r>
            <a:r>
              <a:rPr lang="en-US" dirty="0"/>
              <a:t>.</a:t>
            </a:r>
            <a:r>
              <a:rPr lang="en-US" dirty="0" smtClean="0"/>
              <a:t> Demonstrate the functional benefit of biasing retrievals towards past memory access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Efficiency</a:t>
            </a:r>
            <a:r>
              <a:rPr lang="en-US" dirty="0"/>
              <a:t>.</a:t>
            </a:r>
            <a:r>
              <a:rPr lang="en-US" dirty="0" smtClean="0"/>
              <a:t> High-fidelity, high-performance approximation to support historically biased retrievals in large stores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6CE9-481F-A547-A4C4-E30835B6F9F2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53F7-2E1D-FA4B-9C24-C5830C2100BC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1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Sense Disambiguation (WSD)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Task</a:t>
            </a:r>
            <a:r>
              <a:rPr lang="en-US" dirty="0" smtClean="0"/>
              <a:t>. Computationally identify the meaning of words in context.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Our focus is </a:t>
            </a:r>
            <a:r>
              <a:rPr lang="en-US" u="sng" dirty="0" smtClean="0"/>
              <a:t>not</a:t>
            </a:r>
            <a:r>
              <a:rPr lang="en-US" dirty="0" smtClean="0"/>
              <a:t> language processing, therefore we appropriate a simplified, highly structured problem formulation.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4E980-3C66-5D43-8E78-20C3A8FE83BA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53F7-2E1D-FA4B-9C24-C5830C2100BC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WSD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 smtClean="0"/>
              <a:t>Input</a:t>
            </a:r>
          </a:p>
          <a:p>
            <a:pPr lvl="1"/>
            <a:r>
              <a:rPr lang="en-US" dirty="0" smtClean="0"/>
              <a:t>Sequence of sentences (sequence of words)</a:t>
            </a:r>
          </a:p>
          <a:p>
            <a:pPr lvl="1"/>
            <a:r>
              <a:rPr lang="en-US" dirty="0" smtClean="0"/>
              <a:t>Each word specified as lexical string and part-of-speech (noun, verb, adjective, adverb)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Given</a:t>
            </a:r>
          </a:p>
          <a:p>
            <a:pPr lvl="1"/>
            <a:r>
              <a:rPr lang="en-US" dirty="0" smtClean="0"/>
              <a:t>Machine </a:t>
            </a:r>
            <a:r>
              <a:rPr lang="en-US" dirty="0"/>
              <a:t>R</a:t>
            </a:r>
            <a:r>
              <a:rPr lang="en-US" dirty="0" smtClean="0"/>
              <a:t>eadable </a:t>
            </a:r>
            <a:r>
              <a:rPr lang="en-US" dirty="0"/>
              <a:t>D</a:t>
            </a:r>
            <a:r>
              <a:rPr lang="en-US" dirty="0" smtClean="0"/>
              <a:t>ictionary (MRD): for each word…</a:t>
            </a:r>
          </a:p>
          <a:p>
            <a:pPr lvl="2"/>
            <a:r>
              <a:rPr lang="en-US" dirty="0" smtClean="0"/>
              <a:t>Set of available senses: for each sense…</a:t>
            </a:r>
          </a:p>
          <a:p>
            <a:pPr lvl="3"/>
            <a:r>
              <a:rPr lang="en-US" dirty="0" smtClean="0"/>
              <a:t>Definition</a:t>
            </a:r>
          </a:p>
          <a:p>
            <a:pPr lvl="3"/>
            <a:r>
              <a:rPr lang="en-US" dirty="0" smtClean="0"/>
              <a:t>Tag frequency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96E3-F08C-ED4A-8C53-7077AF13FA63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53F7-2E1D-FA4B-9C24-C5830C2100BC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86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Sentence</a:t>
            </a:r>
          </a:p>
          <a:p>
            <a:pPr marL="457200" lvl="1" indent="0">
              <a:buNone/>
            </a:pPr>
            <a:r>
              <a:rPr lang="en-US" sz="1800" i="1" dirty="0" smtClean="0"/>
              <a:t>He </a:t>
            </a:r>
            <a:r>
              <a:rPr lang="en-US" sz="1800" i="1" dirty="0"/>
              <a:t>will be succeeded by Ivan Allen Jr., who became a candidate in the Sept. 13 primary after Mayor Hartsfield announced that he would not </a:t>
            </a:r>
            <a:r>
              <a:rPr lang="en-US" sz="1800" b="1" i="1" dirty="0"/>
              <a:t>run</a:t>
            </a:r>
            <a:r>
              <a:rPr lang="en-US" sz="1800" i="1" dirty="0"/>
              <a:t> for reelection</a:t>
            </a:r>
            <a:r>
              <a:rPr lang="en-US" sz="1800" i="1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Word</a:t>
            </a:r>
          </a:p>
          <a:p>
            <a:pPr marL="457200" lvl="1" indent="0">
              <a:buNone/>
            </a:pPr>
            <a:r>
              <a:rPr lang="en-US" dirty="0" smtClean="0"/>
              <a:t>“run” (v)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MRD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(0) “become undone; ‘the sweater unraveled’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(0) “come unraveled or undone as if by snagging; ‘Her nylons were running’”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(0) “reduce or cause to be reduced from a solid to a liquid state, usually by heating; ‘melt butter’; ‘melt down gold’; The wax melted in the sun’”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 smtClean="0"/>
              <a:t>(3) “cause to perform; ‘run a subject’; ‘run a process’”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457200" indent="-457200">
              <a:buFont typeface="+mj-lt"/>
              <a:buAutoNum type="alphaLcParenR" startAt="8"/>
            </a:pPr>
            <a:r>
              <a:rPr lang="en-US" b="1" dirty="0" smtClean="0"/>
              <a:t>(7) “run, stand, or compete for an office or a position; ‘Who’s running for treasurer this year?’”</a:t>
            </a:r>
          </a:p>
          <a:p>
            <a:pPr marL="0" indent="0">
              <a:buNone/>
            </a:pPr>
            <a:r>
              <a:rPr lang="en-US" b="1" dirty="0" smtClean="0"/>
              <a:t>…</a:t>
            </a:r>
          </a:p>
          <a:p>
            <a:pPr marL="457200" indent="-457200">
              <a:buFont typeface="+mj-lt"/>
              <a:buAutoNum type="alphaLcParenR" startAt="18"/>
            </a:pPr>
            <a:r>
              <a:rPr lang="en-US" dirty="0" smtClean="0"/>
              <a:t>(106) “move fast by using one’s feet, with one foot off the ground at any given time; ‘Don’t run—you’ll be out of breath’; ‘The children ran to the shore’”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(41 total options)</a:t>
            </a:r>
            <a:endParaRPr 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650E-F135-5640-A8A5-586AB0F8A312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853F7-2E1D-FA4B-9C24-C5830C2100BC}" type="slidenum">
              <a:rPr lang="en-US" smtClean="0"/>
              <a:t>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Effective and Efficient Historical Memory Retrieval Bias in Soar’s Semantic Memory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823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1305</Words>
  <Application>Microsoft Macintosh PowerPoint</Application>
  <PresentationFormat>On-screen Show (4:3)</PresentationFormat>
  <Paragraphs>257</Paragraphs>
  <Slides>21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Effective and Efficient  Historical Memory Retrieval Bias  in Soar’s Semantic Memory</vt:lpstr>
      <vt:lpstr>Semantic Memory in Soar</vt:lpstr>
      <vt:lpstr>Problem: Ambiguous Cues</vt:lpstr>
      <vt:lpstr>Supporting Ambiguous Cues</vt:lpstr>
      <vt:lpstr>Prior Work: Historical Memory Bias</vt:lpstr>
      <vt:lpstr>This Work (Derbinsky &amp; Laird 2011)</vt:lpstr>
      <vt:lpstr>Word Sense Disambiguation (WSD)</vt:lpstr>
      <vt:lpstr>Our WSD Formulation</vt:lpstr>
      <vt:lpstr>WSD Example</vt:lpstr>
      <vt:lpstr>Evaluation Data Sets</vt:lpstr>
      <vt:lpstr>Evaluation Methodology</vt:lpstr>
      <vt:lpstr>Evaluating Effectiveness</vt:lpstr>
      <vt:lpstr>Task Performance (1 corpus exposure)</vt:lpstr>
      <vt:lpstr>Task Performance (2 corpus exposures)</vt:lpstr>
      <vt:lpstr>Task Performance (10 corpus exposures)</vt:lpstr>
      <vt:lpstr>Effectiveness Summary</vt:lpstr>
      <vt:lpstr>Evaluating Scalability</vt:lpstr>
      <vt:lpstr>Base-level Activation</vt:lpstr>
      <vt:lpstr>Approximation Evaluation</vt:lpstr>
      <vt:lpstr>Efficiency Summary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Functional Analysis of Historical Memory Retrieval Bias in the Word Sense Disambiguation Task</dc:title>
  <dc:creator>Nate Derbinsky</dc:creator>
  <cp:lastModifiedBy>Nate Derbinsky</cp:lastModifiedBy>
  <cp:revision>98</cp:revision>
  <dcterms:created xsi:type="dcterms:W3CDTF">2011-06-01T09:17:26Z</dcterms:created>
  <dcterms:modified xsi:type="dcterms:W3CDTF">2011-06-09T21:38:20Z</dcterms:modified>
</cp:coreProperties>
</file>