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9" r:id="rId4"/>
    <p:sldId id="280" r:id="rId5"/>
    <p:sldId id="283" r:id="rId6"/>
    <p:sldId id="284" r:id="rId7"/>
    <p:sldId id="274" r:id="rId8"/>
    <p:sldId id="273" r:id="rId9"/>
    <p:sldId id="271" r:id="rId10"/>
    <p:sldId id="275" r:id="rId11"/>
    <p:sldId id="276" r:id="rId12"/>
    <p:sldId id="277" r:id="rId13"/>
    <p:sldId id="278" r:id="rId14"/>
    <p:sldId id="286" r:id="rId15"/>
    <p:sldId id="279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CB2CB"/>
    <a:srgbClr val="00BFF0"/>
    <a:srgbClr val="646464"/>
    <a:srgbClr val="0091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645" autoAdjust="0"/>
  </p:normalViewPr>
  <p:slideViewPr>
    <p:cSldViewPr>
      <p:cViewPr varScale="1">
        <p:scale>
          <a:sx n="117" d="100"/>
          <a:sy n="117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rinier\Desktop\Introspection%20IRAD\smem%20tests2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rinier\Desktop\Introspection%20IRAD\smem%20tests2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rinier\Desktop\Introspection%20IRAD\smem%20tests2\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marinier\Desktop\Introspection%20IRAD\smem%20tests2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csoar!$B$1</c:f>
              <c:strCache>
                <c:ptCount val="1"/>
                <c:pt idx="0">
                  <c:v>WM-rule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csoar!$A$3:$A$7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</c:numCache>
            </c:numRef>
          </c:xVal>
          <c:yVal>
            <c:numRef>
              <c:f>csoar!$B$3:$B$7</c:f>
              <c:numCache>
                <c:formatCode>General</c:formatCode>
                <c:ptCount val="5"/>
                <c:pt idx="0">
                  <c:v>3.7340000000000021E-3</c:v>
                </c:pt>
                <c:pt idx="1">
                  <c:v>2.7170000000000021E-2</c:v>
                </c:pt>
                <c:pt idx="2">
                  <c:v>0.20955499999999999</c:v>
                </c:pt>
                <c:pt idx="3">
                  <c:v>0.69543400000000033</c:v>
                </c:pt>
                <c:pt idx="4">
                  <c:v>1.12551</c:v>
                </c:pt>
              </c:numCache>
            </c:numRef>
          </c:yVal>
        </c:ser>
        <c:ser>
          <c:idx val="4"/>
          <c:order val="1"/>
          <c:tx>
            <c:strRef>
              <c:f>csoar!$E$1</c:f>
              <c:strCache>
                <c:ptCount val="1"/>
                <c:pt idx="0">
                  <c:v>WM-ineqop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csoar!$A$3:$A$8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</c:numCache>
            </c:numRef>
          </c:xVal>
          <c:yVal>
            <c:numRef>
              <c:f>csoar!$E$3:$E$8</c:f>
              <c:numCache>
                <c:formatCode>General</c:formatCode>
                <c:ptCount val="6"/>
                <c:pt idx="0">
                  <c:v>3.9390000000000015E-3</c:v>
                </c:pt>
                <c:pt idx="1">
                  <c:v>2.6707000000000015E-2</c:v>
                </c:pt>
                <c:pt idx="2">
                  <c:v>0.15577000000000008</c:v>
                </c:pt>
                <c:pt idx="3">
                  <c:v>0.49726400000000015</c:v>
                </c:pt>
                <c:pt idx="4">
                  <c:v>0.80464800000000036</c:v>
                </c:pt>
                <c:pt idx="5">
                  <c:v>1.2473599999999998</c:v>
                </c:pt>
              </c:numCache>
            </c:numRef>
          </c:yVal>
        </c:ser>
        <c:ser>
          <c:idx val="2"/>
          <c:order val="2"/>
          <c:tx>
            <c:strRef>
              <c:f>csoar!$H$1</c:f>
              <c:strCache>
                <c:ptCount val="1"/>
                <c:pt idx="0">
                  <c:v>WM-list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csoar!$H$3:$H$16</c:f>
              <c:numCache>
                <c:formatCode>General</c:formatCode>
                <c:ptCount val="14"/>
                <c:pt idx="0">
                  <c:v>6.4730000000000048E-3</c:v>
                </c:pt>
                <c:pt idx="1">
                  <c:v>1.9702000000000011E-2</c:v>
                </c:pt>
                <c:pt idx="2">
                  <c:v>3.6886000000000023E-2</c:v>
                </c:pt>
                <c:pt idx="3">
                  <c:v>5.6784000000000029E-2</c:v>
                </c:pt>
                <c:pt idx="4">
                  <c:v>6.4337000000000075E-2</c:v>
                </c:pt>
                <c:pt idx="5">
                  <c:v>8.7522000000000058E-2</c:v>
                </c:pt>
                <c:pt idx="6">
                  <c:v>9.2292000000000041E-2</c:v>
                </c:pt>
                <c:pt idx="7">
                  <c:v>0.11333300000000004</c:v>
                </c:pt>
                <c:pt idx="8">
                  <c:v>0.20793800000000012</c:v>
                </c:pt>
                <c:pt idx="9">
                  <c:v>0.32189300000000021</c:v>
                </c:pt>
                <c:pt idx="10">
                  <c:v>0.48018200000000016</c:v>
                </c:pt>
                <c:pt idx="11">
                  <c:v>0.91968700000000003</c:v>
                </c:pt>
                <c:pt idx="12">
                  <c:v>1.2452199999999998</c:v>
                </c:pt>
                <c:pt idx="13">
                  <c:v>1.4844199999999999</c:v>
                </c:pt>
              </c:numCache>
            </c:numRef>
          </c:yVal>
        </c:ser>
        <c:ser>
          <c:idx val="1"/>
          <c:order val="3"/>
          <c:tx>
            <c:strRef>
              <c:f>csoar!$K$1</c:f>
              <c:strCache>
                <c:ptCount val="1"/>
                <c:pt idx="0">
                  <c:v>SMem-prohibit</c:v>
                </c:pt>
              </c:strCache>
            </c:strRef>
          </c:tx>
          <c:marker>
            <c:symbol val="none"/>
          </c:marker>
          <c:xVal>
            <c:numRef>
              <c:f>csoar!$A$3:$A$10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</c:numCache>
            </c:numRef>
          </c:xVal>
          <c:yVal>
            <c:numRef>
              <c:f>csoar!$K$3:$K$10</c:f>
              <c:numCache>
                <c:formatCode>General</c:formatCode>
                <c:ptCount val="8"/>
                <c:pt idx="0">
                  <c:v>4.7690000000000033E-3</c:v>
                </c:pt>
                <c:pt idx="1">
                  <c:v>6.0443000000000024E-2</c:v>
                </c:pt>
                <c:pt idx="2">
                  <c:v>0.17719799999999999</c:v>
                </c:pt>
                <c:pt idx="3">
                  <c:v>0.34767700000000018</c:v>
                </c:pt>
                <c:pt idx="4">
                  <c:v>0.48397800000000024</c:v>
                </c:pt>
                <c:pt idx="5">
                  <c:v>0.59423800000000004</c:v>
                </c:pt>
                <c:pt idx="6">
                  <c:v>0.89903000000000033</c:v>
                </c:pt>
                <c:pt idx="7">
                  <c:v>1.2933599999999998</c:v>
                </c:pt>
              </c:numCache>
            </c:numRef>
          </c:yVal>
        </c:ser>
        <c:ser>
          <c:idx val="3"/>
          <c:order val="4"/>
          <c:tx>
            <c:strRef>
              <c:f>csoar!$N$1</c:f>
              <c:strCache>
                <c:ptCount val="1"/>
                <c:pt idx="0">
                  <c:v>SMem-modify</c:v>
                </c:pt>
              </c:strCache>
            </c:strRef>
          </c:tx>
          <c:marker>
            <c:symbol val="none"/>
          </c:marker>
          <c:xVal>
            <c:numRef>
              <c:f>csoar!$A$3:$A$15</c:f>
              <c:numCache>
                <c:formatCode>General</c:formatCode>
                <c:ptCount val="13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</c:numCache>
            </c:numRef>
          </c:xVal>
          <c:yVal>
            <c:numRef>
              <c:f>csoar!$N$3:$N$13</c:f>
              <c:numCache>
                <c:formatCode>General</c:formatCode>
                <c:ptCount val="11"/>
                <c:pt idx="0">
                  <c:v>1.396300000000001E-2</c:v>
                </c:pt>
                <c:pt idx="1">
                  <c:v>6.141600000000004E-2</c:v>
                </c:pt>
                <c:pt idx="2">
                  <c:v>0.12271500000000005</c:v>
                </c:pt>
                <c:pt idx="3">
                  <c:v>0.20099800000000012</c:v>
                </c:pt>
                <c:pt idx="4">
                  <c:v>0.21187600000000001</c:v>
                </c:pt>
                <c:pt idx="5">
                  <c:v>0.26608900000000002</c:v>
                </c:pt>
                <c:pt idx="6">
                  <c:v>0.31575000000000014</c:v>
                </c:pt>
                <c:pt idx="7">
                  <c:v>0.37960800000000017</c:v>
                </c:pt>
                <c:pt idx="8">
                  <c:v>0.63545600000000002</c:v>
                </c:pt>
                <c:pt idx="9">
                  <c:v>0.99589499999999997</c:v>
                </c:pt>
                <c:pt idx="10">
                  <c:v>1.3207599999999999</c:v>
                </c:pt>
              </c:numCache>
            </c:numRef>
          </c:yVal>
        </c:ser>
        <c:ser>
          <c:idx val="5"/>
          <c:order val="5"/>
          <c:tx>
            <c:strRef>
              <c:f>csoar!$Q$1</c:f>
              <c:strCache>
                <c:ptCount val="1"/>
                <c:pt idx="0">
                  <c:v>SMem-list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csoar!$A$3:$A$14</c:f>
              <c:numCache>
                <c:formatCode>General</c:formatCode>
                <c:ptCount val="12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</c:numCache>
            </c:numRef>
          </c:xVal>
          <c:yVal>
            <c:numRef>
              <c:f>csoar!$Q$3:$Q$14</c:f>
              <c:numCache>
                <c:formatCode>General</c:formatCode>
                <c:ptCount val="12"/>
                <c:pt idx="0">
                  <c:v>4.5529999999999998E-3</c:v>
                </c:pt>
                <c:pt idx="1">
                  <c:v>3.5608000000000022E-2</c:v>
                </c:pt>
                <c:pt idx="2">
                  <c:v>7.1217000000000044E-2</c:v>
                </c:pt>
                <c:pt idx="3">
                  <c:v>0.105409</c:v>
                </c:pt>
                <c:pt idx="4">
                  <c:v>0.126585</c:v>
                </c:pt>
                <c:pt idx="5">
                  <c:v>0.14725700000000008</c:v>
                </c:pt>
                <c:pt idx="6">
                  <c:v>0.17729400000000009</c:v>
                </c:pt>
                <c:pt idx="7">
                  <c:v>0.21238899999999999</c:v>
                </c:pt>
                <c:pt idx="8">
                  <c:v>0.36164000000000002</c:v>
                </c:pt>
                <c:pt idx="9">
                  <c:v>0.54500599999999999</c:v>
                </c:pt>
                <c:pt idx="10">
                  <c:v>0.74363900000000061</c:v>
                </c:pt>
                <c:pt idx="11">
                  <c:v>1.1733100000000001</c:v>
                </c:pt>
              </c:numCache>
            </c:numRef>
          </c:yVal>
        </c:ser>
        <c:axId val="79888384"/>
        <c:axId val="79890304"/>
      </c:scatterChart>
      <c:valAx>
        <c:axId val="7988838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79890304"/>
        <c:crosses val="autoZero"/>
        <c:crossBetween val="midCat"/>
      </c:valAx>
      <c:valAx>
        <c:axId val="79890304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General" sourceLinked="1"/>
        <c:tickLblPos val="nextTo"/>
        <c:crossAx val="79888384"/>
        <c:crosses val="autoZero"/>
        <c:crossBetween val="midCat"/>
      </c:valAx>
    </c:plotArea>
    <c:legend>
      <c:legendPos val="b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strRef>
              <c:f>csoar!$B$1</c:f>
              <c:strCache>
                <c:ptCount val="1"/>
                <c:pt idx="0">
                  <c:v>WM-rule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csoar!$A$3:$A$7</c:f>
              <c:numCache>
                <c:formatCode>General</c:formatCode>
                <c:ptCount val="5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</c:numCache>
            </c:numRef>
          </c:xVal>
          <c:yVal>
            <c:numRef>
              <c:f>csoar!$B$3:$B$7</c:f>
              <c:numCache>
                <c:formatCode>General</c:formatCode>
                <c:ptCount val="5"/>
                <c:pt idx="0">
                  <c:v>3.7340000000000029E-3</c:v>
                </c:pt>
                <c:pt idx="1">
                  <c:v>2.7170000000000017E-2</c:v>
                </c:pt>
                <c:pt idx="2">
                  <c:v>0.20955499999999999</c:v>
                </c:pt>
                <c:pt idx="3">
                  <c:v>0.695434</c:v>
                </c:pt>
                <c:pt idx="4">
                  <c:v>1.12551</c:v>
                </c:pt>
              </c:numCache>
            </c:numRef>
          </c:yVal>
        </c:ser>
        <c:ser>
          <c:idx val="4"/>
          <c:order val="1"/>
          <c:tx>
            <c:strRef>
              <c:f>csoar!$E$1</c:f>
              <c:strCache>
                <c:ptCount val="1"/>
                <c:pt idx="0">
                  <c:v>WM-ineqop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csoar!$A$3:$A$8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</c:numCache>
            </c:numRef>
          </c:xVal>
          <c:yVal>
            <c:numRef>
              <c:f>csoar!$E$3:$E$8</c:f>
              <c:numCache>
                <c:formatCode>General</c:formatCode>
                <c:ptCount val="6"/>
                <c:pt idx="0">
                  <c:v>3.9390000000000015E-3</c:v>
                </c:pt>
                <c:pt idx="1">
                  <c:v>2.6707000000000012E-2</c:v>
                </c:pt>
                <c:pt idx="2">
                  <c:v>0.1557700000000001</c:v>
                </c:pt>
                <c:pt idx="3">
                  <c:v>0.49726400000000021</c:v>
                </c:pt>
                <c:pt idx="4">
                  <c:v>0.80464800000000058</c:v>
                </c:pt>
                <c:pt idx="5">
                  <c:v>1.2473599999999998</c:v>
                </c:pt>
              </c:numCache>
            </c:numRef>
          </c:yVal>
        </c:ser>
        <c:ser>
          <c:idx val="2"/>
          <c:order val="2"/>
          <c:tx>
            <c:strRef>
              <c:f>csoar!$H$1</c:f>
              <c:strCache>
                <c:ptCount val="1"/>
                <c:pt idx="0">
                  <c:v>WM-list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csoar!$H$3:$H$16</c:f>
              <c:numCache>
                <c:formatCode>General</c:formatCode>
                <c:ptCount val="14"/>
                <c:pt idx="0">
                  <c:v>6.4730000000000074E-3</c:v>
                </c:pt>
                <c:pt idx="1">
                  <c:v>1.9702000000000015E-2</c:v>
                </c:pt>
                <c:pt idx="2">
                  <c:v>3.6886000000000002E-2</c:v>
                </c:pt>
                <c:pt idx="3">
                  <c:v>5.6784000000000022E-2</c:v>
                </c:pt>
                <c:pt idx="4">
                  <c:v>6.4337000000000075E-2</c:v>
                </c:pt>
                <c:pt idx="5">
                  <c:v>8.7522000000000044E-2</c:v>
                </c:pt>
                <c:pt idx="6">
                  <c:v>9.2292000000000013E-2</c:v>
                </c:pt>
                <c:pt idx="7">
                  <c:v>0.113333</c:v>
                </c:pt>
                <c:pt idx="8">
                  <c:v>0.20793800000000018</c:v>
                </c:pt>
                <c:pt idx="9">
                  <c:v>0.32189300000000026</c:v>
                </c:pt>
                <c:pt idx="10">
                  <c:v>0.48018200000000022</c:v>
                </c:pt>
                <c:pt idx="11">
                  <c:v>0.91968700000000003</c:v>
                </c:pt>
                <c:pt idx="12">
                  <c:v>1.2452199999999998</c:v>
                </c:pt>
                <c:pt idx="13">
                  <c:v>1.4844199999999999</c:v>
                </c:pt>
              </c:numCache>
            </c:numRef>
          </c:yVal>
        </c:ser>
        <c:ser>
          <c:idx val="1"/>
          <c:order val="3"/>
          <c:tx>
            <c:strRef>
              <c:f>csoar!$K$1</c:f>
              <c:strCache>
                <c:ptCount val="1"/>
                <c:pt idx="0">
                  <c:v>SMem-prohibit</c:v>
                </c:pt>
              </c:strCache>
            </c:strRef>
          </c:tx>
          <c:marker>
            <c:symbol val="none"/>
          </c:marker>
          <c:xVal>
            <c:numRef>
              <c:f>csoar!$A$3:$A$10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</c:numCache>
            </c:numRef>
          </c:xVal>
          <c:yVal>
            <c:numRef>
              <c:f>csoar!$K$3:$K$10</c:f>
              <c:numCache>
                <c:formatCode>General</c:formatCode>
                <c:ptCount val="8"/>
                <c:pt idx="0">
                  <c:v>4.7689999999999998E-3</c:v>
                </c:pt>
                <c:pt idx="1">
                  <c:v>6.0443000000000004E-2</c:v>
                </c:pt>
                <c:pt idx="2">
                  <c:v>0.17719799999999999</c:v>
                </c:pt>
                <c:pt idx="3">
                  <c:v>0.34767700000000001</c:v>
                </c:pt>
                <c:pt idx="4">
                  <c:v>0.48397800000000035</c:v>
                </c:pt>
                <c:pt idx="5">
                  <c:v>0.59423799999999938</c:v>
                </c:pt>
                <c:pt idx="6">
                  <c:v>0.89903</c:v>
                </c:pt>
                <c:pt idx="7">
                  <c:v>1.2933599999999998</c:v>
                </c:pt>
              </c:numCache>
            </c:numRef>
          </c:yVal>
        </c:ser>
        <c:ser>
          <c:idx val="3"/>
          <c:order val="4"/>
          <c:tx>
            <c:strRef>
              <c:f>csoar!$N$1</c:f>
              <c:strCache>
                <c:ptCount val="1"/>
                <c:pt idx="0">
                  <c:v>SMem-modify</c:v>
                </c:pt>
              </c:strCache>
            </c:strRef>
          </c:tx>
          <c:marker>
            <c:symbol val="none"/>
          </c:marker>
          <c:xVal>
            <c:numRef>
              <c:f>csoar!$A$3:$A$15</c:f>
              <c:numCache>
                <c:formatCode>General</c:formatCode>
                <c:ptCount val="13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</c:numCache>
            </c:numRef>
          </c:xVal>
          <c:yVal>
            <c:numRef>
              <c:f>csoar!$N$3:$N$13</c:f>
              <c:numCache>
                <c:formatCode>General</c:formatCode>
                <c:ptCount val="11"/>
                <c:pt idx="0">
                  <c:v>1.3963000000000008E-2</c:v>
                </c:pt>
                <c:pt idx="1">
                  <c:v>6.141600000000004E-2</c:v>
                </c:pt>
                <c:pt idx="2">
                  <c:v>0.12271500000000007</c:v>
                </c:pt>
                <c:pt idx="3">
                  <c:v>0.20099800000000018</c:v>
                </c:pt>
                <c:pt idx="4">
                  <c:v>0.21187600000000001</c:v>
                </c:pt>
                <c:pt idx="5">
                  <c:v>0.26608900000000002</c:v>
                </c:pt>
                <c:pt idx="6">
                  <c:v>0.3157500000000002</c:v>
                </c:pt>
                <c:pt idx="7">
                  <c:v>0.37960800000000022</c:v>
                </c:pt>
                <c:pt idx="8">
                  <c:v>0.63545600000000002</c:v>
                </c:pt>
                <c:pt idx="9">
                  <c:v>0.99589499999999997</c:v>
                </c:pt>
                <c:pt idx="10">
                  <c:v>1.3207599999999999</c:v>
                </c:pt>
              </c:numCache>
            </c:numRef>
          </c:yVal>
        </c:ser>
        <c:ser>
          <c:idx val="5"/>
          <c:order val="5"/>
          <c:tx>
            <c:strRef>
              <c:f>csoar!$Q$1</c:f>
              <c:strCache>
                <c:ptCount val="1"/>
                <c:pt idx="0">
                  <c:v>SMem-list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csoar!$A$3:$A$13</c:f>
              <c:numCache>
                <c:formatCode>General</c:formatCode>
                <c:ptCount val="11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</c:numCache>
            </c:numRef>
          </c:xVal>
          <c:yVal>
            <c:numRef>
              <c:f>csoar!$Q$3:$Q$13</c:f>
              <c:numCache>
                <c:formatCode>General</c:formatCode>
                <c:ptCount val="11"/>
                <c:pt idx="0">
                  <c:v>4.5529999999999998E-3</c:v>
                </c:pt>
                <c:pt idx="1">
                  <c:v>3.5608000000000001E-2</c:v>
                </c:pt>
                <c:pt idx="2">
                  <c:v>7.1217000000000003E-2</c:v>
                </c:pt>
                <c:pt idx="3">
                  <c:v>0.105409</c:v>
                </c:pt>
                <c:pt idx="4">
                  <c:v>0.126585</c:v>
                </c:pt>
                <c:pt idx="5">
                  <c:v>0.14725700000000011</c:v>
                </c:pt>
                <c:pt idx="6">
                  <c:v>0.17729400000000012</c:v>
                </c:pt>
                <c:pt idx="7">
                  <c:v>0.21238899999999999</c:v>
                </c:pt>
                <c:pt idx="8">
                  <c:v>0.36164000000000002</c:v>
                </c:pt>
                <c:pt idx="9">
                  <c:v>0.54500599999999999</c:v>
                </c:pt>
                <c:pt idx="10">
                  <c:v>0.74363900000000072</c:v>
                </c:pt>
              </c:numCache>
            </c:numRef>
          </c:yVal>
        </c:ser>
        <c:axId val="80222080"/>
        <c:axId val="80232448"/>
      </c:scatterChart>
      <c:valAx>
        <c:axId val="80222080"/>
        <c:scaling>
          <c:orientation val="minMax"/>
          <c:max val="6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0232448"/>
        <c:crosses val="autoZero"/>
        <c:crossBetween val="midCat"/>
      </c:valAx>
      <c:valAx>
        <c:axId val="80232448"/>
        <c:scaling>
          <c:orientation val="minMax"/>
          <c:max val="1.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Seconds</a:t>
                </a:r>
              </a:p>
            </c:rich>
          </c:tx>
          <c:layout/>
        </c:title>
        <c:numFmt formatCode="General" sourceLinked="1"/>
        <c:tickLblPos val="nextTo"/>
        <c:crossAx val="80222080"/>
        <c:crosses val="autoZero"/>
        <c:crossBetween val="midCat"/>
      </c:valAx>
    </c:plotArea>
    <c:legend>
      <c:legendPos val="b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smoothMarker"/>
        <c:ser>
          <c:idx val="0"/>
          <c:order val="0"/>
          <c:tx>
            <c:strRef>
              <c:f>csoar!$B$1</c:f>
              <c:strCache>
                <c:ptCount val="1"/>
                <c:pt idx="0">
                  <c:v>WM-rule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csoar!$C$3:$C$7</c:f>
              <c:numCache>
                <c:formatCode>General</c:formatCode>
                <c:ptCount val="5"/>
                <c:pt idx="0">
                  <c:v>2678.0931976432817</c:v>
                </c:pt>
                <c:pt idx="1">
                  <c:v>3680.5299963194702</c:v>
                </c:pt>
                <c:pt idx="2">
                  <c:v>954.40337858796067</c:v>
                </c:pt>
                <c:pt idx="3">
                  <c:v>431.38529321258369</c:v>
                </c:pt>
                <c:pt idx="4">
                  <c:v>310.97013798189215</c:v>
                </c:pt>
              </c:numCache>
            </c:numRef>
          </c:yVal>
          <c:smooth val="1"/>
        </c:ser>
        <c:ser>
          <c:idx val="4"/>
          <c:order val="1"/>
          <c:tx>
            <c:strRef>
              <c:f>csoar!$E$1</c:f>
              <c:strCache>
                <c:ptCount val="1"/>
                <c:pt idx="0">
                  <c:v>WM-ineqop</c:v>
                </c:pt>
              </c:strCache>
            </c:strRef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xVal>
            <c:numRef>
              <c:f>csoar!$A$3:$A$8</c:f>
              <c:numCache>
                <c:formatCode>General</c:formatCode>
                <c:ptCount val="6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</c:numCache>
            </c:numRef>
          </c:xVal>
          <c:yVal>
            <c:numRef>
              <c:f>csoar!$F$3:$F$8</c:f>
              <c:numCache>
                <c:formatCode>General</c:formatCode>
                <c:ptCount val="6"/>
                <c:pt idx="0">
                  <c:v>2538.7154100025405</c:v>
                </c:pt>
                <c:pt idx="1">
                  <c:v>3744.3366907552327</c:v>
                </c:pt>
                <c:pt idx="2">
                  <c:v>1283.9442768183849</c:v>
                </c:pt>
                <c:pt idx="3">
                  <c:v>603.30126451945046</c:v>
                </c:pt>
                <c:pt idx="4">
                  <c:v>434.97280798560365</c:v>
                </c:pt>
                <c:pt idx="5">
                  <c:v>320.6772703950744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csoar!$H$1</c:f>
              <c:strCache>
                <c:ptCount val="1"/>
                <c:pt idx="0">
                  <c:v>WM-list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csoar!$I$3:$I$16</c:f>
              <c:numCache>
                <c:formatCode>General</c:formatCode>
                <c:ptCount val="14"/>
                <c:pt idx="0">
                  <c:v>1544.8787270199282</c:v>
                </c:pt>
                <c:pt idx="1">
                  <c:v>5075.626839914733</c:v>
                </c:pt>
                <c:pt idx="2">
                  <c:v>5422.1113701675467</c:v>
                </c:pt>
                <c:pt idx="3">
                  <c:v>5283.1783601014404</c:v>
                </c:pt>
                <c:pt idx="4">
                  <c:v>5440.1044500054404</c:v>
                </c:pt>
                <c:pt idx="5">
                  <c:v>4570.2794725897484</c:v>
                </c:pt>
                <c:pt idx="6">
                  <c:v>5417.5876565682829</c:v>
                </c:pt>
                <c:pt idx="7">
                  <c:v>5294.1332180388763</c:v>
                </c:pt>
                <c:pt idx="8">
                  <c:v>4809.1257971126006</c:v>
                </c:pt>
                <c:pt idx="9">
                  <c:v>4659.9335804133671</c:v>
                </c:pt>
                <c:pt idx="10">
                  <c:v>4165.0874043591803</c:v>
                </c:pt>
                <c:pt idx="11">
                  <c:v>3261.9793473214272</c:v>
                </c:pt>
                <c:pt idx="12">
                  <c:v>3212.2837731485201</c:v>
                </c:pt>
                <c:pt idx="13">
                  <c:v>3031.4870454453589</c:v>
                </c:pt>
              </c:numCache>
            </c:numRef>
          </c:yVal>
          <c:smooth val="1"/>
        </c:ser>
        <c:ser>
          <c:idx val="1"/>
          <c:order val="3"/>
          <c:tx>
            <c:strRef>
              <c:f>csoar!$K$1</c:f>
              <c:strCache>
                <c:ptCount val="1"/>
                <c:pt idx="0">
                  <c:v>SMem-prohibit</c:v>
                </c:pt>
              </c:strCache>
            </c:strRef>
          </c:tx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csoar!$L$3:$L$10</c:f>
              <c:numCache>
                <c:formatCode>General</c:formatCode>
                <c:ptCount val="8"/>
                <c:pt idx="0">
                  <c:v>2096.8756552736422</c:v>
                </c:pt>
                <c:pt idx="1">
                  <c:v>1654.4513012259486</c:v>
                </c:pt>
                <c:pt idx="2">
                  <c:v>1128.6809106197579</c:v>
                </c:pt>
                <c:pt idx="3">
                  <c:v>862.86984758842243</c:v>
                </c:pt>
                <c:pt idx="4">
                  <c:v>723.17336738446784</c:v>
                </c:pt>
                <c:pt idx="5">
                  <c:v>673.13096772673566</c:v>
                </c:pt>
                <c:pt idx="6">
                  <c:v>556.15496702001042</c:v>
                </c:pt>
                <c:pt idx="7">
                  <c:v>463.90796066060489</c:v>
                </c:pt>
              </c:numCache>
            </c:numRef>
          </c:yVal>
          <c:smooth val="1"/>
        </c:ser>
        <c:ser>
          <c:idx val="2"/>
          <c:order val="4"/>
          <c:tx>
            <c:strRef>
              <c:f>csoar!$N$1</c:f>
              <c:strCache>
                <c:ptCount val="1"/>
                <c:pt idx="0">
                  <c:v>SMem-modify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csoar!$O$3:$O$16</c:f>
              <c:numCache>
                <c:formatCode>General</c:formatCode>
                <c:ptCount val="14"/>
                <c:pt idx="0">
                  <c:v>716.17847167514265</c:v>
                </c:pt>
                <c:pt idx="1">
                  <c:v>1628.2401979940082</c:v>
                </c:pt>
                <c:pt idx="2">
                  <c:v>1629.7926088905178</c:v>
                </c:pt>
                <c:pt idx="3">
                  <c:v>1492.5521646981558</c:v>
                </c:pt>
                <c:pt idx="4">
                  <c:v>1651.9096075062782</c:v>
                </c:pt>
                <c:pt idx="5">
                  <c:v>1503.2564292398395</c:v>
                </c:pt>
                <c:pt idx="6">
                  <c:v>1583.5312747426763</c:v>
                </c:pt>
                <c:pt idx="7">
                  <c:v>1580.5778592653473</c:v>
                </c:pt>
                <c:pt idx="8">
                  <c:v>1573.6730788599036</c:v>
                </c:pt>
                <c:pt idx="9">
                  <c:v>1506.1828807253778</c:v>
                </c:pt>
                <c:pt idx="10">
                  <c:v>1514.2796571670867</c:v>
                </c:pt>
                <c:pt idx="11">
                  <c:v>1504.060964604432</c:v>
                </c:pt>
                <c:pt idx="12">
                  <c:v>1498.391102553632</c:v>
                </c:pt>
                <c:pt idx="13">
                  <c:v>1493.909827602806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csoar!$Q$1</c:f>
              <c:strCache>
                <c:ptCount val="1"/>
                <c:pt idx="0">
                  <c:v>SMem-list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csoar!$A$3:$A$16</c:f>
              <c:numCache>
                <c:formatCode>General</c:formatCode>
                <c:ptCount val="14"/>
                <c:pt idx="0">
                  <c:v>10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1000</c:v>
                </c:pt>
                <c:pt idx="9">
                  <c:v>1500</c:v>
                </c:pt>
                <c:pt idx="10">
                  <c:v>2000</c:v>
                </c:pt>
                <c:pt idx="11">
                  <c:v>3000</c:v>
                </c:pt>
                <c:pt idx="12">
                  <c:v>4000</c:v>
                </c:pt>
                <c:pt idx="13">
                  <c:v>4500</c:v>
                </c:pt>
              </c:numCache>
            </c:numRef>
          </c:xVal>
          <c:yVal>
            <c:numRef>
              <c:f>csoar!$R$3:$R$16</c:f>
              <c:numCache>
                <c:formatCode>General</c:formatCode>
                <c:ptCount val="14"/>
                <c:pt idx="0">
                  <c:v>2196.3540522732305</c:v>
                </c:pt>
                <c:pt idx="1">
                  <c:v>2808.3576724331629</c:v>
                </c:pt>
                <c:pt idx="2">
                  <c:v>2808.3182386228004</c:v>
                </c:pt>
                <c:pt idx="3">
                  <c:v>2846.0567883197809</c:v>
                </c:pt>
                <c:pt idx="4">
                  <c:v>2764.9405537780954</c:v>
                </c:pt>
                <c:pt idx="5">
                  <c:v>2716.3394609424358</c:v>
                </c:pt>
                <c:pt idx="6">
                  <c:v>2820.1743995848701</c:v>
                </c:pt>
                <c:pt idx="7">
                  <c:v>2825.0050614674001</c:v>
                </c:pt>
                <c:pt idx="8">
                  <c:v>2765.1808428271197</c:v>
                </c:pt>
                <c:pt idx="9">
                  <c:v>2752.2632778354755</c:v>
                </c:pt>
                <c:pt idx="10">
                  <c:v>2689.477017746517</c:v>
                </c:pt>
                <c:pt idx="11">
                  <c:v>2556.8690286454562</c:v>
                </c:pt>
                <c:pt idx="12">
                  <c:v>2594.0337224383934</c:v>
                </c:pt>
                <c:pt idx="13">
                  <c:v>2612.5273589670646</c:v>
                </c:pt>
              </c:numCache>
            </c:numRef>
          </c:yVal>
          <c:smooth val="1"/>
        </c:ser>
        <c:axId val="80363520"/>
        <c:axId val="80365440"/>
      </c:scatterChart>
      <c:valAx>
        <c:axId val="8036352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 size</a:t>
                </a:r>
              </a:p>
            </c:rich>
          </c:tx>
          <c:layout/>
        </c:title>
        <c:numFmt formatCode="General" sourceLinked="1"/>
        <c:tickLblPos val="nextTo"/>
        <c:crossAx val="80365440"/>
        <c:crosses val="autoZero"/>
        <c:crossBetween val="midCat"/>
      </c:valAx>
      <c:valAx>
        <c:axId val="803654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Items per second</a:t>
                </a:r>
              </a:p>
            </c:rich>
          </c:tx>
          <c:layout/>
        </c:title>
        <c:numFmt formatCode="General" sourceLinked="1"/>
        <c:tickLblPos val="nextTo"/>
        <c:crossAx val="80363520"/>
        <c:crosses val="autoZero"/>
        <c:crossBetween val="midCat"/>
      </c:valAx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scatterChart>
        <c:scatterStyle val="lineMarker"/>
        <c:ser>
          <c:idx val="1"/>
          <c:order val="0"/>
          <c:tx>
            <c:v>WM-list</c:v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xVal>
            <c:numRef>
              <c:f>csoar!$A$16:$A$20</c:f>
              <c:numCache>
                <c:formatCode>General</c:formatCode>
                <c:ptCount val="5"/>
                <c:pt idx="0">
                  <c:v>4500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17500</c:v>
                </c:pt>
              </c:numCache>
            </c:numRef>
          </c:xVal>
          <c:yVal>
            <c:numRef>
              <c:f>csoar!$I$16:$I$20</c:f>
              <c:numCache>
                <c:formatCode>General</c:formatCode>
                <c:ptCount val="5"/>
                <c:pt idx="0">
                  <c:v>3031.4870454453589</c:v>
                </c:pt>
                <c:pt idx="1">
                  <c:v>1790.4119857339981</c:v>
                </c:pt>
                <c:pt idx="2">
                  <c:v>1764.9851652996861</c:v>
                </c:pt>
                <c:pt idx="3">
                  <c:v>759.52059060321119</c:v>
                </c:pt>
                <c:pt idx="4">
                  <c:v>886.1028689479175</c:v>
                </c:pt>
              </c:numCache>
            </c:numRef>
          </c:yVal>
        </c:ser>
        <c:ser>
          <c:idx val="0"/>
          <c:order val="1"/>
          <c:tx>
            <c:v>SMem-modify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csoar!$A$16:$A$20</c:f>
              <c:numCache>
                <c:formatCode>General</c:formatCode>
                <c:ptCount val="5"/>
                <c:pt idx="0">
                  <c:v>4500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17500</c:v>
                </c:pt>
              </c:numCache>
            </c:numRef>
          </c:xVal>
          <c:yVal>
            <c:numRef>
              <c:f>csoar!$O$16:$O$20</c:f>
              <c:numCache>
                <c:formatCode>General</c:formatCode>
                <c:ptCount val="5"/>
                <c:pt idx="0">
                  <c:v>1493.909827602806</c:v>
                </c:pt>
                <c:pt idx="1">
                  <c:v>1384.2848599842011</c:v>
                </c:pt>
                <c:pt idx="2">
                  <c:v>1437.5706206567397</c:v>
                </c:pt>
                <c:pt idx="3">
                  <c:v>1367.88925568586</c:v>
                </c:pt>
                <c:pt idx="4">
                  <c:v>1370.1955073246745</c:v>
                </c:pt>
              </c:numCache>
            </c:numRef>
          </c:yVal>
        </c:ser>
        <c:ser>
          <c:idx val="2"/>
          <c:order val="2"/>
          <c:tx>
            <c:strRef>
              <c:f>csoar!$Q$1</c:f>
              <c:strCache>
                <c:ptCount val="1"/>
                <c:pt idx="0">
                  <c:v>SMem-list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csoar!$A$16:$A$20</c:f>
              <c:numCache>
                <c:formatCode>General</c:formatCode>
                <c:ptCount val="5"/>
                <c:pt idx="0">
                  <c:v>4500</c:v>
                </c:pt>
                <c:pt idx="1">
                  <c:v>7500</c:v>
                </c:pt>
                <c:pt idx="2">
                  <c:v>10000</c:v>
                </c:pt>
                <c:pt idx="3">
                  <c:v>15000</c:v>
                </c:pt>
                <c:pt idx="4">
                  <c:v>17500</c:v>
                </c:pt>
              </c:numCache>
            </c:numRef>
          </c:xVal>
          <c:yVal>
            <c:numRef>
              <c:f>csoar!$R$16:$R$20</c:f>
              <c:numCache>
                <c:formatCode>General</c:formatCode>
                <c:ptCount val="5"/>
                <c:pt idx="0">
                  <c:v>2612.5273589670646</c:v>
                </c:pt>
                <c:pt idx="1">
                  <c:v>2510.9561386181722</c:v>
                </c:pt>
                <c:pt idx="2">
                  <c:v>2493.1811495559646</c:v>
                </c:pt>
                <c:pt idx="3">
                  <c:v>2408.9768111892154</c:v>
                </c:pt>
                <c:pt idx="4">
                  <c:v>2367.956007436735</c:v>
                </c:pt>
              </c:numCache>
            </c:numRef>
          </c:yVal>
        </c:ser>
        <c:axId val="80383360"/>
        <c:axId val="80414208"/>
      </c:scatterChart>
      <c:valAx>
        <c:axId val="80383360"/>
        <c:scaling>
          <c:orientation val="minMax"/>
          <c:max val="18000"/>
          <c:min val="450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Set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0414208"/>
        <c:crosses val="autoZero"/>
        <c:crossBetween val="midCat"/>
      </c:valAx>
      <c:valAx>
        <c:axId val="804142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Items</a:t>
                </a:r>
                <a:r>
                  <a:rPr lang="en-US" baseline="0"/>
                  <a:t> per second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80383360"/>
        <c:crosses val="autoZero"/>
        <c:crossBetween val="midCat"/>
      </c:valAx>
    </c:plotArea>
    <c:legend>
      <c:legendPos val="b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2B29A8-8606-4553-BA9F-60672C502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4D21DD-1059-4329-BDF7-FB36C114FD62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chunking example:</a:t>
            </a:r>
            <a:r>
              <a:rPr lang="en-US" baseline="0" dirty="0" smtClean="0"/>
              <a:t> if we want to learn that the capitol of the US is DC, then we have to bend over backwards to learn a rule like “capitol of US =&gt; DC”. And that rule is still incapable of answering the question “What country is DC the capitol of?”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Query construction example: find me a blue car with a flat tire. With just those 3 features (color, vehicle type, tire status), you’d have to write at least 7 rules (assuming values could be </a:t>
            </a:r>
            <a:r>
              <a:rPr lang="en-US" baseline="0" dirty="0" err="1" smtClean="0"/>
              <a:t>variablized</a:t>
            </a:r>
            <a:r>
              <a:rPr lang="en-US" baseline="0" dirty="0" smtClean="0"/>
              <a:t>). What if you had 100 features? What if you didn’t know what the features were, or how many you’d need to simultaneously match on?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can be anything (wildcard)</a:t>
            </a:r>
          </a:p>
          <a:p>
            <a:r>
              <a:rPr lang="en-US" dirty="0" err="1" smtClean="0"/>
              <a:t>Foo’s</a:t>
            </a:r>
            <a:r>
              <a:rPr lang="en-US" dirty="0" smtClean="0"/>
              <a:t> value must match whatever &lt;bar&gt; is bound to</a:t>
            </a:r>
          </a:p>
          <a:p>
            <a:r>
              <a:rPr lang="en-US" dirty="0" smtClean="0"/>
              <a:t>Associate’s value must be the LTI bound to &lt;</a:t>
            </a:r>
            <a:r>
              <a:rPr lang="en-US" dirty="0" err="1" smtClean="0"/>
              <a:t>lti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Age’s value must be 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way people talk about semantic memory</a:t>
            </a:r>
            <a:r>
              <a:rPr lang="en-US" baseline="0" dirty="0" smtClean="0"/>
              <a:t> sometimes, it seems that there are some misconceptions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Performs</a:t>
            </a:r>
            <a:r>
              <a:rPr lang="en-US" baseline="0" dirty="0" smtClean="0"/>
              <a:t> all work in a </a:t>
            </a:r>
            <a:r>
              <a:rPr lang="en-US" baseline="0" dirty="0" err="1" smtClean="0"/>
              <a:t>substate</a:t>
            </a:r>
            <a:r>
              <a:rPr lang="en-US" baseline="0" dirty="0" smtClean="0"/>
              <a:t>, with result returned to </a:t>
            </a:r>
            <a:r>
              <a:rPr lang="en-US" baseline="0" dirty="0" err="1" smtClean="0"/>
              <a:t>superstate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query: the cue</a:t>
            </a:r>
            <a:r>
              <a:rPr lang="en-US" baseline="0" dirty="0" smtClean="0"/>
              <a:t> to give to semantic memory</a:t>
            </a:r>
          </a:p>
          <a:p>
            <a:r>
              <a:rPr lang="en-US" baseline="0" dirty="0" err="1" smtClean="0"/>
              <a:t>func</a:t>
            </a:r>
            <a:r>
              <a:rPr lang="en-US" baseline="0" dirty="0" smtClean="0"/>
              <a:t>: operator to propose for each retrieved value (you must write the apply rule(s))</a:t>
            </a:r>
            <a:endParaRPr lang="en-US" dirty="0" smtClean="0"/>
          </a:p>
          <a:p>
            <a:r>
              <a:rPr lang="en-US" dirty="0" err="1" smtClean="0"/>
              <a:t>tcnum-attr</a:t>
            </a:r>
            <a:r>
              <a:rPr lang="en-US" dirty="0" smtClean="0"/>
              <a:t> is optional (if</a:t>
            </a:r>
            <a:r>
              <a:rPr lang="en-US" baseline="0" dirty="0" smtClean="0"/>
              <a:t> not supplied, will use prohibits)</a:t>
            </a:r>
          </a:p>
          <a:p>
            <a:r>
              <a:rPr lang="en-US" baseline="0" dirty="0" smtClean="0"/>
              <a:t>By default chunking is disabled. Can enable it with ^allow-chunks true (learning still needs to be on)</a:t>
            </a:r>
          </a:p>
          <a:p>
            <a:r>
              <a:rPr lang="en-US" baseline="0" dirty="0" smtClean="0"/>
              <a:t>Can also specify operators for init, loop condition testing, and returning results (but defaults exist for all of these).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any specified operators, have to write appropriate apply rules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results from </a:t>
            </a:r>
            <a:r>
              <a:rPr lang="en-US" dirty="0" err="1" smtClean="0"/>
              <a:t>csoar</a:t>
            </a:r>
            <a:r>
              <a:rPr lang="en-US" dirty="0" smtClean="0"/>
              <a:t> 9.3.1</a:t>
            </a:r>
          </a:p>
          <a:p>
            <a:endParaRPr lang="en-US" dirty="0" smtClean="0"/>
          </a:p>
          <a:p>
            <a:r>
              <a:rPr lang="en-US" dirty="0" smtClean="0"/>
              <a:t>WM-rule:</a:t>
            </a:r>
            <a:r>
              <a:rPr lang="en-US" baseline="0" dirty="0" smtClean="0"/>
              <a:t> expensive rule – kills reactivity</a:t>
            </a:r>
          </a:p>
          <a:p>
            <a:r>
              <a:rPr lang="en-US" baseline="0" dirty="0" smtClean="0"/>
              <a:t>WM-</a:t>
            </a:r>
            <a:r>
              <a:rPr lang="en-US" baseline="0" dirty="0" err="1" smtClean="0"/>
              <a:t>ineqop</a:t>
            </a:r>
            <a:r>
              <a:rPr lang="en-US" baseline="0" dirty="0" smtClean="0"/>
              <a:t>: using identifier ordering to process objects like a list. Slow, but remains reactive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WM-list: storing objects in a list and using </a:t>
            </a:r>
            <a:r>
              <a:rPr lang="en-US" baseline="0" dirty="0" err="1" smtClean="0"/>
              <a:t>bebot’s</a:t>
            </a:r>
            <a:r>
              <a:rPr lang="en-US" baseline="0" dirty="0" smtClean="0"/>
              <a:t> list processing (note, this doesn’t scale in </a:t>
            </a:r>
            <a:r>
              <a:rPr lang="en-US" baseline="0" dirty="0" err="1" smtClean="0"/>
              <a:t>jsoar</a:t>
            </a:r>
            <a:r>
              <a:rPr lang="en-US" baseline="0" dirty="0" smtClean="0"/>
              <a:t> because of a bug fix that hasn’t been ported)</a:t>
            </a:r>
          </a:p>
          <a:p>
            <a:r>
              <a:rPr lang="en-US" baseline="0" dirty="0" err="1" smtClean="0"/>
              <a:t>Smem</a:t>
            </a:r>
            <a:r>
              <a:rPr lang="en-US" baseline="0" dirty="0" smtClean="0"/>
              <a:t>-prohibit: using prohibits list</a:t>
            </a:r>
          </a:p>
          <a:p>
            <a:r>
              <a:rPr lang="en-US" baseline="0" dirty="0" err="1" smtClean="0"/>
              <a:t>Smem</a:t>
            </a:r>
            <a:r>
              <a:rPr lang="en-US" baseline="0" dirty="0" smtClean="0"/>
              <a:t>-modify: modifying memories</a:t>
            </a:r>
          </a:p>
          <a:p>
            <a:r>
              <a:rPr lang="en-US" baseline="0" dirty="0" err="1" smtClean="0"/>
              <a:t>Smem</a:t>
            </a:r>
            <a:r>
              <a:rPr lang="en-US" baseline="0" dirty="0" smtClean="0"/>
              <a:t>-list: storing objects in a list in </a:t>
            </a:r>
            <a:r>
              <a:rPr lang="en-US" baseline="0" dirty="0" err="1" smtClean="0"/>
              <a:t>smem</a:t>
            </a:r>
            <a:r>
              <a:rPr lang="en-US" baseline="0" dirty="0" smtClean="0"/>
              <a:t> and doing a NCB retrieval to get the next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Looks like list processing slows down over time</a:t>
            </a:r>
          </a:p>
          <a:p>
            <a:endParaRPr lang="en-US" dirty="0" smtClean="0"/>
          </a:p>
          <a:p>
            <a:r>
              <a:rPr lang="en-US" dirty="0" smtClean="0"/>
              <a:t>Early</a:t>
            </a:r>
            <a:r>
              <a:rPr lang="en-US" baseline="0" dirty="0" smtClean="0"/>
              <a:t> list craziness probably due to memory pools being initialized?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Indeed, at large</a:t>
            </a:r>
            <a:r>
              <a:rPr lang="en-US" baseline="0" dirty="0" smtClean="0"/>
              <a:t> set sizes, </a:t>
            </a:r>
            <a:r>
              <a:rPr lang="en-US" baseline="0" dirty="0" err="1" smtClean="0"/>
              <a:t>smem</a:t>
            </a:r>
            <a:r>
              <a:rPr lang="en-US" baseline="0" dirty="0" smtClean="0"/>
              <a:t> is faster when using the modify or list approaches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degradation over time is probably due to the </a:t>
            </a:r>
            <a:r>
              <a:rPr lang="en-US" baseline="0" dirty="0" err="1" smtClean="0"/>
              <a:t>backtrace</a:t>
            </a:r>
            <a:r>
              <a:rPr lang="en-US" baseline="0" dirty="0" smtClean="0"/>
              <a:t> building up, but I’m not sure why it affects the WM version more than the </a:t>
            </a:r>
            <a:r>
              <a:rPr lang="en-US" baseline="0" dirty="0" err="1" smtClean="0"/>
              <a:t>smem</a:t>
            </a:r>
            <a:r>
              <a:rPr lang="en-US" baseline="0" dirty="0" smtClean="0"/>
              <a:t> 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6D874-A4E8-4989-AD29-9EDC6366121E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17D9-D3ED-49CD-81D2-570260E33D8F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FF269-B969-434C-8526-28E37274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3964C-10B5-4A7D-B41C-4C8C65BFC3BB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F3A5-ADD4-40C9-AD82-F843727E4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520A-57E6-45ED-AC94-561337EFD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66800" y="6324600"/>
            <a:ext cx="60198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B700-44F0-4759-A6E0-D85AB573FB6F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0F7A-6179-46C3-A213-661673F2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9AB7-CB11-4D53-983D-9FD7BDF1B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AF81-799F-427D-92C7-016638633FD7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8D2F-50A8-44F2-8BA3-E0FF16C40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8591-DF24-4B68-A24A-D2463524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C2DE-7E3B-41E8-A73B-09D6730C1322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F7E5-3A00-4DE3-A9C6-EAB1A998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25C0-E9C1-457F-8E76-233A5F60E7A5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F99E-5487-4B30-9CD6-480D7E404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785-A329-4BFE-979B-B4723DB08662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28DC7-D3AE-4A83-AD13-2A4C53BBE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942CE4A8-69A9-419E-869B-956D6F6072D4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6B8AC7C-273A-4A97-8FB1-2590C25D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Bob Marinier</a:t>
            </a:r>
          </a:p>
          <a:p>
            <a:pPr>
              <a:defRPr/>
            </a:pPr>
            <a:fld id="{DE3CFA68-8960-44C5-ABA6-E5CD32101FE9}" type="datetime1">
              <a:rPr lang="en-US" smtClean="0"/>
              <a:pPr>
                <a:defRPr/>
              </a:pPr>
              <a:t>6/15/2011</a:t>
            </a:fld>
            <a:endParaRPr lang="en-US" dirty="0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Playing with Semantic Memory</a:t>
            </a:r>
          </a:p>
        </p:txBody>
      </p:sp>
    </p:spTree>
  </p:cSld>
  <p:clrMapOvr>
    <a:masterClrMapping/>
  </p:clrMapOvr>
  <p:transition advTm="1381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91400" cy="609600"/>
          </a:xfrm>
        </p:spPr>
        <p:txBody>
          <a:bodyPr/>
          <a:lstStyle/>
          <a:p>
            <a:r>
              <a:rPr lang="en-US" dirty="0" smtClean="0"/>
              <a:t>Performance Results: Time</a:t>
            </a:r>
            <a:br>
              <a:rPr lang="en-US" dirty="0" smtClean="0"/>
            </a:br>
            <a:r>
              <a:rPr lang="en-US" dirty="0" smtClean="0"/>
              <a:t>(get 2 smallest values)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99AB7-CB11-4D53-983D-9FD7BDF1B6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609600" y="1371600"/>
          <a:ext cx="822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15617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91400" cy="609600"/>
          </a:xfrm>
        </p:spPr>
        <p:txBody>
          <a:bodyPr/>
          <a:lstStyle/>
          <a:p>
            <a:r>
              <a:rPr lang="en-US" dirty="0" smtClean="0"/>
              <a:t>Performance Results: Time</a:t>
            </a:r>
            <a:br>
              <a:rPr lang="en-US" dirty="0" smtClean="0"/>
            </a:br>
            <a:r>
              <a:rPr lang="en-US" dirty="0" smtClean="0"/>
              <a:t>(get 2 smallest values)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18591-DF24-4B68-A24A-D2463524A7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609600" y="1371599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91400" cy="609600"/>
          </a:xfrm>
        </p:spPr>
        <p:txBody>
          <a:bodyPr/>
          <a:lstStyle/>
          <a:p>
            <a:r>
              <a:rPr lang="en-US" dirty="0" smtClean="0"/>
              <a:t>Performance Results: Throughput</a:t>
            </a:r>
            <a:br>
              <a:rPr lang="en-US" dirty="0" smtClean="0"/>
            </a:br>
            <a:r>
              <a:rPr lang="en-US" dirty="0" smtClean="0"/>
              <a:t>(get 2 smallest values)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18591-DF24-4B68-A24A-D2463524A7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609600" y="13716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3479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91400" cy="609600"/>
          </a:xfrm>
        </p:spPr>
        <p:txBody>
          <a:bodyPr/>
          <a:lstStyle/>
          <a:p>
            <a:r>
              <a:rPr lang="en-US" dirty="0" smtClean="0"/>
              <a:t>Performance Results: Throughput</a:t>
            </a:r>
            <a:br>
              <a:rPr lang="en-US" dirty="0" smtClean="0"/>
            </a:br>
            <a:r>
              <a:rPr lang="en-US" dirty="0" smtClean="0"/>
              <a:t>(get 2 smallest values)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18591-DF24-4B68-A24A-D2463524A7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09600" y="1295400"/>
          <a:ext cx="822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advTm="3148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924800" cy="808038"/>
          </a:xfrm>
        </p:spPr>
        <p:txBody>
          <a:bodyPr/>
          <a:lstStyle/>
          <a:p>
            <a:r>
              <a:rPr lang="en-US" dirty="0" smtClean="0"/>
              <a:t>Should I Use Semantic Memory?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960438"/>
            <a:ext cx="3811588" cy="639762"/>
          </a:xfrm>
        </p:spPr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535112"/>
            <a:ext cx="3811588" cy="3951288"/>
          </a:xfrm>
        </p:spPr>
        <p:txBody>
          <a:bodyPr/>
          <a:lstStyle/>
          <a:p>
            <a:r>
              <a:rPr lang="en-US" dirty="0" smtClean="0"/>
              <a:t>Simple rules too expensive</a:t>
            </a:r>
          </a:p>
          <a:p>
            <a:r>
              <a:rPr lang="en-US" dirty="0" smtClean="0"/>
              <a:t>Data learning</a:t>
            </a:r>
          </a:p>
          <a:p>
            <a:r>
              <a:rPr lang="en-US" dirty="0" smtClean="0"/>
              <a:t>Runtime query construction</a:t>
            </a:r>
          </a:p>
          <a:p>
            <a:r>
              <a:rPr lang="en-US" dirty="0" smtClean="0"/>
              <a:t>Can’t use WM</a:t>
            </a:r>
          </a:p>
          <a:p>
            <a:pPr lvl="1"/>
            <a:r>
              <a:rPr lang="en-US" dirty="0" smtClean="0"/>
              <a:t>Need a small WM</a:t>
            </a:r>
          </a:p>
          <a:p>
            <a:pPr lvl="1"/>
            <a:r>
              <a:rPr lang="en-US" dirty="0" smtClean="0"/>
              <a:t>Can’t maintain data in a WM list</a:t>
            </a:r>
          </a:p>
          <a:p>
            <a:r>
              <a:rPr lang="en-US" dirty="0" smtClean="0"/>
              <a:t>Want database guarantees</a:t>
            </a:r>
          </a:p>
          <a:p>
            <a:r>
              <a:rPr lang="en-US" dirty="0" smtClean="0"/>
              <a:t>Need to pre-load lots of data</a:t>
            </a:r>
          </a:p>
          <a:p>
            <a:r>
              <a:rPr lang="en-US" dirty="0" smtClean="0"/>
              <a:t>Need to maintain data across runs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/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041775" cy="3951288"/>
          </a:xfrm>
        </p:spPr>
        <p:txBody>
          <a:bodyPr/>
          <a:lstStyle/>
          <a:p>
            <a:r>
              <a:rPr lang="en-US" dirty="0" smtClean="0"/>
              <a:t>Simple rules work well</a:t>
            </a:r>
          </a:p>
          <a:p>
            <a:r>
              <a:rPr lang="en-US" dirty="0" smtClean="0"/>
              <a:t>Performance matters and don’t need a general solution</a:t>
            </a:r>
          </a:p>
          <a:p>
            <a:r>
              <a:rPr lang="en-US" dirty="0" smtClean="0"/>
              <a:t>Need to do queries </a:t>
            </a:r>
            <a:r>
              <a:rPr lang="en-US" dirty="0" err="1" smtClean="0"/>
              <a:t>smem</a:t>
            </a:r>
            <a:r>
              <a:rPr lang="en-US" dirty="0" smtClean="0"/>
              <a:t> doesn’t support</a:t>
            </a:r>
          </a:p>
          <a:p>
            <a:r>
              <a:rPr lang="en-US" dirty="0" smtClean="0"/>
              <a:t>Need a stable system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0AF81-799F-427D-92C7-016638633FD7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38D2F-50A8-44F2-8BA3-E0FF16C405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advTm="84547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9.3.1 manual</a:t>
            </a:r>
          </a:p>
          <a:p>
            <a:r>
              <a:rPr lang="en-US" dirty="0" err="1" smtClean="0"/>
              <a:t>Bebot</a:t>
            </a:r>
            <a:r>
              <a:rPr lang="en-US" dirty="0" smtClean="0"/>
              <a:t>: https://github.com/daveray/bebot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18591-DF24-4B68-A24A-D2463524A7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advTm="775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                               Coal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err="1" smtClean="0"/>
              <a:t>Smem</a:t>
            </a:r>
            <a:r>
              <a:rPr lang="en-US" sz="2400" dirty="0" smtClean="0"/>
              <a:t> really does work</a:t>
            </a:r>
          </a:p>
          <a:p>
            <a:r>
              <a:rPr lang="en-US" sz="2400" dirty="0" smtClean="0"/>
              <a:t>May be able to capture some common usage patterns in a reusable library</a:t>
            </a:r>
          </a:p>
          <a:p>
            <a:r>
              <a:rPr lang="en-US" sz="2400" dirty="0" smtClean="0"/>
              <a:t>Even when slow, still maintains reactivity</a:t>
            </a:r>
          </a:p>
          <a:p>
            <a:r>
              <a:rPr lang="en-US" sz="2400" dirty="0" smtClean="0"/>
              <a:t>Underlying database can be useful</a:t>
            </a:r>
          </a:p>
          <a:p>
            <a:r>
              <a:rPr lang="en-US" sz="2400" dirty="0" smtClean="0"/>
              <a:t>Starting to understand some use cases where it makes sense</a:t>
            </a:r>
            <a:endParaRPr lang="en-US" sz="2000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Requires more work to use than expensive rules</a:t>
            </a:r>
          </a:p>
          <a:p>
            <a:r>
              <a:rPr lang="en-US" sz="2400" dirty="0" smtClean="0"/>
              <a:t>Maybe not the best for extensive looping over sets</a:t>
            </a:r>
          </a:p>
          <a:p>
            <a:pPr lvl="1"/>
            <a:r>
              <a:rPr lang="en-US" sz="2000" dirty="0" smtClean="0"/>
              <a:t>Prohibit approach doesn’t really scale</a:t>
            </a:r>
            <a:endParaRPr lang="en-US" sz="2400" dirty="0" smtClean="0"/>
          </a:p>
          <a:p>
            <a:pPr lvl="1"/>
            <a:r>
              <a:rPr lang="en-US" sz="2000" dirty="0" smtClean="0"/>
              <a:t>Architectural support for </a:t>
            </a:r>
            <a:r>
              <a:rPr lang="en-US" sz="2000" dirty="0" err="1" smtClean="0"/>
              <a:t>iterators</a:t>
            </a:r>
            <a:r>
              <a:rPr lang="en-US" sz="2000" dirty="0" smtClean="0"/>
              <a:t>/cursors might be nice</a:t>
            </a:r>
          </a:p>
          <a:p>
            <a:r>
              <a:rPr lang="en-US" sz="2400" dirty="0" smtClean="0"/>
              <a:t>Best uses cases still not well understood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advTm="5765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Semantic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b="1" dirty="0" smtClean="0"/>
              <a:t>Expensive rules</a:t>
            </a:r>
          </a:p>
          <a:p>
            <a:r>
              <a:rPr lang="en-US" dirty="0" smtClean="0"/>
              <a:t>Data chunking / learning</a:t>
            </a:r>
          </a:p>
          <a:p>
            <a:r>
              <a:rPr lang="en-US" dirty="0" smtClean="0"/>
              <a:t>Runtime query construction</a:t>
            </a:r>
          </a:p>
          <a:p>
            <a:r>
              <a:rPr lang="en-US" dirty="0" smtClean="0"/>
              <a:t>Limit the size of WM (possibly to help </a:t>
            </a:r>
            <a:r>
              <a:rPr lang="en-US" dirty="0" err="1" smtClean="0"/>
              <a:t>epmem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 advantage of underlying database</a:t>
            </a:r>
          </a:p>
          <a:p>
            <a:r>
              <a:rPr lang="en-US" dirty="0" smtClean="0"/>
              <a:t>Pre-load data</a:t>
            </a:r>
          </a:p>
          <a:p>
            <a:r>
              <a:rPr lang="en-US" dirty="0" smtClean="0"/>
              <a:t>Maintain data across runs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advTm="1431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(from Soar manual)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3914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 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*sample*query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(state &lt;s&gt;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smem.command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&lt;sc&gt;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^input-link.foo &lt;bar&gt;)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(&lt;sc&gt; ^query &lt;q&gt;)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(&lt;q&gt; ^name &lt;any-name&gt;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&lt;bar&gt;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^associate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^age 25)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advTm="7172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Memory Does Not: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Retrieve multiple matches at once</a:t>
            </a:r>
          </a:p>
          <a:p>
            <a:r>
              <a:rPr lang="en-US" dirty="0" smtClean="0"/>
              <a:t>Support arbitrary partial matching</a:t>
            </a:r>
          </a:p>
          <a:p>
            <a:r>
              <a:rPr lang="en-US" dirty="0" smtClean="0"/>
              <a:t>Support deep structure matching</a:t>
            </a:r>
          </a:p>
          <a:p>
            <a:r>
              <a:rPr lang="en-US" dirty="0" smtClean="0"/>
              <a:t>Support variablize attributes</a:t>
            </a:r>
          </a:p>
          <a:p>
            <a:r>
              <a:rPr lang="en-US" dirty="0" smtClean="0"/>
              <a:t>Support less than/greater than matching</a:t>
            </a:r>
          </a:p>
          <a:p>
            <a:r>
              <a:rPr lang="en-US" dirty="0" smtClean="0"/>
              <a:t>Support negative queries</a:t>
            </a:r>
          </a:p>
          <a:p>
            <a:r>
              <a:rPr lang="en-US" dirty="0" smtClean="0"/>
              <a:t>Support special spatial queries</a:t>
            </a:r>
          </a:p>
          <a:p>
            <a:r>
              <a:rPr lang="en-US" dirty="0" smtClean="0"/>
              <a:t>Prove P=NP</a:t>
            </a:r>
          </a:p>
          <a:p>
            <a:r>
              <a:rPr lang="en-US" dirty="0" smtClean="0"/>
              <a:t>Solve world hunger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advTm="272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to Retrieve Multiple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Looping in semantic memory: 3 methods</a:t>
            </a:r>
          </a:p>
          <a:p>
            <a:pPr lvl="1"/>
            <a:r>
              <a:rPr lang="en-US" dirty="0" smtClean="0"/>
              <a:t>Build up a prohibits set</a:t>
            </a:r>
          </a:p>
          <a:p>
            <a:pPr lvl="2"/>
            <a:r>
              <a:rPr lang="en-US" dirty="0" smtClean="0"/>
              <a:t>As each item is retrieved, add its LTI to the prohibits</a:t>
            </a:r>
          </a:p>
          <a:p>
            <a:pPr lvl="2"/>
            <a:r>
              <a:rPr lang="en-US" dirty="0" smtClean="0"/>
              <a:t>For large sets, this doesn’t scale well</a:t>
            </a:r>
          </a:p>
          <a:p>
            <a:pPr lvl="1"/>
            <a:r>
              <a:rPr lang="en-US" dirty="0" smtClean="0"/>
              <a:t>Modify the memories so they don’t match anymore</a:t>
            </a:r>
          </a:p>
          <a:p>
            <a:pPr lvl="2"/>
            <a:r>
              <a:rPr lang="en-US" dirty="0" smtClean="0"/>
              <a:t>Scales much better, but requires data to share some flag</a:t>
            </a:r>
          </a:p>
          <a:p>
            <a:pPr lvl="1"/>
            <a:r>
              <a:rPr lang="en-US" dirty="0" smtClean="0"/>
              <a:t>Retrieve linked LTIs (walk a list)</a:t>
            </a:r>
          </a:p>
          <a:p>
            <a:pPr lvl="2"/>
            <a:r>
              <a:rPr lang="en-US" dirty="0" smtClean="0"/>
              <a:t>Scales even better since there is no match cost, but requires data to be structured as a list</a:t>
            </a:r>
          </a:p>
          <a:p>
            <a:r>
              <a:rPr lang="en-US" dirty="0" smtClean="0"/>
              <a:t>Compared to writing a single expensive rule, writing the many rules to do either of these patterns is a lot of work</a:t>
            </a:r>
          </a:p>
          <a:p>
            <a:pPr lvl="1"/>
            <a:r>
              <a:rPr lang="en-US" dirty="0" smtClean="0"/>
              <a:t>So I started extending the Dave Ray’s </a:t>
            </a:r>
            <a:r>
              <a:rPr lang="en-US" dirty="0" err="1" smtClean="0"/>
              <a:t>bebot</a:t>
            </a:r>
            <a:r>
              <a:rPr lang="en-US" dirty="0" smtClean="0"/>
              <a:t> library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advTm="1755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en-US" dirty="0" err="1" smtClean="0"/>
              <a:t>Bebot</a:t>
            </a:r>
            <a:r>
              <a:rPr lang="en-US" dirty="0" smtClean="0"/>
              <a:t> Loop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95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{propose*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bebot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*loop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(state &lt;s&gt; ^name test-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-loop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-^result)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(&lt;s&gt; ^operator &lt;o&gt; 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(&lt;o&gt; ^name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bebot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*loop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^query &lt;query&gt;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my-function-operator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tcnum-attr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my-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tcnum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# optional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^next-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my-next-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# optional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^allow-chunks true # optional; default false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^init my-init-operator # optional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^test my-test-operator # optional</a:t>
            </a: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         ^return my-return-operator) #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advTm="96609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Bebot</a:t>
            </a:r>
            <a:r>
              <a:rPr lang="en-US" dirty="0" smtClean="0"/>
              <a:t> Example: Retrieve first 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{propose*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bebot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*retrieve-n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(state &lt;s&gt; ^name test-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-retrieve-n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-^result)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(&lt;s&gt; ^operator &lt;o&gt; 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(&lt;o&gt; ^name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bebot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*retrieve-n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^query &lt;query&gt;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^n 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(&lt;query&gt; ^value &lt;v&gt;)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advTm="31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391400" cy="609600"/>
          </a:xfrm>
        </p:spPr>
        <p:txBody>
          <a:bodyPr/>
          <a:lstStyle/>
          <a:p>
            <a:r>
              <a:rPr lang="en-US" dirty="0" smtClean="0"/>
              <a:t>Example: get two smallest values in a set</a:t>
            </a:r>
            <a:br>
              <a:rPr lang="en-US" dirty="0" smtClean="0"/>
            </a:br>
            <a:r>
              <a:rPr lang="en-US" dirty="0" smtClean="0"/>
              <a:t>(Expensive rule)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sp {search-wm*return-result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(state &lt;s&gt; ^name search-wm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^values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^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^value &lt;v1&gt; {&lt;v2&gt; &lt; &lt;v1&gt;})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-(&lt;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^value {&lt;v3&gt; &lt;&gt; &lt;v2&gt; &lt; &lt;v1&gt;})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^min-values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^value &lt;v1&gt; &lt;v2&gt;)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advTm="1906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533400"/>
            <a:ext cx="36195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sp {propose*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bebot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*loop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(state &lt;s&gt; ^name test-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-loop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    -^result)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(&lt;s&gt; ^operator &lt;o&gt; +)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(&lt;o&gt; ^name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bebot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*loop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^query &lt;query&gt;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tcnum-attr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tcnum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(&lt;query&gt; ^value &lt;v&gt;)}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sp {apply*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*first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(state &lt;s&gt; ^operator &lt;o&gt;)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(&lt;o&gt; ^name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object.value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^previous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-(&lt;p&gt; ^value)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(&lt;s&gt; ^result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(&lt;p&gt; ^value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&gt;)}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sp {apply*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*second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(state &lt;s&gt; ^operator &lt;o&gt;)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(&lt;o&gt; ^name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^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object.value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^previous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(&lt;p&gt; ^value &lt;v1&gt;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-^value &lt;&gt; &lt;v1&gt;)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(&lt;s&gt; ^result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(&lt;p&gt; ^value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&gt;)}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800600" y="533400"/>
            <a:ext cx="36957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sp {apply*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*too-large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(state &lt;s&gt; ^operator &lt;o&gt;)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(&lt;o&gt; ^name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object.value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&gt; &lt;v2&gt;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^previous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(&lt;p&gt; ^value &lt;v1&gt;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^value {&lt;v2&gt; &gt; &lt;v1&gt;})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(&lt;s&gt; ^result &lt;p&gt;)}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sp {apply*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*replace-value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(state &lt;s&gt; ^operator &lt;o&gt;)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(&lt;o&gt; ^name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-two-min-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vals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^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object.value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{&lt;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 &lt; &lt;v2&gt;}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^previous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(&lt;p&gt; ^value &lt;v1&gt;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^value {&lt;v2&gt; &gt; &lt;v1&gt;})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(&lt;s&gt; ^result &lt;p&gt;)</a:t>
            </a:r>
          </a:p>
          <a:p>
            <a:pPr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(&lt;p&gt; ^value &lt;v2&gt; - &lt;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newval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&gt;)}</a:t>
            </a: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6/15/2011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066800" y="76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1B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get two smallest values in a set (</a:t>
            </a: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1B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Bebot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91B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91B5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38953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ET behavior progress v5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SUMET behavior progress v5</Template>
  <TotalTime>1463</TotalTime>
  <Words>1507</Words>
  <Application>Microsoft Office PowerPoint</Application>
  <PresentationFormat>On-screen Show (4:3)</PresentationFormat>
  <Paragraphs>248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SUMET behavior progress v5</vt:lpstr>
      <vt:lpstr>Playing with Semantic Memory</vt:lpstr>
      <vt:lpstr>Motivations for Semantic Memory</vt:lpstr>
      <vt:lpstr>Example (from Soar manual)</vt:lpstr>
      <vt:lpstr>Semantic Memory Does Not:</vt:lpstr>
      <vt:lpstr>Looping to Retrieve Multiple Matches</vt:lpstr>
      <vt:lpstr>Generic Bebot Loop Proposal</vt:lpstr>
      <vt:lpstr>Bebot Example: Retrieve first n values</vt:lpstr>
      <vt:lpstr>Example: get two smallest values in a set (Expensive rule)</vt:lpstr>
      <vt:lpstr>Slide 9</vt:lpstr>
      <vt:lpstr>Performance Results: Time (get 2 smallest values)</vt:lpstr>
      <vt:lpstr>Performance Results: Time (get 2 smallest values)</vt:lpstr>
      <vt:lpstr>Performance Results: Throughput (get 2 smallest values)</vt:lpstr>
      <vt:lpstr>Performance Results: Throughput (get 2 smallest values)</vt:lpstr>
      <vt:lpstr>Should I Use Semantic Memory?</vt:lpstr>
      <vt:lpstr>More Information</vt:lpstr>
      <vt:lpstr>Nuggets                                Coal</vt:lpstr>
    </vt:vector>
  </TitlesOfParts>
  <Company> Soar Technology,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semantic memory to avoid expensive rules</dc:title>
  <dc:creator>Bob Marinier</dc:creator>
  <cp:lastModifiedBy>Bob Marinier</cp:lastModifiedBy>
  <cp:revision>97</cp:revision>
  <dcterms:created xsi:type="dcterms:W3CDTF">2010-11-29T19:40:50Z</dcterms:created>
  <dcterms:modified xsi:type="dcterms:W3CDTF">2011-06-15T12:13:51Z</dcterms:modified>
</cp:coreProperties>
</file>