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256" r:id="rId2"/>
    <p:sldId id="330" r:id="rId3"/>
    <p:sldId id="303" r:id="rId4"/>
    <p:sldId id="315" r:id="rId5"/>
    <p:sldId id="305" r:id="rId6"/>
    <p:sldId id="326" r:id="rId7"/>
    <p:sldId id="311" r:id="rId8"/>
    <p:sldId id="331" r:id="rId9"/>
    <p:sldId id="332" r:id="rId10"/>
    <p:sldId id="333" r:id="rId11"/>
    <p:sldId id="334" r:id="rId12"/>
    <p:sldId id="335" r:id="rId13"/>
    <p:sldId id="336" r:id="rId14"/>
    <p:sldId id="338" r:id="rId15"/>
    <p:sldId id="339" r:id="rId16"/>
    <p:sldId id="281" r:id="rId17"/>
    <p:sldId id="280" r:id="rId18"/>
    <p:sldId id="340" r:id="rId19"/>
    <p:sldId id="323" r:id="rId20"/>
    <p:sldId id="283" r:id="rId21"/>
    <p:sldId id="329" r:id="rId22"/>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9EA8C"/>
    <a:srgbClr val="F9D35A"/>
    <a:srgbClr val="C0E6EB"/>
    <a:srgbClr val="AD923D"/>
    <a:srgbClr val="606060"/>
    <a:srgbClr val="5A5A5A"/>
    <a:srgbClr val="666602"/>
    <a:srgbClr val="E15300"/>
    <a:srgbClr val="3C3C3C"/>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978" autoAdjust="0"/>
    <p:restoredTop sz="91017" autoAdjust="0"/>
  </p:normalViewPr>
  <p:slideViewPr>
    <p:cSldViewPr snapToGrid="0">
      <p:cViewPr varScale="1">
        <p:scale>
          <a:sx n="95" d="100"/>
          <a:sy n="95" d="100"/>
        </p:scale>
        <p:origin x="-7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717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 Id="rId2"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F0D4AB0-0E6B-6C42-A647-0E2467378FBC}" type="datetimeFigureOut">
              <a:rPr lang="en-US" smtClean="0"/>
              <a:pPr/>
              <a:t>6/15/11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9FCA8F4-49C6-794C-8D1C-BA799F8E6C7E}" type="slidenum">
              <a:rPr lang="en-US" smtClean="0"/>
              <a:pPr/>
              <a:t>‹#›</a:t>
            </a:fld>
            <a:endParaRPr lang="en-US"/>
          </a:p>
        </p:txBody>
      </p:sp>
    </p:spTree>
    <p:extLst>
      <p:ext uri="{BB962C8B-B14F-4D97-AF65-F5344CB8AC3E}">
        <p14:creationId xmlns:p14="http://schemas.microsoft.com/office/powerpoint/2010/main" val="37543544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5123" name="Rectangle 3"/>
          <p:cNvSpPr>
            <a:spLocks noGrp="1" noChangeArrowheads="1"/>
          </p:cNvSpPr>
          <p:nvPr>
            <p:ph type="dt" idx="1"/>
          </p:nvPr>
        </p:nvSpPr>
        <p:spPr bwMode="auto">
          <a:xfrm>
            <a:off x="4145280" y="0"/>
            <a:ext cx="3169920" cy="48006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6"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5127"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a:defRPr sz="1300"/>
            </a:lvl1pPr>
          </a:lstStyle>
          <a:p>
            <a:fld id="{633BE265-15DE-8742-BF0C-E138519881B7}" type="slidenum">
              <a:rPr lang="en-US"/>
              <a:pPr/>
              <a:t>‹#›</a:t>
            </a:fld>
            <a:endParaRPr lang="en-US"/>
          </a:p>
        </p:txBody>
      </p:sp>
    </p:spTree>
    <p:extLst>
      <p:ext uri="{BB962C8B-B14F-4D97-AF65-F5344CB8AC3E}">
        <p14:creationId xmlns:p14="http://schemas.microsoft.com/office/powerpoint/2010/main" val="17853037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F74B0302-9DED-0347-863F-E46B3381B7CD}"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examples</a:t>
            </a:r>
            <a:endParaRPr lang="en-US" dirty="0"/>
          </a:p>
        </p:txBody>
      </p:sp>
      <p:sp>
        <p:nvSpPr>
          <p:cNvPr id="4" name="Slide Number Placeholder 3"/>
          <p:cNvSpPr>
            <a:spLocks noGrp="1"/>
          </p:cNvSpPr>
          <p:nvPr>
            <p:ph type="sldNum" sz="quarter" idx="10"/>
          </p:nvPr>
        </p:nvSpPr>
        <p:spPr/>
        <p:txBody>
          <a:bodyPr/>
          <a:lstStyle/>
          <a:p>
            <a:fld id="{633BE265-15DE-8742-BF0C-E138519881B7}" type="slidenum">
              <a:rPr lang="en-US" smtClean="0"/>
              <a:pPr/>
              <a:t>4</a:t>
            </a:fld>
            <a:endParaRPr lang="en-US"/>
          </a:p>
        </p:txBody>
      </p:sp>
    </p:spTree>
    <p:extLst>
      <p:ext uri="{BB962C8B-B14F-4D97-AF65-F5344CB8AC3E}">
        <p14:creationId xmlns:p14="http://schemas.microsoft.com/office/powerpoint/2010/main" val="27875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BE265-15DE-8742-BF0C-E138519881B7}" type="slidenum">
              <a:rPr lang="en-US" smtClean="0"/>
              <a:pPr/>
              <a:t>6</a:t>
            </a:fld>
            <a:endParaRPr lang="en-US"/>
          </a:p>
        </p:txBody>
      </p:sp>
    </p:spTree>
    <p:extLst>
      <p:ext uri="{BB962C8B-B14F-4D97-AF65-F5344CB8AC3E}">
        <p14:creationId xmlns:p14="http://schemas.microsoft.com/office/powerpoint/2010/main" val="158583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memory</a:t>
            </a:r>
            <a:r>
              <a:rPr lang="en-US" baseline="0" dirty="0" smtClean="0"/>
              <a:t> architecture specifies the nature of the long-term and short-term memories</a:t>
            </a:r>
          </a:p>
          <a:p>
            <a:r>
              <a:rPr lang="en-US" baseline="0" dirty="0" smtClean="0"/>
              <a:t>Structure of the memory for concepts with a particular set of attributes (Boolean, symbolic, discrete numeric, and continuous)</a:t>
            </a:r>
          </a:p>
          <a:p>
            <a:r>
              <a:rPr lang="en-US" baseline="0" dirty="0" smtClean="0"/>
              <a:t>Numbers are </a:t>
            </a:r>
            <a:r>
              <a:rPr lang="en-US" baseline="0" smtClean="0"/>
              <a:t>unnormalized</a:t>
            </a:r>
            <a:endParaRPr lang="en-US" dirty="0"/>
          </a:p>
        </p:txBody>
      </p:sp>
      <p:sp>
        <p:nvSpPr>
          <p:cNvPr id="4" name="Slide Number Placeholder 3"/>
          <p:cNvSpPr>
            <a:spLocks noGrp="1"/>
          </p:cNvSpPr>
          <p:nvPr>
            <p:ph type="sldNum" sz="quarter" idx="10"/>
          </p:nvPr>
        </p:nvSpPr>
        <p:spPr/>
        <p:txBody>
          <a:bodyPr/>
          <a:lstStyle/>
          <a:p>
            <a:fld id="{633BE265-15DE-8742-BF0C-E138519881B7}"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Considering</a:t>
            </a:r>
            <a:r>
              <a:rPr lang="en-US" baseline="0" dirty="0" smtClean="0"/>
              <a:t> word sense disambiguation and dialogue management</a:t>
            </a:r>
            <a:endParaRPr lang="en-US" dirty="0"/>
          </a:p>
        </p:txBody>
      </p:sp>
      <p:sp>
        <p:nvSpPr>
          <p:cNvPr id="4" name="Slide Number Placeholder 3"/>
          <p:cNvSpPr>
            <a:spLocks noGrp="1"/>
          </p:cNvSpPr>
          <p:nvPr>
            <p:ph type="sldNum" sz="quarter" idx="10"/>
          </p:nvPr>
        </p:nvSpPr>
        <p:spPr/>
        <p:txBody>
          <a:bodyPr/>
          <a:lstStyle/>
          <a:p>
            <a:fld id="{633BE265-15DE-8742-BF0C-E138519881B7}"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g_cover"/>
          <p:cNvPicPr>
            <a:picLocks noChangeAspect="1" noChangeArrowheads="1"/>
          </p:cNvPicPr>
          <p:nvPr userDrawn="1"/>
        </p:nvPicPr>
        <p:blipFill>
          <a:blip r:embed="rId2"/>
          <a:srcRect/>
          <a:stretch>
            <a:fillRect/>
          </a:stretch>
        </p:blipFill>
        <p:spPr bwMode="auto">
          <a:xfrm>
            <a:off x="0" y="2732088"/>
            <a:ext cx="9140825" cy="4125912"/>
          </a:xfrm>
          <a:prstGeom prst="rect">
            <a:avLst/>
          </a:prstGeom>
          <a:noFill/>
          <a:ln w="9525">
            <a:noFill/>
            <a:miter lim="800000"/>
            <a:headEnd/>
            <a:tailEnd/>
          </a:ln>
        </p:spPr>
      </p:pic>
      <p:sp>
        <p:nvSpPr>
          <p:cNvPr id="5" name="Rectangle 8"/>
          <p:cNvSpPr>
            <a:spLocks noChangeArrowheads="1"/>
          </p:cNvSpPr>
          <p:nvPr userDrawn="1"/>
        </p:nvSpPr>
        <p:spPr bwMode="auto">
          <a:xfrm>
            <a:off x="0" y="0"/>
            <a:ext cx="9144000" cy="2743200"/>
          </a:xfrm>
          <a:prstGeom prst="rect">
            <a:avLst/>
          </a:prstGeom>
          <a:solidFill>
            <a:srgbClr val="2D2D2D"/>
          </a:solidFill>
          <a:ln w="9525">
            <a:noFill/>
            <a:miter lim="800000"/>
            <a:headEnd/>
            <a:tailEnd/>
          </a:ln>
        </p:spPr>
        <p:txBody>
          <a:bodyPr wrap="none" anchor="ctr">
            <a:prstTxWarp prst="textNoShape">
              <a:avLst/>
            </a:prstTxWarp>
          </a:bodyPr>
          <a:lstStyle/>
          <a:p>
            <a:endParaRPr lang="en-US"/>
          </a:p>
        </p:txBody>
      </p:sp>
      <p:pic>
        <p:nvPicPr>
          <p:cNvPr id="6" name="Picture 18" descr="ict_logo"/>
          <p:cNvPicPr>
            <a:picLocks noChangeAspect="1" noChangeArrowheads="1"/>
          </p:cNvPicPr>
          <p:nvPr userDrawn="1"/>
        </p:nvPicPr>
        <p:blipFill>
          <a:blip r:embed="rId3"/>
          <a:srcRect/>
          <a:stretch>
            <a:fillRect/>
          </a:stretch>
        </p:blipFill>
        <p:spPr bwMode="auto">
          <a:xfrm>
            <a:off x="6553200" y="5511800"/>
            <a:ext cx="2074863" cy="954088"/>
          </a:xfrm>
          <a:prstGeom prst="rect">
            <a:avLst/>
          </a:prstGeom>
          <a:noFill/>
          <a:ln w="9525">
            <a:noFill/>
            <a:miter lim="800000"/>
            <a:headEnd/>
            <a:tailEnd/>
          </a:ln>
        </p:spPr>
      </p:pic>
      <p:pic>
        <p:nvPicPr>
          <p:cNvPr id="7" name="Picture 20" descr="usc_logo_bw"/>
          <p:cNvPicPr>
            <a:picLocks noChangeAspect="1" noChangeArrowheads="1"/>
          </p:cNvPicPr>
          <p:nvPr userDrawn="1"/>
        </p:nvPicPr>
        <p:blipFill>
          <a:blip r:embed="rId4"/>
          <a:srcRect/>
          <a:stretch>
            <a:fillRect/>
          </a:stretch>
        </p:blipFill>
        <p:spPr bwMode="auto">
          <a:xfrm>
            <a:off x="611188" y="6078538"/>
            <a:ext cx="493712" cy="309562"/>
          </a:xfrm>
          <a:prstGeom prst="rect">
            <a:avLst/>
          </a:prstGeom>
          <a:noFill/>
          <a:ln w="9525">
            <a:noFill/>
            <a:miter lim="800000"/>
            <a:headEnd/>
            <a:tailEnd/>
          </a:ln>
        </p:spPr>
      </p:pic>
      <p:sp>
        <p:nvSpPr>
          <p:cNvPr id="3074" name="Rectangle 2"/>
          <p:cNvSpPr>
            <a:spLocks noGrp="1" noChangeArrowheads="1"/>
          </p:cNvSpPr>
          <p:nvPr>
            <p:ph type="ctrTitle"/>
          </p:nvPr>
        </p:nvSpPr>
        <p:spPr>
          <a:xfrm>
            <a:off x="533400" y="457200"/>
            <a:ext cx="8077200" cy="914400"/>
          </a:xfrm>
        </p:spPr>
        <p:txBody>
          <a:bodyPr anchor="b"/>
          <a:lstStyle>
            <a:lvl1pPr>
              <a:lnSpc>
                <a:spcPts val="3200"/>
              </a:lnSpc>
              <a:defRPr sz="3000">
                <a:solidFill>
                  <a:srgbClr val="FF6600"/>
                </a:solidFill>
              </a:defRPr>
            </a:lvl1pPr>
          </a:lstStyle>
          <a:p>
            <a:r>
              <a:rPr lang="en-US"/>
              <a:t>Click to edit Master title style</a:t>
            </a:r>
          </a:p>
        </p:txBody>
      </p:sp>
      <p:sp>
        <p:nvSpPr>
          <p:cNvPr id="3075" name="Rectangle 3"/>
          <p:cNvSpPr>
            <a:spLocks noGrp="1" noChangeArrowheads="1"/>
          </p:cNvSpPr>
          <p:nvPr>
            <p:ph type="subTitle" idx="1"/>
          </p:nvPr>
        </p:nvSpPr>
        <p:spPr>
          <a:xfrm>
            <a:off x="533400" y="1371600"/>
            <a:ext cx="8077200" cy="685800"/>
          </a:xfrm>
        </p:spPr>
        <p:txBody>
          <a:bodyPr/>
          <a:lstStyle>
            <a:lvl1pPr marL="0" indent="0">
              <a:lnSpc>
                <a:spcPts val="2600"/>
              </a:lnSpc>
              <a:spcBef>
                <a:spcPct val="0"/>
              </a:spcBef>
              <a:buFont typeface="Wingdings" pitchFamily="-107" charset="2"/>
              <a:buNone/>
              <a:defRPr sz="2400" b="0">
                <a:solidFill>
                  <a:schemeClr val="bg1"/>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09600"/>
            <a:ext cx="2019300" cy="5180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609600"/>
            <a:ext cx="5905500" cy="5180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447800"/>
            <a:ext cx="3962400" cy="4341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962400" cy="4341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jpeg"/><Relationship Id="rId15" Type="http://schemas.openxmlformats.org/officeDocument/2006/relationships/image" Target="../media/image3.png"/><Relationship Id="rId16" Type="http://schemas.openxmlformats.org/officeDocument/2006/relationships/image" Target="../media/image4.png"/><Relationship Id="rId17"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bg_header_bottom"/>
          <p:cNvPicPr>
            <a:picLocks noChangeAspect="1" noChangeArrowheads="1"/>
          </p:cNvPicPr>
          <p:nvPr userDrawn="1"/>
        </p:nvPicPr>
        <p:blipFill>
          <a:blip r:embed="rId13"/>
          <a:srcRect/>
          <a:stretch>
            <a:fillRect/>
          </a:stretch>
        </p:blipFill>
        <p:spPr bwMode="auto">
          <a:xfrm>
            <a:off x="3175" y="6134100"/>
            <a:ext cx="9140825" cy="571500"/>
          </a:xfrm>
          <a:prstGeom prst="rect">
            <a:avLst/>
          </a:prstGeom>
          <a:noFill/>
          <a:ln w="9525">
            <a:noFill/>
            <a:miter lim="800000"/>
            <a:headEnd/>
            <a:tailEnd/>
          </a:ln>
        </p:spPr>
      </p:pic>
      <p:sp>
        <p:nvSpPr>
          <p:cNvPr id="1033" name="Rectangle 9"/>
          <p:cNvSpPr>
            <a:spLocks noChangeArrowheads="1"/>
          </p:cNvSpPr>
          <p:nvPr userDrawn="1"/>
        </p:nvSpPr>
        <p:spPr bwMode="auto">
          <a:xfrm>
            <a:off x="0" y="6675438"/>
            <a:ext cx="9144000" cy="182562"/>
          </a:xfrm>
          <a:prstGeom prst="rect">
            <a:avLst/>
          </a:prstGeom>
          <a:solidFill>
            <a:srgbClr val="3C3C3C"/>
          </a:solidFill>
          <a:ln w="9525">
            <a:noFill/>
            <a:miter lim="800000"/>
            <a:headEnd/>
            <a:tailEnd/>
          </a:ln>
        </p:spPr>
        <p:txBody>
          <a:bodyPr wrap="none" anchor="ctr">
            <a:prstTxWarp prst="textNoShape">
              <a:avLst/>
            </a:prstTxWarp>
          </a:bodyPr>
          <a:lstStyle/>
          <a:p>
            <a:endParaRPr lang="en-US"/>
          </a:p>
        </p:txBody>
      </p:sp>
      <p:sp>
        <p:nvSpPr>
          <p:cNvPr id="1028" name="Rectangle 2"/>
          <p:cNvSpPr>
            <a:spLocks noGrp="1" noChangeArrowheads="1"/>
          </p:cNvSpPr>
          <p:nvPr>
            <p:ph type="title"/>
          </p:nvPr>
        </p:nvSpPr>
        <p:spPr bwMode="auto">
          <a:xfrm>
            <a:off x="533400" y="609600"/>
            <a:ext cx="8077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29" name="Rectangle 3"/>
          <p:cNvSpPr>
            <a:spLocks noGrp="1" noChangeArrowheads="1"/>
          </p:cNvSpPr>
          <p:nvPr>
            <p:ph type="body" idx="1"/>
          </p:nvPr>
        </p:nvSpPr>
        <p:spPr bwMode="auto">
          <a:xfrm>
            <a:off x="533400" y="1447800"/>
            <a:ext cx="8077200" cy="4341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7" descr="bg_header_top"/>
          <p:cNvPicPr>
            <a:picLocks noChangeAspect="1" noChangeArrowheads="1"/>
          </p:cNvPicPr>
          <p:nvPr userDrawn="1"/>
        </p:nvPicPr>
        <p:blipFill>
          <a:blip r:embed="rId14"/>
          <a:srcRect/>
          <a:stretch>
            <a:fillRect/>
          </a:stretch>
        </p:blipFill>
        <p:spPr bwMode="auto">
          <a:xfrm>
            <a:off x="3175" y="0"/>
            <a:ext cx="9140825" cy="317500"/>
          </a:xfrm>
          <a:prstGeom prst="rect">
            <a:avLst/>
          </a:prstGeom>
          <a:noFill/>
          <a:ln w="9525">
            <a:noFill/>
            <a:miter lim="800000"/>
            <a:headEnd/>
            <a:tailEnd/>
          </a:ln>
        </p:spPr>
      </p:pic>
      <p:sp>
        <p:nvSpPr>
          <p:cNvPr id="1034" name="Line 10"/>
          <p:cNvSpPr>
            <a:spLocks noChangeShapeType="1"/>
          </p:cNvSpPr>
          <p:nvPr userDrawn="1"/>
        </p:nvSpPr>
        <p:spPr bwMode="auto">
          <a:xfrm>
            <a:off x="609600" y="1143000"/>
            <a:ext cx="7924800" cy="0"/>
          </a:xfrm>
          <a:prstGeom prst="line">
            <a:avLst/>
          </a:prstGeom>
          <a:noFill/>
          <a:ln w="12700">
            <a:solidFill>
              <a:srgbClr val="3C3C3C"/>
            </a:solidFill>
            <a:prstDash val="sysDot"/>
            <a:round/>
            <a:headEnd/>
            <a:tailEnd/>
          </a:ln>
          <a:effectLst/>
        </p:spPr>
        <p:txBody>
          <a:bodyPr wrap="none" anchor="ctr">
            <a:prstTxWarp prst="textNoShape">
              <a:avLst/>
            </a:prstTxWarp>
          </a:bodyPr>
          <a:lstStyle/>
          <a:p>
            <a:pPr>
              <a:defRPr/>
            </a:pPr>
            <a:endParaRPr lang="en-US">
              <a:latin typeface="Arial" pitchFamily="-107" charset="0"/>
              <a:ea typeface="ＭＳ Ｐゴシック" pitchFamily="-107" charset="-128"/>
              <a:cs typeface="ＭＳ Ｐゴシック" pitchFamily="-107" charset="-128"/>
            </a:endParaRPr>
          </a:p>
        </p:txBody>
      </p:sp>
      <p:sp>
        <p:nvSpPr>
          <p:cNvPr id="1037" name="Text Box 13"/>
          <p:cNvSpPr txBox="1">
            <a:spLocks noChangeArrowheads="1"/>
          </p:cNvSpPr>
          <p:nvPr userDrawn="1"/>
        </p:nvSpPr>
        <p:spPr bwMode="auto">
          <a:xfrm>
            <a:off x="514350" y="6411913"/>
            <a:ext cx="307975" cy="214312"/>
          </a:xfrm>
          <a:prstGeom prst="rect">
            <a:avLst/>
          </a:prstGeom>
          <a:noFill/>
          <a:ln w="9525">
            <a:noFill/>
            <a:miter lim="800000"/>
            <a:headEnd/>
            <a:tailEnd/>
          </a:ln>
        </p:spPr>
        <p:txBody>
          <a:bodyPr wrap="none">
            <a:prstTxWarp prst="textNoShape">
              <a:avLst/>
            </a:prstTxWarp>
            <a:spAutoFit/>
          </a:bodyPr>
          <a:lstStyle/>
          <a:p>
            <a:fld id="{2A9D3B03-5530-A147-8B3C-E952596A6105}" type="slidenum">
              <a:rPr lang="en-US" sz="800">
                <a:solidFill>
                  <a:srgbClr val="5A5A5A"/>
                </a:solidFill>
                <a:latin typeface="Helvetica" charset="0"/>
              </a:rPr>
              <a:pPr/>
              <a:t>‹#›</a:t>
            </a:fld>
            <a:endParaRPr lang="en-US" sz="800">
              <a:solidFill>
                <a:srgbClr val="5A5A5A"/>
              </a:solidFill>
              <a:latin typeface="Helvetica" charset="0"/>
            </a:endParaRPr>
          </a:p>
        </p:txBody>
      </p:sp>
      <p:pic>
        <p:nvPicPr>
          <p:cNvPr id="2" name="Picture 14" descr="ict_logo"/>
          <p:cNvPicPr>
            <a:picLocks noChangeAspect="1" noChangeArrowheads="1"/>
          </p:cNvPicPr>
          <p:nvPr userDrawn="1"/>
        </p:nvPicPr>
        <p:blipFill>
          <a:blip r:embed="rId15"/>
          <a:srcRect/>
          <a:stretch>
            <a:fillRect/>
          </a:stretch>
        </p:blipFill>
        <p:spPr bwMode="auto">
          <a:xfrm>
            <a:off x="7235825" y="6019800"/>
            <a:ext cx="1298575" cy="595313"/>
          </a:xfrm>
          <a:prstGeom prst="rect">
            <a:avLst/>
          </a:prstGeom>
          <a:noFill/>
          <a:ln w="9525">
            <a:noFill/>
            <a:miter lim="800000"/>
            <a:headEnd/>
            <a:tailEnd/>
          </a:ln>
        </p:spPr>
      </p:pic>
      <p:sp>
        <p:nvSpPr>
          <p:cNvPr id="1040" name="Rectangle 16"/>
          <p:cNvSpPr>
            <a:spLocks noChangeArrowheads="1"/>
          </p:cNvSpPr>
          <p:nvPr userDrawn="1"/>
        </p:nvSpPr>
        <p:spPr bwMode="auto">
          <a:xfrm>
            <a:off x="1828800" y="6858000"/>
            <a:ext cx="184150" cy="457200"/>
          </a:xfrm>
          <a:prstGeom prst="rect">
            <a:avLst/>
          </a:prstGeom>
          <a:noFill/>
          <a:ln w="9525">
            <a:noFill/>
            <a:miter lim="800000"/>
            <a:headEnd/>
            <a:tailEnd/>
          </a:ln>
        </p:spPr>
        <p:txBody>
          <a:bodyPr wrap="none">
            <a:prstTxWarp prst="textNoShape">
              <a:avLst/>
            </a:prstTxWarp>
            <a:spAutoFit/>
          </a:bodyPr>
          <a:lstStyle/>
          <a:p>
            <a:endParaRPr lang="en-US"/>
          </a:p>
        </p:txBody>
      </p:sp>
      <p:pic>
        <p:nvPicPr>
          <p:cNvPr id="1035" name="Picture 18" descr="usc_logo_bw"/>
          <p:cNvPicPr>
            <a:picLocks noChangeAspect="1" noChangeArrowheads="1"/>
          </p:cNvPicPr>
          <p:nvPr userDrawn="1"/>
        </p:nvPicPr>
        <p:blipFill>
          <a:blip r:embed="rId16"/>
          <a:srcRect/>
          <a:stretch>
            <a:fillRect/>
          </a:stretch>
        </p:blipFill>
        <p:spPr bwMode="auto">
          <a:xfrm>
            <a:off x="995363" y="6361113"/>
            <a:ext cx="347662" cy="217487"/>
          </a:xfrm>
          <a:prstGeom prst="rect">
            <a:avLst/>
          </a:prstGeom>
          <a:noFill/>
          <a:ln w="9525">
            <a:noFill/>
            <a:miter lim="800000"/>
            <a:headEnd/>
            <a:tailEnd/>
          </a:ln>
        </p:spPr>
      </p:pic>
      <p:pic>
        <p:nvPicPr>
          <p:cNvPr id="12" name="Picture 5" descr="STTC_LOGO_2009.gif"/>
          <p:cNvPicPr>
            <a:picLocks noChangeAspect="1"/>
          </p:cNvPicPr>
          <p:nvPr userDrawn="1"/>
        </p:nvPicPr>
        <p:blipFill>
          <a:blip r:embed="rId17" cstate="print"/>
          <a:srcRect/>
          <a:stretch>
            <a:fillRect/>
          </a:stretch>
        </p:blipFill>
        <p:spPr bwMode="auto">
          <a:xfrm>
            <a:off x="3886200" y="6172200"/>
            <a:ext cx="457200" cy="457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xmlns:p14="http://schemas.microsoft.com/office/powerpoint/2010/main" id="1" dur="indefinite" restart="never" nodeType="tmRoot"/>
      </p:par>
    </p:tnLst>
  </p:timing>
  <p:hf sldNum="0" hdr="0" ftr="0" dt="0"/>
  <p:txStyles>
    <p:titleStyle>
      <a:lvl1pPr algn="l" rtl="0" eaLnBrk="0" fontAlgn="base" hangingPunct="0">
        <a:lnSpc>
          <a:spcPts val="2600"/>
        </a:lnSpc>
        <a:spcBef>
          <a:spcPct val="0"/>
        </a:spcBef>
        <a:spcAft>
          <a:spcPct val="0"/>
        </a:spcAft>
        <a:defRPr sz="2600" b="1">
          <a:solidFill>
            <a:srgbClr val="E15300"/>
          </a:solidFill>
          <a:latin typeface="+mj-lt"/>
          <a:ea typeface="+mj-ea"/>
          <a:cs typeface="+mj-cs"/>
        </a:defRPr>
      </a:lvl1pPr>
      <a:lvl2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2pPr>
      <a:lvl3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3pPr>
      <a:lvl4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4pPr>
      <a:lvl5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5pPr>
      <a:lvl6pPr marL="4572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6pPr>
      <a:lvl7pPr marL="9144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7pPr>
      <a:lvl8pPr marL="13716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8pPr>
      <a:lvl9pPr marL="18288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9pPr>
    </p:titleStyle>
    <p:bodyStyle>
      <a:lvl1pPr marL="342900" indent="-342900" algn="l" rtl="0" eaLnBrk="0" fontAlgn="base" hangingPunct="0">
        <a:spcBef>
          <a:spcPts val="400"/>
        </a:spcBef>
        <a:spcAft>
          <a:spcPct val="0"/>
        </a:spcAft>
        <a:buClr>
          <a:srgbClr val="5A5A5A"/>
        </a:buClr>
        <a:buSzPct val="80000"/>
        <a:buFont typeface="Wingdings" charset="2"/>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5A5A5A"/>
        </a:buClr>
        <a:buChar char="–"/>
        <a:defRPr sz="2000">
          <a:solidFill>
            <a:schemeClr val="tx1"/>
          </a:solidFill>
          <a:latin typeface="+mn-lt"/>
          <a:ea typeface="+mn-ea"/>
        </a:defRPr>
      </a:lvl2pPr>
      <a:lvl3pPr marL="1085850" indent="-228600" algn="l" rtl="0" eaLnBrk="0" fontAlgn="base" hangingPunct="0">
        <a:spcBef>
          <a:spcPct val="20000"/>
        </a:spcBef>
        <a:spcAft>
          <a:spcPct val="0"/>
        </a:spcAft>
        <a:buClr>
          <a:srgbClr val="5A5A5A"/>
        </a:buClr>
        <a:buSzPct val="80000"/>
        <a:buFont typeface="Wingdings" charset="2"/>
        <a:buChar char="§"/>
        <a:defRPr sz="1800">
          <a:solidFill>
            <a:schemeClr val="tx1"/>
          </a:solidFill>
          <a:latin typeface="+mn-lt"/>
          <a:ea typeface="+mn-ea"/>
        </a:defRPr>
      </a:lvl3pPr>
      <a:lvl4pPr marL="1428750" indent="-228600" algn="l" rtl="0" eaLnBrk="0" fontAlgn="base" hangingPunct="0">
        <a:spcBef>
          <a:spcPct val="20000"/>
        </a:spcBef>
        <a:spcAft>
          <a:spcPct val="0"/>
        </a:spcAft>
        <a:buClr>
          <a:srgbClr val="5A5A5A"/>
        </a:buClr>
        <a:buChar char="–"/>
        <a:defRPr sz="1600">
          <a:solidFill>
            <a:schemeClr val="tx1"/>
          </a:solidFill>
          <a:latin typeface="+mn-lt"/>
          <a:ea typeface="+mn-ea"/>
        </a:defRPr>
      </a:lvl4pPr>
      <a:lvl5pPr marL="1771650" indent="-228600" algn="l" rtl="0" eaLnBrk="0" fontAlgn="base" hangingPunct="0">
        <a:spcBef>
          <a:spcPct val="20000"/>
        </a:spcBef>
        <a:spcAft>
          <a:spcPct val="0"/>
        </a:spcAft>
        <a:buClr>
          <a:srgbClr val="5A5A5A"/>
        </a:buClr>
        <a:buChar char="»"/>
        <a:defRPr sz="1400">
          <a:solidFill>
            <a:schemeClr val="tx1"/>
          </a:solidFill>
          <a:latin typeface="+mn-lt"/>
          <a:ea typeface="+mn-ea"/>
        </a:defRPr>
      </a:lvl5pPr>
      <a:lvl6pPr marL="2228850" indent="-228600" algn="l" rtl="0" fontAlgn="base">
        <a:spcBef>
          <a:spcPct val="20000"/>
        </a:spcBef>
        <a:spcAft>
          <a:spcPct val="0"/>
        </a:spcAft>
        <a:buClr>
          <a:srgbClr val="5A5A5A"/>
        </a:buClr>
        <a:buChar char="»"/>
        <a:defRPr sz="1200">
          <a:solidFill>
            <a:schemeClr val="tx1"/>
          </a:solidFill>
          <a:latin typeface="+mn-lt"/>
          <a:ea typeface="+mn-ea"/>
        </a:defRPr>
      </a:lvl6pPr>
      <a:lvl7pPr marL="2686050" indent="-228600" algn="l" rtl="0" fontAlgn="base">
        <a:spcBef>
          <a:spcPct val="20000"/>
        </a:spcBef>
        <a:spcAft>
          <a:spcPct val="0"/>
        </a:spcAft>
        <a:buClr>
          <a:srgbClr val="5A5A5A"/>
        </a:buClr>
        <a:buChar char="»"/>
        <a:defRPr sz="1200">
          <a:solidFill>
            <a:schemeClr val="tx1"/>
          </a:solidFill>
          <a:latin typeface="+mn-lt"/>
          <a:ea typeface="+mn-ea"/>
        </a:defRPr>
      </a:lvl7pPr>
      <a:lvl8pPr marL="3143250" indent="-228600" algn="l" rtl="0" fontAlgn="base">
        <a:spcBef>
          <a:spcPct val="20000"/>
        </a:spcBef>
        <a:spcAft>
          <a:spcPct val="0"/>
        </a:spcAft>
        <a:buClr>
          <a:srgbClr val="5A5A5A"/>
        </a:buClr>
        <a:buChar char="»"/>
        <a:defRPr sz="1200">
          <a:solidFill>
            <a:schemeClr val="tx1"/>
          </a:solidFill>
          <a:latin typeface="+mn-lt"/>
          <a:ea typeface="+mn-ea"/>
        </a:defRPr>
      </a:lvl8pPr>
      <a:lvl9pPr marL="3600450" indent="-228600" algn="l" rtl="0" fontAlgn="base">
        <a:spcBef>
          <a:spcPct val="20000"/>
        </a:spcBef>
        <a:spcAft>
          <a:spcPct val="0"/>
        </a:spcAft>
        <a:buClr>
          <a:srgbClr val="5A5A5A"/>
        </a:buClr>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3.png"/><Relationship Id="rId5" Type="http://schemas.openxmlformats.org/officeDocument/2006/relationships/package" Target="../embeddings/Microsoft_Word_Document2.docx"/><Relationship Id="rId6" Type="http://schemas.openxmlformats.org/officeDocument/2006/relationships/image" Target="../media/image14.png"/><Relationship Id="rId7" Type="http://schemas.openxmlformats.org/officeDocument/2006/relationships/image" Target="../media/image15.jpeg"/><Relationship Id="rId8" Type="http://schemas.openxmlformats.org/officeDocument/2006/relationships/image" Target="../media/image16.jpeg"/><Relationship Id="rId1" Type="http://schemas.openxmlformats.org/officeDocument/2006/relationships/vmlDrawing" Target="../drawings/vmlDrawing1.v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4" Type="http://schemas.openxmlformats.org/officeDocument/2006/relationships/image" Target="../media/image17.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3.docx"/><Relationship Id="rId4" Type="http://schemas.openxmlformats.org/officeDocument/2006/relationships/image" Target="../media/image13.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file:///\\localhost\Users\rosenbloom\Work\Proposals\ICT%20Presidential%202009\Macintosh%20HD:Users:rosenbloom:Work:PSoar:Papers:AAAI%202011:aaai-final%20ack.docx!OLE_LINK2" TargetMode="External"/><Relationship Id="rId4" Type="http://schemas.openxmlformats.org/officeDocument/2006/relationships/image" Target="../media/image18.emf"/><Relationship Id="rId5" Type="http://schemas.openxmlformats.org/officeDocument/2006/relationships/oleObject" Target="file:///\\localhost\Users\rosenbloom\Work\Proposals\ICT%20Presidential%202009\Macintosh%20HD:Users:rosenbloom:Work:PSoar:Papers:AAAI%202011:aaai-final%20ack.docx!OLE_LINK3" TargetMode="External"/><Relationship Id="rId6" Type="http://schemas.openxmlformats.org/officeDocument/2006/relationships/image" Target="../media/image1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542098" y="726867"/>
            <a:ext cx="8077200" cy="914400"/>
          </a:xfrm>
        </p:spPr>
        <p:txBody>
          <a:bodyPr/>
          <a:lstStyle/>
          <a:p>
            <a:pPr eaLnBrk="1" hangingPunct="1"/>
            <a:r>
              <a:rPr lang="en-US" dirty="0" smtClean="0"/>
              <a:t>Cognitive Architectures for Virtual Humans</a:t>
            </a:r>
            <a:endParaRPr lang="en-US" dirty="0">
              <a:solidFill>
                <a:srgbClr val="666602"/>
              </a:solidFill>
            </a:endParaRPr>
          </a:p>
        </p:txBody>
      </p:sp>
      <p:sp>
        <p:nvSpPr>
          <p:cNvPr id="14340" name="Text Box 4"/>
          <p:cNvSpPr txBox="1">
            <a:spLocks noChangeArrowheads="1"/>
          </p:cNvSpPr>
          <p:nvPr/>
        </p:nvSpPr>
        <p:spPr bwMode="auto">
          <a:xfrm>
            <a:off x="533399" y="1909517"/>
            <a:ext cx="4983383" cy="338554"/>
          </a:xfrm>
          <a:prstGeom prst="rect">
            <a:avLst/>
          </a:prstGeom>
          <a:noFill/>
          <a:ln w="9525">
            <a:noFill/>
            <a:miter lim="800000"/>
            <a:headEnd/>
            <a:tailEnd/>
          </a:ln>
        </p:spPr>
        <p:txBody>
          <a:bodyPr wrap="square">
            <a:prstTxWarp prst="textNoShape">
              <a:avLst/>
            </a:prstTxWarp>
            <a:spAutoFit/>
          </a:bodyPr>
          <a:lstStyle/>
          <a:p>
            <a:pPr>
              <a:defRPr/>
            </a:pPr>
            <a:r>
              <a:rPr lang="en-US" sz="1600" dirty="0" smtClean="0">
                <a:solidFill>
                  <a:srgbClr val="CCCCCC"/>
                </a:solidFill>
                <a:latin typeface="Helvetica" pitchFamily="-108" charset="0"/>
                <a:ea typeface="ＭＳ Ｐゴシック" pitchFamily="-108" charset="-128"/>
                <a:cs typeface="ＭＳ Ｐゴシック" pitchFamily="-108" charset="-128"/>
              </a:rPr>
              <a:t>Paul S. Rosenbloom  </a:t>
            </a:r>
            <a:r>
              <a:rPr lang="en-US" sz="1600" dirty="0">
                <a:ln>
                  <a:solidFill>
                    <a:srgbClr val="FF6600"/>
                  </a:solidFill>
                </a:ln>
                <a:solidFill>
                  <a:srgbClr val="CCCCCC"/>
                </a:solidFill>
                <a:latin typeface="Helvetica" pitchFamily="-108" charset="0"/>
                <a:ea typeface="ＭＳ Ｐゴシック" pitchFamily="-108" charset="-128"/>
                <a:cs typeface="ＭＳ Ｐゴシック" pitchFamily="-108" charset="-128"/>
              </a:rPr>
              <a:t>|</a:t>
            </a:r>
            <a:r>
              <a:rPr lang="en-US" sz="1600" dirty="0">
                <a:solidFill>
                  <a:srgbClr val="CCCCCC"/>
                </a:solidFill>
                <a:latin typeface="Helvetica" pitchFamily="-108" charset="0"/>
                <a:ea typeface="ＭＳ Ｐゴシック" pitchFamily="-108" charset="-128"/>
                <a:cs typeface="ＭＳ Ｐゴシック" pitchFamily="-108" charset="-128"/>
              </a:rPr>
              <a:t> </a:t>
            </a:r>
            <a:r>
              <a:rPr lang="en-US" sz="1600" dirty="0" smtClean="0">
                <a:solidFill>
                  <a:srgbClr val="CCCCCC"/>
                </a:solidFill>
                <a:latin typeface="Helvetica" pitchFamily="-108" charset="0"/>
                <a:ea typeface="ＭＳ Ｐゴシック" pitchFamily="-108" charset="-128"/>
                <a:cs typeface="ＭＳ Ｐゴシック" pitchFamily="-108" charset="-128"/>
              </a:rPr>
              <a:t> 6/15/2011</a:t>
            </a:r>
            <a:endParaRPr lang="en-US" sz="1600" dirty="0">
              <a:solidFill>
                <a:srgbClr val="666602"/>
              </a:solidFill>
              <a:latin typeface="Helvetica" pitchFamily="-108" charset="0"/>
              <a:ea typeface="ＭＳ Ｐゴシック" pitchFamily="-108" charset="-128"/>
              <a:cs typeface="ＭＳ Ｐゴシック" pitchFamily="-108" charset="-128"/>
            </a:endParaRPr>
          </a:p>
        </p:txBody>
      </p:sp>
      <p:sp>
        <p:nvSpPr>
          <p:cNvPr id="6" name="Rectangle 5"/>
          <p:cNvSpPr>
            <a:spLocks/>
          </p:cNvSpPr>
          <p:nvPr/>
        </p:nvSpPr>
        <p:spPr bwMode="auto">
          <a:xfrm>
            <a:off x="2286000" y="5943600"/>
            <a:ext cx="3962400" cy="685800"/>
          </a:xfrm>
          <a:prstGeom prst="rect">
            <a:avLst/>
          </a:prstGeom>
          <a:noFill/>
          <a:ln w="12700">
            <a:noFill/>
            <a:miter lim="800000"/>
            <a:headEnd/>
            <a:tailEnd/>
          </a:ln>
        </p:spPr>
        <p:txBody>
          <a:bodyPr lIns="0" tIns="0" rIns="40639" bIns="0"/>
          <a:lstStyle/>
          <a:p>
            <a:pPr algn="just"/>
            <a:r>
              <a:rPr lang="en-US" sz="800" dirty="0"/>
              <a:t>The projects or efforts depicted were or are sponsored by the U.S. Army Research, Development, and Engineering Command (RDECOM) Simulation Training and Technology Center (STTC). The content or information presented does not necessarily reflect the position or the policy of the Government, and no official endorsement should be inferred.</a:t>
            </a:r>
          </a:p>
        </p:txBody>
      </p:sp>
      <p:pic>
        <p:nvPicPr>
          <p:cNvPr id="7" name="Picture 5" descr="STTC_LOGO_2009.gif"/>
          <p:cNvPicPr>
            <a:picLocks noChangeAspect="1"/>
          </p:cNvPicPr>
          <p:nvPr/>
        </p:nvPicPr>
        <p:blipFill>
          <a:blip r:embed="rId3"/>
          <a:srcRect/>
          <a:stretch>
            <a:fillRect/>
          </a:stretch>
        </p:blipFill>
        <p:spPr bwMode="auto">
          <a:xfrm>
            <a:off x="1371600" y="5943600"/>
            <a:ext cx="685800" cy="6858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Methods</a:t>
            </a:r>
            <a:endParaRPr lang="en-US" dirty="0"/>
          </a:p>
        </p:txBody>
      </p:sp>
      <p:sp>
        <p:nvSpPr>
          <p:cNvPr id="3" name="Content Placeholder 2"/>
          <p:cNvSpPr>
            <a:spLocks noGrp="1"/>
          </p:cNvSpPr>
          <p:nvPr>
            <p:ph idx="1"/>
          </p:nvPr>
        </p:nvSpPr>
        <p:spPr>
          <a:xfrm>
            <a:off x="533400" y="1214438"/>
            <a:ext cx="8077200" cy="4675188"/>
          </a:xfrm>
        </p:spPr>
        <p:txBody>
          <a:bodyPr/>
          <a:lstStyle/>
          <a:p>
            <a:r>
              <a:rPr lang="en-US" dirty="0" smtClean="0"/>
              <a:t>Create generalization that subsumes both sides</a:t>
            </a:r>
          </a:p>
          <a:p>
            <a:pPr lvl="1"/>
            <a:r>
              <a:rPr lang="en-US" dirty="0" smtClean="0"/>
              <a:t>Markov logic yields a generalization over logic and probability</a:t>
            </a:r>
          </a:p>
          <a:p>
            <a:pPr lvl="2"/>
            <a:r>
              <a:rPr lang="en-US" dirty="0" smtClean="0"/>
              <a:t>Also generalizes over other dichotomies</a:t>
            </a:r>
          </a:p>
          <a:p>
            <a:pPr lvl="1"/>
            <a:r>
              <a:rPr lang="en-US" dirty="0" smtClean="0"/>
              <a:t>Traditional shallow rule systems can be thought of as generalizing over data-driven and model-based</a:t>
            </a:r>
          </a:p>
          <a:p>
            <a:pPr lvl="2"/>
            <a:r>
              <a:rPr lang="en-US" dirty="0" smtClean="0"/>
              <a:t>Compromises both ends of dichotomy for simplicity and efficiency</a:t>
            </a:r>
          </a:p>
          <a:p>
            <a:r>
              <a:rPr lang="en-US" dirty="0" smtClean="0"/>
              <a:t>Implement one side via other</a:t>
            </a:r>
          </a:p>
          <a:p>
            <a:pPr lvl="1"/>
            <a:r>
              <a:rPr lang="en-US" dirty="0" smtClean="0"/>
              <a:t>Soar implements deliberation via reactivity (plus decision proc.)</a:t>
            </a:r>
          </a:p>
          <a:p>
            <a:pPr lvl="1"/>
            <a:r>
              <a:rPr lang="en-US" dirty="0" smtClean="0"/>
              <a:t>Data chunking tried to implement declarative via procedural</a:t>
            </a:r>
          </a:p>
          <a:p>
            <a:pPr lvl="1"/>
            <a:r>
              <a:rPr lang="en-US" dirty="0" smtClean="0"/>
              <a:t>Graphical architecture implements diversity via uniformity</a:t>
            </a:r>
          </a:p>
          <a:p>
            <a:pPr lvl="1"/>
            <a:r>
              <a:rPr lang="en-US" i="1" dirty="0" smtClean="0"/>
              <a:t>Requires level/time-scale difference and non-peer integration</a:t>
            </a:r>
          </a:p>
          <a:p>
            <a:r>
              <a:rPr lang="en-US" dirty="0" smtClean="0"/>
              <a:t>Generalize implementation level beneath dichotomy</a:t>
            </a:r>
          </a:p>
          <a:p>
            <a:pPr lvl="1"/>
            <a:r>
              <a:rPr lang="en-US" dirty="0" smtClean="0"/>
              <a:t>Factor graphs implement both procedural and declarative</a:t>
            </a:r>
            <a:endParaRPr lang="en-US" dirty="0"/>
          </a:p>
        </p:txBody>
      </p:sp>
    </p:spTree>
    <p:extLst>
      <p:ext uri="{BB962C8B-B14F-4D97-AF65-F5344CB8AC3E}">
        <p14:creationId xmlns:p14="http://schemas.microsoft.com/office/powerpoint/2010/main" val="2670905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US" dirty="0"/>
          </a:p>
        </p:txBody>
      </p:sp>
      <p:sp>
        <p:nvSpPr>
          <p:cNvPr id="3" name="Content Placeholder 2"/>
          <p:cNvSpPr>
            <a:spLocks noGrp="1"/>
          </p:cNvSpPr>
          <p:nvPr>
            <p:ph idx="1"/>
          </p:nvPr>
        </p:nvSpPr>
        <p:spPr>
          <a:xfrm>
            <a:off x="533400" y="1365455"/>
            <a:ext cx="8166100" cy="4463849"/>
          </a:xfrm>
        </p:spPr>
        <p:txBody>
          <a:bodyPr/>
          <a:lstStyle/>
          <a:p>
            <a:r>
              <a:rPr lang="en-US" dirty="0" smtClean="0"/>
              <a:t>Piecewise continuous </a:t>
            </a:r>
            <a:r>
              <a:rPr lang="en-US" dirty="0" smtClean="0"/>
              <a:t>functions</a:t>
            </a:r>
          </a:p>
          <a:p>
            <a:pPr lvl="1"/>
            <a:r>
              <a:rPr lang="en-US" i="1" dirty="0" smtClean="0"/>
              <a:t>Subsumption </a:t>
            </a:r>
            <a:r>
              <a:rPr lang="en-US" i="1" dirty="0" smtClean="0"/>
              <a:t>generalization</a:t>
            </a:r>
            <a:r>
              <a:rPr lang="en-US" dirty="0" smtClean="0"/>
              <a:t> for representational primitives</a:t>
            </a:r>
            <a:endParaRPr lang="en-US" i="1" dirty="0" smtClean="0"/>
          </a:p>
          <a:p>
            <a:pPr lvl="2"/>
            <a:r>
              <a:rPr lang="en-US" dirty="0"/>
              <a:t>N-</a:t>
            </a:r>
            <a:r>
              <a:rPr lang="en-US" dirty="0" err="1"/>
              <a:t>ary</a:t>
            </a:r>
            <a:r>
              <a:rPr lang="en-US" dirty="0"/>
              <a:t> predicates become N-dimensional functions</a:t>
            </a:r>
          </a:p>
          <a:p>
            <a:pPr lvl="1"/>
            <a:r>
              <a:rPr lang="en-US" dirty="0" smtClean="0"/>
              <a:t>Embodies </a:t>
            </a:r>
            <a:r>
              <a:rPr lang="en-US" dirty="0" smtClean="0"/>
              <a:t>aspects of both discrete and continuous functions</a:t>
            </a:r>
          </a:p>
          <a:p>
            <a:pPr lvl="2"/>
            <a:r>
              <a:rPr lang="en-US" dirty="0" smtClean="0"/>
              <a:t>Exact for discrete and symbolic functions</a:t>
            </a:r>
          </a:p>
          <a:p>
            <a:pPr lvl="2"/>
            <a:r>
              <a:rPr lang="en-US" dirty="0" smtClean="0"/>
              <a:t>Can represent some continuous functions exactly and approximate others as closely as needed</a:t>
            </a:r>
          </a:p>
          <a:p>
            <a:r>
              <a:rPr lang="en-US" dirty="0" smtClean="0"/>
              <a:t>Factor graphs w/ summary product algorithm</a:t>
            </a:r>
          </a:p>
          <a:p>
            <a:pPr lvl="1"/>
            <a:r>
              <a:rPr lang="en-US" i="1" dirty="0" smtClean="0"/>
              <a:t>Implementation generalization</a:t>
            </a:r>
            <a:r>
              <a:rPr lang="en-US" dirty="0" smtClean="0"/>
              <a:t> for complex reps. and processing</a:t>
            </a:r>
          </a:p>
          <a:p>
            <a:pPr lvl="1"/>
            <a:r>
              <a:rPr lang="en-US" dirty="0" smtClean="0"/>
              <a:t>Generalizes over algorithms underlying many capabilities</a:t>
            </a:r>
          </a:p>
          <a:p>
            <a:pPr lvl="2"/>
            <a:r>
              <a:rPr lang="en-US" dirty="0" smtClean="0"/>
              <a:t>Implement memories, decisions, etc.</a:t>
            </a:r>
          </a:p>
        </p:txBody>
      </p:sp>
      <p:sp>
        <p:nvSpPr>
          <p:cNvPr id="4" name="TextBox 3"/>
          <p:cNvSpPr txBox="1"/>
          <p:nvPr/>
        </p:nvSpPr>
        <p:spPr>
          <a:xfrm>
            <a:off x="1103313" y="5433084"/>
            <a:ext cx="6937374" cy="461665"/>
          </a:xfrm>
          <a:prstGeom prst="rect">
            <a:avLst/>
          </a:prstGeom>
          <a:solidFill>
            <a:schemeClr val="accent6">
              <a:lumMod val="75000"/>
            </a:schemeClr>
          </a:solidFill>
          <a:ln w="38100" cmpd="sng">
            <a:solidFill>
              <a:srgbClr val="800000"/>
            </a:solidFill>
          </a:ln>
        </p:spPr>
        <p:txBody>
          <a:bodyPr wrap="square" rtlCol="0">
            <a:spAutoFit/>
          </a:bodyPr>
          <a:lstStyle/>
          <a:p>
            <a:r>
              <a:rPr lang="en-US" i="1" dirty="0" smtClean="0">
                <a:solidFill>
                  <a:schemeClr val="bg1"/>
                </a:solidFill>
              </a:rPr>
              <a:t>Both are relevant to bridging all listed dichotomies</a:t>
            </a:r>
            <a:endParaRPr lang="en-US" i="1" dirty="0">
              <a:solidFill>
                <a:schemeClr val="bg1"/>
              </a:solidFill>
            </a:endParaRPr>
          </a:p>
        </p:txBody>
      </p:sp>
    </p:spTree>
    <p:extLst>
      <p:ext uri="{BB962C8B-B14F-4D97-AF65-F5344CB8AC3E}">
        <p14:creationId xmlns:p14="http://schemas.microsoft.com/office/powerpoint/2010/main" val="4188103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bwMode="auto">
          <a:xfrm>
            <a:off x="7207250" y="4414838"/>
            <a:ext cx="1531938" cy="1435100"/>
          </a:xfrm>
          <a:prstGeom prst="rect">
            <a:avLst/>
          </a:prstGeom>
          <a:solidFill>
            <a:schemeClr val="bg1"/>
          </a:solidFill>
          <a:ln w="76200"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59" name="Rectangle 58"/>
          <p:cNvSpPr/>
          <p:nvPr/>
        </p:nvSpPr>
        <p:spPr bwMode="auto">
          <a:xfrm>
            <a:off x="7294563" y="2770188"/>
            <a:ext cx="1365250" cy="1444625"/>
          </a:xfrm>
          <a:prstGeom prst="rect">
            <a:avLst/>
          </a:prstGeom>
          <a:solidFill>
            <a:schemeClr val="bg1"/>
          </a:solidFill>
          <a:ln w="762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2" name="Title 1"/>
          <p:cNvSpPr>
            <a:spLocks noGrp="1"/>
          </p:cNvSpPr>
          <p:nvPr>
            <p:ph type="title"/>
          </p:nvPr>
        </p:nvSpPr>
        <p:spPr/>
        <p:txBody>
          <a:bodyPr/>
          <a:lstStyle/>
          <a:p>
            <a:r>
              <a:rPr lang="en-US" dirty="0" smtClean="0"/>
              <a:t>Space of Piecewise </a:t>
            </a:r>
            <a:r>
              <a:rPr lang="en-US" dirty="0" smtClean="0"/>
              <a:t>Continuous Functions</a:t>
            </a:r>
            <a:endParaRPr lang="en-US" dirty="0"/>
          </a:p>
        </p:txBody>
      </p:sp>
      <p:sp>
        <p:nvSpPr>
          <p:cNvPr id="3" name="Content Placeholder 2"/>
          <p:cNvSpPr>
            <a:spLocks noGrp="1"/>
          </p:cNvSpPr>
          <p:nvPr>
            <p:ph idx="1"/>
          </p:nvPr>
        </p:nvSpPr>
        <p:spPr>
          <a:xfrm>
            <a:off x="523875" y="1447800"/>
            <a:ext cx="6461124" cy="4341813"/>
          </a:xfrm>
        </p:spPr>
        <p:txBody>
          <a:bodyPr/>
          <a:lstStyle/>
          <a:p>
            <a:r>
              <a:rPr lang="en-US" dirty="0" smtClean="0"/>
              <a:t>Types of regions</a:t>
            </a:r>
          </a:p>
          <a:p>
            <a:pPr lvl="1"/>
            <a:r>
              <a:rPr lang="en-US" dirty="0" smtClean="0"/>
              <a:t>Hypercubes (squares, cubes, etc.)</a:t>
            </a:r>
          </a:p>
          <a:p>
            <a:pPr lvl="1"/>
            <a:r>
              <a:rPr lang="en-US" dirty="0" smtClean="0"/>
              <a:t>Hyperrectangles/orthotopes (rectangles, etc.)</a:t>
            </a:r>
          </a:p>
          <a:p>
            <a:pPr lvl="1"/>
            <a:r>
              <a:rPr lang="en-US" dirty="0" smtClean="0"/>
              <a:t>Polytopes (polygons, etc.)</a:t>
            </a:r>
          </a:p>
          <a:p>
            <a:r>
              <a:rPr lang="en-US" dirty="0" smtClean="0"/>
              <a:t>Types of functions over regions</a:t>
            </a:r>
          </a:p>
          <a:p>
            <a:pPr lvl="1"/>
            <a:r>
              <a:rPr lang="en-US" dirty="0" smtClean="0"/>
              <a:t>Constant, linear, polynomial, exponential, Gaussian, wavelet, ...</a:t>
            </a:r>
          </a:p>
          <a:p>
            <a:r>
              <a:rPr lang="en-US" dirty="0" smtClean="0"/>
              <a:t>Additional sources of variation</a:t>
            </a:r>
          </a:p>
          <a:p>
            <a:pPr lvl="1"/>
            <a:r>
              <a:rPr lang="en-US" dirty="0" smtClean="0"/>
              <a:t>Axially aligned or not (for hypercubes/orthotopes)</a:t>
            </a:r>
          </a:p>
          <a:p>
            <a:pPr lvl="1"/>
            <a:r>
              <a:rPr lang="en-US" dirty="0" smtClean="0"/>
              <a:t>Totally explicit or inactive regions implicit</a:t>
            </a:r>
          </a:p>
          <a:p>
            <a:pPr lvl="1"/>
            <a:r>
              <a:rPr lang="en-US" dirty="0" smtClean="0"/>
              <a:t>Local borders or space-wide slices</a:t>
            </a:r>
          </a:p>
        </p:txBody>
      </p:sp>
      <p:grpSp>
        <p:nvGrpSpPr>
          <p:cNvPr id="4" name="Group 3"/>
          <p:cNvGrpSpPr/>
          <p:nvPr/>
        </p:nvGrpSpPr>
        <p:grpSpPr>
          <a:xfrm>
            <a:off x="7445997" y="1388387"/>
            <a:ext cx="1064651" cy="1059009"/>
            <a:chOff x="3475072" y="4122591"/>
            <a:chExt cx="1064651" cy="1059009"/>
          </a:xfrm>
        </p:grpSpPr>
        <p:sp>
          <p:nvSpPr>
            <p:cNvPr id="5" name="TextBox 4"/>
            <p:cNvSpPr txBox="1"/>
            <p:nvPr/>
          </p:nvSpPr>
          <p:spPr>
            <a:xfrm>
              <a:off x="3516174" y="4122591"/>
              <a:ext cx="256162" cy="261610"/>
            </a:xfrm>
            <a:prstGeom prst="rect">
              <a:avLst/>
            </a:prstGeom>
            <a:noFill/>
            <a:effectLst/>
          </p:spPr>
          <p:txBody>
            <a:bodyPr wrap="none" rtlCol="0">
              <a:spAutoFit/>
            </a:bodyPr>
            <a:lstStyle/>
            <a:p>
              <a:r>
                <a:rPr lang="en-US" sz="1100" dirty="0" smtClean="0"/>
                <a:t>0</a:t>
              </a:r>
              <a:endParaRPr lang="en-US" sz="1100" dirty="0"/>
            </a:p>
          </p:txBody>
        </p:sp>
        <p:sp>
          <p:nvSpPr>
            <p:cNvPr id="6" name="Rectangle 5"/>
            <p:cNvSpPr/>
            <p:nvPr/>
          </p:nvSpPr>
          <p:spPr>
            <a:xfrm>
              <a:off x="3503804" y="4142199"/>
              <a:ext cx="1028128" cy="1039401"/>
            </a:xfrm>
            <a:prstGeom prst="rect">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7" name="Straight Connector 6"/>
            <p:cNvCxnSpPr/>
            <p:nvPr/>
          </p:nvCxnSpPr>
          <p:spPr>
            <a:xfrm>
              <a:off x="3757093" y="4142199"/>
              <a:ext cx="0" cy="10394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017969" y="4142199"/>
              <a:ext cx="0" cy="10394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278847" y="4142199"/>
              <a:ext cx="0" cy="103940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16200000">
              <a:off x="4025659" y="4388933"/>
              <a:ext cx="0" cy="1028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a:off x="4025659" y="4135333"/>
              <a:ext cx="0" cy="1028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a:off x="4025659" y="3881733"/>
              <a:ext cx="0" cy="1028129"/>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73036" y="4380188"/>
              <a:ext cx="256162" cy="261610"/>
            </a:xfrm>
            <a:prstGeom prst="rect">
              <a:avLst/>
            </a:prstGeom>
            <a:noFill/>
            <a:effectLst/>
          </p:spPr>
          <p:txBody>
            <a:bodyPr wrap="none" rtlCol="0">
              <a:spAutoFit/>
            </a:bodyPr>
            <a:lstStyle/>
            <a:p>
              <a:r>
                <a:rPr lang="en-US" sz="1100" dirty="0" smtClean="0"/>
                <a:t>0</a:t>
              </a:r>
              <a:endParaRPr lang="en-US" sz="1100" dirty="0"/>
            </a:p>
          </p:txBody>
        </p:sp>
        <p:sp>
          <p:nvSpPr>
            <p:cNvPr id="14" name="TextBox 13"/>
            <p:cNvSpPr txBox="1"/>
            <p:nvPr/>
          </p:nvSpPr>
          <p:spPr>
            <a:xfrm>
              <a:off x="3516174" y="4380188"/>
              <a:ext cx="256162" cy="261610"/>
            </a:xfrm>
            <a:prstGeom prst="rect">
              <a:avLst/>
            </a:prstGeom>
            <a:noFill/>
            <a:effectLst/>
          </p:spPr>
          <p:txBody>
            <a:bodyPr wrap="none" rtlCol="0">
              <a:spAutoFit/>
            </a:bodyPr>
            <a:lstStyle/>
            <a:p>
              <a:r>
                <a:rPr lang="en-US" sz="1100" dirty="0" smtClean="0"/>
                <a:t>0</a:t>
              </a:r>
              <a:endParaRPr lang="en-US" sz="1100" dirty="0"/>
            </a:p>
          </p:txBody>
        </p:sp>
        <p:sp>
          <p:nvSpPr>
            <p:cNvPr id="15" name="TextBox 14"/>
            <p:cNvSpPr txBox="1"/>
            <p:nvPr/>
          </p:nvSpPr>
          <p:spPr>
            <a:xfrm>
              <a:off x="3773036" y="4122591"/>
              <a:ext cx="256162" cy="261610"/>
            </a:xfrm>
            <a:prstGeom prst="rect">
              <a:avLst/>
            </a:prstGeom>
            <a:noFill/>
            <a:effectLst/>
          </p:spPr>
          <p:txBody>
            <a:bodyPr wrap="none" rtlCol="0">
              <a:spAutoFit/>
            </a:bodyPr>
            <a:lstStyle/>
            <a:p>
              <a:r>
                <a:rPr lang="en-US" sz="1100" dirty="0" smtClean="0"/>
                <a:t>0</a:t>
              </a:r>
              <a:endParaRPr lang="en-US" sz="1100" dirty="0"/>
            </a:p>
          </p:txBody>
        </p:sp>
        <p:sp>
          <p:nvSpPr>
            <p:cNvPr id="16" name="TextBox 15"/>
            <p:cNvSpPr txBox="1"/>
            <p:nvPr/>
          </p:nvSpPr>
          <p:spPr>
            <a:xfrm>
              <a:off x="4019618" y="4631512"/>
              <a:ext cx="256162" cy="261610"/>
            </a:xfrm>
            <a:prstGeom prst="rect">
              <a:avLst/>
            </a:prstGeom>
            <a:noFill/>
            <a:effectLst/>
          </p:spPr>
          <p:txBody>
            <a:bodyPr wrap="none" rtlCol="0">
              <a:spAutoFit/>
            </a:bodyPr>
            <a:lstStyle/>
            <a:p>
              <a:r>
                <a:rPr lang="en-US" sz="1100" dirty="0" smtClean="0"/>
                <a:t>1</a:t>
              </a:r>
              <a:endParaRPr lang="en-US" sz="1100" dirty="0"/>
            </a:p>
          </p:txBody>
        </p:sp>
        <p:sp>
          <p:nvSpPr>
            <p:cNvPr id="17" name="TextBox 16"/>
            <p:cNvSpPr txBox="1"/>
            <p:nvPr/>
          </p:nvSpPr>
          <p:spPr>
            <a:xfrm>
              <a:off x="4271056" y="4895180"/>
              <a:ext cx="256162" cy="261610"/>
            </a:xfrm>
            <a:prstGeom prst="rect">
              <a:avLst/>
            </a:prstGeom>
            <a:noFill/>
            <a:effectLst/>
          </p:spPr>
          <p:txBody>
            <a:bodyPr wrap="none" rtlCol="0">
              <a:spAutoFit/>
            </a:bodyPr>
            <a:lstStyle/>
            <a:p>
              <a:r>
                <a:rPr lang="en-US" sz="1100" dirty="0" smtClean="0"/>
                <a:t>1</a:t>
              </a:r>
              <a:endParaRPr lang="en-US" sz="1100" dirty="0"/>
            </a:p>
          </p:txBody>
        </p:sp>
        <p:sp>
          <p:nvSpPr>
            <p:cNvPr id="18" name="TextBox 17"/>
            <p:cNvSpPr txBox="1"/>
            <p:nvPr/>
          </p:nvSpPr>
          <p:spPr>
            <a:xfrm>
              <a:off x="3475072" y="4631512"/>
              <a:ext cx="291773" cy="261610"/>
            </a:xfrm>
            <a:prstGeom prst="rect">
              <a:avLst/>
            </a:prstGeom>
            <a:noFill/>
            <a:effectLst/>
          </p:spPr>
          <p:txBody>
            <a:bodyPr wrap="none" rtlCol="0">
              <a:spAutoFit/>
            </a:bodyPr>
            <a:lstStyle/>
            <a:p>
              <a:r>
                <a:rPr lang="en-US" sz="1100" dirty="0" smtClean="0"/>
                <a:t>.2</a:t>
              </a:r>
              <a:endParaRPr lang="en-US" sz="1100" dirty="0"/>
            </a:p>
          </p:txBody>
        </p:sp>
        <p:sp>
          <p:nvSpPr>
            <p:cNvPr id="19" name="TextBox 18"/>
            <p:cNvSpPr txBox="1"/>
            <p:nvPr/>
          </p:nvSpPr>
          <p:spPr>
            <a:xfrm>
              <a:off x="4019618" y="4380188"/>
              <a:ext cx="256162" cy="261610"/>
            </a:xfrm>
            <a:prstGeom prst="rect">
              <a:avLst/>
            </a:prstGeom>
            <a:noFill/>
            <a:effectLst/>
          </p:spPr>
          <p:txBody>
            <a:bodyPr wrap="none" rtlCol="0">
              <a:spAutoFit/>
            </a:bodyPr>
            <a:lstStyle/>
            <a:p>
              <a:r>
                <a:rPr lang="en-US" sz="1100" dirty="0" smtClean="0"/>
                <a:t>5</a:t>
              </a:r>
              <a:endParaRPr lang="en-US" sz="1100" dirty="0"/>
            </a:p>
          </p:txBody>
        </p:sp>
        <p:sp>
          <p:nvSpPr>
            <p:cNvPr id="20" name="TextBox 19"/>
            <p:cNvSpPr txBox="1"/>
            <p:nvPr/>
          </p:nvSpPr>
          <p:spPr>
            <a:xfrm>
              <a:off x="3731934" y="4895180"/>
              <a:ext cx="291773" cy="261610"/>
            </a:xfrm>
            <a:prstGeom prst="rect">
              <a:avLst/>
            </a:prstGeom>
            <a:noFill/>
            <a:effectLst/>
          </p:spPr>
          <p:txBody>
            <a:bodyPr wrap="none" rtlCol="0">
              <a:spAutoFit/>
            </a:bodyPr>
            <a:lstStyle/>
            <a:p>
              <a:r>
                <a:rPr lang="en-US" sz="1100" dirty="0" smtClean="0"/>
                <a:t>.2</a:t>
              </a:r>
              <a:endParaRPr lang="en-US" sz="1100" dirty="0"/>
            </a:p>
          </p:txBody>
        </p:sp>
        <p:sp>
          <p:nvSpPr>
            <p:cNvPr id="21" name="TextBox 20"/>
            <p:cNvSpPr txBox="1"/>
            <p:nvPr/>
          </p:nvSpPr>
          <p:spPr>
            <a:xfrm>
              <a:off x="3978516" y="4895180"/>
              <a:ext cx="300082" cy="261610"/>
            </a:xfrm>
            <a:prstGeom prst="rect">
              <a:avLst/>
            </a:prstGeom>
            <a:noFill/>
            <a:effectLst/>
          </p:spPr>
          <p:txBody>
            <a:bodyPr wrap="none" rtlCol="0">
              <a:spAutoFit/>
            </a:bodyPr>
            <a:lstStyle/>
            <a:p>
              <a:r>
                <a:rPr lang="en-US" sz="1100" dirty="0" smtClean="0"/>
                <a:t>.4</a:t>
              </a:r>
              <a:endParaRPr lang="en-US" sz="1100" dirty="0"/>
            </a:p>
          </p:txBody>
        </p:sp>
        <p:sp>
          <p:nvSpPr>
            <p:cNvPr id="22" name="TextBox 21"/>
            <p:cNvSpPr txBox="1"/>
            <p:nvPr/>
          </p:nvSpPr>
          <p:spPr>
            <a:xfrm>
              <a:off x="4271056" y="4380188"/>
              <a:ext cx="256162" cy="261610"/>
            </a:xfrm>
            <a:prstGeom prst="rect">
              <a:avLst/>
            </a:prstGeom>
            <a:noFill/>
            <a:effectLst/>
          </p:spPr>
          <p:txBody>
            <a:bodyPr wrap="none" rtlCol="0">
              <a:spAutoFit/>
            </a:bodyPr>
            <a:lstStyle/>
            <a:p>
              <a:r>
                <a:rPr lang="en-US" sz="1100" dirty="0" smtClean="0"/>
                <a:t>2</a:t>
              </a:r>
              <a:endParaRPr lang="en-US" sz="1100" dirty="0"/>
            </a:p>
          </p:txBody>
        </p:sp>
        <p:sp>
          <p:nvSpPr>
            <p:cNvPr id="23" name="TextBox 22"/>
            <p:cNvSpPr txBox="1"/>
            <p:nvPr/>
          </p:nvSpPr>
          <p:spPr>
            <a:xfrm>
              <a:off x="4271056" y="4122591"/>
              <a:ext cx="261610" cy="261610"/>
            </a:xfrm>
            <a:prstGeom prst="rect">
              <a:avLst/>
            </a:prstGeom>
            <a:noFill/>
            <a:effectLst/>
          </p:spPr>
          <p:txBody>
            <a:bodyPr wrap="none" rtlCol="0">
              <a:spAutoFit/>
            </a:bodyPr>
            <a:lstStyle/>
            <a:p>
              <a:r>
                <a:rPr lang="en-US" sz="1100" dirty="0" smtClean="0"/>
                <a:t>4</a:t>
              </a:r>
              <a:endParaRPr lang="en-US" sz="1100" dirty="0"/>
            </a:p>
          </p:txBody>
        </p:sp>
        <p:sp>
          <p:nvSpPr>
            <p:cNvPr id="24" name="TextBox 23"/>
            <p:cNvSpPr txBox="1"/>
            <p:nvPr/>
          </p:nvSpPr>
          <p:spPr>
            <a:xfrm>
              <a:off x="4019618" y="4122591"/>
              <a:ext cx="261610" cy="261610"/>
            </a:xfrm>
            <a:prstGeom prst="rect">
              <a:avLst/>
            </a:prstGeom>
            <a:noFill/>
            <a:effectLst/>
          </p:spPr>
          <p:txBody>
            <a:bodyPr wrap="none" rtlCol="0">
              <a:spAutoFit/>
            </a:bodyPr>
            <a:lstStyle/>
            <a:p>
              <a:r>
                <a:rPr lang="en-US" sz="1100" dirty="0"/>
                <a:t>7</a:t>
              </a:r>
            </a:p>
          </p:txBody>
        </p:sp>
        <p:sp>
          <p:nvSpPr>
            <p:cNvPr id="25" name="TextBox 24"/>
            <p:cNvSpPr txBox="1"/>
            <p:nvPr/>
          </p:nvSpPr>
          <p:spPr>
            <a:xfrm>
              <a:off x="3731934" y="4631512"/>
              <a:ext cx="291773" cy="261610"/>
            </a:xfrm>
            <a:prstGeom prst="rect">
              <a:avLst/>
            </a:prstGeom>
            <a:noFill/>
            <a:effectLst/>
          </p:spPr>
          <p:txBody>
            <a:bodyPr wrap="none" rtlCol="0">
              <a:spAutoFit/>
            </a:bodyPr>
            <a:lstStyle/>
            <a:p>
              <a:r>
                <a:rPr lang="en-US" sz="1100" dirty="0" smtClean="0"/>
                <a:t>.3</a:t>
              </a:r>
              <a:endParaRPr lang="en-US" sz="1100" dirty="0"/>
            </a:p>
          </p:txBody>
        </p:sp>
        <p:sp>
          <p:nvSpPr>
            <p:cNvPr id="26" name="TextBox 25"/>
            <p:cNvSpPr txBox="1"/>
            <p:nvPr/>
          </p:nvSpPr>
          <p:spPr>
            <a:xfrm>
              <a:off x="3475072" y="4895180"/>
              <a:ext cx="291773" cy="261610"/>
            </a:xfrm>
            <a:prstGeom prst="rect">
              <a:avLst/>
            </a:prstGeom>
            <a:noFill/>
            <a:effectLst/>
          </p:spPr>
          <p:txBody>
            <a:bodyPr wrap="none" rtlCol="0">
              <a:spAutoFit/>
            </a:bodyPr>
            <a:lstStyle/>
            <a:p>
              <a:r>
                <a:rPr lang="en-US" sz="1100" dirty="0" smtClean="0"/>
                <a:t>.6</a:t>
              </a:r>
              <a:endParaRPr lang="en-US" sz="1100" dirty="0"/>
            </a:p>
          </p:txBody>
        </p:sp>
        <p:sp>
          <p:nvSpPr>
            <p:cNvPr id="27" name="TextBox 26"/>
            <p:cNvSpPr txBox="1"/>
            <p:nvPr/>
          </p:nvSpPr>
          <p:spPr>
            <a:xfrm>
              <a:off x="4271056" y="4631512"/>
              <a:ext cx="256162" cy="261610"/>
            </a:xfrm>
            <a:prstGeom prst="rect">
              <a:avLst/>
            </a:prstGeom>
            <a:noFill/>
            <a:effectLst/>
          </p:spPr>
          <p:txBody>
            <a:bodyPr wrap="none" rtlCol="0">
              <a:spAutoFit/>
            </a:bodyPr>
            <a:lstStyle/>
            <a:p>
              <a:r>
                <a:rPr lang="en-US" sz="1100" dirty="0" smtClean="0"/>
                <a:t>3</a:t>
              </a:r>
              <a:endParaRPr lang="en-US" sz="1100" dirty="0"/>
            </a:p>
          </p:txBody>
        </p:sp>
      </p:grpSp>
      <p:grpSp>
        <p:nvGrpSpPr>
          <p:cNvPr id="28" name="Group 27"/>
          <p:cNvGrpSpPr/>
          <p:nvPr/>
        </p:nvGrpSpPr>
        <p:grpSpPr>
          <a:xfrm>
            <a:off x="7442633" y="2901124"/>
            <a:ext cx="1069111" cy="1182753"/>
            <a:chOff x="5769027" y="4243862"/>
            <a:chExt cx="1069111" cy="1182753"/>
          </a:xfrm>
        </p:grpSpPr>
        <p:cxnSp>
          <p:nvCxnSpPr>
            <p:cNvPr id="29" name="Straight Connector 28"/>
            <p:cNvCxnSpPr/>
            <p:nvPr/>
          </p:nvCxnSpPr>
          <p:spPr>
            <a:xfrm>
              <a:off x="6531027" y="4283615"/>
              <a:ext cx="0" cy="1143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5769027" y="4474115"/>
              <a:ext cx="10668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5769027" y="4999724"/>
              <a:ext cx="10668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V="1">
              <a:off x="5769027" y="5159914"/>
              <a:ext cx="1066800" cy="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5769027" y="4283615"/>
              <a:ext cx="1066800" cy="1143000"/>
            </a:xfrm>
            <a:prstGeom prst="rect">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a:p>
          </p:txBody>
        </p:sp>
        <p:sp>
          <p:nvSpPr>
            <p:cNvPr id="34" name="TextBox 33"/>
            <p:cNvSpPr txBox="1"/>
            <p:nvPr/>
          </p:nvSpPr>
          <p:spPr>
            <a:xfrm>
              <a:off x="6546177" y="4243862"/>
              <a:ext cx="249663" cy="246221"/>
            </a:xfrm>
            <a:prstGeom prst="rect">
              <a:avLst/>
            </a:prstGeom>
            <a:noFill/>
            <a:effectLst/>
          </p:spPr>
          <p:txBody>
            <a:bodyPr wrap="none" rtlCol="0">
              <a:spAutoFit/>
            </a:bodyPr>
            <a:lstStyle/>
            <a:p>
              <a:r>
                <a:rPr lang="en-US" sz="1000" dirty="0" smtClean="0"/>
                <a:t>0</a:t>
              </a:r>
              <a:endParaRPr lang="en-US" sz="1000" dirty="0"/>
            </a:p>
          </p:txBody>
        </p:sp>
        <p:sp>
          <p:nvSpPr>
            <p:cNvPr id="35" name="TextBox 34"/>
            <p:cNvSpPr txBox="1"/>
            <p:nvPr/>
          </p:nvSpPr>
          <p:spPr>
            <a:xfrm>
              <a:off x="5920756" y="4606876"/>
              <a:ext cx="500382" cy="246221"/>
            </a:xfrm>
            <a:prstGeom prst="rect">
              <a:avLst/>
            </a:prstGeom>
            <a:noFill/>
            <a:effectLst/>
          </p:spPr>
          <p:txBody>
            <a:bodyPr wrap="none" rtlCol="0">
              <a:spAutoFit/>
            </a:bodyPr>
            <a:lstStyle/>
            <a:p>
              <a:r>
                <a:rPr lang="en-US" sz="1000" i="1" dirty="0" smtClean="0"/>
                <a:t>x</a:t>
              </a:r>
              <a:r>
                <a:rPr lang="en-US" sz="1000" dirty="0" smtClean="0"/>
                <a:t>+.</a:t>
              </a:r>
              <a:r>
                <a:rPr lang="en-US" sz="1000" i="1" dirty="0" smtClean="0"/>
                <a:t>3y</a:t>
              </a:r>
              <a:endParaRPr lang="en-US" sz="1000" i="1" dirty="0"/>
            </a:p>
          </p:txBody>
        </p:sp>
        <p:sp>
          <p:nvSpPr>
            <p:cNvPr id="36" name="TextBox 35"/>
            <p:cNvSpPr txBox="1"/>
            <p:nvPr/>
          </p:nvSpPr>
          <p:spPr>
            <a:xfrm>
              <a:off x="6046116" y="5157407"/>
              <a:ext cx="249663" cy="246221"/>
            </a:xfrm>
            <a:prstGeom prst="rect">
              <a:avLst/>
            </a:prstGeom>
            <a:noFill/>
            <a:effectLst/>
          </p:spPr>
          <p:txBody>
            <a:bodyPr wrap="none" rtlCol="0">
              <a:spAutoFit/>
            </a:bodyPr>
            <a:lstStyle/>
            <a:p>
              <a:r>
                <a:rPr lang="en-US" sz="1000" dirty="0" smtClean="0"/>
                <a:t>0</a:t>
              </a:r>
              <a:endParaRPr lang="en-US" sz="1000" dirty="0"/>
            </a:p>
          </p:txBody>
        </p:sp>
        <p:sp>
          <p:nvSpPr>
            <p:cNvPr id="37" name="TextBox 36"/>
            <p:cNvSpPr txBox="1"/>
            <p:nvPr/>
          </p:nvSpPr>
          <p:spPr>
            <a:xfrm>
              <a:off x="6546177" y="4931045"/>
              <a:ext cx="249663" cy="246221"/>
            </a:xfrm>
            <a:prstGeom prst="rect">
              <a:avLst/>
            </a:prstGeom>
            <a:noFill/>
            <a:effectLst/>
          </p:spPr>
          <p:txBody>
            <a:bodyPr wrap="none" rtlCol="0">
              <a:spAutoFit/>
            </a:bodyPr>
            <a:lstStyle/>
            <a:p>
              <a:r>
                <a:rPr lang="en-US" sz="1000" dirty="0" smtClean="0"/>
                <a:t>1</a:t>
              </a:r>
              <a:endParaRPr lang="en-US" sz="1000" dirty="0"/>
            </a:p>
          </p:txBody>
        </p:sp>
        <p:sp>
          <p:nvSpPr>
            <p:cNvPr id="38" name="TextBox 37"/>
            <p:cNvSpPr txBox="1"/>
            <p:nvPr/>
          </p:nvSpPr>
          <p:spPr>
            <a:xfrm>
              <a:off x="5982152" y="4243862"/>
              <a:ext cx="377590" cy="246221"/>
            </a:xfrm>
            <a:prstGeom prst="rect">
              <a:avLst/>
            </a:prstGeom>
            <a:noFill/>
            <a:effectLst/>
          </p:spPr>
          <p:txBody>
            <a:bodyPr wrap="none" rtlCol="0">
              <a:spAutoFit/>
            </a:bodyPr>
            <a:lstStyle/>
            <a:p>
              <a:r>
                <a:rPr lang="en-US" sz="1000" i="1" dirty="0" smtClean="0"/>
                <a:t>.5y</a:t>
              </a:r>
              <a:endParaRPr lang="en-US" sz="1000" i="1" dirty="0"/>
            </a:p>
          </p:txBody>
        </p:sp>
        <p:sp>
          <p:nvSpPr>
            <p:cNvPr id="39" name="TextBox 38"/>
            <p:cNvSpPr txBox="1"/>
            <p:nvPr/>
          </p:nvSpPr>
          <p:spPr>
            <a:xfrm>
              <a:off x="6503879" y="5157407"/>
              <a:ext cx="334259" cy="246221"/>
            </a:xfrm>
            <a:prstGeom prst="rect">
              <a:avLst/>
            </a:prstGeom>
            <a:noFill/>
            <a:effectLst/>
          </p:spPr>
          <p:txBody>
            <a:bodyPr wrap="none" rtlCol="0">
              <a:spAutoFit/>
            </a:bodyPr>
            <a:lstStyle/>
            <a:p>
              <a:r>
                <a:rPr lang="en-US" sz="1000" dirty="0" smtClean="0"/>
                <a:t>6</a:t>
              </a:r>
              <a:r>
                <a:rPr lang="en-US" sz="1000" i="1" dirty="0" smtClean="0"/>
                <a:t>x</a:t>
              </a:r>
              <a:endParaRPr lang="en-US" sz="1000" i="1" dirty="0"/>
            </a:p>
          </p:txBody>
        </p:sp>
        <p:sp>
          <p:nvSpPr>
            <p:cNvPr id="40" name="TextBox 39"/>
            <p:cNvSpPr txBox="1"/>
            <p:nvPr/>
          </p:nvSpPr>
          <p:spPr>
            <a:xfrm>
              <a:off x="5982685" y="4931045"/>
              <a:ext cx="376525" cy="246221"/>
            </a:xfrm>
            <a:prstGeom prst="rect">
              <a:avLst/>
            </a:prstGeom>
            <a:noFill/>
            <a:effectLst/>
          </p:spPr>
          <p:txBody>
            <a:bodyPr wrap="none" rtlCol="0">
              <a:spAutoFit/>
            </a:bodyPr>
            <a:lstStyle/>
            <a:p>
              <a:r>
                <a:rPr lang="en-US" sz="1000" i="1" dirty="0" smtClean="0"/>
                <a:t>x</a:t>
              </a:r>
              <a:r>
                <a:rPr lang="en-US" sz="1000" dirty="0"/>
                <a:t>-</a:t>
              </a:r>
              <a:r>
                <a:rPr lang="en-US" sz="1000" i="1" dirty="0" smtClean="0"/>
                <a:t>y</a:t>
              </a:r>
              <a:endParaRPr lang="en-US" sz="1000" i="1" dirty="0"/>
            </a:p>
          </p:txBody>
        </p:sp>
        <p:sp>
          <p:nvSpPr>
            <p:cNvPr id="41" name="TextBox 40"/>
            <p:cNvSpPr txBox="1"/>
            <p:nvPr/>
          </p:nvSpPr>
          <p:spPr>
            <a:xfrm>
              <a:off x="6546177" y="4606876"/>
              <a:ext cx="249663" cy="246221"/>
            </a:xfrm>
            <a:prstGeom prst="rect">
              <a:avLst/>
            </a:prstGeom>
            <a:noFill/>
            <a:effectLst/>
          </p:spPr>
          <p:txBody>
            <a:bodyPr wrap="none" rtlCol="0">
              <a:spAutoFit/>
            </a:bodyPr>
            <a:lstStyle/>
            <a:p>
              <a:r>
                <a:rPr lang="en-US" sz="1000" dirty="0" smtClean="0"/>
                <a:t>1</a:t>
              </a:r>
              <a:endParaRPr lang="en-US" sz="1000" dirty="0"/>
            </a:p>
          </p:txBody>
        </p:sp>
      </p:grpSp>
      <p:grpSp>
        <p:nvGrpSpPr>
          <p:cNvPr id="67" name="Group 66"/>
          <p:cNvGrpSpPr/>
          <p:nvPr/>
        </p:nvGrpSpPr>
        <p:grpSpPr>
          <a:xfrm>
            <a:off x="5249399" y="5211518"/>
            <a:ext cx="1538206" cy="1504765"/>
            <a:chOff x="5170019" y="5251208"/>
            <a:chExt cx="1538206" cy="1504765"/>
          </a:xfrm>
        </p:grpSpPr>
        <p:sp>
          <p:nvSpPr>
            <p:cNvPr id="62" name="Rectangle 61"/>
            <p:cNvSpPr/>
            <p:nvPr/>
          </p:nvSpPr>
          <p:spPr>
            <a:xfrm>
              <a:off x="5443602" y="5334099"/>
              <a:ext cx="1264623" cy="1207599"/>
            </a:xfrm>
            <a:prstGeom prst="rect">
              <a:avLst/>
            </a:prstGeom>
            <a:solidFill>
              <a:srgbClr val="FFFFFF"/>
            </a:solid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rot="18509646">
              <a:off x="5389462" y="5917053"/>
              <a:ext cx="1414770" cy="83079"/>
            </a:xfrm>
            <a:prstGeom prst="rect">
              <a:avLst/>
            </a:prstGeom>
            <a:solidFill>
              <a:srgbClr val="FFFFFF"/>
            </a:solid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432485" y="5352341"/>
              <a:ext cx="181263" cy="8972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5936626" y="6509752"/>
              <a:ext cx="260996" cy="246221"/>
            </a:xfrm>
            <a:prstGeom prst="rect">
              <a:avLst/>
            </a:prstGeom>
            <a:noFill/>
            <a:effectLst/>
          </p:spPr>
          <p:txBody>
            <a:bodyPr wrap="none" rtlCol="0">
              <a:spAutoFit/>
            </a:bodyPr>
            <a:lstStyle/>
            <a:p>
              <a:r>
                <a:rPr lang="en-US" sz="1000" i="1" dirty="0" smtClean="0"/>
                <a:t>t</a:t>
              </a:r>
              <a:endParaRPr lang="en-US" sz="1000" i="1" dirty="0"/>
            </a:p>
          </p:txBody>
        </p:sp>
        <p:sp>
          <p:nvSpPr>
            <p:cNvPr id="66" name="TextBox 65"/>
            <p:cNvSpPr txBox="1"/>
            <p:nvPr/>
          </p:nvSpPr>
          <p:spPr>
            <a:xfrm>
              <a:off x="5170019" y="5809136"/>
              <a:ext cx="273583" cy="246221"/>
            </a:xfrm>
            <a:prstGeom prst="rect">
              <a:avLst/>
            </a:prstGeom>
            <a:noFill/>
            <a:effectLst/>
          </p:spPr>
          <p:txBody>
            <a:bodyPr wrap="none" rtlCol="0">
              <a:spAutoFit/>
            </a:bodyPr>
            <a:lstStyle/>
            <a:p>
              <a:r>
                <a:rPr lang="en-US" sz="1000" i="1" dirty="0" smtClean="0"/>
                <a:t>x</a:t>
              </a:r>
              <a:endParaRPr lang="en-US" sz="1000" i="1" dirty="0"/>
            </a:p>
          </p:txBody>
        </p:sp>
      </p:grpSp>
      <p:grpSp>
        <p:nvGrpSpPr>
          <p:cNvPr id="70" name="Group 69"/>
          <p:cNvGrpSpPr/>
          <p:nvPr/>
        </p:nvGrpSpPr>
        <p:grpSpPr>
          <a:xfrm>
            <a:off x="7340907" y="4528589"/>
            <a:ext cx="1264624" cy="1207599"/>
            <a:chOff x="7340907" y="4528589"/>
            <a:chExt cx="1264624" cy="1207599"/>
          </a:xfrm>
        </p:grpSpPr>
        <p:grpSp>
          <p:nvGrpSpPr>
            <p:cNvPr id="42" name="Group 41"/>
            <p:cNvGrpSpPr/>
            <p:nvPr/>
          </p:nvGrpSpPr>
          <p:grpSpPr>
            <a:xfrm>
              <a:off x="7340907" y="4528589"/>
              <a:ext cx="1264624" cy="1207599"/>
              <a:chOff x="2210448" y="468800"/>
              <a:chExt cx="1264624" cy="1207599"/>
            </a:xfrm>
          </p:grpSpPr>
          <p:sp>
            <p:nvSpPr>
              <p:cNvPr id="43" name="Rectangle 42"/>
              <p:cNvSpPr/>
              <p:nvPr/>
            </p:nvSpPr>
            <p:spPr>
              <a:xfrm>
                <a:off x="2210448" y="468800"/>
                <a:ext cx="1264623" cy="1207599"/>
              </a:xfrm>
              <a:prstGeom prst="rect">
                <a:avLst/>
              </a:prstGeom>
              <a:noFill/>
              <a:ln w="28575" cmpd="sng">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2722721" y="887275"/>
                <a:ext cx="322026" cy="532061"/>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210448" y="887275"/>
                <a:ext cx="347927" cy="173367"/>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2838966" y="1060643"/>
                <a:ext cx="630358" cy="125543"/>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a:off x="3044746" y="1329664"/>
                <a:ext cx="430326" cy="89672"/>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endCxn id="43" idx="2"/>
              </p:cNvCxnSpPr>
              <p:nvPr/>
            </p:nvCxnSpPr>
            <p:spPr>
              <a:xfrm>
                <a:off x="2210448" y="887275"/>
                <a:ext cx="632312" cy="789124"/>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780442" y="468800"/>
                <a:ext cx="688882" cy="717386"/>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2465583" y="887275"/>
                <a:ext cx="257139" cy="298911"/>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722721" y="887275"/>
                <a:ext cx="469050" cy="0"/>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3" idx="2"/>
              </p:cNvCxnSpPr>
              <p:nvPr/>
            </p:nvCxnSpPr>
            <p:spPr>
              <a:xfrm flipV="1">
                <a:off x="2842760" y="1419336"/>
                <a:ext cx="201987" cy="257063"/>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2289800" y="468800"/>
                <a:ext cx="432921" cy="418475"/>
              </a:xfrm>
              <a:prstGeom prst="line">
                <a:avLst/>
              </a:prstGeom>
              <a:noFill/>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2512329" y="1124513"/>
                <a:ext cx="500382" cy="246221"/>
              </a:xfrm>
              <a:prstGeom prst="rect">
                <a:avLst/>
              </a:prstGeom>
              <a:noFill/>
              <a:effectLst/>
            </p:spPr>
            <p:txBody>
              <a:bodyPr wrap="none" rtlCol="0">
                <a:spAutoFit/>
              </a:bodyPr>
              <a:lstStyle/>
              <a:p>
                <a:r>
                  <a:rPr lang="en-US" sz="1000" i="1" dirty="0" smtClean="0"/>
                  <a:t>x</a:t>
                </a:r>
                <a:r>
                  <a:rPr lang="en-US" sz="1000" dirty="0" smtClean="0"/>
                  <a:t>+.</a:t>
                </a:r>
                <a:r>
                  <a:rPr lang="en-US" sz="1000" i="1" dirty="0" smtClean="0"/>
                  <a:t>3y</a:t>
                </a:r>
                <a:endParaRPr lang="en-US" sz="1000" i="1" dirty="0"/>
              </a:p>
            </p:txBody>
          </p:sp>
          <p:sp>
            <p:nvSpPr>
              <p:cNvPr id="55" name="TextBox 54"/>
              <p:cNvSpPr txBox="1"/>
              <p:nvPr/>
            </p:nvSpPr>
            <p:spPr>
              <a:xfrm>
                <a:off x="3101324" y="1391918"/>
                <a:ext cx="334259" cy="246221"/>
              </a:xfrm>
              <a:prstGeom prst="rect">
                <a:avLst/>
              </a:prstGeom>
              <a:noFill/>
              <a:effectLst/>
            </p:spPr>
            <p:txBody>
              <a:bodyPr wrap="none" rtlCol="0">
                <a:spAutoFit/>
              </a:bodyPr>
              <a:lstStyle/>
              <a:p>
                <a:r>
                  <a:rPr lang="en-US" sz="1000" dirty="0" smtClean="0"/>
                  <a:t>6</a:t>
                </a:r>
                <a:r>
                  <a:rPr lang="en-US" sz="1000" i="1" dirty="0" smtClean="0"/>
                  <a:t>x</a:t>
                </a:r>
                <a:endParaRPr lang="en-US" sz="1000" i="1" dirty="0"/>
              </a:p>
            </p:txBody>
          </p:sp>
          <p:sp>
            <p:nvSpPr>
              <p:cNvPr id="56" name="TextBox 55"/>
              <p:cNvSpPr txBox="1"/>
              <p:nvPr/>
            </p:nvSpPr>
            <p:spPr>
              <a:xfrm>
                <a:off x="2942108" y="857129"/>
                <a:ext cx="249663" cy="246221"/>
              </a:xfrm>
              <a:prstGeom prst="rect">
                <a:avLst/>
              </a:prstGeom>
              <a:noFill/>
              <a:effectLst/>
            </p:spPr>
            <p:txBody>
              <a:bodyPr wrap="none" rtlCol="0">
                <a:spAutoFit/>
              </a:bodyPr>
              <a:lstStyle/>
              <a:p>
                <a:r>
                  <a:rPr lang="en-US" sz="1000" dirty="0" smtClean="0"/>
                  <a:t>1</a:t>
                </a:r>
                <a:endParaRPr lang="en-US" sz="1000" dirty="0"/>
              </a:p>
            </p:txBody>
          </p:sp>
          <p:sp>
            <p:nvSpPr>
              <p:cNvPr id="57" name="TextBox 56"/>
              <p:cNvSpPr txBox="1"/>
              <p:nvPr/>
            </p:nvSpPr>
            <p:spPr>
              <a:xfrm>
                <a:off x="2592179" y="563266"/>
                <a:ext cx="376525" cy="246221"/>
              </a:xfrm>
              <a:prstGeom prst="rect">
                <a:avLst/>
              </a:prstGeom>
              <a:noFill/>
              <a:effectLst/>
            </p:spPr>
            <p:txBody>
              <a:bodyPr wrap="none" rtlCol="0">
                <a:spAutoFit/>
              </a:bodyPr>
              <a:lstStyle/>
              <a:p>
                <a:r>
                  <a:rPr lang="en-US" sz="1000" i="1" dirty="0" smtClean="0"/>
                  <a:t>x</a:t>
                </a:r>
                <a:r>
                  <a:rPr lang="en-US" sz="1000" dirty="0"/>
                  <a:t>-</a:t>
                </a:r>
                <a:r>
                  <a:rPr lang="en-US" sz="1000" i="1" dirty="0" smtClean="0"/>
                  <a:t>y</a:t>
                </a:r>
                <a:endParaRPr lang="en-US" sz="1000" i="1" dirty="0"/>
              </a:p>
            </p:txBody>
          </p:sp>
          <p:sp>
            <p:nvSpPr>
              <p:cNvPr id="58" name="TextBox 57"/>
              <p:cNvSpPr txBox="1"/>
              <p:nvPr/>
            </p:nvSpPr>
            <p:spPr>
              <a:xfrm>
                <a:off x="2324649" y="946462"/>
                <a:ext cx="249663" cy="246221"/>
              </a:xfrm>
              <a:prstGeom prst="rect">
                <a:avLst/>
              </a:prstGeom>
              <a:noFill/>
              <a:effectLst/>
            </p:spPr>
            <p:txBody>
              <a:bodyPr wrap="none" rtlCol="0">
                <a:spAutoFit/>
              </a:bodyPr>
              <a:lstStyle/>
              <a:p>
                <a:r>
                  <a:rPr lang="en-US" sz="1000" dirty="0" smtClean="0"/>
                  <a:t>1</a:t>
                </a:r>
                <a:endParaRPr lang="en-US" sz="1000" dirty="0"/>
              </a:p>
            </p:txBody>
          </p:sp>
        </p:grpSp>
        <p:pic>
          <p:nvPicPr>
            <p:cNvPr id="69" name="Picture 68" descr="Norma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625" y="4659312"/>
              <a:ext cx="404812" cy="116383"/>
            </a:xfrm>
            <a:prstGeom prst="rect">
              <a:avLst/>
            </a:prstGeom>
          </p:spPr>
        </p:pic>
      </p:grpSp>
    </p:spTree>
    <p:extLst>
      <p:ext uri="{BB962C8B-B14F-4D97-AF65-F5344CB8AC3E}">
        <p14:creationId xmlns:p14="http://schemas.microsoft.com/office/powerpoint/2010/main" val="14363552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9" grpId="0" animBg="1"/>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p:cNvGraphicFramePr>
            <a:graphicFrameLocks noChangeAspect="1"/>
          </p:cNvGraphicFramePr>
          <p:nvPr>
            <p:extLst>
              <p:ext uri="{D42A27DB-BD31-4B8C-83A1-F6EECF244321}">
                <p14:modId xmlns:p14="http://schemas.microsoft.com/office/powerpoint/2010/main" val="2224189932"/>
              </p:ext>
            </p:extLst>
          </p:nvPr>
        </p:nvGraphicFramePr>
        <p:xfrm>
          <a:off x="650878" y="4638692"/>
          <a:ext cx="6477000" cy="977900"/>
        </p:xfrm>
        <a:graphic>
          <a:graphicData uri="http://schemas.openxmlformats.org/presentationml/2006/ole">
            <mc:AlternateContent xmlns:mc="http://schemas.openxmlformats.org/markup-compatibility/2006">
              <mc:Choice xmlns:v="urn:schemas-microsoft-com:vml" Requires="v">
                <p:oleObj spid="_x0000_s3290" name="Document" r:id="rId3" imgW="6477000" imgH="977900" progId="Word.Document.12">
                  <p:embed/>
                </p:oleObj>
              </mc:Choice>
              <mc:Fallback>
                <p:oleObj name="Document" r:id="rId3" imgW="6477000" imgH="977900" progId="Word.Document.12">
                  <p:embed/>
                  <p:pic>
                    <p:nvPicPr>
                      <p:cNvPr id="0" name=""/>
                      <p:cNvPicPr/>
                      <p:nvPr/>
                    </p:nvPicPr>
                    <p:blipFill>
                      <a:blip r:embed="rId4"/>
                      <a:stretch>
                        <a:fillRect/>
                      </a:stretch>
                    </p:blipFill>
                    <p:spPr>
                      <a:xfrm>
                        <a:off x="650878" y="4638692"/>
                        <a:ext cx="6477000" cy="977900"/>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914825341"/>
              </p:ext>
            </p:extLst>
          </p:nvPr>
        </p:nvGraphicFramePr>
        <p:xfrm>
          <a:off x="777874" y="2428871"/>
          <a:ext cx="6786563" cy="1131094"/>
        </p:xfrm>
        <a:graphic>
          <a:graphicData uri="http://schemas.openxmlformats.org/presentationml/2006/ole">
            <mc:AlternateContent xmlns:mc="http://schemas.openxmlformats.org/markup-compatibility/2006">
              <mc:Choice xmlns:v="urn:schemas-microsoft-com:vml" Requires="v">
                <p:oleObj spid="_x0000_s3291" name="Document" r:id="rId5" imgW="6477000" imgH="1079500" progId="Word.Document.12">
                  <p:embed/>
                </p:oleObj>
              </mc:Choice>
              <mc:Fallback>
                <p:oleObj name="Document" r:id="rId5" imgW="6477000" imgH="1079500" progId="Word.Document.12">
                  <p:embed/>
                  <p:pic>
                    <p:nvPicPr>
                      <p:cNvPr id="0" name=""/>
                      <p:cNvPicPr/>
                      <p:nvPr/>
                    </p:nvPicPr>
                    <p:blipFill>
                      <a:blip r:embed="rId6"/>
                      <a:stretch>
                        <a:fillRect/>
                      </a:stretch>
                    </p:blipFill>
                    <p:spPr>
                      <a:xfrm>
                        <a:off x="777874" y="2428871"/>
                        <a:ext cx="6786563" cy="1131094"/>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sz="half" idx="1"/>
          </p:nvPr>
        </p:nvSpPr>
        <p:spPr>
          <a:xfrm>
            <a:off x="261939" y="1376358"/>
            <a:ext cx="4233862" cy="4341813"/>
          </a:xfrm>
        </p:spPr>
        <p:txBody>
          <a:bodyPr/>
          <a:lstStyle/>
          <a:p>
            <a:r>
              <a:rPr lang="en-US" dirty="0" smtClean="0"/>
              <a:t>Working memory</a:t>
            </a:r>
          </a:p>
          <a:p>
            <a:pPr lvl="1"/>
            <a:r>
              <a:rPr lang="en-US" sz="1200" dirty="0" smtClean="0">
                <a:latin typeface="Courier"/>
                <a:cs typeface="Courier"/>
              </a:rPr>
              <a:t>(O1 ^color Green) (O2 ^color Yellow) (O3 ^color Yellow) (O4 ^color Red)</a:t>
            </a:r>
          </a:p>
          <a:p>
            <a:endParaRPr lang="en-US" dirty="0" smtClean="0">
              <a:cs typeface="Courier"/>
            </a:endParaRPr>
          </a:p>
          <a:p>
            <a:endParaRPr lang="en-US" dirty="0">
              <a:cs typeface="Courier"/>
            </a:endParaRPr>
          </a:p>
          <a:p>
            <a:endParaRPr lang="en-US" dirty="0" smtClean="0">
              <a:cs typeface="Courier"/>
            </a:endParaRPr>
          </a:p>
          <a:p>
            <a:pPr>
              <a:spcBef>
                <a:spcPts val="2600"/>
              </a:spcBef>
            </a:pPr>
            <a:r>
              <a:rPr lang="en-US" dirty="0" smtClean="0">
                <a:cs typeface="Courier"/>
              </a:rPr>
              <a:t>Episodic memory</a:t>
            </a:r>
          </a:p>
        </p:txBody>
      </p:sp>
      <p:sp>
        <p:nvSpPr>
          <p:cNvPr id="24" name="Content Placeholder 23"/>
          <p:cNvSpPr>
            <a:spLocks noGrp="1"/>
          </p:cNvSpPr>
          <p:nvPr>
            <p:ph sz="half" idx="2"/>
          </p:nvPr>
        </p:nvSpPr>
        <p:spPr>
          <a:xfrm>
            <a:off x="4648200" y="1376358"/>
            <a:ext cx="4043363" cy="4341813"/>
          </a:xfrm>
        </p:spPr>
        <p:txBody>
          <a:bodyPr/>
          <a:lstStyle/>
          <a:p>
            <a:r>
              <a:rPr lang="en-US" dirty="0" smtClean="0">
                <a:cs typeface="Courier"/>
              </a:rPr>
              <a:t>Mental imagery</a:t>
            </a:r>
            <a:endParaRPr lang="en-US" dirty="0">
              <a:cs typeface="Courier"/>
            </a:endParaRPr>
          </a:p>
          <a:p>
            <a:endParaRPr lang="en-US" dirty="0" smtClean="0">
              <a:cs typeface="Courier"/>
            </a:endParaRPr>
          </a:p>
          <a:p>
            <a:endParaRPr lang="en-US" dirty="0">
              <a:cs typeface="Courier"/>
            </a:endParaRPr>
          </a:p>
          <a:p>
            <a:endParaRPr lang="en-US" dirty="0" smtClean="0">
              <a:cs typeface="Courier"/>
            </a:endParaRPr>
          </a:p>
          <a:p>
            <a:pPr marL="0" indent="0">
              <a:buNone/>
            </a:pPr>
            <a:endParaRPr lang="en-US" dirty="0" smtClean="0">
              <a:cs typeface="Courier"/>
            </a:endParaRPr>
          </a:p>
          <a:p>
            <a:pPr>
              <a:spcBef>
                <a:spcPts val="2000"/>
              </a:spcBef>
            </a:pPr>
            <a:r>
              <a:rPr lang="en-US" dirty="0" smtClean="0">
                <a:cs typeface="Courier"/>
              </a:rPr>
              <a:t>Probability densities</a:t>
            </a:r>
            <a:endParaRPr lang="en-US" dirty="0">
              <a:cs typeface="Courier"/>
            </a:endParaRPr>
          </a:p>
          <a:p>
            <a:endParaRPr lang="en-US" dirty="0"/>
          </a:p>
        </p:txBody>
      </p:sp>
      <p:grpSp>
        <p:nvGrpSpPr>
          <p:cNvPr id="39" name="Group 38"/>
          <p:cNvGrpSpPr/>
          <p:nvPr/>
        </p:nvGrpSpPr>
        <p:grpSpPr>
          <a:xfrm>
            <a:off x="4777069" y="1983419"/>
            <a:ext cx="3811306" cy="2150878"/>
            <a:chOff x="4777069" y="1983419"/>
            <a:chExt cx="3811306" cy="2150878"/>
          </a:xfrm>
        </p:grpSpPr>
        <p:pic>
          <p:nvPicPr>
            <p:cNvPr id="6" name="Picture 5" descr="EP Boar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7069" y="1987227"/>
              <a:ext cx="1122841" cy="112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P Func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9030" y="1983419"/>
              <a:ext cx="2379345" cy="2150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Group 39"/>
          <p:cNvGrpSpPr/>
          <p:nvPr/>
        </p:nvGrpSpPr>
        <p:grpSpPr>
          <a:xfrm>
            <a:off x="4757421" y="4480560"/>
            <a:ext cx="3993098" cy="1582884"/>
            <a:chOff x="4757421" y="4480560"/>
            <a:chExt cx="3993098" cy="1582884"/>
          </a:xfrm>
        </p:grpSpPr>
        <p:grpSp>
          <p:nvGrpSpPr>
            <p:cNvPr id="12" name="Group 11"/>
            <p:cNvGrpSpPr/>
            <p:nvPr/>
          </p:nvGrpSpPr>
          <p:grpSpPr>
            <a:xfrm>
              <a:off x="6621146" y="4480560"/>
              <a:ext cx="1760136" cy="1582884"/>
              <a:chOff x="0" y="0"/>
              <a:chExt cx="1760136" cy="1583309"/>
            </a:xfrm>
          </p:grpSpPr>
          <p:cxnSp>
            <p:nvCxnSpPr>
              <p:cNvPr id="14" name="Straight Connector 13"/>
              <p:cNvCxnSpPr/>
              <p:nvPr/>
            </p:nvCxnSpPr>
            <p:spPr>
              <a:xfrm flipH="1">
                <a:off x="318526" y="147972"/>
                <a:ext cx="1" cy="129540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5" name="Text Box 200"/>
              <p:cNvSpPr txBox="1"/>
              <p:nvPr/>
            </p:nvSpPr>
            <p:spPr>
              <a:xfrm>
                <a:off x="116529" y="1343279"/>
                <a:ext cx="253365" cy="240030"/>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0</a:t>
                </a:r>
                <a:endParaRPr lang="en-US" sz="1000">
                  <a:effectLst/>
                  <a:latin typeface="Times"/>
                  <a:ea typeface="ＭＳ 明朝"/>
                  <a:cs typeface="Times New Roman"/>
                </a:endParaRPr>
              </a:p>
            </p:txBody>
          </p:sp>
          <p:sp>
            <p:nvSpPr>
              <p:cNvPr id="16" name="Text Box 201"/>
              <p:cNvSpPr txBox="1"/>
              <p:nvPr/>
            </p:nvSpPr>
            <p:spPr>
              <a:xfrm>
                <a:off x="1506771" y="1343279"/>
                <a:ext cx="253365" cy="240030"/>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4</a:t>
                </a:r>
                <a:endParaRPr lang="en-US" sz="1000">
                  <a:effectLst/>
                  <a:latin typeface="Times"/>
                  <a:ea typeface="ＭＳ 明朝"/>
                  <a:cs typeface="Times New Roman"/>
                </a:endParaRPr>
              </a:p>
            </p:txBody>
          </p:sp>
          <p:sp>
            <p:nvSpPr>
              <p:cNvPr id="17" name="Text Box 202"/>
              <p:cNvSpPr txBox="1"/>
              <p:nvPr/>
            </p:nvSpPr>
            <p:spPr>
              <a:xfrm>
                <a:off x="116504" y="0"/>
                <a:ext cx="253365" cy="240030"/>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1</a:t>
                </a:r>
                <a:endParaRPr lang="en-US" sz="1000">
                  <a:effectLst/>
                  <a:latin typeface="Times"/>
                  <a:ea typeface="ＭＳ 明朝"/>
                  <a:cs typeface="Times New Roman"/>
                </a:endParaRPr>
              </a:p>
            </p:txBody>
          </p:sp>
          <p:sp>
            <p:nvSpPr>
              <p:cNvPr id="18" name="Isosceles Triangle 17"/>
              <p:cNvSpPr/>
              <p:nvPr/>
            </p:nvSpPr>
            <p:spPr>
              <a:xfrm>
                <a:off x="292417" y="823502"/>
                <a:ext cx="1333597" cy="596493"/>
              </a:xfrm>
              <a:prstGeom prst="triangle">
                <a:avLst/>
              </a:prstGeom>
              <a:noFill/>
              <a:ln w="9525" cmpd="sng">
                <a:solidFill>
                  <a:srgbClr val="000000"/>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a:effectLst/>
                    <a:latin typeface="Times New Roman"/>
                    <a:ea typeface="Times New Roman"/>
                    <a:cs typeface="Times New Roman"/>
                  </a:rPr>
                  <a:t> </a:t>
                </a:r>
              </a:p>
            </p:txBody>
          </p:sp>
          <p:cxnSp>
            <p:nvCxnSpPr>
              <p:cNvPr id="19" name="Straight Connector 18"/>
              <p:cNvCxnSpPr/>
              <p:nvPr/>
            </p:nvCxnSpPr>
            <p:spPr>
              <a:xfrm rot="5400000" flipH="1">
                <a:off x="972514" y="772298"/>
                <a:ext cx="1" cy="129540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0" name="Text Box 205"/>
              <p:cNvSpPr txBox="1"/>
              <p:nvPr/>
            </p:nvSpPr>
            <p:spPr>
              <a:xfrm>
                <a:off x="0" y="335896"/>
                <a:ext cx="349885" cy="240030"/>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.75</a:t>
                </a:r>
                <a:endParaRPr lang="en-US" sz="1000">
                  <a:effectLst/>
                  <a:latin typeface="Times"/>
                  <a:ea typeface="ＭＳ 明朝"/>
                  <a:cs typeface="Times New Roman"/>
                </a:endParaRPr>
              </a:p>
            </p:txBody>
          </p:sp>
          <p:sp>
            <p:nvSpPr>
              <p:cNvPr id="21" name="Text Box 206"/>
              <p:cNvSpPr txBox="1"/>
              <p:nvPr/>
            </p:nvSpPr>
            <p:spPr>
              <a:xfrm>
                <a:off x="23297" y="671792"/>
                <a:ext cx="279400" cy="240030"/>
              </a:xfrm>
              <a:prstGeom prst="rect">
                <a:avLst/>
              </a:prstGeom>
              <a:noFill/>
              <a:effectLst/>
            </p:spPr>
            <p:txBody>
              <a:bodyPr wrap="none" rtlCol="0">
                <a:spAutoFit/>
              </a:bodyPr>
              <a:lstStyle/>
              <a:p>
                <a:pPr marL="0" marR="0">
                  <a:spcBef>
                    <a:spcPts val="0"/>
                  </a:spcBef>
                  <a:spcAft>
                    <a:spcPts val="0"/>
                  </a:spcAft>
                </a:pPr>
                <a:r>
                  <a:rPr lang="en-US" sz="1000" kern="1200" dirty="0">
                    <a:solidFill>
                      <a:srgbClr val="000000"/>
                    </a:solidFill>
                    <a:effectLst/>
                    <a:latin typeface="Cambria"/>
                    <a:ea typeface="ＭＳ 明朝"/>
                    <a:cs typeface="Times New Roman"/>
                  </a:rPr>
                  <a:t>.5</a:t>
                </a:r>
                <a:endParaRPr lang="en-US" sz="1000" dirty="0">
                  <a:effectLst/>
                  <a:latin typeface="Times"/>
                  <a:ea typeface="ＭＳ 明朝"/>
                  <a:cs typeface="Times New Roman"/>
                </a:endParaRPr>
              </a:p>
            </p:txBody>
          </p:sp>
          <p:sp>
            <p:nvSpPr>
              <p:cNvPr id="22" name="Text Box 207"/>
              <p:cNvSpPr txBox="1"/>
              <p:nvPr/>
            </p:nvSpPr>
            <p:spPr>
              <a:xfrm>
                <a:off x="0" y="1007688"/>
                <a:ext cx="349885" cy="240030"/>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.25</a:t>
                </a:r>
                <a:endParaRPr lang="en-US" sz="1000">
                  <a:effectLst/>
                  <a:latin typeface="Times"/>
                  <a:ea typeface="ＭＳ 明朝"/>
                  <a:cs typeface="Times New Roman"/>
                </a:endParaRPr>
              </a:p>
            </p:txBody>
          </p:sp>
        </p:grpSp>
        <p:grpSp>
          <p:nvGrpSpPr>
            <p:cNvPr id="37" name="Group 36"/>
            <p:cNvGrpSpPr/>
            <p:nvPr/>
          </p:nvGrpSpPr>
          <p:grpSpPr>
            <a:xfrm>
              <a:off x="4757421" y="4480560"/>
              <a:ext cx="1760136" cy="1582884"/>
              <a:chOff x="6630670" y="4488495"/>
              <a:chExt cx="1760136" cy="1582884"/>
            </a:xfrm>
          </p:grpSpPr>
          <p:cxnSp>
            <p:nvCxnSpPr>
              <p:cNvPr id="26" name="Straight Connector 25"/>
              <p:cNvCxnSpPr/>
              <p:nvPr/>
            </p:nvCxnSpPr>
            <p:spPr>
              <a:xfrm flipH="1">
                <a:off x="6949196" y="4636427"/>
                <a:ext cx="1" cy="1295052"/>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Text Box 200"/>
              <p:cNvSpPr txBox="1"/>
              <p:nvPr/>
            </p:nvSpPr>
            <p:spPr>
              <a:xfrm>
                <a:off x="6747199" y="5831413"/>
                <a:ext cx="253365" cy="239966"/>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0</a:t>
                </a:r>
                <a:endParaRPr lang="en-US" sz="1000">
                  <a:effectLst/>
                  <a:latin typeface="Times"/>
                  <a:ea typeface="ＭＳ 明朝"/>
                  <a:cs typeface="Times New Roman"/>
                </a:endParaRPr>
              </a:p>
            </p:txBody>
          </p:sp>
          <p:sp>
            <p:nvSpPr>
              <p:cNvPr id="28" name="Text Box 201"/>
              <p:cNvSpPr txBox="1"/>
              <p:nvPr/>
            </p:nvSpPr>
            <p:spPr>
              <a:xfrm>
                <a:off x="8137441" y="5831413"/>
                <a:ext cx="253365" cy="239966"/>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4</a:t>
                </a:r>
                <a:endParaRPr lang="en-US" sz="1000">
                  <a:effectLst/>
                  <a:latin typeface="Times"/>
                  <a:ea typeface="ＭＳ 明朝"/>
                  <a:cs typeface="Times New Roman"/>
                </a:endParaRPr>
              </a:p>
            </p:txBody>
          </p:sp>
          <p:sp>
            <p:nvSpPr>
              <p:cNvPr id="29" name="Text Box 202"/>
              <p:cNvSpPr txBox="1"/>
              <p:nvPr/>
            </p:nvSpPr>
            <p:spPr>
              <a:xfrm>
                <a:off x="6747174" y="4488495"/>
                <a:ext cx="253365" cy="239966"/>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1</a:t>
                </a:r>
                <a:endParaRPr lang="en-US" sz="1000">
                  <a:effectLst/>
                  <a:latin typeface="Times"/>
                  <a:ea typeface="ＭＳ 明朝"/>
                  <a:cs typeface="Times New Roman"/>
                </a:endParaRPr>
              </a:p>
            </p:txBody>
          </p:sp>
          <p:cxnSp>
            <p:nvCxnSpPr>
              <p:cNvPr id="31" name="Straight Connector 30"/>
              <p:cNvCxnSpPr/>
              <p:nvPr/>
            </p:nvCxnSpPr>
            <p:spPr>
              <a:xfrm rot="5400000" flipH="1">
                <a:off x="7603184" y="5260412"/>
                <a:ext cx="1" cy="1295400"/>
              </a:xfrm>
              <a:prstGeom prst="line">
                <a:avLst/>
              </a:prstGeom>
              <a:ln w="38100" cmpd="sng">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32" name="Text Box 205"/>
              <p:cNvSpPr txBox="1"/>
              <p:nvPr/>
            </p:nvSpPr>
            <p:spPr>
              <a:xfrm>
                <a:off x="6630670" y="4824301"/>
                <a:ext cx="349885" cy="239966"/>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.75</a:t>
                </a:r>
                <a:endParaRPr lang="en-US" sz="1000">
                  <a:effectLst/>
                  <a:latin typeface="Times"/>
                  <a:ea typeface="ＭＳ 明朝"/>
                  <a:cs typeface="Times New Roman"/>
                </a:endParaRPr>
              </a:p>
            </p:txBody>
          </p:sp>
          <p:sp>
            <p:nvSpPr>
              <p:cNvPr id="33" name="Text Box 206"/>
              <p:cNvSpPr txBox="1"/>
              <p:nvPr/>
            </p:nvSpPr>
            <p:spPr>
              <a:xfrm>
                <a:off x="6653967" y="5160107"/>
                <a:ext cx="279400" cy="239966"/>
              </a:xfrm>
              <a:prstGeom prst="rect">
                <a:avLst/>
              </a:prstGeom>
              <a:noFill/>
              <a:effectLst/>
            </p:spPr>
            <p:txBody>
              <a:bodyPr wrap="none" rtlCol="0">
                <a:spAutoFit/>
              </a:bodyPr>
              <a:lstStyle/>
              <a:p>
                <a:pPr marL="0" marR="0">
                  <a:spcBef>
                    <a:spcPts val="0"/>
                  </a:spcBef>
                  <a:spcAft>
                    <a:spcPts val="0"/>
                  </a:spcAft>
                </a:pPr>
                <a:r>
                  <a:rPr lang="en-US" sz="1000" kern="1200" dirty="0">
                    <a:solidFill>
                      <a:srgbClr val="000000"/>
                    </a:solidFill>
                    <a:effectLst/>
                    <a:latin typeface="Cambria"/>
                    <a:ea typeface="ＭＳ 明朝"/>
                    <a:cs typeface="Times New Roman"/>
                  </a:rPr>
                  <a:t>.5</a:t>
                </a:r>
                <a:endParaRPr lang="en-US" sz="1000" dirty="0">
                  <a:effectLst/>
                  <a:latin typeface="Times"/>
                  <a:ea typeface="ＭＳ 明朝"/>
                  <a:cs typeface="Times New Roman"/>
                </a:endParaRPr>
              </a:p>
            </p:txBody>
          </p:sp>
          <p:sp>
            <p:nvSpPr>
              <p:cNvPr id="34" name="Text Box 207"/>
              <p:cNvSpPr txBox="1"/>
              <p:nvPr/>
            </p:nvSpPr>
            <p:spPr>
              <a:xfrm>
                <a:off x="6630670" y="5495913"/>
                <a:ext cx="349885" cy="239966"/>
              </a:xfrm>
              <a:prstGeom prst="rect">
                <a:avLst/>
              </a:prstGeom>
              <a:noFill/>
              <a:effectLst/>
            </p:spPr>
            <p:txBody>
              <a:bodyPr wrap="none" rtlCol="0">
                <a:spAutoFit/>
              </a:bodyPr>
              <a:lstStyle/>
              <a:p>
                <a:pPr marL="0" marR="0">
                  <a:spcBef>
                    <a:spcPts val="0"/>
                  </a:spcBef>
                  <a:spcAft>
                    <a:spcPts val="0"/>
                  </a:spcAft>
                </a:pPr>
                <a:r>
                  <a:rPr lang="en-US" sz="1000" kern="1200">
                    <a:solidFill>
                      <a:srgbClr val="000000"/>
                    </a:solidFill>
                    <a:effectLst/>
                    <a:latin typeface="Cambria"/>
                    <a:ea typeface="ＭＳ 明朝"/>
                    <a:cs typeface="Times New Roman"/>
                  </a:rPr>
                  <a:t>.25</a:t>
                </a:r>
                <a:endParaRPr lang="en-US" sz="1000">
                  <a:effectLst/>
                  <a:latin typeface="Times"/>
                  <a:ea typeface="ＭＳ 明朝"/>
                  <a:cs typeface="Times New Roman"/>
                </a:endParaRPr>
              </a:p>
            </p:txBody>
          </p:sp>
          <p:cxnSp>
            <p:nvCxnSpPr>
              <p:cNvPr id="36" name="Straight Connector 35"/>
              <p:cNvCxnSpPr/>
              <p:nvPr/>
            </p:nvCxnSpPr>
            <p:spPr bwMode="auto">
              <a:xfrm>
                <a:off x="6948803" y="5615896"/>
                <a:ext cx="1274445" cy="385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8" name="TextBox 37"/>
            <p:cNvSpPr txBox="1"/>
            <p:nvPr/>
          </p:nvSpPr>
          <p:spPr>
            <a:xfrm>
              <a:off x="8104188" y="4722814"/>
              <a:ext cx="646331" cy="646331"/>
            </a:xfrm>
            <a:prstGeom prst="rect">
              <a:avLst/>
            </a:prstGeom>
            <a:noFill/>
          </p:spPr>
          <p:txBody>
            <a:bodyPr wrap="none" rtlCol="0">
              <a:spAutoFit/>
            </a:bodyPr>
            <a:lstStyle/>
            <a:p>
              <a:r>
                <a:rPr lang="en-US" sz="3600" dirty="0" smtClean="0"/>
                <a:t>…</a:t>
              </a:r>
              <a:endParaRPr lang="en-US" sz="3600" dirty="0"/>
            </a:p>
          </p:txBody>
        </p:sp>
      </p:grpSp>
      <p:grpSp>
        <p:nvGrpSpPr>
          <p:cNvPr id="43" name="Group 42"/>
          <p:cNvGrpSpPr/>
          <p:nvPr/>
        </p:nvGrpSpPr>
        <p:grpSpPr>
          <a:xfrm>
            <a:off x="407271" y="4580655"/>
            <a:ext cx="2342905" cy="1124619"/>
            <a:chOff x="407271" y="4580655"/>
            <a:chExt cx="2342905" cy="1124619"/>
          </a:xfrm>
        </p:grpSpPr>
        <p:sp>
          <p:nvSpPr>
            <p:cNvPr id="41" name="TextBox 40"/>
            <p:cNvSpPr txBox="1"/>
            <p:nvPr/>
          </p:nvSpPr>
          <p:spPr>
            <a:xfrm>
              <a:off x="2182813" y="5397497"/>
              <a:ext cx="567363" cy="307777"/>
            </a:xfrm>
            <a:prstGeom prst="rect">
              <a:avLst/>
            </a:prstGeom>
            <a:noFill/>
          </p:spPr>
          <p:txBody>
            <a:bodyPr wrap="none" rtlCol="0">
              <a:spAutoFit/>
            </a:bodyPr>
            <a:lstStyle/>
            <a:p>
              <a:r>
                <a:rPr lang="en-US" sz="1400" i="1" dirty="0" smtClean="0"/>
                <a:t>time</a:t>
              </a:r>
              <a:endParaRPr lang="en-US" sz="1400" i="1" dirty="0"/>
            </a:p>
          </p:txBody>
        </p:sp>
        <p:sp>
          <p:nvSpPr>
            <p:cNvPr id="42" name="TextBox 41"/>
            <p:cNvSpPr txBox="1"/>
            <p:nvPr/>
          </p:nvSpPr>
          <p:spPr>
            <a:xfrm rot="16200000">
              <a:off x="112714" y="4875212"/>
              <a:ext cx="896892" cy="307777"/>
            </a:xfrm>
            <a:prstGeom prst="rect">
              <a:avLst/>
            </a:prstGeom>
            <a:noFill/>
          </p:spPr>
          <p:txBody>
            <a:bodyPr wrap="none" rtlCol="0">
              <a:spAutoFit/>
            </a:bodyPr>
            <a:lstStyle/>
            <a:p>
              <a:r>
                <a:rPr lang="en-US" sz="1400" i="1" dirty="0" smtClean="0"/>
                <a:t>operator</a:t>
              </a:r>
              <a:endParaRPr lang="en-US" sz="1400" i="1" dirty="0"/>
            </a:p>
          </p:txBody>
        </p:sp>
      </p:grpSp>
    </p:spTree>
    <p:extLst>
      <p:ext uri="{BB962C8B-B14F-4D97-AF65-F5344CB8AC3E}">
        <p14:creationId xmlns:p14="http://schemas.microsoft.com/office/powerpoint/2010/main" val="846032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 Graphs w/ Summary Product</a:t>
            </a:r>
            <a:endParaRPr lang="en-US" dirty="0"/>
          </a:p>
        </p:txBody>
      </p:sp>
      <p:sp>
        <p:nvSpPr>
          <p:cNvPr id="3" name="Content Placeholder 2"/>
          <p:cNvSpPr>
            <a:spLocks noGrp="1"/>
          </p:cNvSpPr>
          <p:nvPr>
            <p:ph idx="1"/>
          </p:nvPr>
        </p:nvSpPr>
        <p:spPr>
          <a:xfrm>
            <a:off x="533400" y="1095371"/>
            <a:ext cx="8234402" cy="4630739"/>
          </a:xfrm>
        </p:spPr>
        <p:txBody>
          <a:bodyPr/>
          <a:lstStyle/>
          <a:p>
            <a:r>
              <a:rPr lang="en-US" sz="2400" dirty="0" smtClean="0"/>
              <a:t>Factor graphs are the most expressive form of GM</a:t>
            </a:r>
          </a:p>
          <a:p>
            <a:pPr lvl="1"/>
            <a:r>
              <a:rPr lang="en-US" sz="2000" dirty="0" smtClean="0"/>
              <a:t>More complex rep. </a:t>
            </a:r>
            <a:r>
              <a:rPr lang="en-US" dirty="0" smtClean="0"/>
              <a:t>+ inference</a:t>
            </a:r>
            <a:endParaRPr lang="en-US" sz="2000" dirty="0" smtClean="0"/>
          </a:p>
          <a:p>
            <a:pPr marL="0" indent="0">
              <a:buNone/>
            </a:pPr>
            <a:endParaRPr lang="en-US" sz="2400" dirty="0" smtClean="0"/>
          </a:p>
          <a:p>
            <a:pPr>
              <a:spcBef>
                <a:spcPts val="1400"/>
              </a:spcBef>
            </a:pPr>
            <a:r>
              <a:rPr lang="en-US" sz="2400" dirty="0" smtClean="0"/>
              <a:t>Summary product processes messages on links</a:t>
            </a:r>
          </a:p>
          <a:p>
            <a:pPr>
              <a:spcBef>
                <a:spcPts val="0"/>
              </a:spcBef>
            </a:pPr>
            <a:r>
              <a:rPr lang="en-US" dirty="0" smtClean="0"/>
              <a:t>Implements a generalized conditional language</a:t>
            </a:r>
            <a:endParaRPr lang="en-US" sz="2400" dirty="0" smtClean="0"/>
          </a:p>
        </p:txBody>
      </p:sp>
      <p:grpSp>
        <p:nvGrpSpPr>
          <p:cNvPr id="5" name="Group 4"/>
          <p:cNvGrpSpPr/>
          <p:nvPr/>
        </p:nvGrpSpPr>
        <p:grpSpPr>
          <a:xfrm>
            <a:off x="2535174" y="1446824"/>
            <a:ext cx="6279805" cy="1100789"/>
            <a:chOff x="2535174" y="1446824"/>
            <a:chExt cx="6279805" cy="1100789"/>
          </a:xfrm>
        </p:grpSpPr>
        <p:grpSp>
          <p:nvGrpSpPr>
            <p:cNvPr id="4" name="Group 3"/>
            <p:cNvGrpSpPr/>
            <p:nvPr/>
          </p:nvGrpSpPr>
          <p:grpSpPr>
            <a:xfrm>
              <a:off x="5743202" y="1446824"/>
              <a:ext cx="3071777" cy="1100789"/>
              <a:chOff x="4514216" y="1460479"/>
              <a:chExt cx="3071777" cy="1100789"/>
            </a:xfrm>
          </p:grpSpPr>
          <p:sp>
            <p:nvSpPr>
              <p:cNvPr id="54" name="Rectangle 4"/>
              <p:cNvSpPr>
                <a:spLocks noChangeArrowheads="1"/>
              </p:cNvSpPr>
              <p:nvPr/>
            </p:nvSpPr>
            <p:spPr bwMode="auto">
              <a:xfrm>
                <a:off x="5103997" y="2091894"/>
                <a:ext cx="174391" cy="15660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400">
                  <a:solidFill>
                    <a:srgbClr val="000000"/>
                  </a:solidFill>
                  <a:ea typeface="ＭＳ Ｐゴシック"/>
                  <a:cs typeface="ＭＳ Ｐゴシック"/>
                </a:endParaRPr>
              </a:p>
            </p:txBody>
          </p:sp>
          <p:sp>
            <p:nvSpPr>
              <p:cNvPr id="55" name="Rectangle 5"/>
              <p:cNvSpPr>
                <a:spLocks noChangeArrowheads="1"/>
              </p:cNvSpPr>
              <p:nvPr/>
            </p:nvSpPr>
            <p:spPr bwMode="auto">
              <a:xfrm>
                <a:off x="6199997" y="2091894"/>
                <a:ext cx="174391" cy="15660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400">
                  <a:solidFill>
                    <a:srgbClr val="000000"/>
                  </a:solidFill>
                  <a:ea typeface="ＭＳ Ｐゴシック"/>
                  <a:cs typeface="ＭＳ Ｐゴシック"/>
                </a:endParaRPr>
              </a:p>
            </p:txBody>
          </p:sp>
          <p:sp>
            <p:nvSpPr>
              <p:cNvPr id="56" name="Rectangle 6"/>
              <p:cNvSpPr>
                <a:spLocks noChangeArrowheads="1"/>
              </p:cNvSpPr>
              <p:nvPr/>
            </p:nvSpPr>
            <p:spPr bwMode="auto">
              <a:xfrm>
                <a:off x="7304473" y="2091894"/>
                <a:ext cx="174391" cy="15660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1400">
                  <a:solidFill>
                    <a:srgbClr val="000000"/>
                  </a:solidFill>
                  <a:ea typeface="ＭＳ Ｐゴシック"/>
                  <a:cs typeface="ＭＳ Ｐゴシック"/>
                </a:endParaRPr>
              </a:p>
            </p:txBody>
          </p:sp>
          <p:sp>
            <p:nvSpPr>
              <p:cNvPr id="57" name="Oval 7"/>
              <p:cNvSpPr>
                <a:spLocks noChangeArrowheads="1"/>
              </p:cNvSpPr>
              <p:nvPr/>
            </p:nvSpPr>
            <p:spPr bwMode="auto">
              <a:xfrm>
                <a:off x="4562658" y="2091894"/>
                <a:ext cx="174391" cy="156606"/>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sz="1400">
                  <a:solidFill>
                    <a:srgbClr val="000000"/>
                  </a:solidFill>
                  <a:ea typeface="ＭＳ Ｐゴシック"/>
                  <a:cs typeface="ＭＳ Ｐゴシック"/>
                </a:endParaRPr>
              </a:p>
            </p:txBody>
          </p:sp>
          <p:sp>
            <p:nvSpPr>
              <p:cNvPr id="58" name="Oval 8"/>
              <p:cNvSpPr>
                <a:spLocks noChangeArrowheads="1"/>
              </p:cNvSpPr>
              <p:nvPr/>
            </p:nvSpPr>
            <p:spPr bwMode="auto">
              <a:xfrm>
                <a:off x="5103997" y="1726480"/>
                <a:ext cx="174391" cy="156606"/>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sz="1400">
                  <a:solidFill>
                    <a:srgbClr val="000000"/>
                  </a:solidFill>
                  <a:ea typeface="ＭＳ Ｐゴシック"/>
                  <a:cs typeface="ＭＳ Ｐゴシック"/>
                </a:endParaRPr>
              </a:p>
            </p:txBody>
          </p:sp>
          <p:sp>
            <p:nvSpPr>
              <p:cNvPr id="59" name="Oval 9"/>
              <p:cNvSpPr>
                <a:spLocks noChangeArrowheads="1"/>
              </p:cNvSpPr>
              <p:nvPr/>
            </p:nvSpPr>
            <p:spPr bwMode="auto">
              <a:xfrm>
                <a:off x="5601738" y="2091894"/>
                <a:ext cx="174391" cy="156606"/>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sz="1400">
                  <a:solidFill>
                    <a:srgbClr val="000000"/>
                  </a:solidFill>
                  <a:ea typeface="ＭＳ Ｐゴシック"/>
                  <a:cs typeface="ＭＳ Ｐゴシック"/>
                </a:endParaRPr>
              </a:p>
            </p:txBody>
          </p:sp>
          <p:sp>
            <p:nvSpPr>
              <p:cNvPr id="60" name="Oval 10"/>
              <p:cNvSpPr>
                <a:spLocks noChangeArrowheads="1"/>
              </p:cNvSpPr>
              <p:nvPr/>
            </p:nvSpPr>
            <p:spPr bwMode="auto">
              <a:xfrm>
                <a:off x="6199997" y="1726480"/>
                <a:ext cx="174391" cy="156606"/>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sz="1400">
                  <a:solidFill>
                    <a:srgbClr val="000000"/>
                  </a:solidFill>
                  <a:ea typeface="ＭＳ Ｐゴシック"/>
                  <a:cs typeface="ＭＳ Ｐゴシック"/>
                </a:endParaRPr>
              </a:p>
            </p:txBody>
          </p:sp>
          <p:sp>
            <p:nvSpPr>
              <p:cNvPr id="61" name="Oval 11"/>
              <p:cNvSpPr>
                <a:spLocks noChangeArrowheads="1"/>
              </p:cNvSpPr>
              <p:nvPr/>
            </p:nvSpPr>
            <p:spPr bwMode="auto">
              <a:xfrm>
                <a:off x="6764345" y="2091894"/>
                <a:ext cx="174391" cy="156606"/>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sz="1400">
                  <a:solidFill>
                    <a:srgbClr val="000000"/>
                  </a:solidFill>
                  <a:ea typeface="ＭＳ Ｐゴシック"/>
                  <a:cs typeface="ＭＳ Ｐゴシック"/>
                </a:endParaRPr>
              </a:p>
            </p:txBody>
          </p:sp>
          <p:cxnSp>
            <p:nvCxnSpPr>
              <p:cNvPr id="62" name="AutoShape 13"/>
              <p:cNvCxnSpPr>
                <a:cxnSpLocks noChangeShapeType="1"/>
                <a:stCxn id="59" idx="2"/>
                <a:endCxn id="54" idx="3"/>
              </p:cNvCxnSpPr>
              <p:nvPr/>
            </p:nvCxnSpPr>
            <p:spPr bwMode="auto">
              <a:xfrm flipH="1">
                <a:off x="5278388" y="2170197"/>
                <a:ext cx="323351" cy="0"/>
              </a:xfrm>
              <a:prstGeom prst="straightConnector1">
                <a:avLst/>
              </a:prstGeom>
              <a:noFill/>
              <a:ln w="9525">
                <a:solidFill>
                  <a:schemeClr val="tx1"/>
                </a:solidFill>
                <a:round/>
                <a:headEnd/>
                <a:tailEnd/>
              </a:ln>
            </p:spPr>
          </p:cxnSp>
          <p:cxnSp>
            <p:nvCxnSpPr>
              <p:cNvPr id="63" name="AutoShape 15"/>
              <p:cNvCxnSpPr>
                <a:cxnSpLocks noChangeShapeType="1"/>
                <a:stCxn id="58" idx="4"/>
                <a:endCxn id="54" idx="0"/>
              </p:cNvCxnSpPr>
              <p:nvPr/>
            </p:nvCxnSpPr>
            <p:spPr bwMode="auto">
              <a:xfrm>
                <a:off x="5191193" y="1883085"/>
                <a:ext cx="0" cy="208808"/>
              </a:xfrm>
              <a:prstGeom prst="straightConnector1">
                <a:avLst/>
              </a:prstGeom>
              <a:noFill/>
              <a:ln w="9525">
                <a:solidFill>
                  <a:schemeClr val="tx1"/>
                </a:solidFill>
                <a:round/>
                <a:headEnd/>
                <a:tailEnd/>
              </a:ln>
            </p:spPr>
          </p:cxnSp>
          <p:cxnSp>
            <p:nvCxnSpPr>
              <p:cNvPr id="64" name="AutoShape 16"/>
              <p:cNvCxnSpPr>
                <a:cxnSpLocks noChangeShapeType="1"/>
                <a:stCxn id="60" idx="4"/>
                <a:endCxn id="55" idx="0"/>
              </p:cNvCxnSpPr>
              <p:nvPr/>
            </p:nvCxnSpPr>
            <p:spPr bwMode="auto">
              <a:xfrm>
                <a:off x="6287192" y="1883085"/>
                <a:ext cx="0" cy="208808"/>
              </a:xfrm>
              <a:prstGeom prst="straightConnector1">
                <a:avLst/>
              </a:prstGeom>
              <a:noFill/>
              <a:ln w="9525">
                <a:solidFill>
                  <a:schemeClr val="tx1"/>
                </a:solidFill>
                <a:round/>
                <a:headEnd/>
                <a:tailEnd/>
              </a:ln>
            </p:spPr>
          </p:cxnSp>
          <p:cxnSp>
            <p:nvCxnSpPr>
              <p:cNvPr id="65" name="AutoShape 17"/>
              <p:cNvCxnSpPr>
                <a:cxnSpLocks noChangeShapeType="1"/>
                <a:stCxn id="59" idx="6"/>
                <a:endCxn id="55" idx="1"/>
              </p:cNvCxnSpPr>
              <p:nvPr/>
            </p:nvCxnSpPr>
            <p:spPr bwMode="auto">
              <a:xfrm>
                <a:off x="5776129" y="2170197"/>
                <a:ext cx="423867" cy="0"/>
              </a:xfrm>
              <a:prstGeom prst="straightConnector1">
                <a:avLst/>
              </a:prstGeom>
              <a:noFill/>
              <a:ln w="9525">
                <a:solidFill>
                  <a:schemeClr val="tx1"/>
                </a:solidFill>
                <a:round/>
                <a:headEnd/>
                <a:tailEnd/>
              </a:ln>
            </p:spPr>
          </p:cxnSp>
          <p:cxnSp>
            <p:nvCxnSpPr>
              <p:cNvPr id="66" name="AutoShape 18"/>
              <p:cNvCxnSpPr>
                <a:cxnSpLocks noChangeShapeType="1"/>
                <a:stCxn id="55" idx="3"/>
                <a:endCxn id="61" idx="2"/>
              </p:cNvCxnSpPr>
              <p:nvPr/>
            </p:nvCxnSpPr>
            <p:spPr bwMode="auto">
              <a:xfrm>
                <a:off x="6374388" y="2170197"/>
                <a:ext cx="389958" cy="0"/>
              </a:xfrm>
              <a:prstGeom prst="straightConnector1">
                <a:avLst/>
              </a:prstGeom>
              <a:noFill/>
              <a:ln w="9525">
                <a:solidFill>
                  <a:schemeClr val="tx1"/>
                </a:solidFill>
                <a:round/>
                <a:headEnd/>
                <a:tailEnd/>
              </a:ln>
            </p:spPr>
          </p:cxnSp>
          <p:cxnSp>
            <p:nvCxnSpPr>
              <p:cNvPr id="67" name="AutoShape 19"/>
              <p:cNvCxnSpPr>
                <a:cxnSpLocks noChangeShapeType="1"/>
                <a:stCxn id="61" idx="6"/>
                <a:endCxn id="56" idx="1"/>
              </p:cNvCxnSpPr>
              <p:nvPr/>
            </p:nvCxnSpPr>
            <p:spPr bwMode="auto">
              <a:xfrm>
                <a:off x="6938737" y="2170197"/>
                <a:ext cx="365737" cy="0"/>
              </a:xfrm>
              <a:prstGeom prst="straightConnector1">
                <a:avLst/>
              </a:prstGeom>
              <a:noFill/>
              <a:ln w="9525">
                <a:solidFill>
                  <a:schemeClr val="tx1"/>
                </a:solidFill>
                <a:round/>
                <a:headEnd/>
                <a:tailEnd/>
              </a:ln>
            </p:spPr>
          </p:cxnSp>
          <p:sp>
            <p:nvSpPr>
              <p:cNvPr id="68" name="Text Box 21"/>
              <p:cNvSpPr txBox="1">
                <a:spLocks noChangeArrowheads="1"/>
              </p:cNvSpPr>
              <p:nvPr/>
            </p:nvSpPr>
            <p:spPr bwMode="auto">
              <a:xfrm>
                <a:off x="5045867" y="2253491"/>
                <a:ext cx="339650" cy="307777"/>
              </a:xfrm>
              <a:prstGeom prst="rect">
                <a:avLst/>
              </a:prstGeom>
              <a:noFill/>
              <a:ln w="9525">
                <a:noFill/>
                <a:miter lim="800000"/>
                <a:headEnd/>
                <a:tailEnd/>
              </a:ln>
            </p:spPr>
            <p:txBody>
              <a:bodyPr wrap="none">
                <a:prstTxWarp prst="textNoShape">
                  <a:avLst/>
                </a:prstTxWarp>
                <a:spAutoFit/>
              </a:bodyPr>
              <a:lstStyle/>
              <a:p>
                <a:r>
                  <a:rPr lang="en-US" sz="1400" i="1">
                    <a:solidFill>
                      <a:srgbClr val="000000"/>
                    </a:solidFill>
                    <a:ea typeface="ＭＳ Ｐゴシック"/>
                    <a:cs typeface="ＭＳ Ｐゴシック"/>
                  </a:rPr>
                  <a:t>f</a:t>
                </a:r>
                <a:r>
                  <a:rPr lang="en-US" sz="1400" i="1" baseline="-25000">
                    <a:solidFill>
                      <a:srgbClr val="000000"/>
                    </a:solidFill>
                    <a:ea typeface="ＭＳ Ｐゴシック"/>
                    <a:cs typeface="ＭＳ Ｐゴシック"/>
                  </a:rPr>
                  <a:t>1</a:t>
                </a:r>
                <a:endParaRPr lang="en-US" sz="1400" i="1">
                  <a:solidFill>
                    <a:srgbClr val="000000"/>
                  </a:solidFill>
                  <a:ea typeface="ＭＳ Ｐゴシック"/>
                  <a:cs typeface="ＭＳ Ｐゴシック"/>
                </a:endParaRPr>
              </a:p>
            </p:txBody>
          </p:sp>
          <p:sp>
            <p:nvSpPr>
              <p:cNvPr id="69" name="Text Box 22"/>
              <p:cNvSpPr txBox="1">
                <a:spLocks noChangeArrowheads="1"/>
              </p:cNvSpPr>
              <p:nvPr/>
            </p:nvSpPr>
            <p:spPr bwMode="auto">
              <a:xfrm>
                <a:off x="5037389" y="1460479"/>
                <a:ext cx="357845" cy="307777"/>
              </a:xfrm>
              <a:prstGeom prst="rect">
                <a:avLst/>
              </a:prstGeom>
              <a:noFill/>
              <a:ln w="9525">
                <a:noFill/>
                <a:miter lim="800000"/>
                <a:headEnd/>
                <a:tailEnd/>
              </a:ln>
            </p:spPr>
            <p:txBody>
              <a:bodyPr wrap="none">
                <a:prstTxWarp prst="textNoShape">
                  <a:avLst/>
                </a:prstTxWarp>
                <a:spAutoFit/>
              </a:bodyPr>
              <a:lstStyle/>
              <a:p>
                <a:r>
                  <a:rPr lang="en-US" sz="1400" i="1">
                    <a:solidFill>
                      <a:srgbClr val="000000"/>
                    </a:solidFill>
                    <a:ea typeface="ＭＳ Ｐゴシック"/>
                    <a:cs typeface="ＭＳ Ｐゴシック"/>
                  </a:rPr>
                  <a:t>w</a:t>
                </a:r>
              </a:p>
            </p:txBody>
          </p:sp>
          <p:sp>
            <p:nvSpPr>
              <p:cNvPr id="70" name="Text Box 23"/>
              <p:cNvSpPr txBox="1">
                <a:spLocks noChangeArrowheads="1"/>
              </p:cNvSpPr>
              <p:nvPr/>
            </p:nvSpPr>
            <p:spPr bwMode="auto">
              <a:xfrm>
                <a:off x="7246343" y="2253490"/>
                <a:ext cx="339650" cy="307777"/>
              </a:xfrm>
              <a:prstGeom prst="rect">
                <a:avLst/>
              </a:prstGeom>
              <a:noFill/>
              <a:ln w="9525">
                <a:noFill/>
                <a:miter lim="800000"/>
                <a:headEnd/>
                <a:tailEnd/>
              </a:ln>
            </p:spPr>
            <p:txBody>
              <a:bodyPr wrap="none">
                <a:prstTxWarp prst="textNoShape">
                  <a:avLst/>
                </a:prstTxWarp>
                <a:spAutoFit/>
              </a:bodyPr>
              <a:lstStyle/>
              <a:p>
                <a:r>
                  <a:rPr lang="en-US" sz="1400" i="1">
                    <a:solidFill>
                      <a:srgbClr val="000000"/>
                    </a:solidFill>
                    <a:ea typeface="ＭＳ Ｐゴシック"/>
                    <a:cs typeface="ＭＳ Ｐゴシック"/>
                  </a:rPr>
                  <a:t>f</a:t>
                </a:r>
                <a:r>
                  <a:rPr lang="en-US" sz="1400" i="1" baseline="-25000">
                    <a:solidFill>
                      <a:srgbClr val="000000"/>
                    </a:solidFill>
                    <a:ea typeface="ＭＳ Ｐゴシック"/>
                    <a:cs typeface="ＭＳ Ｐゴシック"/>
                  </a:rPr>
                  <a:t>3</a:t>
                </a:r>
                <a:endParaRPr lang="en-US" sz="1400" i="1">
                  <a:solidFill>
                    <a:srgbClr val="000000"/>
                  </a:solidFill>
                  <a:ea typeface="ＭＳ Ｐゴシック"/>
                  <a:cs typeface="ＭＳ Ｐゴシック"/>
                </a:endParaRPr>
              </a:p>
            </p:txBody>
          </p:sp>
          <p:sp>
            <p:nvSpPr>
              <p:cNvPr id="71" name="Text Box 24"/>
              <p:cNvSpPr txBox="1">
                <a:spLocks noChangeArrowheads="1"/>
              </p:cNvSpPr>
              <p:nvPr/>
            </p:nvSpPr>
            <p:spPr bwMode="auto">
              <a:xfrm>
                <a:off x="6141866" y="2253490"/>
                <a:ext cx="339650" cy="307777"/>
              </a:xfrm>
              <a:prstGeom prst="rect">
                <a:avLst/>
              </a:prstGeom>
              <a:noFill/>
              <a:ln w="9525">
                <a:noFill/>
                <a:miter lim="800000"/>
                <a:headEnd/>
                <a:tailEnd/>
              </a:ln>
            </p:spPr>
            <p:txBody>
              <a:bodyPr wrap="none">
                <a:prstTxWarp prst="textNoShape">
                  <a:avLst/>
                </a:prstTxWarp>
                <a:spAutoFit/>
              </a:bodyPr>
              <a:lstStyle/>
              <a:p>
                <a:r>
                  <a:rPr lang="en-US" sz="1400" i="1">
                    <a:solidFill>
                      <a:srgbClr val="000000"/>
                    </a:solidFill>
                    <a:ea typeface="ＭＳ Ｐゴシック"/>
                    <a:cs typeface="ＭＳ Ｐゴシック"/>
                  </a:rPr>
                  <a:t>f</a:t>
                </a:r>
                <a:r>
                  <a:rPr lang="en-US" sz="1400" i="1" baseline="-25000">
                    <a:solidFill>
                      <a:srgbClr val="000000"/>
                    </a:solidFill>
                    <a:ea typeface="ＭＳ Ｐゴシック"/>
                    <a:cs typeface="ＭＳ Ｐゴシック"/>
                  </a:rPr>
                  <a:t>2</a:t>
                </a:r>
                <a:endParaRPr lang="en-US" sz="1400" i="1">
                  <a:solidFill>
                    <a:srgbClr val="000000"/>
                  </a:solidFill>
                  <a:ea typeface="ＭＳ Ｐゴシック"/>
                  <a:cs typeface="ＭＳ Ｐゴシック"/>
                </a:endParaRPr>
              </a:p>
            </p:txBody>
          </p:sp>
          <p:sp>
            <p:nvSpPr>
              <p:cNvPr id="72" name="Text Box 28"/>
              <p:cNvSpPr txBox="1">
                <a:spLocks noChangeArrowheads="1"/>
              </p:cNvSpPr>
              <p:nvPr/>
            </p:nvSpPr>
            <p:spPr bwMode="auto">
              <a:xfrm>
                <a:off x="6158821" y="1460479"/>
                <a:ext cx="317958" cy="307777"/>
              </a:xfrm>
              <a:prstGeom prst="rect">
                <a:avLst/>
              </a:prstGeom>
              <a:noFill/>
              <a:ln w="9525">
                <a:noFill/>
                <a:miter lim="800000"/>
                <a:headEnd/>
                <a:tailEnd/>
              </a:ln>
            </p:spPr>
            <p:txBody>
              <a:bodyPr wrap="none">
                <a:prstTxWarp prst="textNoShape">
                  <a:avLst/>
                </a:prstTxWarp>
                <a:spAutoFit/>
              </a:bodyPr>
              <a:lstStyle/>
              <a:p>
                <a:r>
                  <a:rPr lang="en-US" sz="1400" i="1">
                    <a:solidFill>
                      <a:srgbClr val="000000"/>
                    </a:solidFill>
                    <a:ea typeface="ＭＳ Ｐゴシック"/>
                    <a:cs typeface="ＭＳ Ｐゴシック"/>
                  </a:rPr>
                  <a:t>y</a:t>
                </a:r>
              </a:p>
            </p:txBody>
          </p:sp>
          <p:sp>
            <p:nvSpPr>
              <p:cNvPr id="73" name="Text Box 29"/>
              <p:cNvSpPr txBox="1">
                <a:spLocks noChangeArrowheads="1"/>
              </p:cNvSpPr>
              <p:nvPr/>
            </p:nvSpPr>
            <p:spPr bwMode="auto">
              <a:xfrm>
                <a:off x="5560562" y="1825893"/>
                <a:ext cx="317958" cy="307777"/>
              </a:xfrm>
              <a:prstGeom prst="rect">
                <a:avLst/>
              </a:prstGeom>
              <a:noFill/>
              <a:ln w="9525">
                <a:noFill/>
                <a:miter lim="800000"/>
                <a:headEnd/>
                <a:tailEnd/>
              </a:ln>
            </p:spPr>
            <p:txBody>
              <a:bodyPr wrap="none">
                <a:prstTxWarp prst="textNoShape">
                  <a:avLst/>
                </a:prstTxWarp>
                <a:spAutoFit/>
              </a:bodyPr>
              <a:lstStyle/>
              <a:p>
                <a:r>
                  <a:rPr lang="en-US" sz="1400" i="1">
                    <a:solidFill>
                      <a:srgbClr val="000000"/>
                    </a:solidFill>
                    <a:ea typeface="ＭＳ Ｐゴシック"/>
                    <a:cs typeface="ＭＳ Ｐゴシック"/>
                  </a:rPr>
                  <a:t>x</a:t>
                </a:r>
              </a:p>
            </p:txBody>
          </p:sp>
          <p:sp>
            <p:nvSpPr>
              <p:cNvPr id="74" name="Text Box 30"/>
              <p:cNvSpPr txBox="1">
                <a:spLocks noChangeArrowheads="1"/>
              </p:cNvSpPr>
              <p:nvPr/>
            </p:nvSpPr>
            <p:spPr bwMode="auto">
              <a:xfrm>
                <a:off x="6723170" y="1825893"/>
                <a:ext cx="317958" cy="307777"/>
              </a:xfrm>
              <a:prstGeom prst="rect">
                <a:avLst/>
              </a:prstGeom>
              <a:noFill/>
              <a:ln w="9525">
                <a:noFill/>
                <a:miter lim="800000"/>
                <a:headEnd/>
                <a:tailEnd/>
              </a:ln>
            </p:spPr>
            <p:txBody>
              <a:bodyPr wrap="none">
                <a:prstTxWarp prst="textNoShape">
                  <a:avLst/>
                </a:prstTxWarp>
                <a:spAutoFit/>
              </a:bodyPr>
              <a:lstStyle/>
              <a:p>
                <a:r>
                  <a:rPr lang="en-US" sz="1400" i="1">
                    <a:solidFill>
                      <a:srgbClr val="000000"/>
                    </a:solidFill>
                    <a:ea typeface="ＭＳ Ｐゴシック"/>
                    <a:cs typeface="ＭＳ Ｐゴシック"/>
                  </a:rPr>
                  <a:t>z</a:t>
                </a:r>
              </a:p>
            </p:txBody>
          </p:sp>
          <p:sp>
            <p:nvSpPr>
              <p:cNvPr id="75" name="Text Box 31"/>
              <p:cNvSpPr txBox="1">
                <a:spLocks noChangeArrowheads="1"/>
              </p:cNvSpPr>
              <p:nvPr/>
            </p:nvSpPr>
            <p:spPr bwMode="auto">
              <a:xfrm>
                <a:off x="4514216" y="1825893"/>
                <a:ext cx="328039" cy="307777"/>
              </a:xfrm>
              <a:prstGeom prst="rect">
                <a:avLst/>
              </a:prstGeom>
              <a:noFill/>
              <a:ln w="9525">
                <a:noFill/>
                <a:miter lim="800000"/>
                <a:headEnd/>
                <a:tailEnd/>
              </a:ln>
            </p:spPr>
            <p:txBody>
              <a:bodyPr wrap="none">
                <a:prstTxWarp prst="textNoShape">
                  <a:avLst/>
                </a:prstTxWarp>
                <a:spAutoFit/>
              </a:bodyPr>
              <a:lstStyle/>
              <a:p>
                <a:r>
                  <a:rPr lang="en-US" sz="1400" i="1">
                    <a:solidFill>
                      <a:srgbClr val="000000"/>
                    </a:solidFill>
                    <a:ea typeface="ＭＳ Ｐゴシック"/>
                    <a:cs typeface="ＭＳ Ｐゴシック"/>
                  </a:rPr>
                  <a:t>u</a:t>
                </a:r>
              </a:p>
            </p:txBody>
          </p:sp>
          <p:cxnSp>
            <p:nvCxnSpPr>
              <p:cNvPr id="76" name="AutoShape 32"/>
              <p:cNvCxnSpPr>
                <a:cxnSpLocks noChangeShapeType="1"/>
                <a:stCxn id="57" idx="6"/>
                <a:endCxn id="54" idx="1"/>
              </p:cNvCxnSpPr>
              <p:nvPr/>
            </p:nvCxnSpPr>
            <p:spPr bwMode="auto">
              <a:xfrm>
                <a:off x="4737049" y="2170197"/>
                <a:ext cx="366948" cy="0"/>
              </a:xfrm>
              <a:prstGeom prst="straightConnector1">
                <a:avLst/>
              </a:prstGeom>
              <a:noFill/>
              <a:ln w="9525">
                <a:solidFill>
                  <a:schemeClr val="tx1"/>
                </a:solidFill>
                <a:round/>
                <a:headEnd/>
                <a:tailEnd/>
              </a:ln>
            </p:spPr>
          </p:cxnSp>
        </p:grpSp>
        <p:sp>
          <p:nvSpPr>
            <p:cNvPr id="77" name="TextBox 76"/>
            <p:cNvSpPr txBox="1"/>
            <p:nvPr/>
          </p:nvSpPr>
          <p:spPr>
            <a:xfrm>
              <a:off x="2535174" y="2029935"/>
              <a:ext cx="2878316" cy="307777"/>
            </a:xfrm>
            <a:prstGeom prst="rect">
              <a:avLst/>
            </a:prstGeom>
            <a:noFill/>
          </p:spPr>
          <p:txBody>
            <a:bodyPr wrap="square" rtlCol="0">
              <a:spAutoFit/>
            </a:bodyPr>
            <a:lstStyle/>
            <a:p>
              <a:pPr marL="0" lvl="2">
                <a:spcAft>
                  <a:spcPts val="300"/>
                </a:spcAft>
              </a:pPr>
              <a:r>
                <a:rPr lang="en-US" sz="1400" i="1" dirty="0"/>
                <a:t>f</a:t>
              </a:r>
              <a:r>
                <a:rPr lang="en-US" sz="1400" dirty="0"/>
                <a:t>(</a:t>
              </a:r>
              <a:r>
                <a:rPr lang="en-US" sz="1400" i="1" dirty="0" err="1"/>
                <a:t>u</a:t>
              </a:r>
              <a:r>
                <a:rPr lang="en-US" sz="1400" dirty="0" err="1"/>
                <a:t>,</a:t>
              </a:r>
              <a:r>
                <a:rPr lang="en-US" sz="1400" i="1" dirty="0" err="1"/>
                <a:t>w</a:t>
              </a:r>
              <a:r>
                <a:rPr lang="en-US" sz="1400" dirty="0" err="1"/>
                <a:t>,</a:t>
              </a:r>
              <a:r>
                <a:rPr lang="en-US" sz="1400" i="1" dirty="0" err="1"/>
                <a:t>x</a:t>
              </a:r>
              <a:r>
                <a:rPr lang="en-US" sz="1400" dirty="0" err="1"/>
                <a:t>,</a:t>
              </a:r>
              <a:r>
                <a:rPr lang="en-US" sz="1400" i="1" dirty="0" err="1"/>
                <a:t>y</a:t>
              </a:r>
              <a:r>
                <a:rPr lang="en-US" sz="1400" dirty="0" err="1"/>
                <a:t>,</a:t>
              </a:r>
              <a:r>
                <a:rPr lang="en-US" sz="1400" i="1" dirty="0" err="1"/>
                <a:t>z</a:t>
              </a:r>
              <a:r>
                <a:rPr lang="en-US" sz="1400" dirty="0"/>
                <a:t>) = </a:t>
              </a:r>
              <a:r>
                <a:rPr lang="en-US" sz="1400" i="1" dirty="0"/>
                <a:t>f</a:t>
              </a:r>
              <a:r>
                <a:rPr lang="en-US" sz="1400" i="1" baseline="-25000" dirty="0"/>
                <a:t>1</a:t>
              </a:r>
              <a:r>
                <a:rPr lang="en-US" sz="1400" dirty="0"/>
                <a:t>(</a:t>
              </a:r>
              <a:r>
                <a:rPr lang="en-US" sz="1400" i="1" dirty="0" err="1"/>
                <a:t>u</a:t>
              </a:r>
              <a:r>
                <a:rPr lang="en-US" sz="1400" dirty="0" err="1"/>
                <a:t>,</a:t>
              </a:r>
              <a:r>
                <a:rPr lang="en-US" sz="1400" i="1" dirty="0" err="1"/>
                <a:t>w</a:t>
              </a:r>
              <a:r>
                <a:rPr lang="en-US" sz="1400" dirty="0" err="1"/>
                <a:t>,</a:t>
              </a:r>
              <a:r>
                <a:rPr lang="en-US" sz="1400" i="1" dirty="0" err="1"/>
                <a:t>x</a:t>
              </a:r>
              <a:r>
                <a:rPr lang="en-US" sz="1400" dirty="0"/>
                <a:t>)</a:t>
              </a:r>
              <a:r>
                <a:rPr lang="en-US" sz="1400" i="1" dirty="0"/>
                <a:t>f</a:t>
              </a:r>
              <a:r>
                <a:rPr lang="en-US" sz="1400" i="1" baseline="-25000" dirty="0"/>
                <a:t>2</a:t>
              </a:r>
              <a:r>
                <a:rPr lang="en-US" sz="1400" dirty="0"/>
                <a:t>(</a:t>
              </a:r>
              <a:r>
                <a:rPr lang="en-US" sz="1400" i="1" dirty="0" err="1"/>
                <a:t>x</a:t>
              </a:r>
              <a:r>
                <a:rPr lang="en-US" sz="1400" dirty="0" err="1"/>
                <a:t>,</a:t>
              </a:r>
              <a:r>
                <a:rPr lang="en-US" sz="1400" i="1" dirty="0" err="1"/>
                <a:t>y</a:t>
              </a:r>
              <a:r>
                <a:rPr lang="en-US" sz="1400" dirty="0" err="1"/>
                <a:t>,</a:t>
              </a:r>
              <a:r>
                <a:rPr lang="en-US" sz="1400" i="1" dirty="0" err="1"/>
                <a:t>z</a:t>
              </a:r>
              <a:r>
                <a:rPr lang="en-US" sz="1400" dirty="0"/>
                <a:t>)</a:t>
              </a:r>
              <a:r>
                <a:rPr lang="en-US" sz="1400" i="1" dirty="0"/>
                <a:t>f</a:t>
              </a:r>
              <a:r>
                <a:rPr lang="en-US" sz="1400" i="1" baseline="-25000" dirty="0"/>
                <a:t>3</a:t>
              </a:r>
              <a:r>
                <a:rPr lang="en-US" sz="1400" dirty="0"/>
                <a:t>(</a:t>
              </a:r>
              <a:r>
                <a:rPr lang="en-US" sz="1400" i="1" dirty="0"/>
                <a:t>z</a:t>
              </a:r>
              <a:r>
                <a:rPr lang="en-US" sz="1400" dirty="0"/>
                <a:t>)</a:t>
              </a:r>
            </a:p>
          </p:txBody>
        </p:sp>
      </p:grpSp>
      <p:grpSp>
        <p:nvGrpSpPr>
          <p:cNvPr id="78" name="Group 77"/>
          <p:cNvGrpSpPr/>
          <p:nvPr/>
        </p:nvGrpSpPr>
        <p:grpSpPr>
          <a:xfrm>
            <a:off x="59399" y="3526696"/>
            <a:ext cx="4835434" cy="3109040"/>
            <a:chOff x="35587" y="2884504"/>
            <a:chExt cx="4835434" cy="3109040"/>
          </a:xfrm>
        </p:grpSpPr>
        <p:sp>
          <p:nvSpPr>
            <p:cNvPr id="79" name="Rectangle 78"/>
            <p:cNvSpPr/>
            <p:nvPr/>
          </p:nvSpPr>
          <p:spPr bwMode="auto">
            <a:xfrm>
              <a:off x="60888" y="4088484"/>
              <a:ext cx="4557865" cy="190506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0" name="Text Box 4"/>
            <p:cNvSpPr txBox="1">
              <a:spLocks noChangeArrowheads="1"/>
            </p:cNvSpPr>
            <p:nvPr/>
          </p:nvSpPr>
          <p:spPr bwMode="auto">
            <a:xfrm>
              <a:off x="35587" y="2884504"/>
              <a:ext cx="4835434" cy="1206486"/>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solidFill>
                  <a:effectLst/>
                  <a:latin typeface="Courier" charset="0"/>
                  <a:ea typeface="Times New Roman" charset="0"/>
                </a:rPr>
                <a:t>CONDITIONAL</a:t>
              </a:r>
              <a:r>
                <a:rPr kumimoji="0" lang="en-US" sz="1600" b="0" i="1" u="none" strike="noStrike" cap="none" normalizeH="0" baseline="0" dirty="0">
                  <a:ln>
                    <a:noFill/>
                  </a:ln>
                  <a:solidFill>
                    <a:schemeClr val="tx1"/>
                  </a:solidFill>
                  <a:effectLst/>
                  <a:latin typeface="Courier" charset="0"/>
                  <a:ea typeface="Times New Roman" charset="0"/>
                </a:rPr>
                <a:t> Transitive</a:t>
              </a:r>
              <a:endParaRPr kumimoji="0" lang="en-US" sz="1600" b="0" i="0" u="none" strike="noStrike" cap="none" normalizeH="0" baseline="0" dirty="0">
                <a:ln>
                  <a:noFill/>
                </a:ln>
                <a:solidFill>
                  <a:schemeClr val="tx1"/>
                </a:solidFill>
                <a:effectLst/>
                <a:latin typeface="Courier"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Times New Roman" charset="0"/>
                </a:rPr>
                <a:t>   </a:t>
              </a:r>
              <a:r>
                <a:rPr lang="en-US" sz="1600" b="1" dirty="0">
                  <a:latin typeface="Courier" charset="0"/>
                  <a:ea typeface="Times New Roman" charset="0"/>
                </a:rPr>
                <a:t>c</a:t>
              </a:r>
              <a:r>
                <a:rPr kumimoji="0" lang="en-US" sz="1600" b="1" i="0" u="none" strike="noStrike" cap="none" normalizeH="0" baseline="0" dirty="0" smtClean="0">
                  <a:ln>
                    <a:noFill/>
                  </a:ln>
                  <a:solidFill>
                    <a:schemeClr val="tx1"/>
                  </a:solidFill>
                  <a:effectLst/>
                  <a:latin typeface="Courier" charset="0"/>
                  <a:ea typeface="Times New Roman" charset="0"/>
                </a:rPr>
                <a:t>onditions</a:t>
              </a:r>
              <a:r>
                <a:rPr kumimoji="0" lang="en-US" sz="1600" b="0" i="0" u="none" strike="noStrike" cap="none" normalizeH="0" baseline="0" dirty="0" smtClean="0">
                  <a:ln>
                    <a:noFill/>
                  </a:ln>
                  <a:solidFill>
                    <a:schemeClr val="tx1"/>
                  </a:solidFill>
                  <a:effectLst/>
                  <a:latin typeface="Courier" charset="0"/>
                  <a:ea typeface="Times New Roman" charset="0"/>
                </a:rPr>
                <a:t>: (Next</a:t>
              </a:r>
              <a:r>
                <a:rPr kumimoji="0" lang="en-US" sz="1600" b="0" i="0" u="none" strike="noStrike" cap="none" normalizeH="0" dirty="0" smtClean="0">
                  <a:ln>
                    <a:noFill/>
                  </a:ln>
                  <a:solidFill>
                    <a:schemeClr val="tx1"/>
                  </a:solidFill>
                  <a:effectLst/>
                  <a:latin typeface="Courier" charset="0"/>
                  <a:ea typeface="Times New Roman" charset="0"/>
                </a:rPr>
                <a:t> ob1:</a:t>
              </a:r>
              <a:r>
                <a:rPr kumimoji="0" lang="en-US" sz="1600" b="0" i="1" u="none" strike="noStrike" cap="none" normalizeH="0" baseline="0" dirty="0" smtClean="0">
                  <a:ln>
                    <a:noFill/>
                  </a:ln>
                  <a:solidFill>
                    <a:schemeClr val="tx1"/>
                  </a:solidFill>
                  <a:effectLst/>
                  <a:latin typeface="Courier" charset="0"/>
                  <a:ea typeface="Times New Roman" charset="0"/>
                </a:rPr>
                <a:t>a</a:t>
              </a:r>
              <a:r>
                <a:rPr lang="en-US" sz="1600" dirty="0">
                  <a:latin typeface="Courier" charset="0"/>
                  <a:ea typeface="Times New Roman" charset="0"/>
                </a:rPr>
                <a:t> </a:t>
              </a:r>
              <a:r>
                <a:rPr lang="en-US" sz="1600" dirty="0" smtClean="0">
                  <a:latin typeface="Courier" charset="0"/>
                  <a:ea typeface="Times New Roman" charset="0"/>
                </a:rPr>
                <a:t>ob2:</a:t>
              </a:r>
              <a:r>
                <a:rPr kumimoji="0" lang="en-US" sz="1600" b="0" i="1" u="none" strike="noStrike" cap="none" normalizeH="0" baseline="0" dirty="0" smtClean="0">
                  <a:ln>
                    <a:noFill/>
                  </a:ln>
                  <a:solidFill>
                    <a:schemeClr val="tx1"/>
                  </a:solidFill>
                  <a:effectLst/>
                  <a:latin typeface="Courier" charset="0"/>
                  <a:ea typeface="Times New Roman" charset="0"/>
                </a:rPr>
                <a:t>b</a:t>
              </a:r>
              <a:r>
                <a:rPr kumimoji="0" lang="en-US" sz="1600" b="0" i="0" u="none" strike="noStrike" cap="none" normalizeH="0" baseline="0" dirty="0">
                  <a:ln>
                    <a:noFill/>
                  </a:ln>
                  <a:solidFill>
                    <a:schemeClr val="tx1"/>
                  </a:solidFill>
                  <a:effectLst/>
                  <a:latin typeface="Courier" charset="0"/>
                  <a:ea typeface="Times New Roman" charset="0"/>
                </a:rPr>
                <a:t>)</a:t>
              </a:r>
              <a:endParaRPr kumimoji="0" lang="en-US" sz="1600" b="0" i="0" u="none" strike="noStrike" cap="none" normalizeH="0" baseline="0" dirty="0" smtClean="0">
                <a:ln>
                  <a:noFill/>
                </a:ln>
                <a:solidFill>
                  <a:schemeClr val="tx1"/>
                </a:solidFill>
                <a:effectLst/>
                <a:latin typeface="Courier"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charset="0"/>
                  <a:ea typeface="Times New Roman" charset="0"/>
                </a:rPr>
                <a:t>               (Next</a:t>
              </a:r>
              <a:r>
                <a:rPr lang="en-US" sz="1600" dirty="0">
                  <a:latin typeface="Courier" charset="0"/>
                  <a:ea typeface="Times New Roman" charset="0"/>
                </a:rPr>
                <a:t> </a:t>
              </a:r>
              <a:r>
                <a:rPr lang="en-US" sz="1600" dirty="0" smtClean="0">
                  <a:latin typeface="Courier" charset="0"/>
                  <a:ea typeface="Times New Roman" charset="0"/>
                </a:rPr>
                <a:t>ob1:</a:t>
              </a:r>
              <a:r>
                <a:rPr kumimoji="0" lang="en-US" sz="1600" b="0" i="1" u="none" strike="noStrike" cap="none" normalizeH="0" baseline="0" dirty="0" smtClean="0">
                  <a:ln>
                    <a:noFill/>
                  </a:ln>
                  <a:solidFill>
                    <a:schemeClr val="tx1"/>
                  </a:solidFill>
                  <a:effectLst/>
                  <a:latin typeface="Courier" charset="0"/>
                  <a:ea typeface="Times New Roman" charset="0"/>
                </a:rPr>
                <a:t>b</a:t>
              </a:r>
              <a:r>
                <a:rPr lang="en-US" sz="1600" dirty="0">
                  <a:latin typeface="Courier" charset="0"/>
                  <a:ea typeface="Times New Roman" charset="0"/>
                </a:rPr>
                <a:t> </a:t>
              </a:r>
              <a:r>
                <a:rPr lang="en-US" sz="1600" dirty="0" smtClean="0">
                  <a:latin typeface="Courier" charset="0"/>
                  <a:ea typeface="Times New Roman" charset="0"/>
                </a:rPr>
                <a:t>ob2:</a:t>
              </a:r>
              <a:r>
                <a:rPr kumimoji="0" lang="en-US" sz="1600" b="0" i="1" u="none" strike="noStrike" cap="none" normalizeH="0" baseline="0" dirty="0" smtClean="0">
                  <a:ln>
                    <a:noFill/>
                  </a:ln>
                  <a:solidFill>
                    <a:schemeClr val="tx1"/>
                  </a:solidFill>
                  <a:effectLst/>
                  <a:latin typeface="Courier" charset="0"/>
                  <a:ea typeface="Times New Roman" charset="0"/>
                </a:rPr>
                <a:t>c</a:t>
              </a:r>
              <a:r>
                <a:rPr kumimoji="0" lang="en-US" sz="1600" b="0" i="0" u="none" strike="noStrike" cap="none" normalizeH="0" baseline="0" dirty="0" smtClean="0">
                  <a:ln>
                    <a:noFill/>
                  </a:ln>
                  <a:solidFill>
                    <a:schemeClr val="tx1"/>
                  </a:solidFill>
                  <a:effectLst/>
                  <a:latin typeface="Courier" charset="0"/>
                  <a:ea typeface="Times New Roman"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ourier" charset="0"/>
                  <a:ea typeface="Times New Roman" charset="0"/>
                </a:rPr>
                <a:t>   </a:t>
              </a:r>
              <a:r>
                <a:rPr lang="en-US" sz="1600" b="1" dirty="0">
                  <a:latin typeface="Courier" charset="0"/>
                  <a:ea typeface="Times New Roman" charset="0"/>
                </a:rPr>
                <a:t>a</a:t>
              </a:r>
              <a:r>
                <a:rPr kumimoji="0" lang="en-US" sz="1600" b="1" i="0" u="none" strike="noStrike" cap="none" normalizeH="0" baseline="0" dirty="0" smtClean="0">
                  <a:ln>
                    <a:noFill/>
                  </a:ln>
                  <a:solidFill>
                    <a:schemeClr val="tx1"/>
                  </a:solidFill>
                  <a:effectLst/>
                  <a:latin typeface="Courier" charset="0"/>
                  <a:ea typeface="Times New Roman" charset="0"/>
                </a:rPr>
                <a:t>ctions</a:t>
              </a:r>
              <a:r>
                <a:rPr kumimoji="0" lang="en-US" sz="1600" b="0" i="0" u="none" strike="noStrike" cap="none" normalizeH="0" baseline="0" dirty="0" smtClean="0">
                  <a:ln>
                    <a:noFill/>
                  </a:ln>
                  <a:solidFill>
                    <a:schemeClr val="tx1"/>
                  </a:solidFill>
                  <a:effectLst/>
                  <a:latin typeface="Courier" charset="0"/>
                  <a:ea typeface="Times New Roman" charset="0"/>
                </a:rPr>
                <a:t>: (Next</a:t>
              </a:r>
              <a:r>
                <a:rPr lang="en-US" sz="1600" dirty="0">
                  <a:latin typeface="Courier" charset="0"/>
                  <a:ea typeface="Times New Roman" charset="0"/>
                </a:rPr>
                <a:t> </a:t>
              </a:r>
              <a:r>
                <a:rPr lang="en-US" sz="1600" dirty="0" smtClean="0">
                  <a:latin typeface="Courier" charset="0"/>
                  <a:ea typeface="Times New Roman" charset="0"/>
                </a:rPr>
                <a:t>ob1:</a:t>
              </a:r>
              <a:r>
                <a:rPr kumimoji="0" lang="en-US" sz="1600" b="0" i="1" u="none" strike="noStrike" cap="none" normalizeH="0" baseline="0" dirty="0" smtClean="0">
                  <a:ln>
                    <a:noFill/>
                  </a:ln>
                  <a:solidFill>
                    <a:schemeClr val="tx1"/>
                  </a:solidFill>
                  <a:effectLst/>
                  <a:latin typeface="Courier" charset="0"/>
                  <a:ea typeface="Times New Roman" charset="0"/>
                </a:rPr>
                <a:t>a</a:t>
              </a:r>
              <a:r>
                <a:rPr lang="en-US" sz="1600" dirty="0">
                  <a:latin typeface="Courier" charset="0"/>
                  <a:ea typeface="Times New Roman" charset="0"/>
                </a:rPr>
                <a:t> </a:t>
              </a:r>
              <a:r>
                <a:rPr lang="en-US" sz="1600" dirty="0" smtClean="0">
                  <a:latin typeface="Courier" charset="0"/>
                  <a:ea typeface="Times New Roman" charset="0"/>
                </a:rPr>
                <a:t>ob2:</a:t>
              </a:r>
              <a:r>
                <a:rPr kumimoji="0" lang="en-US" sz="1600" b="0" i="1" u="none" strike="noStrike" cap="none" normalizeH="0" baseline="0" dirty="0" smtClean="0">
                  <a:ln>
                    <a:noFill/>
                  </a:ln>
                  <a:solidFill>
                    <a:schemeClr val="tx1"/>
                  </a:solidFill>
                  <a:effectLst/>
                  <a:latin typeface="Courier" charset="0"/>
                  <a:ea typeface="Times New Roman" charset="0"/>
                </a:rPr>
                <a:t>c</a:t>
              </a:r>
              <a:r>
                <a:rPr kumimoji="0" lang="en-US" sz="1600" b="0" i="0" u="none" strike="noStrike" cap="none" normalizeH="0" baseline="0" dirty="0">
                  <a:ln>
                    <a:noFill/>
                  </a:ln>
                  <a:solidFill>
                    <a:schemeClr val="tx1"/>
                  </a:solidFill>
                  <a:effectLst/>
                  <a:latin typeface="Courier" charset="0"/>
                  <a:ea typeface="Times New Roman" charset="0"/>
                </a:rPr>
                <a:t>)</a:t>
              </a:r>
            </a:p>
          </p:txBody>
        </p:sp>
        <p:grpSp>
          <p:nvGrpSpPr>
            <p:cNvPr id="81" name="Group 106"/>
            <p:cNvGrpSpPr/>
            <p:nvPr/>
          </p:nvGrpSpPr>
          <p:grpSpPr>
            <a:xfrm>
              <a:off x="93640" y="4118054"/>
              <a:ext cx="4365728" cy="1771864"/>
              <a:chOff x="1110366" y="3844006"/>
              <a:chExt cx="4365728" cy="1771864"/>
            </a:xfrm>
          </p:grpSpPr>
          <p:sp>
            <p:nvSpPr>
              <p:cNvPr id="82" name="Rounded Rectangle 81"/>
              <p:cNvSpPr/>
              <p:nvPr/>
            </p:nvSpPr>
            <p:spPr bwMode="auto">
              <a:xfrm>
                <a:off x="1822636" y="5248736"/>
                <a:ext cx="1517450" cy="367134"/>
              </a:xfrm>
              <a:prstGeom prst="roundRect">
                <a:avLst/>
              </a:prstGeom>
              <a:solidFill>
                <a:srgbClr val="69B28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3" name="Rounded Rectangle 82"/>
              <p:cNvSpPr/>
              <p:nvPr/>
            </p:nvSpPr>
            <p:spPr bwMode="auto">
              <a:xfrm>
                <a:off x="1826588" y="4716676"/>
                <a:ext cx="1521745" cy="338432"/>
              </a:xfrm>
              <a:prstGeom prst="roundRect">
                <a:avLst/>
              </a:prstGeom>
              <a:solidFill>
                <a:srgbClr val="69B28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4" name="Rounded Rectangle 83"/>
              <p:cNvSpPr/>
              <p:nvPr/>
            </p:nvSpPr>
            <p:spPr bwMode="auto">
              <a:xfrm>
                <a:off x="3538041" y="4505388"/>
                <a:ext cx="1938053" cy="351800"/>
              </a:xfrm>
              <a:prstGeom prst="roundRect">
                <a:avLst/>
              </a:prstGeom>
              <a:solidFill>
                <a:srgbClr val="B89B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5" name="Rounded Rectangle 84"/>
              <p:cNvSpPr/>
              <p:nvPr/>
            </p:nvSpPr>
            <p:spPr bwMode="auto">
              <a:xfrm>
                <a:off x="1814369" y="4189220"/>
                <a:ext cx="1525718" cy="338111"/>
              </a:xfrm>
              <a:prstGeom prst="roundRect">
                <a:avLst/>
              </a:prstGeom>
              <a:solidFill>
                <a:srgbClr val="69B28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6" name="Rounded Rectangle 85"/>
              <p:cNvSpPr/>
              <p:nvPr/>
            </p:nvSpPr>
            <p:spPr bwMode="auto">
              <a:xfrm>
                <a:off x="1220574" y="4734289"/>
                <a:ext cx="329885" cy="329093"/>
              </a:xfrm>
              <a:prstGeom prst="roundRect">
                <a:avLst/>
              </a:prstGeom>
              <a:solidFill>
                <a:srgbClr val="FFE7A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87" name="Rectangle 86"/>
              <p:cNvSpPr/>
              <p:nvPr/>
            </p:nvSpPr>
            <p:spPr>
              <a:xfrm>
                <a:off x="1305484" y="4817486"/>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8" name="Oval 87"/>
              <p:cNvSpPr/>
              <p:nvPr/>
            </p:nvSpPr>
            <p:spPr>
              <a:xfrm>
                <a:off x="1949911" y="4281566"/>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89" name="Rectangle 88"/>
              <p:cNvSpPr/>
              <p:nvPr/>
            </p:nvSpPr>
            <p:spPr>
              <a:xfrm>
                <a:off x="2488387" y="4281566"/>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0" name="Rectangle 89"/>
              <p:cNvSpPr/>
              <p:nvPr/>
            </p:nvSpPr>
            <p:spPr>
              <a:xfrm>
                <a:off x="2488387" y="4817486"/>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1" name="Oval 90"/>
              <p:cNvSpPr/>
              <p:nvPr/>
            </p:nvSpPr>
            <p:spPr>
              <a:xfrm>
                <a:off x="1949911" y="4817486"/>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2" name="Oval 91"/>
              <p:cNvSpPr/>
              <p:nvPr/>
            </p:nvSpPr>
            <p:spPr>
              <a:xfrm>
                <a:off x="3073357" y="4281566"/>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3" name="Oval 92"/>
              <p:cNvSpPr/>
              <p:nvPr/>
            </p:nvSpPr>
            <p:spPr>
              <a:xfrm>
                <a:off x="3073357" y="4817486"/>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4" name="Rectangle 93"/>
              <p:cNvSpPr/>
              <p:nvPr/>
            </p:nvSpPr>
            <p:spPr>
              <a:xfrm>
                <a:off x="3651259" y="4602562"/>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5" name="Rectangle 94"/>
              <p:cNvSpPr/>
              <p:nvPr/>
            </p:nvSpPr>
            <p:spPr>
              <a:xfrm>
                <a:off x="4727325" y="4602562"/>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6" name="Oval 95"/>
              <p:cNvSpPr/>
              <p:nvPr/>
            </p:nvSpPr>
            <p:spPr>
              <a:xfrm>
                <a:off x="4189293" y="4602562"/>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97" name="TextBox 96"/>
              <p:cNvSpPr txBox="1"/>
              <p:nvPr/>
            </p:nvSpPr>
            <p:spPr>
              <a:xfrm>
                <a:off x="1110366" y="4380061"/>
                <a:ext cx="542637" cy="338554"/>
              </a:xfrm>
              <a:prstGeom prst="rect">
                <a:avLst/>
              </a:prstGeom>
              <a:noFill/>
            </p:spPr>
            <p:txBody>
              <a:bodyPr wrap="none" rtlCol="0">
                <a:spAutoFit/>
              </a:bodyPr>
              <a:lstStyle/>
              <a:p>
                <a:r>
                  <a:rPr lang="en-US" sz="1600" dirty="0" smtClean="0"/>
                  <a:t>WM</a:t>
                </a:r>
                <a:endParaRPr lang="en-US" sz="1600" dirty="0"/>
              </a:p>
            </p:txBody>
          </p:sp>
          <p:sp>
            <p:nvSpPr>
              <p:cNvPr id="98" name="TextBox 97"/>
              <p:cNvSpPr txBox="1"/>
              <p:nvPr/>
            </p:nvSpPr>
            <p:spPr>
              <a:xfrm>
                <a:off x="2198456" y="3844006"/>
                <a:ext cx="794208" cy="338554"/>
              </a:xfrm>
              <a:prstGeom prst="rect">
                <a:avLst/>
              </a:prstGeom>
              <a:noFill/>
            </p:spPr>
            <p:txBody>
              <a:bodyPr wrap="none" rtlCol="0">
                <a:spAutoFit/>
              </a:bodyPr>
              <a:lstStyle/>
              <a:p>
                <a:pPr algn="ctr"/>
                <a:r>
                  <a:rPr lang="en-US" sz="1600" dirty="0" smtClean="0"/>
                  <a:t>Pattern</a:t>
                </a:r>
              </a:p>
            </p:txBody>
          </p:sp>
          <p:sp>
            <p:nvSpPr>
              <p:cNvPr id="99" name="TextBox 98"/>
              <p:cNvSpPr txBox="1"/>
              <p:nvPr/>
            </p:nvSpPr>
            <p:spPr>
              <a:xfrm>
                <a:off x="4250716" y="4182561"/>
                <a:ext cx="561071" cy="338554"/>
              </a:xfrm>
              <a:prstGeom prst="rect">
                <a:avLst/>
              </a:prstGeom>
              <a:noFill/>
            </p:spPr>
            <p:txBody>
              <a:bodyPr wrap="none" rtlCol="0">
                <a:spAutoFit/>
              </a:bodyPr>
              <a:lstStyle/>
              <a:p>
                <a:r>
                  <a:rPr lang="en-US" sz="1600" dirty="0" smtClean="0"/>
                  <a:t>Join</a:t>
                </a:r>
                <a:endParaRPr lang="en-US" sz="1600" dirty="0"/>
              </a:p>
            </p:txBody>
          </p:sp>
          <p:cxnSp>
            <p:nvCxnSpPr>
              <p:cNvPr id="100" name="Straight Arrow Connector 99"/>
              <p:cNvCxnSpPr>
                <a:stCxn id="87" idx="3"/>
                <a:endCxn id="88" idx="2"/>
              </p:cNvCxnSpPr>
              <p:nvPr/>
            </p:nvCxnSpPr>
            <p:spPr>
              <a:xfrm flipV="1">
                <a:off x="1457884" y="4357766"/>
                <a:ext cx="492027" cy="535920"/>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p:nvPr/>
            </p:nvCxnSpPr>
            <p:spPr>
              <a:xfrm>
                <a:off x="1400155" y="4892892"/>
                <a:ext cx="549756" cy="1588"/>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91" idx="6"/>
                <a:endCxn id="90" idx="1"/>
              </p:cNvCxnSpPr>
              <p:nvPr/>
            </p:nvCxnSpPr>
            <p:spPr>
              <a:xfrm>
                <a:off x="2102311" y="4893686"/>
                <a:ext cx="386076" cy="1588"/>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92" idx="6"/>
                <a:endCxn id="94" idx="1"/>
              </p:cNvCxnSpPr>
              <p:nvPr/>
            </p:nvCxnSpPr>
            <p:spPr>
              <a:xfrm>
                <a:off x="3225757" y="4357766"/>
                <a:ext cx="425502" cy="320996"/>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93" idx="6"/>
                <a:endCxn id="94" idx="1"/>
              </p:cNvCxnSpPr>
              <p:nvPr/>
            </p:nvCxnSpPr>
            <p:spPr>
              <a:xfrm flipV="1">
                <a:off x="3225757" y="4678762"/>
                <a:ext cx="425502" cy="214924"/>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a:stCxn id="88" idx="6"/>
                <a:endCxn id="89" idx="1"/>
              </p:cNvCxnSpPr>
              <p:nvPr/>
            </p:nvCxnSpPr>
            <p:spPr>
              <a:xfrm>
                <a:off x="2102311" y="4357766"/>
                <a:ext cx="386076" cy="1588"/>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stCxn id="94" idx="3"/>
                <a:endCxn id="96" idx="2"/>
              </p:cNvCxnSpPr>
              <p:nvPr/>
            </p:nvCxnSpPr>
            <p:spPr>
              <a:xfrm>
                <a:off x="3803659" y="4678762"/>
                <a:ext cx="385634" cy="1588"/>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96" idx="6"/>
                <a:endCxn id="95" idx="1"/>
              </p:cNvCxnSpPr>
              <p:nvPr/>
            </p:nvCxnSpPr>
            <p:spPr>
              <a:xfrm>
                <a:off x="4341693" y="4678762"/>
                <a:ext cx="385632" cy="1588"/>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90" idx="3"/>
                <a:endCxn id="93" idx="2"/>
              </p:cNvCxnSpPr>
              <p:nvPr/>
            </p:nvCxnSpPr>
            <p:spPr>
              <a:xfrm>
                <a:off x="2640787" y="4893686"/>
                <a:ext cx="432570" cy="1588"/>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89" idx="3"/>
                <a:endCxn id="92" idx="2"/>
              </p:cNvCxnSpPr>
              <p:nvPr/>
            </p:nvCxnSpPr>
            <p:spPr>
              <a:xfrm>
                <a:off x="2640787" y="4357766"/>
                <a:ext cx="432570" cy="1588"/>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0" name="Rectangle 109"/>
              <p:cNvSpPr/>
              <p:nvPr/>
            </p:nvSpPr>
            <p:spPr>
              <a:xfrm>
                <a:off x="2488387" y="5357338"/>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1" name="Oval 110"/>
              <p:cNvSpPr/>
              <p:nvPr/>
            </p:nvSpPr>
            <p:spPr>
              <a:xfrm>
                <a:off x="1949911" y="5357338"/>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2" name="Oval 111"/>
              <p:cNvSpPr/>
              <p:nvPr/>
            </p:nvSpPr>
            <p:spPr>
              <a:xfrm>
                <a:off x="3073357" y="5357338"/>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13" name="Straight Arrow Connector 112"/>
              <p:cNvCxnSpPr>
                <a:endCxn id="110" idx="1"/>
              </p:cNvCxnSpPr>
              <p:nvPr/>
            </p:nvCxnSpPr>
            <p:spPr>
              <a:xfrm flipV="1">
                <a:off x="2111265" y="5433538"/>
                <a:ext cx="377122" cy="904"/>
              </a:xfrm>
              <a:prstGeom prst="straightConnector1">
                <a:avLst/>
              </a:prstGeom>
              <a:ln w="19050" cap="flat" cmpd="sng" algn="ctr">
                <a:solidFill>
                  <a:schemeClr val="tx1">
                    <a:lumMod val="75000"/>
                    <a:lumOff val="25000"/>
                  </a:schemeClr>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a:stCxn id="110" idx="3"/>
                <a:endCxn id="112" idx="2"/>
              </p:cNvCxnSpPr>
              <p:nvPr/>
            </p:nvCxnSpPr>
            <p:spPr>
              <a:xfrm>
                <a:off x="2640787" y="5433538"/>
                <a:ext cx="432570" cy="1588"/>
              </a:xfrm>
              <a:prstGeom prst="straightConnector1">
                <a:avLst/>
              </a:prstGeom>
              <a:ln w="19050" cap="flat" cmpd="sng" algn="ctr">
                <a:solidFill>
                  <a:schemeClr val="tx1">
                    <a:lumMod val="75000"/>
                    <a:lumOff val="25000"/>
                  </a:schemeClr>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5257128" y="4598279"/>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16" name="Straight Arrow Connector 115"/>
              <p:cNvCxnSpPr>
                <a:stCxn id="95" idx="3"/>
                <a:endCxn id="115" idx="2"/>
              </p:cNvCxnSpPr>
              <p:nvPr/>
            </p:nvCxnSpPr>
            <p:spPr>
              <a:xfrm flipV="1">
                <a:off x="4879725" y="4674479"/>
                <a:ext cx="377403" cy="4283"/>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a:stCxn id="112" idx="6"/>
                <a:endCxn id="95" idx="1"/>
              </p:cNvCxnSpPr>
              <p:nvPr/>
            </p:nvCxnSpPr>
            <p:spPr>
              <a:xfrm flipV="1">
                <a:off x="3225757" y="4678762"/>
                <a:ext cx="1501568" cy="754776"/>
              </a:xfrm>
              <a:prstGeom prst="straightConnector1">
                <a:avLst/>
              </a:prstGeom>
              <a:ln w="19050" cap="flat" cmpd="sng" algn="ctr">
                <a:solidFill>
                  <a:schemeClr val="tx1">
                    <a:lumMod val="75000"/>
                    <a:lumOff val="25000"/>
                  </a:schemeClr>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stCxn id="87" idx="3"/>
                <a:endCxn id="111" idx="2"/>
              </p:cNvCxnSpPr>
              <p:nvPr/>
            </p:nvCxnSpPr>
            <p:spPr>
              <a:xfrm>
                <a:off x="1457884" y="4893686"/>
                <a:ext cx="492027" cy="539852"/>
              </a:xfrm>
              <a:prstGeom prst="straightConnector1">
                <a:avLst/>
              </a:prstGeom>
              <a:ln w="19050" cap="flat" cmpd="sng" algn="ctr">
                <a:solidFill>
                  <a:schemeClr val="tx1">
                    <a:lumMod val="75000"/>
                    <a:lumOff val="25000"/>
                  </a:schemeClr>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grpSp>
      <p:graphicFrame>
        <p:nvGraphicFramePr>
          <p:cNvPr id="119" name="Table 118"/>
          <p:cNvGraphicFramePr>
            <a:graphicFrameLocks noGrp="1"/>
          </p:cNvGraphicFramePr>
          <p:nvPr>
            <p:extLst>
              <p:ext uri="{D42A27DB-BD31-4B8C-83A1-F6EECF244321}">
                <p14:modId xmlns:p14="http://schemas.microsoft.com/office/powerpoint/2010/main" val="466841095"/>
              </p:ext>
            </p:extLst>
          </p:nvPr>
        </p:nvGraphicFramePr>
        <p:xfrm>
          <a:off x="5826122" y="4065706"/>
          <a:ext cx="2143124" cy="1136881"/>
        </p:xfrm>
        <a:graphic>
          <a:graphicData uri="http://schemas.openxmlformats.org/drawingml/2006/table">
            <a:tbl>
              <a:tblPr firstRow="1" bandRow="1">
                <a:effectLst>
                  <a:outerShdw blurRad="50800" dist="38100" dir="2700000">
                    <a:srgbClr val="000000">
                      <a:alpha val="43000"/>
                    </a:srgbClr>
                  </a:outerShdw>
                </a:effectLst>
                <a:tableStyleId>{5C22544A-7EE6-4342-B048-85BDC9FD1C3A}</a:tableStyleId>
              </a:tblPr>
              <a:tblGrid>
                <a:gridCol w="571027"/>
                <a:gridCol w="485921"/>
                <a:gridCol w="788907"/>
                <a:gridCol w="297269"/>
              </a:tblGrid>
              <a:tr h="224169">
                <a:tc>
                  <a:txBody>
                    <a:bodyPr/>
                    <a:lstStyle/>
                    <a:p>
                      <a:pPr algn="ctr"/>
                      <a:r>
                        <a:rPr lang="en-US" sz="700" i="1" dirty="0" err="1" smtClean="0">
                          <a:solidFill>
                            <a:schemeClr val="tx1"/>
                          </a:solidFill>
                        </a:rPr>
                        <a:t>w</a:t>
                      </a:r>
                      <a:r>
                        <a:rPr lang="en-US" sz="700" dirty="0" err="1" smtClean="0">
                          <a:solidFill>
                            <a:schemeClr val="tx1"/>
                          </a:solidFill>
                        </a:rPr>
                        <a:t>\</a:t>
                      </a:r>
                      <a:r>
                        <a:rPr lang="en-US" sz="700" i="1" dirty="0" err="1" smtClean="0">
                          <a:solidFill>
                            <a:schemeClr val="tx1"/>
                          </a:solidFill>
                        </a:rPr>
                        <a:t>c</a:t>
                      </a:r>
                      <a:endParaRPr lang="en-US" sz="700" i="1" dirty="0">
                        <a:solidFill>
                          <a:schemeClr val="tx1"/>
                        </a:solidFill>
                      </a:endParaRPr>
                    </a:p>
                  </a:txBody>
                  <a:tcPr/>
                </a:tc>
                <a:tc>
                  <a:txBody>
                    <a:bodyPr/>
                    <a:lstStyle/>
                    <a:p>
                      <a:pPr algn="ctr"/>
                      <a:r>
                        <a:rPr lang="en-US" sz="700" dirty="0" smtClean="0"/>
                        <a:t>Walker</a:t>
                      </a:r>
                      <a:endParaRPr lang="en-US" sz="700" dirty="0"/>
                    </a:p>
                  </a:txBody>
                  <a:tcPr anchor="ctr">
                    <a:solidFill>
                      <a:srgbClr val="3B449A"/>
                    </a:solidFill>
                  </a:tcPr>
                </a:tc>
                <a:tc>
                  <a:txBody>
                    <a:bodyPr/>
                    <a:lstStyle/>
                    <a:p>
                      <a:pPr algn="ctr"/>
                      <a:r>
                        <a:rPr lang="en-US" sz="700" dirty="0" smtClean="0"/>
                        <a:t>Table</a:t>
                      </a:r>
                      <a:endParaRPr lang="en-US" sz="700" dirty="0"/>
                    </a:p>
                  </a:txBody>
                  <a:tcPr anchor="ctr">
                    <a:solidFill>
                      <a:srgbClr val="3B449A"/>
                    </a:solidFill>
                  </a:tcPr>
                </a:tc>
                <a:tc>
                  <a:txBody>
                    <a:bodyPr/>
                    <a:lstStyle/>
                    <a:p>
                      <a:pPr algn="ctr"/>
                      <a:r>
                        <a:rPr lang="en-US" sz="700" dirty="0" smtClean="0"/>
                        <a:t>…</a:t>
                      </a:r>
                      <a:endParaRPr lang="en-US" sz="700" dirty="0"/>
                    </a:p>
                  </a:txBody>
                  <a:tcPr anchor="ctr">
                    <a:solidFill>
                      <a:srgbClr val="3B449A"/>
                    </a:solidFill>
                  </a:tcPr>
                </a:tc>
              </a:tr>
              <a:tr h="224169">
                <a:tc>
                  <a:txBody>
                    <a:bodyPr/>
                    <a:lstStyle/>
                    <a:p>
                      <a:pPr algn="ctr"/>
                      <a:r>
                        <a:rPr lang="en-US" sz="700" b="1" dirty="0" smtClean="0">
                          <a:solidFill>
                            <a:schemeClr val="bg1"/>
                          </a:solidFill>
                        </a:rPr>
                        <a:t>[1,10&gt;</a:t>
                      </a:r>
                      <a:endParaRPr lang="en-US" sz="700" b="1" dirty="0">
                        <a:solidFill>
                          <a:schemeClr val="bg1"/>
                        </a:solidFill>
                      </a:endParaRPr>
                    </a:p>
                  </a:txBody>
                  <a:tcPr anchor="ctr">
                    <a:solidFill>
                      <a:schemeClr val="accent5">
                        <a:lumMod val="50000"/>
                      </a:schemeClr>
                    </a:solidFill>
                  </a:tcPr>
                </a:tc>
                <a:tc>
                  <a:txBody>
                    <a:bodyPr/>
                    <a:lstStyle/>
                    <a:p>
                      <a:pPr algn="ctr"/>
                      <a:r>
                        <a:rPr lang="en-US" sz="700" dirty="0" smtClean="0"/>
                        <a:t>.01</a:t>
                      </a:r>
                      <a:r>
                        <a:rPr lang="en-US" sz="700" i="1" dirty="0" smtClean="0"/>
                        <a:t>w</a:t>
                      </a:r>
                      <a:endParaRPr lang="en-US" sz="7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dirty="0" smtClean="0"/>
                        <a:t>.001</a:t>
                      </a:r>
                      <a:r>
                        <a:rPr lang="en-US" sz="700" i="1" dirty="0" smtClean="0"/>
                        <a:t>w</a:t>
                      </a:r>
                      <a:endParaRPr lang="en-US" sz="700" dirty="0" smtClean="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700" dirty="0" smtClean="0"/>
                        <a:t>…</a:t>
                      </a:r>
                    </a:p>
                  </a:txBody>
                  <a:tcPr anchor="ctr"/>
                </a:tc>
              </a:tr>
              <a:tr h="242640">
                <a:tc>
                  <a:txBody>
                    <a:bodyPr/>
                    <a:lstStyle/>
                    <a:p>
                      <a:pPr algn="ctr"/>
                      <a:r>
                        <a:rPr lang="en-US" sz="700" b="1" dirty="0" smtClean="0">
                          <a:solidFill>
                            <a:schemeClr val="bg1"/>
                          </a:solidFill>
                        </a:rPr>
                        <a:t>[10,20&gt;</a:t>
                      </a:r>
                      <a:endParaRPr lang="en-US" sz="700" b="1" dirty="0">
                        <a:solidFill>
                          <a:schemeClr val="bg1"/>
                        </a:solidFill>
                      </a:endParaRPr>
                    </a:p>
                  </a:txBody>
                  <a:tcPr anchor="ctr">
                    <a:solidFill>
                      <a:schemeClr val="accent5">
                        <a:lumMod val="50000"/>
                      </a:schemeClr>
                    </a:solidFill>
                  </a:tcPr>
                </a:tc>
                <a:tc>
                  <a:txBody>
                    <a:bodyPr/>
                    <a:lstStyle/>
                    <a:p>
                      <a:pPr algn="ctr"/>
                      <a:r>
                        <a:rPr lang="en-US" sz="700" dirty="0" smtClean="0"/>
                        <a:t>.2-.01</a:t>
                      </a:r>
                      <a:r>
                        <a:rPr lang="en-US" sz="700" i="1" dirty="0" smtClean="0"/>
                        <a:t>w</a:t>
                      </a:r>
                      <a:endParaRPr lang="en-US" sz="700" dirty="0"/>
                    </a:p>
                  </a:txBody>
                  <a:tcPr anchor="ctr"/>
                </a:tc>
                <a:tc>
                  <a:txBody>
                    <a:bodyPr/>
                    <a:lstStyle/>
                    <a:p>
                      <a:pPr algn="ctr"/>
                      <a:r>
                        <a:rPr lang="en-US" sz="700" dirty="0" smtClean="0"/>
                        <a:t>“</a:t>
                      </a:r>
                      <a:endParaRPr lang="en-US" sz="700" dirty="0"/>
                    </a:p>
                  </a:txBody>
                  <a:tcPr anchor="ctr"/>
                </a:tc>
                <a:tc>
                  <a:txBody>
                    <a:bodyPr/>
                    <a:lstStyle/>
                    <a:p>
                      <a:pPr algn="ctr"/>
                      <a:r>
                        <a:rPr lang="en-US" sz="700" dirty="0" smtClean="0"/>
                        <a:t>…</a:t>
                      </a:r>
                      <a:endParaRPr lang="en-US" sz="700" dirty="0"/>
                    </a:p>
                  </a:txBody>
                  <a:tcPr anchor="ctr"/>
                </a:tc>
              </a:tr>
              <a:tr h="247784">
                <a:tc>
                  <a:txBody>
                    <a:bodyPr/>
                    <a:lstStyle/>
                    <a:p>
                      <a:pPr algn="ctr"/>
                      <a:r>
                        <a:rPr lang="en-US" sz="700" b="1" dirty="0" smtClean="0">
                          <a:solidFill>
                            <a:schemeClr val="bg1"/>
                          </a:solidFill>
                        </a:rPr>
                        <a:t>[20,50&gt;</a:t>
                      </a:r>
                      <a:endParaRPr lang="en-US" sz="700" b="1" dirty="0">
                        <a:solidFill>
                          <a:schemeClr val="bg1"/>
                        </a:solidFill>
                      </a:endParaRPr>
                    </a:p>
                  </a:txBody>
                  <a:tcPr anchor="ctr">
                    <a:solidFill>
                      <a:schemeClr val="accent5">
                        <a:lumMod val="50000"/>
                      </a:schemeClr>
                    </a:solidFill>
                  </a:tcPr>
                </a:tc>
                <a:tc>
                  <a:txBody>
                    <a:bodyPr/>
                    <a:lstStyle/>
                    <a:p>
                      <a:pPr algn="ctr"/>
                      <a:r>
                        <a:rPr lang="en-US" sz="700" dirty="0" smtClean="0"/>
                        <a:t>0</a:t>
                      </a:r>
                      <a:endParaRPr lang="en-US" sz="700" dirty="0"/>
                    </a:p>
                  </a:txBody>
                  <a:tcPr anchor="ctr"/>
                </a:tc>
                <a:tc>
                  <a:txBody>
                    <a:bodyPr/>
                    <a:lstStyle/>
                    <a:p>
                      <a:pPr algn="ctr"/>
                      <a:r>
                        <a:rPr lang="en-US" sz="700" dirty="0" smtClean="0"/>
                        <a:t>.025-.00025</a:t>
                      </a:r>
                      <a:r>
                        <a:rPr lang="en-US" sz="700" i="1" dirty="0" smtClean="0"/>
                        <a:t>w</a:t>
                      </a:r>
                      <a:endParaRPr lang="en-US" sz="700" dirty="0"/>
                    </a:p>
                  </a:txBody>
                  <a:tcPr anchor="ctr"/>
                </a:tc>
                <a:tc>
                  <a:txBody>
                    <a:bodyPr/>
                    <a:lstStyle/>
                    <a:p>
                      <a:pPr algn="ctr"/>
                      <a:r>
                        <a:rPr lang="en-US" sz="700" dirty="0" smtClean="0"/>
                        <a:t>…</a:t>
                      </a:r>
                      <a:endParaRPr lang="en-US" sz="700" dirty="0"/>
                    </a:p>
                  </a:txBody>
                  <a:tcPr anchor="ctr"/>
                </a:tc>
              </a:tr>
              <a:tr h="194592">
                <a:tc>
                  <a:txBody>
                    <a:bodyPr/>
                    <a:lstStyle/>
                    <a:p>
                      <a:pPr algn="ctr"/>
                      <a:r>
                        <a:rPr lang="en-US" sz="700" b="1" dirty="0" smtClean="0">
                          <a:solidFill>
                            <a:schemeClr val="bg1"/>
                          </a:solidFill>
                        </a:rPr>
                        <a:t>[50,100&gt;</a:t>
                      </a:r>
                      <a:endParaRPr lang="en-US" sz="700" b="1" dirty="0">
                        <a:solidFill>
                          <a:schemeClr val="bg1"/>
                        </a:solidFill>
                      </a:endParaRPr>
                    </a:p>
                  </a:txBody>
                  <a:tcPr anchor="ctr">
                    <a:solidFill>
                      <a:schemeClr val="accent5">
                        <a:lumMod val="50000"/>
                      </a:schemeClr>
                    </a:solidFill>
                  </a:tcPr>
                </a:tc>
                <a:tc>
                  <a:txBody>
                    <a:bodyPr/>
                    <a:lstStyle/>
                    <a:p>
                      <a:pPr algn="ctr"/>
                      <a:r>
                        <a:rPr lang="en-US" sz="700" dirty="0" smtClean="0"/>
                        <a:t>“</a:t>
                      </a:r>
                      <a:endParaRPr lang="en-US" sz="700" dirty="0"/>
                    </a:p>
                  </a:txBody>
                  <a:tcPr anchor="ctr"/>
                </a:tc>
                <a:tc>
                  <a:txBody>
                    <a:bodyPr/>
                    <a:lstStyle/>
                    <a:p>
                      <a:pPr algn="ctr"/>
                      <a:r>
                        <a:rPr lang="en-US" sz="700" dirty="0" smtClean="0"/>
                        <a:t>“</a:t>
                      </a:r>
                      <a:endParaRPr lang="en-US" sz="700" dirty="0"/>
                    </a:p>
                  </a:txBody>
                  <a:tcPr anchor="ctr"/>
                </a:tc>
                <a:tc>
                  <a:txBody>
                    <a:bodyPr/>
                    <a:lstStyle/>
                    <a:p>
                      <a:pPr algn="ctr"/>
                      <a:r>
                        <a:rPr lang="en-US" sz="700" dirty="0" smtClean="0"/>
                        <a:t>…</a:t>
                      </a:r>
                      <a:endParaRPr lang="en-US" sz="700" dirty="0"/>
                    </a:p>
                  </a:txBody>
                  <a:tcPr anchor="ctr"/>
                </a:tc>
              </a:tr>
            </a:tbl>
          </a:graphicData>
        </a:graphic>
      </p:graphicFrame>
      <p:sp>
        <p:nvSpPr>
          <p:cNvPr id="120" name="Text Box 6"/>
          <p:cNvSpPr txBox="1">
            <a:spLocks noChangeArrowheads="1"/>
          </p:cNvSpPr>
          <p:nvPr/>
        </p:nvSpPr>
        <p:spPr bwMode="auto">
          <a:xfrm>
            <a:off x="4145146" y="3188832"/>
            <a:ext cx="5088456" cy="938440"/>
          </a:xfrm>
          <a:prstGeom prst="rect">
            <a:avLst/>
          </a:prstGeom>
          <a:noFill/>
          <a:ln w="9525">
            <a:noFill/>
            <a:miter lim="800000"/>
            <a:headEnd/>
            <a:tailEnd/>
          </a:ln>
        </p:spPr>
        <p:txBody>
          <a:bodyPr vert="horz" wrap="square" lIns="91440" tIns="91440" rIns="91440" bIns="9144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solidFill>
                <a:effectLst/>
                <a:latin typeface="Courier" charset="0"/>
                <a:ea typeface="Times New Roman" charset="0"/>
              </a:rPr>
              <a:t>CONDITIONAL</a:t>
            </a:r>
            <a:r>
              <a:rPr kumimoji="0" lang="en-US" sz="1600" b="0" i="1" u="none" strike="noStrike" cap="none" normalizeH="0" baseline="0" dirty="0">
                <a:ln>
                  <a:noFill/>
                </a:ln>
                <a:solidFill>
                  <a:schemeClr val="tx1"/>
                </a:solidFill>
                <a:effectLst/>
                <a:latin typeface="Courier" charset="0"/>
                <a:ea typeface="Times New Roman" charset="0"/>
              </a:rPr>
              <a:t> </a:t>
            </a:r>
            <a:r>
              <a:rPr kumimoji="0" lang="en-US" sz="1600" b="0" i="1" u="none" strike="noStrike" cap="none" normalizeH="0" baseline="0" dirty="0" smtClean="0">
                <a:ln>
                  <a:noFill/>
                </a:ln>
                <a:solidFill>
                  <a:schemeClr val="tx1"/>
                </a:solidFill>
                <a:effectLst/>
                <a:latin typeface="Courier" charset="0"/>
                <a:ea typeface="Times New Roman" charset="0"/>
              </a:rPr>
              <a:t>Concept-Weight</a:t>
            </a:r>
            <a:endParaRPr kumimoji="0" lang="en-US" sz="1600" b="0" i="0" u="none" strike="noStrike" cap="none" normalizeH="0" baseline="0" dirty="0">
              <a:ln>
                <a:noFill/>
              </a:ln>
              <a:solidFill>
                <a:schemeClr val="tx1"/>
              </a:solidFill>
              <a:effectLst/>
              <a:latin typeface="Courier"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ourier" charset="0"/>
                <a:ea typeface="Times New Roman" charset="0"/>
              </a:rPr>
              <a:t>   </a:t>
            </a:r>
            <a:r>
              <a:rPr lang="en-US" sz="1600" b="1" dirty="0">
                <a:latin typeface="Courier" charset="0"/>
                <a:ea typeface="Times New Roman" charset="0"/>
              </a:rPr>
              <a:t>c</a:t>
            </a:r>
            <a:r>
              <a:rPr kumimoji="0" lang="en-US" sz="1600" b="1" i="0" u="none" strike="noStrike" cap="none" normalizeH="0" baseline="0" dirty="0" smtClean="0">
                <a:ln>
                  <a:noFill/>
                </a:ln>
                <a:solidFill>
                  <a:schemeClr val="tx1"/>
                </a:solidFill>
                <a:effectLst/>
                <a:latin typeface="Courier" charset="0"/>
                <a:ea typeface="Times New Roman" charset="0"/>
              </a:rPr>
              <a:t>ondacts</a:t>
            </a:r>
            <a:r>
              <a:rPr kumimoji="0" lang="en-US" sz="1600" b="0" i="0" u="none" strike="noStrike" cap="none" normalizeH="0" baseline="0" dirty="0" smtClean="0">
                <a:ln>
                  <a:noFill/>
                </a:ln>
                <a:solidFill>
                  <a:schemeClr val="tx1"/>
                </a:solidFill>
                <a:effectLst/>
                <a:latin typeface="Courier" charset="0"/>
                <a:ea typeface="Times New Roman" charset="0"/>
              </a:rPr>
              <a:t>: (concept</a:t>
            </a:r>
            <a:r>
              <a:rPr lang="en-US" sz="1600" dirty="0" smtClean="0">
                <a:latin typeface="Courier" charset="0"/>
                <a:ea typeface="Times New Roman" charset="0"/>
              </a:rPr>
              <a:t> object:</a:t>
            </a:r>
            <a:r>
              <a:rPr kumimoji="0" lang="en-US" sz="1600" b="0" u="none" strike="noStrike" cap="none" normalizeH="0" baseline="0" dirty="0" smtClean="0">
                <a:ln>
                  <a:noFill/>
                </a:ln>
                <a:solidFill>
                  <a:schemeClr val="tx1"/>
                </a:solidFill>
                <a:effectLst/>
                <a:latin typeface="Courier" charset="0"/>
                <a:ea typeface="Times New Roman" charset="0"/>
              </a:rPr>
              <a:t>O1</a:t>
            </a:r>
            <a:r>
              <a:rPr lang="en-US" sz="1600" dirty="0" smtClean="0">
                <a:latin typeface="Courier" charset="0"/>
                <a:ea typeface="Times New Roman" charset="0"/>
              </a:rPr>
              <a:t> </a:t>
            </a:r>
            <a:r>
              <a:rPr lang="en-US" sz="1600" dirty="0" err="1">
                <a:latin typeface="Courier" charset="0"/>
                <a:ea typeface="Times New Roman" charset="0"/>
              </a:rPr>
              <a:t>c</a:t>
            </a:r>
            <a:r>
              <a:rPr lang="en-US" sz="1600" dirty="0" err="1" smtClean="0">
                <a:latin typeface="Courier" charset="0"/>
                <a:ea typeface="Times New Roman" charset="0"/>
              </a:rPr>
              <a:t>lass:</a:t>
            </a:r>
            <a:r>
              <a:rPr kumimoji="0" lang="en-US" sz="1600" b="0" i="1" u="none" strike="noStrike" cap="none" normalizeH="0" baseline="0" dirty="0" err="1" smtClean="0">
                <a:ln>
                  <a:noFill/>
                </a:ln>
                <a:solidFill>
                  <a:schemeClr val="tx1"/>
                </a:solidFill>
                <a:effectLst/>
                <a:latin typeface="Courier" charset="0"/>
                <a:ea typeface="Times New Roman" charset="0"/>
              </a:rPr>
              <a:t>c</a:t>
            </a:r>
            <a:r>
              <a:rPr lang="en-US" sz="1600" dirty="0">
                <a:latin typeface="Courier" charset="0"/>
                <a:ea typeface="Times New Roman" charset="0"/>
              </a:rPr>
              <a:t>)</a:t>
            </a:r>
            <a:endParaRPr kumimoji="0" lang="en-US" sz="1600" b="0" i="0" u="none" strike="noStrike" cap="none" normalizeH="0" baseline="0" dirty="0">
              <a:ln>
                <a:noFill/>
              </a:ln>
              <a:solidFill>
                <a:schemeClr val="tx1"/>
              </a:solidFill>
              <a:effectLst/>
              <a:latin typeface="Courier" charset="0"/>
              <a:ea typeface="Times New Roman" charset="0"/>
            </a:endParaRPr>
          </a:p>
          <a:p>
            <a:pPr marL="0" marR="0" lvl="0" indent="0" algn="l" defTabSz="914400" rtl="0" eaLnBrk="1" fontAlgn="base" latinLnBrk="0" hangingPunct="1">
              <a:lnSpc>
                <a:spcPct val="100000"/>
              </a:lnSpc>
              <a:spcBef>
                <a:spcPct val="0"/>
              </a:spcBef>
              <a:spcAft>
                <a:spcPts val="500"/>
              </a:spcAft>
              <a:buClrTx/>
              <a:buSzTx/>
              <a:buFontTx/>
              <a:buNone/>
              <a:tabLst/>
            </a:pPr>
            <a:r>
              <a:rPr kumimoji="0" lang="en-US" sz="1600" b="0" i="0" u="none" strike="noStrike" cap="none" normalizeH="0" baseline="0" dirty="0">
                <a:ln>
                  <a:noFill/>
                </a:ln>
                <a:solidFill>
                  <a:schemeClr val="tx1"/>
                </a:solidFill>
                <a:effectLst/>
                <a:latin typeface="Courier" charset="0"/>
                <a:ea typeface="Times New Roman" charset="0"/>
              </a:rPr>
              <a:t>            </a:t>
            </a:r>
            <a:r>
              <a:rPr kumimoji="0" lang="en-US" sz="1600" b="0" i="0" u="none" strike="noStrike" cap="none" normalizeH="0" baseline="0" dirty="0" smtClean="0">
                <a:ln>
                  <a:noFill/>
                </a:ln>
                <a:solidFill>
                  <a:schemeClr val="tx1"/>
                </a:solidFill>
                <a:effectLst/>
                <a:latin typeface="Courier" charset="0"/>
                <a:ea typeface="Times New Roman" charset="0"/>
              </a:rPr>
              <a:t> (weight</a:t>
            </a:r>
            <a:r>
              <a:rPr lang="en-US" sz="1600" dirty="0" smtClean="0">
                <a:latin typeface="Courier" charset="0"/>
                <a:ea typeface="Times New Roman" charset="0"/>
              </a:rPr>
              <a:t> </a:t>
            </a:r>
            <a:r>
              <a:rPr lang="en-US" sz="1600" dirty="0">
                <a:latin typeface="Courier" charset="0"/>
                <a:ea typeface="Times New Roman" charset="0"/>
              </a:rPr>
              <a:t>o</a:t>
            </a:r>
            <a:r>
              <a:rPr lang="en-US" sz="1600" dirty="0" smtClean="0">
                <a:latin typeface="Courier" charset="0"/>
                <a:ea typeface="Times New Roman" charset="0"/>
              </a:rPr>
              <a:t>bject:</a:t>
            </a:r>
            <a:r>
              <a:rPr kumimoji="0" lang="en-US" sz="1600" b="0" i="0" u="none" strike="noStrike" cap="none" normalizeH="0" baseline="0" dirty="0" smtClean="0">
                <a:ln>
                  <a:noFill/>
                </a:ln>
                <a:solidFill>
                  <a:schemeClr val="tx1"/>
                </a:solidFill>
                <a:effectLst/>
                <a:latin typeface="Courier" charset="0"/>
                <a:ea typeface="Times New Roman" charset="0"/>
              </a:rPr>
              <a:t>O1</a:t>
            </a:r>
            <a:r>
              <a:rPr kumimoji="0" lang="en-US" sz="1600" b="0" i="0" u="none" strike="noStrike" cap="none" normalizeH="0" dirty="0" smtClean="0">
                <a:ln>
                  <a:noFill/>
                </a:ln>
                <a:solidFill>
                  <a:schemeClr val="tx1"/>
                </a:solidFill>
                <a:effectLst/>
                <a:latin typeface="Courier" charset="0"/>
                <a:ea typeface="Times New Roman" charset="0"/>
              </a:rPr>
              <a:t> </a:t>
            </a:r>
            <a:r>
              <a:rPr lang="en-US" sz="1600" dirty="0" err="1">
                <a:latin typeface="Courier" charset="0"/>
                <a:ea typeface="Times New Roman" charset="0"/>
              </a:rPr>
              <a:t>v</a:t>
            </a:r>
            <a:r>
              <a:rPr kumimoji="0" lang="en-US" sz="1600" b="0" i="0" u="none" strike="noStrike" cap="none" normalizeH="0" baseline="0" dirty="0" err="1" smtClean="0">
                <a:ln>
                  <a:noFill/>
                </a:ln>
                <a:solidFill>
                  <a:schemeClr val="tx1"/>
                </a:solidFill>
                <a:effectLst/>
                <a:latin typeface="Courier" charset="0"/>
                <a:ea typeface="Times New Roman" charset="0"/>
              </a:rPr>
              <a:t>alue:</a:t>
            </a:r>
            <a:r>
              <a:rPr kumimoji="0" lang="en-US" sz="1600" b="0" i="1" u="none" strike="noStrike" cap="none" normalizeH="0" baseline="0" dirty="0" err="1" smtClean="0">
                <a:ln>
                  <a:noFill/>
                </a:ln>
                <a:solidFill>
                  <a:schemeClr val="tx1"/>
                </a:solidFill>
                <a:effectLst/>
                <a:latin typeface="Courier" charset="0"/>
                <a:ea typeface="Times New Roman" charset="0"/>
              </a:rPr>
              <a:t>w</a:t>
            </a:r>
            <a:r>
              <a:rPr kumimoji="0" lang="en-US" sz="1600" b="0" i="0" u="none" strike="noStrike" cap="none" normalizeH="0" baseline="0" dirty="0" smtClean="0">
                <a:ln>
                  <a:noFill/>
                </a:ln>
                <a:solidFill>
                  <a:schemeClr val="tx1"/>
                </a:solidFill>
                <a:effectLst/>
                <a:latin typeface="Courier" charset="0"/>
                <a:ea typeface="Times New Roman" charset="0"/>
              </a:rPr>
              <a:t>)</a:t>
            </a:r>
          </a:p>
          <a:p>
            <a:pPr marL="0" marR="0" lvl="0" indent="0" algn="l" defTabSz="914400" rtl="0" eaLnBrk="1" fontAlgn="base" latinLnBrk="0" hangingPunct="1">
              <a:lnSpc>
                <a:spcPct val="100000"/>
              </a:lnSpc>
              <a:spcBef>
                <a:spcPct val="0"/>
              </a:spcBef>
              <a:spcAft>
                <a:spcPts val="500"/>
              </a:spcAft>
              <a:buClrTx/>
              <a:buSzTx/>
              <a:buFontTx/>
              <a:buNone/>
              <a:tabLst/>
            </a:pPr>
            <a:r>
              <a:rPr lang="en-US" sz="1600" dirty="0">
                <a:latin typeface="Courier" charset="0"/>
                <a:ea typeface="Times New Roman" charset="0"/>
              </a:rPr>
              <a:t> </a:t>
            </a:r>
            <a:r>
              <a:rPr lang="en-US" sz="1600" dirty="0" smtClean="0">
                <a:latin typeface="Courier" charset="0"/>
                <a:ea typeface="Times New Roman" charset="0"/>
              </a:rPr>
              <a:t>  </a:t>
            </a:r>
            <a:r>
              <a:rPr lang="en-US" sz="1600" b="1" dirty="0" smtClean="0">
                <a:latin typeface="Courier" charset="0"/>
                <a:ea typeface="Times New Roman" charset="0"/>
              </a:rPr>
              <a:t>function:</a:t>
            </a:r>
            <a:endParaRPr kumimoji="0" lang="en-US" sz="1600" b="0" i="0" u="none" strike="noStrike" cap="none" normalizeH="0" baseline="0" dirty="0" smtClean="0">
              <a:ln>
                <a:noFill/>
              </a:ln>
              <a:solidFill>
                <a:schemeClr val="tx1"/>
              </a:solidFill>
              <a:effectLst/>
              <a:latin typeface="Courier" charset="0"/>
              <a:ea typeface="Times New Roman" charset="0"/>
            </a:endParaRPr>
          </a:p>
        </p:txBody>
      </p:sp>
      <p:grpSp>
        <p:nvGrpSpPr>
          <p:cNvPr id="121" name="Group 120"/>
          <p:cNvGrpSpPr/>
          <p:nvPr/>
        </p:nvGrpSpPr>
        <p:grpSpPr>
          <a:xfrm>
            <a:off x="4849799" y="5248702"/>
            <a:ext cx="4218634" cy="1609298"/>
            <a:chOff x="4679642" y="4288561"/>
            <a:chExt cx="4218634" cy="1609298"/>
          </a:xfrm>
        </p:grpSpPr>
        <p:sp>
          <p:nvSpPr>
            <p:cNvPr id="122" name="Rectangle 121"/>
            <p:cNvSpPr/>
            <p:nvPr/>
          </p:nvSpPr>
          <p:spPr bwMode="auto">
            <a:xfrm>
              <a:off x="4679642" y="4288561"/>
              <a:ext cx="4218634" cy="1609298"/>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a:outerShdw blurRad="50800" dist="38100" dir="2700000" algn="tl" rotWithShape="0">
                <a:srgbClr val="000000">
                  <a:alpha val="43000"/>
                </a:srgb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23" name="Rounded Rectangle 122"/>
            <p:cNvSpPr/>
            <p:nvPr/>
          </p:nvSpPr>
          <p:spPr bwMode="auto">
            <a:xfrm>
              <a:off x="8190558" y="5032045"/>
              <a:ext cx="368488" cy="351800"/>
            </a:xfrm>
            <a:prstGeom prst="roundRect">
              <a:avLst/>
            </a:prstGeom>
            <a:solidFill>
              <a:srgbClr val="D65F5C"/>
            </a:solidFill>
            <a:ln w="9525">
              <a:solidFill>
                <a:schemeClr val="tx1"/>
              </a:solidFill>
              <a:miter lim="800000"/>
              <a:headEnd/>
              <a:tailEnd/>
            </a:ln>
          </p:spPr>
          <p:txBody>
            <a:bodyPr wrap="none" anchor="ctr">
              <a:prstTxWarp prst="textNoShape">
                <a:avLst/>
              </a:prstTxWarp>
            </a:bodyPr>
            <a:lstStyle/>
            <a:p>
              <a:endParaRPr lang="en-US" sz="1200"/>
            </a:p>
          </p:txBody>
        </p:sp>
        <p:sp>
          <p:nvSpPr>
            <p:cNvPr id="124" name="Rounded Rectangle 123"/>
            <p:cNvSpPr/>
            <p:nvPr/>
          </p:nvSpPr>
          <p:spPr bwMode="auto">
            <a:xfrm>
              <a:off x="5398351" y="5256212"/>
              <a:ext cx="1521745" cy="338432"/>
            </a:xfrm>
            <a:prstGeom prst="roundRect">
              <a:avLst/>
            </a:prstGeom>
            <a:solidFill>
              <a:srgbClr val="69B28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25" name="Rounded Rectangle 124"/>
            <p:cNvSpPr/>
            <p:nvPr/>
          </p:nvSpPr>
          <p:spPr bwMode="auto">
            <a:xfrm>
              <a:off x="7109804" y="5044924"/>
              <a:ext cx="918651" cy="351800"/>
            </a:xfrm>
            <a:prstGeom prst="roundRect">
              <a:avLst/>
            </a:prstGeom>
            <a:solidFill>
              <a:srgbClr val="B89B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26" name="Rounded Rectangle 125"/>
            <p:cNvSpPr/>
            <p:nvPr/>
          </p:nvSpPr>
          <p:spPr bwMode="auto">
            <a:xfrm>
              <a:off x="5386132" y="4728756"/>
              <a:ext cx="1525718" cy="338111"/>
            </a:xfrm>
            <a:prstGeom prst="roundRect">
              <a:avLst/>
            </a:prstGeom>
            <a:solidFill>
              <a:srgbClr val="69B28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grpSp>
          <p:nvGrpSpPr>
            <p:cNvPr id="127" name="Group 126"/>
            <p:cNvGrpSpPr/>
            <p:nvPr/>
          </p:nvGrpSpPr>
          <p:grpSpPr>
            <a:xfrm>
              <a:off x="4797203" y="4743186"/>
              <a:ext cx="329885" cy="329093"/>
              <a:chOff x="4827129" y="5239029"/>
              <a:chExt cx="329885" cy="329093"/>
            </a:xfrm>
          </p:grpSpPr>
          <p:sp>
            <p:nvSpPr>
              <p:cNvPr id="154" name="Rounded Rectangle 153"/>
              <p:cNvSpPr/>
              <p:nvPr/>
            </p:nvSpPr>
            <p:spPr bwMode="auto">
              <a:xfrm>
                <a:off x="4827129" y="5239029"/>
                <a:ext cx="329885" cy="329093"/>
              </a:xfrm>
              <a:prstGeom prst="roundRect">
                <a:avLst/>
              </a:prstGeom>
              <a:solidFill>
                <a:srgbClr val="FFE7A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55" name="Rectangle 154"/>
              <p:cNvSpPr/>
              <p:nvPr/>
            </p:nvSpPr>
            <p:spPr>
              <a:xfrm>
                <a:off x="4912039" y="5322226"/>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sp>
          <p:nvSpPr>
            <p:cNvPr id="128" name="Oval 127"/>
            <p:cNvSpPr/>
            <p:nvPr/>
          </p:nvSpPr>
          <p:spPr>
            <a:xfrm>
              <a:off x="5521674" y="4821102"/>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9" name="Rectangle 128"/>
            <p:cNvSpPr/>
            <p:nvPr/>
          </p:nvSpPr>
          <p:spPr>
            <a:xfrm>
              <a:off x="6060150" y="4821102"/>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0" name="Rectangle 129"/>
            <p:cNvSpPr/>
            <p:nvPr/>
          </p:nvSpPr>
          <p:spPr>
            <a:xfrm>
              <a:off x="6060150" y="5357022"/>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Oval 130"/>
            <p:cNvSpPr/>
            <p:nvPr/>
          </p:nvSpPr>
          <p:spPr>
            <a:xfrm>
              <a:off x="5521674" y="5357022"/>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2" name="Oval 131"/>
            <p:cNvSpPr/>
            <p:nvPr/>
          </p:nvSpPr>
          <p:spPr>
            <a:xfrm>
              <a:off x="6645120" y="4821102"/>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3" name="Oval 132"/>
            <p:cNvSpPr/>
            <p:nvPr/>
          </p:nvSpPr>
          <p:spPr>
            <a:xfrm>
              <a:off x="6645120" y="5357022"/>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4" name="Rectangle 133"/>
            <p:cNvSpPr/>
            <p:nvPr/>
          </p:nvSpPr>
          <p:spPr>
            <a:xfrm>
              <a:off x="7223022" y="5142098"/>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5" name="Rectangle 134"/>
            <p:cNvSpPr/>
            <p:nvPr/>
          </p:nvSpPr>
          <p:spPr>
            <a:xfrm>
              <a:off x="8299088" y="5142098"/>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6" name="Oval 135"/>
            <p:cNvSpPr/>
            <p:nvPr/>
          </p:nvSpPr>
          <p:spPr>
            <a:xfrm>
              <a:off x="7761056" y="5142098"/>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7" name="TextBox 136"/>
            <p:cNvSpPr txBox="1"/>
            <p:nvPr/>
          </p:nvSpPr>
          <p:spPr>
            <a:xfrm>
              <a:off x="4690827" y="4406356"/>
              <a:ext cx="542637" cy="338554"/>
            </a:xfrm>
            <a:prstGeom prst="rect">
              <a:avLst/>
            </a:prstGeom>
            <a:noFill/>
          </p:spPr>
          <p:txBody>
            <a:bodyPr wrap="none" rtlCol="0">
              <a:spAutoFit/>
            </a:bodyPr>
            <a:lstStyle/>
            <a:p>
              <a:r>
                <a:rPr lang="en-US" sz="1600" dirty="0" smtClean="0"/>
                <a:t>WM</a:t>
              </a:r>
              <a:endParaRPr lang="en-US" sz="1600" dirty="0"/>
            </a:p>
          </p:txBody>
        </p:sp>
        <p:sp>
          <p:nvSpPr>
            <p:cNvPr id="138" name="TextBox 137"/>
            <p:cNvSpPr txBox="1"/>
            <p:nvPr/>
          </p:nvSpPr>
          <p:spPr>
            <a:xfrm>
              <a:off x="5770219" y="4383542"/>
              <a:ext cx="794208" cy="338554"/>
            </a:xfrm>
            <a:prstGeom prst="rect">
              <a:avLst/>
            </a:prstGeom>
            <a:noFill/>
          </p:spPr>
          <p:txBody>
            <a:bodyPr wrap="none" rtlCol="0">
              <a:spAutoFit/>
            </a:bodyPr>
            <a:lstStyle/>
            <a:p>
              <a:pPr algn="ctr"/>
              <a:r>
                <a:rPr lang="en-US" sz="1600" dirty="0" smtClean="0"/>
                <a:t>Pattern</a:t>
              </a:r>
            </a:p>
          </p:txBody>
        </p:sp>
        <p:sp>
          <p:nvSpPr>
            <p:cNvPr id="139" name="TextBox 138"/>
            <p:cNvSpPr txBox="1"/>
            <p:nvPr/>
          </p:nvSpPr>
          <p:spPr>
            <a:xfrm>
              <a:off x="7283189" y="4652505"/>
              <a:ext cx="561071" cy="338554"/>
            </a:xfrm>
            <a:prstGeom prst="rect">
              <a:avLst/>
            </a:prstGeom>
            <a:noFill/>
          </p:spPr>
          <p:txBody>
            <a:bodyPr wrap="none" rtlCol="0">
              <a:spAutoFit/>
            </a:bodyPr>
            <a:lstStyle/>
            <a:p>
              <a:r>
                <a:rPr lang="en-US" sz="1600" dirty="0" smtClean="0"/>
                <a:t>Join</a:t>
              </a:r>
              <a:endParaRPr lang="en-US" sz="1600" dirty="0"/>
            </a:p>
          </p:txBody>
        </p:sp>
        <p:cxnSp>
          <p:nvCxnSpPr>
            <p:cNvPr id="140" name="Straight Arrow Connector 139"/>
            <p:cNvCxnSpPr>
              <a:stCxn id="155" idx="3"/>
              <a:endCxn id="128" idx="2"/>
            </p:cNvCxnSpPr>
            <p:nvPr/>
          </p:nvCxnSpPr>
          <p:spPr>
            <a:xfrm flipV="1">
              <a:off x="5034513" y="4897302"/>
              <a:ext cx="487161" cy="5281"/>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31" idx="6"/>
              <a:endCxn id="130" idx="1"/>
            </p:cNvCxnSpPr>
            <p:nvPr/>
          </p:nvCxnSpPr>
          <p:spPr>
            <a:xfrm>
              <a:off x="5674074" y="5433222"/>
              <a:ext cx="386076" cy="1588"/>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a:stCxn id="132" idx="6"/>
              <a:endCxn id="134" idx="1"/>
            </p:cNvCxnSpPr>
            <p:nvPr/>
          </p:nvCxnSpPr>
          <p:spPr>
            <a:xfrm>
              <a:off x="6797520" y="4897302"/>
              <a:ext cx="425502" cy="320996"/>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a:stCxn id="133" idx="6"/>
              <a:endCxn id="134" idx="1"/>
            </p:cNvCxnSpPr>
            <p:nvPr/>
          </p:nvCxnSpPr>
          <p:spPr>
            <a:xfrm flipV="1">
              <a:off x="6797520" y="5218298"/>
              <a:ext cx="425502" cy="214924"/>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a:stCxn id="128" idx="6"/>
              <a:endCxn id="129" idx="1"/>
            </p:cNvCxnSpPr>
            <p:nvPr/>
          </p:nvCxnSpPr>
          <p:spPr>
            <a:xfrm>
              <a:off x="5674074" y="4897302"/>
              <a:ext cx="386076" cy="1588"/>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a:stCxn id="134" idx="3"/>
              <a:endCxn id="136" idx="2"/>
            </p:cNvCxnSpPr>
            <p:nvPr/>
          </p:nvCxnSpPr>
          <p:spPr>
            <a:xfrm>
              <a:off x="7375422" y="5218298"/>
              <a:ext cx="385634" cy="1588"/>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stCxn id="136" idx="6"/>
              <a:endCxn id="135" idx="1"/>
            </p:cNvCxnSpPr>
            <p:nvPr/>
          </p:nvCxnSpPr>
          <p:spPr>
            <a:xfrm>
              <a:off x="7913456" y="5218298"/>
              <a:ext cx="385632" cy="1588"/>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a:stCxn id="130" idx="3"/>
              <a:endCxn id="133" idx="2"/>
            </p:cNvCxnSpPr>
            <p:nvPr/>
          </p:nvCxnSpPr>
          <p:spPr>
            <a:xfrm>
              <a:off x="6212550" y="5433222"/>
              <a:ext cx="432570" cy="1588"/>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a:stCxn id="129" idx="3"/>
              <a:endCxn id="132" idx="2"/>
            </p:cNvCxnSpPr>
            <p:nvPr/>
          </p:nvCxnSpPr>
          <p:spPr>
            <a:xfrm>
              <a:off x="6212550" y="4897302"/>
              <a:ext cx="432570" cy="1588"/>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49" name="Group 148"/>
            <p:cNvGrpSpPr/>
            <p:nvPr/>
          </p:nvGrpSpPr>
          <p:grpSpPr>
            <a:xfrm>
              <a:off x="4797203" y="5269643"/>
              <a:ext cx="329885" cy="329093"/>
              <a:chOff x="4827129" y="5239029"/>
              <a:chExt cx="329885" cy="329093"/>
            </a:xfrm>
          </p:grpSpPr>
          <p:sp>
            <p:nvSpPr>
              <p:cNvPr id="152" name="Rounded Rectangle 151"/>
              <p:cNvSpPr/>
              <p:nvPr/>
            </p:nvSpPr>
            <p:spPr bwMode="auto">
              <a:xfrm>
                <a:off x="4827129" y="5239029"/>
                <a:ext cx="329885" cy="329093"/>
              </a:xfrm>
              <a:prstGeom prst="roundRect">
                <a:avLst/>
              </a:prstGeom>
              <a:solidFill>
                <a:srgbClr val="FFE7A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153" name="Rectangle 152"/>
              <p:cNvSpPr/>
              <p:nvPr/>
            </p:nvSpPr>
            <p:spPr>
              <a:xfrm>
                <a:off x="4912039" y="5322226"/>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grpSp>
        <p:cxnSp>
          <p:nvCxnSpPr>
            <p:cNvPr id="150" name="Straight Arrow Connector 149"/>
            <p:cNvCxnSpPr>
              <a:stCxn id="153" idx="3"/>
              <a:endCxn id="131" idx="2"/>
            </p:cNvCxnSpPr>
            <p:nvPr/>
          </p:nvCxnSpPr>
          <p:spPr>
            <a:xfrm>
              <a:off x="5034513" y="5429040"/>
              <a:ext cx="487161" cy="4182"/>
            </a:xfrm>
            <a:prstGeom prst="straightConnector1">
              <a:avLst/>
            </a:prstGeom>
            <a:ln w="19050" cap="flat" cmpd="sng" algn="ctr">
              <a:solidFill>
                <a:schemeClr val="tx1">
                  <a:lumMod val="75000"/>
                  <a:lumOff val="25000"/>
                </a:schemeClr>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7914001" y="4657024"/>
              <a:ext cx="971640" cy="338554"/>
            </a:xfrm>
            <a:prstGeom prst="rect">
              <a:avLst/>
            </a:prstGeom>
            <a:noFill/>
          </p:spPr>
          <p:txBody>
            <a:bodyPr wrap="none" rtlCol="0">
              <a:spAutoFit/>
            </a:bodyPr>
            <a:lstStyle/>
            <a:p>
              <a:r>
                <a:rPr lang="en-US" sz="1600" dirty="0" smtClean="0"/>
                <a:t>Function</a:t>
              </a:r>
              <a:endParaRPr lang="en-US" sz="1600" dirty="0"/>
            </a:p>
          </p:txBody>
        </p:sp>
      </p:grpSp>
    </p:spTree>
    <p:extLst>
      <p:ext uri="{BB962C8B-B14F-4D97-AF65-F5344CB8AC3E}">
        <p14:creationId xmlns:p14="http://schemas.microsoft.com/office/powerpoint/2010/main" val="278281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Recent Results</a:t>
            </a:r>
            <a:endParaRPr lang="en-US" dirty="0"/>
          </a:p>
        </p:txBody>
      </p:sp>
      <p:sp>
        <p:nvSpPr>
          <p:cNvPr id="3" name="Content Placeholder 2"/>
          <p:cNvSpPr>
            <a:spLocks noGrp="1"/>
          </p:cNvSpPr>
          <p:nvPr>
            <p:ph idx="1"/>
          </p:nvPr>
        </p:nvSpPr>
        <p:spPr/>
        <p:txBody>
          <a:bodyPr/>
          <a:lstStyle/>
          <a:p>
            <a:pPr>
              <a:spcBef>
                <a:spcPts val="3200"/>
              </a:spcBef>
            </a:pPr>
            <a:r>
              <a:rPr lang="en-US" sz="3200" dirty="0" smtClean="0"/>
              <a:t>Decision making</a:t>
            </a:r>
          </a:p>
          <a:p>
            <a:pPr>
              <a:spcBef>
                <a:spcPts val="3200"/>
              </a:spcBef>
            </a:pPr>
            <a:r>
              <a:rPr lang="en-US" sz="3200" dirty="0" smtClean="0"/>
              <a:t>Mental imagery</a:t>
            </a:r>
          </a:p>
          <a:p>
            <a:pPr>
              <a:spcBef>
                <a:spcPts val="3200"/>
              </a:spcBef>
            </a:pPr>
            <a:r>
              <a:rPr lang="en-US" sz="3200" dirty="0" smtClean="0"/>
              <a:t>Episodic learning</a:t>
            </a:r>
          </a:p>
          <a:p>
            <a:pPr>
              <a:spcBef>
                <a:spcPts val="3200"/>
              </a:spcBef>
            </a:pPr>
            <a:r>
              <a:rPr lang="en-US" sz="3200" dirty="0" smtClean="0"/>
              <a:t>Statistical question answering</a:t>
            </a:r>
          </a:p>
          <a:p>
            <a:pPr>
              <a:spcBef>
                <a:spcPts val="3200"/>
              </a:spcBef>
            </a:pPr>
            <a:r>
              <a:rPr lang="en-US" sz="3200" i="1" dirty="0" smtClean="0"/>
              <a:t>Prediction-</a:t>
            </a:r>
            <a:r>
              <a:rPr lang="en-US" sz="3200" i="1" dirty="0" smtClean="0"/>
              <a:t>based </a:t>
            </a:r>
            <a:r>
              <a:rPr lang="en-US" sz="3200" i="1" dirty="0"/>
              <a:t>s</a:t>
            </a:r>
            <a:r>
              <a:rPr lang="en-US" sz="3200" i="1" dirty="0" smtClean="0"/>
              <a:t>upervised </a:t>
            </a:r>
            <a:r>
              <a:rPr lang="en-US" sz="3200" i="1" dirty="0" smtClean="0"/>
              <a:t>learning</a:t>
            </a:r>
            <a:endParaRPr lang="en-US" sz="3200" i="1" dirty="0"/>
          </a:p>
        </p:txBody>
      </p:sp>
    </p:spTree>
    <p:extLst>
      <p:ext uri="{BB962C8B-B14F-4D97-AF65-F5344CB8AC3E}">
        <p14:creationId xmlns:p14="http://schemas.microsoft.com/office/powerpoint/2010/main" val="385364893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a:xfrm>
            <a:off x="539750" y="1175724"/>
            <a:ext cx="8333192" cy="5007586"/>
          </a:xfrm>
        </p:spPr>
        <p:txBody>
          <a:bodyPr/>
          <a:lstStyle/>
          <a:p>
            <a:pPr>
              <a:spcBef>
                <a:spcPts val="200"/>
              </a:spcBef>
            </a:pPr>
            <a:r>
              <a:rPr lang="en-US" sz="2400" dirty="0" smtClean="0"/>
              <a:t>Preferences encoded via </a:t>
            </a:r>
            <a:r>
              <a:rPr lang="en-US" sz="2400" dirty="0" smtClean="0"/>
              <a:t>actions and functions</a:t>
            </a:r>
            <a:endParaRPr lang="en-US" sz="2400" dirty="0" smtClean="0"/>
          </a:p>
          <a:p>
            <a:pPr>
              <a:spcBef>
                <a:spcPts val="200"/>
              </a:spcBef>
            </a:pPr>
            <a:endParaRPr lang="en-US" sz="2400" dirty="0" smtClean="0"/>
          </a:p>
          <a:p>
            <a:pPr>
              <a:spcBef>
                <a:spcPts val="200"/>
              </a:spcBef>
            </a:pPr>
            <a:endParaRPr lang="en-US" sz="2400" dirty="0"/>
          </a:p>
          <a:p>
            <a:pPr>
              <a:spcBef>
                <a:spcPts val="200"/>
              </a:spcBef>
            </a:pPr>
            <a:endParaRPr lang="en-US" sz="2400" dirty="0" smtClean="0"/>
          </a:p>
          <a:p>
            <a:pPr>
              <a:spcBef>
                <a:spcPts val="200"/>
              </a:spcBef>
            </a:pPr>
            <a:endParaRPr lang="en-US" sz="2400" dirty="0"/>
          </a:p>
          <a:p>
            <a:pPr>
              <a:spcBef>
                <a:spcPts val="200"/>
              </a:spcBef>
            </a:pPr>
            <a:endParaRPr lang="en-US" sz="2400" dirty="0" smtClean="0"/>
          </a:p>
          <a:p>
            <a:pPr>
              <a:spcBef>
                <a:spcPts val="200"/>
              </a:spcBef>
            </a:pPr>
            <a:endParaRPr lang="en-US" sz="2400" dirty="0" smtClean="0"/>
          </a:p>
          <a:p>
            <a:pPr>
              <a:spcBef>
                <a:spcPts val="200"/>
              </a:spcBef>
            </a:pPr>
            <a:r>
              <a:rPr lang="en-US" sz="2400" dirty="0" smtClean="0"/>
              <a:t>Most processing happens in graph via SP algorithm</a:t>
            </a:r>
          </a:p>
          <a:p>
            <a:pPr>
              <a:spcBef>
                <a:spcPts val="200"/>
              </a:spcBef>
            </a:pPr>
            <a:r>
              <a:rPr lang="en-US" dirty="0" smtClean="0"/>
              <a:t>Complete implementation of Eight Puzzle</a:t>
            </a:r>
          </a:p>
          <a:p>
            <a:pPr lvl="1">
              <a:spcBef>
                <a:spcPts val="200"/>
              </a:spcBef>
            </a:pPr>
            <a:r>
              <a:rPr lang="en-US" dirty="0" smtClean="0"/>
              <a:t>747 nodes (404 variable, 343 factor)</a:t>
            </a:r>
          </a:p>
          <a:p>
            <a:pPr lvl="1">
              <a:spcBef>
                <a:spcPts val="200"/>
              </a:spcBef>
            </a:pPr>
            <a:r>
              <a:rPr lang="en-US" dirty="0" smtClean="0"/>
              <a:t>Solves a simple problem in 9 decisions</a:t>
            </a:r>
          </a:p>
          <a:p>
            <a:pPr lvl="2">
              <a:spcBef>
                <a:spcPts val="200"/>
              </a:spcBef>
            </a:pPr>
            <a:r>
              <a:rPr lang="en-US" dirty="0" smtClean="0"/>
              <a:t>1713 messages/decision, 2.5 seconds/decision</a:t>
            </a:r>
          </a:p>
          <a:p>
            <a:pPr>
              <a:spcBef>
                <a:spcPts val="200"/>
              </a:spcBef>
            </a:pPr>
            <a:r>
              <a:rPr lang="en-US" dirty="0" smtClean="0"/>
              <a:t>Also initial implementation of r</a:t>
            </a:r>
            <a:r>
              <a:rPr lang="en-US" sz="2400" dirty="0" smtClean="0"/>
              <a:t>eflection, but slow(</a:t>
            </a:r>
            <a:r>
              <a:rPr lang="en-US" sz="2400" dirty="0" err="1" smtClean="0"/>
              <a:t>er</a:t>
            </a:r>
            <a:r>
              <a:rPr lang="en-US" dirty="0"/>
              <a:t>)</a:t>
            </a:r>
            <a:endParaRPr lang="en-US" sz="2400" dirty="0" smtClean="0"/>
          </a:p>
        </p:txBody>
      </p:sp>
      <p:sp>
        <p:nvSpPr>
          <p:cNvPr id="5" name="Rectangle 4"/>
          <p:cNvSpPr/>
          <p:nvPr/>
        </p:nvSpPr>
        <p:spPr>
          <a:xfrm>
            <a:off x="819478" y="1665199"/>
            <a:ext cx="8100351" cy="2308324"/>
          </a:xfrm>
          <a:prstGeom prst="rect">
            <a:avLst/>
          </a:prstGeom>
        </p:spPr>
        <p:txBody>
          <a:bodyPr wrap="square">
            <a:spAutoFit/>
          </a:bodyPr>
          <a:lstStyle/>
          <a:p>
            <a:r>
              <a:rPr lang="en-US" sz="1200" dirty="0" smtClean="0">
                <a:latin typeface="Courier"/>
                <a:cs typeface="Courier"/>
              </a:rPr>
              <a:t> </a:t>
            </a:r>
            <a:r>
              <a:rPr lang="en-US" sz="1200" b="1" dirty="0" smtClean="0">
                <a:latin typeface="Courier"/>
                <a:cs typeface="Courier"/>
              </a:rPr>
              <a:t>CONDITIONAL</a:t>
            </a:r>
            <a:r>
              <a:rPr lang="en-US" sz="1200" dirty="0">
                <a:latin typeface="Courier"/>
                <a:cs typeface="Courier"/>
              </a:rPr>
              <a:t> </a:t>
            </a:r>
            <a:r>
              <a:rPr lang="en-US" sz="1200" i="1" dirty="0" smtClean="0">
                <a:latin typeface="Courier"/>
                <a:cs typeface="Courier"/>
              </a:rPr>
              <a:t>goal-best</a:t>
            </a:r>
            <a:r>
              <a:rPr lang="en-US" sz="1200" dirty="0" smtClean="0">
                <a:latin typeface="Courier"/>
                <a:cs typeface="Courier"/>
              </a:rPr>
              <a:t> </a:t>
            </a:r>
            <a:r>
              <a:rPr lang="en-US" sz="1200" dirty="0" smtClean="0">
                <a:solidFill>
                  <a:srgbClr val="3366FF"/>
                </a:solidFill>
                <a:latin typeface="Courier"/>
                <a:cs typeface="Courier"/>
              </a:rPr>
              <a:t>; Prefer operator that moves a tile into its desired location</a:t>
            </a:r>
          </a:p>
          <a:p>
            <a:r>
              <a:rPr lang="en-US" sz="1200" dirty="0" smtClean="0">
                <a:latin typeface="Courier"/>
                <a:cs typeface="Courier"/>
              </a:rPr>
              <a:t>      </a:t>
            </a:r>
            <a:r>
              <a:rPr lang="en-US" sz="1200" b="1" dirty="0" smtClean="0">
                <a:latin typeface="Courier"/>
                <a:cs typeface="Courier"/>
              </a:rPr>
              <a:t>:conditions</a:t>
            </a:r>
            <a:r>
              <a:rPr lang="en-US" sz="1200" dirty="0" smtClean="0">
                <a:latin typeface="Courier"/>
                <a:cs typeface="Courier"/>
              </a:rPr>
              <a:t> (blank </a:t>
            </a:r>
            <a:r>
              <a:rPr lang="en-US" sz="1200" dirty="0" err="1" smtClean="0">
                <a:latin typeface="Courier"/>
                <a:cs typeface="Courier"/>
              </a:rPr>
              <a:t>state:</a:t>
            </a:r>
            <a:r>
              <a:rPr lang="en-US" sz="1200" i="1" dirty="0" err="1" smtClean="0">
                <a:latin typeface="Courier"/>
                <a:cs typeface="Courier"/>
              </a:rPr>
              <a:t>s</a:t>
            </a:r>
            <a:r>
              <a:rPr lang="en-US" sz="1200" dirty="0" smtClean="0">
                <a:latin typeface="Courier"/>
                <a:cs typeface="Courier"/>
              </a:rPr>
              <a:t> </a:t>
            </a:r>
            <a:r>
              <a:rPr lang="en-US" sz="1200" dirty="0" err="1" smtClean="0">
                <a:latin typeface="Courier"/>
                <a:cs typeface="Courier"/>
              </a:rPr>
              <a:t>cell:</a:t>
            </a:r>
            <a:r>
              <a:rPr lang="en-US" sz="1200" i="1" dirty="0" err="1" smtClean="0">
                <a:latin typeface="Courier"/>
                <a:cs typeface="Courier"/>
              </a:rPr>
              <a:t>cb</a:t>
            </a:r>
            <a:r>
              <a:rPr lang="en-US" sz="1200" dirty="0" smtClean="0">
                <a:latin typeface="Courier"/>
                <a:cs typeface="Courier"/>
              </a:rPr>
              <a:t>)</a:t>
            </a:r>
          </a:p>
          <a:p>
            <a:r>
              <a:rPr lang="en-US" sz="1200" dirty="0" smtClean="0">
                <a:latin typeface="Courier"/>
                <a:cs typeface="Courier"/>
              </a:rPr>
              <a:t>                  (acceptable </a:t>
            </a:r>
            <a:r>
              <a:rPr lang="en-US" sz="1200" dirty="0" err="1" smtClean="0">
                <a:latin typeface="Courier"/>
                <a:cs typeface="Courier"/>
              </a:rPr>
              <a:t>state:</a:t>
            </a:r>
            <a:r>
              <a:rPr lang="en-US" sz="1200" i="1" dirty="0" err="1" smtClean="0">
                <a:latin typeface="Courier"/>
                <a:cs typeface="Courier"/>
              </a:rPr>
              <a:t>s</a:t>
            </a:r>
            <a:r>
              <a:rPr lang="en-US" sz="1200" dirty="0" smtClean="0">
                <a:latin typeface="Courier"/>
                <a:cs typeface="Courier"/>
              </a:rPr>
              <a:t> </a:t>
            </a:r>
            <a:r>
              <a:rPr lang="en-US" sz="1200" dirty="0" err="1" smtClean="0">
                <a:latin typeface="Courier"/>
                <a:cs typeface="Courier"/>
              </a:rPr>
              <a:t>operator:</a:t>
            </a:r>
            <a:r>
              <a:rPr lang="en-US" sz="1200" i="1" dirty="0" err="1" smtClean="0">
                <a:latin typeface="Courier"/>
                <a:cs typeface="Courier"/>
              </a:rPr>
              <a:t>ct</a:t>
            </a:r>
            <a:r>
              <a:rPr lang="en-US" sz="1200" dirty="0" smtClean="0">
                <a:latin typeface="Courier"/>
                <a:cs typeface="Courier"/>
              </a:rPr>
              <a:t>)</a:t>
            </a:r>
          </a:p>
          <a:p>
            <a:r>
              <a:rPr lang="en-US" sz="1200" dirty="0" smtClean="0">
                <a:latin typeface="Courier"/>
                <a:cs typeface="Courier"/>
              </a:rPr>
              <a:t>                  (location </a:t>
            </a:r>
            <a:r>
              <a:rPr lang="en-US" sz="1200" dirty="0" err="1" smtClean="0">
                <a:latin typeface="Courier"/>
                <a:cs typeface="Courier"/>
              </a:rPr>
              <a:t>cell:</a:t>
            </a:r>
            <a:r>
              <a:rPr lang="en-US" sz="1200" i="1" dirty="0" err="1" smtClean="0">
                <a:latin typeface="Courier"/>
                <a:cs typeface="Courier"/>
              </a:rPr>
              <a:t>ct</a:t>
            </a:r>
            <a:r>
              <a:rPr lang="en-US" sz="1200" dirty="0" smtClean="0">
                <a:latin typeface="Courier"/>
                <a:cs typeface="Courier"/>
              </a:rPr>
              <a:t> </a:t>
            </a:r>
            <a:r>
              <a:rPr lang="en-US" sz="1200" dirty="0" err="1" smtClean="0">
                <a:latin typeface="Courier"/>
                <a:cs typeface="Courier"/>
              </a:rPr>
              <a:t>tile:</a:t>
            </a:r>
            <a:r>
              <a:rPr lang="en-US" sz="1200" i="1" dirty="0" err="1" smtClean="0">
                <a:latin typeface="Courier"/>
                <a:cs typeface="Courier"/>
              </a:rPr>
              <a:t>t</a:t>
            </a:r>
            <a:r>
              <a:rPr lang="en-US" sz="1200" dirty="0" smtClean="0">
                <a:latin typeface="Courier"/>
                <a:cs typeface="Courier"/>
              </a:rPr>
              <a:t>)</a:t>
            </a:r>
          </a:p>
          <a:p>
            <a:r>
              <a:rPr lang="en-US" sz="1200" dirty="0" smtClean="0">
                <a:latin typeface="Courier"/>
                <a:cs typeface="Courier"/>
              </a:rPr>
              <a:t>                  (goal </a:t>
            </a:r>
            <a:r>
              <a:rPr lang="en-US" sz="1200" dirty="0" err="1" smtClean="0">
                <a:latin typeface="Courier"/>
                <a:cs typeface="Courier"/>
              </a:rPr>
              <a:t>cell:</a:t>
            </a:r>
            <a:r>
              <a:rPr lang="en-US" sz="1200" i="1" dirty="0" err="1" smtClean="0">
                <a:latin typeface="Courier"/>
                <a:cs typeface="Courier"/>
              </a:rPr>
              <a:t>cb</a:t>
            </a:r>
            <a:r>
              <a:rPr lang="en-US" sz="1200" dirty="0">
                <a:latin typeface="Courier"/>
                <a:cs typeface="Courier"/>
              </a:rPr>
              <a:t> </a:t>
            </a:r>
            <a:r>
              <a:rPr lang="en-US" sz="1200" dirty="0" err="1" smtClean="0">
                <a:latin typeface="Courier"/>
                <a:cs typeface="Courier"/>
              </a:rPr>
              <a:t>tile:</a:t>
            </a:r>
            <a:r>
              <a:rPr lang="en-US" sz="1200" i="1" dirty="0" err="1" smtClean="0">
                <a:latin typeface="Courier"/>
                <a:cs typeface="Courier"/>
              </a:rPr>
              <a:t>t</a:t>
            </a:r>
            <a:r>
              <a:rPr lang="en-US" sz="1200" dirty="0" smtClean="0">
                <a:latin typeface="Courier"/>
                <a:cs typeface="Courier"/>
              </a:rPr>
              <a:t>)</a:t>
            </a:r>
          </a:p>
          <a:p>
            <a:r>
              <a:rPr lang="en-US" sz="1200" dirty="0" smtClean="0">
                <a:latin typeface="Courier"/>
                <a:cs typeface="Courier"/>
              </a:rPr>
              <a:t>      </a:t>
            </a:r>
            <a:r>
              <a:rPr lang="en-US" sz="1200" b="1" dirty="0" smtClean="0">
                <a:latin typeface="Courier"/>
                <a:cs typeface="Courier"/>
              </a:rPr>
              <a:t>:actions</a:t>
            </a:r>
            <a:r>
              <a:rPr lang="en-US" sz="1200" dirty="0" smtClean="0">
                <a:latin typeface="Courier"/>
                <a:cs typeface="Courier"/>
              </a:rPr>
              <a:t> (selected state</a:t>
            </a:r>
            <a:r>
              <a:rPr lang="en-US" sz="1200" i="1" dirty="0" smtClean="0">
                <a:latin typeface="Courier"/>
                <a:cs typeface="Courier"/>
              </a:rPr>
              <a:t>s</a:t>
            </a:r>
            <a:r>
              <a:rPr lang="en-US" sz="1200" dirty="0" smtClean="0">
                <a:latin typeface="Courier"/>
                <a:cs typeface="Courier"/>
              </a:rPr>
              <a:t> </a:t>
            </a:r>
            <a:r>
              <a:rPr lang="en-US" sz="1200" dirty="0" err="1" smtClean="0">
                <a:latin typeface="Courier"/>
                <a:cs typeface="Courier"/>
              </a:rPr>
              <a:t>operator:</a:t>
            </a:r>
            <a:r>
              <a:rPr lang="en-US" sz="1200" i="1" dirty="0" err="1" smtClean="0">
                <a:latin typeface="Courier"/>
                <a:cs typeface="Courier"/>
              </a:rPr>
              <a:t>ct</a:t>
            </a:r>
            <a:r>
              <a:rPr lang="en-US" sz="1200" dirty="0" smtClean="0">
                <a:latin typeface="Courier"/>
                <a:cs typeface="Courier"/>
              </a:rPr>
              <a:t>)</a:t>
            </a:r>
          </a:p>
          <a:p>
            <a:r>
              <a:rPr lang="en-US" sz="1200" dirty="0" smtClean="0">
                <a:latin typeface="Courier"/>
                <a:cs typeface="Courier"/>
              </a:rPr>
              <a:t>      </a:t>
            </a:r>
            <a:r>
              <a:rPr lang="en-US" sz="1200" b="1" dirty="0" smtClean="0">
                <a:solidFill>
                  <a:srgbClr val="800000"/>
                </a:solidFill>
                <a:latin typeface="Courier"/>
                <a:cs typeface="Courier"/>
              </a:rPr>
              <a:t>:function</a:t>
            </a:r>
            <a:r>
              <a:rPr lang="en-US" sz="1200" dirty="0" smtClean="0">
                <a:solidFill>
                  <a:srgbClr val="800000"/>
                </a:solidFill>
                <a:latin typeface="Courier"/>
                <a:cs typeface="Courier"/>
              </a:rPr>
              <a:t> 10</a:t>
            </a:r>
            <a:endParaRPr lang="en-US" sz="1200" dirty="0" smtClean="0">
              <a:latin typeface="Courier"/>
              <a:cs typeface="Courier"/>
            </a:endParaRPr>
          </a:p>
          <a:p>
            <a:endParaRPr lang="en-US" sz="1200" dirty="0" smtClean="0">
              <a:latin typeface="Courier"/>
              <a:cs typeface="Courier"/>
            </a:endParaRPr>
          </a:p>
          <a:p>
            <a:r>
              <a:rPr lang="en-US" sz="1200" dirty="0">
                <a:latin typeface="Courier"/>
                <a:cs typeface="Courier"/>
              </a:rPr>
              <a:t> </a:t>
            </a:r>
            <a:r>
              <a:rPr lang="en-US" sz="1200" b="1" dirty="0" smtClean="0">
                <a:latin typeface="Courier"/>
                <a:cs typeface="Courier"/>
              </a:rPr>
              <a:t>CONDITIONAL</a:t>
            </a:r>
            <a:r>
              <a:rPr lang="en-US" sz="1200" dirty="0">
                <a:latin typeface="Courier"/>
                <a:cs typeface="Courier"/>
              </a:rPr>
              <a:t> </a:t>
            </a:r>
            <a:r>
              <a:rPr lang="en-US" sz="1200" dirty="0" smtClean="0">
                <a:latin typeface="Courier"/>
                <a:cs typeface="Courier"/>
              </a:rPr>
              <a:t>p</a:t>
            </a:r>
            <a:r>
              <a:rPr lang="en-US" sz="1200" i="1" dirty="0" smtClean="0">
                <a:latin typeface="Courier"/>
                <a:cs typeface="Courier"/>
              </a:rPr>
              <a:t>revious-reject</a:t>
            </a:r>
            <a:r>
              <a:rPr lang="en-US" sz="1200" dirty="0" smtClean="0">
                <a:latin typeface="Courier"/>
                <a:cs typeface="Courier"/>
              </a:rPr>
              <a:t> </a:t>
            </a:r>
            <a:r>
              <a:rPr lang="en-US" sz="1200" dirty="0" smtClean="0">
                <a:solidFill>
                  <a:srgbClr val="3366FF"/>
                </a:solidFill>
                <a:latin typeface="Courier"/>
                <a:cs typeface="Courier"/>
              </a:rPr>
              <a:t>; Reject previously moved operator</a:t>
            </a:r>
          </a:p>
          <a:p>
            <a:r>
              <a:rPr lang="en-US" sz="1200" dirty="0" smtClean="0">
                <a:latin typeface="Courier"/>
                <a:cs typeface="Courier"/>
              </a:rPr>
              <a:t>      </a:t>
            </a:r>
            <a:r>
              <a:rPr lang="en-US" sz="1200" b="1" dirty="0" smtClean="0">
                <a:latin typeface="Courier"/>
                <a:cs typeface="Courier"/>
              </a:rPr>
              <a:t>:conditions</a:t>
            </a:r>
            <a:r>
              <a:rPr lang="en-US" sz="1200" dirty="0" smtClean="0">
                <a:latin typeface="Courier"/>
                <a:cs typeface="Courier"/>
              </a:rPr>
              <a:t> (acceptable </a:t>
            </a:r>
            <a:r>
              <a:rPr lang="en-US" sz="1200" dirty="0" err="1" smtClean="0">
                <a:latin typeface="Courier"/>
                <a:cs typeface="Courier"/>
              </a:rPr>
              <a:t>state:</a:t>
            </a:r>
            <a:r>
              <a:rPr lang="en-US" sz="1200" i="1" dirty="0" err="1" smtClean="0">
                <a:latin typeface="Courier"/>
                <a:cs typeface="Courier"/>
              </a:rPr>
              <a:t>s</a:t>
            </a:r>
            <a:r>
              <a:rPr lang="en-US" sz="1200" dirty="0" smtClean="0">
                <a:latin typeface="Courier"/>
                <a:cs typeface="Courier"/>
              </a:rPr>
              <a:t> </a:t>
            </a:r>
            <a:r>
              <a:rPr lang="en-US" sz="1200" dirty="0" err="1" smtClean="0">
                <a:latin typeface="Courier"/>
                <a:cs typeface="Courier"/>
              </a:rPr>
              <a:t>operator:</a:t>
            </a:r>
            <a:r>
              <a:rPr lang="en-US" sz="1200" i="1" dirty="0" err="1" smtClean="0">
                <a:latin typeface="Courier"/>
                <a:cs typeface="Courier"/>
              </a:rPr>
              <a:t>ct</a:t>
            </a:r>
            <a:r>
              <a:rPr lang="en-US" sz="1200" dirty="0" smtClean="0">
                <a:latin typeface="Courier"/>
                <a:cs typeface="Courier"/>
              </a:rPr>
              <a:t>)</a:t>
            </a:r>
          </a:p>
          <a:p>
            <a:r>
              <a:rPr lang="en-US" sz="1200" dirty="0" smtClean="0">
                <a:latin typeface="Courier"/>
                <a:cs typeface="Courier"/>
              </a:rPr>
              <a:t>                  (previous </a:t>
            </a:r>
            <a:r>
              <a:rPr lang="en-US" sz="1200" dirty="0" err="1" smtClean="0">
                <a:latin typeface="Courier"/>
                <a:cs typeface="Courier"/>
              </a:rPr>
              <a:t>state:</a:t>
            </a:r>
            <a:r>
              <a:rPr lang="en-US" sz="1200" i="1" dirty="0" err="1" smtClean="0">
                <a:latin typeface="Courier"/>
                <a:cs typeface="Courier"/>
              </a:rPr>
              <a:t>s</a:t>
            </a:r>
            <a:r>
              <a:rPr lang="en-US" sz="1200" dirty="0" smtClean="0">
                <a:latin typeface="Courier"/>
                <a:cs typeface="Courier"/>
              </a:rPr>
              <a:t> </a:t>
            </a:r>
            <a:r>
              <a:rPr lang="en-US" sz="1200" dirty="0" err="1" smtClean="0">
                <a:latin typeface="Courier"/>
                <a:cs typeface="Courier"/>
              </a:rPr>
              <a:t>operator:</a:t>
            </a:r>
            <a:r>
              <a:rPr lang="en-US" sz="1200" i="1" dirty="0" err="1" smtClean="0">
                <a:latin typeface="Courier"/>
                <a:cs typeface="Courier"/>
              </a:rPr>
              <a:t>ct</a:t>
            </a:r>
            <a:r>
              <a:rPr lang="en-US" sz="1200" dirty="0" smtClean="0">
                <a:latin typeface="Courier"/>
                <a:cs typeface="Courier"/>
              </a:rPr>
              <a:t>)</a:t>
            </a:r>
          </a:p>
          <a:p>
            <a:r>
              <a:rPr lang="en-US" sz="1200" dirty="0" smtClean="0">
                <a:latin typeface="Courier"/>
                <a:cs typeface="Courier"/>
              </a:rPr>
              <a:t>      </a:t>
            </a:r>
            <a:r>
              <a:rPr lang="en-US" sz="1200" b="1" dirty="0" smtClean="0">
                <a:latin typeface="Courier"/>
                <a:cs typeface="Courier"/>
              </a:rPr>
              <a:t>:actions</a:t>
            </a:r>
            <a:r>
              <a:rPr lang="en-US" sz="1200" dirty="0" smtClean="0">
                <a:latin typeface="Courier"/>
                <a:cs typeface="Courier"/>
              </a:rPr>
              <a:t> (selected </a:t>
            </a:r>
            <a:r>
              <a:rPr lang="en-US" sz="1200" dirty="0" smtClean="0">
                <a:solidFill>
                  <a:srgbClr val="800000"/>
                </a:solidFill>
                <a:latin typeface="Courier"/>
                <a:cs typeface="Courier"/>
              </a:rPr>
              <a:t>-</a:t>
            </a:r>
            <a:r>
              <a:rPr lang="en-US" sz="1200" dirty="0" smtClean="0">
                <a:latin typeface="Courier"/>
                <a:cs typeface="Courier"/>
              </a:rPr>
              <a:t> </a:t>
            </a:r>
            <a:r>
              <a:rPr lang="en-US" sz="1200" dirty="0" err="1" smtClean="0">
                <a:latin typeface="Courier"/>
                <a:cs typeface="Courier"/>
              </a:rPr>
              <a:t>state:</a:t>
            </a:r>
            <a:r>
              <a:rPr lang="en-US" sz="1200" i="1" dirty="0" err="1" smtClean="0">
                <a:latin typeface="Courier"/>
                <a:cs typeface="Courier"/>
              </a:rPr>
              <a:t>s</a:t>
            </a:r>
            <a:r>
              <a:rPr lang="en-US" sz="1200" dirty="0" smtClean="0">
                <a:latin typeface="Courier"/>
                <a:cs typeface="Courier"/>
              </a:rPr>
              <a:t> </a:t>
            </a:r>
            <a:r>
              <a:rPr lang="en-US" sz="1200" dirty="0" err="1" smtClean="0">
                <a:latin typeface="Courier"/>
                <a:cs typeface="Courier"/>
              </a:rPr>
              <a:t>operator:</a:t>
            </a:r>
            <a:r>
              <a:rPr lang="en-US" sz="1200" i="1" dirty="0" err="1" smtClean="0">
                <a:latin typeface="Courier"/>
                <a:cs typeface="Courier"/>
              </a:rPr>
              <a:t>ct</a:t>
            </a:r>
            <a:r>
              <a:rPr lang="en-US" sz="1200" dirty="0" smtClean="0">
                <a:latin typeface="Courier"/>
                <a:cs typeface="Courier"/>
              </a:rPr>
              <a:t>)</a:t>
            </a:r>
            <a:endParaRPr lang="en-US" sz="1200" dirty="0">
              <a:latin typeface="Courier"/>
              <a:cs typeface="Courier"/>
            </a:endParaRPr>
          </a:p>
        </p:txBody>
      </p:sp>
      <p:grpSp>
        <p:nvGrpSpPr>
          <p:cNvPr id="8" name="Group 7"/>
          <p:cNvGrpSpPr/>
          <p:nvPr/>
        </p:nvGrpSpPr>
        <p:grpSpPr>
          <a:xfrm>
            <a:off x="1666759" y="4491182"/>
            <a:ext cx="2806489" cy="1180792"/>
            <a:chOff x="2679994" y="2876763"/>
            <a:chExt cx="2806489" cy="1180792"/>
          </a:xfrm>
        </p:grpSpPr>
        <p:sp>
          <p:nvSpPr>
            <p:cNvPr id="9" name="TextBox 8"/>
            <p:cNvSpPr txBox="1"/>
            <p:nvPr/>
          </p:nvSpPr>
          <p:spPr>
            <a:xfrm>
              <a:off x="2679994" y="2876763"/>
              <a:ext cx="513181" cy="338554"/>
            </a:xfrm>
            <a:prstGeom prst="rect">
              <a:avLst/>
            </a:prstGeom>
            <a:noFill/>
          </p:spPr>
          <p:txBody>
            <a:bodyPr wrap="none" rtlCol="0">
              <a:spAutoFit/>
            </a:bodyPr>
            <a:lstStyle/>
            <a:p>
              <a:r>
                <a:rPr lang="en-US" sz="1600" dirty="0" smtClean="0"/>
                <a:t>Join</a:t>
              </a:r>
              <a:endParaRPr lang="en-US" sz="1600" dirty="0"/>
            </a:p>
          </p:txBody>
        </p:sp>
        <p:sp>
          <p:nvSpPr>
            <p:cNvPr id="11" name="TextBox 10"/>
            <p:cNvSpPr txBox="1"/>
            <p:nvPr/>
          </p:nvSpPr>
          <p:spPr>
            <a:xfrm>
              <a:off x="3270844" y="2876763"/>
              <a:ext cx="784890" cy="338554"/>
            </a:xfrm>
            <a:prstGeom prst="rect">
              <a:avLst/>
            </a:prstGeom>
            <a:noFill/>
          </p:spPr>
          <p:txBody>
            <a:bodyPr wrap="none" rtlCol="0">
              <a:spAutoFit/>
            </a:bodyPr>
            <a:lstStyle/>
            <a:p>
              <a:pPr algn="ctr"/>
              <a:r>
                <a:rPr lang="en-US" sz="1600" dirty="0" smtClean="0"/>
                <a:t>Negate</a:t>
              </a:r>
            </a:p>
          </p:txBody>
        </p:sp>
        <p:sp>
          <p:nvSpPr>
            <p:cNvPr id="12" name="Rectangle 11"/>
            <p:cNvSpPr/>
            <p:nvPr/>
          </p:nvSpPr>
          <p:spPr>
            <a:xfrm>
              <a:off x="2860384" y="3311675"/>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 name="Oval 12"/>
            <p:cNvSpPr/>
            <p:nvPr/>
          </p:nvSpPr>
          <p:spPr>
            <a:xfrm>
              <a:off x="3231818" y="3311675"/>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4" name="Straight Arrow Connector 13"/>
            <p:cNvCxnSpPr>
              <a:stCxn id="13" idx="6"/>
              <a:endCxn id="16" idx="1"/>
            </p:cNvCxnSpPr>
            <p:nvPr/>
          </p:nvCxnSpPr>
          <p:spPr>
            <a:xfrm>
              <a:off x="3384218" y="3387875"/>
              <a:ext cx="202871" cy="0"/>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2" idx="3"/>
              <a:endCxn id="13" idx="2"/>
            </p:cNvCxnSpPr>
            <p:nvPr/>
          </p:nvCxnSpPr>
          <p:spPr>
            <a:xfrm>
              <a:off x="3012784" y="3387875"/>
              <a:ext cx="219034" cy="0"/>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3587089" y="3311675"/>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 name="TextBox 16"/>
            <p:cNvSpPr txBox="1"/>
            <p:nvPr/>
          </p:nvSpPr>
          <p:spPr>
            <a:xfrm>
              <a:off x="4943846" y="2876763"/>
              <a:ext cx="542637" cy="338554"/>
            </a:xfrm>
            <a:prstGeom prst="rect">
              <a:avLst/>
            </a:prstGeom>
            <a:noFill/>
          </p:spPr>
          <p:txBody>
            <a:bodyPr wrap="none" rtlCol="0">
              <a:spAutoFit/>
            </a:bodyPr>
            <a:lstStyle/>
            <a:p>
              <a:r>
                <a:rPr lang="en-US" sz="1600" dirty="0" smtClean="0"/>
                <a:t>WM</a:t>
              </a:r>
              <a:endParaRPr lang="en-US" sz="1600" dirty="0"/>
            </a:p>
          </p:txBody>
        </p:sp>
        <p:sp>
          <p:nvSpPr>
            <p:cNvPr id="18" name="Oval 17"/>
            <p:cNvSpPr/>
            <p:nvPr/>
          </p:nvSpPr>
          <p:spPr>
            <a:xfrm>
              <a:off x="4727703" y="3314226"/>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19" name="Straight Arrow Connector 18"/>
            <p:cNvCxnSpPr>
              <a:stCxn id="18" idx="6"/>
              <a:endCxn id="26" idx="1"/>
            </p:cNvCxnSpPr>
            <p:nvPr/>
          </p:nvCxnSpPr>
          <p:spPr>
            <a:xfrm>
              <a:off x="4880103" y="3390426"/>
              <a:ext cx="258857" cy="277519"/>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2860384" y="3852715"/>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2" name="Oval 21"/>
            <p:cNvSpPr/>
            <p:nvPr/>
          </p:nvSpPr>
          <p:spPr>
            <a:xfrm>
              <a:off x="3231818" y="3852715"/>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23" name="Straight Arrow Connector 22"/>
            <p:cNvCxnSpPr>
              <a:stCxn id="22" idx="6"/>
              <a:endCxn id="25" idx="1"/>
            </p:cNvCxnSpPr>
            <p:nvPr/>
          </p:nvCxnSpPr>
          <p:spPr>
            <a:xfrm>
              <a:off x="3384218" y="3928915"/>
              <a:ext cx="965020" cy="0"/>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1" idx="3"/>
              <a:endCxn id="22" idx="2"/>
            </p:cNvCxnSpPr>
            <p:nvPr/>
          </p:nvCxnSpPr>
          <p:spPr>
            <a:xfrm>
              <a:off x="3012784" y="3928915"/>
              <a:ext cx="219034" cy="0"/>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4349238" y="3852715"/>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6" name="Rectangle 25"/>
            <p:cNvSpPr/>
            <p:nvPr/>
          </p:nvSpPr>
          <p:spPr>
            <a:xfrm>
              <a:off x="5138960" y="3591745"/>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7" name="Oval 26"/>
            <p:cNvSpPr/>
            <p:nvPr/>
          </p:nvSpPr>
          <p:spPr>
            <a:xfrm>
              <a:off x="4727703" y="3855266"/>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28" name="Straight Arrow Connector 27"/>
            <p:cNvCxnSpPr>
              <a:stCxn id="27" idx="6"/>
              <a:endCxn id="26" idx="1"/>
            </p:cNvCxnSpPr>
            <p:nvPr/>
          </p:nvCxnSpPr>
          <p:spPr>
            <a:xfrm flipV="1">
              <a:off x="4880103" y="3667945"/>
              <a:ext cx="258857" cy="263521"/>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3979534" y="3314226"/>
              <a:ext cx="152400" cy="152400"/>
            </a:xfrm>
            <a:prstGeom prst="ellipse">
              <a:avLst/>
            </a:prstGeom>
            <a:solidFill>
              <a:schemeClr val="tx1">
                <a:lumMod val="50000"/>
                <a:lumOff val="5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cxnSp>
          <p:nvCxnSpPr>
            <p:cNvPr id="30" name="Straight Arrow Connector 29"/>
            <p:cNvCxnSpPr>
              <a:stCxn id="29" idx="6"/>
              <a:endCxn id="32" idx="1"/>
            </p:cNvCxnSpPr>
            <p:nvPr/>
          </p:nvCxnSpPr>
          <p:spPr>
            <a:xfrm>
              <a:off x="4131934" y="3390426"/>
              <a:ext cx="217304" cy="0"/>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6" idx="3"/>
              <a:endCxn id="29" idx="2"/>
            </p:cNvCxnSpPr>
            <p:nvPr/>
          </p:nvCxnSpPr>
          <p:spPr>
            <a:xfrm>
              <a:off x="3739489" y="3387875"/>
              <a:ext cx="240045" cy="2551"/>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4349238" y="3314226"/>
              <a:ext cx="152400" cy="152400"/>
            </a:xfrm>
            <a:prstGeom prst="rect">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cxnSp>
          <p:nvCxnSpPr>
            <p:cNvPr id="33" name="Straight Arrow Connector 32"/>
            <p:cNvCxnSpPr>
              <a:stCxn id="32" idx="3"/>
              <a:endCxn id="18" idx="2"/>
            </p:cNvCxnSpPr>
            <p:nvPr/>
          </p:nvCxnSpPr>
          <p:spPr>
            <a:xfrm>
              <a:off x="4501638" y="3390426"/>
              <a:ext cx="226065" cy="0"/>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5" idx="3"/>
              <a:endCxn id="27" idx="2"/>
            </p:cNvCxnSpPr>
            <p:nvPr/>
          </p:nvCxnSpPr>
          <p:spPr>
            <a:xfrm>
              <a:off x="4501638" y="3928915"/>
              <a:ext cx="226065" cy="2551"/>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2" idx="3"/>
              <a:endCxn id="27" idx="2"/>
            </p:cNvCxnSpPr>
            <p:nvPr/>
          </p:nvCxnSpPr>
          <p:spPr>
            <a:xfrm>
              <a:off x="4501638" y="3390426"/>
              <a:ext cx="226065" cy="541040"/>
            </a:xfrm>
            <a:prstGeom prst="straightConnector1">
              <a:avLst/>
            </a:prstGeom>
            <a:ln w="19050" cap="flat" cmpd="sng" algn="ctr">
              <a:solidFill>
                <a:schemeClr val="tx1">
                  <a:lumMod val="75000"/>
                  <a:lumOff val="25000"/>
                </a:schemeClr>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79534" y="2876763"/>
              <a:ext cx="889987" cy="338554"/>
            </a:xfrm>
            <a:prstGeom prst="rect">
              <a:avLst/>
            </a:prstGeom>
            <a:noFill/>
          </p:spPr>
          <p:txBody>
            <a:bodyPr wrap="none" rtlCol="0">
              <a:spAutoFit/>
            </a:bodyPr>
            <a:lstStyle/>
            <a:p>
              <a:pPr algn="ctr"/>
              <a:r>
                <a:rPr lang="en-US" sz="1600" dirty="0" smtClean="0"/>
                <a:t>Changes</a:t>
              </a:r>
            </a:p>
          </p:txBody>
        </p:sp>
        <p:sp>
          <p:nvSpPr>
            <p:cNvPr id="37" name="TextBox 36"/>
            <p:cNvSpPr txBox="1"/>
            <p:nvPr/>
          </p:nvSpPr>
          <p:spPr>
            <a:xfrm>
              <a:off x="4288220" y="3749778"/>
              <a:ext cx="274434" cy="307777"/>
            </a:xfrm>
            <a:prstGeom prst="rect">
              <a:avLst/>
            </a:prstGeom>
            <a:noFill/>
          </p:spPr>
          <p:txBody>
            <a:bodyPr wrap="none" rtlCol="0">
              <a:spAutoFit/>
            </a:bodyPr>
            <a:lstStyle/>
            <a:p>
              <a:r>
                <a:rPr lang="en-US" sz="1400" dirty="0" smtClean="0"/>
                <a:t>+</a:t>
              </a:r>
              <a:endParaRPr lang="en-US" sz="1400" dirty="0"/>
            </a:p>
          </p:txBody>
        </p:sp>
        <p:sp>
          <p:nvSpPr>
            <p:cNvPr id="38" name="TextBox 37"/>
            <p:cNvSpPr txBox="1"/>
            <p:nvPr/>
          </p:nvSpPr>
          <p:spPr>
            <a:xfrm>
              <a:off x="4294817" y="3219139"/>
              <a:ext cx="274434" cy="307777"/>
            </a:xfrm>
            <a:prstGeom prst="rect">
              <a:avLst/>
            </a:prstGeom>
            <a:noFill/>
          </p:spPr>
          <p:txBody>
            <a:bodyPr wrap="none" rtlCol="0">
              <a:spAutoFit/>
            </a:bodyPr>
            <a:lstStyle/>
            <a:p>
              <a:r>
                <a:rPr lang="en-US" sz="1400" dirty="0" smtClean="0"/>
                <a:t>–</a:t>
              </a:r>
              <a:endParaRPr lang="en-US" sz="1400"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516" y="1170438"/>
            <a:ext cx="8356174" cy="2895193"/>
          </a:xfrm>
        </p:spPr>
        <p:txBody>
          <a:bodyPr/>
          <a:lstStyle/>
          <a:p>
            <a:pPr>
              <a:spcBef>
                <a:spcPts val="800"/>
              </a:spcBef>
            </a:pPr>
            <a:r>
              <a:rPr lang="en-US" dirty="0" smtClean="0"/>
              <a:t>Beginnings of mental imagery</a:t>
            </a:r>
          </a:p>
          <a:p>
            <a:pPr lvl="1">
              <a:spcBef>
                <a:spcPts val="400"/>
              </a:spcBef>
            </a:pPr>
            <a:r>
              <a:rPr lang="en-US" sz="2000" dirty="0" smtClean="0"/>
              <a:t>2D imagery with translation operation</a:t>
            </a:r>
          </a:p>
          <a:p>
            <a:r>
              <a:rPr lang="en-US" sz="2400" dirty="0" smtClean="0"/>
              <a:t>Translation requires an angled, shifted delta function</a:t>
            </a:r>
          </a:p>
          <a:p>
            <a:pPr lvl="1"/>
            <a:r>
              <a:rPr lang="en-US" dirty="0" smtClean="0"/>
              <a:t>Need extended functional form for efficiency in uniform rep.</a:t>
            </a:r>
            <a:endParaRPr lang="en-US" sz="2000" dirty="0" smtClean="0"/>
          </a:p>
          <a:p>
            <a:pPr lvl="1">
              <a:spcBef>
                <a:spcPts val="400"/>
              </a:spcBef>
            </a:pPr>
            <a:r>
              <a:rPr lang="en-US" dirty="0" smtClean="0"/>
              <a:t>Implemented a special purpose optimization: </a:t>
            </a:r>
            <a:r>
              <a:rPr lang="en-US" i="1" dirty="0" smtClean="0"/>
              <a:t>offset</a:t>
            </a:r>
            <a:r>
              <a:rPr lang="en-US" dirty="0" smtClean="0"/>
              <a:t> factors</a:t>
            </a:r>
          </a:p>
          <a:p>
            <a:pPr lvl="2">
              <a:spcBef>
                <a:spcPts val="400"/>
              </a:spcBef>
            </a:pPr>
            <a:r>
              <a:rPr lang="en-US" dirty="0" smtClean="0"/>
              <a:t>Also currently important in reflection and may be relevant to EM</a:t>
            </a:r>
          </a:p>
          <a:p>
            <a:r>
              <a:rPr lang="en-US" dirty="0" smtClean="0"/>
              <a:t>Need 3D, time, scaling, rotation, …</a:t>
            </a:r>
          </a:p>
          <a:p>
            <a:r>
              <a:rPr lang="en-US" dirty="0" smtClean="0"/>
              <a:t>Need more focus on predicate extraction</a:t>
            </a:r>
          </a:p>
          <a:p>
            <a:endParaRPr lang="en-US" sz="2000" dirty="0"/>
          </a:p>
        </p:txBody>
      </p:sp>
      <p:sp>
        <p:nvSpPr>
          <p:cNvPr id="2" name="Title 1"/>
          <p:cNvSpPr>
            <a:spLocks noGrp="1"/>
          </p:cNvSpPr>
          <p:nvPr>
            <p:ph type="title"/>
          </p:nvPr>
        </p:nvSpPr>
        <p:spPr/>
        <p:txBody>
          <a:bodyPr/>
          <a:lstStyle/>
          <a:p>
            <a:r>
              <a:rPr lang="en-US" dirty="0" smtClean="0"/>
              <a:t>Mental Imagery</a:t>
            </a:r>
            <a:endParaRPr lang="en-US" dirty="0"/>
          </a:p>
        </p:txBody>
      </p:sp>
      <p:pic>
        <p:nvPicPr>
          <p:cNvPr id="99" name="Picture 98" descr="EP Func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 y="4769330"/>
            <a:ext cx="2316584" cy="2092789"/>
          </a:xfrm>
          <a:prstGeom prst="rect">
            <a:avLst/>
          </a:prstGeom>
        </p:spPr>
      </p:pic>
      <p:pic>
        <p:nvPicPr>
          <p:cNvPr id="101" name="Picture 100" descr="Translation.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7951" y="4574370"/>
            <a:ext cx="2136049" cy="2283630"/>
          </a:xfrm>
          <a:prstGeom prst="rect">
            <a:avLst/>
          </a:prstGeom>
        </p:spPr>
      </p:pic>
      <p:sp>
        <p:nvSpPr>
          <p:cNvPr id="100" name="TextBox 99"/>
          <p:cNvSpPr txBox="1"/>
          <p:nvPr/>
        </p:nvSpPr>
        <p:spPr>
          <a:xfrm>
            <a:off x="2303488" y="4345403"/>
            <a:ext cx="4514819" cy="1754327"/>
          </a:xfrm>
          <a:prstGeom prst="rect">
            <a:avLst/>
          </a:prstGeom>
          <a:noFill/>
        </p:spPr>
        <p:txBody>
          <a:bodyPr wrap="square" rtlCol="0">
            <a:spAutoFit/>
          </a:bodyPr>
          <a:lstStyle/>
          <a:p>
            <a:r>
              <a:rPr lang="en-US" sz="1200" b="1" dirty="0" smtClean="0">
                <a:latin typeface="Courier"/>
                <a:cs typeface="Courier"/>
              </a:rPr>
              <a:t>CONDITIONAL</a:t>
            </a:r>
            <a:r>
              <a:rPr lang="en-US" sz="1200" dirty="0" smtClean="0">
                <a:latin typeface="Courier"/>
                <a:cs typeface="Courier"/>
              </a:rPr>
              <a:t> </a:t>
            </a:r>
            <a:r>
              <a:rPr lang="en-US" sz="1200" i="1" dirty="0" smtClean="0">
                <a:latin typeface="Courier"/>
                <a:cs typeface="Courier"/>
              </a:rPr>
              <a:t>Move-Right</a:t>
            </a:r>
            <a:endParaRPr lang="en-US" sz="1200" dirty="0" smtClean="0">
              <a:latin typeface="Courier"/>
              <a:cs typeface="Courier"/>
            </a:endParaRPr>
          </a:p>
          <a:p>
            <a:r>
              <a:rPr lang="en-US" sz="1200" dirty="0" smtClean="0">
                <a:latin typeface="Courier"/>
                <a:cs typeface="Courier"/>
              </a:rPr>
              <a:t>   </a:t>
            </a:r>
            <a:r>
              <a:rPr lang="en-US" sz="1200" b="1" dirty="0" smtClean="0">
                <a:latin typeface="Courier"/>
                <a:cs typeface="Courier"/>
              </a:rPr>
              <a:t>:conditions</a:t>
            </a:r>
            <a:r>
              <a:rPr lang="en-US" sz="1200" dirty="0" smtClean="0">
                <a:latin typeface="Courier"/>
                <a:cs typeface="Courier"/>
              </a:rPr>
              <a:t> (</a:t>
            </a:r>
            <a:r>
              <a:rPr lang="en-US" sz="1200" dirty="0">
                <a:latin typeface="Courier"/>
                <a:cs typeface="Courier"/>
              </a:rPr>
              <a:t>selected </a:t>
            </a:r>
            <a:r>
              <a:rPr lang="en-US" sz="1200" dirty="0" err="1">
                <a:latin typeface="Courier"/>
                <a:cs typeface="Courier"/>
              </a:rPr>
              <a:t>state:s</a:t>
            </a:r>
            <a:r>
              <a:rPr lang="en-US" sz="1200" dirty="0">
                <a:latin typeface="Courier"/>
                <a:cs typeface="Courier"/>
              </a:rPr>
              <a:t> </a:t>
            </a:r>
            <a:r>
              <a:rPr lang="en-US" sz="1200" dirty="0" err="1" smtClean="0">
                <a:latin typeface="Courier"/>
                <a:cs typeface="Courier"/>
              </a:rPr>
              <a:t>operator:o</a:t>
            </a:r>
            <a:r>
              <a:rPr lang="en-US" sz="1200" dirty="0" smtClean="0">
                <a:latin typeface="Courier"/>
                <a:cs typeface="Courier"/>
              </a:rPr>
              <a:t>)</a:t>
            </a:r>
          </a:p>
          <a:p>
            <a:r>
              <a:rPr lang="en-US" sz="1200" dirty="0">
                <a:latin typeface="Courier"/>
                <a:cs typeface="Courier"/>
              </a:rPr>
              <a:t> </a:t>
            </a:r>
            <a:r>
              <a:rPr lang="en-US" sz="1200" dirty="0" smtClean="0">
                <a:latin typeface="Courier"/>
                <a:cs typeface="Courier"/>
              </a:rPr>
              <a:t>              (</a:t>
            </a:r>
            <a:r>
              <a:rPr lang="en-US" sz="1200" dirty="0">
                <a:latin typeface="Courier"/>
                <a:cs typeface="Courier"/>
              </a:rPr>
              <a:t>operator </a:t>
            </a:r>
            <a:r>
              <a:rPr lang="en-US" sz="1200" dirty="0" err="1">
                <a:latin typeface="Courier"/>
                <a:cs typeface="Courier"/>
              </a:rPr>
              <a:t>id:o</a:t>
            </a:r>
            <a:r>
              <a:rPr lang="en-US" sz="1200" dirty="0">
                <a:latin typeface="Courier"/>
                <a:cs typeface="Courier"/>
              </a:rPr>
              <a:t> </a:t>
            </a:r>
            <a:r>
              <a:rPr lang="en-US" sz="1200" dirty="0" err="1">
                <a:latin typeface="Courier"/>
                <a:cs typeface="Courier"/>
              </a:rPr>
              <a:t>state:s</a:t>
            </a:r>
            <a:r>
              <a:rPr lang="en-US" sz="1200" dirty="0">
                <a:latin typeface="Courier"/>
                <a:cs typeface="Courier"/>
              </a:rPr>
              <a:t> </a:t>
            </a:r>
            <a:r>
              <a:rPr lang="en-US" sz="1200" dirty="0" err="1">
                <a:latin typeface="Courier"/>
                <a:cs typeface="Courier"/>
              </a:rPr>
              <a:t>x:x</a:t>
            </a:r>
            <a:r>
              <a:rPr lang="en-US" sz="1200" dirty="0">
                <a:latin typeface="Courier"/>
                <a:cs typeface="Courier"/>
              </a:rPr>
              <a:t> </a:t>
            </a:r>
            <a:r>
              <a:rPr lang="en-US" sz="1200" dirty="0" err="1">
                <a:latin typeface="Courier"/>
                <a:cs typeface="Courier"/>
              </a:rPr>
              <a:t>y:y</a:t>
            </a:r>
            <a:r>
              <a:rPr lang="en-US" sz="1200" dirty="0">
                <a:latin typeface="Courier"/>
                <a:cs typeface="Courier"/>
              </a:rPr>
              <a:t>)</a:t>
            </a:r>
          </a:p>
          <a:p>
            <a:pPr marL="182880"/>
            <a:r>
              <a:rPr lang="en-US" sz="1200" dirty="0" smtClean="0">
                <a:latin typeface="Courier"/>
                <a:cs typeface="Courier"/>
              </a:rPr>
              <a:t>             (</a:t>
            </a:r>
            <a:r>
              <a:rPr lang="en-US" sz="1200" dirty="0">
                <a:latin typeface="Courier"/>
                <a:cs typeface="Courier"/>
              </a:rPr>
              <a:t>board </a:t>
            </a:r>
            <a:r>
              <a:rPr lang="en-US" sz="1200" dirty="0" err="1">
                <a:latin typeface="Courier"/>
                <a:cs typeface="Courier"/>
              </a:rPr>
              <a:t>state:s</a:t>
            </a:r>
            <a:r>
              <a:rPr lang="en-US" sz="1200" dirty="0">
                <a:latin typeface="Courier"/>
                <a:cs typeface="Courier"/>
              </a:rPr>
              <a:t> </a:t>
            </a:r>
            <a:r>
              <a:rPr lang="en-US" sz="1200" dirty="0" err="1">
                <a:latin typeface="Courier"/>
                <a:cs typeface="Courier"/>
              </a:rPr>
              <a:t>x:x</a:t>
            </a:r>
            <a:r>
              <a:rPr lang="en-US" sz="1200" dirty="0">
                <a:latin typeface="Courier"/>
                <a:cs typeface="Courier"/>
              </a:rPr>
              <a:t> </a:t>
            </a:r>
            <a:r>
              <a:rPr lang="en-US" sz="1200" dirty="0" err="1">
                <a:latin typeface="Courier"/>
                <a:cs typeface="Courier"/>
              </a:rPr>
              <a:t>y:y</a:t>
            </a:r>
            <a:r>
              <a:rPr lang="en-US" sz="1200" dirty="0">
                <a:latin typeface="Courier"/>
                <a:cs typeface="Courier"/>
              </a:rPr>
              <a:t> </a:t>
            </a:r>
            <a:r>
              <a:rPr lang="en-US" sz="1200" dirty="0" err="1">
                <a:latin typeface="Courier"/>
                <a:cs typeface="Courier"/>
              </a:rPr>
              <a:t>tile:t</a:t>
            </a:r>
            <a:r>
              <a:rPr lang="en-US" sz="1200" dirty="0">
                <a:latin typeface="Courier"/>
                <a:cs typeface="Courier"/>
              </a:rPr>
              <a:t>)</a:t>
            </a:r>
          </a:p>
          <a:p>
            <a:pPr marL="182880"/>
            <a:r>
              <a:rPr lang="en-US" sz="1200" dirty="0" smtClean="0">
                <a:latin typeface="Courier"/>
                <a:cs typeface="Courier"/>
              </a:rPr>
              <a:t>             (</a:t>
            </a:r>
            <a:r>
              <a:rPr lang="en-US" sz="1200" dirty="0">
                <a:latin typeface="Courier"/>
                <a:cs typeface="Courier"/>
              </a:rPr>
              <a:t>board </a:t>
            </a:r>
            <a:r>
              <a:rPr lang="en-US" sz="1200" dirty="0" err="1">
                <a:latin typeface="Courier"/>
                <a:cs typeface="Courier"/>
              </a:rPr>
              <a:t>state:s</a:t>
            </a:r>
            <a:r>
              <a:rPr lang="en-US" sz="1200" dirty="0">
                <a:latin typeface="Courier"/>
                <a:cs typeface="Courier"/>
              </a:rPr>
              <a:t> x:x+1 </a:t>
            </a:r>
            <a:r>
              <a:rPr lang="en-US" sz="1200" dirty="0" err="1">
                <a:latin typeface="Courier"/>
                <a:cs typeface="Courier"/>
              </a:rPr>
              <a:t>y:y</a:t>
            </a:r>
            <a:r>
              <a:rPr lang="en-US" sz="1200" dirty="0">
                <a:latin typeface="Courier"/>
                <a:cs typeface="Courier"/>
              </a:rPr>
              <a:t> tile:0</a:t>
            </a:r>
            <a:r>
              <a:rPr lang="en-US" sz="1200" dirty="0" smtClean="0">
                <a:latin typeface="Courier"/>
                <a:cs typeface="Courier"/>
              </a:rPr>
              <a:t>)</a:t>
            </a:r>
          </a:p>
          <a:p>
            <a:pPr marL="182880"/>
            <a:r>
              <a:rPr lang="en-US" sz="1200" dirty="0">
                <a:latin typeface="Courier"/>
                <a:cs typeface="Courier"/>
              </a:rPr>
              <a:t> </a:t>
            </a:r>
            <a:r>
              <a:rPr lang="en-US" sz="1200" b="1" dirty="0" smtClean="0">
                <a:latin typeface="Courier"/>
                <a:cs typeface="Courier"/>
              </a:rPr>
              <a:t>:actions</a:t>
            </a:r>
            <a:r>
              <a:rPr lang="en-US" sz="1200" dirty="0" smtClean="0">
                <a:latin typeface="Courier"/>
                <a:cs typeface="Courier"/>
              </a:rPr>
              <a:t> (</a:t>
            </a:r>
            <a:r>
              <a:rPr lang="en-US" sz="1200" dirty="0">
                <a:latin typeface="Courier"/>
                <a:cs typeface="Courier"/>
              </a:rPr>
              <a:t>board </a:t>
            </a:r>
            <a:r>
              <a:rPr lang="en-US" sz="1200" dirty="0" err="1">
                <a:latin typeface="Courier"/>
                <a:cs typeface="Courier"/>
              </a:rPr>
              <a:t>state:s</a:t>
            </a:r>
            <a:r>
              <a:rPr lang="en-US" sz="1200" dirty="0">
                <a:latin typeface="Courier"/>
                <a:cs typeface="Courier"/>
              </a:rPr>
              <a:t> x:x+1 </a:t>
            </a:r>
            <a:r>
              <a:rPr lang="en-US" sz="1200" dirty="0" err="1">
                <a:latin typeface="Courier"/>
                <a:cs typeface="Courier"/>
              </a:rPr>
              <a:t>y:y</a:t>
            </a:r>
            <a:r>
              <a:rPr lang="en-US" sz="1200" dirty="0">
                <a:latin typeface="Courier"/>
                <a:cs typeface="Courier"/>
              </a:rPr>
              <a:t> </a:t>
            </a:r>
            <a:r>
              <a:rPr lang="en-US" sz="1200" dirty="0" err="1">
                <a:latin typeface="Courier"/>
                <a:cs typeface="Courier"/>
              </a:rPr>
              <a:t>tile:t</a:t>
            </a:r>
            <a:r>
              <a:rPr lang="en-US" sz="1200" dirty="0">
                <a:latin typeface="Courier"/>
                <a:cs typeface="Courier"/>
              </a:rPr>
              <a:t>)</a:t>
            </a:r>
          </a:p>
          <a:p>
            <a:pPr marL="182880"/>
            <a:r>
              <a:rPr lang="en-US" sz="1200" dirty="0" smtClean="0">
                <a:latin typeface="Courier"/>
                <a:cs typeface="Courier"/>
              </a:rPr>
              <a:t>          (</a:t>
            </a:r>
            <a:r>
              <a:rPr lang="en-US" sz="1200" dirty="0">
                <a:latin typeface="Courier"/>
                <a:cs typeface="Courier"/>
              </a:rPr>
              <a:t>board – </a:t>
            </a:r>
            <a:r>
              <a:rPr lang="en-US" sz="1200" dirty="0" err="1">
                <a:latin typeface="Courier"/>
                <a:cs typeface="Courier"/>
              </a:rPr>
              <a:t>state:s</a:t>
            </a:r>
            <a:r>
              <a:rPr lang="en-US" sz="1200" dirty="0">
                <a:latin typeface="Courier"/>
                <a:cs typeface="Courier"/>
              </a:rPr>
              <a:t> </a:t>
            </a:r>
            <a:r>
              <a:rPr lang="en-US" sz="1200" dirty="0" err="1">
                <a:latin typeface="Courier"/>
                <a:cs typeface="Courier"/>
              </a:rPr>
              <a:t>x:x</a:t>
            </a:r>
            <a:r>
              <a:rPr lang="en-US" sz="1200" dirty="0">
                <a:latin typeface="Courier"/>
                <a:cs typeface="Courier"/>
              </a:rPr>
              <a:t> </a:t>
            </a:r>
            <a:r>
              <a:rPr lang="en-US" sz="1200" dirty="0" err="1">
                <a:latin typeface="Courier"/>
                <a:cs typeface="Courier"/>
              </a:rPr>
              <a:t>y:y</a:t>
            </a:r>
            <a:r>
              <a:rPr lang="en-US" sz="1200" dirty="0">
                <a:latin typeface="Courier"/>
                <a:cs typeface="Courier"/>
              </a:rPr>
              <a:t> </a:t>
            </a:r>
            <a:r>
              <a:rPr lang="en-US" sz="1200" dirty="0" err="1">
                <a:latin typeface="Courier"/>
                <a:cs typeface="Courier"/>
              </a:rPr>
              <a:t>tile:t</a:t>
            </a:r>
            <a:r>
              <a:rPr lang="en-US" sz="1200" dirty="0">
                <a:latin typeface="Courier"/>
                <a:cs typeface="Courier"/>
              </a:rPr>
              <a:t>)</a:t>
            </a:r>
          </a:p>
          <a:p>
            <a:pPr marL="182880"/>
            <a:r>
              <a:rPr lang="en-US" sz="1200" dirty="0" smtClean="0">
                <a:latin typeface="Courier"/>
                <a:cs typeface="Courier"/>
              </a:rPr>
              <a:t>          (</a:t>
            </a:r>
            <a:r>
              <a:rPr lang="en-US" sz="1200" dirty="0">
                <a:latin typeface="Courier"/>
                <a:cs typeface="Courier"/>
              </a:rPr>
              <a:t>board </a:t>
            </a:r>
            <a:r>
              <a:rPr lang="en-US" sz="1200" dirty="0" err="1">
                <a:latin typeface="Courier"/>
                <a:cs typeface="Courier"/>
              </a:rPr>
              <a:t>state:s</a:t>
            </a:r>
            <a:r>
              <a:rPr lang="en-US" sz="1200" dirty="0">
                <a:latin typeface="Courier"/>
                <a:cs typeface="Courier"/>
              </a:rPr>
              <a:t> </a:t>
            </a:r>
            <a:r>
              <a:rPr lang="en-US" sz="1200" dirty="0" err="1">
                <a:latin typeface="Courier"/>
                <a:cs typeface="Courier"/>
              </a:rPr>
              <a:t>x:x</a:t>
            </a:r>
            <a:r>
              <a:rPr lang="en-US" sz="1200" dirty="0">
                <a:latin typeface="Courier"/>
                <a:cs typeface="Courier"/>
              </a:rPr>
              <a:t> </a:t>
            </a:r>
            <a:r>
              <a:rPr lang="en-US" sz="1200" dirty="0" err="1">
                <a:latin typeface="Courier"/>
                <a:cs typeface="Courier"/>
              </a:rPr>
              <a:t>y:y</a:t>
            </a:r>
            <a:r>
              <a:rPr lang="en-US" sz="1200" dirty="0">
                <a:latin typeface="Courier"/>
                <a:cs typeface="Courier"/>
              </a:rPr>
              <a:t> tile:0)</a:t>
            </a:r>
          </a:p>
          <a:p>
            <a:pPr marL="182880"/>
            <a:r>
              <a:rPr lang="en-US" sz="1200" dirty="0" smtClean="0">
                <a:latin typeface="Courier"/>
                <a:cs typeface="Courier"/>
              </a:rPr>
              <a:t>          (</a:t>
            </a:r>
            <a:r>
              <a:rPr lang="en-US" sz="1200" dirty="0">
                <a:latin typeface="Courier"/>
                <a:cs typeface="Courier"/>
              </a:rPr>
              <a:t>board – </a:t>
            </a:r>
            <a:r>
              <a:rPr lang="en-US" sz="1200" dirty="0" err="1">
                <a:latin typeface="Courier"/>
                <a:cs typeface="Courier"/>
              </a:rPr>
              <a:t>state:s</a:t>
            </a:r>
            <a:r>
              <a:rPr lang="en-US" sz="1200" dirty="0">
                <a:latin typeface="Courier"/>
                <a:cs typeface="Courier"/>
              </a:rPr>
              <a:t> x:x+1 </a:t>
            </a:r>
            <a:r>
              <a:rPr lang="en-US" sz="1200" dirty="0" err="1">
                <a:latin typeface="Courier"/>
                <a:cs typeface="Courier"/>
              </a:rPr>
              <a:t>y:y</a:t>
            </a:r>
            <a:r>
              <a:rPr lang="en-US" sz="1200" dirty="0">
                <a:latin typeface="Courier"/>
                <a:cs typeface="Courier"/>
              </a:rPr>
              <a:t> tile:0</a:t>
            </a:r>
            <a:r>
              <a:rPr lang="en-US" sz="1200" dirty="0" smtClean="0">
                <a:latin typeface="Courier"/>
                <a:cs typeface="Courier"/>
              </a:rPr>
              <a:t>)</a:t>
            </a:r>
            <a:endParaRPr lang="en-US" sz="1200" dirty="0">
              <a:latin typeface="Courier"/>
              <a:cs typeface="Courier"/>
            </a:endParaRPr>
          </a:p>
        </p:txBody>
      </p:sp>
      <p:grpSp>
        <p:nvGrpSpPr>
          <p:cNvPr id="102" name="Group 101"/>
          <p:cNvGrpSpPr/>
          <p:nvPr/>
        </p:nvGrpSpPr>
        <p:grpSpPr>
          <a:xfrm>
            <a:off x="7183094" y="3497288"/>
            <a:ext cx="968741" cy="1028855"/>
            <a:chOff x="6325296" y="2759890"/>
            <a:chExt cx="1782806" cy="1554982"/>
          </a:xfrm>
          <a:solidFill>
            <a:srgbClr val="FFFFFF"/>
          </a:solidFill>
        </p:grpSpPr>
        <p:sp>
          <p:nvSpPr>
            <p:cNvPr id="104" name="Rectangle 103"/>
            <p:cNvSpPr/>
            <p:nvPr/>
          </p:nvSpPr>
          <p:spPr bwMode="auto">
            <a:xfrm>
              <a:off x="6325296" y="2759890"/>
              <a:ext cx="1782806" cy="1554982"/>
            </a:xfrm>
            <a:prstGeom prst="rect">
              <a:avLst/>
            </a:prstGeom>
            <a:grp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cxnSp>
          <p:nvCxnSpPr>
            <p:cNvPr id="105" name="Straight Connector 104"/>
            <p:cNvCxnSpPr/>
            <p:nvPr/>
          </p:nvCxnSpPr>
          <p:spPr bwMode="auto">
            <a:xfrm flipV="1">
              <a:off x="6341577" y="2784314"/>
              <a:ext cx="1514163" cy="1375874"/>
            </a:xfrm>
            <a:prstGeom prst="line">
              <a:avLst/>
            </a:prstGeom>
            <a:grpFill/>
            <a:ln w="57150" cap="rnd" cmpd="sng" algn="ctr">
              <a:solidFill>
                <a:schemeClr val="tx1"/>
              </a:solidFill>
              <a:prstDash val="solid"/>
              <a:round/>
              <a:headEnd type="none" w="med" len="med"/>
              <a:tailEnd type="none" w="med" len="med"/>
            </a:ln>
            <a:effectLst/>
          </p:spPr>
        </p:cxnSp>
      </p:grpSp>
      <p:sp>
        <p:nvSpPr>
          <p:cNvPr id="4" name="TextBox 3"/>
          <p:cNvSpPr txBox="1"/>
          <p:nvPr/>
        </p:nvSpPr>
        <p:spPr>
          <a:xfrm>
            <a:off x="3238499" y="6242605"/>
            <a:ext cx="2693466" cy="338554"/>
          </a:xfrm>
          <a:prstGeom prst="rect">
            <a:avLst/>
          </a:prstGeom>
          <a:solidFill>
            <a:schemeClr val="bg1"/>
          </a:solidFill>
          <a:ln>
            <a:solidFill>
              <a:srgbClr val="666602"/>
            </a:solidFill>
          </a:ln>
          <a:effectLst>
            <a:outerShdw blurRad="50800" dist="38100" dir="2700000" algn="tl" rotWithShape="0">
              <a:prstClr val="black">
                <a:alpha val="40000"/>
              </a:prstClr>
            </a:outerShdw>
          </a:effectLst>
        </p:spPr>
        <p:txBody>
          <a:bodyPr wrap="none" rtlCol="0">
            <a:spAutoFit/>
          </a:bodyPr>
          <a:lstStyle/>
          <a:p>
            <a:r>
              <a:rPr lang="en-US" sz="1600" dirty="0" smtClean="0"/>
              <a:t>Funded by AFOSR/AOARD</a:t>
            </a:r>
            <a:endParaRPr lang="en-US" sz="16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Episodic Learning</a:t>
            </a:r>
            <a:endParaRPr lang="en-US" dirty="0"/>
          </a:p>
        </p:txBody>
      </p:sp>
      <p:sp>
        <p:nvSpPr>
          <p:cNvPr id="3" name="Content Placeholder 2"/>
          <p:cNvSpPr>
            <a:spLocks noGrp="1"/>
          </p:cNvSpPr>
          <p:nvPr>
            <p:ph idx="1"/>
          </p:nvPr>
        </p:nvSpPr>
        <p:spPr>
          <a:xfrm>
            <a:off x="533399" y="1154094"/>
            <a:ext cx="8269289" cy="4862533"/>
          </a:xfrm>
        </p:spPr>
        <p:txBody>
          <a:bodyPr/>
          <a:lstStyle/>
          <a:p>
            <a:r>
              <a:rPr lang="en-US" dirty="0" smtClean="0"/>
              <a:t>Initialize LTM with a temporal prior and an EM conditional for each predicate that includes state</a:t>
            </a:r>
          </a:p>
          <a:p>
            <a:endParaRPr lang="en-US" dirty="0"/>
          </a:p>
          <a:p>
            <a:endParaRPr lang="en-US" dirty="0" smtClean="0"/>
          </a:p>
          <a:p>
            <a:pPr>
              <a:spcBef>
                <a:spcPts val="1600"/>
              </a:spcBef>
            </a:pPr>
            <a:r>
              <a:rPr lang="en-US" dirty="0" smtClean="0"/>
              <a:t>History of top-level state in WM is recorded in temporal slices of functions in EM conditionals</a:t>
            </a:r>
          </a:p>
          <a:p>
            <a:pPr>
              <a:spcBef>
                <a:spcPts val="2000"/>
              </a:spcBef>
            </a:pPr>
            <a:endParaRPr lang="en-US" dirty="0"/>
          </a:p>
          <a:p>
            <a:pPr>
              <a:spcBef>
                <a:spcPts val="4000"/>
              </a:spcBef>
            </a:pPr>
            <a:r>
              <a:rPr lang="en-US" dirty="0" smtClean="0"/>
              <a:t>Scope &amp; slope of temporal prior updated each cycle</a:t>
            </a:r>
          </a:p>
          <a:p>
            <a:pPr>
              <a:spcBef>
                <a:spcPts val="3600"/>
              </a:spcBef>
            </a:pPr>
            <a:r>
              <a:rPr lang="en-US" dirty="0" smtClean="0"/>
              <a:t>Retrieve best previous state given cues by SP/max</a:t>
            </a:r>
          </a:p>
        </p:txBody>
      </p:sp>
      <p:grpSp>
        <p:nvGrpSpPr>
          <p:cNvPr id="11" name="Group 10"/>
          <p:cNvGrpSpPr/>
          <p:nvPr/>
        </p:nvGrpSpPr>
        <p:grpSpPr>
          <a:xfrm>
            <a:off x="849331" y="2000236"/>
            <a:ext cx="7673773" cy="954107"/>
            <a:chOff x="849331" y="2087554"/>
            <a:chExt cx="7673773" cy="954107"/>
          </a:xfrm>
        </p:grpSpPr>
        <p:sp>
          <p:nvSpPr>
            <p:cNvPr id="4" name="TextBox 3"/>
            <p:cNvSpPr txBox="1"/>
            <p:nvPr/>
          </p:nvSpPr>
          <p:spPr>
            <a:xfrm>
              <a:off x="849331" y="2195275"/>
              <a:ext cx="2878149" cy="738664"/>
            </a:xfrm>
            <a:prstGeom prst="rect">
              <a:avLst/>
            </a:prstGeom>
            <a:noFill/>
          </p:spPr>
          <p:txBody>
            <a:bodyPr wrap="none" rtlCol="0">
              <a:spAutoFit/>
            </a:bodyPr>
            <a:lstStyle/>
            <a:p>
              <a:r>
                <a:rPr lang="en-US" sz="1400" b="1" dirty="0">
                  <a:latin typeface="Courier"/>
                  <a:cs typeface="Courier"/>
                </a:rPr>
                <a:t>CONDITIONAL</a:t>
              </a:r>
              <a:r>
                <a:rPr lang="en-US" sz="1400" i="1" dirty="0">
                  <a:latin typeface="Courier"/>
                  <a:cs typeface="Courier"/>
                </a:rPr>
                <a:t> Time</a:t>
              </a:r>
              <a:endParaRPr lang="en-US" sz="1400" dirty="0">
                <a:latin typeface="Courier"/>
                <a:cs typeface="Courier"/>
              </a:endParaRPr>
            </a:p>
            <a:p>
              <a:r>
                <a:rPr lang="en-US" sz="1400" dirty="0">
                  <a:latin typeface="Courier"/>
                  <a:cs typeface="Courier"/>
                </a:rPr>
                <a:t> </a:t>
              </a:r>
              <a:r>
                <a:rPr lang="en-US" sz="1400" b="1" dirty="0">
                  <a:latin typeface="Courier"/>
                  <a:cs typeface="Courier"/>
                </a:rPr>
                <a:t>Condacts</a:t>
              </a:r>
              <a:r>
                <a:rPr lang="en-US" sz="1400" dirty="0">
                  <a:latin typeface="Courier"/>
                  <a:cs typeface="Courier"/>
                </a:rPr>
                <a:t>: (Time </a:t>
              </a:r>
              <a:r>
                <a:rPr lang="en-US" sz="1400" dirty="0" err="1">
                  <a:latin typeface="Courier"/>
                  <a:cs typeface="Courier"/>
                </a:rPr>
                <a:t>value:</a:t>
              </a:r>
              <a:r>
                <a:rPr lang="en-US" sz="1400" i="1" dirty="0" err="1">
                  <a:latin typeface="Courier"/>
                  <a:cs typeface="Courier"/>
                </a:rPr>
                <a:t>t</a:t>
              </a:r>
              <a:r>
                <a:rPr lang="en-US" sz="1400" dirty="0">
                  <a:latin typeface="Courier"/>
                  <a:cs typeface="Courier"/>
                </a:rPr>
                <a:t>)</a:t>
              </a:r>
            </a:p>
            <a:p>
              <a:r>
                <a:rPr lang="en-US" sz="1400" dirty="0">
                  <a:latin typeface="Courier"/>
                  <a:cs typeface="Courier"/>
                </a:rPr>
                <a:t> </a:t>
              </a:r>
              <a:r>
                <a:rPr lang="en-US" sz="1400" b="1" dirty="0">
                  <a:latin typeface="Courier"/>
                  <a:cs typeface="Courier"/>
                </a:rPr>
                <a:t>Function</a:t>
              </a:r>
              <a:r>
                <a:rPr lang="en-US" sz="1400" dirty="0">
                  <a:latin typeface="Courier"/>
                  <a:cs typeface="Courier"/>
                </a:rPr>
                <a:t>: [</a:t>
              </a:r>
              <a:r>
                <a:rPr lang="en-US" sz="1400" dirty="0" smtClean="0">
                  <a:latin typeface="Courier"/>
                  <a:cs typeface="Courier"/>
                </a:rPr>
                <a:t>1,2) </a:t>
              </a:r>
              <a:r>
                <a:rPr lang="en-US" sz="1400" dirty="0">
                  <a:latin typeface="Courier"/>
                  <a:cs typeface="Courier"/>
                </a:rPr>
                <a:t>– </a:t>
              </a:r>
              <a:r>
                <a:rPr lang="en-US" sz="1400" dirty="0" smtClean="0">
                  <a:latin typeface="Courier"/>
                  <a:cs typeface="Courier"/>
                </a:rPr>
                <a:t>.6667</a:t>
              </a:r>
              <a:r>
                <a:rPr lang="en-US" sz="1400" i="1" dirty="0" smtClean="0">
                  <a:latin typeface="Courier"/>
                  <a:cs typeface="Courier"/>
                </a:rPr>
                <a:t>t</a:t>
              </a:r>
              <a:endParaRPr lang="en-US" sz="1400" dirty="0">
                <a:latin typeface="Courier"/>
                <a:cs typeface="Courier"/>
              </a:endParaRPr>
            </a:p>
          </p:txBody>
        </p:sp>
        <p:sp>
          <p:nvSpPr>
            <p:cNvPr id="5" name="TextBox 4"/>
            <p:cNvSpPr txBox="1"/>
            <p:nvPr/>
          </p:nvSpPr>
          <p:spPr>
            <a:xfrm>
              <a:off x="3921125" y="2087554"/>
              <a:ext cx="4601979" cy="954107"/>
            </a:xfrm>
            <a:prstGeom prst="rect">
              <a:avLst/>
            </a:prstGeom>
            <a:noFill/>
          </p:spPr>
          <p:txBody>
            <a:bodyPr wrap="none" rtlCol="0">
              <a:spAutoFit/>
            </a:bodyPr>
            <a:lstStyle/>
            <a:p>
              <a:r>
                <a:rPr lang="en-US" sz="1400" b="1" dirty="0" smtClean="0">
                  <a:latin typeface="Courier"/>
                  <a:cs typeface="Courier"/>
                </a:rPr>
                <a:t>CONDITIONAL</a:t>
              </a:r>
              <a:r>
                <a:rPr lang="en-US" sz="1400" dirty="0" smtClean="0">
                  <a:latin typeface="Courier"/>
                  <a:cs typeface="Courier"/>
                </a:rPr>
                <a:t> </a:t>
              </a:r>
              <a:r>
                <a:rPr lang="en-US" sz="1400" i="1" dirty="0" smtClean="0">
                  <a:latin typeface="Courier"/>
                  <a:cs typeface="Courier"/>
                </a:rPr>
                <a:t>Time-Selected</a:t>
              </a:r>
              <a:endParaRPr lang="en-US" sz="1400" i="1" dirty="0">
                <a:latin typeface="Courier"/>
                <a:cs typeface="Courier"/>
              </a:endParaRPr>
            </a:p>
            <a:p>
              <a:r>
                <a:rPr lang="en-US" sz="1400" dirty="0">
                  <a:latin typeface="Courier"/>
                  <a:cs typeface="Courier"/>
                </a:rPr>
                <a:t> </a:t>
              </a:r>
              <a:r>
                <a:rPr lang="en-US" sz="1400" b="1" dirty="0" smtClean="0">
                  <a:latin typeface="Courier"/>
                  <a:cs typeface="Courier"/>
                </a:rPr>
                <a:t>Condacts</a:t>
              </a:r>
              <a:r>
                <a:rPr lang="en-US" sz="1400" dirty="0" smtClean="0">
                  <a:latin typeface="Courier"/>
                  <a:cs typeface="Courier"/>
                </a:rPr>
                <a:t>: (Time </a:t>
              </a:r>
              <a:r>
                <a:rPr lang="en-US" sz="1400" dirty="0" err="1" smtClean="0">
                  <a:latin typeface="Courier"/>
                  <a:cs typeface="Courier"/>
                </a:rPr>
                <a:t>value:</a:t>
              </a:r>
              <a:r>
                <a:rPr lang="en-US" sz="1400" i="1" dirty="0" err="1" smtClean="0">
                  <a:latin typeface="Courier"/>
                  <a:cs typeface="Courier"/>
                </a:rPr>
                <a:t>t</a:t>
              </a:r>
              <a:r>
                <a:rPr lang="en-US" sz="1400" i="1" dirty="0" smtClean="0">
                  <a:latin typeface="Courier"/>
                  <a:cs typeface="Courier"/>
                </a:rPr>
                <a:t>)</a:t>
              </a:r>
              <a:endParaRPr lang="en-US" sz="1400" dirty="0">
                <a:latin typeface="Courier"/>
                <a:cs typeface="Courier"/>
              </a:endParaRPr>
            </a:p>
            <a:p>
              <a:r>
                <a:rPr lang="en-US" sz="1400" dirty="0">
                  <a:latin typeface="Courier"/>
                  <a:cs typeface="Courier"/>
                </a:rPr>
                <a:t>           </a:t>
              </a:r>
              <a:r>
                <a:rPr lang="en-US" sz="1400" dirty="0" smtClean="0">
                  <a:latin typeface="Courier"/>
                  <a:cs typeface="Courier"/>
                </a:rPr>
                <a:t>(Selected state:0 </a:t>
              </a:r>
              <a:r>
                <a:rPr lang="en-US" sz="1400" dirty="0" err="1" smtClean="0">
                  <a:latin typeface="Courier"/>
                  <a:cs typeface="Courier"/>
                </a:rPr>
                <a:t>operator:</a:t>
              </a:r>
              <a:r>
                <a:rPr lang="en-US" sz="1400" i="1" dirty="0" err="1" smtClean="0">
                  <a:latin typeface="Courier"/>
                  <a:cs typeface="Courier"/>
                </a:rPr>
                <a:t>op</a:t>
              </a:r>
              <a:r>
                <a:rPr lang="en-US" sz="1400" dirty="0" smtClean="0">
                  <a:latin typeface="Courier"/>
                  <a:cs typeface="Courier"/>
                </a:rPr>
                <a:t>)</a:t>
              </a:r>
              <a:endParaRPr lang="en-US" sz="1400" dirty="0">
                <a:latin typeface="Courier"/>
                <a:cs typeface="Courier"/>
              </a:endParaRPr>
            </a:p>
            <a:p>
              <a:r>
                <a:rPr lang="en-US" sz="1400" dirty="0" smtClean="0">
                  <a:latin typeface="Courier"/>
                  <a:cs typeface="Courier"/>
                </a:rPr>
                <a:t> </a:t>
              </a:r>
              <a:r>
                <a:rPr lang="en-US" sz="1400" b="1" dirty="0" smtClean="0">
                  <a:latin typeface="Courier"/>
                  <a:cs typeface="Courier"/>
                </a:rPr>
                <a:t>Function:</a:t>
              </a:r>
              <a:r>
                <a:rPr lang="en-US" sz="1400" dirty="0">
                  <a:latin typeface="Courier"/>
                  <a:cs typeface="Courier"/>
                </a:rPr>
                <a:t> </a:t>
              </a:r>
              <a:r>
                <a:rPr lang="en-US" sz="1400" dirty="0" smtClean="0">
                  <a:latin typeface="Courier"/>
                  <a:cs typeface="Courier"/>
                </a:rPr>
                <a:t>[1,∞)×[</a:t>
              </a:r>
              <a:r>
                <a:rPr lang="en-US" sz="1400" dirty="0" err="1" smtClean="0">
                  <a:latin typeface="Courier"/>
                  <a:cs typeface="Courier"/>
                </a:rPr>
                <a:t>Left,Right,Up,Down</a:t>
              </a:r>
              <a:r>
                <a:rPr lang="en-US" sz="1400" dirty="0" smtClean="0">
                  <a:latin typeface="Courier"/>
                  <a:cs typeface="Courier"/>
                </a:rPr>
                <a:t>]</a:t>
              </a:r>
              <a:r>
                <a:rPr lang="en-US" sz="1400" dirty="0">
                  <a:latin typeface="Courier"/>
                  <a:cs typeface="Courier"/>
                </a:rPr>
                <a:t> – </a:t>
              </a:r>
              <a:r>
                <a:rPr lang="en-US" sz="1400" dirty="0" smtClean="0">
                  <a:latin typeface="Courier"/>
                  <a:cs typeface="Courier"/>
                </a:rPr>
                <a:t>1</a:t>
              </a:r>
              <a:endParaRPr lang="en-US" sz="1400" dirty="0">
                <a:latin typeface="Courier"/>
                <a:cs typeface="Courier"/>
              </a:endParaRPr>
            </a:p>
          </p:txBody>
        </p:sp>
      </p:grpSp>
      <p:graphicFrame>
        <p:nvGraphicFramePr>
          <p:cNvPr id="6" name="Object 5"/>
          <p:cNvGraphicFramePr>
            <a:graphicFrameLocks noChangeAspect="1"/>
          </p:cNvGraphicFramePr>
          <p:nvPr>
            <p:extLst>
              <p:ext uri="{D42A27DB-BD31-4B8C-83A1-F6EECF244321}">
                <p14:modId xmlns:p14="http://schemas.microsoft.com/office/powerpoint/2010/main" val="1432678034"/>
              </p:ext>
            </p:extLst>
          </p:nvPr>
        </p:nvGraphicFramePr>
        <p:xfrm>
          <a:off x="1150943" y="3789360"/>
          <a:ext cx="6477000" cy="977900"/>
        </p:xfrm>
        <a:graphic>
          <a:graphicData uri="http://schemas.openxmlformats.org/presentationml/2006/ole">
            <mc:AlternateContent xmlns:mc="http://schemas.openxmlformats.org/markup-compatibility/2006">
              <mc:Choice xmlns:v="urn:schemas-microsoft-com:vml" Requires="v">
                <p:oleObj spid="_x0000_s4147" name="Document" r:id="rId3" imgW="6477000" imgH="977900" progId="Word.Document.12">
                  <p:embed/>
                </p:oleObj>
              </mc:Choice>
              <mc:Fallback>
                <p:oleObj name="Document" r:id="rId3" imgW="6477000" imgH="977900" progId="Word.Document.12">
                  <p:embed/>
                  <p:pic>
                    <p:nvPicPr>
                      <p:cNvPr id="0" name=""/>
                      <p:cNvPicPr/>
                      <p:nvPr/>
                    </p:nvPicPr>
                    <p:blipFill>
                      <a:blip r:embed="rId4"/>
                      <a:stretch>
                        <a:fillRect/>
                      </a:stretch>
                    </p:blipFill>
                    <p:spPr>
                      <a:xfrm>
                        <a:off x="1150943" y="3789360"/>
                        <a:ext cx="6477000" cy="977900"/>
                      </a:xfrm>
                      <a:prstGeom prst="rect">
                        <a:avLst/>
                      </a:prstGeom>
                    </p:spPr>
                  </p:pic>
                </p:oleObj>
              </mc:Fallback>
            </mc:AlternateContent>
          </a:graphicData>
        </a:graphic>
      </p:graphicFrame>
      <p:grpSp>
        <p:nvGrpSpPr>
          <p:cNvPr id="7" name="Group 6"/>
          <p:cNvGrpSpPr/>
          <p:nvPr/>
        </p:nvGrpSpPr>
        <p:grpSpPr>
          <a:xfrm>
            <a:off x="907336" y="3731323"/>
            <a:ext cx="2342905" cy="1124619"/>
            <a:chOff x="407271" y="4580655"/>
            <a:chExt cx="2342905" cy="1124619"/>
          </a:xfrm>
        </p:grpSpPr>
        <p:sp>
          <p:nvSpPr>
            <p:cNvPr id="8" name="TextBox 7"/>
            <p:cNvSpPr txBox="1"/>
            <p:nvPr/>
          </p:nvSpPr>
          <p:spPr>
            <a:xfrm>
              <a:off x="2182813" y="5397497"/>
              <a:ext cx="567363" cy="307777"/>
            </a:xfrm>
            <a:prstGeom prst="rect">
              <a:avLst/>
            </a:prstGeom>
            <a:noFill/>
          </p:spPr>
          <p:txBody>
            <a:bodyPr wrap="none" rtlCol="0">
              <a:spAutoFit/>
            </a:bodyPr>
            <a:lstStyle/>
            <a:p>
              <a:r>
                <a:rPr lang="en-US" sz="1400" i="1" dirty="0" smtClean="0"/>
                <a:t>time</a:t>
              </a:r>
              <a:endParaRPr lang="en-US" sz="1400" i="1" dirty="0"/>
            </a:p>
          </p:txBody>
        </p:sp>
        <p:sp>
          <p:nvSpPr>
            <p:cNvPr id="9" name="TextBox 8"/>
            <p:cNvSpPr txBox="1"/>
            <p:nvPr/>
          </p:nvSpPr>
          <p:spPr>
            <a:xfrm rot="16200000">
              <a:off x="112714" y="4875212"/>
              <a:ext cx="896892" cy="307777"/>
            </a:xfrm>
            <a:prstGeom prst="rect">
              <a:avLst/>
            </a:prstGeom>
            <a:noFill/>
          </p:spPr>
          <p:txBody>
            <a:bodyPr wrap="none" rtlCol="0">
              <a:spAutoFit/>
            </a:bodyPr>
            <a:lstStyle/>
            <a:p>
              <a:r>
                <a:rPr lang="en-US" sz="1400" i="1" dirty="0" smtClean="0"/>
                <a:t>operator</a:t>
              </a:r>
              <a:endParaRPr lang="en-US" sz="1400" i="1" dirty="0"/>
            </a:p>
          </p:txBody>
        </p:sp>
      </p:grpSp>
      <p:sp>
        <p:nvSpPr>
          <p:cNvPr id="10" name="TextBox 9"/>
          <p:cNvSpPr txBox="1"/>
          <p:nvPr/>
        </p:nvSpPr>
        <p:spPr>
          <a:xfrm>
            <a:off x="1184293" y="5252802"/>
            <a:ext cx="2770410" cy="307777"/>
          </a:xfrm>
          <a:prstGeom prst="rect">
            <a:avLst/>
          </a:prstGeom>
          <a:noFill/>
        </p:spPr>
        <p:txBody>
          <a:bodyPr wrap="none" rtlCol="0">
            <a:spAutoFit/>
          </a:bodyPr>
          <a:lstStyle/>
          <a:p>
            <a:r>
              <a:rPr lang="en-US" sz="1400" b="1" dirty="0" smtClean="0">
                <a:latin typeface="Courier"/>
                <a:cs typeface="Courier"/>
              </a:rPr>
              <a:t>Function</a:t>
            </a:r>
            <a:r>
              <a:rPr lang="en-US" sz="1400" dirty="0" smtClean="0">
                <a:latin typeface="Courier"/>
                <a:cs typeface="Courier"/>
              </a:rPr>
              <a:t>: [1,5) – .0833</a:t>
            </a:r>
            <a:r>
              <a:rPr lang="en-US" sz="1400" i="1" dirty="0" smtClean="0">
                <a:latin typeface="Courier"/>
                <a:cs typeface="Courier"/>
              </a:rPr>
              <a:t>t</a:t>
            </a:r>
            <a:endParaRPr lang="en-US" sz="1400" dirty="0">
              <a:latin typeface="Courier"/>
              <a:cs typeface="Courier"/>
            </a:endParaRPr>
          </a:p>
        </p:txBody>
      </p:sp>
      <p:sp>
        <p:nvSpPr>
          <p:cNvPr id="12" name="TextBox 11"/>
          <p:cNvSpPr txBox="1"/>
          <p:nvPr/>
        </p:nvSpPr>
        <p:spPr>
          <a:xfrm>
            <a:off x="4913313" y="3889370"/>
            <a:ext cx="3353653" cy="646331"/>
          </a:xfrm>
          <a:prstGeom prst="rect">
            <a:avLst/>
          </a:prstGeom>
          <a:solidFill>
            <a:srgbClr val="F9D35A"/>
          </a:solidFill>
          <a:effectLst>
            <a:outerShdw blurRad="50800" dist="38100" dir="2700000" algn="tl" rotWithShape="0">
              <a:prstClr val="black">
                <a:alpha val="40000"/>
              </a:prstClr>
            </a:outerShdw>
          </a:effectLst>
        </p:spPr>
        <p:txBody>
          <a:bodyPr wrap="none" rtlCol="0">
            <a:spAutoFit/>
          </a:bodyPr>
          <a:lstStyle/>
          <a:p>
            <a:r>
              <a:rPr lang="en-US" sz="1800" dirty="0" smtClean="0"/>
              <a:t>Final region extends to </a:t>
            </a:r>
            <a:r>
              <a:rPr lang="en-US" sz="1800" dirty="0" smtClean="0">
                <a:latin typeface="Courier"/>
                <a:cs typeface="Courier"/>
              </a:rPr>
              <a:t>∞</a:t>
            </a:r>
            <a:r>
              <a:rPr lang="en-US" sz="1800" dirty="0" smtClean="0">
                <a:latin typeface="Arial"/>
                <a:cs typeface="Arial"/>
              </a:rPr>
              <a:t>,</a:t>
            </a:r>
          </a:p>
          <a:p>
            <a:r>
              <a:rPr lang="en-US" sz="1800" dirty="0">
                <a:latin typeface="Arial"/>
                <a:cs typeface="Arial"/>
              </a:rPr>
              <a:t>i</a:t>
            </a:r>
            <a:r>
              <a:rPr lang="en-US" sz="1800" dirty="0" smtClean="0">
                <a:latin typeface="Arial"/>
                <a:cs typeface="Arial"/>
              </a:rPr>
              <a:t>mplicitly extrapolating to future</a:t>
            </a:r>
            <a:r>
              <a:rPr lang="en-US" sz="1800" dirty="0" smtClean="0">
                <a:latin typeface="Courier"/>
                <a:cs typeface="Courier"/>
              </a:rPr>
              <a:t> </a:t>
            </a:r>
            <a:r>
              <a:rPr lang="en-US" sz="1800" dirty="0" smtClean="0"/>
              <a:t> </a:t>
            </a:r>
            <a:endParaRPr lang="en-US" sz="1800" dirty="0"/>
          </a:p>
        </p:txBody>
      </p:sp>
    </p:spTree>
    <p:extLst>
      <p:ext uri="{BB962C8B-B14F-4D97-AF65-F5344CB8AC3E}">
        <p14:creationId xmlns:p14="http://schemas.microsoft.com/office/powerpoint/2010/main" val="4221148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Question Answering</a:t>
            </a:r>
            <a:endParaRPr lang="en-US" dirty="0"/>
          </a:p>
        </p:txBody>
      </p:sp>
      <p:sp>
        <p:nvSpPr>
          <p:cNvPr id="3" name="Content Placeholder 2"/>
          <p:cNvSpPr>
            <a:spLocks noGrp="1"/>
          </p:cNvSpPr>
          <p:nvPr>
            <p:ph idx="1"/>
          </p:nvPr>
        </p:nvSpPr>
        <p:spPr>
          <a:xfrm>
            <a:off x="521892" y="1217848"/>
            <a:ext cx="8115437" cy="4862688"/>
          </a:xfrm>
        </p:spPr>
        <p:txBody>
          <a:bodyPr/>
          <a:lstStyle/>
          <a:p>
            <a:pPr>
              <a:lnSpc>
                <a:spcPct val="90000"/>
              </a:lnSpc>
            </a:pPr>
            <a:r>
              <a:rPr lang="en-US" sz="2400" dirty="0" smtClean="0"/>
              <a:t>The </a:t>
            </a:r>
            <a:r>
              <a:rPr lang="en-US" sz="2400" dirty="0" err="1" smtClean="0"/>
              <a:t>NPCEditor</a:t>
            </a:r>
            <a:r>
              <a:rPr lang="en-US" sz="2400" dirty="0" smtClean="0"/>
              <a:t> learns to choose appropriate answers to questions from statistics gathered over pairs of questions and answers</a:t>
            </a:r>
          </a:p>
          <a:p>
            <a:pPr lvl="1"/>
            <a:r>
              <a:rPr lang="en-US" sz="2000" dirty="0" smtClean="0"/>
              <a:t>Also has additional dialogue components that can affect choice</a:t>
            </a:r>
          </a:p>
          <a:p>
            <a:pPr>
              <a:lnSpc>
                <a:spcPct val="90000"/>
              </a:lnSpc>
              <a:spcBef>
                <a:spcPts val="400"/>
              </a:spcBef>
            </a:pPr>
            <a:r>
              <a:rPr lang="en-US" sz="2400" dirty="0" smtClean="0"/>
              <a:t>Implemented </a:t>
            </a:r>
            <a:r>
              <a:rPr lang="en-US" sz="2400" dirty="0"/>
              <a:t>Bayesian computation of language model of answers given </a:t>
            </a:r>
            <a:r>
              <a:rPr lang="en-US" sz="2400" dirty="0" smtClean="0"/>
              <a:t>question</a:t>
            </a:r>
          </a:p>
          <a:p>
            <a:pPr lvl="1">
              <a:spcBef>
                <a:spcPts val="3800"/>
              </a:spcBef>
            </a:pPr>
            <a:r>
              <a:rPr lang="en-US" sz="2000" dirty="0" smtClean="0"/>
              <a:t>Compiled </a:t>
            </a:r>
            <a:r>
              <a:rPr lang="en-US" sz="2000" dirty="0"/>
              <a:t>sentence-pair statistics into semantic memory</a:t>
            </a:r>
          </a:p>
          <a:p>
            <a:pPr lvl="1"/>
            <a:r>
              <a:rPr lang="en-US" sz="2000" dirty="0"/>
              <a:t>Can be used directly to choose best answer</a:t>
            </a:r>
          </a:p>
          <a:p>
            <a:pPr>
              <a:lnSpc>
                <a:spcPct val="90000"/>
              </a:lnSpc>
              <a:spcBef>
                <a:spcPts val="400"/>
              </a:spcBef>
            </a:pPr>
            <a:r>
              <a:rPr lang="en-US" sz="2400" dirty="0"/>
              <a:t>Extending to </a:t>
            </a:r>
            <a:r>
              <a:rPr lang="en-US" sz="2400" dirty="0" smtClean="0"/>
              <a:t>full </a:t>
            </a:r>
            <a:r>
              <a:rPr lang="en-US" sz="2400" dirty="0" err="1" smtClean="0"/>
              <a:t>Kullback</a:t>
            </a:r>
            <a:r>
              <a:rPr lang="en-US" sz="2400" dirty="0" err="1"/>
              <a:t>-Liebler</a:t>
            </a:r>
            <a:r>
              <a:rPr lang="en-US" sz="2400" dirty="0"/>
              <a:t> divergence</a:t>
            </a:r>
          </a:p>
          <a:p>
            <a:pPr>
              <a:lnSpc>
                <a:spcPct val="90000"/>
              </a:lnSpc>
              <a:spcBef>
                <a:spcPts val="3800"/>
              </a:spcBef>
            </a:pPr>
            <a:r>
              <a:rPr lang="en-US" sz="2400" dirty="0" smtClean="0"/>
              <a:t>Also looking to further extend capabilities and run scale-up experiments</a:t>
            </a:r>
            <a:endParaRPr lang="en-US" sz="2400" dirty="0"/>
          </a:p>
          <a:p>
            <a:endParaRPr lang="en-US" sz="2000" dirty="0"/>
          </a:p>
        </p:txBody>
      </p:sp>
      <p:graphicFrame>
        <p:nvGraphicFramePr>
          <p:cNvPr id="5" name="Object 4"/>
          <p:cNvGraphicFramePr>
            <a:graphicFrameLocks noChangeAspect="1"/>
          </p:cNvGraphicFramePr>
          <p:nvPr>
            <p:extLst>
              <p:ext uri="{D42A27DB-BD31-4B8C-83A1-F6EECF244321}">
                <p14:modId xmlns:p14="http://schemas.microsoft.com/office/powerpoint/2010/main" val="1334007783"/>
              </p:ext>
            </p:extLst>
          </p:nvPr>
        </p:nvGraphicFramePr>
        <p:xfrm>
          <a:off x="1333002" y="4885637"/>
          <a:ext cx="5486400" cy="444500"/>
        </p:xfrm>
        <a:graphic>
          <a:graphicData uri="http://schemas.openxmlformats.org/presentationml/2006/ole">
            <mc:AlternateContent xmlns:mc="http://schemas.openxmlformats.org/markup-compatibility/2006">
              <mc:Choice xmlns:v="urn:schemas-microsoft-com:vml" Requires="v">
                <p:oleObj spid="_x0000_s2655" name="Document" r:id="rId3" imgW="5486400" imgH="444500" progId="Word.Document.12">
                  <p:link updateAutomatic="1"/>
                </p:oleObj>
              </mc:Choice>
              <mc:Fallback>
                <p:oleObj name="Document" r:id="rId3" imgW="5486400" imgH="444500" progId="Word.Document.12">
                  <p:link updateAutomatic="1"/>
                  <p:pic>
                    <p:nvPicPr>
                      <p:cNvPr id="0" name=""/>
                      <p:cNvPicPr/>
                      <p:nvPr/>
                    </p:nvPicPr>
                    <p:blipFill>
                      <a:blip r:embed="rId4"/>
                      <a:stretch>
                        <a:fillRect/>
                      </a:stretch>
                    </p:blipFill>
                    <p:spPr>
                      <a:xfrm>
                        <a:off x="1333002" y="4885637"/>
                        <a:ext cx="5486400" cy="4445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788903520"/>
              </p:ext>
            </p:extLst>
          </p:nvPr>
        </p:nvGraphicFramePr>
        <p:xfrm>
          <a:off x="1333002" y="3382378"/>
          <a:ext cx="5486400" cy="406400"/>
        </p:xfrm>
        <a:graphic>
          <a:graphicData uri="http://schemas.openxmlformats.org/presentationml/2006/ole">
            <mc:AlternateContent xmlns:mc="http://schemas.openxmlformats.org/markup-compatibility/2006">
              <mc:Choice xmlns:v="urn:schemas-microsoft-com:vml" Requires="v">
                <p:oleObj spid="_x0000_s2656" name="Document" r:id="rId5" imgW="5486400" imgH="406400" progId="Word.Document.12">
                  <p:link updateAutomatic="1"/>
                </p:oleObj>
              </mc:Choice>
              <mc:Fallback>
                <p:oleObj name="Document" r:id="rId5" imgW="5486400" imgH="406400" progId="Word.Document.12">
                  <p:link updateAutomatic="1"/>
                  <p:pic>
                    <p:nvPicPr>
                      <p:cNvPr id="0" name=""/>
                      <p:cNvPicPr/>
                      <p:nvPr/>
                    </p:nvPicPr>
                    <p:blipFill>
                      <a:blip r:embed="rId6"/>
                      <a:stretch>
                        <a:fillRect/>
                      </a:stretch>
                    </p:blipFill>
                    <p:spPr>
                      <a:xfrm>
                        <a:off x="1333002" y="3382378"/>
                        <a:ext cx="5486400" cy="406400"/>
                      </a:xfrm>
                      <a:prstGeom prst="rect">
                        <a:avLst/>
                      </a:prstGeom>
                    </p:spPr>
                  </p:pic>
                </p:oleObj>
              </mc:Fallback>
            </mc:AlternateContent>
          </a:graphicData>
        </a:graphic>
      </p:graphicFrame>
      <p:sp>
        <p:nvSpPr>
          <p:cNvPr id="7" name="TextBox 6"/>
          <p:cNvSpPr txBox="1"/>
          <p:nvPr/>
        </p:nvSpPr>
        <p:spPr>
          <a:xfrm>
            <a:off x="5389246" y="0"/>
            <a:ext cx="3754754" cy="338554"/>
          </a:xfrm>
          <a:prstGeom prst="rect">
            <a:avLst/>
          </a:prstGeom>
          <a:noFill/>
        </p:spPr>
        <p:txBody>
          <a:bodyPr wrap="none" rtlCol="0">
            <a:spAutoFit/>
          </a:bodyPr>
          <a:lstStyle/>
          <a:p>
            <a:r>
              <a:rPr lang="en-US" sz="1600" dirty="0" smtClean="0">
                <a:effectLst>
                  <a:outerShdw blurRad="50800" dist="38100" dir="2700000" algn="tl" rotWithShape="0">
                    <a:srgbClr val="000000">
                      <a:alpha val="43000"/>
                    </a:srgbClr>
                  </a:outerShdw>
                </a:effectLst>
              </a:rPr>
              <a:t>Joint with S. </a:t>
            </a:r>
            <a:r>
              <a:rPr lang="en-US" sz="1600" dirty="0" err="1" smtClean="0">
                <a:effectLst>
                  <a:outerShdw blurRad="50800" dist="38100" dir="2700000" algn="tl" rotWithShape="0">
                    <a:srgbClr val="000000">
                      <a:alpha val="43000"/>
                    </a:srgbClr>
                  </a:outerShdw>
                </a:effectLst>
              </a:rPr>
              <a:t>Raveendran</a:t>
            </a:r>
            <a:r>
              <a:rPr lang="en-US" sz="1600" dirty="0" smtClean="0">
                <a:effectLst>
                  <a:outerShdw blurRad="50800" dist="38100" dir="2700000" algn="tl" rotWithShape="0">
                    <a:srgbClr val="000000">
                      <a:alpha val="43000"/>
                    </a:srgbClr>
                  </a:outerShdw>
                </a:effectLst>
              </a:rPr>
              <a:t> and A. Leuski</a:t>
            </a:r>
            <a:endParaRPr lang="en-US" sz="1600" dirty="0">
              <a:effectLst>
                <a:outerShdw blurRad="50800" dist="38100" dir="2700000" algn="tl" rotWithShape="0">
                  <a:srgbClr val="000000">
                    <a:alpha val="43000"/>
                  </a:srgbClr>
                </a:outerShdw>
              </a:effectLst>
            </a:endParaRPr>
          </a:p>
        </p:txBody>
      </p:sp>
    </p:spTree>
    <p:extLst>
      <p:ext uri="{BB962C8B-B14F-4D97-AF65-F5344CB8AC3E}">
        <p14:creationId xmlns:p14="http://schemas.microsoft.com/office/powerpoint/2010/main" val="3266784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533400" y="1595438"/>
            <a:ext cx="8077200" cy="4194175"/>
          </a:xfrm>
        </p:spPr>
        <p:txBody>
          <a:bodyPr/>
          <a:lstStyle/>
          <a:p>
            <a:pPr>
              <a:spcBef>
                <a:spcPts val="2800"/>
              </a:spcBef>
            </a:pPr>
            <a:r>
              <a:rPr lang="en-US" sz="3200" dirty="0" smtClean="0"/>
              <a:t>Desiderata</a:t>
            </a:r>
          </a:p>
          <a:p>
            <a:pPr>
              <a:spcBef>
                <a:spcPts val="2800"/>
              </a:spcBef>
            </a:pPr>
            <a:r>
              <a:rPr lang="en-US" sz="3200" dirty="0" smtClean="0"/>
              <a:t>Dichotomies</a:t>
            </a:r>
          </a:p>
          <a:p>
            <a:pPr>
              <a:spcBef>
                <a:spcPts val="2800"/>
              </a:spcBef>
            </a:pPr>
            <a:r>
              <a:rPr lang="en-US" sz="3200" dirty="0"/>
              <a:t>T</a:t>
            </a:r>
            <a:r>
              <a:rPr lang="en-US" sz="3200" dirty="0" smtClean="0"/>
              <a:t>echniques</a:t>
            </a:r>
          </a:p>
          <a:p>
            <a:pPr>
              <a:spcBef>
                <a:spcPts val="2800"/>
              </a:spcBef>
            </a:pPr>
            <a:r>
              <a:rPr lang="en-US" sz="3200" dirty="0" smtClean="0"/>
              <a:t>Results</a:t>
            </a:r>
          </a:p>
        </p:txBody>
      </p:sp>
    </p:spTree>
    <p:extLst>
      <p:ext uri="{BB962C8B-B14F-4D97-AF65-F5344CB8AC3E}">
        <p14:creationId xmlns:p14="http://schemas.microsoft.com/office/powerpoint/2010/main" val="120604100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a:t>
            </a:r>
            <a:endParaRPr lang="en-US" dirty="0"/>
          </a:p>
        </p:txBody>
      </p:sp>
      <p:sp>
        <p:nvSpPr>
          <p:cNvPr id="3" name="Content Placeholder 2"/>
          <p:cNvSpPr>
            <a:spLocks noGrp="1"/>
          </p:cNvSpPr>
          <p:nvPr>
            <p:ph idx="1"/>
          </p:nvPr>
        </p:nvSpPr>
        <p:spPr>
          <a:xfrm>
            <a:off x="690562" y="1309688"/>
            <a:ext cx="8085937" cy="4707707"/>
          </a:xfrm>
        </p:spPr>
        <p:txBody>
          <a:bodyPr/>
          <a:lstStyle/>
          <a:p>
            <a:r>
              <a:rPr lang="en-US" dirty="0" smtClean="0"/>
              <a:t>Continue with mental imagery</a:t>
            </a:r>
          </a:p>
          <a:p>
            <a:pPr lvl="1"/>
            <a:r>
              <a:rPr lang="en-US" dirty="0" smtClean="0"/>
              <a:t>Including extending function representation</a:t>
            </a:r>
          </a:p>
          <a:p>
            <a:r>
              <a:rPr lang="en-US" dirty="0" smtClean="0"/>
              <a:t>Pervasive </a:t>
            </a:r>
            <a:r>
              <a:rPr lang="en-US" dirty="0"/>
              <a:t>prediction</a:t>
            </a:r>
          </a:p>
          <a:p>
            <a:pPr lvl="1"/>
            <a:r>
              <a:rPr lang="en-US" dirty="0"/>
              <a:t>Decisions choose next operator </a:t>
            </a:r>
            <a:r>
              <a:rPr lang="en-US" i="1" dirty="0"/>
              <a:t>and</a:t>
            </a:r>
            <a:r>
              <a:rPr lang="en-US" dirty="0"/>
              <a:t> predict next </a:t>
            </a:r>
            <a:r>
              <a:rPr lang="en-US" dirty="0" smtClean="0"/>
              <a:t>situation</a:t>
            </a:r>
            <a:endParaRPr lang="en-US" dirty="0"/>
          </a:p>
          <a:p>
            <a:pPr lvl="1"/>
            <a:r>
              <a:rPr lang="en-US" dirty="0"/>
              <a:t>Support perception, understanding, learning, appraisal, </a:t>
            </a:r>
            <a:r>
              <a:rPr lang="en-US" dirty="0" smtClean="0"/>
              <a:t>…</a:t>
            </a:r>
          </a:p>
          <a:p>
            <a:r>
              <a:rPr lang="en-US" dirty="0" smtClean="0"/>
              <a:t>Implement more complete learning capability</a:t>
            </a:r>
          </a:p>
          <a:p>
            <a:pPr lvl="1"/>
            <a:r>
              <a:rPr lang="en-US" dirty="0" smtClean="0"/>
              <a:t>Based on predictions, actuals and dependencies</a:t>
            </a:r>
          </a:p>
          <a:p>
            <a:pPr lvl="1"/>
            <a:r>
              <a:rPr lang="en-US" dirty="0" smtClean="0"/>
              <a:t>Chunking, reinforcement, supervised and unsupervised</a:t>
            </a:r>
            <a:endParaRPr lang="en-US" sz="2400" dirty="0" smtClean="0"/>
          </a:p>
          <a:p>
            <a:r>
              <a:rPr lang="en-US" sz="2400" dirty="0" smtClean="0"/>
              <a:t>Pursue further capabilities</a:t>
            </a:r>
          </a:p>
          <a:p>
            <a:pPr lvl="1">
              <a:spcBef>
                <a:spcPts val="300"/>
              </a:spcBef>
            </a:pPr>
            <a:r>
              <a:rPr lang="en-US" sz="2000" dirty="0" smtClean="0"/>
              <a:t>Theory of Mind, behavior understanding, speech and natural language, perceptuomotor behavior (SLAM), …</a:t>
            </a:r>
          </a:p>
          <a:p>
            <a:r>
              <a:rPr lang="en-US" sz="2400" dirty="0" smtClean="0"/>
              <a:t>Evaluate, optimize and apply architecture</a:t>
            </a:r>
            <a:endParaRPr lang="en-US"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291" y="528499"/>
            <a:ext cx="4040188" cy="639762"/>
          </a:xfrm>
        </p:spPr>
        <p:txBody>
          <a:bodyPr/>
          <a:lstStyle/>
          <a:p>
            <a:r>
              <a:rPr lang="en-US" sz="2800" dirty="0" smtClean="0">
                <a:solidFill>
                  <a:srgbClr val="EECB6A"/>
                </a:solidFill>
              </a:rPr>
              <a:t>Gold</a:t>
            </a:r>
            <a:endParaRPr lang="en-US" sz="2800" dirty="0">
              <a:solidFill>
                <a:srgbClr val="EECB6A"/>
              </a:solidFill>
            </a:endParaRPr>
          </a:p>
        </p:txBody>
      </p:sp>
      <p:sp>
        <p:nvSpPr>
          <p:cNvPr id="4" name="Content Placeholder 3"/>
          <p:cNvSpPr>
            <a:spLocks noGrp="1"/>
          </p:cNvSpPr>
          <p:nvPr>
            <p:ph sz="half" idx="2"/>
          </p:nvPr>
        </p:nvSpPr>
        <p:spPr>
          <a:xfrm>
            <a:off x="364641" y="1554998"/>
            <a:ext cx="4214261" cy="4072266"/>
          </a:xfrm>
        </p:spPr>
        <p:txBody>
          <a:bodyPr/>
          <a:lstStyle/>
          <a:p>
            <a:pPr>
              <a:spcBef>
                <a:spcPts val="300"/>
              </a:spcBef>
            </a:pPr>
            <a:r>
              <a:rPr lang="en-US" sz="2000" b="0" dirty="0" smtClean="0"/>
              <a:t>On path to bridge dichotomies</a:t>
            </a:r>
          </a:p>
          <a:p>
            <a:pPr>
              <a:spcBef>
                <a:spcPts val="300"/>
              </a:spcBef>
            </a:pPr>
            <a:r>
              <a:rPr lang="en-US" sz="2000" b="0" dirty="0" smtClean="0"/>
              <a:t>Decisions, reflection and beginnings of imagery with little additional code</a:t>
            </a:r>
          </a:p>
          <a:p>
            <a:pPr lvl="1">
              <a:spcBef>
                <a:spcPts val="300"/>
              </a:spcBef>
            </a:pPr>
            <a:r>
              <a:rPr lang="en-US" sz="1600" dirty="0" smtClean="0"/>
              <a:t>Continued promise of </a:t>
            </a:r>
            <a:r>
              <a:rPr lang="en-US" sz="1600" i="1" dirty="0" smtClean="0"/>
              <a:t>functional elegance</a:t>
            </a:r>
          </a:p>
          <a:p>
            <a:pPr lvl="1">
              <a:spcBef>
                <a:spcPts val="300"/>
              </a:spcBef>
            </a:pPr>
            <a:r>
              <a:rPr lang="en-US" sz="1600" dirty="0" smtClean="0"/>
              <a:t>Step towards </a:t>
            </a:r>
            <a:r>
              <a:rPr lang="en-US" sz="1600" i="1" dirty="0" smtClean="0"/>
              <a:t>tight integration</a:t>
            </a:r>
            <a:endParaRPr lang="en-US" sz="1600" b="0" i="1" dirty="0" smtClean="0"/>
          </a:p>
          <a:p>
            <a:pPr>
              <a:spcBef>
                <a:spcPts val="300"/>
              </a:spcBef>
            </a:pPr>
            <a:r>
              <a:rPr lang="en-US" sz="2000" b="0" dirty="0" smtClean="0"/>
              <a:t>Getting experience with data-driven statistical processing</a:t>
            </a:r>
          </a:p>
          <a:p>
            <a:pPr lvl="1">
              <a:spcBef>
                <a:spcPts val="300"/>
              </a:spcBef>
            </a:pPr>
            <a:r>
              <a:rPr lang="en-US" sz="1600" b="0" dirty="0" smtClean="0"/>
              <a:t>A significant step towards </a:t>
            </a:r>
            <a:r>
              <a:rPr lang="en-US" sz="1600" b="0" i="1" dirty="0" smtClean="0"/>
              <a:t>broad spectrum</a:t>
            </a:r>
          </a:p>
          <a:p>
            <a:pPr>
              <a:spcBef>
                <a:spcPts val="300"/>
              </a:spcBef>
            </a:pPr>
            <a:r>
              <a:rPr lang="en-US" sz="2000" b="0" dirty="0" smtClean="0"/>
              <a:t>First bit of learning</a:t>
            </a:r>
          </a:p>
          <a:p>
            <a:pPr>
              <a:spcBef>
                <a:spcPts val="300"/>
              </a:spcBef>
            </a:pPr>
            <a:r>
              <a:rPr lang="en-US" sz="2000" b="0" dirty="0" smtClean="0"/>
              <a:t>Lots of exciting projects starting</a:t>
            </a:r>
          </a:p>
        </p:txBody>
      </p:sp>
      <p:sp>
        <p:nvSpPr>
          <p:cNvPr id="5" name="Text Placeholder 4"/>
          <p:cNvSpPr>
            <a:spLocks noGrp="1"/>
          </p:cNvSpPr>
          <p:nvPr>
            <p:ph type="body" sz="quarter" idx="3"/>
          </p:nvPr>
        </p:nvSpPr>
        <p:spPr>
          <a:xfrm>
            <a:off x="4702116" y="528499"/>
            <a:ext cx="4041775" cy="639762"/>
          </a:xfrm>
        </p:spPr>
        <p:txBody>
          <a:bodyPr/>
          <a:lstStyle/>
          <a:p>
            <a:r>
              <a:rPr lang="en-US" sz="2800" dirty="0" smtClean="0"/>
              <a:t>Coal</a:t>
            </a:r>
            <a:endParaRPr lang="en-US" sz="2800" dirty="0"/>
          </a:p>
        </p:txBody>
      </p:sp>
      <p:sp>
        <p:nvSpPr>
          <p:cNvPr id="6" name="Content Placeholder 5"/>
          <p:cNvSpPr>
            <a:spLocks noGrp="1"/>
          </p:cNvSpPr>
          <p:nvPr>
            <p:ph sz="quarter" idx="4"/>
          </p:nvPr>
        </p:nvSpPr>
        <p:spPr>
          <a:xfrm>
            <a:off x="4677693" y="1554998"/>
            <a:ext cx="4253260" cy="4015638"/>
          </a:xfrm>
        </p:spPr>
        <p:txBody>
          <a:bodyPr/>
          <a:lstStyle/>
          <a:p>
            <a:pPr>
              <a:spcBef>
                <a:spcPts val="300"/>
              </a:spcBef>
            </a:pPr>
            <a:r>
              <a:rPr lang="en-US" sz="2000" b="0" dirty="0" smtClean="0"/>
              <a:t>Still little learning and no true perception</a:t>
            </a:r>
          </a:p>
          <a:p>
            <a:pPr>
              <a:spcBef>
                <a:spcPts val="300"/>
              </a:spcBef>
            </a:pPr>
            <a:r>
              <a:rPr lang="en-US" sz="2000" b="0" dirty="0" smtClean="0"/>
              <a:t>Function representation needs significant rethinking</a:t>
            </a:r>
          </a:p>
          <a:p>
            <a:pPr>
              <a:spcBef>
                <a:spcPts val="300"/>
              </a:spcBef>
            </a:pPr>
            <a:r>
              <a:rPr lang="en-US" sz="2000" b="0" dirty="0" smtClean="0"/>
              <a:t>Speed of code becoming an issue</a:t>
            </a:r>
          </a:p>
        </p:txBody>
      </p:sp>
    </p:spTree>
    <p:extLst>
      <p:ext uri="{BB962C8B-B14F-4D97-AF65-F5344CB8AC3E}">
        <p14:creationId xmlns:p14="http://schemas.microsoft.com/office/powerpoint/2010/main" val="36196768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195" y="1408439"/>
            <a:ext cx="8298098" cy="4381174"/>
          </a:xfrm>
        </p:spPr>
        <p:txBody>
          <a:bodyPr/>
          <a:lstStyle/>
          <a:p>
            <a:r>
              <a:rPr lang="en-US" sz="2400" dirty="0" smtClean="0"/>
              <a:t>Easy to create simple virtual humans</a:t>
            </a:r>
          </a:p>
          <a:p>
            <a:pPr lvl="1"/>
            <a:r>
              <a:rPr lang="en-US" sz="2000" i="1" dirty="0" smtClean="0"/>
              <a:t>Data driven</a:t>
            </a:r>
            <a:r>
              <a:rPr lang="en-US" sz="2000" dirty="0" smtClean="0"/>
              <a:t>, like </a:t>
            </a:r>
            <a:r>
              <a:rPr lang="en-US" sz="2000" dirty="0" err="1" smtClean="0"/>
              <a:t>NPCEditor</a:t>
            </a:r>
            <a:r>
              <a:rPr lang="en-US" sz="2000" dirty="0" smtClean="0"/>
              <a:t> (as in </a:t>
            </a:r>
            <a:r>
              <a:rPr lang="en-US" sz="2000" dirty="0" err="1" smtClean="0"/>
              <a:t>SimCoach</a:t>
            </a:r>
            <a:r>
              <a:rPr lang="en-US" sz="2000" dirty="0" smtClean="0"/>
              <a:t> and other systems)</a:t>
            </a:r>
          </a:p>
          <a:p>
            <a:r>
              <a:rPr lang="en-US" sz="2400" dirty="0" smtClean="0"/>
              <a:t>Can create very sophisticated virtual humans</a:t>
            </a:r>
          </a:p>
          <a:p>
            <a:pPr lvl="1"/>
            <a:r>
              <a:rPr lang="en-US" sz="2000" i="1" dirty="0" smtClean="0"/>
              <a:t>Model based</a:t>
            </a:r>
            <a:r>
              <a:rPr lang="en-US" sz="2000" dirty="0" smtClean="0"/>
              <a:t>, like SASO and MRE</a:t>
            </a:r>
          </a:p>
          <a:p>
            <a:r>
              <a:rPr lang="en-US" sz="2400" dirty="0" smtClean="0"/>
              <a:t>Incrementally extend to arbitrary points in between</a:t>
            </a:r>
          </a:p>
        </p:txBody>
      </p:sp>
      <p:pic>
        <p:nvPicPr>
          <p:cNvPr id="4" name="Picture 3" descr="Saso-doctor-elder.jpg"/>
          <p:cNvPicPr>
            <a:picLocks noChangeAspect="1"/>
          </p:cNvPicPr>
          <p:nvPr/>
        </p:nvPicPr>
        <p:blipFill>
          <a:blip r:embed="rId2"/>
          <a:stretch>
            <a:fillRect/>
          </a:stretch>
        </p:blipFill>
        <p:spPr>
          <a:xfrm>
            <a:off x="5023638" y="3971829"/>
            <a:ext cx="3583635" cy="2687727"/>
          </a:xfrm>
          <a:prstGeom prst="rect">
            <a:avLst/>
          </a:prstGeom>
        </p:spPr>
      </p:pic>
      <p:pic>
        <p:nvPicPr>
          <p:cNvPr id="6" name="Picture 5" descr="SimCoach.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04" y="3973363"/>
            <a:ext cx="3583700" cy="2687775"/>
          </a:xfrm>
          <a:prstGeom prst="rect">
            <a:avLst/>
          </a:prstGeom>
        </p:spPr>
      </p:pic>
      <p:sp>
        <p:nvSpPr>
          <p:cNvPr id="11" name="Title 1"/>
          <p:cNvSpPr txBox="1">
            <a:spLocks/>
          </p:cNvSpPr>
          <p:nvPr/>
        </p:nvSpPr>
        <p:spPr bwMode="auto">
          <a:xfrm>
            <a:off x="541540" y="275813"/>
            <a:ext cx="8077200" cy="790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lnSpc>
                <a:spcPts val="2600"/>
              </a:lnSpc>
              <a:spcBef>
                <a:spcPct val="0"/>
              </a:spcBef>
              <a:spcAft>
                <a:spcPct val="0"/>
              </a:spcAft>
              <a:defRPr sz="2600" b="1">
                <a:solidFill>
                  <a:srgbClr val="E15300"/>
                </a:solidFill>
                <a:latin typeface="+mj-lt"/>
                <a:ea typeface="+mj-ea"/>
                <a:cs typeface="+mj-cs"/>
              </a:defRPr>
            </a:lvl1pPr>
            <a:lvl2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2pPr>
            <a:lvl3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3pPr>
            <a:lvl4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4pPr>
            <a:lvl5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5pPr>
            <a:lvl6pPr marL="4572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6pPr>
            <a:lvl7pPr marL="9144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7pPr>
            <a:lvl8pPr marL="13716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8pPr>
            <a:lvl9pPr marL="18288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9pPr>
          </a:lstStyle>
          <a:p>
            <a:pPr>
              <a:lnSpc>
                <a:spcPct val="100000"/>
              </a:lnSpc>
            </a:pPr>
            <a:r>
              <a:rPr lang="en-US" sz="2800" dirty="0" smtClean="0"/>
              <a:t>Desideratum I</a:t>
            </a:r>
            <a:br>
              <a:rPr lang="en-US" sz="2800" dirty="0" smtClean="0"/>
            </a:br>
            <a:r>
              <a:rPr lang="en-US" sz="2400" dirty="0">
                <a:solidFill>
                  <a:srgbClr val="666602"/>
                </a:solidFill>
              </a:rPr>
              <a:t>Broad Spectrum Architectures</a:t>
            </a:r>
            <a:endParaRPr lang="en-US" dirty="0">
              <a:solidFill>
                <a:srgbClr val="666602"/>
              </a:solidFill>
            </a:endParaRPr>
          </a:p>
        </p:txBody>
      </p:sp>
    </p:spTree>
    <p:extLst>
      <p:ext uri="{BB962C8B-B14F-4D97-AF65-F5344CB8AC3E}">
        <p14:creationId xmlns:p14="http://schemas.microsoft.com/office/powerpoint/2010/main" val="316936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nSpc>
                <a:spcPct val="100000"/>
              </a:lnSpc>
            </a:pPr>
            <a:r>
              <a:rPr lang="en-US" sz="2800" dirty="0" smtClean="0"/>
              <a:t>Combining Paradigms</a:t>
            </a:r>
            <a:endParaRPr lang="en-US" dirty="0">
              <a:solidFill>
                <a:srgbClr val="666602"/>
              </a:solidFill>
            </a:endParaRPr>
          </a:p>
        </p:txBody>
      </p:sp>
      <p:sp>
        <p:nvSpPr>
          <p:cNvPr id="3" name="Content Placeholder 2"/>
          <p:cNvSpPr>
            <a:spLocks noGrp="1"/>
          </p:cNvSpPr>
          <p:nvPr>
            <p:ph idx="1"/>
          </p:nvPr>
        </p:nvSpPr>
        <p:spPr>
          <a:xfrm>
            <a:off x="533400" y="1191750"/>
            <a:ext cx="8077200" cy="4906183"/>
          </a:xfrm>
        </p:spPr>
        <p:txBody>
          <a:bodyPr/>
          <a:lstStyle/>
          <a:p>
            <a:pPr>
              <a:lnSpc>
                <a:spcPct val="90000"/>
              </a:lnSpc>
              <a:spcBef>
                <a:spcPts val="600"/>
              </a:spcBef>
            </a:pPr>
            <a:r>
              <a:rPr lang="en-US" sz="2400" dirty="0" smtClean="0"/>
              <a:t>Data driven (</a:t>
            </a:r>
            <a:r>
              <a:rPr lang="en-US" sz="2400" i="1" dirty="0" smtClean="0"/>
              <a:t>shallow</a:t>
            </a:r>
            <a:r>
              <a:rPr lang="en-US" sz="2400" dirty="0" smtClean="0"/>
              <a:t>)</a:t>
            </a:r>
            <a:endParaRPr lang="en-US" sz="2400" dirty="0"/>
          </a:p>
          <a:p>
            <a:pPr lvl="1">
              <a:lnSpc>
                <a:spcPct val="90000"/>
              </a:lnSpc>
            </a:pPr>
            <a:r>
              <a:rPr lang="en-US" sz="2000" i="1" dirty="0" smtClean="0"/>
              <a:t>Simple statistical architecture in combination with large amounts </a:t>
            </a:r>
            <a:r>
              <a:rPr lang="en-US" sz="2000" i="1" dirty="0"/>
              <a:t>of (uncertain) data/knowledge</a:t>
            </a:r>
          </a:p>
          <a:p>
            <a:pPr lvl="1">
              <a:lnSpc>
                <a:spcPct val="90000"/>
              </a:lnSpc>
            </a:pPr>
            <a:r>
              <a:rPr lang="en-US" sz="2000" dirty="0" smtClean="0"/>
              <a:t>Achieves robustness through breadth of data/knowledge and focus on statistical regularities</a:t>
            </a:r>
          </a:p>
          <a:p>
            <a:pPr>
              <a:lnSpc>
                <a:spcPct val="90000"/>
              </a:lnSpc>
              <a:spcBef>
                <a:spcPts val="600"/>
              </a:spcBef>
            </a:pPr>
            <a:r>
              <a:rPr lang="en-US" sz="2400" dirty="0" smtClean="0"/>
              <a:t>Model based (</a:t>
            </a:r>
            <a:r>
              <a:rPr lang="en-US" sz="2400" i="1" dirty="0" smtClean="0"/>
              <a:t>deep</a:t>
            </a:r>
            <a:r>
              <a:rPr lang="en-US" sz="2400" dirty="0" smtClean="0"/>
              <a:t>)</a:t>
            </a:r>
          </a:p>
          <a:p>
            <a:pPr lvl="1">
              <a:lnSpc>
                <a:spcPct val="90000"/>
              </a:lnSpc>
            </a:pPr>
            <a:r>
              <a:rPr lang="en-US" sz="2000" i="1" dirty="0" smtClean="0"/>
              <a:t>Sophisticated symbolic reasoning architecture in combination with articulated models of domains of interest</a:t>
            </a:r>
          </a:p>
          <a:p>
            <a:pPr lvl="1">
              <a:lnSpc>
                <a:spcPct val="90000"/>
              </a:lnSpc>
            </a:pPr>
            <a:r>
              <a:rPr lang="en-US" sz="2000" dirty="0" smtClean="0"/>
              <a:t>Achieves robustness via </a:t>
            </a:r>
            <a:r>
              <a:rPr lang="en-US" sz="2000" dirty="0" err="1" smtClean="0"/>
              <a:t>combinatoric</a:t>
            </a:r>
            <a:r>
              <a:rPr lang="en-US" sz="2000" dirty="0" smtClean="0"/>
              <a:t> flexibility of first principles reasoning over comprehensive models</a:t>
            </a:r>
          </a:p>
          <a:p>
            <a:pPr>
              <a:lnSpc>
                <a:spcPct val="90000"/>
              </a:lnSpc>
              <a:spcBef>
                <a:spcPts val="600"/>
              </a:spcBef>
            </a:pPr>
            <a:r>
              <a:rPr lang="en-US" sz="2400" dirty="0" smtClean="0"/>
              <a:t>The ideal </a:t>
            </a:r>
            <a:r>
              <a:rPr lang="en-US" sz="2400" dirty="0"/>
              <a:t>solution is a </a:t>
            </a:r>
            <a:r>
              <a:rPr lang="en-US" sz="2400" i="1" dirty="0" smtClean="0"/>
              <a:t>mixed </a:t>
            </a:r>
            <a:r>
              <a:rPr lang="en-US" sz="2400" dirty="0" smtClean="0"/>
              <a:t>approach</a:t>
            </a:r>
            <a:endParaRPr lang="en-US" sz="2400" dirty="0"/>
          </a:p>
          <a:p>
            <a:pPr lvl="1">
              <a:lnSpc>
                <a:spcPct val="90000"/>
              </a:lnSpc>
            </a:pPr>
            <a:r>
              <a:rPr lang="en-US" sz="2000" dirty="0"/>
              <a:t>Probabilistic (statistical</a:t>
            </a:r>
            <a:r>
              <a:rPr lang="en-US" sz="2000" dirty="0" smtClean="0"/>
              <a:t>) + symbolic </a:t>
            </a:r>
            <a:r>
              <a:rPr lang="en-US" sz="2000" dirty="0"/>
              <a:t>(relational</a:t>
            </a:r>
            <a:r>
              <a:rPr lang="en-US" sz="2000" dirty="0" smtClean="0"/>
              <a:t>)</a:t>
            </a:r>
          </a:p>
          <a:p>
            <a:pPr lvl="1">
              <a:lnSpc>
                <a:spcPct val="90000"/>
              </a:lnSpc>
            </a:pPr>
            <a:r>
              <a:rPr lang="en-US" sz="2000" dirty="0" smtClean="0"/>
              <a:t>Each provides strengths, and can counterbalance other’s weaknesses, in authoring, learning, reasoning, perception, etc.</a:t>
            </a:r>
          </a:p>
          <a:p>
            <a:pPr lvl="1">
              <a:lnSpc>
                <a:spcPct val="90000"/>
              </a:lnSpc>
            </a:pPr>
            <a:r>
              <a:rPr lang="en-US" sz="2000" dirty="0" smtClean="0"/>
              <a:t>Multiplicative effect on robustness</a:t>
            </a:r>
            <a:endParaRPr lang="en-US" sz="2000" dirty="0"/>
          </a:p>
          <a:p>
            <a:pPr lvl="1">
              <a:lnSpc>
                <a:spcPct val="90000"/>
              </a:lnSpc>
            </a:pPr>
            <a:endParaRPr lang="en-US" sz="2000" dirty="0"/>
          </a:p>
          <a:p>
            <a:pPr>
              <a:lnSpc>
                <a:spcPct val="90000"/>
              </a:lnSpc>
            </a:pPr>
            <a:endParaRPr lang="en-US" dirty="0"/>
          </a:p>
        </p:txBody>
      </p:sp>
    </p:spTree>
    <p:extLst>
      <p:ext uri="{BB962C8B-B14F-4D97-AF65-F5344CB8AC3E}">
        <p14:creationId xmlns:p14="http://schemas.microsoft.com/office/powerpoint/2010/main" val="34299061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39875"/>
            <a:ext cx="8323642" cy="4249738"/>
          </a:xfrm>
        </p:spPr>
        <p:txBody>
          <a:bodyPr/>
          <a:lstStyle/>
          <a:p>
            <a:pPr>
              <a:lnSpc>
                <a:spcPct val="90000"/>
              </a:lnSpc>
            </a:pPr>
            <a:r>
              <a:rPr lang="en-US" sz="2400" dirty="0" smtClean="0"/>
              <a:t>Within the cognitive system</a:t>
            </a:r>
          </a:p>
          <a:p>
            <a:pPr lvl="1">
              <a:lnSpc>
                <a:spcPct val="90000"/>
              </a:lnSpc>
            </a:pPr>
            <a:r>
              <a:rPr lang="en-US" sz="2000" dirty="0" smtClean="0"/>
              <a:t>Typical focus within work on cognitive architecture</a:t>
            </a:r>
          </a:p>
          <a:p>
            <a:pPr>
              <a:lnSpc>
                <a:spcPct val="90000"/>
              </a:lnSpc>
              <a:spcBef>
                <a:spcPts val="2800"/>
              </a:spcBef>
            </a:pPr>
            <a:r>
              <a:rPr lang="en-US" sz="2400" dirty="0" smtClean="0"/>
              <a:t>Between cognition and perceptuomotor system</a:t>
            </a:r>
          </a:p>
          <a:p>
            <a:pPr lvl="1">
              <a:lnSpc>
                <a:spcPct val="90000"/>
              </a:lnSpc>
            </a:pPr>
            <a:r>
              <a:rPr lang="en-US" sz="2000" dirty="0" smtClean="0"/>
              <a:t>Needed for virtual humans, intelligent robots, etc.</a:t>
            </a:r>
          </a:p>
          <a:p>
            <a:pPr lvl="1">
              <a:lnSpc>
                <a:spcPct val="90000"/>
              </a:lnSpc>
            </a:pPr>
            <a:r>
              <a:rPr lang="en-US" sz="2000" dirty="0" smtClean="0"/>
              <a:t>Implies </a:t>
            </a:r>
            <a:r>
              <a:rPr lang="en-US" sz="2000" i="1" dirty="0" smtClean="0"/>
              <a:t>hybrid</a:t>
            </a:r>
            <a:r>
              <a:rPr lang="en-US" sz="2000" dirty="0" smtClean="0"/>
              <a:t> systems</a:t>
            </a:r>
          </a:p>
          <a:p>
            <a:pPr lvl="2">
              <a:lnSpc>
                <a:spcPct val="90000"/>
              </a:lnSpc>
            </a:pPr>
            <a:r>
              <a:rPr lang="en-US" sz="1800" dirty="0" smtClean="0"/>
              <a:t>Combining discrete and continuous representations and processing</a:t>
            </a:r>
          </a:p>
          <a:p>
            <a:pPr lvl="1">
              <a:lnSpc>
                <a:spcPct val="90000"/>
              </a:lnSpc>
            </a:pPr>
            <a:r>
              <a:rPr lang="en-US" sz="2000" dirty="0" smtClean="0"/>
              <a:t>Also can benefit from mixed systems</a:t>
            </a:r>
          </a:p>
          <a:p>
            <a:pPr lvl="2">
              <a:lnSpc>
                <a:spcPct val="90000"/>
              </a:lnSpc>
            </a:pPr>
            <a:r>
              <a:rPr lang="en-US" sz="1800" dirty="0" smtClean="0"/>
              <a:t>Supporting general reasoning in presence of uncertainty</a:t>
            </a:r>
          </a:p>
          <a:p>
            <a:pPr lvl="2">
              <a:lnSpc>
                <a:spcPct val="90000"/>
              </a:lnSpc>
            </a:pPr>
            <a:endParaRPr lang="en-US" sz="1800" dirty="0"/>
          </a:p>
        </p:txBody>
      </p:sp>
      <p:sp>
        <p:nvSpPr>
          <p:cNvPr id="6" name="Title 1"/>
          <p:cNvSpPr txBox="1">
            <a:spLocks/>
          </p:cNvSpPr>
          <p:nvPr/>
        </p:nvSpPr>
        <p:spPr bwMode="auto">
          <a:xfrm>
            <a:off x="541540" y="275813"/>
            <a:ext cx="8077200" cy="7906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lnSpc>
                <a:spcPts val="2600"/>
              </a:lnSpc>
              <a:spcBef>
                <a:spcPct val="0"/>
              </a:spcBef>
              <a:spcAft>
                <a:spcPct val="0"/>
              </a:spcAft>
              <a:defRPr sz="2600" b="1">
                <a:solidFill>
                  <a:srgbClr val="E15300"/>
                </a:solidFill>
                <a:latin typeface="+mj-lt"/>
                <a:ea typeface="+mj-ea"/>
                <a:cs typeface="+mj-cs"/>
              </a:defRPr>
            </a:lvl1pPr>
            <a:lvl2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2pPr>
            <a:lvl3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3pPr>
            <a:lvl4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4pPr>
            <a:lvl5pPr algn="l" rtl="0" eaLnBrk="0" fontAlgn="base" hangingPunct="0">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5pPr>
            <a:lvl6pPr marL="4572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6pPr>
            <a:lvl7pPr marL="9144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7pPr>
            <a:lvl8pPr marL="13716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8pPr>
            <a:lvl9pPr marL="1828800" algn="l" rtl="0" fontAlgn="base">
              <a:lnSpc>
                <a:spcPts val="2600"/>
              </a:lnSpc>
              <a:spcBef>
                <a:spcPct val="0"/>
              </a:spcBef>
              <a:spcAft>
                <a:spcPct val="0"/>
              </a:spcAft>
              <a:defRPr sz="2600" b="1">
                <a:solidFill>
                  <a:srgbClr val="E15300"/>
                </a:solidFill>
                <a:latin typeface="Helvetica" pitchFamily="-107" charset="0"/>
                <a:ea typeface="ＭＳ Ｐゴシック" pitchFamily="-107" charset="-128"/>
                <a:cs typeface="ＭＳ Ｐゴシック" pitchFamily="-107" charset="-128"/>
              </a:defRPr>
            </a:lvl9pPr>
          </a:lstStyle>
          <a:p>
            <a:pPr>
              <a:lnSpc>
                <a:spcPct val="100000"/>
              </a:lnSpc>
            </a:pPr>
            <a:r>
              <a:rPr lang="en-US" sz="2800" dirty="0" smtClean="0"/>
              <a:t>Desideratum II</a:t>
            </a:r>
            <a:br>
              <a:rPr lang="en-US" sz="2800" dirty="0" smtClean="0"/>
            </a:br>
            <a:r>
              <a:rPr lang="en-US" sz="2400" dirty="0" smtClean="0">
                <a:solidFill>
                  <a:srgbClr val="666602"/>
                </a:solidFill>
              </a:rPr>
              <a:t>Tightly Integrated</a:t>
            </a:r>
            <a:endParaRPr lang="en-US" dirty="0">
              <a:solidFill>
                <a:srgbClr val="666602"/>
              </a:solidFill>
            </a:endParaRPr>
          </a:p>
        </p:txBody>
      </p:sp>
    </p:spTree>
    <p:extLst>
      <p:ext uri="{BB962C8B-B14F-4D97-AF65-F5344CB8AC3E}">
        <p14:creationId xmlns:p14="http://schemas.microsoft.com/office/powerpoint/2010/main" val="3592469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48"/>
          <p:cNvGrpSpPr/>
          <p:nvPr/>
        </p:nvGrpSpPr>
        <p:grpSpPr>
          <a:xfrm>
            <a:off x="0" y="3566423"/>
            <a:ext cx="4367813" cy="3291577"/>
            <a:chOff x="4776187" y="3566423"/>
            <a:chExt cx="4367813" cy="3291577"/>
          </a:xfrm>
        </p:grpSpPr>
        <p:sp>
          <p:nvSpPr>
            <p:cNvPr id="34" name="Text Box 9"/>
            <p:cNvSpPr txBox="1">
              <a:spLocks noChangeArrowheads="1"/>
            </p:cNvSpPr>
            <p:nvPr/>
          </p:nvSpPr>
          <p:spPr bwMode="auto">
            <a:xfrm>
              <a:off x="4776187" y="6454817"/>
              <a:ext cx="4155202" cy="400110"/>
            </a:xfrm>
            <a:prstGeom prst="rect">
              <a:avLst/>
            </a:prstGeom>
            <a:solidFill>
              <a:srgbClr val="FFFFFF"/>
            </a:solidFill>
            <a:ln w="9525">
              <a:noFill/>
              <a:miter lim="800000"/>
              <a:headEnd/>
              <a:tailEnd/>
            </a:ln>
          </p:spPr>
          <p:txBody>
            <a:bodyPr wrap="square">
              <a:prstTxWarp prst="textNoShape">
                <a:avLst/>
              </a:prstTxWarp>
              <a:spAutoFit/>
            </a:bodyPr>
            <a:lstStyle/>
            <a:p>
              <a:pPr algn="ctr"/>
              <a:endParaRPr lang="en-US" sz="2000" b="1" dirty="0"/>
            </a:p>
          </p:txBody>
        </p:sp>
        <p:pic>
          <p:nvPicPr>
            <p:cNvPr id="35" name="Picture 5" descr="Soar Diagram"/>
            <p:cNvPicPr>
              <a:picLocks noChangeAspect="1" noChangeArrowheads="1"/>
            </p:cNvPicPr>
            <p:nvPr/>
          </p:nvPicPr>
          <p:blipFill>
            <a:blip r:embed="rId3"/>
            <a:srcRect/>
            <a:stretch>
              <a:fillRect/>
            </a:stretch>
          </p:blipFill>
          <p:spPr bwMode="auto">
            <a:xfrm>
              <a:off x="4988236" y="3566423"/>
              <a:ext cx="4155764" cy="2775159"/>
            </a:xfrm>
            <a:prstGeom prst="rect">
              <a:avLst/>
            </a:prstGeom>
            <a:noFill/>
            <a:ln w="9525">
              <a:noFill/>
              <a:miter lim="800000"/>
              <a:headEnd/>
              <a:tailEnd/>
            </a:ln>
          </p:spPr>
        </p:pic>
        <p:pic>
          <p:nvPicPr>
            <p:cNvPr id="36" name="Picture 5" descr="Soar Diagram"/>
            <p:cNvPicPr>
              <a:picLocks noChangeAspect="1" noChangeArrowheads="1"/>
            </p:cNvPicPr>
            <p:nvPr/>
          </p:nvPicPr>
          <p:blipFill>
            <a:blip r:embed="rId3"/>
            <a:srcRect/>
            <a:stretch>
              <a:fillRect/>
            </a:stretch>
          </p:blipFill>
          <p:spPr bwMode="auto">
            <a:xfrm>
              <a:off x="4778241" y="3890986"/>
              <a:ext cx="4155764" cy="2775159"/>
            </a:xfrm>
            <a:prstGeom prst="rect">
              <a:avLst/>
            </a:prstGeom>
            <a:noFill/>
            <a:ln w="9525">
              <a:noFill/>
              <a:miter lim="800000"/>
              <a:headEnd/>
              <a:tailEnd/>
            </a:ln>
          </p:spPr>
        </p:pic>
        <p:sp>
          <p:nvSpPr>
            <p:cNvPr id="37" name="Alternate Process 36"/>
            <p:cNvSpPr/>
            <p:nvPr/>
          </p:nvSpPr>
          <p:spPr>
            <a:xfrm>
              <a:off x="5225621" y="5178814"/>
              <a:ext cx="3157529" cy="641682"/>
            </a:xfrm>
            <a:prstGeom prst="flowChartAlternateProcess">
              <a:avLst/>
            </a:prstGeom>
            <a:solidFill>
              <a:schemeClr val="accent5">
                <a:lumMod val="50000"/>
              </a:schemeClr>
            </a:solidFill>
            <a:ln w="28575" cap="flat" cmpd="sng" algn="ctr">
              <a:solidFill>
                <a:srgbClr val="633F7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smtClean="0"/>
                <a:t>Hybrid Short-Term Memory</a:t>
              </a:r>
              <a:endParaRPr lang="en-US" sz="1800" dirty="0"/>
            </a:p>
          </p:txBody>
        </p:sp>
        <p:sp>
          <p:nvSpPr>
            <p:cNvPr id="38" name="Rectangle 37"/>
            <p:cNvSpPr/>
            <p:nvPr/>
          </p:nvSpPr>
          <p:spPr>
            <a:xfrm>
              <a:off x="5027582" y="4914882"/>
              <a:ext cx="1569590" cy="199054"/>
            </a:xfrm>
            <a:prstGeom prst="rect">
              <a:avLst/>
            </a:prstGeom>
            <a:solidFill>
              <a:srgbClr val="008000"/>
            </a:solidFill>
            <a:ln w="28575" cap="flat" cmpd="sng" algn="ctr">
              <a:solidFill>
                <a:schemeClr val="accent4">
                  <a:lumMod val="5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900" dirty="0" smtClean="0"/>
                <a:t>Prediction-Based Learning</a:t>
              </a:r>
              <a:endParaRPr lang="en-US" sz="900" dirty="0"/>
            </a:p>
          </p:txBody>
        </p:sp>
        <p:sp>
          <p:nvSpPr>
            <p:cNvPr id="39" name="Rectangle 38"/>
            <p:cNvSpPr/>
            <p:nvPr/>
          </p:nvSpPr>
          <p:spPr bwMode="auto">
            <a:xfrm>
              <a:off x="7651208" y="6060195"/>
              <a:ext cx="628463" cy="171215"/>
            </a:xfrm>
            <a:prstGeom prst="rect">
              <a:avLst/>
            </a:prstGeom>
            <a:solidFill>
              <a:srgbClr val="800000">
                <a:alpha val="38000"/>
              </a:srgbClr>
            </a:solid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0" name="Rectangle 39"/>
            <p:cNvSpPr/>
            <p:nvPr/>
          </p:nvSpPr>
          <p:spPr bwMode="auto">
            <a:xfrm>
              <a:off x="5339748" y="6060195"/>
              <a:ext cx="617809" cy="163770"/>
            </a:xfrm>
            <a:prstGeom prst="rect">
              <a:avLst/>
            </a:prstGeom>
            <a:solidFill>
              <a:srgbClr val="800000">
                <a:alpha val="38000"/>
              </a:srgbClr>
            </a:solid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 name="Alternate Process 40"/>
            <p:cNvSpPr/>
            <p:nvPr/>
          </p:nvSpPr>
          <p:spPr>
            <a:xfrm>
              <a:off x="4883239" y="4088998"/>
              <a:ext cx="3945769" cy="754832"/>
            </a:xfrm>
            <a:prstGeom prst="flowChartAlternateProcess">
              <a:avLst/>
            </a:prstGeom>
            <a:solidFill>
              <a:schemeClr val="accent3">
                <a:lumMod val="50000"/>
              </a:schemeClr>
            </a:solidFill>
            <a:ln w="28575" cap="flat" cmpd="sng" algn="ctr">
              <a:solidFill>
                <a:schemeClr val="accent3">
                  <a:lumMod val="5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smtClean="0"/>
                <a:t>Hybrid Mixed Long-Term Memory</a:t>
              </a:r>
              <a:endParaRPr lang="en-US" sz="1800" dirty="0"/>
            </a:p>
          </p:txBody>
        </p:sp>
        <p:sp>
          <p:nvSpPr>
            <p:cNvPr id="42" name="Text Box 9"/>
            <p:cNvSpPr txBox="1">
              <a:spLocks noChangeArrowheads="1"/>
            </p:cNvSpPr>
            <p:nvPr/>
          </p:nvSpPr>
          <p:spPr bwMode="auto">
            <a:xfrm>
              <a:off x="6176926" y="6457890"/>
              <a:ext cx="1424427" cy="400110"/>
            </a:xfrm>
            <a:prstGeom prst="rect">
              <a:avLst/>
            </a:prstGeom>
            <a:noFill/>
            <a:ln w="9525">
              <a:noFill/>
              <a:miter lim="800000"/>
              <a:headEnd/>
              <a:tailEnd/>
            </a:ln>
          </p:spPr>
          <p:txBody>
            <a:bodyPr wrap="square">
              <a:prstTxWarp prst="textNoShape">
                <a:avLst/>
              </a:prstTxWarp>
              <a:spAutoFit/>
            </a:bodyPr>
            <a:lstStyle/>
            <a:p>
              <a:pPr algn="ctr"/>
              <a:r>
                <a:rPr lang="en-US" sz="2000" b="1" dirty="0" smtClean="0"/>
                <a:t>HMGA</a:t>
              </a:r>
              <a:endParaRPr lang="en-US" sz="2000" b="1" dirty="0"/>
            </a:p>
          </p:txBody>
        </p:sp>
        <p:sp>
          <p:nvSpPr>
            <p:cNvPr id="43" name="Rectangle 42"/>
            <p:cNvSpPr/>
            <p:nvPr/>
          </p:nvSpPr>
          <p:spPr bwMode="auto">
            <a:xfrm>
              <a:off x="8559219" y="5037226"/>
              <a:ext cx="306321" cy="903462"/>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44" name="Rectangle 43"/>
            <p:cNvSpPr/>
            <p:nvPr/>
          </p:nvSpPr>
          <p:spPr>
            <a:xfrm>
              <a:off x="8593839" y="4425842"/>
              <a:ext cx="202292" cy="1238391"/>
            </a:xfrm>
            <a:prstGeom prst="rect">
              <a:avLst/>
            </a:prstGeom>
            <a:gradFill flip="none" rotWithShape="1">
              <a:gsLst>
                <a:gs pos="42000">
                  <a:schemeClr val="accent2">
                    <a:lumMod val="50000"/>
                  </a:schemeClr>
                </a:gs>
                <a:gs pos="100000">
                  <a:srgbClr val="FFFFFF"/>
                </a:gs>
                <a:gs pos="99000">
                  <a:schemeClr val="bg2"/>
                </a:gs>
              </a:gsLst>
              <a:lin ang="16200000" scaled="0"/>
              <a:tileRect/>
            </a:gradFill>
            <a:ln w="28575" cap="flat" cmpd="sng" algn="ctr">
              <a:no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800" dirty="0" smtClean="0"/>
                <a:t>Decision</a:t>
              </a:r>
              <a:endParaRPr lang="en-US" sz="800" dirty="0"/>
            </a:p>
          </p:txBody>
        </p:sp>
        <p:sp>
          <p:nvSpPr>
            <p:cNvPr id="45" name="Rectangle 44"/>
            <p:cNvSpPr/>
            <p:nvPr/>
          </p:nvSpPr>
          <p:spPr bwMode="auto">
            <a:xfrm>
              <a:off x="5932625" y="3784312"/>
              <a:ext cx="2437832" cy="118307"/>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grpSp>
      <p:grpSp>
        <p:nvGrpSpPr>
          <p:cNvPr id="19" name="Group 29"/>
          <p:cNvGrpSpPr/>
          <p:nvPr/>
        </p:nvGrpSpPr>
        <p:grpSpPr>
          <a:xfrm>
            <a:off x="-3146" y="3569496"/>
            <a:ext cx="4367813" cy="3291577"/>
            <a:chOff x="100914" y="3569496"/>
            <a:chExt cx="4367813" cy="3291577"/>
          </a:xfrm>
        </p:grpSpPr>
        <p:sp>
          <p:nvSpPr>
            <p:cNvPr id="20" name="Text Box 9"/>
            <p:cNvSpPr txBox="1">
              <a:spLocks noChangeArrowheads="1"/>
            </p:cNvSpPr>
            <p:nvPr/>
          </p:nvSpPr>
          <p:spPr bwMode="auto">
            <a:xfrm>
              <a:off x="100914" y="6457890"/>
              <a:ext cx="4155202" cy="400110"/>
            </a:xfrm>
            <a:prstGeom prst="rect">
              <a:avLst/>
            </a:prstGeom>
            <a:solidFill>
              <a:srgbClr val="FFFFFF"/>
            </a:solidFill>
            <a:ln w="9525">
              <a:noFill/>
              <a:miter lim="800000"/>
              <a:headEnd/>
              <a:tailEnd/>
            </a:ln>
          </p:spPr>
          <p:txBody>
            <a:bodyPr wrap="square">
              <a:prstTxWarp prst="textNoShape">
                <a:avLst/>
              </a:prstTxWarp>
              <a:spAutoFit/>
            </a:bodyPr>
            <a:lstStyle/>
            <a:p>
              <a:pPr algn="ctr"/>
              <a:endParaRPr lang="en-US" sz="2000" b="1" dirty="0"/>
            </a:p>
          </p:txBody>
        </p:sp>
        <p:grpSp>
          <p:nvGrpSpPr>
            <p:cNvPr id="21" name="Group 20"/>
            <p:cNvGrpSpPr/>
            <p:nvPr/>
          </p:nvGrpSpPr>
          <p:grpSpPr>
            <a:xfrm>
              <a:off x="102968" y="3569496"/>
              <a:ext cx="4365759" cy="3099722"/>
              <a:chOff x="139700" y="1592263"/>
              <a:chExt cx="4554538" cy="3305175"/>
            </a:xfrm>
          </p:grpSpPr>
          <p:pic>
            <p:nvPicPr>
              <p:cNvPr id="23" name="Picture 5" descr="Soar Diagram"/>
              <p:cNvPicPr>
                <a:picLocks noChangeAspect="1" noChangeArrowheads="1"/>
              </p:cNvPicPr>
              <p:nvPr/>
            </p:nvPicPr>
            <p:blipFill>
              <a:blip r:embed="rId3"/>
              <a:srcRect/>
              <a:stretch>
                <a:fillRect/>
              </a:stretch>
            </p:blipFill>
            <p:spPr bwMode="auto">
              <a:xfrm>
                <a:off x="358775" y="1592263"/>
                <a:ext cx="4335463" cy="2959100"/>
              </a:xfrm>
              <a:prstGeom prst="rect">
                <a:avLst/>
              </a:prstGeom>
              <a:noFill/>
              <a:ln w="9525">
                <a:noFill/>
                <a:miter lim="800000"/>
                <a:headEnd/>
                <a:tailEnd/>
              </a:ln>
            </p:spPr>
          </p:pic>
          <p:pic>
            <p:nvPicPr>
              <p:cNvPr id="24" name="Picture 5" descr="Soar Diagram"/>
              <p:cNvPicPr>
                <a:picLocks noChangeAspect="1" noChangeArrowheads="1"/>
              </p:cNvPicPr>
              <p:nvPr/>
            </p:nvPicPr>
            <p:blipFill>
              <a:blip r:embed="rId3"/>
              <a:srcRect/>
              <a:stretch>
                <a:fillRect/>
              </a:stretch>
            </p:blipFill>
            <p:spPr bwMode="auto">
              <a:xfrm>
                <a:off x="139700" y="1938338"/>
                <a:ext cx="4335463" cy="2959100"/>
              </a:xfrm>
              <a:prstGeom prst="rect">
                <a:avLst/>
              </a:prstGeom>
              <a:noFill/>
              <a:ln w="9525">
                <a:noFill/>
                <a:miter lim="800000"/>
                <a:headEnd/>
                <a:tailEnd/>
              </a:ln>
            </p:spPr>
          </p:pic>
          <p:sp>
            <p:nvSpPr>
              <p:cNvPr id="25" name="Alternate Process 24"/>
              <p:cNvSpPr/>
              <p:nvPr/>
            </p:nvSpPr>
            <p:spPr>
              <a:xfrm>
                <a:off x="606425" y="3311525"/>
                <a:ext cx="3294063" cy="684213"/>
              </a:xfrm>
              <a:prstGeom prst="flowChartAlternateProcess">
                <a:avLst/>
              </a:prstGeom>
              <a:solidFill>
                <a:schemeClr val="accent5">
                  <a:lumMod val="50000"/>
                  <a:alpha val="38000"/>
                </a:schemeClr>
              </a:solidFill>
              <a:ln w="28575" cap="flat" cmpd="sng" algn="ctr">
                <a:solidFill>
                  <a:srgbClr val="633F7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Rectangle 25"/>
              <p:cNvSpPr/>
              <p:nvPr/>
            </p:nvSpPr>
            <p:spPr>
              <a:xfrm>
                <a:off x="4092575" y="3295650"/>
                <a:ext cx="273050" cy="712788"/>
              </a:xfrm>
              <a:prstGeom prst="rect">
                <a:avLst/>
              </a:prstGeom>
              <a:solidFill>
                <a:schemeClr val="accent2">
                  <a:lumMod val="50000"/>
                  <a:alpha val="38000"/>
                </a:schemeClr>
              </a:solidFill>
              <a:ln w="28575" cap="flat" cmpd="sng" algn="ctr">
                <a:solidFill>
                  <a:schemeClr val="accent2">
                    <a:lumMod val="5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Rectangle 26"/>
              <p:cNvSpPr/>
              <p:nvPr/>
            </p:nvSpPr>
            <p:spPr>
              <a:xfrm>
                <a:off x="639763" y="3046413"/>
                <a:ext cx="547687" cy="182562"/>
              </a:xfrm>
              <a:prstGeom prst="rect">
                <a:avLst/>
              </a:prstGeom>
              <a:solidFill>
                <a:srgbClr val="008000">
                  <a:alpha val="38000"/>
                </a:srgbClr>
              </a:solidFill>
              <a:ln w="28575" cap="flat" cmpd="sng" algn="ctr">
                <a:solidFill>
                  <a:schemeClr val="accent4">
                    <a:lumMod val="5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8" name="Group 19"/>
              <p:cNvGrpSpPr>
                <a:grpSpLocks/>
              </p:cNvGrpSpPr>
              <p:nvPr/>
            </p:nvGrpSpPr>
            <p:grpSpPr bwMode="auto">
              <a:xfrm>
                <a:off x="725488" y="4251325"/>
                <a:ext cx="3067050" cy="182563"/>
                <a:chOff x="725132" y="4739386"/>
                <a:chExt cx="3068180" cy="182603"/>
              </a:xfrm>
            </p:grpSpPr>
            <p:sp>
              <p:nvSpPr>
                <p:cNvPr id="30" name="Rectangle 29"/>
                <p:cNvSpPr/>
                <p:nvPr/>
              </p:nvSpPr>
              <p:spPr>
                <a:xfrm>
                  <a:off x="3137432" y="4739386"/>
                  <a:ext cx="655880" cy="182603"/>
                </a:xfrm>
                <a:prstGeom prst="rect">
                  <a:avLst/>
                </a:prstGeom>
                <a:solidFill>
                  <a:srgbClr val="800000">
                    <a:alpha val="38000"/>
                  </a:srgbClr>
                </a:solid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Rectangle 30"/>
                <p:cNvSpPr/>
                <p:nvPr/>
              </p:nvSpPr>
              <p:spPr>
                <a:xfrm>
                  <a:off x="725132" y="4739386"/>
                  <a:ext cx="644762" cy="174663"/>
                </a:xfrm>
                <a:prstGeom prst="rect">
                  <a:avLst/>
                </a:prstGeom>
                <a:solidFill>
                  <a:srgbClr val="800000">
                    <a:alpha val="38000"/>
                  </a:srgbClr>
                </a:solid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29" name="Alternate Process 28"/>
              <p:cNvSpPr/>
              <p:nvPr/>
            </p:nvSpPr>
            <p:spPr>
              <a:xfrm>
                <a:off x="249238" y="2149475"/>
                <a:ext cx="4116387" cy="804863"/>
              </a:xfrm>
              <a:prstGeom prst="flowChartAlternateProcess">
                <a:avLst/>
              </a:prstGeom>
              <a:solidFill>
                <a:schemeClr val="accent3">
                  <a:lumMod val="50000"/>
                  <a:alpha val="38000"/>
                </a:schemeClr>
              </a:solidFill>
              <a:ln w="28575" cap="flat" cmpd="sng" algn="ctr">
                <a:solidFill>
                  <a:schemeClr val="accent3">
                    <a:lumMod val="5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22" name="Text Box 9"/>
            <p:cNvSpPr txBox="1">
              <a:spLocks noChangeArrowheads="1"/>
            </p:cNvSpPr>
            <p:nvPr/>
          </p:nvSpPr>
          <p:spPr bwMode="auto">
            <a:xfrm>
              <a:off x="1501653" y="6460963"/>
              <a:ext cx="1424427" cy="400110"/>
            </a:xfrm>
            <a:prstGeom prst="rect">
              <a:avLst/>
            </a:prstGeom>
            <a:noFill/>
            <a:ln w="9525">
              <a:noFill/>
              <a:miter lim="800000"/>
              <a:headEnd/>
              <a:tailEnd/>
            </a:ln>
          </p:spPr>
          <p:txBody>
            <a:bodyPr wrap="square">
              <a:prstTxWarp prst="textNoShape">
                <a:avLst/>
              </a:prstTxWarp>
              <a:spAutoFit/>
            </a:bodyPr>
            <a:lstStyle/>
            <a:p>
              <a:pPr algn="ctr"/>
              <a:r>
                <a:rPr lang="en-US" sz="2000" b="1" dirty="0"/>
                <a:t>Soar</a:t>
              </a:r>
              <a:r>
                <a:rPr lang="en-US" sz="2000" b="1" dirty="0" smtClean="0"/>
                <a:t> 3-8</a:t>
              </a:r>
              <a:endParaRPr lang="en-US" sz="2000" b="1" dirty="0"/>
            </a:p>
          </p:txBody>
        </p:sp>
      </p:grpSp>
      <p:sp>
        <p:nvSpPr>
          <p:cNvPr id="3" name="Content Placeholder 2"/>
          <p:cNvSpPr>
            <a:spLocks noGrp="1"/>
          </p:cNvSpPr>
          <p:nvPr>
            <p:ph idx="1"/>
          </p:nvPr>
        </p:nvSpPr>
        <p:spPr>
          <a:xfrm>
            <a:off x="500836" y="1381125"/>
            <a:ext cx="8077200" cy="4213103"/>
          </a:xfrm>
        </p:spPr>
        <p:txBody>
          <a:bodyPr/>
          <a:lstStyle/>
          <a:p>
            <a:r>
              <a:rPr lang="en-US" sz="2400" dirty="0" smtClean="0"/>
              <a:t>Broad scope of capability and applicability</a:t>
            </a:r>
          </a:p>
          <a:p>
            <a:pPr lvl="1"/>
            <a:r>
              <a:rPr lang="en-US" sz="2000" dirty="0"/>
              <a:t>Embodying a superset of </a:t>
            </a:r>
            <a:r>
              <a:rPr lang="en-US" sz="2000" dirty="0" smtClean="0"/>
              <a:t>existing </a:t>
            </a:r>
            <a:r>
              <a:rPr lang="en-US" sz="2000" dirty="0"/>
              <a:t>VH capabilities (cognitive, perceptuomotor, emotive, social, adaptive, …</a:t>
            </a:r>
            <a:r>
              <a:rPr lang="en-US" sz="2000" dirty="0" smtClean="0"/>
              <a:t>)</a:t>
            </a:r>
          </a:p>
          <a:p>
            <a:pPr>
              <a:spcBef>
                <a:spcPts val="400"/>
              </a:spcBef>
            </a:pPr>
            <a:r>
              <a:rPr lang="en-US" sz="2400" dirty="0" smtClean="0"/>
              <a:t>Theoretically elegant, maintainable, extendible</a:t>
            </a:r>
          </a:p>
        </p:txBody>
      </p:sp>
      <p:sp>
        <p:nvSpPr>
          <p:cNvPr id="5" name="Title 1"/>
          <p:cNvSpPr>
            <a:spLocks noGrp="1"/>
          </p:cNvSpPr>
          <p:nvPr>
            <p:ph type="title"/>
          </p:nvPr>
        </p:nvSpPr>
        <p:spPr>
          <a:xfrm>
            <a:off x="541539" y="275813"/>
            <a:ext cx="8030579" cy="790695"/>
          </a:xfrm>
        </p:spPr>
        <p:txBody>
          <a:bodyPr/>
          <a:lstStyle/>
          <a:p>
            <a:pPr>
              <a:lnSpc>
                <a:spcPct val="100000"/>
              </a:lnSpc>
            </a:pPr>
            <a:r>
              <a:rPr lang="en-US" sz="2800" dirty="0" smtClean="0"/>
              <a:t>Desideratum III</a:t>
            </a:r>
            <a:br>
              <a:rPr lang="en-US" sz="2800" dirty="0" smtClean="0"/>
            </a:br>
            <a:r>
              <a:rPr lang="en-US" sz="2400" dirty="0" smtClean="0">
                <a:solidFill>
                  <a:srgbClr val="666602"/>
                </a:solidFill>
              </a:rPr>
              <a:t>Functionally Elegant</a:t>
            </a:r>
            <a:endParaRPr lang="en-US" dirty="0">
              <a:solidFill>
                <a:srgbClr val="666602"/>
              </a:solidFill>
            </a:endParaRPr>
          </a:p>
        </p:txBody>
      </p:sp>
      <p:grpSp>
        <p:nvGrpSpPr>
          <p:cNvPr id="6" name="Group 15"/>
          <p:cNvGrpSpPr/>
          <p:nvPr/>
        </p:nvGrpSpPr>
        <p:grpSpPr>
          <a:xfrm>
            <a:off x="4679670" y="3177017"/>
            <a:ext cx="4471987" cy="3676650"/>
            <a:chOff x="4467898" y="3181350"/>
            <a:chExt cx="4471987" cy="3676650"/>
          </a:xfrm>
        </p:grpSpPr>
        <p:sp>
          <p:nvSpPr>
            <p:cNvPr id="7" name="Rectangle 6"/>
            <p:cNvSpPr/>
            <p:nvPr/>
          </p:nvSpPr>
          <p:spPr bwMode="auto">
            <a:xfrm>
              <a:off x="4470637" y="6409667"/>
              <a:ext cx="4462058" cy="43762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grpSp>
          <p:nvGrpSpPr>
            <p:cNvPr id="8" name="Group 34"/>
            <p:cNvGrpSpPr>
              <a:grpSpLocks/>
            </p:cNvGrpSpPr>
            <p:nvPr/>
          </p:nvGrpSpPr>
          <p:grpSpPr bwMode="auto">
            <a:xfrm>
              <a:off x="4467898" y="3181350"/>
              <a:ext cx="4471987" cy="3676650"/>
              <a:chOff x="4672013" y="2429601"/>
              <a:chExt cx="4471987" cy="3675148"/>
            </a:xfrm>
          </p:grpSpPr>
          <p:grpSp>
            <p:nvGrpSpPr>
              <p:cNvPr id="9" name="Group 25"/>
              <p:cNvGrpSpPr>
                <a:grpSpLocks/>
              </p:cNvGrpSpPr>
              <p:nvPr/>
            </p:nvGrpSpPr>
            <p:grpSpPr bwMode="auto">
              <a:xfrm>
                <a:off x="4672013" y="2429601"/>
                <a:ext cx="4471987" cy="3675148"/>
                <a:chOff x="4672013" y="2429601"/>
                <a:chExt cx="4471987" cy="3675148"/>
              </a:xfrm>
            </p:grpSpPr>
            <p:pic>
              <p:nvPicPr>
                <p:cNvPr id="16" name="Picture 8" descr="Soar9 Diagram"/>
                <p:cNvPicPr>
                  <a:picLocks noChangeAspect="1" noChangeArrowheads="1"/>
                </p:cNvPicPr>
                <p:nvPr/>
              </p:nvPicPr>
              <p:blipFill>
                <a:blip r:embed="rId4"/>
                <a:srcRect/>
                <a:stretch>
                  <a:fillRect/>
                </a:stretch>
              </p:blipFill>
              <p:spPr bwMode="auto">
                <a:xfrm>
                  <a:off x="4870450" y="2429601"/>
                  <a:ext cx="4273550" cy="3228975"/>
                </a:xfrm>
                <a:prstGeom prst="rect">
                  <a:avLst/>
                </a:prstGeom>
                <a:noFill/>
                <a:ln w="9525">
                  <a:noFill/>
                  <a:miter lim="800000"/>
                  <a:headEnd/>
                  <a:tailEnd/>
                </a:ln>
              </p:spPr>
            </p:pic>
            <p:pic>
              <p:nvPicPr>
                <p:cNvPr id="17" name="Picture 8" descr="Soar9 Diagram"/>
                <p:cNvPicPr>
                  <a:picLocks noChangeAspect="1" noChangeArrowheads="1"/>
                </p:cNvPicPr>
                <p:nvPr/>
              </p:nvPicPr>
              <p:blipFill>
                <a:blip r:embed="rId4"/>
                <a:srcRect/>
                <a:stretch>
                  <a:fillRect/>
                </a:stretch>
              </p:blipFill>
              <p:spPr bwMode="auto">
                <a:xfrm>
                  <a:off x="4672013" y="2673033"/>
                  <a:ext cx="4273550" cy="3228975"/>
                </a:xfrm>
                <a:prstGeom prst="rect">
                  <a:avLst/>
                </a:prstGeom>
                <a:noFill/>
                <a:ln w="9525">
                  <a:noFill/>
                  <a:miter lim="800000"/>
                  <a:headEnd/>
                  <a:tailEnd/>
                </a:ln>
              </p:spPr>
            </p:pic>
            <p:sp>
              <p:nvSpPr>
                <p:cNvPr id="18" name="Text Box 9"/>
                <p:cNvSpPr txBox="1">
                  <a:spLocks noChangeArrowheads="1"/>
                </p:cNvSpPr>
                <p:nvPr/>
              </p:nvSpPr>
              <p:spPr bwMode="auto">
                <a:xfrm>
                  <a:off x="6278563" y="5707874"/>
                  <a:ext cx="960438" cy="396875"/>
                </a:xfrm>
                <a:prstGeom prst="rect">
                  <a:avLst/>
                </a:prstGeom>
                <a:noFill/>
                <a:ln w="9525">
                  <a:noFill/>
                  <a:miter lim="800000"/>
                  <a:headEnd/>
                  <a:tailEnd/>
                </a:ln>
              </p:spPr>
              <p:txBody>
                <a:bodyPr wrap="none">
                  <a:prstTxWarp prst="textNoShape">
                    <a:avLst/>
                  </a:prstTxWarp>
                  <a:spAutoFit/>
                </a:bodyPr>
                <a:lstStyle/>
                <a:p>
                  <a:r>
                    <a:rPr lang="en-US" sz="2000" b="1" dirty="0"/>
                    <a:t>Soar 9</a:t>
                  </a:r>
                </a:p>
              </p:txBody>
            </p:sp>
          </p:grpSp>
          <p:sp>
            <p:nvSpPr>
              <p:cNvPr id="10" name="Alternate Process 9"/>
              <p:cNvSpPr/>
              <p:nvPr/>
            </p:nvSpPr>
            <p:spPr>
              <a:xfrm>
                <a:off x="4816475" y="2970718"/>
                <a:ext cx="1195388" cy="558572"/>
              </a:xfrm>
              <a:prstGeom prst="flowChartAlternateProcess">
                <a:avLst/>
              </a:prstGeom>
              <a:solidFill>
                <a:schemeClr val="accent3">
                  <a:lumMod val="50000"/>
                  <a:alpha val="38000"/>
                </a:schemeClr>
              </a:solidFill>
              <a:ln w="28575" cap="flat" cmpd="sng" algn="ctr">
                <a:solidFill>
                  <a:schemeClr val="accent3">
                    <a:lumMod val="5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Alternate Process 10"/>
              <p:cNvSpPr/>
              <p:nvPr/>
            </p:nvSpPr>
            <p:spPr>
              <a:xfrm>
                <a:off x="5195888" y="4032321"/>
                <a:ext cx="3249612" cy="709323"/>
              </a:xfrm>
              <a:prstGeom prst="flowChartAlternateProcess">
                <a:avLst/>
              </a:prstGeom>
              <a:solidFill>
                <a:schemeClr val="accent5">
                  <a:lumMod val="50000"/>
                  <a:alpha val="38000"/>
                </a:schemeClr>
              </a:solidFill>
              <a:ln w="28575" cap="flat" cmpd="sng" algn="ctr">
                <a:solidFill>
                  <a:srgbClr val="633F7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Rectangle 11"/>
              <p:cNvSpPr/>
              <p:nvPr/>
            </p:nvSpPr>
            <p:spPr>
              <a:xfrm>
                <a:off x="5410200" y="3668932"/>
                <a:ext cx="461963" cy="133296"/>
              </a:xfrm>
              <a:prstGeom prst="rect">
                <a:avLst/>
              </a:prstGeom>
              <a:solidFill>
                <a:srgbClr val="008000">
                  <a:alpha val="38000"/>
                </a:srgbClr>
              </a:solidFill>
              <a:ln w="28575" cap="flat" cmpd="sng" algn="ctr">
                <a:solidFill>
                  <a:schemeClr val="accent4">
                    <a:lumMod val="5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8642350" y="4132293"/>
                <a:ext cx="247650" cy="526835"/>
              </a:xfrm>
              <a:prstGeom prst="rect">
                <a:avLst/>
              </a:prstGeom>
              <a:solidFill>
                <a:schemeClr val="accent2">
                  <a:lumMod val="50000"/>
                  <a:alpha val="38000"/>
                </a:schemeClr>
              </a:solidFill>
              <a:ln w="28575" cap="flat" cmpd="sng" algn="ctr">
                <a:solidFill>
                  <a:schemeClr val="accent2">
                    <a:lumMod val="50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 name="Rectangle 13"/>
              <p:cNvSpPr/>
              <p:nvPr/>
            </p:nvSpPr>
            <p:spPr>
              <a:xfrm>
                <a:off x="5186363" y="5224047"/>
                <a:ext cx="644525" cy="193596"/>
              </a:xfrm>
              <a:prstGeom prst="rect">
                <a:avLst/>
              </a:prstGeom>
              <a:solidFill>
                <a:srgbClr val="800000">
                  <a:alpha val="38000"/>
                </a:srgbClr>
              </a:solid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7721600" y="5228807"/>
                <a:ext cx="698500" cy="176141"/>
              </a:xfrm>
              <a:prstGeom prst="rect">
                <a:avLst/>
              </a:prstGeom>
              <a:solidFill>
                <a:srgbClr val="800000">
                  <a:alpha val="38000"/>
                </a:srgbClr>
              </a:solidFill>
              <a:ln w="28575" cap="flat" cmpd="sng" algn="ctr">
                <a:solidFill>
                  <a:srgbClr val="8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sp>
        <p:nvSpPr>
          <p:cNvPr id="32" name="Right Arrow 31"/>
          <p:cNvSpPr/>
          <p:nvPr/>
        </p:nvSpPr>
        <p:spPr bwMode="auto">
          <a:xfrm>
            <a:off x="4349108" y="4975774"/>
            <a:ext cx="347554" cy="436474"/>
          </a:xfrm>
          <a:prstGeom prst="rightArrow">
            <a:avLst/>
          </a:prstGeom>
          <a:solidFill>
            <a:srgbClr val="FF6600"/>
          </a:solidFill>
          <a:ln w="9525"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
        <p:nvSpPr>
          <p:cNvPr id="46" name="Right Arrow 45"/>
          <p:cNvSpPr/>
          <p:nvPr/>
        </p:nvSpPr>
        <p:spPr bwMode="auto">
          <a:xfrm flipH="1">
            <a:off x="4338694" y="4965348"/>
            <a:ext cx="347554" cy="436474"/>
          </a:xfrm>
          <a:prstGeom prst="rightArrow">
            <a:avLst/>
          </a:prstGeom>
          <a:solidFill>
            <a:srgbClr val="FF6600"/>
          </a:solidFill>
          <a:ln w="9525" cap="flat" cmpd="sng" algn="ctr">
            <a:solidFill>
              <a:srgbClr val="8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511905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3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animBg="1"/>
      <p:bldP spid="32" grpId="1"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Desiderata</a:t>
            </a:r>
            <a:endParaRPr lang="en-US" dirty="0"/>
          </a:p>
        </p:txBody>
      </p:sp>
      <p:sp>
        <p:nvSpPr>
          <p:cNvPr id="3" name="Content Placeholder 2"/>
          <p:cNvSpPr>
            <a:spLocks noGrp="1"/>
          </p:cNvSpPr>
          <p:nvPr>
            <p:ph idx="1"/>
          </p:nvPr>
        </p:nvSpPr>
        <p:spPr>
          <a:xfrm>
            <a:off x="521893" y="1658938"/>
            <a:ext cx="8229320" cy="4130675"/>
          </a:xfrm>
        </p:spPr>
        <p:txBody>
          <a:bodyPr/>
          <a:lstStyle/>
          <a:p>
            <a:pPr>
              <a:spcBef>
                <a:spcPts val="1200"/>
              </a:spcBef>
            </a:pPr>
            <a:r>
              <a:rPr lang="en-US" sz="2400" dirty="0" smtClean="0"/>
              <a:t>Broadly and incrementally functional</a:t>
            </a:r>
          </a:p>
          <a:p>
            <a:pPr>
              <a:spcBef>
                <a:spcPts val="1200"/>
              </a:spcBef>
            </a:pPr>
            <a:r>
              <a:rPr lang="en-US" sz="2400" dirty="0" smtClean="0"/>
              <a:t>Theoretically elegant and simple for simple things</a:t>
            </a:r>
          </a:p>
          <a:p>
            <a:pPr>
              <a:spcBef>
                <a:spcPts val="1200"/>
              </a:spcBef>
            </a:pPr>
            <a:r>
              <a:rPr lang="en-US" sz="2400" dirty="0" smtClean="0"/>
              <a:t>Mixed and hybrid</a:t>
            </a:r>
          </a:p>
          <a:p>
            <a:pPr>
              <a:spcBef>
                <a:spcPts val="1200"/>
              </a:spcBef>
            </a:pPr>
            <a:r>
              <a:rPr lang="en-US" sz="2400" dirty="0" smtClean="0"/>
              <a:t>Supporting truly robust systems</a:t>
            </a:r>
          </a:p>
          <a:p>
            <a:pPr>
              <a:spcBef>
                <a:spcPts val="1200"/>
              </a:spcBef>
            </a:pPr>
            <a:r>
              <a:rPr lang="en-US" sz="2400" dirty="0" smtClean="0"/>
              <a:t>Maintainable and extendible</a:t>
            </a:r>
          </a:p>
        </p:txBody>
      </p:sp>
    </p:spTree>
    <p:extLst>
      <p:ext uri="{BB962C8B-B14F-4D97-AF65-F5344CB8AC3E}">
        <p14:creationId xmlns:p14="http://schemas.microsoft.com/office/powerpoint/2010/main" val="10275322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Dichotomies Faced by Cognitive Architectures</a:t>
            </a:r>
            <a:endParaRPr lang="en-US" dirty="0"/>
          </a:p>
        </p:txBody>
      </p:sp>
      <p:sp>
        <p:nvSpPr>
          <p:cNvPr id="3" name="Content Placeholder 2"/>
          <p:cNvSpPr>
            <a:spLocks noGrp="1"/>
          </p:cNvSpPr>
          <p:nvPr>
            <p:ph idx="1"/>
          </p:nvPr>
        </p:nvSpPr>
        <p:spPr>
          <a:xfrm>
            <a:off x="533400" y="1325563"/>
            <a:ext cx="8077200" cy="4619625"/>
          </a:xfrm>
        </p:spPr>
        <p:txBody>
          <a:bodyPr/>
          <a:lstStyle/>
          <a:p>
            <a:pPr>
              <a:spcBef>
                <a:spcPts val="400"/>
              </a:spcBef>
            </a:pPr>
            <a:r>
              <a:rPr lang="en-US" sz="2400" dirty="0" smtClean="0"/>
              <a:t>Data-driven versus model-based</a:t>
            </a:r>
          </a:p>
          <a:p>
            <a:pPr>
              <a:spcBef>
                <a:spcPts val="400"/>
              </a:spcBef>
            </a:pPr>
            <a:r>
              <a:rPr lang="en-US" sz="2400" dirty="0" smtClean="0"/>
              <a:t>Probabilistic versus logical</a:t>
            </a:r>
          </a:p>
          <a:p>
            <a:pPr>
              <a:spcBef>
                <a:spcPts val="400"/>
              </a:spcBef>
            </a:pPr>
            <a:r>
              <a:rPr lang="en-US" sz="2400" dirty="0"/>
              <a:t>Central versus peripheral</a:t>
            </a:r>
          </a:p>
          <a:p>
            <a:pPr>
              <a:spcBef>
                <a:spcPts val="400"/>
              </a:spcBef>
            </a:pPr>
            <a:r>
              <a:rPr lang="en-US" sz="2400" dirty="0" smtClean="0"/>
              <a:t>Discrete versus continuous</a:t>
            </a:r>
          </a:p>
          <a:p>
            <a:pPr>
              <a:spcBef>
                <a:spcPts val="400"/>
              </a:spcBef>
            </a:pPr>
            <a:r>
              <a:rPr lang="en-US" sz="2400" dirty="0" smtClean="0"/>
              <a:t>Uniform versus diverse</a:t>
            </a:r>
          </a:p>
          <a:p>
            <a:pPr>
              <a:spcBef>
                <a:spcPts val="400"/>
              </a:spcBef>
            </a:pPr>
            <a:r>
              <a:rPr lang="en-US" sz="2400" dirty="0" smtClean="0"/>
              <a:t>Explicit versus implicit</a:t>
            </a:r>
          </a:p>
          <a:p>
            <a:pPr>
              <a:spcBef>
                <a:spcPts val="400"/>
              </a:spcBef>
            </a:pPr>
            <a:r>
              <a:rPr lang="en-US" sz="2400" dirty="0" smtClean="0"/>
              <a:t>Symbolic versus subsymbolic/neural</a:t>
            </a:r>
          </a:p>
          <a:p>
            <a:pPr>
              <a:spcBef>
                <a:spcPts val="400"/>
              </a:spcBef>
            </a:pPr>
            <a:r>
              <a:rPr lang="en-US" sz="2400" dirty="0" smtClean="0"/>
              <a:t>Procedural versus declarative</a:t>
            </a:r>
          </a:p>
          <a:p>
            <a:pPr>
              <a:spcBef>
                <a:spcPts val="400"/>
              </a:spcBef>
            </a:pPr>
            <a:r>
              <a:rPr lang="en-US" sz="2400" dirty="0" smtClean="0"/>
              <a:t>Goal-based versus utility-based</a:t>
            </a:r>
          </a:p>
          <a:p>
            <a:pPr>
              <a:spcBef>
                <a:spcPts val="400"/>
              </a:spcBef>
            </a:pPr>
            <a:r>
              <a:rPr lang="en-US" sz="2400" dirty="0" smtClean="0"/>
              <a:t>Reactive versus deliberative</a:t>
            </a:r>
          </a:p>
          <a:p>
            <a:pPr>
              <a:spcBef>
                <a:spcPts val="400"/>
              </a:spcBef>
            </a:pPr>
            <a:r>
              <a:rPr lang="en-US" sz="2400" dirty="0" smtClean="0"/>
              <a:t>…</a:t>
            </a:r>
            <a:endParaRPr lang="en-US" sz="2400" dirty="0"/>
          </a:p>
        </p:txBody>
      </p:sp>
    </p:spTree>
    <p:extLst>
      <p:ext uri="{BB962C8B-B14F-4D97-AF65-F5344CB8AC3E}">
        <p14:creationId xmlns:p14="http://schemas.microsoft.com/office/powerpoint/2010/main" val="565298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Resolving Dichotomies</a:t>
            </a:r>
            <a:endParaRPr lang="en-US" dirty="0"/>
          </a:p>
        </p:txBody>
      </p:sp>
      <p:sp>
        <p:nvSpPr>
          <p:cNvPr id="3" name="Content Placeholder 2"/>
          <p:cNvSpPr>
            <a:spLocks noGrp="1"/>
          </p:cNvSpPr>
          <p:nvPr>
            <p:ph idx="1"/>
          </p:nvPr>
        </p:nvSpPr>
        <p:spPr>
          <a:xfrm>
            <a:off x="533400" y="1143001"/>
            <a:ext cx="8077200" cy="4754562"/>
          </a:xfrm>
        </p:spPr>
        <p:txBody>
          <a:bodyPr/>
          <a:lstStyle/>
          <a:p>
            <a:r>
              <a:rPr lang="en-US" sz="2400" dirty="0" smtClean="0"/>
              <a:t>Choose a side</a:t>
            </a:r>
          </a:p>
          <a:p>
            <a:pPr lvl="1"/>
            <a:r>
              <a:rPr lang="en-US" sz="2000" dirty="0" smtClean="0"/>
              <a:t>Can work for some, particularly until challenges get too diverse</a:t>
            </a:r>
          </a:p>
          <a:p>
            <a:pPr lvl="1"/>
            <a:r>
              <a:rPr lang="en-US" sz="2000" dirty="0" smtClean="0"/>
              <a:t>But usually inadequate over the long run</a:t>
            </a:r>
          </a:p>
          <a:p>
            <a:pPr>
              <a:spcBef>
                <a:spcPts val="400"/>
              </a:spcBef>
            </a:pPr>
            <a:r>
              <a:rPr lang="en-US" sz="2400" dirty="0" smtClean="0"/>
              <a:t>Bridge the dichotomy</a:t>
            </a:r>
          </a:p>
          <a:p>
            <a:pPr lvl="1"/>
            <a:r>
              <a:rPr lang="en-US" sz="2000" i="1" dirty="0" smtClean="0"/>
              <a:t>Addition</a:t>
            </a:r>
            <a:r>
              <a:rPr lang="en-US" sz="2000" dirty="0" smtClean="0"/>
              <a:t>: Add a box for each side</a:t>
            </a:r>
          </a:p>
          <a:p>
            <a:pPr lvl="2"/>
            <a:r>
              <a:rPr lang="en-US" sz="1800" dirty="0" smtClean="0"/>
              <a:t>Yields two points on broad spectrum, but not full spectrum</a:t>
            </a:r>
          </a:p>
          <a:p>
            <a:pPr lvl="2"/>
            <a:r>
              <a:rPr lang="en-US" sz="1800" dirty="0"/>
              <a:t>Neutral on tight </a:t>
            </a:r>
            <a:r>
              <a:rPr lang="en-US" sz="1800" dirty="0" smtClean="0"/>
              <a:t>integration</a:t>
            </a:r>
          </a:p>
          <a:p>
            <a:pPr lvl="2"/>
            <a:r>
              <a:rPr lang="en-US" sz="1800" dirty="0" smtClean="0"/>
              <a:t>Supports functional side of functional elegance, but not elegance</a:t>
            </a:r>
          </a:p>
          <a:p>
            <a:pPr lvl="1"/>
            <a:r>
              <a:rPr lang="en-US" sz="2000" i="1" dirty="0" smtClean="0"/>
              <a:t>Reduction</a:t>
            </a:r>
            <a:r>
              <a:rPr lang="en-US" sz="2000" dirty="0" smtClean="0"/>
              <a:t>: Extract commonality that exists across dichotomy</a:t>
            </a:r>
          </a:p>
          <a:p>
            <a:pPr lvl="2"/>
            <a:r>
              <a:rPr lang="en-US" sz="1800" dirty="0" smtClean="0"/>
              <a:t>Can yield full spectrum</a:t>
            </a:r>
          </a:p>
          <a:p>
            <a:pPr lvl="2"/>
            <a:r>
              <a:rPr lang="en-US" sz="1800" dirty="0" smtClean="0"/>
              <a:t>Can provide leverage in tight integration based on what is shared</a:t>
            </a:r>
          </a:p>
          <a:p>
            <a:pPr lvl="2"/>
            <a:r>
              <a:rPr lang="en-US" sz="1800" dirty="0" smtClean="0"/>
              <a:t>Can add elegance to functionality</a:t>
            </a:r>
          </a:p>
          <a:p>
            <a:pPr marL="857250" lvl="2" indent="0">
              <a:buNone/>
            </a:pPr>
            <a:r>
              <a:rPr lang="en-US" b="1" dirty="0" smtClean="0"/>
              <a:t>+ </a:t>
            </a:r>
            <a:r>
              <a:rPr lang="en-US" i="1" dirty="0" smtClean="0"/>
              <a:t>May </a:t>
            </a:r>
            <a:r>
              <a:rPr lang="en-US" i="1" dirty="0" smtClean="0"/>
              <a:t>uncover deep scientific results</a:t>
            </a:r>
          </a:p>
          <a:p>
            <a:pPr marL="857250" lvl="2" indent="0">
              <a:buNone/>
            </a:pPr>
            <a:r>
              <a:rPr lang="en-US" b="1" dirty="0" smtClean="0"/>
              <a:t>- </a:t>
            </a:r>
            <a:r>
              <a:rPr lang="en-US" i="1" dirty="0" smtClean="0"/>
              <a:t>May </a:t>
            </a:r>
            <a:r>
              <a:rPr lang="en-US" i="1" dirty="0" smtClean="0"/>
              <a:t>require compromise or yield residual</a:t>
            </a:r>
            <a:endParaRPr lang="en-US" sz="1800" i="1" dirty="0"/>
          </a:p>
        </p:txBody>
      </p:sp>
    </p:spTree>
    <p:extLst>
      <p:ext uri="{BB962C8B-B14F-4D97-AF65-F5344CB8AC3E}">
        <p14:creationId xmlns:p14="http://schemas.microsoft.com/office/powerpoint/2010/main" val="18626994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Helvetica"/>
        <a:ea typeface="ＭＳ Ｐゴシック"/>
        <a:cs typeface="ＭＳ Ｐゴシック"/>
      </a:majorFont>
      <a:minorFont>
        <a:latin typeface="Helvetica"/>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7" charset="0"/>
            <a:ea typeface="ＭＳ Ｐゴシック" pitchFamily="-107" charset="-128"/>
            <a:cs typeface="ＭＳ Ｐゴシック" pitchFamily="-107"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3218</TotalTime>
  <Words>1782</Words>
  <Application>Microsoft Macintosh PowerPoint</Application>
  <PresentationFormat>On-screen Show (4:3)</PresentationFormat>
  <Paragraphs>345</Paragraphs>
  <Slides>21</Slides>
  <Notes>5</Notes>
  <HiddenSlides>0</HiddenSlides>
  <MMClips>0</MMClips>
  <ScaleCrop>false</ScaleCrop>
  <HeadingPairs>
    <vt:vector size="8" baseType="variant">
      <vt:variant>
        <vt:lpstr>Theme</vt:lpstr>
      </vt:variant>
      <vt:variant>
        <vt:i4>1</vt:i4>
      </vt:variant>
      <vt:variant>
        <vt:lpstr>Links</vt:lpstr>
      </vt:variant>
      <vt:variant>
        <vt:i4>2</vt:i4>
      </vt:variant>
      <vt:variant>
        <vt:lpstr>Embedded OLE Servers</vt:lpstr>
      </vt:variant>
      <vt:variant>
        <vt:i4>1</vt:i4>
      </vt:variant>
      <vt:variant>
        <vt:lpstr>Slide Titles</vt:lpstr>
      </vt:variant>
      <vt:variant>
        <vt:i4>21</vt:i4>
      </vt:variant>
    </vt:vector>
  </HeadingPairs>
  <TitlesOfParts>
    <vt:vector size="25" baseType="lpstr">
      <vt:lpstr>Blank Presentation</vt:lpstr>
      <vt:lpstr>\\localhost\Users\rosenbloom\Work\Proposals\ICT Presidential 2009\Macintosh HD:Users:rosenbloom:Work:PSoar:Papers:AAAI 2011:aaai-final ack.docx!OLE_LINK2</vt:lpstr>
      <vt:lpstr>\\localhost\Users\rosenbloom\Work\Proposals\ICT Presidential 2009\Macintosh HD:Users:rosenbloom:Work:PSoar:Papers:AAAI 2011:aaai-final ack.docx!OLE_LINK3</vt:lpstr>
      <vt:lpstr>Document</vt:lpstr>
      <vt:lpstr>Cognitive Architectures for Virtual Humans</vt:lpstr>
      <vt:lpstr>Outline</vt:lpstr>
      <vt:lpstr>PowerPoint Presentation</vt:lpstr>
      <vt:lpstr>Combining Paradigms</vt:lpstr>
      <vt:lpstr>PowerPoint Presentation</vt:lpstr>
      <vt:lpstr>Desideratum III Functionally Elegant</vt:lpstr>
      <vt:lpstr>Summary of Desiderata</vt:lpstr>
      <vt:lpstr>Dichotomies Faced by Cognitive Architectures</vt:lpstr>
      <vt:lpstr>Resolving Dichotomies</vt:lpstr>
      <vt:lpstr>Reduction Methods</vt:lpstr>
      <vt:lpstr>Techniques</vt:lpstr>
      <vt:lpstr>Space of Piecewise Continuous Functions</vt:lpstr>
      <vt:lpstr>Examples</vt:lpstr>
      <vt:lpstr>Factor Graphs w/ Summary Product</vt:lpstr>
      <vt:lpstr>Some Recent Results</vt:lpstr>
      <vt:lpstr>Decision Making</vt:lpstr>
      <vt:lpstr>Mental Imagery</vt:lpstr>
      <vt:lpstr>Episodic Learning</vt:lpstr>
      <vt:lpstr>Statistical Question Answering</vt:lpstr>
      <vt:lpstr>Plans</vt:lpstr>
      <vt:lpstr>PowerPoint Presentation</vt:lpstr>
    </vt:vector>
  </TitlesOfParts>
  <Company>Dylan Tran 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Dylan Tran User</dc:creator>
  <cp:lastModifiedBy>ICT</cp:lastModifiedBy>
  <cp:revision>959</cp:revision>
  <cp:lastPrinted>2011-04-15T14:54:42Z</cp:lastPrinted>
  <dcterms:created xsi:type="dcterms:W3CDTF">2010-09-24T16:14:42Z</dcterms:created>
  <dcterms:modified xsi:type="dcterms:W3CDTF">2011-06-15T15:30:54Z</dcterms:modified>
</cp:coreProperties>
</file>